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8"/>
  </p:notesMasterIdLst>
  <p:handoutMasterIdLst>
    <p:handoutMasterId r:id="rId89"/>
  </p:handoutMasterIdLst>
  <p:sldIdLst>
    <p:sldId id="256" r:id="rId2"/>
    <p:sldId id="660" r:id="rId3"/>
    <p:sldId id="661" r:id="rId4"/>
    <p:sldId id="662" r:id="rId5"/>
    <p:sldId id="664" r:id="rId6"/>
    <p:sldId id="663" r:id="rId7"/>
    <p:sldId id="546" r:id="rId8"/>
    <p:sldId id="578" r:id="rId9"/>
    <p:sldId id="534" r:id="rId10"/>
    <p:sldId id="656" r:id="rId11"/>
    <p:sldId id="518" r:id="rId12"/>
    <p:sldId id="633" r:id="rId13"/>
    <p:sldId id="634" r:id="rId14"/>
    <p:sldId id="614" r:id="rId15"/>
    <p:sldId id="498" r:id="rId16"/>
    <p:sldId id="455" r:id="rId17"/>
    <p:sldId id="445" r:id="rId18"/>
    <p:sldId id="658" r:id="rId19"/>
    <p:sldId id="444" r:id="rId20"/>
    <p:sldId id="636" r:id="rId21"/>
    <p:sldId id="497" r:id="rId22"/>
    <p:sldId id="659" r:id="rId23"/>
    <p:sldId id="466" r:id="rId24"/>
    <p:sldId id="500" r:id="rId25"/>
    <p:sldId id="647" r:id="rId26"/>
    <p:sldId id="654" r:id="rId27"/>
    <p:sldId id="625" r:id="rId28"/>
    <p:sldId id="619" r:id="rId29"/>
    <p:sldId id="652" r:id="rId30"/>
    <p:sldId id="525" r:id="rId31"/>
    <p:sldId id="653" r:id="rId32"/>
    <p:sldId id="657" r:id="rId33"/>
    <p:sldId id="531" r:id="rId34"/>
    <p:sldId id="467" r:id="rId35"/>
    <p:sldId id="490" r:id="rId36"/>
    <p:sldId id="491" r:id="rId37"/>
    <p:sldId id="504" r:id="rId38"/>
    <p:sldId id="506" r:id="rId39"/>
    <p:sldId id="507" r:id="rId40"/>
    <p:sldId id="496" r:id="rId41"/>
    <p:sldId id="509" r:id="rId42"/>
    <p:sldId id="532" r:id="rId43"/>
    <p:sldId id="508" r:id="rId44"/>
    <p:sldId id="530" r:id="rId45"/>
    <p:sldId id="535" r:id="rId46"/>
    <p:sldId id="536" r:id="rId47"/>
    <p:sldId id="537" r:id="rId48"/>
    <p:sldId id="512" r:id="rId49"/>
    <p:sldId id="544" r:id="rId50"/>
    <p:sldId id="542" r:id="rId51"/>
    <p:sldId id="543" r:id="rId52"/>
    <p:sldId id="538" r:id="rId53"/>
    <p:sldId id="540" r:id="rId54"/>
    <p:sldId id="541" r:id="rId55"/>
    <p:sldId id="513" r:id="rId56"/>
    <p:sldId id="523" r:id="rId57"/>
    <p:sldId id="520" r:id="rId58"/>
    <p:sldId id="522" r:id="rId59"/>
    <p:sldId id="521" r:id="rId60"/>
    <p:sldId id="524" r:id="rId61"/>
    <p:sldId id="527" r:id="rId62"/>
    <p:sldId id="528" r:id="rId63"/>
    <p:sldId id="526" r:id="rId64"/>
    <p:sldId id="529" r:id="rId65"/>
    <p:sldId id="635" r:id="rId66"/>
    <p:sldId id="638" r:id="rId67"/>
    <p:sldId id="639" r:id="rId68"/>
    <p:sldId id="637" r:id="rId69"/>
    <p:sldId id="646" r:id="rId70"/>
    <p:sldId id="641" r:id="rId71"/>
    <p:sldId id="642" r:id="rId72"/>
    <p:sldId id="643" r:id="rId73"/>
    <p:sldId id="644" r:id="rId74"/>
    <p:sldId id="649" r:id="rId75"/>
    <p:sldId id="648" r:id="rId76"/>
    <p:sldId id="650" r:id="rId77"/>
    <p:sldId id="665" r:id="rId78"/>
    <p:sldId id="655" r:id="rId79"/>
    <p:sldId id="651" r:id="rId80"/>
    <p:sldId id="624" r:id="rId81"/>
    <p:sldId id="623" r:id="rId82"/>
    <p:sldId id="621" r:id="rId83"/>
    <p:sldId id="628" r:id="rId84"/>
    <p:sldId id="630" r:id="rId85"/>
    <p:sldId id="626" r:id="rId86"/>
    <p:sldId id="631" r:id="rId87"/>
  </p:sldIdLst>
  <p:sldSz cx="12192000" cy="6858000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</p14:sldIdLst>
        </p14:section>
        <p14:section name="Introduction: Geometric scaling" id="{7516A793-2C61-49D6-AE6E-EE31FBA98C54}">
          <p14:sldIdLst>
            <p14:sldId id="660"/>
            <p14:sldId id="661"/>
            <p14:sldId id="662"/>
            <p14:sldId id="664"/>
            <p14:sldId id="663"/>
          </p14:sldIdLst>
        </p14:section>
        <p14:section name="Odderon" id="{7B44FC36-A72A-4B51-86F6-CFD658367992}">
          <p14:sldIdLst>
            <p14:sldId id="546"/>
            <p14:sldId id="578"/>
            <p14:sldId id="534"/>
            <p14:sldId id="656"/>
            <p14:sldId id="518"/>
            <p14:sldId id="633"/>
            <p14:sldId id="634"/>
          </p14:sldIdLst>
        </p14:section>
        <p14:section name="Formalism" id="{552803C7-37AE-468E-AFC3-80B8A44318C7}">
          <p14:sldIdLst>
            <p14:sldId id="614"/>
            <p14:sldId id="498"/>
          </p14:sldIdLst>
        </p14:section>
        <p14:section name="Looking for Odderon effects" id="{D8A48355-7349-468F-9553-671BFC44694F}">
          <p14:sldIdLst>
            <p14:sldId id="455"/>
            <p14:sldId id="445"/>
          </p14:sldIdLst>
        </p14:section>
        <p14:section name="H(x) scaling at low x" id="{D5EF1C05-D483-447E-AC55-64FD5FB710E9}">
          <p14:sldIdLst>
            <p14:sldId id="658"/>
            <p14:sldId id="444"/>
            <p14:sldId id="636"/>
            <p14:sldId id="497"/>
          </p14:sldIdLst>
        </p14:section>
        <p14:section name="H(x) scaling at all x" id="{E4CEC765-3741-4A13-8454-2E444FEB2312}">
          <p14:sldIdLst>
            <p14:sldId id="659"/>
            <p14:sldId id="466"/>
            <p14:sldId id="500"/>
          </p14:sldIdLst>
        </p14:section>
        <p14:section name="New results with the ReBB model" id="{F89EBAEB-6FA6-4DAD-A2FA-1E9222520E29}">
          <p14:sldIdLst>
            <p14:sldId id="647"/>
            <p14:sldId id="654"/>
            <p14:sldId id="625"/>
            <p14:sldId id="619"/>
          </p14:sldIdLst>
        </p14:section>
        <p14:section name="Summary" id="{C915E2E3-A2D4-4959-827D-60BF4B5B694C}">
          <p14:sldIdLst>
            <p14:sldId id="652"/>
            <p14:sldId id="525"/>
            <p14:sldId id="653"/>
            <p14:sldId id="657"/>
          </p14:sldIdLst>
        </p14:section>
        <p14:section name="New results 2019 - 2022" id="{792129CF-7C3C-4FC9-B341-720C68527D24}">
          <p14:sldIdLst>
            <p14:sldId id="531"/>
            <p14:sldId id="467"/>
            <p14:sldId id="490"/>
            <p14:sldId id="491"/>
            <p14:sldId id="504"/>
            <p14:sldId id="506"/>
            <p14:sldId id="507"/>
          </p14:sldIdLst>
        </p14:section>
        <p14:section name="Tests of H(x) scaling on data" id="{C99BBCC2-E86C-4E24-88BE-530F6CED0D95}">
          <p14:sldIdLst>
            <p14:sldId id="496"/>
            <p14:sldId id="509"/>
            <p14:sldId id="532"/>
            <p14:sldId id="508"/>
            <p14:sldId id="530"/>
            <p14:sldId id="535"/>
            <p14:sldId id="536"/>
            <p14:sldId id="537"/>
            <p14:sldId id="512"/>
          </p14:sldIdLst>
        </p14:section>
        <p14:section name="Popular view" id="{AF8CDEA9-7166-448B-9881-36DEFAE89242}">
          <p14:sldIdLst>
            <p14:sldId id="544"/>
            <p14:sldId id="542"/>
            <p14:sldId id="543"/>
          </p14:sldIdLst>
        </p14:section>
        <p14:section name="Sliding window, closing gates" id="{F602E6A7-62CF-4484-91FC-CAD0025D7EAF}">
          <p14:sldIdLst>
            <p14:sldId id="538"/>
            <p14:sldId id="540"/>
            <p14:sldId id="541"/>
          </p14:sldIdLst>
        </p14:section>
        <p14:section name="Cross-checking D0 and TOTEM" id="{D4DC3C49-A8DC-407B-B097-28090357670F}">
          <p14:sldIdLst>
            <p14:sldId id="513"/>
            <p14:sldId id="523"/>
            <p14:sldId id="520"/>
            <p14:sldId id="522"/>
            <p14:sldId id="521"/>
            <p14:sldId id="524"/>
            <p14:sldId id="527"/>
            <p14:sldId id="528"/>
            <p14:sldId id="526"/>
            <p14:sldId id="529"/>
            <p14:sldId id="635"/>
            <p14:sldId id="638"/>
            <p14:sldId id="639"/>
            <p14:sldId id="637"/>
          </p14:sldIdLst>
        </p14:section>
        <p14:section name="New H(x) scaling results 2023-24" id="{58A3F447-0888-4155-BE0A-C0F768C47634}">
          <p14:sldIdLst>
            <p14:sldId id="646"/>
            <p14:sldId id="641"/>
            <p14:sldId id="642"/>
            <p14:sldId id="643"/>
            <p14:sldId id="644"/>
            <p14:sldId id="649"/>
            <p14:sldId id="648"/>
            <p14:sldId id="650"/>
            <p14:sldId id="665"/>
            <p14:sldId id="655"/>
          </p14:sldIdLst>
        </p14:section>
        <p14:section name="SImple Levy at small -t" id="{1FCABD38-D375-4994-A9DF-9679B17AAF30}">
          <p14:sldIdLst>
            <p14:sldId id="651"/>
            <p14:sldId id="624"/>
            <p14:sldId id="623"/>
            <p14:sldId id="621"/>
            <p14:sldId id="628"/>
            <p14:sldId id="630"/>
            <p14:sldId id="626"/>
          </p14:sldIdLst>
        </p14:section>
        <p14:section name="Summary for simple Levy" id="{97961E68-68D9-40D5-A60E-4C50696422E6}">
          <p14:sldIdLst>
            <p14:sldId id="6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000000"/>
    <a:srgbClr val="FFFF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2" autoAdjust="0"/>
    <p:restoredTop sz="94660"/>
  </p:normalViewPr>
  <p:slideViewPr>
    <p:cSldViewPr>
      <p:cViewPr varScale="1">
        <p:scale>
          <a:sx n="78" d="100"/>
          <a:sy n="78" d="100"/>
        </p:scale>
        <p:origin x="86" y="13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71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2025. 09. 09.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147638" y="777875"/>
            <a:ext cx="6781800" cy="381635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33367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790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188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81410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8938" y="695325"/>
            <a:ext cx="60594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23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8938" y="695325"/>
            <a:ext cx="60594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724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8938" y="695325"/>
            <a:ext cx="60594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826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39775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6476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618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611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2994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87622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5452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416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63574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4875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03594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8938" y="695325"/>
            <a:ext cx="60594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2688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8938" y="695325"/>
            <a:ext cx="60594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151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29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4050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9359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1136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6148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281008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13518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38727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610829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171750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22280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149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67439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65836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06321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158066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152034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4490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039407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169153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54796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735769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89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42044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58683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77751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25617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78011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61479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84735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21369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784791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4654483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961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92659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0564982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4911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526725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3621884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3621884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129995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5277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861726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1620569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7510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6185097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532675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9045823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50014989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970835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8938" y="695325"/>
            <a:ext cx="60594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22004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4909084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13825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8938" y="695325"/>
            <a:ext cx="60594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1910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8938" y="695325"/>
            <a:ext cx="60594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31397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8938" y="695325"/>
            <a:ext cx="60594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73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1823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5806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9154585" y="-25400"/>
            <a:ext cx="3050116" cy="5459413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8951384" cy="545941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19668" y="908051"/>
            <a:ext cx="490643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829301" y="908051"/>
            <a:ext cx="490643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12192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42240" y="3046320"/>
            <a:ext cx="12192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12192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853120" y="2987640"/>
            <a:ext cx="64728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493704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10691999" y="6624719"/>
            <a:ext cx="15316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1220448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/>
              <a:t> Címszöveg 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719040" y="907919"/>
            <a:ext cx="1001616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18" name="Szabadkézi sokszög 17"/>
          <p:cNvSpPr/>
          <p:nvPr/>
        </p:nvSpPr>
        <p:spPr>
          <a:xfrm>
            <a:off x="5429280" y="6309320"/>
            <a:ext cx="130608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i.org/10.1051/epjconf/202023506002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40/epjc/s10052-021-09381-5" TargetMode="External"/><Relationship Id="rId13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hyperlink" Target="https://link.springer.com/article/10.1140%2Fepjc%2Fs10052-021-09381-5#article-info" TargetMode="External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140/epjc/s10052-021-08867-6" TargetMode="External"/><Relationship Id="rId11" Type="http://schemas.openxmlformats.org/officeDocument/2006/relationships/hyperlink" Target="https://doi.org/10.1103/PhysRevLett.127.062003" TargetMode="External"/><Relationship Id="rId5" Type="http://schemas.openxmlformats.org/officeDocument/2006/relationships/hyperlink" Target="https://link.springer.com/article/10.1140%2Fepjc%2Fs10052-021-08867-6#article-info" TargetMode="External"/><Relationship Id="rId10" Type="http://schemas.openxmlformats.org/officeDocument/2006/relationships/hyperlink" Target="https://journals.aps.org/prl/abstract/10.1103/PhysRevLett.127.062003" TargetMode="External"/><Relationship Id="rId4" Type="http://schemas.openxmlformats.org/officeDocument/2006/relationships/image" Target="../media/image23.pn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png"/><Relationship Id="rId7" Type="http://schemas.openxmlformats.org/officeDocument/2006/relationships/hyperlink" Target="https://link.springer.com/article/10.1140/epjc/s10052-022-10770-7#citea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hyperlink" Target="https://doi.org/10.1140/epjc/s10052-022-10065-x" TargetMode="External"/><Relationship Id="rId4" Type="http://schemas.openxmlformats.org/officeDocument/2006/relationships/hyperlink" Target="https://link.springer.com/article/10.1140/epjc/s10052-022-10065-x" TargetMode="External"/><Relationship Id="rId9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11" Type="http://schemas.openxmlformats.org/officeDocument/2006/relationships/image" Target="../media/image39.png"/><Relationship Id="rId5" Type="http://schemas.openxmlformats.org/officeDocument/2006/relationships/image" Target="../media/image33.emf"/><Relationship Id="rId10" Type="http://schemas.openxmlformats.org/officeDocument/2006/relationships/image" Target="../media/image38.png"/><Relationship Id="rId4" Type="http://schemas.openxmlformats.org/officeDocument/2006/relationships/image" Target="../media/image32.emf"/><Relationship Id="rId9" Type="http://schemas.openxmlformats.org/officeDocument/2006/relationships/image" Target="../media/image3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140/epjc/s10052-021-08867-6" TargetMode="External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1912.11968" TargetMode="External"/><Relationship Id="rId5" Type="http://schemas.openxmlformats.org/officeDocument/2006/relationships/hyperlink" Target="https://doi.org/10.1140/epjc/s10052-021-08867-6" TargetMode="External"/><Relationship Id="rId4" Type="http://schemas.openxmlformats.org/officeDocument/2006/relationships/image" Target="../media/image74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2004.07318v2" TargetMode="External"/><Relationship Id="rId4" Type="http://schemas.openxmlformats.org/officeDocument/2006/relationships/image" Target="../media/image52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4.07318v2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emf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5.14319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emf"/><Relationship Id="rId4" Type="http://schemas.openxmlformats.org/officeDocument/2006/relationships/image" Target="../media/image7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0/epjc/s10052-021-08867-6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emf"/><Relationship Id="rId4" Type="http://schemas.openxmlformats.org/officeDocument/2006/relationships/hyperlink" Target="https://arxiv.org/abs/2005.14319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pdf/2012.03981.pdf" TargetMode="External"/><Relationship Id="rId4" Type="http://schemas.openxmlformats.org/officeDocument/2006/relationships/image" Target="../media/image97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012.03981.pdf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7" Type="http://schemas.openxmlformats.org/officeDocument/2006/relationships/image" Target="../media/image108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848680/contributions/4438184/attachments/2282276/3878029/ISMD2021.pdf" TargetMode="External"/><Relationship Id="rId5" Type="http://schemas.openxmlformats.org/officeDocument/2006/relationships/image" Target="../media/image107.JPG"/><Relationship Id="rId4" Type="http://schemas.openxmlformats.org/officeDocument/2006/relationships/image" Target="../media/image106.JP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203.00290" TargetMode="External"/><Relationship Id="rId13" Type="http://schemas.openxmlformats.org/officeDocument/2006/relationships/hyperlink" Target="https://indico.cern.ch/event/1195606/contributions/5097975/" TargetMode="External"/><Relationship Id="rId3" Type="http://schemas.openxmlformats.org/officeDocument/2006/relationships/image" Target="../media/image24.png"/><Relationship Id="rId7" Type="http://schemas.openxmlformats.org/officeDocument/2006/relationships/hyperlink" Target="https://doi.org/10.1103/PhysRevLett.127.062003" TargetMode="External"/><Relationship Id="rId12" Type="http://schemas.openxmlformats.org/officeDocument/2006/relationships/image" Target="../media/image11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journals.aps.org/prl/abstract/10.1103/PhysRevLett.127.062003" TargetMode="External"/><Relationship Id="rId11" Type="http://schemas.openxmlformats.org/officeDocument/2006/relationships/image" Target="../media/image112.emf"/><Relationship Id="rId5" Type="http://schemas.openxmlformats.org/officeDocument/2006/relationships/image" Target="../media/image110.emf"/><Relationship Id="rId10" Type="http://schemas.openxmlformats.org/officeDocument/2006/relationships/hyperlink" Target="https://arxiv.org/pdf/2204.08815.pdf" TargetMode="External"/><Relationship Id="rId4" Type="http://schemas.openxmlformats.org/officeDocument/2006/relationships/image" Target="../media/image109.png"/><Relationship Id="rId9" Type="http://schemas.openxmlformats.org/officeDocument/2006/relationships/image" Target="../media/image111.png"/><Relationship Id="rId14" Type="http://schemas.openxmlformats.org/officeDocument/2006/relationships/image" Target="../media/image114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207.12246" TargetMode="External"/><Relationship Id="rId3" Type="http://schemas.openxmlformats.org/officeDocument/2006/relationships/image" Target="../media/image24.png"/><Relationship Id="rId7" Type="http://schemas.openxmlformats.org/officeDocument/2006/relationships/hyperlink" Target="https://doi.org/10.1103/PhysRevLett.127.062003" TargetMode="Externa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journals.aps.org/prl/abstract/10.1103/PhysRevLett.127.062003" TargetMode="External"/><Relationship Id="rId5" Type="http://schemas.openxmlformats.org/officeDocument/2006/relationships/image" Target="../media/image110.emf"/><Relationship Id="rId10" Type="http://schemas.openxmlformats.org/officeDocument/2006/relationships/hyperlink" Target="https://indico.cern.ch/event/1258038/contributions/5537135/attachments/2702375/4690980/KO_Odderon_observation_ISMD_2023.pdf" TargetMode="External"/><Relationship Id="rId4" Type="http://schemas.openxmlformats.org/officeDocument/2006/relationships/image" Target="../media/image109.png"/><Relationship Id="rId9" Type="http://schemas.openxmlformats.org/officeDocument/2006/relationships/hyperlink" Target="https://doi.org/10.1016/j.physletb.2023.137826" TargetMode="Externa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40/epjc/s10052-022-10770-7" TargetMode="External"/><Relationship Id="rId3" Type="http://schemas.openxmlformats.org/officeDocument/2006/relationships/image" Target="../media/image115.png"/><Relationship Id="rId7" Type="http://schemas.openxmlformats.org/officeDocument/2006/relationships/image" Target="../media/image118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7.emf"/><Relationship Id="rId5" Type="http://schemas.openxmlformats.org/officeDocument/2006/relationships/hyperlink" Target="https://doi.org/10.1140/epjc/s10052-021-09381-5" TargetMode="External"/><Relationship Id="rId4" Type="http://schemas.openxmlformats.org/officeDocument/2006/relationships/image" Target="../media/image116.emf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5.06733" TargetMode="Externa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9.png"/><Relationship Id="rId4" Type="http://schemas.openxmlformats.org/officeDocument/2006/relationships/image" Target="../media/image5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5.06733" TargetMode="Externa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12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2405.06733" TargetMode="External"/><Relationship Id="rId4" Type="http://schemas.openxmlformats.org/officeDocument/2006/relationships/image" Target="../media/image5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5.06733" TargetMode="Externa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9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1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133.png"/><Relationship Id="rId4" Type="http://schemas.openxmlformats.org/officeDocument/2006/relationships/image" Target="../media/image39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5.gif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aymath.org/millennium-problems/rule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132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47.pn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.png"/><Relationship Id="rId5" Type="http://schemas.openxmlformats.org/officeDocument/2006/relationships/image" Target="../media/image139.png"/><Relationship Id="rId4" Type="http://schemas.openxmlformats.org/officeDocument/2006/relationships/image" Target="../media/image136.png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142.png"/><Relationship Id="rId7" Type="http://schemas.openxmlformats.org/officeDocument/2006/relationships/image" Target="../media/image146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1.png"/><Relationship Id="rId4" Type="http://schemas.openxmlformats.org/officeDocument/2006/relationships/image" Target="../media/image15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yHBO3zcB3V4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8"/>
            <a:ext cx="12192000" cy="553998"/>
          </a:xfrm>
        </p:spPr>
        <p:txBody>
          <a:bodyPr wrap="square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err="1">
                <a:effectLst>
                  <a:outerShdw dist="17961" dir="2700000">
                    <a:scrgbClr r="0" g="0" b="0"/>
                  </a:outerShdw>
                </a:effectLst>
                <a:latin typeface="Liberation Sans"/>
              </a:rPr>
              <a:t>Connection</a:t>
            </a: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  <a:latin typeface="Liberation Sans"/>
              </a:rPr>
              <a:t> </a:t>
            </a:r>
            <a:r>
              <a:rPr lang="hu-HU" sz="3600" dirty="0" err="1">
                <a:effectLst>
                  <a:outerShdw dist="17961" dir="2700000">
                    <a:scrgbClr r="0" g="0" b="0"/>
                  </a:outerShdw>
                </a:effectLst>
                <a:latin typeface="Liberation Sans"/>
              </a:rPr>
              <a:t>between</a:t>
            </a: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  <a:latin typeface="Liberation Sans"/>
              </a:rPr>
              <a:t> H(x) and </a:t>
            </a:r>
            <a:r>
              <a:rPr lang="hu-HU" sz="3600" dirty="0" err="1">
                <a:effectLst>
                  <a:outerShdw dist="17961" dir="2700000">
                    <a:scrgbClr r="0" g="0" b="0"/>
                  </a:outerShdw>
                </a:effectLst>
                <a:latin typeface="Liberation Sans"/>
              </a:rPr>
              <a:t>Geometric</a:t>
            </a: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  <a:latin typeface="Liberation Sans"/>
              </a:rPr>
              <a:t> </a:t>
            </a:r>
            <a:r>
              <a:rPr lang="hu-HU" sz="3600" dirty="0" err="1">
                <a:effectLst>
                  <a:outerShdw dist="17961" dir="2700000">
                    <a:scrgbClr r="0" g="0" b="0"/>
                  </a:outerShdw>
                </a:effectLst>
                <a:latin typeface="Liberation Sans"/>
              </a:rPr>
              <a:t>Scaling</a:t>
            </a:r>
            <a:endParaRPr lang="hu-HU" sz="54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1526677" y="1268760"/>
            <a:ext cx="9144000" cy="5027400"/>
          </a:xfrm>
        </p:spPr>
        <p:txBody>
          <a:bodyPr vert="horz" wrap="square" lIns="92160" tIns="46080" rIns="92160" bIns="46080" anchor="t" anchorCtr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T. </a:t>
            </a:r>
            <a:r>
              <a:rPr lang="en-GB" sz="1800" dirty="0" err="1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1,2 </a:t>
            </a:r>
            <a:endParaRPr lang="en-GB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1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 </a:t>
            </a:r>
            <a:r>
              <a:rPr lang="en-GB" sz="1800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RCP</a:t>
            </a:r>
            <a:r>
              <a:rPr lang="en-GB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MATE KRC, Gyöngyös, Hungary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Odderon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exchange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in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elastic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pp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independently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least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6.26 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dependently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least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7.08 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Geometric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Scaling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why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it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fails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LHC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energies</a:t>
            </a: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Derivations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of H(x)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scaling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independently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dependently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(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ReBB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)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Generalized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Geometric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Scaling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why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it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works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LHC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energies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7" b="16666"/>
          <a:stretch/>
        </p:blipFill>
        <p:spPr bwMode="auto">
          <a:xfrm>
            <a:off x="10128448" y="5936120"/>
            <a:ext cx="1889696" cy="732807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Cím 1"/>
          <p:cNvSpPr txBox="1">
            <a:spLocks/>
          </p:cNvSpPr>
          <p:nvPr/>
        </p:nvSpPr>
        <p:spPr>
          <a:xfrm>
            <a:off x="0" y="724635"/>
            <a:ext cx="12192000" cy="4308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800" kern="0" dirty="0">
                <a:effectLst>
                  <a:outerShdw dist="17961" dir="2700000">
                    <a:scrgbClr r="0" g="0" b="0"/>
                  </a:outerShdw>
                </a:effectLst>
                <a:latin typeface="Liberation Sans"/>
              </a:rPr>
              <a:t>in </a:t>
            </a:r>
            <a:r>
              <a:rPr lang="hu-HU" sz="2800" kern="0" dirty="0" err="1">
                <a:effectLst>
                  <a:outerShdw dist="17961" dir="2700000">
                    <a:scrgbClr r="0" g="0" b="0"/>
                  </a:outerShdw>
                </a:effectLst>
                <a:latin typeface="Liberation Sans"/>
              </a:rPr>
              <a:t>elastic</a:t>
            </a:r>
            <a:r>
              <a:rPr lang="hu-HU" sz="2800" kern="0" dirty="0">
                <a:effectLst>
                  <a:outerShdw dist="17961" dir="2700000">
                    <a:scrgbClr r="0" g="0" b="0"/>
                  </a:outerShdw>
                </a:effectLst>
                <a:latin typeface="Liberation Sans"/>
              </a:rPr>
              <a:t> proton-proton </a:t>
            </a:r>
            <a:r>
              <a:rPr lang="hu-HU" sz="2800" kern="0" dirty="0" err="1">
                <a:effectLst>
                  <a:outerShdw dist="17961" dir="2700000">
                    <a:scrgbClr r="0" g="0" b="0"/>
                  </a:outerShdw>
                </a:effectLst>
                <a:latin typeface="Liberation Sans"/>
              </a:rPr>
              <a:t>collisions</a:t>
            </a:r>
            <a:endParaRPr lang="en-US" sz="28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6" name="Picture 2" descr="https://uni-mate.hu/sites/default/files/mate_2021_icon_green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0" t="20130" r="9500" b="17370"/>
          <a:stretch/>
        </p:blipFill>
        <p:spPr bwMode="auto">
          <a:xfrm>
            <a:off x="335360" y="5936120"/>
            <a:ext cx="1856877" cy="720080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</p:pic>
    </p:spTree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-39243"/>
            <a:ext cx="12192000" cy="748154"/>
            <a:chOff x="-1524000" y="-39244"/>
            <a:chExt cx="12192000" cy="748154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-39244"/>
              <a:ext cx="12192000" cy="748154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457200" indent="-457200" algn="ctr">
                <a:buAutoNum type="alphaUcPeriod"/>
              </a:pP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STER, L. JENKOVSZKY, T. Cs. (PRD 2015): </a:t>
              </a:r>
            </a:p>
            <a:p>
              <a:pPr algn="ctr"/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PREDICTION OF ODDERON DISCOVERY AT LHC</a:t>
              </a:r>
              <a:endPara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8184ED9F-07A1-46BF-A3A5-68FF406B9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50" y="721676"/>
            <a:ext cx="7769198" cy="5688632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7B1F001E-789C-4D76-9FDA-337477EA9E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840" y="1026179"/>
            <a:ext cx="5128704" cy="5806943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2B8E72FA-1D3F-48A0-9914-CC6A582445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1569" y="1556792"/>
            <a:ext cx="4274329" cy="490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9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/>
        </p:nvPicPr>
        <p:blipFill rotWithShape="1">
          <a:blip r:embed="rId3"/>
          <a:srcRect t="71943" b="7319"/>
          <a:stretch/>
        </p:blipFill>
        <p:spPr>
          <a:xfrm>
            <a:off x="79049" y="2060848"/>
            <a:ext cx="11993615" cy="182883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791464" y="4077072"/>
            <a:ext cx="8640960" cy="147950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publication</a:t>
            </a:r>
            <a:r>
              <a:rPr lang="hu-HU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 an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least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5.0 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(6.26 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exchange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May 11, 2020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EPJ Web of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235 (2020) 06002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an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anonymously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refereed</a:t>
            </a:r>
            <a:r>
              <a:rPr lang="hu-HU" b="1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/ </a:t>
            </a:r>
            <a:r>
              <a:rPr lang="hu-HU" b="1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peer</a:t>
            </a:r>
            <a:r>
              <a:rPr lang="hu-HU" b="1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reviewed</a:t>
            </a:r>
            <a:r>
              <a:rPr lang="hu-HU" b="1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conference</a:t>
            </a:r>
            <a:r>
              <a:rPr lang="hu-HU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proceedigs</a:t>
            </a:r>
            <a:r>
              <a:rPr lang="hu-HU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Proc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ISMD 2019, Santa Fe, USA)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first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observation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2" name="Szabadkézi sokszög 11"/>
          <p:cNvSpPr/>
          <p:nvPr/>
        </p:nvSpPr>
        <p:spPr>
          <a:xfrm>
            <a:off x="2639616" y="1196752"/>
            <a:ext cx="6912768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EP</a:t>
            </a:r>
            <a:r>
              <a:rPr lang="fr-FR" sz="2000" dirty="0"/>
              <a:t>J</a:t>
            </a:r>
            <a:r>
              <a:rPr lang="hu-HU" sz="2000" dirty="0"/>
              <a:t> Web of </a:t>
            </a:r>
            <a:r>
              <a:rPr lang="hu-HU" sz="2000" dirty="0" err="1"/>
              <a:t>Conf</a:t>
            </a:r>
            <a:r>
              <a:rPr lang="hu-HU" sz="2000" dirty="0"/>
              <a:t>. </a:t>
            </a:r>
            <a:r>
              <a:rPr lang="fr-FR" sz="2000" dirty="0"/>
              <a:t>(202</a:t>
            </a:r>
            <a:r>
              <a:rPr lang="hu-HU" sz="2000" dirty="0"/>
              <a:t>0</a:t>
            </a:r>
            <a:r>
              <a:rPr lang="fr-FR" sz="2000" dirty="0"/>
              <a:t>) </a:t>
            </a:r>
            <a:r>
              <a:rPr lang="hu-HU" sz="2000" b="1" dirty="0"/>
              <a:t>235</a:t>
            </a:r>
            <a:r>
              <a:rPr lang="fr-FR" sz="2000" dirty="0"/>
              <a:t>: </a:t>
            </a:r>
            <a:r>
              <a:rPr lang="hu-HU" sz="2000" dirty="0"/>
              <a:t>06005</a:t>
            </a:r>
            <a:br>
              <a:rPr lang="fr-FR" sz="2000" dirty="0"/>
            </a:br>
            <a:r>
              <a:rPr lang="fr-FR" sz="2000" dirty="0">
                <a:hlinkClick r:id="rId4"/>
              </a:rPr>
              <a:t>https://doi.org/10.1051/epjconf/202023506002</a:t>
            </a:r>
            <a:r>
              <a:rPr lang="hu-HU" sz="2000" dirty="0"/>
              <a:t>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376BF015-33F0-4AB5-A1C8-C67B486B923D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Szabadkézi sokszög 11">
            <a:extLst>
              <a:ext uri="{FF2B5EF4-FFF2-40B4-BE49-F238E27FC236}">
                <a16:creationId xmlns:a16="http://schemas.microsoft.com/office/drawing/2014/main" id="{8DD9ECCA-64B8-4682-8565-C521EDEDB5D2}"/>
              </a:ext>
            </a:extLst>
          </p:cNvPr>
          <p:cNvSpPr/>
          <p:nvPr/>
        </p:nvSpPr>
        <p:spPr>
          <a:xfrm>
            <a:off x="2711624" y="5743269"/>
            <a:ext cx="6912768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BUT: „</a:t>
            </a:r>
            <a:r>
              <a:rPr lang="hu-HU" sz="2000" i="1" dirty="0" err="1"/>
              <a:t>Never</a:t>
            </a:r>
            <a:r>
              <a:rPr lang="hu-HU" sz="2000" i="1" dirty="0"/>
              <a:t> be </a:t>
            </a:r>
            <a:r>
              <a:rPr lang="hu-HU" sz="2000" i="1" dirty="0" err="1"/>
              <a:t>the</a:t>
            </a:r>
            <a:r>
              <a:rPr lang="hu-HU" sz="2000" i="1" dirty="0"/>
              <a:t> </a:t>
            </a:r>
            <a:r>
              <a:rPr lang="hu-HU" sz="2000" i="1" dirty="0" err="1"/>
              <a:t>first</a:t>
            </a:r>
            <a:r>
              <a:rPr lang="hu-HU" sz="2000" i="1" dirty="0"/>
              <a:t>! </a:t>
            </a:r>
            <a:r>
              <a:rPr lang="hu-HU" sz="2000" i="1" dirty="0" err="1"/>
              <a:t>It</a:t>
            </a:r>
            <a:r>
              <a:rPr lang="hu-HU" sz="2000" i="1" dirty="0"/>
              <a:t> is </a:t>
            </a:r>
            <a:r>
              <a:rPr lang="hu-HU" sz="2000" i="1" dirty="0" err="1"/>
              <a:t>too</a:t>
            </a:r>
            <a:r>
              <a:rPr lang="hu-HU" sz="2000" i="1" dirty="0"/>
              <a:t> </a:t>
            </a:r>
            <a:r>
              <a:rPr lang="hu-HU" sz="2000" i="1" dirty="0" err="1"/>
              <a:t>early</a:t>
            </a:r>
            <a:r>
              <a:rPr lang="hu-HU" sz="2000" i="1" dirty="0"/>
              <a:t>!</a:t>
            </a:r>
            <a:r>
              <a:rPr lang="hu-HU" sz="2000" dirty="0"/>
              <a:t>”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P. </a:t>
            </a:r>
            <a:r>
              <a:rPr lang="hu-HU" sz="2000" dirty="0" err="1"/>
              <a:t>Carruthers</a:t>
            </a:r>
            <a:r>
              <a:rPr lang="hu-HU" sz="2000" dirty="0"/>
              <a:t> ~ 1990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Ellipszis 4">
            <a:extLst>
              <a:ext uri="{FF2B5EF4-FFF2-40B4-BE49-F238E27FC236}">
                <a16:creationId xmlns:a16="http://schemas.microsoft.com/office/drawing/2014/main" id="{4EE5D25E-C654-4E0A-B78F-9F3227C1DA23}"/>
              </a:ext>
            </a:extLst>
          </p:cNvPr>
          <p:cNvSpPr/>
          <p:nvPr/>
        </p:nvSpPr>
        <p:spPr>
          <a:xfrm>
            <a:off x="5663952" y="3429000"/>
            <a:ext cx="1296144" cy="4606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CEA1B39B-85C3-4B6B-A32D-461FE2233415}"/>
              </a:ext>
            </a:extLst>
          </p:cNvPr>
          <p:cNvSpPr/>
          <p:nvPr/>
        </p:nvSpPr>
        <p:spPr>
          <a:xfrm>
            <a:off x="7464152" y="3356992"/>
            <a:ext cx="1296144" cy="4606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Ellipszis 15">
            <a:extLst>
              <a:ext uri="{FF2B5EF4-FFF2-40B4-BE49-F238E27FC236}">
                <a16:creationId xmlns:a16="http://schemas.microsoft.com/office/drawing/2014/main" id="{7EF644D0-8C88-4382-B73D-CFA655023E05}"/>
              </a:ext>
            </a:extLst>
          </p:cNvPr>
          <p:cNvSpPr/>
          <p:nvPr/>
        </p:nvSpPr>
        <p:spPr>
          <a:xfrm>
            <a:off x="5807968" y="4293096"/>
            <a:ext cx="2088232" cy="4606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5713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 animBg="1"/>
      <p:bldP spid="14" grpId="0" animBg="1"/>
      <p:bldP spid="5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 rotWithShape="1">
          <a:blip r:embed="rId3"/>
          <a:srcRect b="25769"/>
          <a:stretch/>
        </p:blipFill>
        <p:spPr>
          <a:xfrm>
            <a:off x="-4724" y="692696"/>
            <a:ext cx="8837028" cy="1271510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 rotWithShape="1">
          <a:blip r:embed="rId4"/>
          <a:srcRect b="24585"/>
          <a:stretch/>
        </p:blipFill>
        <p:spPr>
          <a:xfrm>
            <a:off x="191344" y="3645024"/>
            <a:ext cx="8850091" cy="1128737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152400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1524000" y="19442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First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journal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publications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</a:p>
        </p:txBody>
      </p:sp>
      <p:sp>
        <p:nvSpPr>
          <p:cNvPr id="16" name="Szabadkézi sokszög 15"/>
          <p:cNvSpPr/>
          <p:nvPr/>
        </p:nvSpPr>
        <p:spPr>
          <a:xfrm>
            <a:off x="7392144" y="1916832"/>
            <a:ext cx="4608512" cy="802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 err="1"/>
              <a:t>Hungarian-Swedish</a:t>
            </a:r>
            <a:r>
              <a:rPr lang="hu-HU" sz="1400" dirty="0"/>
              <a:t> team:</a:t>
            </a:r>
          </a:p>
          <a:p>
            <a:r>
              <a:rPr lang="fr-FR" sz="1400" dirty="0"/>
              <a:t>Eur. Phys. J. C (2021) </a:t>
            </a:r>
            <a:r>
              <a:rPr lang="fr-FR" sz="1400" b="1" dirty="0"/>
              <a:t>81</a:t>
            </a:r>
            <a:r>
              <a:rPr lang="fr-FR" sz="1400" dirty="0"/>
              <a:t>: 180</a:t>
            </a:r>
            <a:r>
              <a:rPr lang="hu-HU" sz="1400" dirty="0"/>
              <a:t>, </a:t>
            </a:r>
            <a:r>
              <a:rPr lang="hu-HU" dirty="0"/>
              <a:t> </a:t>
            </a:r>
            <a:r>
              <a:rPr lang="en-US" sz="1400" u="sng" dirty="0">
                <a:hlinkClick r:id="rId5"/>
              </a:rPr>
              <a:t>Published: 23 February 2021</a:t>
            </a:r>
            <a:br>
              <a:rPr lang="fr-FR" sz="1400" dirty="0"/>
            </a:br>
            <a:r>
              <a:rPr lang="fr-FR" sz="1400" dirty="0">
                <a:hlinkClick r:id="rId6"/>
              </a:rPr>
              <a:t>https://doi.org/10.1140/epjc/s10052-021-08867-6</a:t>
            </a:r>
            <a:endParaRPr lang="hu-HU" sz="14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7392144" y="4303109"/>
            <a:ext cx="460851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 err="1"/>
              <a:t>Hungarian</a:t>
            </a:r>
            <a:r>
              <a:rPr lang="hu-HU" sz="1400" dirty="0"/>
              <a:t> team, </a:t>
            </a:r>
            <a:r>
              <a:rPr lang="hu-HU" sz="1400" dirty="0" err="1"/>
              <a:t>Polish-Hungarian</a:t>
            </a:r>
            <a:r>
              <a:rPr lang="hu-HU" sz="1400" dirty="0"/>
              <a:t> </a:t>
            </a:r>
            <a:r>
              <a:rPr lang="hu-HU" sz="1400" dirty="0" err="1"/>
              <a:t>model</a:t>
            </a:r>
            <a:r>
              <a:rPr lang="hu-HU" sz="1400" dirty="0"/>
              <a:t>:</a:t>
            </a:r>
          </a:p>
          <a:p>
            <a:r>
              <a:rPr lang="fr-FR" sz="1400" dirty="0"/>
              <a:t>Eur. Phys. J. C </a:t>
            </a:r>
            <a:r>
              <a:rPr lang="hu-HU" sz="1400" dirty="0"/>
              <a:t>(2021) </a:t>
            </a:r>
            <a:r>
              <a:rPr lang="hu-HU" sz="1400" b="1" dirty="0"/>
              <a:t>81</a:t>
            </a:r>
            <a:r>
              <a:rPr lang="hu-HU" sz="1400" dirty="0"/>
              <a:t>:611 , </a:t>
            </a:r>
            <a:r>
              <a:rPr lang="en-US" sz="1400" u="sng" dirty="0">
                <a:hlinkClick r:id="rId7"/>
              </a:rPr>
              <a:t>Published: 13 July 2021</a:t>
            </a:r>
            <a:endParaRPr lang="hu-HU" sz="1400" dirty="0"/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8"/>
              </a:rPr>
              <a:t>https://doi.org/10.1140/epjc/s10052-021-09381-5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 rotWithShape="1">
          <a:blip r:embed="rId9"/>
          <a:srcRect b="24454"/>
          <a:stretch/>
        </p:blipFill>
        <p:spPr>
          <a:xfrm>
            <a:off x="407368" y="5046580"/>
            <a:ext cx="8859963" cy="1334748"/>
          </a:xfrm>
          <a:prstGeom prst="rect">
            <a:avLst/>
          </a:prstGeom>
        </p:spPr>
      </p:pic>
      <p:sp>
        <p:nvSpPr>
          <p:cNvPr id="20" name="Szabadkézi sokszög 19"/>
          <p:cNvSpPr/>
          <p:nvPr/>
        </p:nvSpPr>
        <p:spPr>
          <a:xfrm>
            <a:off x="6960096" y="6103309"/>
            <a:ext cx="482453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D0 and TOTEM </a:t>
            </a:r>
            <a:r>
              <a:rPr lang="hu-HU" sz="1400" dirty="0" err="1"/>
              <a:t>Collaborations</a:t>
            </a:r>
            <a:r>
              <a:rPr lang="hu-HU" sz="1400" dirty="0"/>
              <a:t>: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Phys</a:t>
            </a:r>
            <a:r>
              <a:rPr lang="hu-HU" sz="1400" dirty="0"/>
              <a:t>. </a:t>
            </a:r>
            <a:r>
              <a:rPr lang="hu-HU" sz="1400" dirty="0" err="1"/>
              <a:t>Rev</a:t>
            </a:r>
            <a:r>
              <a:rPr lang="hu-HU" sz="1400" dirty="0"/>
              <a:t>. Lett.</a:t>
            </a:r>
            <a:r>
              <a:rPr lang="fr-FR" sz="1400" dirty="0"/>
              <a:t> </a:t>
            </a:r>
            <a:r>
              <a:rPr lang="hu-HU" sz="1400" b="1" dirty="0"/>
              <a:t>127</a:t>
            </a:r>
            <a:r>
              <a:rPr lang="hu-HU" sz="1400" dirty="0"/>
              <a:t> </a:t>
            </a:r>
            <a:r>
              <a:rPr lang="fr-FR" sz="1400" dirty="0"/>
              <a:t>(2021)</a:t>
            </a:r>
            <a:r>
              <a:rPr lang="hu-HU" sz="1400" dirty="0"/>
              <a:t> 6, 062003</a:t>
            </a:r>
            <a:r>
              <a:rPr lang="hu-HU" sz="1400" dirty="0">
                <a:hlinkClick r:id="rId10"/>
              </a:rPr>
              <a:t>, </a:t>
            </a:r>
            <a:r>
              <a:rPr lang="hu-HU" sz="1400" dirty="0" err="1">
                <a:hlinkClick r:id="rId10"/>
              </a:rPr>
              <a:t>Published</a:t>
            </a:r>
            <a:r>
              <a:rPr lang="hu-HU" sz="1400" dirty="0">
                <a:hlinkClick r:id="rId10"/>
              </a:rPr>
              <a:t>: 4 August 2021</a:t>
            </a:r>
            <a:endParaRPr lang="hu-HU" sz="1400" b="1" dirty="0"/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1"/>
              </a:rPr>
              <a:t>https://doi.org/10.1103/PhysRevLett.127.062003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99656" y="1903287"/>
            <a:ext cx="4248472" cy="174173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38007" y="5126397"/>
            <a:ext cx="3562649" cy="966899"/>
          </a:xfrm>
          <a:prstGeom prst="rect">
            <a:avLst/>
          </a:prstGeom>
        </p:spPr>
      </p:pic>
      <p:sp>
        <p:nvSpPr>
          <p:cNvPr id="15" name="Szövegdoboz 14">
            <a:extLst>
              <a:ext uri="{FF2B5EF4-FFF2-40B4-BE49-F238E27FC236}">
                <a16:creationId xmlns:a16="http://schemas.microsoft.com/office/drawing/2014/main" id="{7F223957-A88A-4BF9-A79D-A2543CC45D5A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23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Kép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0406" y="836712"/>
            <a:ext cx="8837027" cy="1554138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152400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1524000" y="19442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2022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observations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</a:p>
        </p:txBody>
      </p:sp>
      <p:sp>
        <p:nvSpPr>
          <p:cNvPr id="14" name="Szabadkézi sokszög 13"/>
          <p:cNvSpPr/>
          <p:nvPr/>
        </p:nvSpPr>
        <p:spPr>
          <a:xfrm>
            <a:off x="5735960" y="2142289"/>
            <a:ext cx="4824536" cy="89473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TOTEM </a:t>
            </a:r>
            <a:r>
              <a:rPr lang="hu-HU" sz="1400" dirty="0" err="1"/>
              <a:t>Collaboration</a:t>
            </a:r>
            <a:r>
              <a:rPr lang="hu-HU" sz="1400" dirty="0"/>
              <a:t>: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 8 </a:t>
            </a:r>
            <a:r>
              <a:rPr lang="hu-HU" sz="1400" dirty="0" err="1"/>
              <a:t>TeV</a:t>
            </a:r>
            <a:r>
              <a:rPr lang="hu-HU" sz="1400" dirty="0"/>
              <a:t>: EPJ C (2022) 82, 263 (2022).</a:t>
            </a:r>
            <a:r>
              <a:rPr lang="hu-HU" sz="1400" dirty="0" err="1">
                <a:hlinkClick r:id="rId4"/>
              </a:rPr>
              <a:t>Published</a:t>
            </a:r>
            <a:r>
              <a:rPr lang="hu-HU" sz="1400" dirty="0">
                <a:hlinkClick r:id="rId4"/>
              </a:rPr>
              <a:t>: </a:t>
            </a:r>
            <a:r>
              <a:rPr lang="hu-HU" sz="1400" dirty="0" err="1">
                <a:hlinkClick r:id="rId4"/>
              </a:rPr>
              <a:t>March</a:t>
            </a:r>
            <a:r>
              <a:rPr lang="hu-HU" sz="1400" dirty="0">
                <a:hlinkClick r:id="rId4"/>
              </a:rPr>
              <a:t> 26, 2022</a:t>
            </a:r>
            <a:endParaRPr lang="hu-HU" sz="1400" b="1" dirty="0"/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https://doi.org/10.1140/epjc/s10052-022-10065-x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Publishes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2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final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2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2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D0-TOTEM PRL </a:t>
            </a:r>
            <a:r>
              <a:rPr lang="hu-HU" sz="12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2021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3512" y="3578150"/>
            <a:ext cx="8316400" cy="1651050"/>
          </a:xfrm>
          <a:prstGeom prst="rect">
            <a:avLst/>
          </a:prstGeom>
        </p:spPr>
      </p:pic>
      <p:sp>
        <p:nvSpPr>
          <p:cNvPr id="21" name="Szabadkézi sokszög 20"/>
          <p:cNvSpPr/>
          <p:nvPr/>
        </p:nvSpPr>
        <p:spPr>
          <a:xfrm>
            <a:off x="5735961" y="4863815"/>
            <a:ext cx="5472607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Hungarian</a:t>
            </a:r>
            <a:r>
              <a:rPr lang="hu-HU" sz="1400" dirty="0"/>
              <a:t> team, </a:t>
            </a:r>
            <a:r>
              <a:rPr lang="hu-HU" sz="1400" dirty="0" err="1"/>
              <a:t>model</a:t>
            </a:r>
            <a:r>
              <a:rPr lang="hu-HU" sz="1400" dirty="0"/>
              <a:t> of </a:t>
            </a:r>
            <a:r>
              <a:rPr lang="hu-HU" sz="1400" dirty="0" err="1"/>
              <a:t>Polish</a:t>
            </a:r>
            <a:r>
              <a:rPr lang="hu-HU" sz="1400" dirty="0"/>
              <a:t> </a:t>
            </a:r>
            <a:r>
              <a:rPr lang="hu-HU" sz="1400" dirty="0" err="1"/>
              <a:t>origin</a:t>
            </a:r>
            <a:r>
              <a:rPr lang="hu-HU" sz="1400" dirty="0"/>
              <a:t>: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New TOTEM 8 </a:t>
            </a:r>
            <a:r>
              <a:rPr lang="hu-HU" sz="1400" dirty="0" err="1"/>
              <a:t>TeV</a:t>
            </a:r>
            <a:r>
              <a:rPr lang="hu-HU" sz="1400" dirty="0"/>
              <a:t> </a:t>
            </a:r>
            <a:r>
              <a:rPr lang="hu-HU" sz="1400" dirty="0" err="1"/>
              <a:t>data</a:t>
            </a:r>
            <a:r>
              <a:rPr lang="hu-HU" sz="1400" dirty="0"/>
              <a:t> </a:t>
            </a:r>
            <a:r>
              <a:rPr lang="hu-HU" sz="1400" dirty="0" err="1"/>
              <a:t>vs</a:t>
            </a:r>
            <a:r>
              <a:rPr lang="hu-HU" sz="1400" dirty="0"/>
              <a:t> </a:t>
            </a:r>
            <a:r>
              <a:rPr lang="hu-HU" sz="1400" dirty="0" err="1"/>
              <a:t>ReBB</a:t>
            </a:r>
            <a:r>
              <a:rPr lang="hu-HU" sz="1400" dirty="0"/>
              <a:t> </a:t>
            </a:r>
            <a:r>
              <a:rPr lang="hu-HU" sz="1400" dirty="0" err="1"/>
              <a:t>model</a:t>
            </a:r>
            <a:r>
              <a:rPr lang="hu-HU" sz="1400" dirty="0"/>
              <a:t> </a:t>
            </a:r>
            <a:r>
              <a:rPr lang="hu-HU" sz="1400" dirty="0" err="1"/>
              <a:t>predictions</a:t>
            </a:r>
            <a:r>
              <a:rPr lang="hu-HU" sz="1400" dirty="0"/>
              <a:t>: 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EPJ C 82 (2022) 9, 827. </a:t>
            </a:r>
            <a:r>
              <a:rPr lang="hu-HU" sz="1400" dirty="0" err="1">
                <a:hlinkClick r:id="rId7"/>
              </a:rPr>
              <a:t>Published</a:t>
            </a:r>
            <a:r>
              <a:rPr lang="hu-HU" sz="1400" dirty="0">
                <a:hlinkClick r:id="rId7"/>
              </a:rPr>
              <a:t>: </a:t>
            </a:r>
            <a:r>
              <a:rPr lang="hu-HU" sz="1400" dirty="0" err="1">
                <a:hlinkClick r:id="rId7"/>
              </a:rPr>
              <a:t>Sept</a:t>
            </a:r>
            <a:r>
              <a:rPr lang="hu-HU" sz="1400" dirty="0">
                <a:hlinkClick r:id="rId7"/>
              </a:rPr>
              <a:t> 19, 2022</a:t>
            </a:r>
            <a:endParaRPr lang="hu-HU" sz="1200" dirty="0"/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/>
              <a:t>In </a:t>
            </a:r>
            <a:r>
              <a:rPr lang="hu-HU" b="1" dirty="0" err="1"/>
              <a:t>the</a:t>
            </a:r>
            <a:r>
              <a:rPr lang="hu-HU" b="1" dirty="0"/>
              <a:t> </a:t>
            </a:r>
            <a:r>
              <a:rPr lang="hu-HU" b="1" dirty="0" err="1"/>
              <a:t>ReBB</a:t>
            </a:r>
            <a:r>
              <a:rPr lang="hu-HU" b="1" dirty="0"/>
              <a:t> </a:t>
            </a:r>
            <a:r>
              <a:rPr lang="hu-HU" b="1" dirty="0" err="1"/>
              <a:t>model</a:t>
            </a:r>
            <a:r>
              <a:rPr lang="hu-HU" b="1" dirty="0"/>
              <a:t>, </a:t>
            </a:r>
            <a:r>
              <a:rPr lang="hu-HU" b="1" dirty="0" err="1"/>
              <a:t>Odderon</a:t>
            </a:r>
            <a:r>
              <a:rPr lang="hu-HU" b="1" dirty="0"/>
              <a:t> </a:t>
            </a:r>
            <a:r>
              <a:rPr lang="hu-HU" b="1" dirty="0" err="1"/>
              <a:t>exchange</a:t>
            </a:r>
            <a:r>
              <a:rPr lang="hu-HU" b="1" dirty="0"/>
              <a:t> is a </a:t>
            </a:r>
            <a:r>
              <a:rPr lang="hu-HU" b="1" dirty="0" err="1"/>
              <a:t>certainty</a:t>
            </a:r>
            <a:r>
              <a:rPr lang="hu-HU" sz="1600" dirty="0"/>
              <a:t>-</a:t>
            </a:r>
            <a:endParaRPr lang="hu-HU" b="1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03513" y="4855212"/>
            <a:ext cx="4032448" cy="167013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10406" y="1972679"/>
            <a:ext cx="3665515" cy="1531768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5879976" y="6215386"/>
            <a:ext cx="466745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/>
              <a:t>What</a:t>
            </a:r>
            <a:r>
              <a:rPr lang="hu-HU" sz="2000" b="1" dirty="0"/>
              <a:t> </a:t>
            </a:r>
            <a:r>
              <a:rPr lang="hu-HU" sz="2000" b="1" dirty="0" err="1"/>
              <a:t>about</a:t>
            </a:r>
            <a:r>
              <a:rPr lang="hu-HU" sz="2000" b="1" dirty="0"/>
              <a:t> </a:t>
            </a:r>
            <a:r>
              <a:rPr lang="hu-HU" sz="2000" b="1" dirty="0" err="1"/>
              <a:t>model</a:t>
            </a:r>
            <a:r>
              <a:rPr lang="hu-HU" sz="2000" b="1" dirty="0"/>
              <a:t> </a:t>
            </a:r>
            <a:r>
              <a:rPr lang="hu-HU" sz="2000" b="1" dirty="0" err="1"/>
              <a:t>independent</a:t>
            </a:r>
            <a:r>
              <a:rPr lang="hu-HU" sz="2000" b="1" dirty="0"/>
              <a:t> </a:t>
            </a:r>
            <a:r>
              <a:rPr lang="hu-HU" sz="2000" b="1" dirty="0" err="1"/>
              <a:t>results</a:t>
            </a:r>
            <a:r>
              <a:rPr lang="hu-HU" sz="2000" b="1" dirty="0"/>
              <a:t>? </a:t>
            </a: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79263779-1B36-4105-9BD4-1DA364C2EC65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79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152400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Formalism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elastic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scattering</a:t>
            </a:r>
            <a:endParaRPr lang="hu-H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6" y="1872296"/>
            <a:ext cx="2538448" cy="83662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24" y="4358986"/>
            <a:ext cx="3187274" cy="58218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2025" y="5557149"/>
            <a:ext cx="2828557" cy="46378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9537" y="5085185"/>
            <a:ext cx="2357131" cy="69112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2025" y="5020080"/>
            <a:ext cx="2647239" cy="45468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0151" y="764704"/>
            <a:ext cx="4711696" cy="77395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19536" y="4346538"/>
            <a:ext cx="2288230" cy="66663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15" name="Szabadkézi sokszög 14"/>
          <p:cNvSpPr/>
          <p:nvPr/>
        </p:nvSpPr>
        <p:spPr>
          <a:xfrm>
            <a:off x="1535113" y="6103310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Basic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problem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amplitude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modulus </a:t>
            </a:r>
            <a:r>
              <a:rPr lang="hu-HU" sz="20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squared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exists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 = 0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–t &gt; 0.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0303F2DF-F45D-4D6E-8C66-15C174E151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19537" y="2817354"/>
            <a:ext cx="2557355" cy="89967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9EE2A0BD-45F1-43FE-AA40-6487629819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84033" y="2564905"/>
            <a:ext cx="4077053" cy="861135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16" name="Szövegdoboz 15">
            <a:extLst>
              <a:ext uri="{FF2B5EF4-FFF2-40B4-BE49-F238E27FC236}">
                <a16:creationId xmlns:a16="http://schemas.microsoft.com/office/drawing/2014/main" id="{D4672F62-BE66-4511-8451-1F6456ED930F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06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152400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Formalism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b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space</a:t>
            </a:r>
            <a:endParaRPr lang="hu-H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152" y="782834"/>
            <a:ext cx="4711696" cy="77395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5" name="Szabadkézi sokszög 14"/>
          <p:cNvSpPr/>
          <p:nvPr/>
        </p:nvSpPr>
        <p:spPr>
          <a:xfrm>
            <a:off x="1488504" y="5805265"/>
            <a:ext cx="9144000" cy="1079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Impact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parameter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space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16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16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interferes</a:t>
            </a:r>
            <a:r>
              <a:rPr lang="hu-HU" sz="16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16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propagation</a:t>
            </a:r>
            <a:r>
              <a:rPr lang="hu-HU" sz="16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w/o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collisions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Genuine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quantum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physics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general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a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complex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opacity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function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W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s,b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eikonal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unitarity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 ≤ P(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s,b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≤ 1 : </a:t>
            </a:r>
            <a:r>
              <a:rPr lang="hu-HU" sz="16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inelastic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has a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probabilistic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interpretation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713" y="1700809"/>
            <a:ext cx="5142831" cy="2016223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5800" y="3790183"/>
            <a:ext cx="3600400" cy="917411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5800" y="4741573"/>
            <a:ext cx="3600400" cy="1038577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96EA3080-9034-464D-B8F8-FFEFAE6E4623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7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1524000" y="42864"/>
            <a:ext cx="9144000" cy="719137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Looking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Crossing-Odd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eron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effects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1533216" y="3420326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simple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consequences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2498" y="3933056"/>
            <a:ext cx="5367005" cy="736594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4366" y="4728174"/>
            <a:ext cx="5403268" cy="745688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5599" y="5550643"/>
            <a:ext cx="5420802" cy="69830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10" name="Szabadkézi sokszög 9"/>
          <p:cNvSpPr/>
          <p:nvPr/>
        </p:nvSpPr>
        <p:spPr>
          <a:xfrm>
            <a:off x="1524000" y="6325729"/>
            <a:ext cx="9127330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differential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cross-section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ppbar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collisions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Reggeized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Philips-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Barger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algn="ctr"/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A.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Ster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L.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Jenkovszky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T. Cs., </a:t>
            </a:r>
            <a:r>
              <a:rPr lang="hu-HU" sz="14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arxiv:1501.03860, </a:t>
            </a:r>
            <a:r>
              <a:rPr lang="hu-HU" i="1" dirty="0" err="1"/>
              <a:t>Phys.Rev.D</a:t>
            </a:r>
            <a:r>
              <a:rPr lang="hu-HU" dirty="0"/>
              <a:t> </a:t>
            </a:r>
            <a:r>
              <a:rPr lang="hu-HU" b="1" dirty="0"/>
              <a:t>91</a:t>
            </a:r>
            <a:r>
              <a:rPr lang="hu-HU" dirty="0"/>
              <a:t> (2015) 7, 074018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3512" y="908721"/>
            <a:ext cx="3962400" cy="202882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Kép 10"/>
          <p:cNvPicPr>
            <a:picLocks noChangeAspect="1"/>
          </p:cNvPicPr>
          <p:nvPr/>
        </p:nvPicPr>
        <p:blipFill rotWithShape="1">
          <a:blip r:embed="rId7"/>
          <a:srcRect l="-1" r="32679"/>
          <a:stretch/>
        </p:blipFill>
        <p:spPr>
          <a:xfrm>
            <a:off x="6096002" y="908721"/>
            <a:ext cx="4392487" cy="15525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Kép 12"/>
          <p:cNvPicPr>
            <a:picLocks noChangeAspect="1"/>
          </p:cNvPicPr>
          <p:nvPr/>
        </p:nvPicPr>
        <p:blipFill rotWithShape="1">
          <a:blip r:embed="rId7"/>
          <a:srcRect l="67193" b="46380"/>
          <a:stretch/>
        </p:blipFill>
        <p:spPr>
          <a:xfrm>
            <a:off x="8347968" y="2524498"/>
            <a:ext cx="2140521" cy="83249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E2F10FA6-F15E-452E-9CEC-6A243CAEABB5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44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847527" y="1468082"/>
            <a:ext cx="8495459" cy="22489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Known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trivial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s-</a:t>
            </a: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dependences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in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 err="1"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(s), </a:t>
            </a:r>
            <a:r>
              <a:rPr lang="hu-HU" sz="2000" dirty="0" err="1"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 err="1">
                <a:latin typeface="Verdana" pitchFamily="34"/>
                <a:ea typeface="Lucida Sans Unicode" pitchFamily="2"/>
                <a:cs typeface="Lucida Sans Unicode" pitchFamily="2"/>
              </a:rPr>
              <a:t>el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(s), B(s), </a:t>
            </a:r>
            <a:r>
              <a:rPr lang="hu-HU" sz="2000" dirty="0"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(s)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Try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scale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out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Data collapsing (</a:t>
            </a: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Look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endParaRPr lang="hu-HU" sz="2000" dirty="0"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9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search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a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possible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strategy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3653517" y="4221088"/>
            <a:ext cx="4883481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equivalent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crossing-odd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component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Look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C-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symmetry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08ADC381-0342-4E66-9322-D61ED6C11F4D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57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DERIVATION 1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DD59AC8F-75AB-4F1A-BD85-9DAA644EACCB}"/>
              </a:ext>
            </a:extLst>
          </p:cNvPr>
          <p:cNvSpPr txBox="1"/>
          <p:nvPr/>
        </p:nvSpPr>
        <p:spPr>
          <a:xfrm>
            <a:off x="1524000" y="270892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H(x) SCALING FOR SMALL x 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Verdana" panose="020B0604030504040204" pitchFamily="34" charset="0"/>
                <a:cs typeface="Arial" pitchFamily="34"/>
              </a:rPr>
              <a:t>« 1</a:t>
            </a:r>
            <a:endParaRPr lang="hu-HU" sz="36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819380319"/>
      </p:ext>
    </p:extLst>
  </p:cSld>
  <p:clrMapOvr>
    <a:masterClrMapping/>
  </p:clrMapOvr>
  <p:transition spd="med" advTm="2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2004607" y="4828552"/>
            <a:ext cx="8208912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Advantages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1) H(x) </a:t>
            </a:r>
            <a:r>
              <a:rPr lang="hu-HU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≈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 in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diffractive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x </a:t>
            </a:r>
            <a:r>
              <a:rPr lang="hu-HU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«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 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2) H(0) = 1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Start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place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you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know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3)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Measurable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4"/>
            <a:ext cx="12192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-x, in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region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(x « 1)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125" y="1756819"/>
            <a:ext cx="4857750" cy="80962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5" y="836713"/>
            <a:ext cx="2762250" cy="88582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9" name="Kép 8"/>
          <p:cNvPicPr>
            <a:picLocks noChangeAspect="1"/>
          </p:cNvPicPr>
          <p:nvPr/>
        </p:nvPicPr>
        <p:blipFill rotWithShape="1">
          <a:blip r:embed="rId5"/>
          <a:srcRect r="43043"/>
          <a:stretch/>
        </p:blipFill>
        <p:spPr>
          <a:xfrm>
            <a:off x="4340464" y="2609280"/>
            <a:ext cx="3537198" cy="7620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7237" y="3414116"/>
            <a:ext cx="3057525" cy="13716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73948DDB-BD26-4B09-B6F9-B2172BC1B9F9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Szabadkézi sokszög 16">
            <a:extLst>
              <a:ext uri="{FF2B5EF4-FFF2-40B4-BE49-F238E27FC236}">
                <a16:creationId xmlns:a16="http://schemas.microsoft.com/office/drawing/2014/main" id="{E603D37F-A271-49C2-91D4-8A1554AED5AC}"/>
              </a:ext>
            </a:extLst>
          </p:cNvPr>
          <p:cNvSpPr/>
          <p:nvPr/>
        </p:nvSpPr>
        <p:spPr>
          <a:xfrm>
            <a:off x="2004607" y="6093296"/>
            <a:ext cx="820891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BONUS EXTRA: An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no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57197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AN OLD STORY REVIVED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DD59AC8F-75AB-4F1A-BD85-9DAA644EACCB}"/>
              </a:ext>
            </a:extLst>
          </p:cNvPr>
          <p:cNvSpPr txBox="1"/>
          <p:nvPr/>
        </p:nvSpPr>
        <p:spPr>
          <a:xfrm>
            <a:off x="1524000" y="270892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GEOMETRIC SCALING</a:t>
            </a:r>
          </a:p>
        </p:txBody>
      </p:sp>
    </p:spTree>
    <p:extLst>
      <p:ext uri="{BB962C8B-B14F-4D97-AF65-F5344CB8AC3E}">
        <p14:creationId xmlns:p14="http://schemas.microsoft.com/office/powerpoint/2010/main" val="952939186"/>
      </p:ext>
    </p:extLst>
  </p:cSld>
  <p:clrMapOvr>
    <a:masterClrMapping/>
  </p:clrMapOvr>
  <p:transition spd="med" advTm="2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184286"/>
            <a:ext cx="12144672" cy="43640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independent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H(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x|pp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yields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6.26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161" y="2420889"/>
            <a:ext cx="9089679" cy="3503691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2063552" y="5887866"/>
            <a:ext cx="8064896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6.26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C1: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 and TOTEM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2.76 and 7.0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C2: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still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determined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dependently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9710" y="692697"/>
            <a:ext cx="8880787" cy="1723917"/>
          </a:xfrm>
          <a:prstGeom prst="rect">
            <a:avLst/>
          </a:prstGeom>
        </p:spPr>
      </p:pic>
      <p:sp>
        <p:nvSpPr>
          <p:cNvPr id="14" name="Szabadkézi sokszög 13"/>
          <p:cNvSpPr/>
          <p:nvPr/>
        </p:nvSpPr>
        <p:spPr>
          <a:xfrm>
            <a:off x="6240016" y="1459165"/>
            <a:ext cx="4176464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(2021) </a:t>
            </a:r>
            <a:r>
              <a:rPr lang="fr-FR" sz="1400" b="1" dirty="0"/>
              <a:t>81</a:t>
            </a:r>
            <a:r>
              <a:rPr lang="fr-FR" sz="1400" dirty="0"/>
              <a:t>: 180</a:t>
            </a:r>
            <a:r>
              <a:rPr lang="hu-HU" sz="1400" dirty="0"/>
              <a:t>, </a:t>
            </a:r>
            <a:r>
              <a:rPr lang="hu-HU" sz="1400" dirty="0" err="1"/>
              <a:t>published</a:t>
            </a:r>
            <a:r>
              <a:rPr lang="hu-HU" sz="1400" dirty="0"/>
              <a:t> </a:t>
            </a:r>
            <a:r>
              <a:rPr lang="hu-HU" sz="1400" dirty="0" err="1"/>
              <a:t>February</a:t>
            </a:r>
            <a:r>
              <a:rPr lang="hu-HU" sz="1400" dirty="0"/>
              <a:t> 2021</a:t>
            </a:r>
            <a:br>
              <a:rPr lang="fr-FR" sz="1400" dirty="0"/>
            </a:br>
            <a:r>
              <a:rPr lang="fr-FR" sz="1400" dirty="0">
                <a:hlinkClick r:id="rId5"/>
              </a:rPr>
              <a:t>https://doi.org/10.1140/epjc/s10052-021-08867-6</a:t>
            </a:r>
            <a:endParaRPr lang="hu-HU" sz="14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5375920" y="5517233"/>
            <a:ext cx="1800200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/>
              <a:t>x = - B t = - B</a:t>
            </a:r>
            <a:r>
              <a:rPr lang="hu-HU" sz="1600" b="1" baseline="-25000" dirty="0"/>
              <a:t>0</a:t>
            </a:r>
            <a:r>
              <a:rPr lang="hu-HU" sz="1600" b="1" dirty="0"/>
              <a:t>(s) t</a:t>
            </a:r>
            <a:endParaRPr lang="hu-HU" sz="16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 rot="16200000">
            <a:off x="4845512" y="3762689"/>
            <a:ext cx="3024336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/>
              <a:t>H(x) = 1/(B </a:t>
            </a:r>
            <a:r>
              <a:rPr lang="hu-HU" sz="1600" b="1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="1" baseline="-25000" dirty="0" err="1"/>
              <a:t>el</a:t>
            </a:r>
            <a:r>
              <a:rPr lang="hu-HU" sz="1600" b="1" dirty="0"/>
              <a:t>) </a:t>
            </a:r>
            <a:r>
              <a:rPr lang="hu-HU" sz="1600" b="1" dirty="0" err="1"/>
              <a:t>d</a:t>
            </a:r>
            <a:r>
              <a:rPr lang="hu-HU" sz="1600" b="1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/</a:t>
            </a:r>
            <a:r>
              <a:rPr lang="hu-HU" sz="1600" b="1" dirty="0" err="1"/>
              <a:t>dt</a:t>
            </a:r>
            <a:r>
              <a:rPr lang="hu-HU" sz="1600" b="1" dirty="0"/>
              <a:t> </a:t>
            </a:r>
            <a:r>
              <a:rPr lang="hu-HU" sz="1600" b="1" dirty="0" err="1"/>
              <a:t>vs</a:t>
            </a:r>
            <a:r>
              <a:rPr lang="hu-HU" sz="1600" b="1" dirty="0"/>
              <a:t> x = - B t </a:t>
            </a:r>
            <a:endParaRPr lang="hu-HU" sz="16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1524000" y="5517233"/>
            <a:ext cx="2195736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/>
              <a:t>B  ≡ B</a:t>
            </a:r>
            <a:r>
              <a:rPr lang="hu-HU" sz="1600" b="1" baseline="-25000" dirty="0"/>
              <a:t>0</a:t>
            </a:r>
            <a:r>
              <a:rPr lang="hu-HU" sz="1600" b="1" dirty="0"/>
              <a:t>(s)  </a:t>
            </a:r>
            <a:r>
              <a:rPr lang="hu-HU" sz="1600" b="1" dirty="0" err="1"/>
              <a:t>from</a:t>
            </a:r>
            <a:r>
              <a:rPr lang="hu-HU" sz="1600" b="1" dirty="0"/>
              <a:t> </a:t>
            </a:r>
            <a:r>
              <a:rPr lang="hu-HU" sz="1600" b="1" dirty="0" err="1"/>
              <a:t>now</a:t>
            </a:r>
            <a:r>
              <a:rPr lang="hu-HU" sz="1600" b="1" dirty="0"/>
              <a:t> </a:t>
            </a:r>
            <a:r>
              <a:rPr lang="hu-HU" sz="1600" b="1" dirty="0" err="1"/>
              <a:t>on</a:t>
            </a:r>
            <a:r>
              <a:rPr lang="hu-HU" sz="1600" b="1" dirty="0"/>
              <a:t> </a:t>
            </a:r>
            <a:endParaRPr lang="hu-HU" sz="16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8" name="Szövegdoboz 17">
            <a:extLst>
              <a:ext uri="{FF2B5EF4-FFF2-40B4-BE49-F238E27FC236}">
                <a16:creationId xmlns:a16="http://schemas.microsoft.com/office/drawing/2014/main" id="{618B8693-0510-403F-BC45-8E9F63924ED4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30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551384" y="5979050"/>
            <a:ext cx="11202804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=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than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expected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x ~ 10,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even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bump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tail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x &gt; 25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Test of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ISR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4325" y="752592"/>
            <a:ext cx="6663350" cy="5196689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6475" y="2276872"/>
            <a:ext cx="3057525" cy="13716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cxnSp>
        <p:nvCxnSpPr>
          <p:cNvPr id="6" name="Egyenes összekötő 5"/>
          <p:cNvCxnSpPr/>
          <p:nvPr/>
        </p:nvCxnSpPr>
        <p:spPr>
          <a:xfrm>
            <a:off x="3806602" y="1024161"/>
            <a:ext cx="1224136" cy="22322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9E3550D0-4709-4EAD-A342-914C47599725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Szabadkézi sokszög 15">
            <a:extLst>
              <a:ext uri="{FF2B5EF4-FFF2-40B4-BE49-F238E27FC236}">
                <a16:creationId xmlns:a16="http://schemas.microsoft.com/office/drawing/2014/main" id="{20FC0921-42B8-4026-9A08-9087EEEB1C21}"/>
              </a:ext>
            </a:extLst>
          </p:cNvPr>
          <p:cNvSpPr/>
          <p:nvPr/>
        </p:nvSpPr>
        <p:spPr>
          <a:xfrm>
            <a:off x="9552384" y="5373216"/>
            <a:ext cx="2448272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 err="1"/>
              <a:t>Hungarian-Swedish</a:t>
            </a:r>
            <a:r>
              <a:rPr lang="hu-HU" sz="1400" dirty="0"/>
              <a:t> team:</a:t>
            </a:r>
          </a:p>
          <a:p>
            <a:r>
              <a:rPr lang="fr-FR" sz="1400" dirty="0"/>
              <a:t>Eur. Phys. J. C (2021) </a:t>
            </a:r>
            <a:r>
              <a:rPr lang="fr-FR" sz="1400" b="1" dirty="0"/>
              <a:t>81</a:t>
            </a:r>
            <a:r>
              <a:rPr lang="fr-FR" sz="1400" dirty="0"/>
              <a:t>: 180</a:t>
            </a:r>
            <a:r>
              <a:rPr lang="hu-HU" sz="1400" dirty="0"/>
              <a:t>,</a:t>
            </a:r>
            <a:endParaRPr lang="hu-HU" sz="14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46681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DERIVATION 2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DD59AC8F-75AB-4F1A-BD85-9DAA644EACCB}"/>
              </a:ext>
            </a:extLst>
          </p:cNvPr>
          <p:cNvSpPr txBox="1"/>
          <p:nvPr/>
        </p:nvSpPr>
        <p:spPr>
          <a:xfrm>
            <a:off x="1524000" y="270892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H(x) SCALING FOR ALL x</a:t>
            </a:r>
          </a:p>
        </p:txBody>
      </p:sp>
    </p:spTree>
    <p:extLst>
      <p:ext uri="{BB962C8B-B14F-4D97-AF65-F5344CB8AC3E}">
        <p14:creationId xmlns:p14="http://schemas.microsoft.com/office/powerpoint/2010/main" val="4287241782"/>
      </p:ext>
    </p:extLst>
  </p:cSld>
  <p:clrMapOvr>
    <a:masterClrMapping/>
  </p:clrMapOvr>
  <p:transition spd="med" advTm="2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991544" y="5661248"/>
            <a:ext cx="8208912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Advantages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≠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arbitrary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positive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dip-bump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p-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antip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Normalized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H(0) = 1.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Derivation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all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x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4800" y="836712"/>
            <a:ext cx="3082401" cy="591094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2164" y="1484784"/>
            <a:ext cx="3807672" cy="1518656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8102" y="3047063"/>
            <a:ext cx="5475796" cy="763875"/>
          </a:xfrm>
          <a:prstGeom prst="rect">
            <a:avLst/>
          </a:prstGeom>
        </p:spPr>
      </p:pic>
      <p:pic>
        <p:nvPicPr>
          <p:cNvPr id="16" name="Kép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0187" y="3861980"/>
            <a:ext cx="4351626" cy="791156"/>
          </a:xfrm>
          <a:prstGeom prst="rect">
            <a:avLst/>
          </a:prstGeom>
        </p:spPr>
      </p:pic>
      <p:pic>
        <p:nvPicPr>
          <p:cNvPr id="18" name="Kép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7877" y="4725145"/>
            <a:ext cx="3336246" cy="836625"/>
          </a:xfrm>
          <a:prstGeom prst="rect">
            <a:avLst/>
          </a:prstGeom>
        </p:spPr>
      </p:pic>
      <p:sp>
        <p:nvSpPr>
          <p:cNvPr id="19" name="Szövegdoboz 18">
            <a:extLst>
              <a:ext uri="{FF2B5EF4-FFF2-40B4-BE49-F238E27FC236}">
                <a16:creationId xmlns:a16="http://schemas.microsoft.com/office/drawing/2014/main" id="{B83CB81A-986F-4885-9371-A62654118CC9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Szabadkézi sokszög 16">
            <a:extLst>
              <a:ext uri="{FF2B5EF4-FFF2-40B4-BE49-F238E27FC236}">
                <a16:creationId xmlns:a16="http://schemas.microsoft.com/office/drawing/2014/main" id="{FE3C3AF4-228F-4AEF-B8A9-CC743F8C5883}"/>
              </a:ext>
            </a:extLst>
          </p:cNvPr>
          <p:cNvSpPr/>
          <p:nvPr/>
        </p:nvSpPr>
        <p:spPr>
          <a:xfrm>
            <a:off x="8616280" y="1556792"/>
            <a:ext cx="352839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GS,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R(s)</a:t>
            </a:r>
          </a:p>
        </p:txBody>
      </p:sp>
      <p:sp>
        <p:nvSpPr>
          <p:cNvPr id="20" name="Szabadkézi sokszög 16">
            <a:extLst>
              <a:ext uri="{FF2B5EF4-FFF2-40B4-BE49-F238E27FC236}">
                <a16:creationId xmlns:a16="http://schemas.microsoft.com/office/drawing/2014/main" id="{3C4E6233-0555-468B-81B0-F96603F55C01}"/>
              </a:ext>
            </a:extLst>
          </p:cNvPr>
          <p:cNvSpPr/>
          <p:nvPr/>
        </p:nvSpPr>
        <p:spPr>
          <a:xfrm>
            <a:off x="8616280" y="2286885"/>
            <a:ext cx="352839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Dissimilarly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GS,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(s)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vanishing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</a:p>
        </p:txBody>
      </p:sp>
      <p:sp>
        <p:nvSpPr>
          <p:cNvPr id="21" name="Szabadkézi sokszög 16">
            <a:extLst>
              <a:ext uri="{FF2B5EF4-FFF2-40B4-BE49-F238E27FC236}">
                <a16:creationId xmlns:a16="http://schemas.microsoft.com/office/drawing/2014/main" id="{91A3FF9D-6C1A-49F2-B6C1-0933DAAF6479}"/>
              </a:ext>
            </a:extLst>
          </p:cNvPr>
          <p:cNvSpPr/>
          <p:nvPr/>
        </p:nvSpPr>
        <p:spPr>
          <a:xfrm>
            <a:off x="8616280" y="4447125"/>
            <a:ext cx="352839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Dissimilarly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GS, no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singularity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minimum!</a:t>
            </a:r>
          </a:p>
        </p:txBody>
      </p:sp>
    </p:spTree>
    <p:extLst>
      <p:ext uri="{BB962C8B-B14F-4D97-AF65-F5344CB8AC3E}">
        <p14:creationId xmlns:p14="http://schemas.microsoft.com/office/powerpoint/2010/main" val="285526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3" grpId="0" animBg="1"/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766107" y="5487756"/>
            <a:ext cx="8659786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2.76 and 7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even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even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bump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tail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and 13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limited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beyond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stat+syst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dump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tail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Test of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2.76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840" y="2012598"/>
            <a:ext cx="9198321" cy="34855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57769320-769A-4AEC-9F8D-A1FF105E0E09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386" y="687879"/>
            <a:ext cx="2899229" cy="130058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5551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12192000" cy="553998"/>
          </a:xfrm>
        </p:spPr>
        <p:txBody>
          <a:bodyPr wrap="square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MINIMAL ODDERON MODEL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DD59AC8F-75AB-4F1A-BD85-9DAA644EACCB}"/>
              </a:ext>
            </a:extLst>
          </p:cNvPr>
          <p:cNvSpPr txBox="1"/>
          <p:nvPr/>
        </p:nvSpPr>
        <p:spPr>
          <a:xfrm>
            <a:off x="0" y="2708920"/>
            <a:ext cx="121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For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a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general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derivation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of H(x)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scaling</a:t>
            </a:r>
            <a:endParaRPr lang="hu-HU" sz="36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529963344"/>
      </p:ext>
    </p:extLst>
  </p:cSld>
  <p:clrMapOvr>
    <a:masterClrMapping/>
  </p:clrMapOvr>
  <p:transition spd="med" advTm="2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9228" y="6897"/>
            <a:ext cx="12182772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9228" y="1191"/>
            <a:ext cx="12173544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ReBB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prediction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36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  <a:r>
              <a:rPr lang="hu-HU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TOTEM and ATLAS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11744961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35DE0B49-0A8B-4BC8-9037-2F29D1E2C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7047" y="692697"/>
            <a:ext cx="8177906" cy="5494012"/>
          </a:xfrm>
          <a:prstGeom prst="rect">
            <a:avLst/>
          </a:prstGeom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id="{68B630DE-3654-4800-9520-E06F03EBC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6307" y="672842"/>
            <a:ext cx="8199387" cy="5541380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-9228" y="6194933"/>
            <a:ext cx="1218277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1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systematically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above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...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ATLAS </a:t>
            </a:r>
            <a:r>
              <a:rPr lang="hu-HU" sz="2000" b="1" dirty="0" err="1">
                <a:solidFill>
                  <a:srgbClr val="00B05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1" baseline="-25000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agree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EPJ C81 (2021) 7, 611 </a:t>
            </a:r>
          </a:p>
        </p:txBody>
      </p:sp>
      <p:pic>
        <p:nvPicPr>
          <p:cNvPr id="19" name="Kép 18">
            <a:extLst>
              <a:ext uri="{FF2B5EF4-FFF2-40B4-BE49-F238E27FC236}">
                <a16:creationId xmlns:a16="http://schemas.microsoft.com/office/drawing/2014/main" id="{0E3FB118-0011-4B0B-929C-7153F1736B3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792" b="23022"/>
          <a:stretch/>
        </p:blipFill>
        <p:spPr>
          <a:xfrm>
            <a:off x="3719736" y="4077072"/>
            <a:ext cx="8425997" cy="1152128"/>
          </a:xfrm>
          <a:prstGeom prst="rect">
            <a:avLst/>
          </a:prstGeom>
        </p:spPr>
      </p:pic>
      <p:sp>
        <p:nvSpPr>
          <p:cNvPr id="11" name="Ellipszis 10">
            <a:extLst>
              <a:ext uri="{FF2B5EF4-FFF2-40B4-BE49-F238E27FC236}">
                <a16:creationId xmlns:a16="http://schemas.microsoft.com/office/drawing/2014/main" id="{0FF01DE2-1200-4229-996E-AE84D95DC852}"/>
              </a:ext>
            </a:extLst>
          </p:cNvPr>
          <p:cNvSpPr/>
          <p:nvPr/>
        </p:nvSpPr>
        <p:spPr>
          <a:xfrm>
            <a:off x="3366589" y="1340768"/>
            <a:ext cx="1608295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Ellipszis 19">
            <a:extLst>
              <a:ext uri="{FF2B5EF4-FFF2-40B4-BE49-F238E27FC236}">
                <a16:creationId xmlns:a16="http://schemas.microsoft.com/office/drawing/2014/main" id="{6F6B15AA-48B0-496D-A829-6864C4FAE990}"/>
              </a:ext>
            </a:extLst>
          </p:cNvPr>
          <p:cNvSpPr/>
          <p:nvPr/>
        </p:nvSpPr>
        <p:spPr>
          <a:xfrm>
            <a:off x="4991761" y="1340768"/>
            <a:ext cx="1608295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964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1524000" y="42864"/>
            <a:ext cx="9144000" cy="577825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r</a:t>
            </a:r>
            <a:r>
              <a:rPr lang="hu-HU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ReBB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fits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11740769" y="6553888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Cím 1">
            <a:extLst>
              <a:ext uri="{FF2B5EF4-FFF2-40B4-BE49-F238E27FC236}">
                <a16:creationId xmlns:a16="http://schemas.microsoft.com/office/drawing/2014/main" id="{DF11FFBE-C3ED-4D70-813E-98CBE36E544E}"/>
              </a:ext>
            </a:extLst>
          </p:cNvPr>
          <p:cNvSpPr txBox="1">
            <a:spLocks/>
          </p:cNvSpPr>
          <p:nvPr/>
        </p:nvSpPr>
        <p:spPr>
          <a:xfrm>
            <a:off x="-1056" y="5803503"/>
            <a:ext cx="12189161" cy="10098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ReBB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fits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qd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same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pp and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pbarp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but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r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(s) is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!</a:t>
            </a:r>
          </a:p>
          <a:p>
            <a:pPr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ReBB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predicts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√s ~ 0.9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r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(s) is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same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pp and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pbarb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!</a:t>
            </a:r>
          </a:p>
        </p:txBody>
      </p:sp>
      <p:pic>
        <p:nvPicPr>
          <p:cNvPr id="28" name="Kép 27">
            <a:extLst>
              <a:ext uri="{FF2B5EF4-FFF2-40B4-BE49-F238E27FC236}">
                <a16:creationId xmlns:a16="http://schemas.microsoft.com/office/drawing/2014/main" id="{ED6015DB-E15D-4127-80C6-8A5001DCF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272" y="1916832"/>
            <a:ext cx="2438611" cy="495343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99BBF612-BDCA-4B86-A03C-781CA2F55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06" y="687362"/>
            <a:ext cx="7306330" cy="5177332"/>
          </a:xfrm>
          <a:prstGeom prst="rect">
            <a:avLst/>
          </a:prstGeom>
        </p:spPr>
      </p:pic>
      <p:cxnSp>
        <p:nvCxnSpPr>
          <p:cNvPr id="3" name="Egyenes összekötő 2">
            <a:extLst>
              <a:ext uri="{FF2B5EF4-FFF2-40B4-BE49-F238E27FC236}">
                <a16:creationId xmlns:a16="http://schemas.microsoft.com/office/drawing/2014/main" id="{755CE878-0F95-4EB0-94BD-F47EBD7D5526}"/>
              </a:ext>
            </a:extLst>
          </p:cNvPr>
          <p:cNvCxnSpPr>
            <a:cxnSpLocks/>
          </p:cNvCxnSpPr>
          <p:nvPr/>
        </p:nvCxnSpPr>
        <p:spPr>
          <a:xfrm>
            <a:off x="3033564" y="1107041"/>
            <a:ext cx="0" cy="39400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ép 7">
            <a:extLst>
              <a:ext uri="{FF2B5EF4-FFF2-40B4-BE49-F238E27FC236}">
                <a16:creationId xmlns:a16="http://schemas.microsoft.com/office/drawing/2014/main" id="{F267F0DD-53BD-46DD-8A66-9C28411088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6506" y="700461"/>
            <a:ext cx="7552074" cy="975445"/>
          </a:xfrm>
          <a:prstGeom prst="rect">
            <a:avLst/>
          </a:prstGeom>
        </p:spPr>
      </p:pic>
      <p:sp>
        <p:nvSpPr>
          <p:cNvPr id="15" name="Ellipszis 14">
            <a:extLst>
              <a:ext uri="{FF2B5EF4-FFF2-40B4-BE49-F238E27FC236}">
                <a16:creationId xmlns:a16="http://schemas.microsoft.com/office/drawing/2014/main" id="{71006483-FD4C-426D-A447-228AE6B3C997}"/>
              </a:ext>
            </a:extLst>
          </p:cNvPr>
          <p:cNvSpPr/>
          <p:nvPr/>
        </p:nvSpPr>
        <p:spPr>
          <a:xfrm>
            <a:off x="2423592" y="2708920"/>
            <a:ext cx="96022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B1E9274C-83C6-4F20-9A74-391F82B37EE1}"/>
              </a:ext>
            </a:extLst>
          </p:cNvPr>
          <p:cNvSpPr txBox="1"/>
          <p:nvPr/>
        </p:nvSpPr>
        <p:spPr>
          <a:xfrm>
            <a:off x="7824192" y="2535287"/>
            <a:ext cx="3926953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hu-HU" sz="2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r>
              <a:rPr kumimoji="0" lang="hu-HU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xcept</a:t>
            </a: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kumimoji="0" lang="hu-HU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at</a:t>
            </a: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√s ~ 0.9 </a:t>
            </a:r>
            <a:r>
              <a:rPr kumimoji="0" lang="hu-HU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TeV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4440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5" grpId="0" animBg="1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152400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General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derivation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H(x)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endParaRPr lang="hu-H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479376" y="4970925"/>
            <a:ext cx="1116124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H(x)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follows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latin typeface="Symbol" panose="05050102010706020507" pitchFamily="18" charset="2"/>
              </a:rPr>
              <a:t>s</a:t>
            </a:r>
            <a:r>
              <a:rPr lang="hu-HU" sz="2000" baseline="-25000" dirty="0" err="1"/>
              <a:t>el</a:t>
            </a:r>
            <a:r>
              <a:rPr lang="hu-HU" sz="2000" dirty="0"/>
              <a:t>(s)/</a:t>
            </a:r>
            <a:r>
              <a:rPr lang="hu-HU" sz="2000" dirty="0" err="1">
                <a:latin typeface="Symbol" panose="05050102010706020507" pitchFamily="18" charset="2"/>
              </a:rPr>
              <a:t>s</a:t>
            </a:r>
            <a:r>
              <a:rPr lang="hu-HU" sz="2000" baseline="-25000" dirty="0" err="1"/>
              <a:t>tot</a:t>
            </a:r>
            <a:r>
              <a:rPr lang="hu-HU" sz="2000" dirty="0"/>
              <a:t>(s) is </a:t>
            </a:r>
            <a:r>
              <a:rPr lang="hu-HU" sz="2000" dirty="0" err="1"/>
              <a:t>not</a:t>
            </a:r>
            <a:r>
              <a:rPr lang="hu-HU" sz="2000" dirty="0"/>
              <a:t> a constant of s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</a:t>
            </a:r>
            <a:endParaRPr lang="hu-HU" sz="20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10213520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818902B9-D957-43A0-9797-625187C32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943" y="1198178"/>
            <a:ext cx="2947576" cy="719137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B15E140D-9858-4675-9C2F-74638302D6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3032" y="2025327"/>
            <a:ext cx="4367674" cy="617273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14EDA037-705D-4764-B3F6-018928E52B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9868" y="2775147"/>
            <a:ext cx="3946028" cy="719137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BF2379E8-777E-41BD-8237-17D3D6D601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1504" y="3624131"/>
            <a:ext cx="3523534" cy="603128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EF949575-DA9F-42FE-AF82-3D1C7DBD62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1094" y="3232763"/>
            <a:ext cx="6530906" cy="777307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48A05335-96C5-4842-9314-8DCEC3F3BB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84232" y="1753308"/>
            <a:ext cx="3856054" cy="51058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21" name="Szabadkézi sokszög 14">
            <a:extLst>
              <a:ext uri="{FF2B5EF4-FFF2-40B4-BE49-F238E27FC236}">
                <a16:creationId xmlns:a16="http://schemas.microsoft.com/office/drawing/2014/main" id="{6CF38597-BF74-406E-8EFE-DD11087F4D9E}"/>
              </a:ext>
            </a:extLst>
          </p:cNvPr>
          <p:cNvSpPr/>
          <p:nvPr/>
        </p:nvSpPr>
        <p:spPr>
          <a:xfrm>
            <a:off x="1631504" y="4466869"/>
            <a:ext cx="914400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assumtion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u="wavy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s,b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=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</a:t>
            </a:r>
            <a:r>
              <a:rPr lang="hu-HU" sz="2000" u="wavy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(b/R(s))</a:t>
            </a:r>
          </a:p>
        </p:txBody>
      </p:sp>
      <p:sp>
        <p:nvSpPr>
          <p:cNvPr id="22" name="Szabadkézi sokszög 15">
            <a:extLst>
              <a:ext uri="{FF2B5EF4-FFF2-40B4-BE49-F238E27FC236}">
                <a16:creationId xmlns:a16="http://schemas.microsoft.com/office/drawing/2014/main" id="{99CBD42F-079F-4D4C-B636-84EC738AB032}"/>
              </a:ext>
            </a:extLst>
          </p:cNvPr>
          <p:cNvSpPr/>
          <p:nvPr/>
        </p:nvSpPr>
        <p:spPr>
          <a:xfrm>
            <a:off x="2279576" y="5659822"/>
            <a:ext cx="7632848" cy="46384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/>
            <a:r>
              <a:rPr lang="hu-HU" sz="2400" dirty="0" err="1"/>
              <a:t>Minimal</a:t>
            </a:r>
            <a:r>
              <a:rPr lang="hu-HU" sz="2400" dirty="0"/>
              <a:t> </a:t>
            </a:r>
            <a:r>
              <a:rPr lang="hu-HU" sz="2400" dirty="0" err="1"/>
              <a:t>Odderon</a:t>
            </a:r>
            <a:r>
              <a:rPr lang="hu-HU" sz="2400" dirty="0"/>
              <a:t> </a:t>
            </a:r>
            <a:r>
              <a:rPr lang="hu-HU" sz="2400" dirty="0" err="1"/>
              <a:t>model</a:t>
            </a:r>
            <a:r>
              <a:rPr lang="hu-HU" sz="2400" dirty="0"/>
              <a:t>: </a:t>
            </a:r>
            <a:r>
              <a:rPr lang="hu-HU" sz="2400" dirty="0" err="1"/>
              <a:t>signal</a:t>
            </a:r>
            <a:r>
              <a:rPr lang="hu-HU" sz="2400" dirty="0"/>
              <a:t> </a:t>
            </a:r>
            <a:r>
              <a:rPr lang="hu-HU" sz="2400" dirty="0" err="1"/>
              <a:t>if</a:t>
            </a:r>
            <a:r>
              <a:rPr lang="hu-HU" sz="2400" dirty="0"/>
              <a:t> </a:t>
            </a:r>
            <a:r>
              <a:rPr lang="hu-HU" sz="2400" dirty="0">
                <a:latin typeface="Symbol" panose="05050102010706020507" pitchFamily="18" charset="2"/>
              </a:rPr>
              <a:t>a</a:t>
            </a:r>
            <a:r>
              <a:rPr lang="hu-HU" sz="2400" dirty="0"/>
              <a:t>(pp) </a:t>
            </a:r>
            <a:r>
              <a:rPr lang="hu-HU" sz="2400" dirty="0">
                <a:latin typeface="Verdana" panose="020B0604030504040204" pitchFamily="34" charset="0"/>
                <a:ea typeface="Verdana" panose="020B0604030504040204" pitchFamily="34" charset="0"/>
              </a:rPr>
              <a:t>≠</a:t>
            </a:r>
            <a:r>
              <a:rPr lang="hu-HU" sz="2400" dirty="0"/>
              <a:t> </a:t>
            </a:r>
            <a:r>
              <a:rPr lang="hu-HU" sz="2400" dirty="0">
                <a:latin typeface="Symbol" panose="05050102010706020507" pitchFamily="18" charset="2"/>
              </a:rPr>
              <a:t>a</a:t>
            </a:r>
            <a:r>
              <a:rPr lang="hu-HU" sz="2400" dirty="0"/>
              <a:t>(</a:t>
            </a:r>
            <a:r>
              <a:rPr lang="hu-HU" sz="2400" dirty="0" err="1"/>
              <a:t>pbarp</a:t>
            </a:r>
            <a:r>
              <a:rPr lang="hu-HU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7865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err="1">
                <a:effectLst>
                  <a:outerShdw dist="17961" dir="2700000">
                    <a:scrgbClr r="0" g="0" b="0"/>
                  </a:outerShdw>
                </a:effectLst>
              </a:rPr>
              <a:t>Summary</a:t>
            </a: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3600" dirty="0" err="1">
                <a:effectLst>
                  <a:outerShdw dist="17961" dir="2700000">
                    <a:scrgbClr r="0" g="0" b="0"/>
                  </a:outerShdw>
                </a:effectLst>
              </a:rPr>
              <a:t>conclusions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Szabadkézi sokszög 8">
            <a:extLst>
              <a:ext uri="{FF2B5EF4-FFF2-40B4-BE49-F238E27FC236}">
                <a16:creationId xmlns:a16="http://schemas.microsoft.com/office/drawing/2014/main" id="{56B0E4D4-24AE-49CD-B4CF-61EF154B0B08}"/>
              </a:ext>
            </a:extLst>
          </p:cNvPr>
          <p:cNvSpPr/>
          <p:nvPr/>
        </p:nvSpPr>
        <p:spPr>
          <a:xfrm>
            <a:off x="3454836" y="1548293"/>
            <a:ext cx="5832648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Geometric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revived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NOT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LHC</a:t>
            </a:r>
          </a:p>
        </p:txBody>
      </p:sp>
      <p:sp>
        <p:nvSpPr>
          <p:cNvPr id="6" name="Szabadkézi sokszög 8">
            <a:extLst>
              <a:ext uri="{FF2B5EF4-FFF2-40B4-BE49-F238E27FC236}">
                <a16:creationId xmlns:a16="http://schemas.microsoft.com/office/drawing/2014/main" id="{F53AB3FE-70D6-4781-9255-F5AE6938824B}"/>
              </a:ext>
            </a:extLst>
          </p:cNvPr>
          <p:cNvSpPr/>
          <p:nvPr/>
        </p:nvSpPr>
        <p:spPr>
          <a:xfrm>
            <a:off x="3454836" y="2333736"/>
            <a:ext cx="5832648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generalized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geometric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7" name="Szabadkézi sokszög 8">
            <a:extLst>
              <a:ext uri="{FF2B5EF4-FFF2-40B4-BE49-F238E27FC236}">
                <a16:creationId xmlns:a16="http://schemas.microsoft.com/office/drawing/2014/main" id="{C844B08F-21C8-4B4A-BA2C-FD433DBF4C21}"/>
              </a:ext>
            </a:extLst>
          </p:cNvPr>
          <p:cNvSpPr/>
          <p:nvPr/>
        </p:nvSpPr>
        <p:spPr>
          <a:xfrm>
            <a:off x="3299212" y="4255489"/>
            <a:ext cx="5832648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(s) = const</a:t>
            </a:r>
          </a:p>
        </p:txBody>
      </p:sp>
      <p:sp>
        <p:nvSpPr>
          <p:cNvPr id="8" name="Szabadkézi sokszög 8">
            <a:extLst>
              <a:ext uri="{FF2B5EF4-FFF2-40B4-BE49-F238E27FC236}">
                <a16:creationId xmlns:a16="http://schemas.microsoft.com/office/drawing/2014/main" id="{2549532F-62A8-4187-AA04-826A468DCE1D}"/>
              </a:ext>
            </a:extLst>
          </p:cNvPr>
          <p:cNvSpPr/>
          <p:nvPr/>
        </p:nvSpPr>
        <p:spPr>
          <a:xfrm>
            <a:off x="3047383" y="4801282"/>
            <a:ext cx="6408712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Reason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H(x)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13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ISR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46F4B9A3-5D75-4C7A-BEE8-D1561142EF9C}"/>
              </a:ext>
            </a:extLst>
          </p:cNvPr>
          <p:cNvSpPr txBox="1"/>
          <p:nvPr/>
        </p:nvSpPr>
        <p:spPr>
          <a:xfrm>
            <a:off x="11744664" y="655391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632740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GEOMETRIC SCALING (GS)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0847319F-50E7-46B3-86B2-F0898B4EE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836712"/>
            <a:ext cx="6454699" cy="2636748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8ECD3125-2B9C-46BD-A271-51E197D1C3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1464" y="2983520"/>
            <a:ext cx="6416596" cy="3124471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9F6B2177-8BB1-42AE-87D7-D19C9DE347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034" y="2187915"/>
            <a:ext cx="5497313" cy="455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412823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THANK YOU !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25528428"/>
      </p:ext>
    </p:extLst>
  </p:cSld>
  <p:clrMapOvr>
    <a:masterClrMapping/>
  </p:clrMapOvr>
  <p:transition spd="med" advTm="21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Cím 1">
            <a:extLst>
              <a:ext uri="{FF2B5EF4-FFF2-40B4-BE49-F238E27FC236}">
                <a16:creationId xmlns:a16="http://schemas.microsoft.com/office/drawing/2014/main" id="{E6FF5FEE-DCD4-4EBA-BB2C-F95B64C00FFB}"/>
              </a:ext>
            </a:extLst>
          </p:cNvPr>
          <p:cNvSpPr txBox="1">
            <a:spLocks/>
          </p:cNvSpPr>
          <p:nvPr/>
        </p:nvSpPr>
        <p:spPr>
          <a:xfrm>
            <a:off x="2345036" y="2442954"/>
            <a:ext cx="7557025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3600" kern="0" dirty="0">
                <a:effectLst>
                  <a:outerShdw dist="17961" dir="2700000">
                    <a:scrgbClr r="0" g="0" b="0"/>
                  </a:outerShdw>
                </a:effectLst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182123442"/>
      </p:ext>
    </p:extLst>
  </p:cSld>
  <p:clrMapOvr>
    <a:masterClrMapping/>
  </p:clrMapOvr>
  <p:transition spd="med" advTm="2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Cím 1">
            <a:extLst>
              <a:ext uri="{FF2B5EF4-FFF2-40B4-BE49-F238E27FC236}">
                <a16:creationId xmlns:a16="http://schemas.microsoft.com/office/drawing/2014/main" id="{E6FF5FEE-DCD4-4EBA-BB2C-F95B64C00FFB}"/>
              </a:ext>
            </a:extLst>
          </p:cNvPr>
          <p:cNvSpPr txBox="1">
            <a:spLocks/>
          </p:cNvSpPr>
          <p:nvPr/>
        </p:nvSpPr>
        <p:spPr>
          <a:xfrm>
            <a:off x="2345036" y="2442954"/>
            <a:ext cx="7557025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3600" kern="0" dirty="0">
                <a:effectLst>
                  <a:outerShdw dist="17961" dir="2700000">
                    <a:scrgbClr r="0" g="0" b="0"/>
                  </a:outerShdw>
                </a:effectLst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615743005"/>
      </p:ext>
    </p:extLst>
  </p:cSld>
  <p:clrMapOvr>
    <a:masterClrMapping/>
  </p:clrMapOvr>
  <p:transition spd="med" advTm="21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2351584" y="5229200"/>
            <a:ext cx="7704856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vertical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horizontal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type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A, B, C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type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point-to-point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fluctuating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type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point-to-point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100 %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correlated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type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overall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correlated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rebin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linear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interpolations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x </a:t>
            </a:r>
          </a:p>
        </p:txBody>
      </p:sp>
      <p:sp>
        <p:nvSpPr>
          <p:cNvPr id="9" name="Szabadkézi sokszög 8"/>
          <p:cNvSpPr/>
          <p:nvPr/>
        </p:nvSpPr>
        <p:spPr>
          <a:xfrm>
            <a:off x="3431704" y="836712"/>
            <a:ext cx="583264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comparison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sets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values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x: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Linear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interpolation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x = -t B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2029832"/>
            <a:ext cx="8947819" cy="3055353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9B80EF55-2A8F-4A9D-93B7-C53B3D9B5525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78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independent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results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since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ISMD’19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10213520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 rotWithShape="1">
          <a:blip r:embed="rId3"/>
          <a:srcRect l="450" t="50389" b="25465"/>
          <a:stretch/>
        </p:blipFill>
        <p:spPr>
          <a:xfrm>
            <a:off x="2639616" y="692696"/>
            <a:ext cx="6699647" cy="1224136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1" y="1628800"/>
            <a:ext cx="9180512" cy="4539252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1775520" y="6194668"/>
            <a:ext cx="8712968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/>
              <a:t>T. Cs, R. </a:t>
            </a:r>
            <a:r>
              <a:rPr lang="hu-HU" dirty="0" err="1"/>
              <a:t>Pasechnik</a:t>
            </a:r>
            <a:r>
              <a:rPr lang="hu-HU" dirty="0"/>
              <a:t>, T. Novák, A. </a:t>
            </a:r>
            <a:r>
              <a:rPr lang="hu-HU" dirty="0" err="1"/>
              <a:t>Ster</a:t>
            </a:r>
            <a:r>
              <a:rPr lang="hu-HU" dirty="0"/>
              <a:t>, I. Szanyi, </a:t>
            </a:r>
            <a:r>
              <a:rPr lang="fr-FR" dirty="0"/>
              <a:t>Eur. Phys. J. C (2021) </a:t>
            </a:r>
            <a:r>
              <a:rPr lang="fr-FR" b="1" dirty="0"/>
              <a:t>81</a:t>
            </a:r>
            <a:r>
              <a:rPr lang="fr-FR" dirty="0"/>
              <a:t>: 180</a:t>
            </a:r>
            <a:br>
              <a:rPr lang="fr-FR" dirty="0"/>
            </a:br>
            <a:r>
              <a:rPr lang="fr-FR" dirty="0">
                <a:hlinkClick r:id="rId5"/>
              </a:rPr>
              <a:t>https://doi.org/10.1140/epjc/s10052-021-08867-6</a:t>
            </a:r>
            <a:r>
              <a:rPr lang="hu-HU" dirty="0"/>
              <a:t> , </a:t>
            </a:r>
            <a:r>
              <a:rPr lang="hu-HU" dirty="0">
                <a:hlinkClick r:id="rId6"/>
              </a:rPr>
              <a:t>1912.11968</a:t>
            </a:r>
            <a:r>
              <a:rPr lang="hu-HU" dirty="0"/>
              <a:t> [</a:t>
            </a:r>
            <a:r>
              <a:rPr lang="hu-HU" dirty="0" err="1"/>
              <a:t>hep-ph</a:t>
            </a:r>
            <a:r>
              <a:rPr lang="hu-HU" dirty="0"/>
              <a:t>]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1715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independent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results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since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ISMD’19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 rotWithShape="1">
          <a:blip r:embed="rId3"/>
          <a:srcRect t="48351" b="25302"/>
          <a:stretch/>
        </p:blipFill>
        <p:spPr>
          <a:xfrm>
            <a:off x="2351584" y="764705"/>
            <a:ext cx="7344816" cy="1383633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1161" y="2132857"/>
            <a:ext cx="9089679" cy="3503691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2135560" y="5626429"/>
            <a:ext cx="8064896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arXiv:2004.07318v2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6.26 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11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pages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2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figures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synthesis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analysis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still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determined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dependently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9D9A174A-4A43-42DC-BD8C-929449062973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18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532335" y="5626429"/>
            <a:ext cx="9127330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arXiv:2004.07318v2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6.26 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11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pages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2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figures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synthesis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analysis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presented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talk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independently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independent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results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since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ISMD’19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 rotWithShape="1">
          <a:blip r:embed="rId4"/>
          <a:srcRect t="48351" b="25302"/>
          <a:stretch/>
        </p:blipFill>
        <p:spPr>
          <a:xfrm>
            <a:off x="2351584" y="764705"/>
            <a:ext cx="7344816" cy="1383633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 rotWithShape="1">
          <a:blip r:embed="rId5"/>
          <a:srcRect t="3348" b="2013"/>
          <a:stretch/>
        </p:blipFill>
        <p:spPr>
          <a:xfrm>
            <a:off x="1496840" y="2204864"/>
            <a:ext cx="9198321" cy="3384376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0C51258F-1A14-4801-B242-64C163C66DFC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08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524000" y="6046449"/>
            <a:ext cx="912733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tested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modelling.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Modelling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useful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tests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more important!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independent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9" name="Szabadkézi sokszög 8"/>
          <p:cNvSpPr/>
          <p:nvPr/>
        </p:nvSpPr>
        <p:spPr>
          <a:xfrm>
            <a:off x="8184232" y="744243"/>
            <a:ext cx="239509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2.76 – 7(8)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693" y="692697"/>
            <a:ext cx="6575663" cy="5257555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8184232" y="1988841"/>
            <a:ext cx="2395090" cy="378783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7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≠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x|pantip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1.96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holds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pp down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1.96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6.26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5FD97B8B-5894-4AF2-8AE7-DA243D22EE29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81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524000" y="6046449"/>
            <a:ext cx="912733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HAS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be tested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carefully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Asymmetry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parameter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C-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violation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9" name="Szabadkézi sokszög 8"/>
          <p:cNvSpPr/>
          <p:nvPr/>
        </p:nvSpPr>
        <p:spPr>
          <a:xfrm>
            <a:off x="3484886" y="4149080"/>
            <a:ext cx="5563442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A(x|pp,s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|pp,s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vanishes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664" y="908720"/>
            <a:ext cx="6336704" cy="1986932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3484886" y="3059228"/>
            <a:ext cx="5563442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A(x|pbarp,s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|pp,s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NOT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vanish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C-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symmetry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4584307E-CD74-40E9-8C58-6677F28AD8C6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00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524000" y="6046449"/>
            <a:ext cx="912733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under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theoretical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control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calculations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solid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line,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e-Print: 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2005.14319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 [</a:t>
            </a:r>
            <a:r>
              <a:rPr lang="hu-HU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hep-ph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]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Main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result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A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10213520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719996"/>
            <a:ext cx="4744016" cy="3757188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5202" y="718822"/>
            <a:ext cx="4906129" cy="3758363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1847529" y="4571396"/>
            <a:ext cx="3897673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A(x|pp,s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|pp,s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~ 0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vanishes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5923984" y="4576424"/>
            <a:ext cx="4762113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A(x|pbarp,s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|pp,s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≠ 0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NOT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vanish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term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present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04500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AN OLD STORY REVIVED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D119B849-D67C-4CE8-B83B-EE60B328A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849406"/>
            <a:ext cx="8436071" cy="5159187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68A252F9-2B33-40FE-8BF4-9D3E0442EA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545" y="2540834"/>
            <a:ext cx="7480597" cy="418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56252"/>
      </p:ext>
    </p:extLst>
  </p:cSld>
  <p:clrMapOvr>
    <a:masterClrMapping/>
  </p:clrMapOvr>
  <p:transition spd="med" advTm="2100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/>
              <a:t>OBSERVATION OF ODDERON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1559496" y="755412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/>
              <a:t>2020 </a:t>
            </a:r>
            <a:r>
              <a:rPr lang="hu-HU" sz="2400" kern="0" dirty="0">
                <a:sym typeface="Wingdings" panose="05000000000000000000" pitchFamily="2" charset="2"/>
              </a:rPr>
              <a:t> 2O2O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092" y="708434"/>
            <a:ext cx="7817420" cy="6149567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1559496" y="764704"/>
            <a:ext cx="5184576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shifted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e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B7,TeV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minimize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c</a:t>
            </a:r>
            <a:r>
              <a:rPr lang="hu-HU" sz="2000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Type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shown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swing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important!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6D05CD65-890B-40DB-A3EA-888C3F9F1F8B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824640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/>
              <a:t>SLIDING WINDOW </a:t>
            </a:r>
            <a:r>
              <a:rPr lang="hu-HU" sz="3600" dirty="0" err="1"/>
              <a:t>for</a:t>
            </a:r>
            <a:r>
              <a:rPr lang="hu-HU" sz="3600" dirty="0"/>
              <a:t> 5 </a:t>
            </a:r>
            <a:r>
              <a:rPr lang="hu-HU" sz="3600" dirty="0">
                <a:latin typeface="Symbol" panose="05050102010706020507" pitchFamily="18" charset="2"/>
              </a:rPr>
              <a:t>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  <a:latin typeface="Symbol" panose="05050102010706020507" pitchFamily="18" charset="2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0814" y="692696"/>
            <a:ext cx="7913607" cy="6120680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1559496" y="5949280"/>
            <a:ext cx="4752528" cy="86409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Where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possible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sliding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windows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where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least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5 </a:t>
            </a:r>
            <a:r>
              <a:rPr lang="hu-HU" sz="16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</p:txBody>
      </p:sp>
      <p:sp>
        <p:nvSpPr>
          <p:cNvPr id="8" name="Szabadkézi sokszög 7"/>
          <p:cNvSpPr/>
          <p:nvPr/>
        </p:nvSpPr>
        <p:spPr>
          <a:xfrm>
            <a:off x="1517292" y="678628"/>
            <a:ext cx="3816424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datapoints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without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s-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extrapolations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2614999F-8FBB-4919-8318-85037EF1C3E1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40664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Is  H(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x,s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) =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1.96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</a:p>
        </p:txBody>
      </p:sp>
      <p:sp>
        <p:nvSpPr>
          <p:cNvPr id="9" name="Szabadkézi sokszög 8"/>
          <p:cNvSpPr/>
          <p:nvPr/>
        </p:nvSpPr>
        <p:spPr>
          <a:xfrm>
            <a:off x="2495600" y="980729"/>
            <a:ext cx="7200800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 INDEPENDENTLY: YES!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background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defined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x ≤ 7.0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x &gt; 13.5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H(x|pp,7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~ H(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x|pbarp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1.96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Agreement</a:t>
            </a:r>
            <a:r>
              <a:rPr lang="hu-HU" sz="2000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a </a:t>
            </a:r>
            <a:r>
              <a:rPr lang="hu-HU" sz="2000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2000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2.39 </a:t>
            </a:r>
            <a:r>
              <a:rPr lang="hu-HU" sz="2000" dirty="0">
                <a:solidFill>
                  <a:srgbClr val="00B05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2815772"/>
            <a:ext cx="8784976" cy="2125397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2495600" y="5107972"/>
            <a:ext cx="720080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MODEL INDEPENDENT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8C68DD6B-C476-46FC-AD84-7F1575B9E8C3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83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6023993" y="4315883"/>
            <a:ext cx="4189526" cy="214635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Pull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plots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-fit)/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-fit)/fit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max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(1.96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pp) &gt; 1.2 GeV</a:t>
            </a:r>
            <a:r>
              <a:rPr lang="hu-HU" sz="2000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aseline="30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</a:t>
            </a:r>
            <a:r>
              <a:rPr lang="hu-HU" sz="2000" b="1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max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(1.96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pp) &gt; 20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Is  H(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x,s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) =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1.96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? </a:t>
            </a:r>
          </a:p>
        </p:txBody>
      </p:sp>
      <p:sp>
        <p:nvSpPr>
          <p:cNvPr id="9" name="Szabadkézi sokszög 8"/>
          <p:cNvSpPr/>
          <p:nvPr/>
        </p:nvSpPr>
        <p:spPr>
          <a:xfrm>
            <a:off x="6023992" y="908720"/>
            <a:ext cx="4392488" cy="3172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 DEPENDENTLY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Yes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1.96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Highest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p+antip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available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limit: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largest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-t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line,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dashed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line: pp)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765" y="690896"/>
            <a:ext cx="4416219" cy="6184960"/>
          </a:xfrm>
          <a:prstGeom prst="rect">
            <a:avLst/>
          </a:prstGeom>
        </p:spPr>
      </p:pic>
      <p:cxnSp>
        <p:nvCxnSpPr>
          <p:cNvPr id="8" name="Egyenes összekötő 7"/>
          <p:cNvCxnSpPr/>
          <p:nvPr/>
        </p:nvCxnSpPr>
        <p:spPr>
          <a:xfrm>
            <a:off x="3418641" y="690896"/>
            <a:ext cx="0" cy="616710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/>
        </p:nvCxnSpPr>
        <p:spPr>
          <a:xfrm>
            <a:off x="2783632" y="692696"/>
            <a:ext cx="0" cy="616710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zövegdoboz 11"/>
          <p:cNvSpPr txBox="1"/>
          <p:nvPr/>
        </p:nvSpPr>
        <p:spPr>
          <a:xfrm>
            <a:off x="2940712" y="908720"/>
            <a:ext cx="333751" cy="156966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/>
              <a:t>S IGNAL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B5FC7727-D304-4BA9-A54C-6A11C87408BC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052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err="1"/>
              <a:t>Safely</a:t>
            </a:r>
            <a:r>
              <a:rPr lang="hu-HU" sz="3600" dirty="0"/>
              <a:t> </a:t>
            </a:r>
            <a:r>
              <a:rPr lang="hu-HU" sz="3600" dirty="0" err="1"/>
              <a:t>above</a:t>
            </a:r>
            <a:r>
              <a:rPr lang="hu-HU" sz="3600" dirty="0"/>
              <a:t> </a:t>
            </a:r>
            <a:r>
              <a:rPr lang="hu-HU" sz="3600" dirty="0" err="1"/>
              <a:t>the</a:t>
            </a:r>
            <a:r>
              <a:rPr lang="hu-HU" sz="3600" dirty="0"/>
              <a:t> 5 </a:t>
            </a:r>
            <a:r>
              <a:rPr lang="hu-HU" sz="3600" dirty="0">
                <a:latin typeface="Symbol" panose="05050102010706020507" pitchFamily="18" charset="2"/>
              </a:rPr>
              <a:t>s </a:t>
            </a:r>
            <a:r>
              <a:rPr lang="hu-HU" sz="3600" dirty="0" err="1"/>
              <a:t>threshold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  <a:latin typeface="Symbol" panose="05050102010706020507" pitchFamily="18" charset="2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3791744" y="836713"/>
            <a:ext cx="4752528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Role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H(x)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decrease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576" y="1844824"/>
            <a:ext cx="8414889" cy="1904422"/>
          </a:xfrm>
          <a:prstGeom prst="rect">
            <a:avLst/>
          </a:prstGeom>
        </p:spPr>
      </p:pic>
      <p:sp>
        <p:nvSpPr>
          <p:cNvPr id="8" name="Szabadkézi sokszög 7"/>
          <p:cNvSpPr/>
          <p:nvPr/>
        </p:nvSpPr>
        <p:spPr>
          <a:xfrm>
            <a:off x="2675620" y="4005064"/>
            <a:ext cx="6840760" cy="26490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allows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project pp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ONLY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decrease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Also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allow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evaluate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2.76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Trade-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off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increases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6.26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7.08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 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81558595-1ECA-4463-8B35-F54A49B85FD4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539596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id="{71F8A150-548D-4F93-8609-EA1D5B3EC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6926" y="692696"/>
            <a:ext cx="8358148" cy="5718388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150A6B84-F941-441A-B69D-911D93739E39}"/>
              </a:ext>
            </a:extLst>
          </p:cNvPr>
          <p:cNvSpPr txBox="1"/>
          <p:nvPr/>
        </p:nvSpPr>
        <p:spPr>
          <a:xfrm>
            <a:off x="1524000" y="4462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b="1" dirty="0" err="1">
                <a:solidFill>
                  <a:srgbClr val="FFFF00"/>
                </a:solidFill>
              </a:rPr>
              <a:t>Predictions</a:t>
            </a:r>
            <a:r>
              <a:rPr lang="hu-HU" sz="3600" b="1" dirty="0">
                <a:solidFill>
                  <a:srgbClr val="FFFF00"/>
                </a:solidFill>
              </a:rPr>
              <a:t> </a:t>
            </a:r>
            <a:r>
              <a:rPr lang="hu-HU" sz="3600" b="1" dirty="0" err="1">
                <a:solidFill>
                  <a:srgbClr val="FFFF00"/>
                </a:solidFill>
              </a:rPr>
              <a:t>for</a:t>
            </a:r>
            <a:r>
              <a:rPr lang="hu-HU" sz="3600" b="1" dirty="0">
                <a:solidFill>
                  <a:srgbClr val="FFFF00"/>
                </a:solidFill>
              </a:rPr>
              <a:t> pp and </a:t>
            </a:r>
            <a:r>
              <a:rPr lang="hu-HU" sz="3600" b="1" dirty="0" err="1">
                <a:solidFill>
                  <a:srgbClr val="FFFF00"/>
                </a:solidFill>
              </a:rPr>
              <a:t>pbarp</a:t>
            </a:r>
            <a:r>
              <a:rPr lang="hu-HU" sz="3600" b="1" dirty="0">
                <a:solidFill>
                  <a:srgbClr val="FFFF00"/>
                </a:solidFill>
              </a:rPr>
              <a:t> d</a:t>
            </a:r>
            <a:r>
              <a:rPr lang="el-GR" sz="3600" b="1" dirty="0">
                <a:solidFill>
                  <a:srgbClr val="FFFF00"/>
                </a:solidFill>
                <a:cs typeface="Calibri Light" panose="020F0302020204030204" pitchFamily="34" charset="0"/>
              </a:rPr>
              <a:t>σ</a:t>
            </a:r>
            <a:r>
              <a:rPr lang="hu-HU" sz="3600" b="1" dirty="0">
                <a:solidFill>
                  <a:srgbClr val="FFFF00"/>
                </a:solidFill>
                <a:cs typeface="Calibri Light" panose="020F0302020204030204" pitchFamily="34" charset="0"/>
              </a:rPr>
              <a:t>/</a:t>
            </a:r>
            <a:r>
              <a:rPr lang="hu-HU" sz="3600" b="1" dirty="0" err="1">
                <a:solidFill>
                  <a:srgbClr val="FFFF00"/>
                </a:solidFill>
                <a:cs typeface="Calibri Light" panose="020F0302020204030204" pitchFamily="34" charset="0"/>
              </a:rPr>
              <a:t>dt</a:t>
            </a:r>
            <a:r>
              <a:rPr lang="hu-HU" sz="3600" b="1" dirty="0">
                <a:solidFill>
                  <a:srgbClr val="FFFF00"/>
                </a:solidFill>
                <a:cs typeface="Calibri Light" panose="020F0302020204030204" pitchFamily="34" charset="0"/>
              </a:rPr>
              <a:t> @ 510 </a:t>
            </a:r>
            <a:r>
              <a:rPr lang="hu-HU" sz="3600" b="1" dirty="0" err="1">
                <a:solidFill>
                  <a:srgbClr val="FFFF00"/>
                </a:solidFill>
                <a:cs typeface="Calibri Light" panose="020F0302020204030204" pitchFamily="34" charset="0"/>
              </a:rPr>
              <a:t>GeV</a:t>
            </a:r>
            <a:r>
              <a:rPr lang="hu-HU" sz="3600" b="1" dirty="0">
                <a:solidFill>
                  <a:srgbClr val="FFFF00"/>
                </a:solidFill>
              </a:rPr>
              <a:t> 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1822465" y="6411086"/>
            <a:ext cx="854707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@510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pp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above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3558849D-A05F-497A-B9E8-0EA6B92EA900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12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A0513830-68F2-4A22-A1EA-D557A69D7590}"/>
              </a:ext>
            </a:extLst>
          </p:cNvPr>
          <p:cNvSpPr txBox="1"/>
          <p:nvPr/>
        </p:nvSpPr>
        <p:spPr>
          <a:xfrm>
            <a:off x="1524000" y="11663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>
                <a:solidFill>
                  <a:srgbClr val="FFFF00"/>
                </a:solidFill>
              </a:rPr>
              <a:t>Ratio of </a:t>
            </a:r>
            <a:r>
              <a:rPr lang="hu-HU" sz="3200" b="1" dirty="0" err="1">
                <a:solidFill>
                  <a:srgbClr val="FFFF00"/>
                </a:solidFill>
              </a:rPr>
              <a:t>pbarp</a:t>
            </a:r>
            <a:r>
              <a:rPr lang="hu-HU" sz="3200" b="1" dirty="0">
                <a:solidFill>
                  <a:srgbClr val="FFFF00"/>
                </a:solidFill>
              </a:rPr>
              <a:t> </a:t>
            </a:r>
            <a:r>
              <a:rPr lang="hu-HU" sz="3200" b="1" dirty="0" err="1">
                <a:solidFill>
                  <a:srgbClr val="FFFF00"/>
                </a:solidFill>
              </a:rPr>
              <a:t>to</a:t>
            </a:r>
            <a:r>
              <a:rPr lang="hu-HU" sz="3200" b="1" dirty="0">
                <a:solidFill>
                  <a:srgbClr val="FFFF00"/>
                </a:solidFill>
              </a:rPr>
              <a:t> pp </a:t>
            </a:r>
            <a:r>
              <a:rPr lang="hu-HU" sz="3200" b="1" dirty="0" err="1">
                <a:solidFill>
                  <a:srgbClr val="FFFF00"/>
                </a:solidFill>
              </a:rPr>
              <a:t>cross-sections</a:t>
            </a:r>
            <a:r>
              <a:rPr lang="hu-HU" sz="3200" b="1" dirty="0">
                <a:solidFill>
                  <a:srgbClr val="FFFF00"/>
                </a:solidFill>
                <a:cs typeface="Calibri Light" panose="020F0302020204030204" pitchFamily="34" charset="0"/>
              </a:rPr>
              <a:t> @ 510 </a:t>
            </a:r>
            <a:r>
              <a:rPr lang="hu-HU" sz="3200" b="1" dirty="0" err="1">
                <a:solidFill>
                  <a:srgbClr val="FFFF00"/>
                </a:solidFill>
                <a:cs typeface="Calibri Light" panose="020F0302020204030204" pitchFamily="34" charset="0"/>
              </a:rPr>
              <a:t>GeV</a:t>
            </a:r>
            <a:r>
              <a:rPr lang="hu-HU" sz="3200" b="1" dirty="0">
                <a:solidFill>
                  <a:srgbClr val="FFFF00"/>
                </a:solidFill>
              </a:rPr>
              <a:t> 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9ED381D4-991B-46D0-AE5F-F3F0E55E26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757" y="692697"/>
            <a:ext cx="7912489" cy="5410613"/>
          </a:xfrm>
          <a:prstGeom prst="rect">
            <a:avLst/>
          </a:prstGeom>
        </p:spPr>
      </p:pic>
      <p:sp>
        <p:nvSpPr>
          <p:cNvPr id="5" name="Szabadkézi sokszög 4"/>
          <p:cNvSpPr/>
          <p:nvPr/>
        </p:nvSpPr>
        <p:spPr>
          <a:xfrm>
            <a:off x="1524000" y="6123066"/>
            <a:ext cx="912733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dominant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@510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~ 25 %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below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!!</a:t>
            </a:r>
            <a:endParaRPr lang="hu-H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1847528" y="4581129"/>
            <a:ext cx="854707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@510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no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peak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hole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118AB02E-CE3C-478C-98B9-9E14564E3323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30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A0513830-68F2-4A22-A1EA-D557A69D7590}"/>
              </a:ext>
            </a:extLst>
          </p:cNvPr>
          <p:cNvSpPr txBox="1"/>
          <p:nvPr/>
        </p:nvSpPr>
        <p:spPr>
          <a:xfrm>
            <a:off x="1524000" y="11663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err="1">
                <a:solidFill>
                  <a:srgbClr val="FFFF00"/>
                </a:solidFill>
              </a:rPr>
              <a:t>Asymmetry</a:t>
            </a:r>
            <a:r>
              <a:rPr lang="hu-HU" sz="3200" b="1" dirty="0">
                <a:solidFill>
                  <a:srgbClr val="FFFF00"/>
                </a:solidFill>
              </a:rPr>
              <a:t> </a:t>
            </a:r>
            <a:r>
              <a:rPr lang="hu-HU" sz="3200" b="1" dirty="0" err="1">
                <a:solidFill>
                  <a:srgbClr val="FFFF00"/>
                </a:solidFill>
              </a:rPr>
              <a:t>parameter</a:t>
            </a:r>
            <a:r>
              <a:rPr lang="hu-HU" sz="3200" b="1" dirty="0">
                <a:solidFill>
                  <a:srgbClr val="FFFF00"/>
                </a:solidFill>
                <a:cs typeface="Calibri Light" panose="020F0302020204030204" pitchFamily="34" charset="0"/>
              </a:rPr>
              <a:t> @ 510 </a:t>
            </a:r>
            <a:r>
              <a:rPr lang="hu-HU" sz="3200" b="1" dirty="0" err="1">
                <a:solidFill>
                  <a:srgbClr val="FFFF00"/>
                </a:solidFill>
                <a:cs typeface="Calibri Light" panose="020F0302020204030204" pitchFamily="34" charset="0"/>
              </a:rPr>
              <a:t>GeV</a:t>
            </a:r>
            <a:r>
              <a:rPr lang="hu-HU" sz="3200" b="1" dirty="0">
                <a:solidFill>
                  <a:srgbClr val="FFFF00"/>
                </a:solidFill>
              </a:rPr>
              <a:t> 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301278A8-85AF-4024-A970-35E0290E1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5" y="701408"/>
            <a:ext cx="8064895" cy="5437833"/>
          </a:xfrm>
          <a:prstGeom prst="rect">
            <a:avLst/>
          </a:prstGeom>
        </p:spPr>
      </p:pic>
      <p:sp>
        <p:nvSpPr>
          <p:cNvPr id="5" name="Szabadkézi sokszög 4"/>
          <p:cNvSpPr/>
          <p:nvPr/>
        </p:nvSpPr>
        <p:spPr>
          <a:xfrm>
            <a:off x="1524000" y="6123066"/>
            <a:ext cx="912733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dominant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@510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A ~ - 15 % @ -t ~ 0.85 GeV</a:t>
            </a:r>
            <a:r>
              <a:rPr lang="hu-HU" sz="2000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1847528" y="4581129"/>
            <a:ext cx="854707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@510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no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peak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hole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1A791CBC-CD5A-4925-8B37-45BD6A5CC8AF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46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Summary</a:t>
            </a:r>
            <a:r>
              <a:rPr lang="hu-HU" kern="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least</a:t>
            </a:r>
            <a:r>
              <a:rPr lang="hu-HU" kern="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6.26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  <a:r>
              <a:rPr lang="hu-HU" kern="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endParaRPr lang="hu-HU" kern="0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10213520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1519272" y="4653137"/>
            <a:ext cx="9153456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discovery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fr-FR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Eur. Phys. J. C </a:t>
            </a:r>
            <a:r>
              <a:rPr lang="fr-FR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81</a:t>
            </a:r>
            <a:r>
              <a:rPr lang="fr-FR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180 (2021).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sz="1600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https://doi.org/10.1140/epjc/s10052-021-08867-6</a:t>
            </a:r>
            <a:r>
              <a:rPr lang="hu-HU" sz="1600" dirty="0"/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 of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H(x)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full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x =-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tB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D0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confirmed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NEW,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INDEPENDENT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using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endParaRPr lang="hu-HU" sz="16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7.08 </a:t>
            </a:r>
            <a:r>
              <a:rPr lang="hu-HU" sz="16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>
                <a:latin typeface="Verdana" panose="020B0604030504040204" pitchFamily="34" charset="0"/>
                <a:ea typeface="Verdana" panose="020B0604030504040204" pitchFamily="34" charset="0"/>
              </a:rPr>
              <a:t>e-Print: </a:t>
            </a:r>
            <a:r>
              <a:rPr lang="hu-HU" sz="1600" dirty="0"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2005.14319</a:t>
            </a:r>
            <a:r>
              <a:rPr lang="hu-HU" sz="1600" dirty="0">
                <a:latin typeface="Verdana" panose="020B0604030504040204" pitchFamily="34" charset="0"/>
                <a:ea typeface="Verdana" panose="020B0604030504040204" pitchFamily="34" charset="0"/>
              </a:rPr>
              <a:t> [</a:t>
            </a:r>
            <a:r>
              <a:rPr lang="hu-HU" sz="1600" dirty="0" err="1">
                <a:latin typeface="Verdana" panose="020B0604030504040204" pitchFamily="34" charset="0"/>
                <a:ea typeface="Verdana" panose="020B0604030504040204" pitchFamily="34" charset="0"/>
              </a:rPr>
              <a:t>hep-ph</a:t>
            </a:r>
            <a:r>
              <a:rPr lang="hu-HU" sz="1600" dirty="0">
                <a:latin typeface="Verdana" panose="020B0604030504040204" pitchFamily="34" charset="0"/>
                <a:ea typeface="Verdana" panose="020B0604030504040204" pitchFamily="34" charset="0"/>
              </a:rPr>
              <a:t>]</a:t>
            </a:r>
          </a:p>
        </p:txBody>
      </p:sp>
      <p:sp>
        <p:nvSpPr>
          <p:cNvPr id="3" name="Téglalap 2"/>
          <p:cNvSpPr/>
          <p:nvPr/>
        </p:nvSpPr>
        <p:spPr>
          <a:xfrm>
            <a:off x="3791744" y="764704"/>
            <a:ext cx="4608512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least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6.26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 rotWithShape="1">
          <a:blip r:embed="rId5"/>
          <a:srcRect t="3348" b="2013"/>
          <a:stretch/>
        </p:blipFill>
        <p:spPr>
          <a:xfrm>
            <a:off x="1496840" y="1196752"/>
            <a:ext cx="9198321" cy="3384376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50C82433-DDD8-4A43-893A-75E577014BBC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64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Mandelstam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variables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26" name="Picture 2" descr="https://upload.wikimedia.org/wikipedia/commons/thumb/7/75/Mandelstam.svg/800px-Mandelstam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1151387"/>
            <a:ext cx="4032448" cy="357375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Szabadkézi sokszög 14"/>
          <p:cNvSpPr/>
          <p:nvPr/>
        </p:nvSpPr>
        <p:spPr>
          <a:xfrm>
            <a:off x="1775521" y="5013177"/>
            <a:ext cx="4032448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,p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four-momenta</a:t>
            </a:r>
            <a:endParaRPr lang="hu-HU" sz="2000" baseline="-25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before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,p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4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four-momenta</a:t>
            </a:r>
            <a:endParaRPr lang="hu-HU" sz="2000" baseline="-25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after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4"/>
          <a:srcRect l="2239" r="1602"/>
          <a:stretch/>
        </p:blipFill>
        <p:spPr>
          <a:xfrm>
            <a:off x="6240017" y="2146134"/>
            <a:ext cx="3973503" cy="1568711"/>
          </a:xfrm>
          <a:prstGeom prst="rect">
            <a:avLst/>
          </a:prstGeom>
        </p:spPr>
      </p:pic>
      <p:sp>
        <p:nvSpPr>
          <p:cNvPr id="18" name="Szabadkézi sokszög 17"/>
          <p:cNvSpPr/>
          <p:nvPr/>
        </p:nvSpPr>
        <p:spPr>
          <a:xfrm>
            <a:off x="6240016" y="5013176"/>
            <a:ext cx="403244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square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cms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square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four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-momentum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transfer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2939C3F7-094E-4527-A1EE-4411E6DA623F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45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12192000" cy="553998"/>
          </a:xfrm>
        </p:spPr>
        <p:txBody>
          <a:bodyPr wrap="square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GS: DEFINITIONS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92042157-6056-448F-9C51-6E559EF6EC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520" y="761769"/>
            <a:ext cx="4801480" cy="3819359"/>
          </a:xfrm>
          <a:prstGeom prst="rect">
            <a:avLst/>
          </a:prstGeom>
        </p:spPr>
      </p:pic>
      <p:sp>
        <p:nvSpPr>
          <p:cNvPr id="11" name="Szabadkézi sokszög 15">
            <a:extLst>
              <a:ext uri="{FF2B5EF4-FFF2-40B4-BE49-F238E27FC236}">
                <a16:creationId xmlns:a16="http://schemas.microsoft.com/office/drawing/2014/main" id="{D467BE76-3F19-40F4-917B-3BB9B2205F04}"/>
              </a:ext>
            </a:extLst>
          </p:cNvPr>
          <p:cNvSpPr/>
          <p:nvPr/>
        </p:nvSpPr>
        <p:spPr>
          <a:xfrm>
            <a:off x="7998084" y="4690304"/>
            <a:ext cx="2448272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/>
              <a:t>M. </a:t>
            </a:r>
            <a:r>
              <a:rPr lang="hu-HU" sz="1400" dirty="0" err="1"/>
              <a:t>Praszalowitz</a:t>
            </a:r>
            <a:r>
              <a:rPr lang="hu-HU" sz="1400" dirty="0"/>
              <a:t>:</a:t>
            </a:r>
          </a:p>
          <a:p>
            <a:r>
              <a:rPr lang="hu-HU" sz="1400" dirty="0"/>
              <a:t>PLB </a:t>
            </a:r>
            <a:r>
              <a:rPr lang="hu-HU" sz="1400" b="1" dirty="0"/>
              <a:t>869</a:t>
            </a:r>
            <a:r>
              <a:rPr lang="hu-HU" sz="1400" dirty="0"/>
              <a:t> </a:t>
            </a:r>
            <a:r>
              <a:rPr lang="fr-FR" sz="1400" dirty="0"/>
              <a:t>(202</a:t>
            </a:r>
            <a:r>
              <a:rPr lang="hu-HU" sz="1400" dirty="0"/>
              <a:t>5</a:t>
            </a:r>
            <a:r>
              <a:rPr lang="fr-FR" sz="1400" dirty="0"/>
              <a:t>) </a:t>
            </a:r>
            <a:r>
              <a:rPr lang="hu-HU" sz="1400" dirty="0"/>
              <a:t>1398-48,</a:t>
            </a:r>
            <a:endParaRPr lang="hu-HU" sz="14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E8B61D8C-74D2-476B-84EF-FAD8B02C36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62" y="761769"/>
            <a:ext cx="4692656" cy="3819359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1298A968-49A6-4D97-B0C2-A47E2FABC4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6820" y="4509120"/>
            <a:ext cx="4180571" cy="2205322"/>
          </a:xfrm>
          <a:prstGeom prst="rect">
            <a:avLst/>
          </a:prstGeom>
        </p:spPr>
      </p:pic>
      <p:sp>
        <p:nvSpPr>
          <p:cNvPr id="15" name="Szabadkézi sokszög 15">
            <a:extLst>
              <a:ext uri="{FF2B5EF4-FFF2-40B4-BE49-F238E27FC236}">
                <a16:creationId xmlns:a16="http://schemas.microsoft.com/office/drawing/2014/main" id="{1D6FCCA0-945F-4166-804D-5B7B2B33B290}"/>
              </a:ext>
            </a:extLst>
          </p:cNvPr>
          <p:cNvSpPr/>
          <p:nvPr/>
        </p:nvSpPr>
        <p:spPr>
          <a:xfrm>
            <a:off x="7998084" y="5313076"/>
            <a:ext cx="2448272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/>
              <a:t>M. </a:t>
            </a:r>
            <a:r>
              <a:rPr lang="hu-HU" sz="1400" dirty="0" err="1"/>
              <a:t>Praszalowitz</a:t>
            </a:r>
            <a:r>
              <a:rPr lang="hu-HU" sz="1400" dirty="0"/>
              <a:t>:</a:t>
            </a:r>
          </a:p>
          <a:p>
            <a:r>
              <a:rPr lang="hu-HU" sz="1400" dirty="0" err="1"/>
              <a:t>Talk</a:t>
            </a:r>
            <a:r>
              <a:rPr lang="hu-HU" sz="1400" dirty="0"/>
              <a:t> </a:t>
            </a:r>
            <a:r>
              <a:rPr lang="hu-HU" sz="1400" dirty="0" err="1"/>
              <a:t>at</a:t>
            </a:r>
            <a:r>
              <a:rPr lang="hu-HU" sz="1400" dirty="0"/>
              <a:t> </a:t>
            </a:r>
            <a:r>
              <a:rPr lang="hu-HU" sz="1400" dirty="0" err="1"/>
              <a:t>Moriond</a:t>
            </a:r>
            <a:r>
              <a:rPr lang="hu-HU" sz="1400" dirty="0"/>
              <a:t> QCD 2025,</a:t>
            </a:r>
            <a:endParaRPr lang="hu-HU" sz="14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15">
            <a:extLst>
              <a:ext uri="{FF2B5EF4-FFF2-40B4-BE49-F238E27FC236}">
                <a16:creationId xmlns:a16="http://schemas.microsoft.com/office/drawing/2014/main" id="{BC456816-1737-41BD-8A5D-7EE3EDFF712F}"/>
              </a:ext>
            </a:extLst>
          </p:cNvPr>
          <p:cNvSpPr/>
          <p:nvPr/>
        </p:nvSpPr>
        <p:spPr>
          <a:xfrm>
            <a:off x="7992888" y="5928515"/>
            <a:ext cx="4151784" cy="74084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 err="1"/>
              <a:t>Motivating</a:t>
            </a:r>
            <a:r>
              <a:rPr lang="hu-HU" sz="1400" dirty="0"/>
              <a:t> </a:t>
            </a:r>
            <a:r>
              <a:rPr lang="hu-HU" sz="1400" dirty="0" err="1"/>
              <a:t>issue</a:t>
            </a:r>
            <a:r>
              <a:rPr lang="hu-HU" sz="1400" dirty="0"/>
              <a:t> (</a:t>
            </a:r>
            <a:r>
              <a:rPr lang="hu-HU" sz="1400" dirty="0" err="1"/>
              <a:t>Cs.T</a:t>
            </a:r>
            <a:r>
              <a:rPr lang="hu-HU" sz="1400" dirty="0"/>
              <a:t>.):</a:t>
            </a:r>
          </a:p>
          <a:p>
            <a:r>
              <a:rPr lang="hu-HU" sz="1400" dirty="0" err="1"/>
              <a:t>Opacity</a:t>
            </a:r>
            <a:r>
              <a:rPr lang="hu-HU" sz="1400" dirty="0"/>
              <a:t> in </a:t>
            </a:r>
            <a:r>
              <a:rPr lang="hu-HU" sz="1400" dirty="0" err="1"/>
              <a:t>general</a:t>
            </a:r>
            <a:r>
              <a:rPr lang="hu-HU" sz="1400" dirty="0"/>
              <a:t> </a:t>
            </a:r>
            <a:r>
              <a:rPr lang="hu-HU" sz="1400" dirty="0" err="1"/>
              <a:t>complex</a:t>
            </a:r>
            <a:r>
              <a:rPr lang="hu-HU" sz="1400" dirty="0"/>
              <a:t>,</a:t>
            </a:r>
          </a:p>
          <a:p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Why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its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imaginary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part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too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38356621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QCD in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Laymen’s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Terms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" name="Kép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3560" y="4530768"/>
            <a:ext cx="2876550" cy="1990725"/>
          </a:xfrm>
          <a:prstGeom prst="rect">
            <a:avLst/>
          </a:prstGeom>
        </p:spPr>
      </p:pic>
      <p:pic>
        <p:nvPicPr>
          <p:cNvPr id="1050" name="Kép 10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170" y="3624400"/>
            <a:ext cx="4345663" cy="452673"/>
          </a:xfrm>
          <a:prstGeom prst="rect">
            <a:avLst/>
          </a:prstGeom>
        </p:spPr>
      </p:pic>
      <p:sp>
        <p:nvSpPr>
          <p:cNvPr id="41" name="Szabadkézi sokszög 40"/>
          <p:cNvSpPr/>
          <p:nvPr/>
        </p:nvSpPr>
        <p:spPr>
          <a:xfrm>
            <a:off x="5343102" y="4531920"/>
            <a:ext cx="4929363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(2+4+…)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gluon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pp: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(RGB)+(RGB)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 (GRB)+(GRB)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  <a:sym typeface="Wingdings" panose="05000000000000000000" pitchFamily="2" charset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 (3+5+…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gluon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) in pp: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(RGB)+(RGB)  (GBR)+(BRG)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Well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established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QCD</a:t>
            </a:r>
          </a:p>
        </p:txBody>
      </p:sp>
      <p:grpSp>
        <p:nvGrpSpPr>
          <p:cNvPr id="43" name="Csoportba foglalás 42"/>
          <p:cNvGrpSpPr/>
          <p:nvPr/>
        </p:nvGrpSpPr>
        <p:grpSpPr>
          <a:xfrm>
            <a:off x="1775522" y="762000"/>
            <a:ext cx="8656903" cy="1226840"/>
            <a:chOff x="251521" y="762000"/>
            <a:chExt cx="8656903" cy="1226840"/>
          </a:xfrm>
        </p:grpSpPr>
        <p:cxnSp>
          <p:nvCxnSpPr>
            <p:cNvPr id="79" name="Egyenes összekötő 78"/>
            <p:cNvCxnSpPr/>
            <p:nvPr/>
          </p:nvCxnSpPr>
          <p:spPr>
            <a:xfrm>
              <a:off x="755576" y="1052736"/>
              <a:ext cx="763284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Egyenes összekötő 79"/>
            <p:cNvCxnSpPr/>
            <p:nvPr/>
          </p:nvCxnSpPr>
          <p:spPr>
            <a:xfrm>
              <a:off x="755576" y="1340768"/>
              <a:ext cx="7632848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gyenes összekötő 80"/>
            <p:cNvCxnSpPr/>
            <p:nvPr/>
          </p:nvCxnSpPr>
          <p:spPr>
            <a:xfrm>
              <a:off x="755576" y="1628800"/>
              <a:ext cx="7632848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Ellipszis 81"/>
            <p:cNvSpPr/>
            <p:nvPr/>
          </p:nvSpPr>
          <p:spPr>
            <a:xfrm>
              <a:off x="251521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1</a:t>
              </a:r>
              <a:endParaRPr lang="hu-HU" dirty="0"/>
            </a:p>
          </p:txBody>
        </p:sp>
        <p:sp>
          <p:nvSpPr>
            <p:cNvPr id="83" name="Ellipszis 82"/>
            <p:cNvSpPr/>
            <p:nvPr/>
          </p:nvSpPr>
          <p:spPr>
            <a:xfrm>
              <a:off x="8260353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3</a:t>
              </a:r>
              <a:endParaRPr lang="hu-HU" dirty="0"/>
            </a:p>
          </p:txBody>
        </p:sp>
      </p:grpSp>
      <p:cxnSp>
        <p:nvCxnSpPr>
          <p:cNvPr id="74" name="Egyenes összekötő 73"/>
          <p:cNvCxnSpPr/>
          <p:nvPr/>
        </p:nvCxnSpPr>
        <p:spPr>
          <a:xfrm>
            <a:off x="2279575" y="2567608"/>
            <a:ext cx="763284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gyenes összekötő 74"/>
          <p:cNvCxnSpPr/>
          <p:nvPr/>
        </p:nvCxnSpPr>
        <p:spPr>
          <a:xfrm>
            <a:off x="2279575" y="2855640"/>
            <a:ext cx="7632848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gyenes összekötő 75"/>
          <p:cNvCxnSpPr/>
          <p:nvPr/>
        </p:nvCxnSpPr>
        <p:spPr>
          <a:xfrm>
            <a:off x="2279575" y="3143672"/>
            <a:ext cx="7632848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zis 76"/>
          <p:cNvSpPr/>
          <p:nvPr/>
        </p:nvSpPr>
        <p:spPr>
          <a:xfrm>
            <a:off x="1775521" y="2276872"/>
            <a:ext cx="648071" cy="12268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p</a:t>
            </a:r>
            <a:r>
              <a:rPr lang="hu-HU" baseline="-25000" dirty="0"/>
              <a:t>2</a:t>
            </a:r>
            <a:endParaRPr lang="hu-HU" dirty="0"/>
          </a:p>
        </p:txBody>
      </p:sp>
      <p:sp>
        <p:nvSpPr>
          <p:cNvPr id="78" name="Ellipszis 77"/>
          <p:cNvSpPr/>
          <p:nvPr/>
        </p:nvSpPr>
        <p:spPr>
          <a:xfrm>
            <a:off x="9784353" y="2276872"/>
            <a:ext cx="648071" cy="12268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p</a:t>
            </a:r>
            <a:r>
              <a:rPr lang="hu-HU" baseline="-25000" dirty="0"/>
              <a:t>4</a:t>
            </a:r>
            <a:endParaRPr lang="hu-HU" dirty="0"/>
          </a:p>
        </p:txBody>
      </p:sp>
      <p:cxnSp>
        <p:nvCxnSpPr>
          <p:cNvPr id="45" name="Egyenes összekötő 44"/>
          <p:cNvCxnSpPr/>
          <p:nvPr/>
        </p:nvCxnSpPr>
        <p:spPr>
          <a:xfrm>
            <a:off x="4639896" y="1052736"/>
            <a:ext cx="520052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gyenes összekötő 45"/>
          <p:cNvCxnSpPr>
            <a:endCxn id="78" idx="2"/>
          </p:cNvCxnSpPr>
          <p:nvPr/>
        </p:nvCxnSpPr>
        <p:spPr>
          <a:xfrm>
            <a:off x="4925192" y="2890292"/>
            <a:ext cx="48591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gyenes összekötő 49"/>
          <p:cNvCxnSpPr/>
          <p:nvPr/>
        </p:nvCxnSpPr>
        <p:spPr>
          <a:xfrm>
            <a:off x="4871866" y="2852936"/>
            <a:ext cx="4912487" cy="27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gyenes összekötő 54"/>
          <p:cNvCxnSpPr/>
          <p:nvPr/>
        </p:nvCxnSpPr>
        <p:spPr>
          <a:xfrm>
            <a:off x="4151784" y="1628801"/>
            <a:ext cx="103286" cy="949167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gyenes összekötő 55"/>
          <p:cNvCxnSpPr/>
          <p:nvPr/>
        </p:nvCxnSpPr>
        <p:spPr>
          <a:xfrm>
            <a:off x="5356164" y="1330411"/>
            <a:ext cx="4415126" cy="12191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gyenes összekötő 56"/>
          <p:cNvCxnSpPr/>
          <p:nvPr/>
        </p:nvCxnSpPr>
        <p:spPr>
          <a:xfrm>
            <a:off x="4290506" y="1630112"/>
            <a:ext cx="5493846" cy="915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gyenes összekötő 57"/>
          <p:cNvCxnSpPr/>
          <p:nvPr/>
        </p:nvCxnSpPr>
        <p:spPr>
          <a:xfrm>
            <a:off x="4237722" y="2570313"/>
            <a:ext cx="5602694" cy="458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Ellipszis 59"/>
          <p:cNvSpPr/>
          <p:nvPr/>
        </p:nvSpPr>
        <p:spPr>
          <a:xfrm>
            <a:off x="5663952" y="1845222"/>
            <a:ext cx="2808312" cy="5087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O = (g</a:t>
            </a:r>
            <a:r>
              <a:rPr lang="hu-HU" baseline="-25000" dirty="0"/>
              <a:t>1</a:t>
            </a:r>
            <a:r>
              <a:rPr lang="hu-HU" dirty="0"/>
              <a:t>, g</a:t>
            </a:r>
            <a:r>
              <a:rPr lang="hu-HU" baseline="-25000" dirty="0"/>
              <a:t>2</a:t>
            </a:r>
            <a:r>
              <a:rPr lang="hu-HU" dirty="0"/>
              <a:t>, g</a:t>
            </a:r>
            <a:r>
              <a:rPr lang="hu-HU" baseline="-25000" dirty="0"/>
              <a:t>3</a:t>
            </a:r>
            <a:r>
              <a:rPr lang="hu-HU" dirty="0"/>
              <a:t>)</a:t>
            </a:r>
          </a:p>
        </p:txBody>
      </p:sp>
      <p:cxnSp>
        <p:nvCxnSpPr>
          <p:cNvPr id="62" name="Egyenes összekötő 61"/>
          <p:cNvCxnSpPr/>
          <p:nvPr/>
        </p:nvCxnSpPr>
        <p:spPr>
          <a:xfrm>
            <a:off x="4583832" y="1052736"/>
            <a:ext cx="230162" cy="183755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gyenes összekötő 62"/>
          <p:cNvCxnSpPr/>
          <p:nvPr/>
        </p:nvCxnSpPr>
        <p:spPr>
          <a:xfrm>
            <a:off x="4641702" y="1052736"/>
            <a:ext cx="230162" cy="183755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gyenes összekötő 63"/>
          <p:cNvCxnSpPr/>
          <p:nvPr/>
        </p:nvCxnSpPr>
        <p:spPr>
          <a:xfrm>
            <a:off x="4694217" y="1052736"/>
            <a:ext cx="230162" cy="18375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gyenes összekötő 64"/>
          <p:cNvCxnSpPr/>
          <p:nvPr/>
        </p:nvCxnSpPr>
        <p:spPr>
          <a:xfrm>
            <a:off x="5231904" y="1316475"/>
            <a:ext cx="230162" cy="183755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gyenes összekötő 65"/>
          <p:cNvCxnSpPr/>
          <p:nvPr/>
        </p:nvCxnSpPr>
        <p:spPr>
          <a:xfrm>
            <a:off x="5356164" y="1316475"/>
            <a:ext cx="230162" cy="18375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gyenes összekötő 66"/>
          <p:cNvCxnSpPr/>
          <p:nvPr/>
        </p:nvCxnSpPr>
        <p:spPr>
          <a:xfrm>
            <a:off x="5303912" y="1316475"/>
            <a:ext cx="230162" cy="18375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églalap 68"/>
          <p:cNvSpPr/>
          <p:nvPr/>
        </p:nvSpPr>
        <p:spPr>
          <a:xfrm>
            <a:off x="3791745" y="1844824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1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70" name="Téglalap 69"/>
          <p:cNvSpPr/>
          <p:nvPr/>
        </p:nvSpPr>
        <p:spPr>
          <a:xfrm>
            <a:off x="4352474" y="1855288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2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71" name="Téglalap 70"/>
          <p:cNvSpPr/>
          <p:nvPr/>
        </p:nvSpPr>
        <p:spPr>
          <a:xfrm>
            <a:off x="5000546" y="1857887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3</a:t>
            </a:r>
            <a:endParaRPr lang="hu-HU" dirty="0">
              <a:solidFill>
                <a:schemeClr val="bg1"/>
              </a:solidFill>
            </a:endParaRPr>
          </a:p>
        </p:txBody>
      </p:sp>
      <p:cxnSp>
        <p:nvCxnSpPr>
          <p:cNvPr id="72" name="Egyenes összekötő 71"/>
          <p:cNvCxnSpPr/>
          <p:nvPr/>
        </p:nvCxnSpPr>
        <p:spPr>
          <a:xfrm>
            <a:off x="4260519" y="1581086"/>
            <a:ext cx="107613" cy="989489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gyenes összekötő 72"/>
          <p:cNvCxnSpPr/>
          <p:nvPr/>
        </p:nvCxnSpPr>
        <p:spPr>
          <a:xfrm>
            <a:off x="4204036" y="1581085"/>
            <a:ext cx="108788" cy="97734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gyenes összekötő 46"/>
          <p:cNvCxnSpPr/>
          <p:nvPr/>
        </p:nvCxnSpPr>
        <p:spPr>
          <a:xfrm>
            <a:off x="5447928" y="3140968"/>
            <a:ext cx="4336424" cy="2704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Szövegdoboz 41">
            <a:extLst>
              <a:ext uri="{FF2B5EF4-FFF2-40B4-BE49-F238E27FC236}">
                <a16:creationId xmlns:a16="http://schemas.microsoft.com/office/drawing/2014/main" id="{7FBC07FE-8176-4E6F-A791-FA6D579AD1E0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591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elastic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collisions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039" name="Csoportba foglalás 1038"/>
          <p:cNvGrpSpPr/>
          <p:nvPr/>
        </p:nvGrpSpPr>
        <p:grpSpPr>
          <a:xfrm>
            <a:off x="3287689" y="3140969"/>
            <a:ext cx="6496663" cy="962089"/>
            <a:chOff x="1763688" y="3140968"/>
            <a:chExt cx="6535853" cy="962089"/>
          </a:xfrm>
        </p:grpSpPr>
        <p:cxnSp>
          <p:nvCxnSpPr>
            <p:cNvPr id="59" name="Egyenes összekötő 58"/>
            <p:cNvCxnSpPr/>
            <p:nvPr/>
          </p:nvCxnSpPr>
          <p:spPr>
            <a:xfrm>
              <a:off x="3932312" y="3140968"/>
              <a:ext cx="4367229" cy="9988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Szabadkézi sokszög 91"/>
            <p:cNvSpPr/>
            <p:nvPr/>
          </p:nvSpPr>
          <p:spPr>
            <a:xfrm>
              <a:off x="1763688" y="3239102"/>
              <a:ext cx="4929363" cy="86395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spAutoFit/>
            </a:bodyPr>
            <a:lstStyle/>
            <a:p>
              <a:pPr marL="152280" indent="-152280" algn="ctr" hangingPunct="0"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Odderon</a:t>
              </a:r>
              <a:r>
                <a:rPr lang="hu-HU" sz="1600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 </a:t>
              </a: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exchange</a:t>
              </a: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: </a:t>
              </a: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both</a:t>
              </a: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 pp and pp</a:t>
              </a:r>
            </a:p>
            <a:p>
              <a:pPr marL="152280" indent="-152280" algn="ctr" hangingPunct="0"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rPr>
                <a:t>(RGB)+(RBG)  (BRG)+(BGR)</a:t>
              </a:r>
            </a:p>
            <a:p>
              <a:pPr marL="152280" indent="-152280" algn="ctr" hangingPunct="0"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Changes</a:t>
              </a: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</a:t>
              </a: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sign</a:t>
              </a: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</a:t>
              </a: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for</a:t>
              </a:r>
              <a:r>
                <a:rPr lang="hu-HU" sz="1600" b="1" dirty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</a:t>
              </a:r>
              <a:r>
                <a:rPr lang="hu-HU" sz="1600" b="1" dirty="0" err="1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crossing</a:t>
              </a:r>
              <a:endPara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endParaRPr>
            </a:p>
          </p:txBody>
        </p:sp>
        <p:cxnSp>
          <p:nvCxnSpPr>
            <p:cNvPr id="95" name="Egyenes összekötő 94"/>
            <p:cNvCxnSpPr/>
            <p:nvPr/>
          </p:nvCxnSpPr>
          <p:spPr>
            <a:xfrm>
              <a:off x="6107121" y="3330866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Egyenes összekötő 95"/>
            <p:cNvCxnSpPr/>
            <p:nvPr/>
          </p:nvCxnSpPr>
          <p:spPr>
            <a:xfrm>
              <a:off x="3504943" y="3529148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gyenes összekötő 96"/>
            <p:cNvCxnSpPr/>
            <p:nvPr/>
          </p:nvCxnSpPr>
          <p:spPr>
            <a:xfrm>
              <a:off x="3670406" y="3529148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Egyenes összekötő 97"/>
            <p:cNvCxnSpPr/>
            <p:nvPr/>
          </p:nvCxnSpPr>
          <p:spPr>
            <a:xfrm>
              <a:off x="3822806" y="3529148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Egyenes összekötő 99"/>
            <p:cNvCxnSpPr/>
            <p:nvPr/>
          </p:nvCxnSpPr>
          <p:spPr>
            <a:xfrm>
              <a:off x="5422525" y="3524792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Egyenes összekötő 101"/>
            <p:cNvCxnSpPr/>
            <p:nvPr/>
          </p:nvCxnSpPr>
          <p:spPr>
            <a:xfrm>
              <a:off x="5587988" y="3524792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Egyenes összekötő 102"/>
            <p:cNvCxnSpPr/>
            <p:nvPr/>
          </p:nvCxnSpPr>
          <p:spPr>
            <a:xfrm>
              <a:off x="5740388" y="3524792"/>
              <a:ext cx="108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5" name="Kép 1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538" y="6381329"/>
            <a:ext cx="4345663" cy="452673"/>
          </a:xfrm>
          <a:prstGeom prst="rect">
            <a:avLst/>
          </a:prstGeom>
        </p:spPr>
      </p:pic>
      <p:grpSp>
        <p:nvGrpSpPr>
          <p:cNvPr id="1047" name="Csoportba foglalás 1046"/>
          <p:cNvGrpSpPr/>
          <p:nvPr/>
        </p:nvGrpSpPr>
        <p:grpSpPr>
          <a:xfrm>
            <a:off x="1775520" y="3927648"/>
            <a:ext cx="8875810" cy="2741712"/>
            <a:chOff x="251520" y="3927648"/>
            <a:chExt cx="8875810" cy="2741712"/>
          </a:xfrm>
        </p:grpSpPr>
        <p:cxnSp>
          <p:nvCxnSpPr>
            <p:cNvPr id="87" name="Egyenes összekötő 86"/>
            <p:cNvCxnSpPr/>
            <p:nvPr/>
          </p:nvCxnSpPr>
          <p:spPr>
            <a:xfrm flipV="1">
              <a:off x="2846920" y="5975729"/>
              <a:ext cx="5413431" cy="615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Szövegdoboz 9"/>
            <p:cNvSpPr txBox="1"/>
            <p:nvPr/>
          </p:nvSpPr>
          <p:spPr>
            <a:xfrm>
              <a:off x="8689519" y="5589240"/>
              <a:ext cx="437811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1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grpSp>
          <p:nvGrpSpPr>
            <p:cNvPr id="41" name="Csoportba foglalás 40"/>
            <p:cNvGrpSpPr/>
            <p:nvPr/>
          </p:nvGrpSpPr>
          <p:grpSpPr>
            <a:xfrm>
              <a:off x="251520" y="3927648"/>
              <a:ext cx="8656903" cy="1226840"/>
              <a:chOff x="251521" y="762000"/>
              <a:chExt cx="8656903" cy="1226840"/>
            </a:xfrm>
          </p:grpSpPr>
          <p:cxnSp>
            <p:nvCxnSpPr>
              <p:cNvPr id="42" name="Egyenes összekötő 41"/>
              <p:cNvCxnSpPr/>
              <p:nvPr/>
            </p:nvCxnSpPr>
            <p:spPr>
              <a:xfrm>
                <a:off x="755576" y="1052736"/>
                <a:ext cx="7632848" cy="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Egyenes összekötő 42"/>
              <p:cNvCxnSpPr/>
              <p:nvPr/>
            </p:nvCxnSpPr>
            <p:spPr>
              <a:xfrm>
                <a:off x="755576" y="1340768"/>
                <a:ext cx="2952329" cy="0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Egyenes összekötő 43"/>
              <p:cNvCxnSpPr/>
              <p:nvPr/>
            </p:nvCxnSpPr>
            <p:spPr>
              <a:xfrm>
                <a:off x="755576" y="1628800"/>
                <a:ext cx="7632848" cy="0"/>
              </a:xfrm>
              <a:prstGeom prst="line">
                <a:avLst/>
              </a:prstGeom>
              <a:ln w="762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Ellipszis 44"/>
              <p:cNvSpPr/>
              <p:nvPr/>
            </p:nvSpPr>
            <p:spPr>
              <a:xfrm>
                <a:off x="251521" y="762000"/>
                <a:ext cx="648071" cy="122684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hu-HU" dirty="0"/>
                  <a:t>p</a:t>
                </a:r>
                <a:r>
                  <a:rPr lang="hu-HU" baseline="-25000" dirty="0"/>
                  <a:t>1</a:t>
                </a:r>
                <a:endParaRPr lang="hu-HU" dirty="0"/>
              </a:p>
            </p:txBody>
          </p:sp>
          <p:sp>
            <p:nvSpPr>
              <p:cNvPr id="46" name="Ellipszis 45"/>
              <p:cNvSpPr/>
              <p:nvPr/>
            </p:nvSpPr>
            <p:spPr>
              <a:xfrm>
                <a:off x="8260353" y="762000"/>
                <a:ext cx="648071" cy="122684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hu-HU" dirty="0"/>
                  <a:t>p</a:t>
                </a:r>
                <a:r>
                  <a:rPr lang="hu-HU" baseline="-25000" dirty="0"/>
                  <a:t>3</a:t>
                </a:r>
                <a:endParaRPr lang="hu-HU" dirty="0"/>
              </a:p>
            </p:txBody>
          </p:sp>
        </p:grpSp>
        <p:cxnSp>
          <p:nvCxnSpPr>
            <p:cNvPr id="55" name="Egyenes összekötő 54"/>
            <p:cNvCxnSpPr/>
            <p:nvPr/>
          </p:nvCxnSpPr>
          <p:spPr>
            <a:xfrm flipV="1">
              <a:off x="755575" y="5744174"/>
              <a:ext cx="2504946" cy="2145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gyenes összekötő 55"/>
            <p:cNvCxnSpPr/>
            <p:nvPr/>
          </p:nvCxnSpPr>
          <p:spPr>
            <a:xfrm flipV="1">
              <a:off x="862877" y="6047414"/>
              <a:ext cx="1890565" cy="8526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gyenes összekötő 56"/>
            <p:cNvCxnSpPr/>
            <p:nvPr/>
          </p:nvCxnSpPr>
          <p:spPr>
            <a:xfrm>
              <a:off x="755575" y="6296257"/>
              <a:ext cx="7632848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Ellipszis 57"/>
            <p:cNvSpPr/>
            <p:nvPr/>
          </p:nvSpPr>
          <p:spPr>
            <a:xfrm>
              <a:off x="251520" y="544252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2</a:t>
              </a:r>
              <a:endParaRPr lang="hu-HU" dirty="0"/>
            </a:p>
          </p:txBody>
        </p:sp>
        <p:sp>
          <p:nvSpPr>
            <p:cNvPr id="60" name="Ellipszis 59"/>
            <p:cNvSpPr/>
            <p:nvPr/>
          </p:nvSpPr>
          <p:spPr>
            <a:xfrm>
              <a:off x="8260352" y="544252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4</a:t>
              </a:r>
              <a:endParaRPr lang="hu-HU" dirty="0"/>
            </a:p>
          </p:txBody>
        </p:sp>
        <p:cxnSp>
          <p:nvCxnSpPr>
            <p:cNvPr id="62" name="Egyenes összekötő 61"/>
            <p:cNvCxnSpPr/>
            <p:nvPr/>
          </p:nvCxnSpPr>
          <p:spPr>
            <a:xfrm>
              <a:off x="3115896" y="4218384"/>
              <a:ext cx="5200520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gyenes összekötő 62"/>
            <p:cNvCxnSpPr>
              <a:endCxn id="60" idx="2"/>
            </p:cNvCxnSpPr>
            <p:nvPr/>
          </p:nvCxnSpPr>
          <p:spPr>
            <a:xfrm>
              <a:off x="3401191" y="6055940"/>
              <a:ext cx="48591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Egyenes összekötő 63"/>
            <p:cNvCxnSpPr/>
            <p:nvPr/>
          </p:nvCxnSpPr>
          <p:spPr>
            <a:xfrm>
              <a:off x="2924997" y="6050937"/>
              <a:ext cx="5335355" cy="7708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Egyenes összekötő 69"/>
            <p:cNvCxnSpPr/>
            <p:nvPr/>
          </p:nvCxnSpPr>
          <p:spPr>
            <a:xfrm>
              <a:off x="3753786" y="4500632"/>
              <a:ext cx="4519629" cy="124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Egyenes összekötő 70"/>
            <p:cNvCxnSpPr/>
            <p:nvPr/>
          </p:nvCxnSpPr>
          <p:spPr>
            <a:xfrm>
              <a:off x="3308675" y="5661248"/>
              <a:ext cx="5003929" cy="9633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gyenes összekötő 71"/>
            <p:cNvCxnSpPr/>
            <p:nvPr/>
          </p:nvCxnSpPr>
          <p:spPr>
            <a:xfrm>
              <a:off x="2651029" y="4787863"/>
              <a:ext cx="5609323" cy="3988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Ellipszis 73"/>
            <p:cNvSpPr/>
            <p:nvPr/>
          </p:nvSpPr>
          <p:spPr>
            <a:xfrm>
              <a:off x="4499992" y="5010870"/>
              <a:ext cx="2808312" cy="50875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O = (g</a:t>
              </a:r>
              <a:r>
                <a:rPr lang="hu-HU" baseline="-25000" dirty="0"/>
                <a:t>1</a:t>
              </a:r>
              <a:r>
                <a:rPr lang="hu-HU" dirty="0"/>
                <a:t>, g</a:t>
              </a:r>
              <a:r>
                <a:rPr lang="hu-HU" baseline="-25000" dirty="0"/>
                <a:t>2</a:t>
              </a:r>
              <a:r>
                <a:rPr lang="hu-HU" dirty="0"/>
                <a:t>, g</a:t>
              </a:r>
              <a:r>
                <a:rPr lang="hu-HU" baseline="-25000" dirty="0"/>
                <a:t>3</a:t>
              </a:r>
              <a:r>
                <a:rPr lang="hu-HU" dirty="0"/>
                <a:t>)</a:t>
              </a:r>
            </a:p>
          </p:txBody>
        </p:sp>
        <p:cxnSp>
          <p:nvCxnSpPr>
            <p:cNvPr id="76" name="Egyenes összekötő 75"/>
            <p:cNvCxnSpPr/>
            <p:nvPr/>
          </p:nvCxnSpPr>
          <p:spPr>
            <a:xfrm>
              <a:off x="3083492" y="4175206"/>
              <a:ext cx="192364" cy="161483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gyenes összekötő 76"/>
            <p:cNvCxnSpPr/>
            <p:nvPr/>
          </p:nvCxnSpPr>
          <p:spPr>
            <a:xfrm>
              <a:off x="3153989" y="4218384"/>
              <a:ext cx="180812" cy="1482054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Egyenes összekötő 77"/>
            <p:cNvCxnSpPr/>
            <p:nvPr/>
          </p:nvCxnSpPr>
          <p:spPr>
            <a:xfrm>
              <a:off x="3197755" y="4218384"/>
              <a:ext cx="188299" cy="157056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Egyenes összekötő 79"/>
            <p:cNvCxnSpPr/>
            <p:nvPr/>
          </p:nvCxnSpPr>
          <p:spPr>
            <a:xfrm>
              <a:off x="3707904" y="4482123"/>
              <a:ext cx="236855" cy="190691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gyenes összekötő 80"/>
            <p:cNvCxnSpPr/>
            <p:nvPr/>
          </p:nvCxnSpPr>
          <p:spPr>
            <a:xfrm>
              <a:off x="3792975" y="4482123"/>
              <a:ext cx="230162" cy="1837556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Egyenes összekötő 81"/>
            <p:cNvCxnSpPr/>
            <p:nvPr/>
          </p:nvCxnSpPr>
          <p:spPr>
            <a:xfrm>
              <a:off x="3852336" y="4480560"/>
              <a:ext cx="235364" cy="187464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gyenes összekötő 82"/>
            <p:cNvCxnSpPr/>
            <p:nvPr/>
          </p:nvCxnSpPr>
          <p:spPr>
            <a:xfrm>
              <a:off x="467544" y="5949280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gyenes összekötő 83"/>
            <p:cNvCxnSpPr/>
            <p:nvPr/>
          </p:nvCxnSpPr>
          <p:spPr>
            <a:xfrm>
              <a:off x="8486558" y="5962343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gyenes összekötő 84"/>
            <p:cNvCxnSpPr/>
            <p:nvPr/>
          </p:nvCxnSpPr>
          <p:spPr>
            <a:xfrm flipV="1">
              <a:off x="874058" y="5968553"/>
              <a:ext cx="1892878" cy="2644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églalap 19"/>
            <p:cNvSpPr/>
            <p:nvPr/>
          </p:nvSpPr>
          <p:spPr>
            <a:xfrm>
              <a:off x="3260521" y="4931876"/>
              <a:ext cx="37095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>
                  <a:solidFill>
                    <a:schemeClr val="bg1"/>
                  </a:solidFill>
                </a:rPr>
                <a:t>g</a:t>
              </a:r>
              <a:r>
                <a:rPr lang="hu-HU" baseline="-25000" dirty="0">
                  <a:solidFill>
                    <a:schemeClr val="bg1"/>
                  </a:solidFill>
                </a:rPr>
                <a:t>1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91" name="Egyenes összekötő 90"/>
            <p:cNvCxnSpPr/>
            <p:nvPr/>
          </p:nvCxnSpPr>
          <p:spPr>
            <a:xfrm flipV="1">
              <a:off x="834276" y="5667618"/>
              <a:ext cx="2392513" cy="11876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églalap 92"/>
            <p:cNvSpPr/>
            <p:nvPr/>
          </p:nvSpPr>
          <p:spPr>
            <a:xfrm>
              <a:off x="2699792" y="4941168"/>
              <a:ext cx="37537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>
                  <a:solidFill>
                    <a:schemeClr val="bg1"/>
                  </a:solidFill>
                </a:rPr>
                <a:t>g</a:t>
              </a:r>
              <a:r>
                <a:rPr lang="hu-HU" baseline="-25000" dirty="0">
                  <a:solidFill>
                    <a:schemeClr val="bg1"/>
                  </a:solidFill>
                </a:rPr>
                <a:t>3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94" name="Egyenes összekötő 93"/>
            <p:cNvCxnSpPr/>
            <p:nvPr/>
          </p:nvCxnSpPr>
          <p:spPr>
            <a:xfrm>
              <a:off x="834276" y="6372802"/>
              <a:ext cx="3110483" cy="81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Egyenes összekötő 98"/>
            <p:cNvCxnSpPr/>
            <p:nvPr/>
          </p:nvCxnSpPr>
          <p:spPr>
            <a:xfrm>
              <a:off x="4049263" y="6359428"/>
              <a:ext cx="4228831" cy="2705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Egyenes összekötő 100"/>
            <p:cNvCxnSpPr/>
            <p:nvPr/>
          </p:nvCxnSpPr>
          <p:spPr>
            <a:xfrm flipV="1">
              <a:off x="3384700" y="5733256"/>
              <a:ext cx="4931716" cy="27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églalap 112"/>
            <p:cNvSpPr/>
            <p:nvPr/>
          </p:nvSpPr>
          <p:spPr>
            <a:xfrm>
              <a:off x="3851920" y="4941168"/>
              <a:ext cx="37537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>
                  <a:solidFill>
                    <a:schemeClr val="bg1"/>
                  </a:solidFill>
                </a:rPr>
                <a:t>g</a:t>
              </a:r>
              <a:r>
                <a:rPr lang="hu-HU" baseline="-25000" dirty="0">
                  <a:solidFill>
                    <a:schemeClr val="bg1"/>
                  </a:solidFill>
                </a:rPr>
                <a:t>2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66" name="Egyenes összekötő 65"/>
            <p:cNvCxnSpPr/>
            <p:nvPr/>
          </p:nvCxnSpPr>
          <p:spPr>
            <a:xfrm>
              <a:off x="2613185" y="4762500"/>
              <a:ext cx="153321" cy="1319566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Egyenes összekötő 66"/>
            <p:cNvCxnSpPr/>
            <p:nvPr/>
          </p:nvCxnSpPr>
          <p:spPr>
            <a:xfrm>
              <a:off x="2741403" y="4754793"/>
              <a:ext cx="181106" cy="1332498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Egyenes összekötő 68"/>
            <p:cNvCxnSpPr/>
            <p:nvPr/>
          </p:nvCxnSpPr>
          <p:spPr>
            <a:xfrm>
              <a:off x="2694222" y="4799507"/>
              <a:ext cx="155468" cy="123484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Csoportba foglalás 11"/>
          <p:cNvGrpSpPr/>
          <p:nvPr/>
        </p:nvGrpSpPr>
        <p:grpSpPr>
          <a:xfrm>
            <a:off x="1775522" y="762000"/>
            <a:ext cx="8656903" cy="1226840"/>
            <a:chOff x="251521" y="762000"/>
            <a:chExt cx="8656903" cy="1226840"/>
          </a:xfrm>
        </p:grpSpPr>
        <p:cxnSp>
          <p:nvCxnSpPr>
            <p:cNvPr id="8" name="Egyenes összekötő 7"/>
            <p:cNvCxnSpPr/>
            <p:nvPr/>
          </p:nvCxnSpPr>
          <p:spPr>
            <a:xfrm>
              <a:off x="755576" y="1052736"/>
              <a:ext cx="763284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gyenes összekötő 20"/>
            <p:cNvCxnSpPr/>
            <p:nvPr/>
          </p:nvCxnSpPr>
          <p:spPr>
            <a:xfrm>
              <a:off x="755576" y="1340768"/>
              <a:ext cx="7632848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gyenes összekötő 23"/>
            <p:cNvCxnSpPr/>
            <p:nvPr/>
          </p:nvCxnSpPr>
          <p:spPr>
            <a:xfrm>
              <a:off x="755576" y="1628800"/>
              <a:ext cx="7632848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Ellipszis 10"/>
            <p:cNvSpPr/>
            <p:nvPr/>
          </p:nvSpPr>
          <p:spPr>
            <a:xfrm>
              <a:off x="251521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1</a:t>
              </a:r>
              <a:endParaRPr lang="hu-HU" dirty="0"/>
            </a:p>
          </p:txBody>
        </p:sp>
        <p:sp>
          <p:nvSpPr>
            <p:cNvPr id="25" name="Ellipszis 24"/>
            <p:cNvSpPr/>
            <p:nvPr/>
          </p:nvSpPr>
          <p:spPr>
            <a:xfrm>
              <a:off x="8260353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3</a:t>
              </a:r>
              <a:endParaRPr lang="hu-HU" dirty="0"/>
            </a:p>
          </p:txBody>
        </p:sp>
      </p:grpSp>
      <p:grpSp>
        <p:nvGrpSpPr>
          <p:cNvPr id="26" name="Csoportba foglalás 25"/>
          <p:cNvGrpSpPr/>
          <p:nvPr/>
        </p:nvGrpSpPr>
        <p:grpSpPr>
          <a:xfrm>
            <a:off x="1775521" y="2276872"/>
            <a:ext cx="8656903" cy="1226840"/>
            <a:chOff x="251521" y="762000"/>
            <a:chExt cx="8656903" cy="1226840"/>
          </a:xfrm>
        </p:grpSpPr>
        <p:cxnSp>
          <p:nvCxnSpPr>
            <p:cNvPr id="27" name="Egyenes összekötő 26"/>
            <p:cNvCxnSpPr/>
            <p:nvPr/>
          </p:nvCxnSpPr>
          <p:spPr>
            <a:xfrm>
              <a:off x="755576" y="1052736"/>
              <a:ext cx="7632848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gyenes összekötő 27"/>
            <p:cNvCxnSpPr/>
            <p:nvPr/>
          </p:nvCxnSpPr>
          <p:spPr>
            <a:xfrm>
              <a:off x="755576" y="1340768"/>
              <a:ext cx="7632848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gyenes összekötő 28"/>
            <p:cNvCxnSpPr/>
            <p:nvPr/>
          </p:nvCxnSpPr>
          <p:spPr>
            <a:xfrm>
              <a:off x="755576" y="1628800"/>
              <a:ext cx="7632848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zis 29"/>
            <p:cNvSpPr/>
            <p:nvPr/>
          </p:nvSpPr>
          <p:spPr>
            <a:xfrm>
              <a:off x="251521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2</a:t>
              </a:r>
              <a:endParaRPr lang="hu-HU" dirty="0"/>
            </a:p>
          </p:txBody>
        </p:sp>
        <p:sp>
          <p:nvSpPr>
            <p:cNvPr id="31" name="Ellipszis 30"/>
            <p:cNvSpPr/>
            <p:nvPr/>
          </p:nvSpPr>
          <p:spPr>
            <a:xfrm>
              <a:off x="8260353" y="76200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/>
                <a:t>p</a:t>
              </a:r>
              <a:r>
                <a:rPr lang="hu-HU" baseline="-25000" dirty="0"/>
                <a:t>4</a:t>
              </a:r>
              <a:endParaRPr lang="hu-HU" dirty="0"/>
            </a:p>
          </p:txBody>
        </p:sp>
      </p:grpSp>
      <p:cxnSp>
        <p:nvCxnSpPr>
          <p:cNvPr id="1027" name="Egyenes összekötő 1026"/>
          <p:cNvCxnSpPr/>
          <p:nvPr/>
        </p:nvCxnSpPr>
        <p:spPr>
          <a:xfrm>
            <a:off x="4639896" y="1052736"/>
            <a:ext cx="520052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Egyenes összekötő 1030"/>
          <p:cNvCxnSpPr>
            <a:endCxn id="31" idx="2"/>
          </p:cNvCxnSpPr>
          <p:nvPr/>
        </p:nvCxnSpPr>
        <p:spPr>
          <a:xfrm>
            <a:off x="4925192" y="2890292"/>
            <a:ext cx="48591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Egyenes összekötő 1032"/>
          <p:cNvCxnSpPr/>
          <p:nvPr/>
        </p:nvCxnSpPr>
        <p:spPr>
          <a:xfrm>
            <a:off x="4871866" y="2852936"/>
            <a:ext cx="4912487" cy="27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gyenes összekötő 46"/>
          <p:cNvCxnSpPr/>
          <p:nvPr/>
        </p:nvCxnSpPr>
        <p:spPr>
          <a:xfrm>
            <a:off x="4151784" y="1628801"/>
            <a:ext cx="103286" cy="949167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gyenes összekötő 53"/>
          <p:cNvCxnSpPr>
            <a:endCxn id="25" idx="2"/>
          </p:cNvCxnSpPr>
          <p:nvPr/>
        </p:nvCxnSpPr>
        <p:spPr>
          <a:xfrm>
            <a:off x="5303913" y="1340768"/>
            <a:ext cx="4480441" cy="34652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gyenes összekötő 60"/>
          <p:cNvCxnSpPr/>
          <p:nvPr/>
        </p:nvCxnSpPr>
        <p:spPr>
          <a:xfrm>
            <a:off x="4290506" y="1630112"/>
            <a:ext cx="5493846" cy="915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gyenes összekötő 67"/>
          <p:cNvCxnSpPr/>
          <p:nvPr/>
        </p:nvCxnSpPr>
        <p:spPr>
          <a:xfrm>
            <a:off x="4237722" y="2570313"/>
            <a:ext cx="5602694" cy="458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" name="Ellipszis 1047"/>
          <p:cNvSpPr/>
          <p:nvPr/>
        </p:nvSpPr>
        <p:spPr>
          <a:xfrm>
            <a:off x="5663952" y="1845222"/>
            <a:ext cx="2808312" cy="5087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O = (g</a:t>
            </a:r>
            <a:r>
              <a:rPr lang="hu-HU" baseline="-25000" dirty="0"/>
              <a:t>1</a:t>
            </a:r>
            <a:r>
              <a:rPr lang="hu-HU" dirty="0"/>
              <a:t>, g</a:t>
            </a:r>
            <a:r>
              <a:rPr lang="hu-HU" baseline="-25000" dirty="0"/>
              <a:t>2</a:t>
            </a:r>
            <a:r>
              <a:rPr lang="hu-HU" dirty="0"/>
              <a:t>, g</a:t>
            </a:r>
            <a:r>
              <a:rPr lang="hu-HU" baseline="-25000" dirty="0"/>
              <a:t>3</a:t>
            </a:r>
            <a:r>
              <a:rPr lang="hu-HU" dirty="0"/>
              <a:t>)</a:t>
            </a:r>
          </a:p>
        </p:txBody>
      </p:sp>
      <p:cxnSp>
        <p:nvCxnSpPr>
          <p:cNvPr id="1024" name="Egyenes összekötő 1023"/>
          <p:cNvCxnSpPr/>
          <p:nvPr/>
        </p:nvCxnSpPr>
        <p:spPr>
          <a:xfrm>
            <a:off x="4583832" y="1052736"/>
            <a:ext cx="230162" cy="183755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Egyenes összekötő 1028"/>
          <p:cNvCxnSpPr/>
          <p:nvPr/>
        </p:nvCxnSpPr>
        <p:spPr>
          <a:xfrm>
            <a:off x="4641702" y="1052736"/>
            <a:ext cx="230162" cy="183755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gyenes összekötő 38"/>
          <p:cNvCxnSpPr/>
          <p:nvPr/>
        </p:nvCxnSpPr>
        <p:spPr>
          <a:xfrm>
            <a:off x="4694217" y="1052736"/>
            <a:ext cx="230162" cy="18375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gyenes összekötő 50"/>
          <p:cNvCxnSpPr/>
          <p:nvPr/>
        </p:nvCxnSpPr>
        <p:spPr>
          <a:xfrm>
            <a:off x="5231904" y="1316475"/>
            <a:ext cx="230162" cy="183755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gyenes összekötő 51"/>
          <p:cNvCxnSpPr/>
          <p:nvPr/>
        </p:nvCxnSpPr>
        <p:spPr>
          <a:xfrm>
            <a:off x="5356164" y="1316475"/>
            <a:ext cx="230162" cy="18375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gyenes összekötő 52"/>
          <p:cNvCxnSpPr/>
          <p:nvPr/>
        </p:nvCxnSpPr>
        <p:spPr>
          <a:xfrm>
            <a:off x="5303912" y="1316475"/>
            <a:ext cx="230162" cy="18375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églalap 87"/>
          <p:cNvSpPr/>
          <p:nvPr/>
        </p:nvSpPr>
        <p:spPr>
          <a:xfrm>
            <a:off x="3791745" y="1844824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1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89" name="Téglalap 88"/>
          <p:cNvSpPr/>
          <p:nvPr/>
        </p:nvSpPr>
        <p:spPr>
          <a:xfrm>
            <a:off x="4352474" y="1855288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2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90" name="Téglalap 89"/>
          <p:cNvSpPr/>
          <p:nvPr/>
        </p:nvSpPr>
        <p:spPr>
          <a:xfrm>
            <a:off x="5000546" y="1857887"/>
            <a:ext cx="375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g</a:t>
            </a:r>
            <a:r>
              <a:rPr lang="hu-HU" baseline="-25000" dirty="0">
                <a:solidFill>
                  <a:schemeClr val="bg1"/>
                </a:solidFill>
              </a:rPr>
              <a:t>3</a:t>
            </a:r>
            <a:endParaRPr lang="hu-HU" dirty="0">
              <a:solidFill>
                <a:schemeClr val="bg1"/>
              </a:solidFill>
            </a:endParaRPr>
          </a:p>
        </p:txBody>
      </p:sp>
      <p:cxnSp>
        <p:nvCxnSpPr>
          <p:cNvPr id="48" name="Egyenes összekötő 47"/>
          <p:cNvCxnSpPr/>
          <p:nvPr/>
        </p:nvCxnSpPr>
        <p:spPr>
          <a:xfrm>
            <a:off x="4260519" y="1581086"/>
            <a:ext cx="107613" cy="989489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gyenes összekötő 48"/>
          <p:cNvCxnSpPr/>
          <p:nvPr/>
        </p:nvCxnSpPr>
        <p:spPr>
          <a:xfrm>
            <a:off x="4204036" y="1581085"/>
            <a:ext cx="108788" cy="97734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gyenes összekötő 103"/>
          <p:cNvCxnSpPr/>
          <p:nvPr/>
        </p:nvCxnSpPr>
        <p:spPr>
          <a:xfrm flipV="1">
            <a:off x="5441812" y="3147664"/>
            <a:ext cx="4368123" cy="10841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Szövegdoboz 105">
            <a:extLst>
              <a:ext uri="{FF2B5EF4-FFF2-40B4-BE49-F238E27FC236}">
                <a16:creationId xmlns:a16="http://schemas.microsoft.com/office/drawing/2014/main" id="{C2D1735A-38A4-4D08-A2DE-A5579F953C23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6305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/>
              <a:t>SLIDING WINDOWS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1559496" y="755412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/>
              <a:t>2020 </a:t>
            </a:r>
            <a:r>
              <a:rPr lang="hu-HU" sz="2400" kern="0" dirty="0">
                <a:sym typeface="Wingdings" panose="05000000000000000000" pitchFamily="2" charset="2"/>
              </a:rPr>
              <a:t> 2O2O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092" y="708434"/>
            <a:ext cx="7817420" cy="6149567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1487488" y="692696"/>
            <a:ext cx="4320480" cy="1080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shifted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e</a:t>
            </a:r>
            <a:r>
              <a:rPr lang="hu-HU" sz="16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B7,TeV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minimize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c</a:t>
            </a:r>
            <a:r>
              <a:rPr lang="hu-HU" sz="1600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Type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shown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endParaRPr lang="hu-HU" sz="16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swing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regions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important!</a:t>
            </a:r>
          </a:p>
        </p:txBody>
      </p:sp>
      <p:sp>
        <p:nvSpPr>
          <p:cNvPr id="5" name="Téglalap 4"/>
          <p:cNvSpPr/>
          <p:nvPr/>
        </p:nvSpPr>
        <p:spPr>
          <a:xfrm>
            <a:off x="5735960" y="3356992"/>
            <a:ext cx="2016224" cy="2592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Téglalap 7"/>
          <p:cNvSpPr/>
          <p:nvPr/>
        </p:nvSpPr>
        <p:spPr>
          <a:xfrm>
            <a:off x="5735960" y="3356992"/>
            <a:ext cx="2016224" cy="2592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09266E11-1767-4225-B4F4-BB6BAF21F975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605630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decel="100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2" accel="1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/>
              <a:t>CLOSING DOORS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1559496" y="755412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/>
              <a:t>2020 </a:t>
            </a:r>
            <a:r>
              <a:rPr lang="hu-HU" sz="2400" kern="0" dirty="0">
                <a:sym typeface="Wingdings" panose="05000000000000000000" pitchFamily="2" charset="2"/>
              </a:rPr>
              <a:t> 2O2O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076" y="708434"/>
            <a:ext cx="7817420" cy="6149567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1533370" y="692696"/>
            <a:ext cx="5184576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shifted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e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B7,TeV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minimize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c</a:t>
            </a:r>
            <a:r>
              <a:rPr lang="hu-HU" sz="2000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Type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shown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swing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important!</a:t>
            </a:r>
          </a:p>
        </p:txBody>
      </p:sp>
      <p:sp>
        <p:nvSpPr>
          <p:cNvPr id="8" name="Téglalap 7"/>
          <p:cNvSpPr/>
          <p:nvPr/>
        </p:nvSpPr>
        <p:spPr>
          <a:xfrm>
            <a:off x="3896571" y="2527771"/>
            <a:ext cx="1656184" cy="34084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églalap 8"/>
          <p:cNvSpPr/>
          <p:nvPr/>
        </p:nvSpPr>
        <p:spPr>
          <a:xfrm>
            <a:off x="8904312" y="2527771"/>
            <a:ext cx="1008112" cy="34084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E208E73C-5283-4D72-B4AC-76675E25163B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839279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decel="3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ac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/>
              <a:t>RESULTS FOR CLOSING DOORS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2495600" y="836713"/>
            <a:ext cx="72008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sliding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doors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size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 and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size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n,m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Leaving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out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 and last m D0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6" name="Szabadkézi sokszög 5"/>
          <p:cNvSpPr/>
          <p:nvPr/>
        </p:nvSpPr>
        <p:spPr>
          <a:xfrm>
            <a:off x="2495600" y="5887286"/>
            <a:ext cx="72008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MODEL INDEPENT RESULT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least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6.33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444" y="1746906"/>
            <a:ext cx="8974768" cy="3338278"/>
          </a:xfrm>
          <a:prstGeom prst="rect">
            <a:avLst/>
          </a:prstGeom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14A7245B-1EE1-4708-AAA4-6278873A7FA9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484112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113366"/>
            <a:ext cx="9144000" cy="492443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dirty="0"/>
              <a:t>D0/TOTEM FIRMS UP OUR RESULTS</a:t>
            </a:r>
            <a:endParaRPr lang="hu-HU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4" y="792034"/>
            <a:ext cx="6324448" cy="4725199"/>
          </a:xfrm>
          <a:prstGeom prst="rect">
            <a:avLst/>
          </a:prstGeom>
        </p:spPr>
      </p:pic>
      <p:sp>
        <p:nvSpPr>
          <p:cNvPr id="6" name="Szabadkézi sokszög 5"/>
          <p:cNvSpPr/>
          <p:nvPr/>
        </p:nvSpPr>
        <p:spPr>
          <a:xfrm>
            <a:off x="8040217" y="792840"/>
            <a:ext cx="2554172" cy="3172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we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study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limit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our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analysis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same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D0/TOTEM: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reduces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5.01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due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leaving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out 9 D0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8040217" y="4123633"/>
            <a:ext cx="2554173" cy="255672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we add D0’s 14.4 %  overall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correlated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fluctuating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Our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value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3.27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1631504" y="5661248"/>
            <a:ext cx="632444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we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conservatively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optimize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coefficient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e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B,7TeV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point-to-point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correlated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2.79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D0/TOTEM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3.4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04C914C9-733F-43F1-8BDA-1AE759D8AC3B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886366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err="1"/>
              <a:t>Recent</a:t>
            </a:r>
            <a:r>
              <a:rPr lang="hu-HU" sz="3600" dirty="0"/>
              <a:t> </a:t>
            </a:r>
            <a:r>
              <a:rPr lang="hu-HU" sz="3600" dirty="0" err="1"/>
              <a:t>results</a:t>
            </a:r>
            <a:r>
              <a:rPr lang="hu-HU" sz="3600" dirty="0"/>
              <a:t> </a:t>
            </a:r>
            <a:r>
              <a:rPr lang="hu-HU" sz="3600" dirty="0" err="1"/>
              <a:t>from</a:t>
            </a:r>
            <a:r>
              <a:rPr lang="hu-HU" sz="3600" dirty="0"/>
              <a:t> D0/TOTEM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1559496" y="692697"/>
            <a:ext cx="9144000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1800" kern="0" dirty="0" err="1"/>
              <a:t>including</a:t>
            </a:r>
            <a:r>
              <a:rPr lang="hu-HU" sz="1800" kern="0" dirty="0"/>
              <a:t> </a:t>
            </a:r>
            <a:r>
              <a:rPr lang="hu-HU" sz="1800" kern="0" dirty="0" err="1"/>
              <a:t>our</a:t>
            </a:r>
            <a:r>
              <a:rPr lang="hu-HU" sz="1800" kern="0" dirty="0"/>
              <a:t> </a:t>
            </a:r>
            <a:r>
              <a:rPr lang="hu-HU" sz="1800" kern="0" dirty="0" err="1"/>
              <a:t>contributions</a:t>
            </a:r>
            <a:endParaRPr lang="en-US" sz="18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9616" y="1000742"/>
            <a:ext cx="6912768" cy="1420146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9616" y="3317060"/>
            <a:ext cx="6925716" cy="3496316"/>
          </a:xfrm>
          <a:prstGeom prst="rect">
            <a:avLst/>
          </a:prstGeom>
        </p:spPr>
      </p:pic>
      <p:sp>
        <p:nvSpPr>
          <p:cNvPr id="10" name="Téglalap 9"/>
          <p:cNvSpPr/>
          <p:nvPr/>
        </p:nvSpPr>
        <p:spPr>
          <a:xfrm>
            <a:off x="4223792" y="2276872"/>
            <a:ext cx="3888432" cy="92333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hu-HU" kern="0" dirty="0" err="1"/>
              <a:t>Submitted</a:t>
            </a:r>
            <a:r>
              <a:rPr lang="hu-HU" kern="0" dirty="0"/>
              <a:t> </a:t>
            </a:r>
            <a:r>
              <a:rPr lang="hu-HU" kern="0" dirty="0" err="1"/>
              <a:t>to</a:t>
            </a:r>
            <a:r>
              <a:rPr lang="hu-HU" kern="0" dirty="0"/>
              <a:t> PRL in December 2020. </a:t>
            </a:r>
          </a:p>
          <a:p>
            <a:pPr>
              <a:lnSpc>
                <a:spcPct val="100000"/>
              </a:lnSpc>
              <a:buNone/>
            </a:pPr>
            <a:r>
              <a:rPr lang="hu-HU" kern="0" dirty="0" err="1"/>
              <a:t>Uses</a:t>
            </a:r>
            <a:r>
              <a:rPr lang="hu-HU" kern="0" dirty="0"/>
              <a:t> </a:t>
            </a:r>
            <a:r>
              <a:rPr lang="hu-HU" i="1" u="sng" kern="0" dirty="0"/>
              <a:t>13, 8</a:t>
            </a:r>
            <a:r>
              <a:rPr lang="hu-HU" i="1" kern="0" dirty="0"/>
              <a:t>, </a:t>
            </a:r>
            <a:r>
              <a:rPr lang="hu-HU" kern="0" dirty="0"/>
              <a:t>7 and 2.76 </a:t>
            </a:r>
            <a:r>
              <a:rPr lang="hu-HU" kern="0" dirty="0" err="1"/>
              <a:t>TeV</a:t>
            </a:r>
            <a:r>
              <a:rPr lang="hu-HU" kern="0" dirty="0"/>
              <a:t> TOTEM </a:t>
            </a:r>
            <a:r>
              <a:rPr lang="hu-HU" kern="0" dirty="0" err="1"/>
              <a:t>data</a:t>
            </a:r>
            <a:r>
              <a:rPr lang="hu-HU" kern="0" dirty="0"/>
              <a:t>, </a:t>
            </a:r>
          </a:p>
          <a:p>
            <a:pPr>
              <a:lnSpc>
                <a:spcPct val="100000"/>
              </a:lnSpc>
              <a:buNone/>
            </a:pPr>
            <a:r>
              <a:rPr lang="hu-HU" i="1" u="sng" kern="0" dirty="0"/>
              <a:t>limited in -t</a:t>
            </a:r>
            <a:r>
              <a:rPr lang="hu-HU" i="1" kern="0" dirty="0"/>
              <a:t> </a:t>
            </a:r>
            <a:r>
              <a:rPr lang="hu-HU" kern="0" dirty="0" err="1"/>
              <a:t>to</a:t>
            </a:r>
            <a:r>
              <a:rPr lang="hu-HU" kern="0" dirty="0"/>
              <a:t> </a:t>
            </a:r>
            <a:r>
              <a:rPr lang="hu-HU" kern="0" dirty="0" err="1"/>
              <a:t>the</a:t>
            </a:r>
            <a:r>
              <a:rPr lang="hu-HU" kern="0" dirty="0"/>
              <a:t> </a:t>
            </a:r>
            <a:r>
              <a:rPr lang="hu-HU" kern="0" dirty="0" err="1"/>
              <a:t>dip-bump</a:t>
            </a:r>
            <a:r>
              <a:rPr lang="hu-HU" kern="0" dirty="0"/>
              <a:t> </a:t>
            </a:r>
            <a:r>
              <a:rPr lang="hu-HU" kern="0" dirty="0" err="1"/>
              <a:t>structure</a:t>
            </a:r>
            <a:r>
              <a:rPr lang="hu-HU" kern="0" dirty="0"/>
              <a:t>.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2292CB0C-27C6-4DC5-BB18-CE911372B78E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622340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/>
              <a:t>APPENDIX: D0/TOTEM Fig. 2 OK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3408910"/>
            <a:ext cx="4932040" cy="3332459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2954" y="754450"/>
            <a:ext cx="4237022" cy="3322622"/>
          </a:xfrm>
          <a:prstGeom prst="rect">
            <a:avLst/>
          </a:prstGeom>
        </p:spPr>
      </p:pic>
      <p:sp>
        <p:nvSpPr>
          <p:cNvPr id="7" name="Téglalap 6"/>
          <p:cNvSpPr/>
          <p:nvPr/>
        </p:nvSpPr>
        <p:spPr>
          <a:xfrm>
            <a:off x="1847528" y="4388911"/>
            <a:ext cx="3739870" cy="1754326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hu-HU" dirty="0"/>
              <a:t>Fig. 2 of </a:t>
            </a:r>
            <a:r>
              <a:rPr lang="hu-HU" dirty="0">
                <a:hlinkClick r:id="rId5"/>
              </a:rPr>
              <a:t>arxiv:2012.03981</a:t>
            </a:r>
            <a:r>
              <a:rPr lang="hu-HU" dirty="0"/>
              <a:t>: </a:t>
            </a:r>
          </a:p>
          <a:p>
            <a:r>
              <a:rPr lang="hu-HU" dirty="0" err="1"/>
              <a:t>Fits</a:t>
            </a:r>
            <a:r>
              <a:rPr lang="hu-HU" dirty="0"/>
              <a:t> ISR and LHC </a:t>
            </a:r>
            <a:r>
              <a:rPr lang="hu-HU" dirty="0" err="1"/>
              <a:t>data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i="1" u="sng" dirty="0" err="1"/>
              <a:t>same</a:t>
            </a:r>
            <a:r>
              <a:rPr lang="hu-HU" dirty="0"/>
              <a:t> </a:t>
            </a:r>
            <a:r>
              <a:rPr lang="hu-HU" dirty="0" err="1"/>
              <a:t>curve</a:t>
            </a:r>
            <a:endParaRPr lang="hu-HU" dirty="0"/>
          </a:p>
          <a:p>
            <a:endParaRPr lang="hu-HU" dirty="0"/>
          </a:p>
          <a:p>
            <a:pPr algn="ctr"/>
            <a:r>
              <a:rPr lang="hu-HU" dirty="0"/>
              <a:t>R(pp) = 1.77 ± 0.01 @ 1.96 </a:t>
            </a:r>
            <a:r>
              <a:rPr lang="hu-HU" dirty="0" err="1"/>
              <a:t>TeV</a:t>
            </a:r>
            <a:endParaRPr lang="hu-HU" dirty="0"/>
          </a:p>
          <a:p>
            <a:endParaRPr lang="hu-HU" dirty="0"/>
          </a:p>
          <a:p>
            <a:r>
              <a:rPr lang="hu-HU" dirty="0" err="1"/>
              <a:t>Reggeon</a:t>
            </a:r>
            <a:r>
              <a:rPr lang="hu-HU" dirty="0"/>
              <a:t> </a:t>
            </a:r>
            <a:r>
              <a:rPr lang="hu-HU" dirty="0" err="1"/>
              <a:t>effects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ISR?  Test </a:t>
            </a:r>
            <a:r>
              <a:rPr lang="hu-HU" dirty="0" err="1"/>
              <a:t>this</a:t>
            </a:r>
            <a:r>
              <a:rPr lang="hu-HU" dirty="0"/>
              <a:t>!</a:t>
            </a:r>
          </a:p>
        </p:txBody>
      </p:sp>
      <p:sp>
        <p:nvSpPr>
          <p:cNvPr id="8" name="Téglalap 7"/>
          <p:cNvSpPr/>
          <p:nvPr/>
        </p:nvSpPr>
        <p:spPr>
          <a:xfrm>
            <a:off x="6023993" y="908720"/>
            <a:ext cx="4501297" cy="2308324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hu-HU" dirty="0" err="1"/>
              <a:t>Our</a:t>
            </a:r>
            <a:r>
              <a:rPr lang="hu-HU" dirty="0"/>
              <a:t> </a:t>
            </a:r>
            <a:r>
              <a:rPr lang="hu-HU" dirty="0" err="1"/>
              <a:t>cross</a:t>
            </a:r>
            <a:r>
              <a:rPr lang="hu-HU" dirty="0"/>
              <a:t>-test of Fig. 2 of </a:t>
            </a:r>
            <a:r>
              <a:rPr lang="hu-HU" dirty="0">
                <a:hlinkClick r:id="rId5"/>
              </a:rPr>
              <a:t>arxiv:2012.03981</a:t>
            </a:r>
            <a:r>
              <a:rPr lang="hu-HU" dirty="0"/>
              <a:t>: </a:t>
            </a:r>
          </a:p>
          <a:p>
            <a:r>
              <a:rPr lang="hu-HU" dirty="0" err="1"/>
              <a:t>Fits</a:t>
            </a:r>
            <a:r>
              <a:rPr lang="hu-HU" dirty="0"/>
              <a:t> ISR and LHC </a:t>
            </a:r>
            <a:r>
              <a:rPr lang="hu-HU" dirty="0" err="1"/>
              <a:t>data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i="1" u="sng" dirty="0" err="1"/>
              <a:t>separate</a:t>
            </a:r>
            <a:r>
              <a:rPr lang="hu-HU" dirty="0"/>
              <a:t> </a:t>
            </a:r>
            <a:r>
              <a:rPr lang="hu-HU" dirty="0" err="1"/>
              <a:t>lines</a:t>
            </a:r>
            <a:endParaRPr lang="hu-HU" dirty="0"/>
          </a:p>
          <a:p>
            <a:r>
              <a:rPr lang="hu-HU" dirty="0"/>
              <a:t>         p</a:t>
            </a:r>
            <a:r>
              <a:rPr lang="hu-HU" baseline="-25000" dirty="0"/>
              <a:t>1</a:t>
            </a:r>
            <a:r>
              <a:rPr lang="hu-HU" baseline="30000" dirty="0"/>
              <a:t>LHC</a:t>
            </a:r>
            <a:r>
              <a:rPr lang="hu-HU" dirty="0"/>
              <a:t> = 0.034  ± 0.050 </a:t>
            </a:r>
          </a:p>
          <a:p>
            <a:r>
              <a:rPr lang="hu-HU" dirty="0"/>
              <a:t>	Consistent </a:t>
            </a:r>
            <a:r>
              <a:rPr lang="hu-HU" dirty="0" err="1"/>
              <a:t>with</a:t>
            </a:r>
            <a:r>
              <a:rPr lang="hu-HU" dirty="0"/>
              <a:t> 0 </a:t>
            </a:r>
            <a:r>
              <a:rPr lang="hu-HU" dirty="0">
                <a:sym typeface="Wingdings" panose="05000000000000000000" pitchFamily="2" charset="2"/>
              </a:rPr>
              <a:t> fix it </a:t>
            </a:r>
            <a:r>
              <a:rPr lang="hu-HU" dirty="0" err="1">
                <a:sym typeface="Wingdings" panose="05000000000000000000" pitchFamily="2" charset="2"/>
              </a:rPr>
              <a:t>to</a:t>
            </a:r>
            <a:r>
              <a:rPr lang="hu-HU" dirty="0">
                <a:sym typeface="Wingdings" panose="05000000000000000000" pitchFamily="2" charset="2"/>
              </a:rPr>
              <a:t> 0!</a:t>
            </a:r>
            <a:endParaRPr lang="hu-HU" dirty="0"/>
          </a:p>
          <a:p>
            <a:pPr algn="ctr"/>
            <a:endParaRPr lang="hu-HU" dirty="0"/>
          </a:p>
          <a:p>
            <a:pPr algn="ctr"/>
            <a:r>
              <a:rPr lang="hu-HU" dirty="0"/>
              <a:t>R(pp) = 1.77 ± 0.01 @ 1.96 </a:t>
            </a:r>
            <a:r>
              <a:rPr lang="hu-HU" dirty="0" err="1"/>
              <a:t>TeV</a:t>
            </a:r>
            <a:endParaRPr lang="hu-HU" dirty="0"/>
          </a:p>
          <a:p>
            <a:endParaRPr lang="hu-HU" dirty="0"/>
          </a:p>
          <a:p>
            <a:r>
              <a:rPr lang="hu-HU" dirty="0">
                <a:sym typeface="Wingdings" panose="05000000000000000000" pitchFamily="2" charset="2"/>
              </a:rPr>
              <a:t> </a:t>
            </a:r>
            <a:r>
              <a:rPr lang="hu-HU" dirty="0" err="1"/>
              <a:t>Reggeon</a:t>
            </a:r>
            <a:r>
              <a:rPr lang="hu-HU" dirty="0"/>
              <a:t> </a:t>
            </a:r>
            <a:r>
              <a:rPr lang="hu-HU" dirty="0" err="1"/>
              <a:t>effects</a:t>
            </a:r>
            <a:r>
              <a:rPr lang="hu-HU" dirty="0"/>
              <a:t> </a:t>
            </a:r>
            <a:r>
              <a:rPr lang="hu-HU" dirty="0" err="1"/>
              <a:t>negiligble</a:t>
            </a:r>
            <a:r>
              <a:rPr lang="hu-HU" dirty="0"/>
              <a:t> @ 1.96  </a:t>
            </a:r>
            <a:r>
              <a:rPr lang="hu-HU" dirty="0" err="1"/>
              <a:t>TeV</a:t>
            </a:r>
            <a:r>
              <a:rPr lang="hu-HU" dirty="0"/>
              <a:t>, OK.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9FD5CFF6-C1A0-45FA-89B6-C565E25A7DAF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069020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/>
              <a:t>APPENDIX: D0/TOTEM FIG. 3 OK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1645944" y="1214750"/>
            <a:ext cx="3333413" cy="286232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hu-HU" dirty="0" err="1"/>
              <a:t>Our</a:t>
            </a:r>
            <a:r>
              <a:rPr lang="hu-HU" dirty="0"/>
              <a:t> </a:t>
            </a:r>
            <a:r>
              <a:rPr lang="hu-HU" dirty="0" err="1"/>
              <a:t>cross</a:t>
            </a:r>
            <a:r>
              <a:rPr lang="hu-HU" dirty="0"/>
              <a:t>-test of </a:t>
            </a:r>
          </a:p>
          <a:p>
            <a:r>
              <a:rPr lang="hu-HU" dirty="0"/>
              <a:t>Fig. 3 of </a:t>
            </a:r>
            <a:r>
              <a:rPr lang="hu-HU" dirty="0">
                <a:hlinkClick r:id="rId3"/>
              </a:rPr>
              <a:t>arxiv:2012.03981</a:t>
            </a:r>
            <a:r>
              <a:rPr lang="hu-HU" dirty="0"/>
              <a:t>: </a:t>
            </a:r>
          </a:p>
          <a:p>
            <a:r>
              <a:rPr lang="hu-HU" dirty="0" err="1"/>
              <a:t>Fits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max</a:t>
            </a:r>
            <a:r>
              <a:rPr lang="hu-HU" dirty="0"/>
              <a:t>(s) and min(s)  </a:t>
            </a:r>
            <a:r>
              <a:rPr lang="hu-HU" dirty="0" err="1"/>
              <a:t>neglect</a:t>
            </a:r>
            <a:r>
              <a:rPr lang="hu-HU" dirty="0"/>
              <a:t> </a:t>
            </a:r>
          </a:p>
          <a:p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constraint</a:t>
            </a:r>
            <a:r>
              <a:rPr lang="hu-HU" dirty="0"/>
              <a:t> of Fig. 2:</a:t>
            </a:r>
          </a:p>
          <a:p>
            <a:r>
              <a:rPr lang="hu-HU" dirty="0"/>
              <a:t>       </a:t>
            </a:r>
          </a:p>
          <a:p>
            <a:r>
              <a:rPr lang="hu-HU" dirty="0"/>
              <a:t>R(</a:t>
            </a:r>
            <a:r>
              <a:rPr lang="hu-HU" dirty="0" err="1"/>
              <a:t>s|pp</a:t>
            </a:r>
            <a:r>
              <a:rPr lang="hu-HU" dirty="0"/>
              <a:t>) = </a:t>
            </a:r>
            <a:r>
              <a:rPr lang="hu-HU" dirty="0" err="1"/>
              <a:t>max</a:t>
            </a:r>
            <a:r>
              <a:rPr lang="hu-HU" dirty="0"/>
              <a:t>(</a:t>
            </a:r>
            <a:r>
              <a:rPr lang="hu-HU" dirty="0" err="1"/>
              <a:t>s|pp</a:t>
            </a:r>
            <a:r>
              <a:rPr lang="hu-HU" dirty="0"/>
              <a:t>)/min(</a:t>
            </a:r>
            <a:r>
              <a:rPr lang="hu-HU" dirty="0" err="1"/>
              <a:t>s|pp</a:t>
            </a:r>
            <a:r>
              <a:rPr lang="hu-HU" dirty="0"/>
              <a:t>)  </a:t>
            </a:r>
          </a:p>
          <a:p>
            <a:endParaRPr lang="hu-HU" dirty="0"/>
          </a:p>
          <a:p>
            <a:r>
              <a:rPr lang="hu-HU" dirty="0" err="1"/>
              <a:t>measured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be 1.77 ±0.01 !</a:t>
            </a:r>
          </a:p>
          <a:p>
            <a:endParaRPr lang="hu-HU" dirty="0"/>
          </a:p>
          <a:p>
            <a:r>
              <a:rPr lang="hu-HU" dirty="0" err="1"/>
              <a:t>What</a:t>
            </a:r>
            <a:r>
              <a:rPr lang="hu-HU" dirty="0"/>
              <a:t> </a:t>
            </a:r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constrained</a:t>
            </a:r>
            <a:r>
              <a:rPr lang="hu-HU" dirty="0"/>
              <a:t> </a:t>
            </a:r>
            <a:r>
              <a:rPr lang="hu-HU" dirty="0" err="1"/>
              <a:t>fits</a:t>
            </a:r>
            <a:r>
              <a:rPr lang="hu-HU" dirty="0"/>
              <a:t>?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9086" y="980729"/>
            <a:ext cx="5512951" cy="3724967"/>
          </a:xfrm>
          <a:prstGeom prst="rect">
            <a:avLst/>
          </a:prstGeom>
        </p:spPr>
      </p:pic>
      <p:sp>
        <p:nvSpPr>
          <p:cNvPr id="6" name="Téglalap 5"/>
          <p:cNvSpPr/>
          <p:nvPr/>
        </p:nvSpPr>
        <p:spPr>
          <a:xfrm>
            <a:off x="1656022" y="4869160"/>
            <a:ext cx="8916015" cy="173893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hu-HU" sz="2400" dirty="0" err="1"/>
              <a:t>Only</a:t>
            </a:r>
            <a:r>
              <a:rPr lang="hu-HU" sz="2400" dirty="0"/>
              <a:t> </a:t>
            </a:r>
            <a:r>
              <a:rPr lang="hu-HU" sz="2400" dirty="0" err="1"/>
              <a:t>two</a:t>
            </a:r>
            <a:r>
              <a:rPr lang="hu-HU" sz="2400" dirty="0"/>
              <a:t> out of </a:t>
            </a:r>
            <a:r>
              <a:rPr lang="hu-HU" sz="2400" dirty="0" err="1"/>
              <a:t>three</a:t>
            </a:r>
            <a:r>
              <a:rPr lang="hu-HU" sz="2400" dirty="0"/>
              <a:t> </a:t>
            </a:r>
            <a:r>
              <a:rPr lang="hu-HU" sz="2400" dirty="0" err="1"/>
              <a:t>quantities</a:t>
            </a:r>
            <a:r>
              <a:rPr lang="hu-HU" sz="2400" dirty="0"/>
              <a:t> </a:t>
            </a:r>
            <a:r>
              <a:rPr lang="hu-HU" sz="2400" dirty="0" err="1"/>
              <a:t>can</a:t>
            </a:r>
            <a:r>
              <a:rPr lang="hu-HU" sz="2400" dirty="0"/>
              <a:t> be fitted </a:t>
            </a:r>
            <a:r>
              <a:rPr lang="hu-HU" sz="2400" dirty="0" err="1"/>
              <a:t>independently</a:t>
            </a:r>
            <a:r>
              <a:rPr lang="hu-HU" sz="2400" dirty="0"/>
              <a:t> :</a:t>
            </a:r>
          </a:p>
          <a:p>
            <a:pPr algn="ctr"/>
            <a:r>
              <a:rPr lang="hu-HU" sz="2400" dirty="0" err="1"/>
              <a:t>max</a:t>
            </a:r>
            <a:r>
              <a:rPr lang="hu-HU" sz="2400" dirty="0"/>
              <a:t>(s), min(s) and R(s) = </a:t>
            </a:r>
            <a:r>
              <a:rPr lang="hu-HU" sz="2400" dirty="0" err="1"/>
              <a:t>max</a:t>
            </a:r>
            <a:r>
              <a:rPr lang="hu-HU" sz="2400" dirty="0"/>
              <a:t>(s) / min(s) </a:t>
            </a:r>
          </a:p>
          <a:p>
            <a:pPr algn="ctr"/>
            <a:r>
              <a:rPr lang="hu-HU" sz="2400" dirty="0">
                <a:sym typeface="Wingdings" panose="05000000000000000000" pitchFamily="2" charset="2"/>
              </a:rPr>
              <a:t>Red </a:t>
            </a:r>
            <a:r>
              <a:rPr lang="hu-HU" sz="2400" dirty="0" err="1">
                <a:sym typeface="Wingdings" panose="05000000000000000000" pitchFamily="2" charset="2"/>
              </a:rPr>
              <a:t>lines</a:t>
            </a:r>
            <a:r>
              <a:rPr lang="hu-HU" sz="2400" dirty="0">
                <a:sym typeface="Wingdings" panose="05000000000000000000" pitchFamily="2" charset="2"/>
              </a:rPr>
              <a:t>: min(</a:t>
            </a:r>
            <a:r>
              <a:rPr lang="hu-HU" sz="2400" dirty="0" err="1">
                <a:sym typeface="Wingdings" panose="05000000000000000000" pitchFamily="2" charset="2"/>
              </a:rPr>
              <a:t>s|pp</a:t>
            </a:r>
            <a:r>
              <a:rPr lang="hu-HU" sz="2400" dirty="0">
                <a:sym typeface="Wingdings" panose="05000000000000000000" pitchFamily="2" charset="2"/>
              </a:rPr>
              <a:t>) = </a:t>
            </a:r>
            <a:r>
              <a:rPr lang="hu-HU" sz="2400" dirty="0" err="1">
                <a:sym typeface="Wingdings" panose="05000000000000000000" pitchFamily="2" charset="2"/>
              </a:rPr>
              <a:t>max</a:t>
            </a:r>
            <a:r>
              <a:rPr lang="hu-HU" sz="2400" dirty="0">
                <a:sym typeface="Wingdings" panose="05000000000000000000" pitchFamily="2" charset="2"/>
              </a:rPr>
              <a:t>(</a:t>
            </a:r>
            <a:r>
              <a:rPr lang="hu-HU" sz="2400" dirty="0" err="1">
                <a:sym typeface="Wingdings" panose="05000000000000000000" pitchFamily="2" charset="2"/>
              </a:rPr>
              <a:t>s|pp</a:t>
            </a:r>
            <a:r>
              <a:rPr lang="hu-HU" sz="2400" dirty="0">
                <a:sym typeface="Wingdings" panose="05000000000000000000" pitchFamily="2" charset="2"/>
              </a:rPr>
              <a:t>)/R(</a:t>
            </a:r>
            <a:r>
              <a:rPr lang="hu-HU" sz="2400" dirty="0" err="1">
                <a:sym typeface="Wingdings" panose="05000000000000000000" pitchFamily="2" charset="2"/>
              </a:rPr>
              <a:t>s|pp</a:t>
            </a:r>
            <a:r>
              <a:rPr lang="hu-HU" sz="2400" dirty="0">
                <a:sym typeface="Wingdings" panose="05000000000000000000" pitchFamily="2" charset="2"/>
              </a:rPr>
              <a:t>) </a:t>
            </a:r>
            <a:r>
              <a:rPr lang="hu-HU" sz="2400" u="sng" dirty="0" err="1">
                <a:sym typeface="Wingdings" panose="05000000000000000000" pitchFamily="2" charset="2"/>
              </a:rPr>
              <a:t>constrained</a:t>
            </a:r>
            <a:r>
              <a:rPr lang="hu-HU" sz="2400" u="sng" dirty="0">
                <a:sym typeface="Wingdings" panose="05000000000000000000" pitchFamily="2" charset="2"/>
              </a:rPr>
              <a:t> </a:t>
            </a:r>
            <a:r>
              <a:rPr lang="hu-HU" sz="2400" u="sng" dirty="0" err="1">
                <a:sym typeface="Wingdings" panose="05000000000000000000" pitchFamily="2" charset="2"/>
              </a:rPr>
              <a:t>fits</a:t>
            </a:r>
            <a:endParaRPr lang="hu-HU" sz="2400" u="sng" dirty="0">
              <a:sym typeface="Wingdings" panose="05000000000000000000" pitchFamily="2" charset="2"/>
            </a:endParaRPr>
          </a:p>
          <a:p>
            <a:pPr algn="ctr"/>
            <a:endParaRPr lang="hu-HU" sz="1100" u="sng" dirty="0">
              <a:sym typeface="Wingdings" panose="05000000000000000000" pitchFamily="2" charset="2"/>
            </a:endParaRPr>
          </a:p>
          <a:p>
            <a:pPr lvl="0" algn="ctr"/>
            <a:r>
              <a:rPr lang="hu-HU" sz="2400" dirty="0">
                <a:sym typeface="Wingdings" panose="05000000000000000000" pitchFamily="2" charset="2"/>
              </a:rPr>
              <a:t>  Fig. 3. of D0/TOTEM </a:t>
            </a:r>
            <a:r>
              <a:rPr lang="hu-HU" sz="2400" dirty="0"/>
              <a:t> OK </a:t>
            </a:r>
            <a:r>
              <a:rPr lang="hu-HU" sz="2400" dirty="0" err="1"/>
              <a:t>within</a:t>
            </a:r>
            <a:r>
              <a:rPr lang="hu-HU" sz="2400" dirty="0"/>
              <a:t> 1 </a:t>
            </a:r>
            <a:r>
              <a:rPr lang="hu-HU" sz="2400" dirty="0">
                <a:latin typeface="Symbol" panose="05050102010706020507" pitchFamily="18" charset="2"/>
              </a:rPr>
              <a:t>s </a:t>
            </a:r>
            <a:endParaRPr lang="hu-HU" sz="1100" u="sng" dirty="0">
              <a:solidFill>
                <a:prstClr val="black"/>
              </a:solidFill>
              <a:sym typeface="Wingdings" panose="05000000000000000000" pitchFamily="2" charset="2"/>
            </a:endParaRP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8D4DF7D1-0458-4B63-B06A-82872F8109EF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144012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113366"/>
            <a:ext cx="9144000" cy="492443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dirty="0"/>
              <a:t>CROSS-CHECK OF D0/TOTEM FIG. 5 </a:t>
            </a:r>
            <a:endParaRPr lang="hu-HU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324810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262" y="764705"/>
            <a:ext cx="8039477" cy="5432079"/>
          </a:xfrm>
          <a:prstGeom prst="rect">
            <a:avLst/>
          </a:prstGeom>
        </p:spPr>
      </p:pic>
      <p:pic>
        <p:nvPicPr>
          <p:cNvPr id="6" name="Kép 5"/>
          <p:cNvPicPr>
            <a:picLocks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1544" y="836712"/>
            <a:ext cx="7956376" cy="5349896"/>
          </a:xfrm>
          <a:prstGeom prst="rect">
            <a:avLst/>
          </a:prstGeom>
          <a:solidFill>
            <a:srgbClr val="FFFFFF">
              <a:alpha val="0"/>
            </a:srgbClr>
          </a:solidFill>
        </p:spPr>
      </p:pic>
      <p:sp>
        <p:nvSpPr>
          <p:cNvPr id="7" name="Téglalap 6"/>
          <p:cNvSpPr/>
          <p:nvPr/>
        </p:nvSpPr>
        <p:spPr>
          <a:xfrm>
            <a:off x="1656022" y="5813102"/>
            <a:ext cx="8916015" cy="1000274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hu-HU" sz="2400" dirty="0" err="1">
                <a:sym typeface="Wingdings" panose="05000000000000000000" pitchFamily="2" charset="2"/>
              </a:rPr>
              <a:t>Empty</a:t>
            </a:r>
            <a:r>
              <a:rPr lang="hu-HU" sz="2400" dirty="0">
                <a:sym typeface="Wingdings" panose="05000000000000000000" pitchFamily="2" charset="2"/>
              </a:rPr>
              <a:t> </a:t>
            </a:r>
            <a:r>
              <a:rPr lang="hu-HU" sz="2400" dirty="0" err="1">
                <a:sym typeface="Wingdings" panose="05000000000000000000" pitchFamily="2" charset="2"/>
              </a:rPr>
              <a:t>circles</a:t>
            </a:r>
            <a:r>
              <a:rPr lang="hu-HU" sz="2400" dirty="0">
                <a:sym typeface="Wingdings" panose="05000000000000000000" pitchFamily="2" charset="2"/>
              </a:rPr>
              <a:t> </a:t>
            </a:r>
            <a:r>
              <a:rPr lang="hu-HU" sz="2400" dirty="0" err="1">
                <a:sym typeface="Wingdings" panose="05000000000000000000" pitchFamily="2" charset="2"/>
              </a:rPr>
              <a:t>from</a:t>
            </a:r>
            <a:r>
              <a:rPr lang="hu-HU" sz="2400" dirty="0">
                <a:sym typeface="Wingdings" panose="05000000000000000000" pitchFamily="2" charset="2"/>
              </a:rPr>
              <a:t> min(</a:t>
            </a:r>
            <a:r>
              <a:rPr lang="hu-HU" sz="2400" dirty="0" err="1">
                <a:sym typeface="Wingdings" panose="05000000000000000000" pitchFamily="2" charset="2"/>
              </a:rPr>
              <a:t>s|pp</a:t>
            </a:r>
            <a:r>
              <a:rPr lang="hu-HU" sz="2400" dirty="0">
                <a:sym typeface="Wingdings" panose="05000000000000000000" pitchFamily="2" charset="2"/>
              </a:rPr>
              <a:t>) = </a:t>
            </a:r>
            <a:r>
              <a:rPr lang="hu-HU" sz="2400" dirty="0" err="1">
                <a:sym typeface="Wingdings" panose="05000000000000000000" pitchFamily="2" charset="2"/>
              </a:rPr>
              <a:t>max</a:t>
            </a:r>
            <a:r>
              <a:rPr lang="hu-HU" sz="2400" dirty="0">
                <a:sym typeface="Wingdings" panose="05000000000000000000" pitchFamily="2" charset="2"/>
              </a:rPr>
              <a:t>(</a:t>
            </a:r>
            <a:r>
              <a:rPr lang="hu-HU" sz="2400" dirty="0" err="1">
                <a:sym typeface="Wingdings" panose="05000000000000000000" pitchFamily="2" charset="2"/>
              </a:rPr>
              <a:t>s|pp</a:t>
            </a:r>
            <a:r>
              <a:rPr lang="hu-HU" sz="2400" dirty="0">
                <a:sym typeface="Wingdings" panose="05000000000000000000" pitchFamily="2" charset="2"/>
              </a:rPr>
              <a:t>)/R(</a:t>
            </a:r>
            <a:r>
              <a:rPr lang="hu-HU" sz="2400" dirty="0" err="1">
                <a:sym typeface="Wingdings" panose="05000000000000000000" pitchFamily="2" charset="2"/>
              </a:rPr>
              <a:t>s|pp</a:t>
            </a:r>
            <a:r>
              <a:rPr lang="hu-HU" sz="2400" dirty="0">
                <a:sym typeface="Wingdings" panose="05000000000000000000" pitchFamily="2" charset="2"/>
              </a:rPr>
              <a:t>) </a:t>
            </a:r>
            <a:r>
              <a:rPr lang="hu-HU" sz="2400" u="sng" dirty="0" err="1">
                <a:sym typeface="Wingdings" panose="05000000000000000000" pitchFamily="2" charset="2"/>
              </a:rPr>
              <a:t>constrained</a:t>
            </a:r>
            <a:r>
              <a:rPr lang="hu-HU" sz="2400" u="sng" dirty="0">
                <a:sym typeface="Wingdings" panose="05000000000000000000" pitchFamily="2" charset="2"/>
              </a:rPr>
              <a:t> </a:t>
            </a:r>
            <a:r>
              <a:rPr lang="hu-HU" sz="2400" u="sng" dirty="0" err="1">
                <a:sym typeface="Wingdings" panose="05000000000000000000" pitchFamily="2" charset="2"/>
              </a:rPr>
              <a:t>fits</a:t>
            </a:r>
            <a:endParaRPr lang="hu-HU" sz="2400" u="sng" dirty="0">
              <a:sym typeface="Wingdings" panose="05000000000000000000" pitchFamily="2" charset="2"/>
            </a:endParaRPr>
          </a:p>
          <a:p>
            <a:pPr algn="ctr"/>
            <a:endParaRPr lang="hu-HU" sz="1100" u="sng" dirty="0">
              <a:sym typeface="Wingdings" panose="05000000000000000000" pitchFamily="2" charset="2"/>
            </a:endParaRPr>
          </a:p>
          <a:p>
            <a:pPr lvl="0" algn="ctr"/>
            <a:r>
              <a:rPr lang="hu-HU" sz="2400" dirty="0">
                <a:sym typeface="Wingdings" panose="05000000000000000000" pitchFamily="2" charset="2"/>
              </a:rPr>
              <a:t>  Fig. 5. of D0/TOTEM </a:t>
            </a:r>
            <a:r>
              <a:rPr lang="hu-HU" sz="2400" dirty="0"/>
              <a:t> OK </a:t>
            </a:r>
            <a:r>
              <a:rPr lang="hu-HU" sz="2400" dirty="0" err="1"/>
              <a:t>within</a:t>
            </a:r>
            <a:r>
              <a:rPr lang="hu-HU" sz="2400" dirty="0"/>
              <a:t> 1 </a:t>
            </a:r>
            <a:r>
              <a:rPr lang="hu-HU" sz="2400" dirty="0">
                <a:latin typeface="Symbol" panose="05050102010706020507" pitchFamily="18" charset="2"/>
              </a:rPr>
              <a:t>s </a:t>
            </a:r>
            <a:endParaRPr lang="hu-HU" sz="1100" u="sng" dirty="0">
              <a:solidFill>
                <a:prstClr val="black"/>
              </a:solidFill>
              <a:sym typeface="Wingdings" panose="05000000000000000000" pitchFamily="2" charset="2"/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530EA0AD-96B4-44EB-9833-BDF7C27202B0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690462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12192000" cy="553998"/>
          </a:xfrm>
        </p:spPr>
        <p:txBody>
          <a:bodyPr wrap="square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GS: WHY DOES NOT WORK AT LHC?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92042157-6056-448F-9C51-6E559EF6EC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819" y="761769"/>
            <a:ext cx="6706181" cy="5334462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2BE0A56B-13E6-4E75-9E85-C0975AB0CC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908720"/>
            <a:ext cx="4536504" cy="3925821"/>
          </a:xfrm>
          <a:prstGeom prst="rect">
            <a:avLst/>
          </a:prstGeom>
        </p:spPr>
      </p:pic>
      <p:sp>
        <p:nvSpPr>
          <p:cNvPr id="10" name="Szabadkézi sokszög 15">
            <a:extLst>
              <a:ext uri="{FF2B5EF4-FFF2-40B4-BE49-F238E27FC236}">
                <a16:creationId xmlns:a16="http://schemas.microsoft.com/office/drawing/2014/main" id="{223528F6-5D42-4664-828C-25239F624CF8}"/>
              </a:ext>
            </a:extLst>
          </p:cNvPr>
          <p:cNvSpPr/>
          <p:nvPr/>
        </p:nvSpPr>
        <p:spPr>
          <a:xfrm>
            <a:off x="119336" y="4869160"/>
            <a:ext cx="2448272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 err="1"/>
              <a:t>Hungarian-Swedish</a:t>
            </a:r>
            <a:r>
              <a:rPr lang="hu-HU" sz="1400" dirty="0"/>
              <a:t> team:</a:t>
            </a:r>
          </a:p>
          <a:p>
            <a:r>
              <a:rPr lang="fr-FR" sz="1400" dirty="0"/>
              <a:t>Eur. Phys. J. C (2021) </a:t>
            </a:r>
            <a:r>
              <a:rPr lang="fr-FR" sz="1400" b="1" dirty="0"/>
              <a:t>81</a:t>
            </a:r>
            <a:r>
              <a:rPr lang="fr-FR" sz="1400" dirty="0"/>
              <a:t>: 180</a:t>
            </a:r>
            <a:r>
              <a:rPr lang="hu-HU" sz="1400" dirty="0"/>
              <a:t>,</a:t>
            </a:r>
            <a:endParaRPr lang="hu-HU" sz="14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abadkézi sokszög 15">
            <a:extLst>
              <a:ext uri="{FF2B5EF4-FFF2-40B4-BE49-F238E27FC236}">
                <a16:creationId xmlns:a16="http://schemas.microsoft.com/office/drawing/2014/main" id="{D467BE76-3F19-40F4-917B-3BB9B2205F04}"/>
              </a:ext>
            </a:extLst>
          </p:cNvPr>
          <p:cNvSpPr/>
          <p:nvPr/>
        </p:nvSpPr>
        <p:spPr>
          <a:xfrm>
            <a:off x="9731364" y="6205484"/>
            <a:ext cx="2448272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/>
              <a:t>M. </a:t>
            </a:r>
            <a:r>
              <a:rPr lang="hu-HU" sz="1400" dirty="0" err="1"/>
              <a:t>Praszalowitz</a:t>
            </a:r>
            <a:r>
              <a:rPr lang="hu-HU" sz="1400" dirty="0"/>
              <a:t>:</a:t>
            </a:r>
          </a:p>
          <a:p>
            <a:r>
              <a:rPr lang="hu-HU" sz="1400" dirty="0"/>
              <a:t>PLB </a:t>
            </a:r>
            <a:r>
              <a:rPr lang="hu-HU" sz="1400" b="1" dirty="0"/>
              <a:t>869</a:t>
            </a:r>
            <a:r>
              <a:rPr lang="hu-HU" sz="1400" dirty="0"/>
              <a:t> </a:t>
            </a:r>
            <a:r>
              <a:rPr lang="fr-FR" sz="1400" dirty="0"/>
              <a:t>(202</a:t>
            </a:r>
            <a:r>
              <a:rPr lang="hu-HU" sz="1400" dirty="0"/>
              <a:t>5</a:t>
            </a:r>
            <a:r>
              <a:rPr lang="fr-FR" sz="1400" dirty="0"/>
              <a:t>) </a:t>
            </a:r>
            <a:r>
              <a:rPr lang="hu-HU" sz="1400" dirty="0"/>
              <a:t>1398-48,</a:t>
            </a:r>
            <a:endParaRPr lang="hu-HU" sz="14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3" name="Kép 12">
            <a:extLst>
              <a:ext uri="{FF2B5EF4-FFF2-40B4-BE49-F238E27FC236}">
                <a16:creationId xmlns:a16="http://schemas.microsoft.com/office/drawing/2014/main" id="{0718408C-E0D4-4033-AB31-FC660EF77E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014" y="761769"/>
            <a:ext cx="8406895" cy="4827471"/>
          </a:xfrm>
          <a:prstGeom prst="rect">
            <a:avLst/>
          </a:prstGeom>
        </p:spPr>
      </p:pic>
      <p:sp>
        <p:nvSpPr>
          <p:cNvPr id="14" name="Szabadkézi sokszög 15">
            <a:extLst>
              <a:ext uri="{FF2B5EF4-FFF2-40B4-BE49-F238E27FC236}">
                <a16:creationId xmlns:a16="http://schemas.microsoft.com/office/drawing/2014/main" id="{AF4D1B85-D721-4105-A150-A8C8BC056708}"/>
              </a:ext>
            </a:extLst>
          </p:cNvPr>
          <p:cNvSpPr/>
          <p:nvPr/>
        </p:nvSpPr>
        <p:spPr>
          <a:xfrm>
            <a:off x="113258" y="5589240"/>
            <a:ext cx="4758606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 err="1">
                <a:latin typeface="Symbol" panose="05050102010706020507" pitchFamily="18" charset="2"/>
              </a:rPr>
              <a:t>s</a:t>
            </a:r>
            <a:r>
              <a:rPr lang="hu-HU" sz="1400" baseline="-25000" dirty="0" err="1"/>
              <a:t>el</a:t>
            </a:r>
            <a:r>
              <a:rPr lang="hu-HU" sz="1400" dirty="0"/>
              <a:t>(s)/</a:t>
            </a:r>
            <a:r>
              <a:rPr lang="hu-HU" sz="1400" dirty="0" err="1">
                <a:latin typeface="Symbol" panose="05050102010706020507" pitchFamily="18" charset="2"/>
              </a:rPr>
              <a:t>s</a:t>
            </a:r>
            <a:r>
              <a:rPr lang="hu-HU" sz="1400" baseline="-25000" dirty="0" err="1"/>
              <a:t>tot</a:t>
            </a:r>
            <a:r>
              <a:rPr lang="hu-HU" sz="1400" dirty="0"/>
              <a:t>(s) is </a:t>
            </a:r>
            <a:r>
              <a:rPr lang="hu-HU" sz="1400" dirty="0" err="1"/>
              <a:t>not</a:t>
            </a:r>
            <a:r>
              <a:rPr lang="hu-HU" sz="1400" dirty="0"/>
              <a:t> a constant of s </a:t>
            </a:r>
            <a:r>
              <a:rPr lang="hu-HU" sz="1400" dirty="0" err="1"/>
              <a:t>at</a:t>
            </a:r>
            <a:r>
              <a:rPr lang="hu-HU" sz="1400" dirty="0"/>
              <a:t> LHC </a:t>
            </a:r>
            <a:r>
              <a:rPr lang="hu-HU" sz="1400" dirty="0" err="1"/>
              <a:t>energies</a:t>
            </a:r>
            <a:r>
              <a:rPr lang="hu-HU" sz="1400" dirty="0"/>
              <a:t>:</a:t>
            </a:r>
          </a:p>
          <a:p>
            <a:r>
              <a:rPr lang="hu-HU" sz="1400" dirty="0" err="1"/>
              <a:t>Table</a:t>
            </a:r>
            <a:r>
              <a:rPr lang="hu-HU" sz="1400" dirty="0"/>
              <a:t> 1 and </a:t>
            </a:r>
            <a:r>
              <a:rPr lang="hu-HU" sz="1400" dirty="0" err="1"/>
              <a:t>Fig</a:t>
            </a:r>
            <a:r>
              <a:rPr lang="hu-HU" sz="1400" dirty="0"/>
              <a:t>, 1 </a:t>
            </a:r>
            <a:r>
              <a:rPr lang="hu-HU" sz="1400" dirty="0" err="1"/>
              <a:t>from</a:t>
            </a:r>
            <a:r>
              <a:rPr lang="hu-HU" sz="1400" dirty="0"/>
              <a:t> T. Csörgő </a:t>
            </a:r>
            <a:r>
              <a:rPr lang="hu-HU" sz="1400" dirty="0" err="1"/>
              <a:t>for</a:t>
            </a:r>
            <a:r>
              <a:rPr lang="hu-HU" sz="1400" dirty="0"/>
              <a:t> TOTEM, </a:t>
            </a:r>
            <a:r>
              <a:rPr lang="hu-HU" sz="1400" dirty="0" err="1"/>
              <a:t>Proc</a:t>
            </a:r>
            <a:r>
              <a:rPr lang="hu-HU" sz="1400" dirty="0"/>
              <a:t>. ISMD 2018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</a:t>
            </a:r>
            <a:endParaRPr lang="hu-HU" sz="1400" dirty="0"/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983606B1-03B5-4A68-82B1-4D014F1CF1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336" y="6096231"/>
            <a:ext cx="6492803" cy="73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619154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524000" y="6046449"/>
            <a:ext cx="912733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546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 1.96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Qualitatively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p+antip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p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antip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scattering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553" y="857299"/>
            <a:ext cx="6469507" cy="5106989"/>
          </a:xfrm>
          <a:prstGeom prst="rect">
            <a:avLst/>
          </a:prstGeom>
        </p:spPr>
      </p:pic>
      <p:sp>
        <p:nvSpPr>
          <p:cNvPr id="9" name="Szabadkézi sokszög 8"/>
          <p:cNvSpPr/>
          <p:nvPr/>
        </p:nvSpPr>
        <p:spPr>
          <a:xfrm>
            <a:off x="4583832" y="2276872"/>
            <a:ext cx="583264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=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x = -Bt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every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</a:t>
            </a:r>
            <a:r>
              <a:rPr lang="hu-HU" sz="2000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max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s|p+antip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</a:t>
            </a:r>
            <a:r>
              <a:rPr lang="hu-HU" sz="2000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(s) = 0,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diffractive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90DF7E9B-5701-42DF-B3EA-B3A042F8592F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68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642" y="692696"/>
            <a:ext cx="7661773" cy="5453256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775520" y="6130204"/>
            <a:ext cx="864096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200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 8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nearly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factor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40)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decreasing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x = -Bt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H(x)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decreases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pp: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dependent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limit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H(x)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10213520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1775520" y="1835092"/>
            <a:ext cx="583264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=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(-x)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x = -Bt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every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</a:t>
            </a:r>
            <a:r>
              <a:rPr lang="hu-HU" sz="2000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max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</a:t>
            </a:r>
            <a:r>
              <a:rPr lang="hu-HU" sz="2000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(s) ~ 0 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diffractive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129126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err="1"/>
              <a:t>Where</a:t>
            </a:r>
            <a:r>
              <a:rPr lang="hu-HU" sz="3600" dirty="0"/>
              <a:t> is </a:t>
            </a:r>
            <a:r>
              <a:rPr lang="hu-HU" sz="3600" dirty="0" err="1"/>
              <a:t>the</a:t>
            </a:r>
            <a:r>
              <a:rPr lang="hu-HU" sz="3600" dirty="0"/>
              <a:t> </a:t>
            </a:r>
            <a:r>
              <a:rPr lang="hu-HU" sz="3600" dirty="0" err="1"/>
              <a:t>Odderon</a:t>
            </a:r>
            <a:r>
              <a:rPr lang="hu-HU" sz="3600" dirty="0"/>
              <a:t> </a:t>
            </a:r>
            <a:r>
              <a:rPr lang="hu-HU" sz="3600" dirty="0" err="1"/>
              <a:t>signal</a:t>
            </a:r>
            <a:r>
              <a:rPr lang="hu-HU" sz="3600" dirty="0"/>
              <a:t> </a:t>
            </a:r>
            <a:r>
              <a:rPr lang="hu-HU" sz="3600" dirty="0" err="1"/>
              <a:t>from</a:t>
            </a:r>
            <a:r>
              <a:rPr lang="hu-HU" sz="3600" dirty="0"/>
              <a:t>?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  <a:latin typeface="Symbol" panose="05050102010706020507" pitchFamily="18" charset="2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3791744" y="897828"/>
            <a:ext cx="4752528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Swing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interference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tail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Interference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dominant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21" y="1772816"/>
            <a:ext cx="8630321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49117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775520" y="6143650"/>
            <a:ext cx="8640960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82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pages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31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figures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7.1 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submitted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publication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also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talk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I. Szanyi @ Zimányi’2020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dependent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evidence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10213520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 rotWithShape="1">
          <a:blip r:embed="rId3"/>
          <a:srcRect t="412" b="77408"/>
          <a:stretch/>
        </p:blipFill>
        <p:spPr>
          <a:xfrm>
            <a:off x="2351584" y="795954"/>
            <a:ext cx="7344816" cy="1164751"/>
          </a:xfrm>
          <a:prstGeom prst="rect">
            <a:avLst/>
          </a:prstGeom>
        </p:spPr>
      </p:pic>
      <p:sp>
        <p:nvSpPr>
          <p:cNvPr id="9" name="Szabadkézi sokszög 8"/>
          <p:cNvSpPr/>
          <p:nvPr/>
        </p:nvSpPr>
        <p:spPr>
          <a:xfrm>
            <a:off x="1791256" y="2082210"/>
            <a:ext cx="8640960" cy="391094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2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Structure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Introduction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CL &gt; 0.1 %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function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bump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Linear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excitation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function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p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+ p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(s/s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Sanity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tests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trends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Extrapolations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comparisions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 and 2.76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analysis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7.08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Cross-checks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quadratic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trend, ISR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4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087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/>
              <a:t>OBSERVATION OF ODDERON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1559496" y="755412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/>
              <a:t>2020 </a:t>
            </a:r>
            <a:r>
              <a:rPr lang="hu-HU" sz="2400" kern="0" dirty="0">
                <a:sym typeface="Wingdings" panose="05000000000000000000" pitchFamily="2" charset="2"/>
              </a:rPr>
              <a:t> 2O2O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grpSp>
        <p:nvGrpSpPr>
          <p:cNvPr id="6" name="Csoportba foglalás 5"/>
          <p:cNvGrpSpPr/>
          <p:nvPr/>
        </p:nvGrpSpPr>
        <p:grpSpPr>
          <a:xfrm>
            <a:off x="2519363" y="1124744"/>
            <a:ext cx="7153275" cy="5067300"/>
            <a:chOff x="995362" y="1124744"/>
            <a:chExt cx="7153275" cy="5067300"/>
          </a:xfrm>
        </p:grpSpPr>
        <p:sp>
          <p:nvSpPr>
            <p:cNvPr id="4" name="Szövegdoboz 3"/>
            <p:cNvSpPr txBox="1"/>
            <p:nvPr/>
          </p:nvSpPr>
          <p:spPr>
            <a:xfrm>
              <a:off x="7607860" y="2540833"/>
              <a:ext cx="180720" cy="456119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5000" rIns="90000" bIns="45000" anchorCtr="0" compatLnSpc="1">
              <a:spAutoFit/>
            </a:bodyPr>
            <a:lstStyle/>
            <a:p>
              <a:pPr hangingPunct="0"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hu-HU" sz="240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Lucida Sans Unicode" pitchFamily="2"/>
              </a:endParaRPr>
            </a:p>
          </p:txBody>
        </p:sp>
        <p:pic>
          <p:nvPicPr>
            <p:cNvPr id="3" name="Kép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362" y="1124744"/>
              <a:ext cx="7153275" cy="5067300"/>
            </a:xfrm>
            <a:prstGeom prst="rect">
              <a:avLst/>
            </a:prstGeom>
          </p:spPr>
        </p:pic>
        <p:sp>
          <p:nvSpPr>
            <p:cNvPr id="5" name="Téglalap 4"/>
            <p:cNvSpPr/>
            <p:nvPr/>
          </p:nvSpPr>
          <p:spPr>
            <a:xfrm>
              <a:off x="3203848" y="5674311"/>
              <a:ext cx="2808312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sp>
        <p:nvSpPr>
          <p:cNvPr id="8" name="Cím 1"/>
          <p:cNvSpPr txBox="1">
            <a:spLocks/>
          </p:cNvSpPr>
          <p:nvPr/>
        </p:nvSpPr>
        <p:spPr>
          <a:xfrm>
            <a:off x="1500551" y="6300028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 err="1"/>
              <a:t>Prediction</a:t>
            </a:r>
            <a:r>
              <a:rPr lang="hu-HU" sz="2400" kern="0" dirty="0"/>
              <a:t> </a:t>
            </a:r>
            <a:r>
              <a:rPr lang="hu-HU" sz="2400" kern="0" dirty="0" err="1"/>
              <a:t>for</a:t>
            </a:r>
            <a:r>
              <a:rPr lang="hu-HU" sz="2400" kern="0" dirty="0"/>
              <a:t> 510 </a:t>
            </a:r>
            <a:r>
              <a:rPr lang="hu-HU" sz="2400" kern="0" dirty="0" err="1"/>
              <a:t>GeV</a:t>
            </a:r>
            <a:r>
              <a:rPr lang="hu-HU" sz="2400" kern="0" dirty="0"/>
              <a:t> pp @ RHIC: </a:t>
            </a:r>
            <a:r>
              <a:rPr lang="hu-HU" sz="2400" kern="0" dirty="0" err="1"/>
              <a:t>scaling</a:t>
            </a:r>
            <a:r>
              <a:rPr lang="hu-HU" sz="2400" kern="0" dirty="0"/>
              <a:t> </a:t>
            </a:r>
            <a:r>
              <a:rPr lang="hu-HU" sz="2400" kern="0" dirty="0" err="1"/>
              <a:t>violations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ABE3E0C8-EC4B-4BDF-AEB3-4B93E5E60A6C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261069"/>
      </p:ext>
    </p:extLst>
  </p:cSld>
  <p:clrMapOvr>
    <a:masterClrMapping/>
  </p:clrMapOvr>
  <p:transition spd="med" advTm="2100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Oldest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Hungarian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Universities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anose="05050102010706020507" pitchFamily="18" charset="2"/>
              <a:ea typeface="Verdana" panose="020B0604030504040204" pitchFamily="34" charset="0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710" y="4579469"/>
            <a:ext cx="4620914" cy="221197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08734"/>
            <a:ext cx="9144000" cy="315231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21" name="Szabadkézi sokszög 20"/>
          <p:cNvSpPr/>
          <p:nvPr/>
        </p:nvSpPr>
        <p:spPr>
          <a:xfrm>
            <a:off x="2567608" y="6411086"/>
            <a:ext cx="338437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Eötvös Loránd University: 1635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7189306" y="1484785"/>
            <a:ext cx="3371191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University of Pécs: 1367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84" y="3068961"/>
            <a:ext cx="9144000" cy="152130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8" name="Szabadkézi sokszög 17"/>
          <p:cNvSpPr/>
          <p:nvPr/>
        </p:nvSpPr>
        <p:spPr>
          <a:xfrm>
            <a:off x="1487488" y="3602774"/>
            <a:ext cx="345638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University of Debrecen: 1538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3" name="Téglalap 12"/>
          <p:cNvSpPr/>
          <p:nvPr/>
        </p:nvSpPr>
        <p:spPr>
          <a:xfrm>
            <a:off x="1631504" y="3095086"/>
            <a:ext cx="7488832" cy="28803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Téglalap 22"/>
          <p:cNvSpPr/>
          <p:nvPr/>
        </p:nvSpPr>
        <p:spPr>
          <a:xfrm>
            <a:off x="7248128" y="5488098"/>
            <a:ext cx="4392488" cy="127519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Szabadkézi sokszög 14"/>
          <p:cNvSpPr/>
          <p:nvPr/>
        </p:nvSpPr>
        <p:spPr>
          <a:xfrm>
            <a:off x="1631504" y="4675923"/>
            <a:ext cx="5112568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(S,C) </a:t>
            </a:r>
            <a:r>
              <a:rPr lang="hu-HU" sz="2000" dirty="0" err="1"/>
              <a:t>structure</a:t>
            </a:r>
            <a:r>
              <a:rPr lang="hu-HU" sz="2000" dirty="0"/>
              <a:t> </a:t>
            </a:r>
            <a:r>
              <a:rPr lang="hu-HU" sz="2000" dirty="0" err="1"/>
              <a:t>evident</a:t>
            </a:r>
            <a:r>
              <a:rPr lang="hu-HU" sz="2000" dirty="0"/>
              <a:t>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S: </a:t>
            </a:r>
            <a:r>
              <a:rPr lang="hu-HU" sz="2000" dirty="0" err="1"/>
              <a:t>statement</a:t>
            </a:r>
            <a:r>
              <a:rPr lang="hu-HU" sz="2000" dirty="0"/>
              <a:t>, </a:t>
            </a:r>
            <a:r>
              <a:rPr lang="hu-HU" sz="2000" dirty="0" err="1"/>
              <a:t>valid</a:t>
            </a:r>
            <a:r>
              <a:rPr lang="hu-HU" sz="2000" dirty="0"/>
              <a:t> </a:t>
            </a:r>
            <a:r>
              <a:rPr lang="hu-HU" sz="2000" dirty="0" err="1"/>
              <a:t>if</a:t>
            </a:r>
            <a:r>
              <a:rPr lang="hu-HU" sz="2000" dirty="0"/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C: </a:t>
            </a:r>
            <a:r>
              <a:rPr lang="hu-HU" sz="2000" dirty="0" err="1"/>
              <a:t>condition</a:t>
            </a:r>
            <a:r>
              <a:rPr lang="hu-HU" sz="2000" dirty="0"/>
              <a:t> is </a:t>
            </a:r>
            <a:r>
              <a:rPr lang="hu-HU" sz="2000" dirty="0" err="1"/>
              <a:t>satisfied</a:t>
            </a:r>
            <a:endParaRPr lang="hu-HU" sz="2000" dirty="0"/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See</a:t>
            </a:r>
            <a:r>
              <a:rPr lang="hu-HU" sz="2000" dirty="0"/>
              <a:t> </a:t>
            </a:r>
            <a:r>
              <a:rPr lang="hu-HU" sz="2000" dirty="0" err="1"/>
              <a:t>talk</a:t>
            </a:r>
            <a:r>
              <a:rPr lang="hu-HU" sz="2000" dirty="0"/>
              <a:t> of </a:t>
            </a:r>
            <a:r>
              <a:rPr lang="hu-HU" sz="2000" dirty="0">
                <a:hlinkClick r:id="rId6"/>
              </a:rPr>
              <a:t>R. </a:t>
            </a:r>
            <a:r>
              <a:rPr lang="hu-HU" sz="2000" dirty="0" err="1">
                <a:hlinkClick r:id="rId6"/>
              </a:rPr>
              <a:t>Dardasht</a:t>
            </a:r>
            <a:r>
              <a:rPr lang="hu-HU" sz="2000" dirty="0" err="1"/>
              <a:t>i</a:t>
            </a:r>
            <a:r>
              <a:rPr lang="hu-HU" sz="2000" dirty="0"/>
              <a:t> </a:t>
            </a:r>
            <a:r>
              <a:rPr lang="hu-HU" sz="2000" dirty="0" err="1"/>
              <a:t>at</a:t>
            </a:r>
            <a:r>
              <a:rPr lang="hu-HU" sz="2000" dirty="0"/>
              <a:t> ISMD21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Condition</a:t>
            </a:r>
            <a:r>
              <a:rPr lang="hu-HU" sz="2000" dirty="0"/>
              <a:t> </a:t>
            </a:r>
            <a:r>
              <a:rPr lang="hu-HU" sz="2000" dirty="0" err="1"/>
              <a:t>changes</a:t>
            </a:r>
            <a:r>
              <a:rPr lang="hu-HU" sz="2000" dirty="0"/>
              <a:t> </a:t>
            </a:r>
            <a:r>
              <a:rPr lang="hu-HU" sz="2000" dirty="0">
                <a:sym typeface="Wingdings" panose="05000000000000000000" pitchFamily="2" charset="2"/>
              </a:rPr>
              <a:t> </a:t>
            </a:r>
            <a:r>
              <a:rPr lang="hu-HU" sz="2000" dirty="0" err="1">
                <a:sym typeface="Wingdings" panose="05000000000000000000" pitchFamily="2" charset="2"/>
              </a:rPr>
              <a:t>Statement</a:t>
            </a:r>
            <a:r>
              <a:rPr lang="hu-HU" sz="2000" dirty="0">
                <a:sym typeface="Wingdings" panose="05000000000000000000" pitchFamily="2" charset="2"/>
              </a:rPr>
              <a:t> </a:t>
            </a:r>
            <a:r>
              <a:rPr lang="hu-HU" sz="2000" dirty="0" err="1">
                <a:sym typeface="Wingdings" panose="05000000000000000000" pitchFamily="2" charset="2"/>
              </a:rPr>
              <a:t>changes</a:t>
            </a:r>
            <a:r>
              <a:rPr lang="hu-HU" sz="2000" dirty="0">
                <a:sym typeface="Wingdings" panose="05000000000000000000" pitchFamily="2" charset="2"/>
              </a:rPr>
              <a:t> (!!)</a:t>
            </a:r>
            <a:endParaRPr lang="hu-HU" sz="2000" dirty="0"/>
          </a:p>
        </p:txBody>
      </p:sp>
      <p:sp>
        <p:nvSpPr>
          <p:cNvPr id="16" name="Téglalap 15"/>
          <p:cNvSpPr/>
          <p:nvPr/>
        </p:nvSpPr>
        <p:spPr>
          <a:xfrm>
            <a:off x="1559496" y="1890707"/>
            <a:ext cx="8280920" cy="28041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Szabadkézi sokszög 16"/>
          <p:cNvSpPr/>
          <p:nvPr/>
        </p:nvSpPr>
        <p:spPr>
          <a:xfrm>
            <a:off x="7163058" y="1998853"/>
            <a:ext cx="3397439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/>
              <a:t>University of Pécs: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/>
              <a:t>S: Oldest, C: </a:t>
            </a:r>
            <a:r>
              <a:rPr lang="hu-HU" dirty="0">
                <a:solidFill>
                  <a:srgbClr val="000000"/>
                </a:solidFill>
                <a:ea typeface="Lucida Sans Unicode" pitchFamily="2"/>
                <a:cs typeface="Lucida Sans Unicode" pitchFamily="2"/>
              </a:rPr>
              <a:t>in Hungary</a:t>
            </a:r>
          </a:p>
        </p:txBody>
      </p:sp>
      <p:sp>
        <p:nvSpPr>
          <p:cNvPr id="20" name="Szabadkézi sokszög 19"/>
          <p:cNvSpPr/>
          <p:nvPr/>
        </p:nvSpPr>
        <p:spPr>
          <a:xfrm>
            <a:off x="4511824" y="3573017"/>
            <a:ext cx="4620914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latin typeface="+mj-lt"/>
              </a:rPr>
              <a:t>University of Debrecen: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latin typeface="+mj-lt"/>
              </a:rPr>
              <a:t>S: Oldest, C: </a:t>
            </a:r>
            <a:r>
              <a:rPr lang="hu-HU" dirty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in Hungary,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i="1" dirty="0" err="1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operating</a:t>
            </a:r>
            <a:r>
              <a:rPr lang="hu-HU" dirty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continuously</a:t>
            </a:r>
            <a:r>
              <a:rPr lang="hu-HU" dirty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 and in </a:t>
            </a:r>
            <a:r>
              <a:rPr lang="hu-HU" dirty="0" err="1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the</a:t>
            </a:r>
            <a:r>
              <a:rPr lang="hu-HU" dirty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 </a:t>
            </a:r>
            <a:r>
              <a:rPr lang="hu-HU" i="1" dirty="0" err="1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same</a:t>
            </a:r>
            <a:r>
              <a:rPr lang="hu-HU" i="1" dirty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 city</a:t>
            </a:r>
          </a:p>
        </p:txBody>
      </p:sp>
      <p:sp>
        <p:nvSpPr>
          <p:cNvPr id="24" name="Szabadkézi sokszög 23"/>
          <p:cNvSpPr/>
          <p:nvPr/>
        </p:nvSpPr>
        <p:spPr>
          <a:xfrm>
            <a:off x="7104112" y="4591722"/>
            <a:ext cx="4620914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latin typeface="+mj-lt"/>
              </a:rPr>
              <a:t>Eötvös University: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latin typeface="+mj-lt"/>
              </a:rPr>
              <a:t>S: Oldest, C: </a:t>
            </a:r>
            <a:r>
              <a:rPr lang="hu-HU" dirty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in Hungary,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i="1" dirty="0" err="1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teaching</a:t>
            </a:r>
            <a:r>
              <a:rPr lang="hu-HU" dirty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ea typeface="Lucida Sans Unicode" pitchFamily="2"/>
                <a:cs typeface="Lucida Sans Unicode" pitchFamily="2"/>
              </a:rPr>
              <a:t>continuously</a:t>
            </a:r>
            <a:endParaRPr lang="hu-HU" dirty="0">
              <a:solidFill>
                <a:srgbClr val="000000"/>
              </a:solidFill>
              <a:latin typeface="+mj-lt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 descr="https://www.unibo.it/it/++theme++unibotheme.portale/img/header/sigillo1x_xl_zaky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78"/>
          <a:stretch/>
        </p:blipFill>
        <p:spPr bwMode="auto">
          <a:xfrm>
            <a:off x="1487488" y="2173346"/>
            <a:ext cx="1440160" cy="1399671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5" name="Szövegdoboz 24">
            <a:extLst>
              <a:ext uri="{FF2B5EF4-FFF2-40B4-BE49-F238E27FC236}">
                <a16:creationId xmlns:a16="http://schemas.microsoft.com/office/drawing/2014/main" id="{251E3DDD-82D6-4F08-B1AB-9FAA16D72E03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78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8" grpId="0" animBg="1"/>
      <p:bldP spid="13" grpId="0" animBg="1"/>
      <p:bldP spid="23" grpId="0" animBg="1"/>
      <p:bldP spid="15" grpId="0" animBg="1"/>
      <p:bldP spid="16" grpId="0" animBg="1"/>
      <p:bldP spid="17" grpId="0" animBg="1"/>
      <p:bldP spid="20" grpId="0" animBg="1"/>
      <p:bldP spid="24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/>
          <p:cNvPicPr>
            <a:picLocks noChangeAspect="1"/>
          </p:cNvPicPr>
          <p:nvPr/>
        </p:nvPicPr>
        <p:blipFill rotWithShape="1">
          <a:blip r:embed="rId3"/>
          <a:srcRect b="23612"/>
          <a:stretch/>
        </p:blipFill>
        <p:spPr>
          <a:xfrm>
            <a:off x="191344" y="692696"/>
            <a:ext cx="8859963" cy="1349621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376" y="1988840"/>
            <a:ext cx="5562600" cy="396240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4013" y="1916831"/>
            <a:ext cx="5244275" cy="4034409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Status of D0-TOTEM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search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7248128" y="1422208"/>
            <a:ext cx="4824536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Phys</a:t>
            </a:r>
            <a:r>
              <a:rPr lang="hu-HU" sz="1400" dirty="0"/>
              <a:t>. </a:t>
            </a:r>
            <a:r>
              <a:rPr lang="hu-HU" sz="1400" dirty="0" err="1"/>
              <a:t>Rev</a:t>
            </a:r>
            <a:r>
              <a:rPr lang="hu-HU" sz="1400" dirty="0"/>
              <a:t>. Lett.</a:t>
            </a:r>
            <a:r>
              <a:rPr lang="fr-FR" sz="1400" dirty="0"/>
              <a:t> </a:t>
            </a:r>
            <a:r>
              <a:rPr lang="hu-HU" sz="1400" b="1" dirty="0"/>
              <a:t>127</a:t>
            </a:r>
            <a:r>
              <a:rPr lang="hu-HU" sz="1400" dirty="0"/>
              <a:t> </a:t>
            </a:r>
            <a:r>
              <a:rPr lang="fr-FR" sz="1400" dirty="0"/>
              <a:t>(2021)</a:t>
            </a:r>
            <a:r>
              <a:rPr lang="hu-HU" sz="1400" dirty="0"/>
              <a:t> 6, 062003</a:t>
            </a:r>
            <a:r>
              <a:rPr lang="hu-HU" sz="1400" dirty="0">
                <a:hlinkClick r:id="rId6"/>
              </a:rPr>
              <a:t>, </a:t>
            </a:r>
            <a:r>
              <a:rPr lang="hu-HU" sz="1400" dirty="0" err="1">
                <a:hlinkClick r:id="rId6"/>
              </a:rPr>
              <a:t>Published</a:t>
            </a:r>
            <a:r>
              <a:rPr lang="hu-HU" sz="1400" dirty="0">
                <a:hlinkClick r:id="rId6"/>
              </a:rPr>
              <a:t>: 4 August 2021</a:t>
            </a:r>
            <a:endParaRPr lang="hu-HU" sz="1400" b="1" dirty="0"/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7"/>
              </a:rPr>
              <a:t>https://doi.org/10.1103/PhysRevLett.127.062003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5" name="Téglalap 4"/>
          <p:cNvSpPr/>
          <p:nvPr/>
        </p:nvSpPr>
        <p:spPr>
          <a:xfrm>
            <a:off x="1487488" y="5877273"/>
            <a:ext cx="9163842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C0: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almost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t=0 and √s = 13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modified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4.2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</a:t>
            </a:r>
          </a:p>
        </p:txBody>
      </p:sp>
      <p:sp>
        <p:nvSpPr>
          <p:cNvPr id="14" name="Téglalap 13"/>
          <p:cNvSpPr/>
          <p:nvPr/>
        </p:nvSpPr>
        <p:spPr>
          <a:xfrm>
            <a:off x="7835929" y="2205582"/>
            <a:ext cx="2547490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3.4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</a:t>
            </a:r>
          </a:p>
        </p:txBody>
      </p:sp>
      <p:sp>
        <p:nvSpPr>
          <p:cNvPr id="16" name="Téglalap 15"/>
          <p:cNvSpPr/>
          <p:nvPr/>
        </p:nvSpPr>
        <p:spPr>
          <a:xfrm>
            <a:off x="1829264" y="4139789"/>
            <a:ext cx="7867137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Donnachie-Landshoff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8"/>
              </a:rPr>
              <a:t>arxiv:2203.00290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B831 (2022) 137199:  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(13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 = 0) ~ 0 (!!)</a:t>
            </a:r>
            <a:endParaRPr lang="hu-HU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 rotWithShape="1">
          <a:blip r:embed="rId9"/>
          <a:srcRect b="28811"/>
          <a:stretch/>
        </p:blipFill>
        <p:spPr>
          <a:xfrm>
            <a:off x="239419" y="2636912"/>
            <a:ext cx="8376861" cy="1034829"/>
          </a:xfrm>
          <a:prstGeom prst="rect">
            <a:avLst/>
          </a:prstGeom>
        </p:spPr>
      </p:pic>
      <p:sp>
        <p:nvSpPr>
          <p:cNvPr id="17" name="Téglalap 16"/>
          <p:cNvSpPr/>
          <p:nvPr/>
        </p:nvSpPr>
        <p:spPr>
          <a:xfrm>
            <a:off x="3719736" y="3284984"/>
            <a:ext cx="446449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TOTEM: 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(13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 = 0) ≥ 4.2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 </a:t>
            </a:r>
          </a:p>
        </p:txBody>
      </p:sp>
      <p:sp>
        <p:nvSpPr>
          <p:cNvPr id="19" name="Téglalap 18"/>
          <p:cNvSpPr/>
          <p:nvPr/>
        </p:nvSpPr>
        <p:spPr>
          <a:xfrm>
            <a:off x="3331746" y="3707740"/>
            <a:ext cx="5356543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TOTEM: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+ 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)/√2 ≥ 5.2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 </a:t>
            </a:r>
          </a:p>
        </p:txBody>
      </p:sp>
      <p:sp>
        <p:nvSpPr>
          <p:cNvPr id="20" name="Téglalap 19"/>
          <p:cNvSpPr/>
          <p:nvPr/>
        </p:nvSpPr>
        <p:spPr>
          <a:xfrm>
            <a:off x="1847528" y="4844776"/>
            <a:ext cx="7848872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Petrov-Tkachenko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0"/>
              </a:rPr>
              <a:t>arxiv:2204.08815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D 106 (2022) 5, 054003 : 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(13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 = 0) ≤ 1 (!!)</a:t>
            </a:r>
            <a:endParaRPr lang="hu-HU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389" y="5589241"/>
            <a:ext cx="8535891" cy="912405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 rotWithShape="1">
          <a:blip r:embed="rId12"/>
          <a:srcRect b="29776"/>
          <a:stretch/>
        </p:blipFill>
        <p:spPr>
          <a:xfrm>
            <a:off x="1711319" y="5517232"/>
            <a:ext cx="8417129" cy="1034829"/>
          </a:xfrm>
          <a:prstGeom prst="rect">
            <a:avLst/>
          </a:prstGeom>
        </p:spPr>
      </p:pic>
      <p:sp>
        <p:nvSpPr>
          <p:cNvPr id="21" name="Téglalap 20"/>
          <p:cNvSpPr/>
          <p:nvPr/>
        </p:nvSpPr>
        <p:spPr>
          <a:xfrm>
            <a:off x="47328" y="5877272"/>
            <a:ext cx="7410375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 – D0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detailed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response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preparation,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also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3"/>
              </a:rPr>
              <a:t>K.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3"/>
              </a:rPr>
              <a:t>Österberg’s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3"/>
              </a:rPr>
              <a:t>talk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LHC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Forward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Physics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meeting,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Oct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2022</a:t>
            </a:r>
            <a:endParaRPr lang="hu-HU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68408" y="6093296"/>
            <a:ext cx="1914525" cy="59055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22" name="Szövegdoboz 21">
            <a:extLst>
              <a:ext uri="{FF2B5EF4-FFF2-40B4-BE49-F238E27FC236}">
                <a16:creationId xmlns:a16="http://schemas.microsoft.com/office/drawing/2014/main" id="{6ACA80B4-EBD2-4310-A480-767320F74688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86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5" grpId="0" animBg="1"/>
      <p:bldP spid="14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5" y="692696"/>
            <a:ext cx="8859963" cy="1766796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1966499"/>
            <a:ext cx="5562600" cy="396240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0096" y="1916833"/>
            <a:ext cx="5172546" cy="4073866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Status of D0-TOTEM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2.0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10213520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4285138" y="1556792"/>
            <a:ext cx="4824536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/>
              <a:t>Phys</a:t>
            </a:r>
            <a:r>
              <a:rPr lang="hu-HU" sz="1400" dirty="0"/>
              <a:t>. </a:t>
            </a:r>
            <a:r>
              <a:rPr lang="hu-HU" sz="1400" dirty="0" err="1"/>
              <a:t>Rev</a:t>
            </a:r>
            <a:r>
              <a:rPr lang="hu-HU" sz="1400" dirty="0"/>
              <a:t>. Lett.</a:t>
            </a:r>
            <a:r>
              <a:rPr lang="fr-FR" sz="1400" dirty="0"/>
              <a:t> </a:t>
            </a:r>
            <a:r>
              <a:rPr lang="hu-HU" sz="1400" b="1" dirty="0"/>
              <a:t>127</a:t>
            </a:r>
            <a:r>
              <a:rPr lang="hu-HU" sz="1400" dirty="0"/>
              <a:t> </a:t>
            </a:r>
            <a:r>
              <a:rPr lang="fr-FR" sz="1400" dirty="0"/>
              <a:t>(2021)</a:t>
            </a:r>
            <a:r>
              <a:rPr lang="hu-HU" sz="1400" dirty="0"/>
              <a:t> 6, 062003</a:t>
            </a:r>
            <a:r>
              <a:rPr lang="hu-HU" sz="1400" dirty="0">
                <a:hlinkClick r:id="rId6"/>
              </a:rPr>
              <a:t>, </a:t>
            </a:r>
            <a:r>
              <a:rPr lang="hu-HU" sz="1400" dirty="0" err="1">
                <a:hlinkClick r:id="rId6"/>
              </a:rPr>
              <a:t>Published</a:t>
            </a:r>
            <a:r>
              <a:rPr lang="hu-HU" sz="1400" dirty="0">
                <a:hlinkClick r:id="rId6"/>
              </a:rPr>
              <a:t>: 4 August 2021</a:t>
            </a:r>
            <a:endParaRPr lang="hu-HU" sz="1400" b="1" dirty="0"/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7"/>
              </a:rPr>
              <a:t>https://doi.org/10.1103/PhysRevLett.127.062003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5" name="Téglalap 4"/>
          <p:cNvSpPr/>
          <p:nvPr/>
        </p:nvSpPr>
        <p:spPr>
          <a:xfrm>
            <a:off x="1487488" y="5877273"/>
            <a:ext cx="9163842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C0: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almost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t=0 and √s = 13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modified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4.2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</a:t>
            </a:r>
          </a:p>
        </p:txBody>
      </p:sp>
      <p:sp>
        <p:nvSpPr>
          <p:cNvPr id="14" name="Téglalap 13"/>
          <p:cNvSpPr/>
          <p:nvPr/>
        </p:nvSpPr>
        <p:spPr>
          <a:xfrm>
            <a:off x="7835929" y="2205582"/>
            <a:ext cx="2547490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3.4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</a:t>
            </a:r>
          </a:p>
        </p:txBody>
      </p:sp>
      <p:sp>
        <p:nvSpPr>
          <p:cNvPr id="16" name="Téglalap 15"/>
          <p:cNvSpPr/>
          <p:nvPr/>
        </p:nvSpPr>
        <p:spPr>
          <a:xfrm>
            <a:off x="1829264" y="4139789"/>
            <a:ext cx="7867137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ATLAS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Collaboration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>
                <a:hlinkClick r:id="rId8"/>
              </a:rPr>
              <a:t>2207.12246</a:t>
            </a:r>
            <a:r>
              <a:rPr lang="hu-HU" dirty="0"/>
              <a:t> [</a:t>
            </a:r>
            <a:r>
              <a:rPr lang="hu-HU" dirty="0" err="1"/>
              <a:t>hep</a:t>
            </a:r>
            <a:r>
              <a:rPr lang="hu-HU" dirty="0"/>
              <a:t>-ex]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i="1" dirty="0" err="1"/>
              <a:t>Eur.Phys.J.C</a:t>
            </a:r>
            <a:r>
              <a:rPr lang="hu-HU" dirty="0"/>
              <a:t> 83 (2023) 5, 441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D0 and TOTEM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either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discovered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endParaRPr lang="hu-HU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Téglalap 16"/>
          <p:cNvSpPr/>
          <p:nvPr/>
        </p:nvSpPr>
        <p:spPr>
          <a:xfrm>
            <a:off x="3719736" y="3284984"/>
            <a:ext cx="446449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TOTEM: 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(13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 = 0) ≥ 4.2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 </a:t>
            </a:r>
          </a:p>
        </p:txBody>
      </p:sp>
      <p:sp>
        <p:nvSpPr>
          <p:cNvPr id="19" name="Téglalap 18"/>
          <p:cNvSpPr/>
          <p:nvPr/>
        </p:nvSpPr>
        <p:spPr>
          <a:xfrm>
            <a:off x="3331746" y="3707740"/>
            <a:ext cx="5356543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TOTEM: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+ 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)/√2 ≥ 5.2</a:t>
            </a:r>
            <a:r>
              <a:rPr lang="hu-HU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 </a:t>
            </a:r>
          </a:p>
        </p:txBody>
      </p:sp>
      <p:sp>
        <p:nvSpPr>
          <p:cNvPr id="20" name="Téglalap 19"/>
          <p:cNvSpPr/>
          <p:nvPr/>
        </p:nvSpPr>
        <p:spPr>
          <a:xfrm>
            <a:off x="1847528" y="4844776"/>
            <a:ext cx="7848872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C-F.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Cui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9"/>
              </a:rPr>
              <a:t>Phys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9"/>
              </a:rPr>
              <a:t>. Lett B. 839, </a:t>
            </a:r>
            <a:r>
              <a:rPr lang="hu-HU" dirty="0">
                <a:hlinkClick r:id="rId9"/>
              </a:rPr>
              <a:t>137826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4.8-5.2 : a bit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small</a:t>
            </a:r>
            <a:endParaRPr lang="hu-HU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sp>
        <p:nvSpPr>
          <p:cNvPr id="21" name="Téglalap 20"/>
          <p:cNvSpPr/>
          <p:nvPr/>
        </p:nvSpPr>
        <p:spPr>
          <a:xfrm>
            <a:off x="2891644" y="5564270"/>
            <a:ext cx="6408712" cy="1200329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 – D0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response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Paper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preparation,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also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0"/>
              </a:rPr>
              <a:t>K.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0"/>
              </a:rPr>
              <a:t>Österberg’s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0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0"/>
              </a:rPr>
              <a:t>talk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0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0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0"/>
              </a:rPr>
              <a:t> ISMD 2023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August 2023 and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Diffraction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Low-x 2024</a:t>
            </a:r>
            <a:endParaRPr lang="hu-HU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E155AD6C-D0BE-4C9E-A2F5-1A089B717FC9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74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5" grpId="0" animBg="1"/>
      <p:bldP spid="14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/>
          <p:cNvSpPr txBox="1">
            <a:spLocks/>
          </p:cNvSpPr>
          <p:nvPr/>
        </p:nvSpPr>
        <p:spPr>
          <a:xfrm>
            <a:off x="-3754" y="116632"/>
            <a:ext cx="12182334" cy="47153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Hungarian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team,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Polish-Hungarian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7.08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10213520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54" y="573233"/>
            <a:ext cx="8860441" cy="1487615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7872" y="1090204"/>
            <a:ext cx="4057310" cy="5867189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8002116" y="572970"/>
            <a:ext cx="4176464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</a:t>
            </a:r>
            <a:r>
              <a:rPr lang="hu-HU" sz="1400" dirty="0"/>
              <a:t>(2021) </a:t>
            </a:r>
            <a:r>
              <a:rPr lang="hu-HU" sz="1400" b="1" dirty="0"/>
              <a:t>81</a:t>
            </a:r>
            <a:r>
              <a:rPr lang="hu-HU" sz="1400" dirty="0"/>
              <a:t>:611, </a:t>
            </a:r>
            <a:r>
              <a:rPr lang="hu-HU" sz="1400" dirty="0" err="1"/>
              <a:t>published</a:t>
            </a:r>
            <a:r>
              <a:rPr lang="hu-HU" sz="1400" dirty="0"/>
              <a:t> </a:t>
            </a:r>
            <a:r>
              <a:rPr lang="hu-HU" sz="1400" dirty="0" err="1"/>
              <a:t>July</a:t>
            </a:r>
            <a:r>
              <a:rPr lang="hu-HU" sz="1400" dirty="0"/>
              <a:t> 2021 </a:t>
            </a:r>
            <a:r>
              <a:rPr lang="fr-FR" sz="1400" dirty="0"/>
              <a:t> </a:t>
            </a:r>
            <a:endParaRPr lang="hu-HU" sz="1400" dirty="0"/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https://doi.org/10.1140/epjc/s10052-021-09381-5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5" y="1018197"/>
            <a:ext cx="4097088" cy="5867189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9371" y="1075097"/>
            <a:ext cx="4057310" cy="5837407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1775520" y="6165304"/>
            <a:ext cx="8640960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Real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Extended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theory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≥ 7.08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 and 2.76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1775520" y="4938411"/>
            <a:ext cx="8640960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7.08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C1: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 and TOTEM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2.76, and 7.0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C2: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extended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But</a:t>
            </a:r>
            <a:r>
              <a:rPr lang="hu-HU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limited </a:t>
            </a:r>
            <a:r>
              <a:rPr lang="hu-HU" b="1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to</a:t>
            </a:r>
            <a:r>
              <a:rPr lang="hu-HU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0.37 ≤ −t ≤ 1.2 GeV</a:t>
            </a:r>
            <a:r>
              <a:rPr lang="pt-BR" baseline="30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and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0.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546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≤ </a:t>
            </a:r>
            <a:r>
              <a:rPr lang="hu-HU" dirty="0" err="1">
                <a:latin typeface="Verdana" panose="020B0604030504040204" pitchFamily="34" charset="0"/>
                <a:ea typeface="Verdana" panose="020B0604030504040204" pitchFamily="34" charset="0"/>
              </a:rPr>
              <a:t>sqrt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(s)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≤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8 </a:t>
            </a:r>
            <a:r>
              <a:rPr lang="hu-HU" dirty="0" err="1"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hu-HU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Lucida Sans Unicode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9904040" y="1340768"/>
            <a:ext cx="944488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5231904" y="1401303"/>
            <a:ext cx="14401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2.76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839416" y="1412776"/>
            <a:ext cx="14401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1.96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4223792" y="3726117"/>
            <a:ext cx="3744417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With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new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8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TeV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data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dependent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certainty</a:t>
            </a:r>
            <a:endParaRPr lang="hu-HU" b="1" dirty="0">
              <a:solidFill>
                <a:srgbClr val="000000"/>
              </a:solidFill>
              <a:latin typeface="Verdana" pitchFamily="34"/>
              <a:ea typeface="Verdana" panose="020B0604030504040204" pitchFamily="34" charset="0"/>
              <a:cs typeface="Lucida Sans Unicode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3899756" y="4343759"/>
            <a:ext cx="4392488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</a:t>
            </a:r>
            <a:r>
              <a:rPr lang="hu-HU" sz="1400" dirty="0"/>
              <a:t>(2022) 82,  827, </a:t>
            </a:r>
            <a:r>
              <a:rPr lang="hu-HU" sz="1400" dirty="0" err="1"/>
              <a:t>published</a:t>
            </a:r>
            <a:r>
              <a:rPr lang="hu-HU" sz="1400" dirty="0"/>
              <a:t> </a:t>
            </a:r>
            <a:r>
              <a:rPr lang="hu-HU" sz="1400" b="1" dirty="0" err="1"/>
              <a:t>September</a:t>
            </a:r>
            <a:r>
              <a:rPr lang="hu-HU" sz="1400" b="1" dirty="0"/>
              <a:t> 2022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/>
              <a:t> </a:t>
            </a:r>
            <a:r>
              <a:rPr lang="fr-FR" sz="1400" dirty="0">
                <a:hlinkClick r:id="rId8"/>
              </a:rPr>
              <a:t>  https://doi.org/10.1140/epjc/s10052-022-10770-7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256594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4" grpId="0" animBg="1"/>
      <p:bldP spid="15" grpId="0" animBg="1"/>
      <p:bldP spid="16" grpId="0" animBg="1"/>
      <p:bldP spid="18" grpId="0" animBg="1"/>
      <p:bldP spid="21" grpId="0" animBg="1"/>
      <p:bldP spid="22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NEW RESULTS 1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DD59AC8F-75AB-4F1A-BD85-9DAA644EACCB}"/>
              </a:ext>
            </a:extLst>
          </p:cNvPr>
          <p:cNvSpPr txBox="1"/>
          <p:nvPr/>
        </p:nvSpPr>
        <p:spPr>
          <a:xfrm>
            <a:off x="1524000" y="3101354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H(x) SCALING, USING 8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TeV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21737509"/>
      </p:ext>
    </p:extLst>
  </p:cSld>
  <p:clrMapOvr>
    <a:masterClrMapping/>
  </p:clrMapOvr>
  <p:transition spd="med" advTm="2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4"/>
            <a:ext cx="12192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extremely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elusive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48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years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1530923" y="693998"/>
            <a:ext cx="4883481" cy="129484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L. Lukaszuk, B.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Nicolescu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Lett.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8, 405 (1973)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/>
              <a:t>Received</a:t>
            </a:r>
            <a:r>
              <a:rPr lang="hu-HU" dirty="0"/>
              <a:t>: </a:t>
            </a:r>
            <a:r>
              <a:rPr lang="hu-HU" b="1" dirty="0"/>
              <a:t>31 </a:t>
            </a:r>
            <a:r>
              <a:rPr lang="hu-HU" b="1" dirty="0" err="1"/>
              <a:t>July</a:t>
            </a:r>
            <a:r>
              <a:rPr lang="hu-HU" b="1" dirty="0"/>
              <a:t> 1973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505" y="2495408"/>
            <a:ext cx="4872996" cy="3372369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1524000" y="5828351"/>
            <a:ext cx="9144000" cy="98706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name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coined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D.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Joynson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E.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Leader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u="sng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B. </a:t>
            </a:r>
            <a:r>
              <a:rPr lang="hu-HU" sz="2000" u="sng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Nicolescu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C.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Lopez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30A, 345 (1975) -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Well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established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QCD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Honorable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mention: A. V.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Efremov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R.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Peschanski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JINR-E2-6350 (1972)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2501" y="684076"/>
            <a:ext cx="4265500" cy="5147128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1530922" y="1691076"/>
            <a:ext cx="4883481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component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Changes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crossing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8154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2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56295" y="5714206"/>
            <a:ext cx="8836793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2.76 and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H(x)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observed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Hungarian-Swedish</a:t>
            </a:r>
            <a:r>
              <a:rPr lang="hu-HU" sz="2000" dirty="0"/>
              <a:t> team, e-Print: </a:t>
            </a:r>
            <a:r>
              <a:rPr lang="hu-HU" sz="2000" dirty="0">
                <a:hlinkClick r:id="rId3"/>
              </a:rPr>
              <a:t>2405.06733</a:t>
            </a:r>
            <a:r>
              <a:rPr lang="hu-HU" sz="2000" dirty="0"/>
              <a:t> [</a:t>
            </a:r>
            <a:r>
              <a:rPr lang="hu-HU" sz="2000" dirty="0" err="1"/>
              <a:t>hep-ph</a:t>
            </a:r>
            <a:r>
              <a:rPr lang="hu-HU" sz="2000" dirty="0"/>
              <a:t>],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MDPI </a:t>
            </a:r>
            <a:r>
              <a:rPr lang="hu-HU" sz="2000" dirty="0" err="1"/>
              <a:t>Universe</a:t>
            </a:r>
            <a:r>
              <a:rPr lang="hu-HU" b="1" dirty="0"/>
              <a:t> 2024</a:t>
            </a:r>
            <a:r>
              <a:rPr lang="hu-HU" dirty="0"/>
              <a:t>, </a:t>
            </a:r>
            <a:r>
              <a:rPr lang="hu-HU" i="1" dirty="0"/>
              <a:t>10</a:t>
            </a:r>
            <a:r>
              <a:rPr lang="hu-HU" dirty="0"/>
              <a:t>(6), 264</a:t>
            </a:r>
            <a:endParaRPr lang="hu-HU" sz="2000" dirty="0"/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Test of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8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2.76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11750294" y="6573707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0919" y="5697715"/>
            <a:ext cx="2558380" cy="1147684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CFA152C5-5741-4DB1-BB05-C503FE01A6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4780" y="642221"/>
            <a:ext cx="12281560" cy="4918444"/>
          </a:xfrm>
          <a:prstGeom prst="rect">
            <a:avLst/>
          </a:prstGeom>
        </p:spPr>
      </p:pic>
      <p:sp>
        <p:nvSpPr>
          <p:cNvPr id="11" name="Szabadkézi sokszög 16">
            <a:extLst>
              <a:ext uri="{FF2B5EF4-FFF2-40B4-BE49-F238E27FC236}">
                <a16:creationId xmlns:a16="http://schemas.microsoft.com/office/drawing/2014/main" id="{6989AE0E-F0CF-4308-B96B-81DC5D9D7AD7}"/>
              </a:ext>
            </a:extLst>
          </p:cNvPr>
          <p:cNvSpPr/>
          <p:nvPr/>
        </p:nvSpPr>
        <p:spPr>
          <a:xfrm>
            <a:off x="2297832" y="630701"/>
            <a:ext cx="759633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Method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ratios,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same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M.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Praszalowicz’s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talk</a:t>
            </a:r>
            <a:endParaRPr lang="hu-HU" sz="2000" b="1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But</a:t>
            </a:r>
            <a:r>
              <a:rPr lang="hu-HU" sz="2000" dirty="0"/>
              <a:t> </a:t>
            </a:r>
            <a:r>
              <a:rPr lang="hu-HU" sz="2000" dirty="0" err="1"/>
              <a:t>for</a:t>
            </a:r>
            <a:r>
              <a:rPr lang="hu-HU" sz="2000" dirty="0"/>
              <a:t> H(x|pp,s</a:t>
            </a:r>
            <a:r>
              <a:rPr lang="hu-HU" sz="2000" baseline="-25000" dirty="0"/>
              <a:t>1</a:t>
            </a:r>
            <a:r>
              <a:rPr lang="hu-HU" sz="2000" dirty="0"/>
              <a:t>)/H(x|pp,s</a:t>
            </a:r>
            <a:r>
              <a:rPr lang="hu-HU" sz="2000" baseline="-25000" dirty="0"/>
              <a:t>2</a:t>
            </a:r>
            <a:r>
              <a:rPr lang="hu-HU" sz="2000" dirty="0"/>
              <a:t>) and </a:t>
            </a:r>
            <a:r>
              <a:rPr lang="hu-HU" sz="2000" dirty="0" err="1"/>
              <a:t>to</a:t>
            </a:r>
            <a:r>
              <a:rPr lang="hu-HU" sz="2000" dirty="0"/>
              <a:t> show H(x) </a:t>
            </a:r>
            <a:r>
              <a:rPr lang="hu-HU" sz="2000" dirty="0" err="1"/>
              <a:t>scaling</a:t>
            </a:r>
            <a:r>
              <a:rPr lang="hu-HU" sz="2000" dirty="0"/>
              <a:t> in pp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32063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766107" y="5733977"/>
            <a:ext cx="8659786" cy="1079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and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H(x)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observed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…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Hungarian-Swedish</a:t>
            </a:r>
            <a:r>
              <a:rPr lang="hu-HU" sz="2000" dirty="0"/>
              <a:t> team, e-Print: </a:t>
            </a:r>
            <a:r>
              <a:rPr lang="hu-HU" sz="2000" dirty="0">
                <a:hlinkClick r:id="rId3"/>
              </a:rPr>
              <a:t>2405.06733</a:t>
            </a:r>
            <a:r>
              <a:rPr lang="hu-HU" sz="2000" dirty="0"/>
              <a:t> [</a:t>
            </a:r>
            <a:r>
              <a:rPr lang="hu-HU" sz="2000" dirty="0" err="1"/>
              <a:t>hep-ph</a:t>
            </a:r>
            <a:r>
              <a:rPr lang="hu-HU" sz="2000" dirty="0"/>
              <a:t>],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400" dirty="0"/>
              <a:t>MDPI </a:t>
            </a:r>
            <a:r>
              <a:rPr lang="hu-HU" sz="2400" dirty="0" err="1"/>
              <a:t>Universe</a:t>
            </a:r>
            <a:r>
              <a:rPr lang="hu-HU" sz="2000" b="1" dirty="0"/>
              <a:t> 2024</a:t>
            </a:r>
            <a:r>
              <a:rPr lang="hu-HU" sz="2000" dirty="0"/>
              <a:t>, </a:t>
            </a:r>
            <a:r>
              <a:rPr lang="hu-HU" sz="2000" i="1" dirty="0"/>
              <a:t>10</a:t>
            </a:r>
            <a:r>
              <a:rPr lang="hu-HU" sz="2000" dirty="0"/>
              <a:t>(6), 264</a:t>
            </a:r>
            <a:endParaRPr lang="hu-HU" sz="2400" dirty="0"/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Test of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8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TOTEM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11731244" y="655391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C427FEE3-BE5E-4B59-9417-F9E7877FA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6817" y="697199"/>
            <a:ext cx="12245634" cy="4705906"/>
          </a:xfrm>
          <a:prstGeom prst="rect">
            <a:avLst/>
          </a:prstGeom>
        </p:spPr>
      </p:pic>
      <p:sp>
        <p:nvSpPr>
          <p:cNvPr id="11" name="Ellipszis 10">
            <a:extLst>
              <a:ext uri="{FF2B5EF4-FFF2-40B4-BE49-F238E27FC236}">
                <a16:creationId xmlns:a16="http://schemas.microsoft.com/office/drawing/2014/main" id="{A8DF8845-3C85-455A-AFCA-CC160151F311}"/>
              </a:ext>
            </a:extLst>
          </p:cNvPr>
          <p:cNvSpPr/>
          <p:nvPr/>
        </p:nvSpPr>
        <p:spPr>
          <a:xfrm rot="1651287">
            <a:off x="7132941" y="3224515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Ellipszis 15">
            <a:extLst>
              <a:ext uri="{FF2B5EF4-FFF2-40B4-BE49-F238E27FC236}">
                <a16:creationId xmlns:a16="http://schemas.microsoft.com/office/drawing/2014/main" id="{11F7D93A-FA31-4FC6-8B01-4B9FAA16594A}"/>
              </a:ext>
            </a:extLst>
          </p:cNvPr>
          <p:cNvSpPr/>
          <p:nvPr/>
        </p:nvSpPr>
        <p:spPr>
          <a:xfrm rot="18131535">
            <a:off x="7819003" y="2967087"/>
            <a:ext cx="113288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7238" y="4289649"/>
            <a:ext cx="3057525" cy="13716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58518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16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>
            <a:extLst>
              <a:ext uri="{FF2B5EF4-FFF2-40B4-BE49-F238E27FC236}">
                <a16:creationId xmlns:a16="http://schemas.microsoft.com/office/drawing/2014/main" id="{D3AD09C1-E3FB-482C-9FA4-115C72E46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6431" y="693066"/>
            <a:ext cx="12425318" cy="4839024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8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vs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1.96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11741199" y="6553888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7238" y="4433664"/>
            <a:ext cx="3057525" cy="1371600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17" name="Szabadkézi sokszög 16"/>
          <p:cNvSpPr/>
          <p:nvPr/>
        </p:nvSpPr>
        <p:spPr>
          <a:xfrm>
            <a:off x="1524000" y="5824314"/>
            <a:ext cx="914400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 and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H(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x|s,pp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and H(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x|s,pbarp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clearly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3 &lt; 3.79 &lt; 5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Hungarian-Swedish</a:t>
            </a:r>
            <a:r>
              <a:rPr lang="hu-HU" sz="2000" dirty="0"/>
              <a:t> team, e-Print: </a:t>
            </a:r>
            <a:r>
              <a:rPr lang="hu-HU" sz="2000" dirty="0">
                <a:hlinkClick r:id="rId5"/>
              </a:rPr>
              <a:t>2405.06733</a:t>
            </a:r>
            <a:r>
              <a:rPr lang="hu-HU" sz="2000" dirty="0"/>
              <a:t> [</a:t>
            </a:r>
            <a:r>
              <a:rPr lang="hu-HU" sz="2000" dirty="0" err="1"/>
              <a:t>hep-ph</a:t>
            </a:r>
            <a:r>
              <a:rPr lang="hu-HU" sz="2000" dirty="0"/>
              <a:t>], MDPI </a:t>
            </a:r>
            <a:r>
              <a:rPr lang="hu-HU" sz="2000" dirty="0" err="1"/>
              <a:t>Universe</a:t>
            </a:r>
            <a:r>
              <a:rPr lang="hu-HU" b="1" dirty="0"/>
              <a:t> 2024</a:t>
            </a:r>
            <a:r>
              <a:rPr lang="hu-HU" dirty="0"/>
              <a:t>, </a:t>
            </a:r>
            <a:r>
              <a:rPr lang="hu-HU" i="1" dirty="0"/>
              <a:t>10</a:t>
            </a:r>
            <a:r>
              <a:rPr lang="hu-HU" dirty="0"/>
              <a:t>(6), 264</a:t>
            </a:r>
            <a:endParaRPr lang="hu-HU" sz="2400" dirty="0"/>
          </a:p>
        </p:txBody>
      </p:sp>
      <p:sp>
        <p:nvSpPr>
          <p:cNvPr id="11" name="Szabadkézi sokszög 16">
            <a:extLst>
              <a:ext uri="{FF2B5EF4-FFF2-40B4-BE49-F238E27FC236}">
                <a16:creationId xmlns:a16="http://schemas.microsoft.com/office/drawing/2014/main" id="{5A914175-DE9B-4E54-B31E-37466F93E193}"/>
              </a:ext>
            </a:extLst>
          </p:cNvPr>
          <p:cNvSpPr/>
          <p:nvPr/>
        </p:nvSpPr>
        <p:spPr>
          <a:xfrm>
            <a:off x="2297832" y="693066"/>
            <a:ext cx="759633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Method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ratios,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same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M.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Praszalowicz’s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talk</a:t>
            </a:r>
            <a:endParaRPr lang="hu-HU" sz="2000" b="1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But</a:t>
            </a:r>
            <a:r>
              <a:rPr lang="hu-HU" sz="2000" dirty="0"/>
              <a:t> </a:t>
            </a:r>
            <a:r>
              <a:rPr lang="hu-HU" sz="2000" dirty="0" err="1"/>
              <a:t>for</a:t>
            </a:r>
            <a:r>
              <a:rPr lang="hu-HU" sz="2000" dirty="0"/>
              <a:t> H(</a:t>
            </a:r>
            <a:r>
              <a:rPr lang="hu-HU" sz="2000" dirty="0" err="1"/>
              <a:t>x|pbarp</a:t>
            </a:r>
            <a:r>
              <a:rPr lang="hu-HU" sz="2000" dirty="0"/>
              <a:t>)/H(</a:t>
            </a:r>
            <a:r>
              <a:rPr lang="hu-HU" sz="2000" dirty="0" err="1"/>
              <a:t>x|pp</a:t>
            </a:r>
            <a:r>
              <a:rPr lang="hu-HU" sz="2000" dirty="0"/>
              <a:t>) and </a:t>
            </a:r>
            <a:r>
              <a:rPr lang="hu-HU" sz="2000" dirty="0" err="1"/>
              <a:t>to</a:t>
            </a:r>
            <a:r>
              <a:rPr lang="hu-HU" sz="2000" dirty="0"/>
              <a:t> show </a:t>
            </a:r>
            <a:r>
              <a:rPr lang="hu-HU" sz="2000" dirty="0" err="1"/>
              <a:t>the</a:t>
            </a:r>
            <a:r>
              <a:rPr lang="hu-HU" sz="2000" dirty="0"/>
              <a:t> </a:t>
            </a:r>
            <a:r>
              <a:rPr lang="hu-HU" sz="2000" dirty="0" err="1"/>
              <a:t>Odderon</a:t>
            </a:r>
            <a:r>
              <a:rPr lang="hu-HU" sz="2000" dirty="0"/>
              <a:t> </a:t>
            </a:r>
            <a:r>
              <a:rPr lang="hu-HU" sz="2000" dirty="0" err="1"/>
              <a:t>signal</a:t>
            </a:r>
            <a:endParaRPr lang="hu-HU" sz="2400" dirty="0"/>
          </a:p>
        </p:txBody>
      </p:sp>
      <p:sp>
        <p:nvSpPr>
          <p:cNvPr id="5" name="Ellipszis 4">
            <a:extLst>
              <a:ext uri="{FF2B5EF4-FFF2-40B4-BE49-F238E27FC236}">
                <a16:creationId xmlns:a16="http://schemas.microsoft.com/office/drawing/2014/main" id="{1634282C-5B81-42B2-96B2-3B83E22E323B}"/>
              </a:ext>
            </a:extLst>
          </p:cNvPr>
          <p:cNvSpPr/>
          <p:nvPr/>
        </p:nvSpPr>
        <p:spPr>
          <a:xfrm>
            <a:off x="6312024" y="1340768"/>
            <a:ext cx="720080" cy="30334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941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5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1766107" y="5138975"/>
            <a:ext cx="8659786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2.76, 7 and 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H(x)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 5 &lt; 5.8 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 7 and 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least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7.08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s. 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Hungarian-Swedish</a:t>
            </a:r>
            <a:r>
              <a:rPr lang="hu-HU" sz="2000" dirty="0"/>
              <a:t> team, e-Print: </a:t>
            </a:r>
            <a:r>
              <a:rPr lang="hu-HU" sz="2000" dirty="0">
                <a:hlinkClick r:id="rId3"/>
              </a:rPr>
              <a:t>2405.06733</a:t>
            </a:r>
            <a:r>
              <a:rPr lang="hu-HU" sz="2000" dirty="0"/>
              <a:t> [</a:t>
            </a:r>
            <a:r>
              <a:rPr lang="hu-HU" sz="2000" dirty="0" err="1"/>
              <a:t>hep-ph</a:t>
            </a:r>
            <a:r>
              <a:rPr lang="hu-HU" sz="2000" dirty="0"/>
              <a:t>],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/>
              <a:t>MDPI </a:t>
            </a:r>
            <a:r>
              <a:rPr lang="hu-HU" sz="2000" dirty="0" err="1"/>
              <a:t>Universe</a:t>
            </a:r>
            <a:r>
              <a:rPr lang="hu-HU" sz="2000" b="1" dirty="0"/>
              <a:t> 2024</a:t>
            </a:r>
            <a:r>
              <a:rPr lang="hu-HU" sz="2000" dirty="0"/>
              <a:t>, </a:t>
            </a:r>
            <a:r>
              <a:rPr lang="hu-HU" sz="2000" i="1" dirty="0"/>
              <a:t>10</a:t>
            </a:r>
            <a:r>
              <a:rPr lang="hu-HU" sz="2000" dirty="0"/>
              <a:t>(6), 264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significances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H(x)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11784632" y="6559220"/>
            <a:ext cx="397843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FD1A8E70-DD32-4096-A50D-FEC2D22C37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692697"/>
            <a:ext cx="9144000" cy="2209335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7B5341B2-E3AD-40D9-B529-8D32FB4F4A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2996953"/>
            <a:ext cx="9144000" cy="2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43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zövegdoboz 14">
            <a:extLst>
              <a:ext uri="{FF2B5EF4-FFF2-40B4-BE49-F238E27FC236}">
                <a16:creationId xmlns:a16="http://schemas.microsoft.com/office/drawing/2014/main" id="{9EF9A944-1A83-4B27-A882-B5C20F062C26}"/>
              </a:ext>
            </a:extLst>
          </p:cNvPr>
          <p:cNvSpPr txBox="1"/>
          <p:nvPr/>
        </p:nvSpPr>
        <p:spPr>
          <a:xfrm>
            <a:off x="11712624" y="6559220"/>
            <a:ext cx="46985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6196204"/>
            <a:ext cx="12192000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and TOTEM-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fit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acceptable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datasets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could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be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fitted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simultaneously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without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advanced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c</a:t>
            </a:r>
            <a:r>
              <a:rPr lang="hu-HU" sz="1600" b="1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definition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 </a:t>
            </a:r>
          </a:p>
        </p:txBody>
      </p:sp>
      <p:pic>
        <p:nvPicPr>
          <p:cNvPr id="13" name="Kép 12">
            <a:extLst>
              <a:ext uri="{FF2B5EF4-FFF2-40B4-BE49-F238E27FC236}">
                <a16:creationId xmlns:a16="http://schemas.microsoft.com/office/drawing/2014/main" id="{DF4EFCA4-0D35-4616-B9CD-4AC648FE6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8347" y="677693"/>
            <a:ext cx="3943654" cy="5518512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Statement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problem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old 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c</a:t>
            </a:r>
            <a:r>
              <a:rPr lang="hu-HU" kern="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D8825A25-EC86-4386-8BEC-F29398EB0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1301" y="691399"/>
            <a:ext cx="3909399" cy="5518512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id="{62A86724-3B81-45FC-BFAB-FC53531DC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90812"/>
            <a:ext cx="3903321" cy="550539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54ABEA48-9A95-46DC-AF98-2A79F34681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5520" y="5013176"/>
            <a:ext cx="8501635" cy="119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4"/>
            <a:ext cx="12192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ATLAS and TOTEM: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ReBB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–t, 7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11744961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7C2F31D0-15D8-497F-9145-14621E5E5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692696"/>
            <a:ext cx="4474998" cy="6185232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D5592176-3E5B-405F-BEB2-E6A1620C09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0331" y="686288"/>
            <a:ext cx="4474998" cy="6171712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-24680" y="5906736"/>
            <a:ext cx="1221668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TOTEM-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fit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acceptable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obtained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advanced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PHENIX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c</a:t>
            </a:r>
            <a:r>
              <a:rPr lang="hu-HU" sz="2000" b="1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definition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e</a:t>
            </a:r>
            <a:r>
              <a:rPr lang="hu-HU" sz="2000" b="1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&gt; 1,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outside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expected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(-1,1) ...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ATLAS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TOTEM-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fit </a:t>
            </a:r>
            <a:r>
              <a:rPr lang="hu-HU" sz="2000" b="1" u="sng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successful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(CL = 10.2 %)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 </a:t>
            </a:r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E43CDE0A-2923-444F-A23F-BC3A588BEDBF}"/>
              </a:ext>
            </a:extLst>
          </p:cNvPr>
          <p:cNvSpPr/>
          <p:nvPr/>
        </p:nvSpPr>
        <p:spPr>
          <a:xfrm>
            <a:off x="1528484" y="1628800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5340FD63-7148-4978-A415-94171FC8387D}"/>
              </a:ext>
            </a:extLst>
          </p:cNvPr>
          <p:cNvSpPr/>
          <p:nvPr/>
        </p:nvSpPr>
        <p:spPr>
          <a:xfrm>
            <a:off x="2464588" y="2708920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0BDB64A5-FB12-4638-AD89-7C382CB12EC4}"/>
              </a:ext>
            </a:extLst>
          </p:cNvPr>
          <p:cNvSpPr/>
          <p:nvPr/>
        </p:nvSpPr>
        <p:spPr>
          <a:xfrm>
            <a:off x="8400256" y="2708920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Ellipszis 15">
            <a:extLst>
              <a:ext uri="{FF2B5EF4-FFF2-40B4-BE49-F238E27FC236}">
                <a16:creationId xmlns:a16="http://schemas.microsoft.com/office/drawing/2014/main" id="{0A238C1B-C1DC-4960-AB35-DCA2CB204D0A}"/>
              </a:ext>
            </a:extLst>
          </p:cNvPr>
          <p:cNvSpPr/>
          <p:nvPr/>
        </p:nvSpPr>
        <p:spPr>
          <a:xfrm>
            <a:off x="7505148" y="1628800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Ellipszis 17">
            <a:extLst>
              <a:ext uri="{FF2B5EF4-FFF2-40B4-BE49-F238E27FC236}">
                <a16:creationId xmlns:a16="http://schemas.microsoft.com/office/drawing/2014/main" id="{6C4E79B1-2B98-4645-96D6-3EAB3D40C37E}"/>
              </a:ext>
            </a:extLst>
          </p:cNvPr>
          <p:cNvSpPr/>
          <p:nvPr/>
        </p:nvSpPr>
        <p:spPr>
          <a:xfrm>
            <a:off x="1528484" y="3645024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Ellipszis 18">
            <a:extLst>
              <a:ext uri="{FF2B5EF4-FFF2-40B4-BE49-F238E27FC236}">
                <a16:creationId xmlns:a16="http://schemas.microsoft.com/office/drawing/2014/main" id="{D700CF98-C779-44B9-B3AC-767A8B38CEEA}"/>
              </a:ext>
            </a:extLst>
          </p:cNvPr>
          <p:cNvSpPr/>
          <p:nvPr/>
        </p:nvSpPr>
        <p:spPr>
          <a:xfrm>
            <a:off x="7536160" y="3678932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Ellipszis 19">
            <a:extLst>
              <a:ext uri="{FF2B5EF4-FFF2-40B4-BE49-F238E27FC236}">
                <a16:creationId xmlns:a16="http://schemas.microsoft.com/office/drawing/2014/main" id="{9477A806-BF74-43C3-B1BD-FB02859335D2}"/>
              </a:ext>
            </a:extLst>
          </p:cNvPr>
          <p:cNvSpPr/>
          <p:nvPr/>
        </p:nvSpPr>
        <p:spPr>
          <a:xfrm>
            <a:off x="8832304" y="2060848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>
            <a:extLst>
              <a:ext uri="{FF2B5EF4-FFF2-40B4-BE49-F238E27FC236}">
                <a16:creationId xmlns:a16="http://schemas.microsoft.com/office/drawing/2014/main" id="{935B8183-EAE6-4498-88EE-7D806F1907C4}"/>
              </a:ext>
            </a:extLst>
          </p:cNvPr>
          <p:cNvSpPr/>
          <p:nvPr/>
        </p:nvSpPr>
        <p:spPr>
          <a:xfrm>
            <a:off x="2855640" y="2060848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7877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>
            <a:extLst>
              <a:ext uri="{FF2B5EF4-FFF2-40B4-BE49-F238E27FC236}">
                <a16:creationId xmlns:a16="http://schemas.microsoft.com/office/drawing/2014/main" id="{DEBDD38D-2949-4083-9309-F1CFFC57A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056" y="690255"/>
            <a:ext cx="4455307" cy="6195129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1524000" y="116633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ReBB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extension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–t, 8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11744961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E3ADD659-82BF-4F0C-8361-F1C6749A2B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08" y="690255"/>
            <a:ext cx="4486865" cy="6167745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0" y="6175318"/>
            <a:ext cx="1218277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TOTEM-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-t fit 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FAILS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...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ATLAS </a:t>
            </a: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-t </a:t>
            </a: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 TOTEM-</a:t>
            </a: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-t fit </a:t>
            </a:r>
            <a:r>
              <a:rPr lang="hu-HU" sz="2000" b="1" u="sng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SUCCESSFUL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 CL = 2.59 % </a:t>
            </a: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 ! </a:t>
            </a:r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0FF01DE2-1200-4229-996E-AE84D95DC852}"/>
              </a:ext>
            </a:extLst>
          </p:cNvPr>
          <p:cNvSpPr/>
          <p:nvPr/>
        </p:nvSpPr>
        <p:spPr>
          <a:xfrm>
            <a:off x="1528484" y="1628800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BB9016B5-E3B8-4A3A-85FD-788C35DE81C2}"/>
              </a:ext>
            </a:extLst>
          </p:cNvPr>
          <p:cNvSpPr/>
          <p:nvPr/>
        </p:nvSpPr>
        <p:spPr>
          <a:xfrm>
            <a:off x="2608604" y="2780928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3CC876BA-5877-4D99-8F5A-B47044B7308F}"/>
              </a:ext>
            </a:extLst>
          </p:cNvPr>
          <p:cNvSpPr/>
          <p:nvPr/>
        </p:nvSpPr>
        <p:spPr>
          <a:xfrm>
            <a:off x="7104112" y="1052736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B5D8CE4E-3777-4345-B00B-E91F59FF993C}"/>
              </a:ext>
            </a:extLst>
          </p:cNvPr>
          <p:cNvSpPr/>
          <p:nvPr/>
        </p:nvSpPr>
        <p:spPr>
          <a:xfrm>
            <a:off x="8081212" y="2598812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Ellipszis 15">
            <a:extLst>
              <a:ext uri="{FF2B5EF4-FFF2-40B4-BE49-F238E27FC236}">
                <a16:creationId xmlns:a16="http://schemas.microsoft.com/office/drawing/2014/main" id="{286AD1BC-0E4A-4026-99E7-1B2F8B1C1702}"/>
              </a:ext>
            </a:extLst>
          </p:cNvPr>
          <p:cNvSpPr/>
          <p:nvPr/>
        </p:nvSpPr>
        <p:spPr>
          <a:xfrm>
            <a:off x="8657276" y="2060848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Ellipszis 17">
            <a:extLst>
              <a:ext uri="{FF2B5EF4-FFF2-40B4-BE49-F238E27FC236}">
                <a16:creationId xmlns:a16="http://schemas.microsoft.com/office/drawing/2014/main" id="{35D74AC8-A8CE-4F2E-8471-7A9E742699EF}"/>
              </a:ext>
            </a:extLst>
          </p:cNvPr>
          <p:cNvSpPr/>
          <p:nvPr/>
        </p:nvSpPr>
        <p:spPr>
          <a:xfrm>
            <a:off x="2824628" y="1988840"/>
            <a:ext cx="12551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Ellipszis 18">
            <a:extLst>
              <a:ext uri="{FF2B5EF4-FFF2-40B4-BE49-F238E27FC236}">
                <a16:creationId xmlns:a16="http://schemas.microsoft.com/office/drawing/2014/main" id="{1A1CE1A1-502E-4477-8627-95739C3A1D18}"/>
              </a:ext>
            </a:extLst>
          </p:cNvPr>
          <p:cNvSpPr/>
          <p:nvPr/>
        </p:nvSpPr>
        <p:spPr>
          <a:xfrm>
            <a:off x="1271464" y="4390946"/>
            <a:ext cx="576064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Ellipszis 19">
            <a:extLst>
              <a:ext uri="{FF2B5EF4-FFF2-40B4-BE49-F238E27FC236}">
                <a16:creationId xmlns:a16="http://schemas.microsoft.com/office/drawing/2014/main" id="{5E504D91-C143-4D38-8510-DB4D45461E34}"/>
              </a:ext>
            </a:extLst>
          </p:cNvPr>
          <p:cNvSpPr/>
          <p:nvPr/>
        </p:nvSpPr>
        <p:spPr>
          <a:xfrm>
            <a:off x="7032104" y="4509120"/>
            <a:ext cx="576064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795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152400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Review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Elastic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scattering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-t</a:t>
            </a:r>
          </a:p>
        </p:txBody>
      </p:sp>
      <p:sp>
        <p:nvSpPr>
          <p:cNvPr id="15" name="Szabadkézi sokszög 14"/>
          <p:cNvSpPr/>
          <p:nvPr/>
        </p:nvSpPr>
        <p:spPr>
          <a:xfrm>
            <a:off x="1532323" y="6031302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exists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possible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 = 0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–t &gt; 0.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10213520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AAADAEA3-137D-45EE-87C4-C936A00E1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2266" y="908720"/>
            <a:ext cx="3787468" cy="1089754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D6D572F2-C52C-45A0-92D3-8847A633BD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7474" y="3231183"/>
            <a:ext cx="4077053" cy="86113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id="{E6E99B89-104F-4230-B390-F93A2C1C5F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1734" y="4290169"/>
            <a:ext cx="4328535" cy="1066892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3FE3709C-BED7-411E-81D8-F8E261D651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6776" y="2196706"/>
            <a:ext cx="2538448" cy="83662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7512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9228" y="6897"/>
            <a:ext cx="12182772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9228" y="1191"/>
            <a:ext cx="12173544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ReBB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where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look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11744961" y="6563444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7885584" y="4509120"/>
            <a:ext cx="4331096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Best @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bump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~ 10%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Second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best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 @ </a:t>
            </a: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 –t:  1 %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Most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difficult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@ t=0:  0.1%</a:t>
            </a:r>
          </a:p>
        </p:txBody>
      </p:sp>
      <p:sp>
        <p:nvSpPr>
          <p:cNvPr id="21" name="Szabadkézi sokszög 16">
            <a:extLst>
              <a:ext uri="{FF2B5EF4-FFF2-40B4-BE49-F238E27FC236}">
                <a16:creationId xmlns:a16="http://schemas.microsoft.com/office/drawing/2014/main" id="{944C4327-2CC3-4118-A8F7-6609AD81EAC7}"/>
              </a:ext>
            </a:extLst>
          </p:cNvPr>
          <p:cNvSpPr/>
          <p:nvPr/>
        </p:nvSpPr>
        <p:spPr>
          <a:xfrm>
            <a:off x="-11966" y="692696"/>
            <a:ext cx="1006840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Recent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review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Ryskin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asks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amplitude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intercept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etc.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has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been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done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already</a:t>
            </a: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2021!</a:t>
            </a:r>
          </a:p>
        </p:txBody>
      </p:sp>
      <p:pic>
        <p:nvPicPr>
          <p:cNvPr id="15" name="Kép 14">
            <a:extLst>
              <a:ext uri="{FF2B5EF4-FFF2-40B4-BE49-F238E27FC236}">
                <a16:creationId xmlns:a16="http://schemas.microsoft.com/office/drawing/2014/main" id="{6FF9FC40-03FB-44F9-9DFC-8EC660CAF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5814" y="1484784"/>
            <a:ext cx="3353091" cy="922100"/>
          </a:xfrm>
          <a:prstGeom prst="rect">
            <a:avLst/>
          </a:prstGeom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id="{59D6754E-F30F-4DAD-86B1-13480AC323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457" y="1411833"/>
            <a:ext cx="7860905" cy="5439270"/>
          </a:xfrm>
          <a:prstGeom prst="rect">
            <a:avLst/>
          </a:prstGeom>
        </p:spPr>
      </p:pic>
      <p:sp>
        <p:nvSpPr>
          <p:cNvPr id="20" name="Szabadkézi sokszög 16">
            <a:extLst>
              <a:ext uri="{FF2B5EF4-FFF2-40B4-BE49-F238E27FC236}">
                <a16:creationId xmlns:a16="http://schemas.microsoft.com/office/drawing/2014/main" id="{2DA62B4B-82F6-4189-8FA6-340B1977529F}"/>
              </a:ext>
            </a:extLst>
          </p:cNvPr>
          <p:cNvSpPr/>
          <p:nvPr/>
        </p:nvSpPr>
        <p:spPr>
          <a:xfrm>
            <a:off x="7885584" y="2636912"/>
            <a:ext cx="4331096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Modulus and </a:t>
            </a:r>
            <a:r>
              <a:rPr lang="hu-HU" sz="2000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phase</a:t>
            </a:r>
            <a:endParaRPr lang="hu-HU" sz="2000" b="1" dirty="0">
              <a:solidFill>
                <a:srgbClr val="00B05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b="1" dirty="0"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b="1" dirty="0" err="1"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endParaRPr lang="hu-HU" sz="2000" b="1" dirty="0"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Extracted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UA4, D0 and TOTEM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using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fit</a:t>
            </a:r>
            <a:endParaRPr lang="hu-HU" sz="2000" b="1" dirty="0"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22" name="Ellipszis 21">
            <a:extLst>
              <a:ext uri="{FF2B5EF4-FFF2-40B4-BE49-F238E27FC236}">
                <a16:creationId xmlns:a16="http://schemas.microsoft.com/office/drawing/2014/main" id="{8518925A-21F7-4A00-ABB7-654F2372811F}"/>
              </a:ext>
            </a:extLst>
          </p:cNvPr>
          <p:cNvSpPr/>
          <p:nvPr/>
        </p:nvSpPr>
        <p:spPr>
          <a:xfrm>
            <a:off x="2927648" y="2082832"/>
            <a:ext cx="576064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>
            <a:extLst>
              <a:ext uri="{FF2B5EF4-FFF2-40B4-BE49-F238E27FC236}">
                <a16:creationId xmlns:a16="http://schemas.microsoft.com/office/drawing/2014/main" id="{1B664F8C-79AD-4408-9361-9BB617264658}"/>
              </a:ext>
            </a:extLst>
          </p:cNvPr>
          <p:cNvSpPr/>
          <p:nvPr/>
        </p:nvSpPr>
        <p:spPr>
          <a:xfrm>
            <a:off x="7032104" y="2348880"/>
            <a:ext cx="576064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>
            <a:extLst>
              <a:ext uri="{FF2B5EF4-FFF2-40B4-BE49-F238E27FC236}">
                <a16:creationId xmlns:a16="http://schemas.microsoft.com/office/drawing/2014/main" id="{EC529358-835B-4A3D-8600-EE6A657F2A3A}"/>
              </a:ext>
            </a:extLst>
          </p:cNvPr>
          <p:cNvSpPr/>
          <p:nvPr/>
        </p:nvSpPr>
        <p:spPr>
          <a:xfrm>
            <a:off x="983432" y="3140968"/>
            <a:ext cx="576064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738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0" grpId="0" animBg="1"/>
      <p:bldP spid="22" grpId="0" animBg="1"/>
      <p:bldP spid="23" grpId="0" animBg="1"/>
      <p:bldP spid="24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152400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NEW RESULTS 3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9131860" y="2540834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hangingPunct="0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DD59AC8F-75AB-4F1A-BD85-9DAA644EACCB}"/>
              </a:ext>
            </a:extLst>
          </p:cNvPr>
          <p:cNvSpPr txBox="1"/>
          <p:nvPr/>
        </p:nvSpPr>
        <p:spPr>
          <a:xfrm>
            <a:off x="1524000" y="2708920"/>
            <a:ext cx="9144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Simple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Levy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fits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at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36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small</a:t>
            </a:r>
            <a:r>
              <a:rPr lang="hu-HU" sz="36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–t</a:t>
            </a:r>
          </a:p>
          <a:p>
            <a:pPr algn="ctr"/>
            <a:r>
              <a:rPr lang="hu-HU" sz="28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(</a:t>
            </a:r>
            <a:r>
              <a:rPr lang="hu-HU" sz="28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For</a:t>
            </a:r>
            <a:r>
              <a:rPr lang="hu-HU" sz="28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8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details</a:t>
            </a:r>
            <a:r>
              <a:rPr lang="hu-HU" sz="28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, </a:t>
            </a:r>
            <a:r>
              <a:rPr lang="hu-HU" sz="28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see</a:t>
            </a:r>
            <a:r>
              <a:rPr lang="hu-HU" sz="28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8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the</a:t>
            </a:r>
            <a:r>
              <a:rPr lang="hu-HU" sz="28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2800" b="1" kern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poster</a:t>
            </a:r>
            <a:r>
              <a:rPr lang="hu-HU" sz="28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of I. Szanyi)</a:t>
            </a:r>
            <a:endParaRPr lang="hu-HU" sz="36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17184409"/>
      </p:ext>
    </p:extLst>
  </p:cSld>
  <p:clrMapOvr>
    <a:masterClrMapping/>
  </p:clrMapOvr>
  <p:transition spd="med" advTm="2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elusive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experimentally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1524000" y="709026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search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ISR: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no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conclusive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Breakstone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54, 2180 (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1985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): CL = 99.9 %</a:t>
            </a:r>
          </a:p>
        </p:txBody>
      </p:sp>
      <p:sp>
        <p:nvSpPr>
          <p:cNvPr id="21" name="Szabadkézi sokszög 20"/>
          <p:cNvSpPr/>
          <p:nvPr/>
        </p:nvSpPr>
        <p:spPr>
          <a:xfrm>
            <a:off x="1524000" y="4751849"/>
            <a:ext cx="9144000" cy="20335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Terminology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talk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Agreement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statistical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&lt;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≤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b="1" dirty="0" err="1">
                <a:latin typeface="Verdana" panose="020B0604030504040204" pitchFamily="34" charset="0"/>
                <a:ea typeface="Verdana" panose="020B0604030504040204" pitchFamily="34" charset="0"/>
              </a:rPr>
              <a:t>Evidence</a:t>
            </a:r>
            <a:r>
              <a:rPr lang="hu-HU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  <a:r>
              <a:rPr lang="hu-HU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latin typeface="Verdana" panose="020B0604030504040204" pitchFamily="34" charset="0"/>
                <a:ea typeface="Verdana" panose="020B0604030504040204" pitchFamily="34" charset="0"/>
              </a:rPr>
              <a:t>observation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dirty="0" err="1"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≤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latin typeface="Verdana" panose="020B0604030504040204" pitchFamily="34" charset="0"/>
                <a:ea typeface="Verdana" panose="020B0604030504040204" pitchFamily="34" charset="0"/>
              </a:rPr>
              <a:t>Discovery</a:t>
            </a:r>
            <a:r>
              <a:rPr lang="hu-HU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of </a:t>
            </a:r>
            <a:r>
              <a:rPr lang="hu-HU" dirty="0" err="1"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≤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time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Accepted</a:t>
            </a:r>
            <a:r>
              <a:rPr lang="hu-HU" b="1" dirty="0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B05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covery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Clay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Mathematical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Institute (CMI)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criteria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satisfied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Mis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covery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CMI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criteria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for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Millenium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Prize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Problems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satisfied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7054" y="1434960"/>
            <a:ext cx="2840874" cy="321817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917" y="1434025"/>
            <a:ext cx="3179371" cy="3219112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7320136" y="2132856"/>
            <a:ext cx="331236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rgbClr val="FF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 = 99.9 %,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3.35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984BCF8B-72EA-4201-BC61-01F05718FA5E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5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17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1524000" y="42864"/>
            <a:ext cx="9144000" cy="577825"/>
          </a:xfrm>
        </p:spPr>
        <p:txBody>
          <a:bodyPr>
            <a:normAutofit fontScale="90000"/>
          </a:bodyPr>
          <a:lstStyle/>
          <a:p>
            <a:pPr algn="ctr" eaLnBrk="1" hangingPunct="1">
              <a:buNone/>
            </a:pP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Search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-t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1527372" y="1628800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 fontScale="92500"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Some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simple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consequences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–t, Gaussian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sources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11754189" y="5575536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7" name="Csoportba foglalás 26">
            <a:extLst>
              <a:ext uri="{FF2B5EF4-FFF2-40B4-BE49-F238E27FC236}">
                <a16:creationId xmlns:a16="http://schemas.microsoft.com/office/drawing/2014/main" id="{7BC1DB96-0C2D-4904-B714-4AE604749AF5}"/>
              </a:ext>
            </a:extLst>
          </p:cNvPr>
          <p:cNvGrpSpPr/>
          <p:nvPr/>
        </p:nvGrpSpPr>
        <p:grpSpPr>
          <a:xfrm>
            <a:off x="2639616" y="757117"/>
            <a:ext cx="8190000" cy="840083"/>
            <a:chOff x="1115616" y="757116"/>
            <a:chExt cx="8190000" cy="840083"/>
          </a:xfrm>
        </p:grpSpPr>
        <p:pic>
          <p:nvPicPr>
            <p:cNvPr id="11" name="Kép 10"/>
            <p:cNvPicPr>
              <a:picLocks noChangeAspect="1"/>
            </p:cNvPicPr>
            <p:nvPr/>
          </p:nvPicPr>
          <p:blipFill rotWithShape="1">
            <a:blip r:embed="rId3"/>
            <a:srcRect l="-1" t="46380" r="32679"/>
            <a:stretch/>
          </p:blipFill>
          <p:spPr>
            <a:xfrm>
              <a:off x="1115616" y="764704"/>
              <a:ext cx="4392487" cy="83249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" name="Kép 12"/>
            <p:cNvPicPr>
              <a:picLocks noChangeAspect="1"/>
            </p:cNvPicPr>
            <p:nvPr/>
          </p:nvPicPr>
          <p:blipFill rotWithShape="1">
            <a:blip r:embed="rId3"/>
            <a:srcRect l="74616" b="46380"/>
            <a:stretch/>
          </p:blipFill>
          <p:spPr>
            <a:xfrm>
              <a:off x="7252240" y="757116"/>
              <a:ext cx="1656184" cy="832495"/>
            </a:xfrm>
            <a:prstGeom prst="rect">
              <a:avLst/>
            </a:prstGeom>
            <a:ln w="12700">
              <a:solidFill>
                <a:srgbClr val="000000"/>
              </a:solidFill>
            </a:ln>
          </p:spPr>
        </p:pic>
        <p:sp>
          <p:nvSpPr>
            <p:cNvPr id="18" name="Cím 1"/>
            <p:cNvSpPr txBox="1">
              <a:spLocks/>
            </p:cNvSpPr>
            <p:nvPr/>
          </p:nvSpPr>
          <p:spPr>
            <a:xfrm>
              <a:off x="3563888" y="908720"/>
              <a:ext cx="5741728" cy="57606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anchor="ctr" anchorCtr="0" compatLnSpc="1">
              <a:normAutofit/>
            </a:bodyPr>
            <a:lstStyle>
              <a:defPPr lvl="0">
                <a:buClr>
                  <a:srgbClr val="FF9900"/>
                </a:buClr>
                <a:buSzPct val="100000"/>
                <a:buFont typeface="Arial Rounded MT Bold" pitchFamily="34"/>
                <a:buNone/>
                <a:defRPr/>
              </a:defPPr>
              <a:lvl1pPr marL="0" marR="0" lvl="0" indent="0" algn="ctr" rtl="0" hangingPunct="1">
                <a:lnSpc>
                  <a:spcPct val="9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9900"/>
                </a:buClr>
                <a:buSzPct val="100000"/>
                <a:buFont typeface="Arial Rounded MT Bold" pitchFamily="34"/>
                <a:buChar char="•"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lang="hu-HU" sz="3200" b="1" i="0" u="none" strike="noStrike" baseline="0">
                  <a:ln>
                    <a:noFill/>
                  </a:ln>
                  <a:solidFill>
                    <a:srgbClr val="FFFF00"/>
                  </a:solidFill>
                  <a:latin typeface="Verdana" pitchFamily="34"/>
                  <a:ea typeface="Arial" pitchFamily="34"/>
                  <a:cs typeface="Arial" pitchFamily="34"/>
                </a:defRPr>
              </a:lvl1pPr>
              <a:lvl2pPr lvl="1">
                <a:buSzPct val="45000"/>
                <a:buFont typeface="StarSymbol"/>
                <a:buChar char="●"/>
                <a:defRPr/>
              </a:lvl2pPr>
              <a:lvl3pPr lvl="2">
                <a:buSzPct val="45000"/>
                <a:buFont typeface="StarSymbol"/>
                <a:buChar char="●"/>
                <a:defRPr/>
              </a:lvl3pPr>
              <a:lvl4pPr lvl="3">
                <a:buSzPct val="45000"/>
                <a:buFont typeface="StarSymbol"/>
                <a:buChar char="●"/>
                <a:defRPr/>
              </a:lvl4pPr>
              <a:lvl5pPr lvl="4">
                <a:buSzPct val="45000"/>
                <a:buFont typeface="StarSymbol"/>
                <a:buChar char="●"/>
                <a:defRPr/>
              </a:lvl5pPr>
              <a:lvl6pPr lvl="5">
                <a:buSzPct val="45000"/>
                <a:buFont typeface="StarSymbol"/>
                <a:buChar char="●"/>
                <a:defRPr/>
              </a:lvl6pPr>
              <a:lvl7pPr lvl="6">
                <a:buSzPct val="45000"/>
                <a:buFont typeface="StarSymbol"/>
                <a:buChar char="●"/>
                <a:defRPr/>
              </a:lvl7pPr>
              <a:lvl8pPr lvl="7">
                <a:buSzPct val="45000"/>
                <a:buFont typeface="StarSymbol"/>
                <a:buChar char="●"/>
                <a:defRPr/>
              </a:lvl8pPr>
              <a:lvl9pPr lvl="8">
                <a:buSzPct val="45000"/>
                <a:buFont typeface="StarSymbol"/>
                <a:buChar char="●"/>
                <a:defRPr/>
              </a:lvl9pPr>
            </a:lstStyle>
            <a:p>
              <a:pPr>
                <a:buFont typeface="Arial Rounded MT Bold" pitchFamily="34"/>
                <a:buNone/>
              </a:pPr>
              <a:r>
                <a:rPr lang="hu-HU" sz="2400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valid</a:t>
              </a:r>
              <a:r>
                <a:rPr lang="hu-HU" sz="2400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sz="2400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for</a:t>
              </a:r>
              <a:endPara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45FC7940-FF5C-4742-8B46-FC31490A9B22}"/>
              </a:ext>
            </a:extLst>
          </p:cNvPr>
          <p:cNvGrpSpPr>
            <a:grpSpLocks/>
          </p:cNvGrpSpPr>
          <p:nvPr/>
        </p:nvGrpSpPr>
        <p:grpSpPr>
          <a:xfrm>
            <a:off x="48268" y="2132856"/>
            <a:ext cx="8893364" cy="4392488"/>
            <a:chOff x="611560" y="2276872"/>
            <a:chExt cx="7920880" cy="3824012"/>
          </a:xfrm>
        </p:grpSpPr>
        <p:sp>
          <p:nvSpPr>
            <p:cNvPr id="10" name="Téglalap 9"/>
            <p:cNvSpPr>
              <a:spLocks noChangeAspect="1"/>
            </p:cNvSpPr>
            <p:nvPr/>
          </p:nvSpPr>
          <p:spPr>
            <a:xfrm>
              <a:off x="611560" y="2276872"/>
              <a:ext cx="7920880" cy="382401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pic>
          <p:nvPicPr>
            <p:cNvPr id="24" name="Kép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9299" y="3952206"/>
              <a:ext cx="4429125" cy="62865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25" name="Szövegdoboz 24">
              <a:extLst>
                <a:ext uri="{FF2B5EF4-FFF2-40B4-BE49-F238E27FC236}">
                  <a16:creationId xmlns:a16="http://schemas.microsoft.com/office/drawing/2014/main" id="{89150498-C172-461F-A10F-7FE54B4187B1}"/>
                </a:ext>
              </a:extLst>
            </p:cNvPr>
            <p:cNvSpPr txBox="1"/>
            <p:nvPr/>
          </p:nvSpPr>
          <p:spPr>
            <a:xfrm>
              <a:off x="611560" y="2339316"/>
              <a:ext cx="13681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Arial Rounded MT Bold" pitchFamily="34"/>
                <a:buNone/>
              </a:pP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If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any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of   </a:t>
              </a:r>
            </a:p>
          </p:txBody>
        </p:sp>
        <p:sp>
          <p:nvSpPr>
            <p:cNvPr id="26" name="Szövegdoboz 25">
              <a:extLst>
                <a:ext uri="{FF2B5EF4-FFF2-40B4-BE49-F238E27FC236}">
                  <a16:creationId xmlns:a16="http://schemas.microsoft.com/office/drawing/2014/main" id="{58790195-85CF-4B3E-A014-05321FF8D330}"/>
                </a:ext>
              </a:extLst>
            </p:cNvPr>
            <p:cNvSpPr txBox="1"/>
            <p:nvPr/>
          </p:nvSpPr>
          <p:spPr>
            <a:xfrm>
              <a:off x="4499992" y="3419436"/>
              <a:ext cx="359481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Arial Rounded MT Bold" pitchFamily="34"/>
                <a:buNone/>
              </a:pP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is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statistically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significant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 </a:t>
              </a:r>
              <a:r>
                <a:rPr lang="hu-HU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  <p:pic>
          <p:nvPicPr>
            <p:cNvPr id="5" name="Kép 4">
              <a:extLst>
                <a:ext uri="{FF2B5EF4-FFF2-40B4-BE49-F238E27FC236}">
                  <a16:creationId xmlns:a16="http://schemas.microsoft.com/office/drawing/2014/main" id="{09C7FC6B-757C-4081-AF32-AE6A03799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06903" y="4266531"/>
              <a:ext cx="2644369" cy="16155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" name="Kép 3">
              <a:extLst>
                <a:ext uri="{FF2B5EF4-FFF2-40B4-BE49-F238E27FC236}">
                  <a16:creationId xmlns:a16="http://schemas.microsoft.com/office/drawing/2014/main" id="{D7A0D43C-0E5A-4CAF-8477-F29DDE1F56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90731" y="3023482"/>
              <a:ext cx="2476715" cy="103641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</p:grpSp>
      <p:pic>
        <p:nvPicPr>
          <p:cNvPr id="19" name="Kép 18">
            <a:extLst>
              <a:ext uri="{FF2B5EF4-FFF2-40B4-BE49-F238E27FC236}">
                <a16:creationId xmlns:a16="http://schemas.microsoft.com/office/drawing/2014/main" id="{1AFA873B-81FF-466E-9175-F27ACCDE9F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69888" y="2197277"/>
            <a:ext cx="3117870" cy="897093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66397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1524000" y="42864"/>
            <a:ext cx="9144000" cy="577825"/>
          </a:xfrm>
        </p:spPr>
        <p:txBody>
          <a:bodyPr>
            <a:normAutofit fontScale="90000"/>
          </a:bodyPr>
          <a:lstStyle/>
          <a:p>
            <a:pPr algn="ctr" eaLnBrk="1" hangingPunct="1">
              <a:buNone/>
            </a:pP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Search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4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-t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1527372" y="1484784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 fontScale="92500"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Some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simple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consequences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–t,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sources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11744664" y="655391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7" name="Csoportba foglalás 26">
            <a:extLst>
              <a:ext uri="{FF2B5EF4-FFF2-40B4-BE49-F238E27FC236}">
                <a16:creationId xmlns:a16="http://schemas.microsoft.com/office/drawing/2014/main" id="{7BC1DB96-0C2D-4904-B714-4AE604749AF5}"/>
              </a:ext>
            </a:extLst>
          </p:cNvPr>
          <p:cNvGrpSpPr/>
          <p:nvPr/>
        </p:nvGrpSpPr>
        <p:grpSpPr>
          <a:xfrm>
            <a:off x="2639616" y="757117"/>
            <a:ext cx="8190000" cy="840083"/>
            <a:chOff x="1115616" y="757116"/>
            <a:chExt cx="8190000" cy="840083"/>
          </a:xfrm>
        </p:grpSpPr>
        <p:pic>
          <p:nvPicPr>
            <p:cNvPr id="11" name="Kép 10"/>
            <p:cNvPicPr>
              <a:picLocks noChangeAspect="1"/>
            </p:cNvPicPr>
            <p:nvPr/>
          </p:nvPicPr>
          <p:blipFill rotWithShape="1">
            <a:blip r:embed="rId3"/>
            <a:srcRect l="-1" t="46380" r="32679"/>
            <a:stretch/>
          </p:blipFill>
          <p:spPr>
            <a:xfrm>
              <a:off x="1115616" y="764704"/>
              <a:ext cx="4392487" cy="83249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" name="Kép 12"/>
            <p:cNvPicPr>
              <a:picLocks noChangeAspect="1"/>
            </p:cNvPicPr>
            <p:nvPr/>
          </p:nvPicPr>
          <p:blipFill rotWithShape="1">
            <a:blip r:embed="rId3"/>
            <a:srcRect l="74616" b="46380"/>
            <a:stretch/>
          </p:blipFill>
          <p:spPr>
            <a:xfrm>
              <a:off x="7252240" y="757116"/>
              <a:ext cx="1656184" cy="832495"/>
            </a:xfrm>
            <a:prstGeom prst="rect">
              <a:avLst/>
            </a:prstGeom>
            <a:ln w="12700">
              <a:solidFill>
                <a:srgbClr val="000000"/>
              </a:solidFill>
            </a:ln>
          </p:spPr>
        </p:pic>
        <p:sp>
          <p:nvSpPr>
            <p:cNvPr id="18" name="Cím 1"/>
            <p:cNvSpPr txBox="1">
              <a:spLocks/>
            </p:cNvSpPr>
            <p:nvPr/>
          </p:nvSpPr>
          <p:spPr>
            <a:xfrm>
              <a:off x="3563888" y="908720"/>
              <a:ext cx="5741728" cy="57606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anchor="ctr" anchorCtr="0" compatLnSpc="1">
              <a:normAutofit/>
            </a:bodyPr>
            <a:lstStyle>
              <a:defPPr lvl="0">
                <a:buClr>
                  <a:srgbClr val="FF9900"/>
                </a:buClr>
                <a:buSzPct val="100000"/>
                <a:buFont typeface="Arial Rounded MT Bold" pitchFamily="34"/>
                <a:buNone/>
                <a:defRPr/>
              </a:defPPr>
              <a:lvl1pPr marL="0" marR="0" lvl="0" indent="0" algn="ctr" rtl="0" hangingPunct="1">
                <a:lnSpc>
                  <a:spcPct val="9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9900"/>
                </a:buClr>
                <a:buSzPct val="100000"/>
                <a:buFont typeface="Arial Rounded MT Bold" pitchFamily="34"/>
                <a:buChar char="•"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lang="hu-HU" sz="3200" b="1" i="0" u="none" strike="noStrike" baseline="0">
                  <a:ln>
                    <a:noFill/>
                  </a:ln>
                  <a:solidFill>
                    <a:srgbClr val="FFFF00"/>
                  </a:solidFill>
                  <a:latin typeface="Verdana" pitchFamily="34"/>
                  <a:ea typeface="Arial" pitchFamily="34"/>
                  <a:cs typeface="Arial" pitchFamily="34"/>
                </a:defRPr>
              </a:lvl1pPr>
              <a:lvl2pPr lvl="1">
                <a:buSzPct val="45000"/>
                <a:buFont typeface="StarSymbol"/>
                <a:buChar char="●"/>
                <a:defRPr/>
              </a:lvl2pPr>
              <a:lvl3pPr lvl="2">
                <a:buSzPct val="45000"/>
                <a:buFont typeface="StarSymbol"/>
                <a:buChar char="●"/>
                <a:defRPr/>
              </a:lvl3pPr>
              <a:lvl4pPr lvl="3">
                <a:buSzPct val="45000"/>
                <a:buFont typeface="StarSymbol"/>
                <a:buChar char="●"/>
                <a:defRPr/>
              </a:lvl4pPr>
              <a:lvl5pPr lvl="4">
                <a:buSzPct val="45000"/>
                <a:buFont typeface="StarSymbol"/>
                <a:buChar char="●"/>
                <a:defRPr/>
              </a:lvl5pPr>
              <a:lvl6pPr lvl="5">
                <a:buSzPct val="45000"/>
                <a:buFont typeface="StarSymbol"/>
                <a:buChar char="●"/>
                <a:defRPr/>
              </a:lvl6pPr>
              <a:lvl7pPr lvl="6">
                <a:buSzPct val="45000"/>
                <a:buFont typeface="StarSymbol"/>
                <a:buChar char="●"/>
                <a:defRPr/>
              </a:lvl7pPr>
              <a:lvl8pPr lvl="7">
                <a:buSzPct val="45000"/>
                <a:buFont typeface="StarSymbol"/>
                <a:buChar char="●"/>
                <a:defRPr/>
              </a:lvl8pPr>
              <a:lvl9pPr lvl="8">
                <a:buSzPct val="45000"/>
                <a:buFont typeface="StarSymbol"/>
                <a:buChar char="●"/>
                <a:defRPr/>
              </a:lvl9pPr>
            </a:lstStyle>
            <a:p>
              <a:pPr>
                <a:buFont typeface="Arial Rounded MT Bold" pitchFamily="34"/>
                <a:buNone/>
              </a:pPr>
              <a:r>
                <a:rPr lang="hu-HU" sz="2400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valid</a:t>
              </a:r>
              <a:r>
                <a:rPr lang="hu-HU" sz="2400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sz="2400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for</a:t>
              </a:r>
              <a:endPara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" name="Csoportba foglalás 5">
            <a:extLst>
              <a:ext uri="{FF2B5EF4-FFF2-40B4-BE49-F238E27FC236}">
                <a16:creationId xmlns:a16="http://schemas.microsoft.com/office/drawing/2014/main" id="{BEB692B0-EED7-408F-B30F-A2375643D131}"/>
              </a:ext>
            </a:extLst>
          </p:cNvPr>
          <p:cNvGrpSpPr>
            <a:grpSpLocks noChangeAspect="1"/>
          </p:cNvGrpSpPr>
          <p:nvPr/>
        </p:nvGrpSpPr>
        <p:grpSpPr>
          <a:xfrm>
            <a:off x="47328" y="1988839"/>
            <a:ext cx="9030472" cy="4843617"/>
            <a:chOff x="611560" y="2276872"/>
            <a:chExt cx="7920880" cy="4248472"/>
          </a:xfrm>
        </p:grpSpPr>
        <p:sp>
          <p:nvSpPr>
            <p:cNvPr id="10" name="Téglalap 9"/>
            <p:cNvSpPr/>
            <p:nvPr/>
          </p:nvSpPr>
          <p:spPr>
            <a:xfrm>
              <a:off x="611560" y="2276872"/>
              <a:ext cx="7920880" cy="424847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pic>
          <p:nvPicPr>
            <p:cNvPr id="24" name="Kép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9299" y="3952206"/>
              <a:ext cx="4429125" cy="62865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25" name="Szövegdoboz 24">
              <a:extLst>
                <a:ext uri="{FF2B5EF4-FFF2-40B4-BE49-F238E27FC236}">
                  <a16:creationId xmlns:a16="http://schemas.microsoft.com/office/drawing/2014/main" id="{89150498-C172-461F-A10F-7FE54B4187B1}"/>
                </a:ext>
              </a:extLst>
            </p:cNvPr>
            <p:cNvSpPr txBox="1"/>
            <p:nvPr/>
          </p:nvSpPr>
          <p:spPr>
            <a:xfrm>
              <a:off x="611560" y="2339316"/>
              <a:ext cx="13681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Arial Rounded MT Bold" pitchFamily="34"/>
                <a:buNone/>
              </a:pP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If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any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of   </a:t>
              </a:r>
            </a:p>
          </p:txBody>
        </p:sp>
        <p:sp>
          <p:nvSpPr>
            <p:cNvPr id="26" name="Szövegdoboz 25">
              <a:extLst>
                <a:ext uri="{FF2B5EF4-FFF2-40B4-BE49-F238E27FC236}">
                  <a16:creationId xmlns:a16="http://schemas.microsoft.com/office/drawing/2014/main" id="{58790195-85CF-4B3E-A014-05321FF8D330}"/>
                </a:ext>
              </a:extLst>
            </p:cNvPr>
            <p:cNvSpPr txBox="1"/>
            <p:nvPr/>
          </p:nvSpPr>
          <p:spPr>
            <a:xfrm>
              <a:off x="4499992" y="3419436"/>
              <a:ext cx="359481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Arial Rounded MT Bold" pitchFamily="34"/>
                <a:buNone/>
              </a:pP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is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statistically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hu-HU" b="1" kern="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significant</a:t>
              </a:r>
              <a:r>
                <a:rPr lang="hu-HU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 </a:t>
              </a:r>
              <a:r>
                <a:rPr lang="hu-HU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  <p:pic>
          <p:nvPicPr>
            <p:cNvPr id="3" name="Kép 2">
              <a:extLst>
                <a:ext uri="{FF2B5EF4-FFF2-40B4-BE49-F238E27FC236}">
                  <a16:creationId xmlns:a16="http://schemas.microsoft.com/office/drawing/2014/main" id="{E37AFE79-3762-4C2B-871F-905DEEF8F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3544" y="2807480"/>
              <a:ext cx="2911092" cy="16841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" name="Kép 4">
              <a:extLst>
                <a:ext uri="{FF2B5EF4-FFF2-40B4-BE49-F238E27FC236}">
                  <a16:creationId xmlns:a16="http://schemas.microsoft.com/office/drawing/2014/main" id="{09C7FC6B-757C-4081-AF32-AE6A03799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6905" y="4653136"/>
              <a:ext cx="2644369" cy="16155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12" name="Kép 11">
            <a:extLst>
              <a:ext uri="{FF2B5EF4-FFF2-40B4-BE49-F238E27FC236}">
                <a16:creationId xmlns:a16="http://schemas.microsoft.com/office/drawing/2014/main" id="{B826EA45-7A52-4A0F-BB5C-00CBD5C389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05249" y="2024953"/>
            <a:ext cx="4511431" cy="1066892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699B6DBB-59CE-483B-A6C0-A323A7DF72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95800" y="5373216"/>
            <a:ext cx="7920880" cy="111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29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1524000" y="42864"/>
            <a:ext cx="9144000" cy="577825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generalized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Bialas-Bzdak</a:t>
            </a:r>
            <a:r>
              <a:rPr lang="hu-H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1527372" y="692696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Simple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results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-t: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10213520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E050E082-283A-4E24-98EE-5FCAE055D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518" y="1251656"/>
            <a:ext cx="4922947" cy="78492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0FDD5DA2-8742-4D8E-BE46-F0C1557B2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1269" y="2078842"/>
            <a:ext cx="9144000" cy="906424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E9AD4179-A2F5-49C5-BC34-0DB69F564E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6007" y="3633786"/>
            <a:ext cx="3939881" cy="731583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5FE8F3A3-4A81-4B98-8725-9F52B68555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6149" y="3050424"/>
            <a:ext cx="2095682" cy="518205"/>
          </a:xfrm>
          <a:prstGeom prst="rect">
            <a:avLst/>
          </a:prstGeom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59877B2C-677A-46AB-9FFC-FB476D5D6E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42729" y="4432261"/>
            <a:ext cx="3406435" cy="807790"/>
          </a:xfrm>
          <a:prstGeom prst="rect">
            <a:avLst/>
          </a:prstGeom>
        </p:spPr>
      </p:pic>
      <p:sp>
        <p:nvSpPr>
          <p:cNvPr id="27" name="Cím 1">
            <a:extLst>
              <a:ext uri="{FF2B5EF4-FFF2-40B4-BE49-F238E27FC236}">
                <a16:creationId xmlns:a16="http://schemas.microsoft.com/office/drawing/2014/main" id="{DF11FFBE-C3ED-4D70-813E-98CBE36E544E}"/>
              </a:ext>
            </a:extLst>
          </p:cNvPr>
          <p:cNvSpPr txBox="1">
            <a:spLocks/>
          </p:cNvSpPr>
          <p:nvPr/>
        </p:nvSpPr>
        <p:spPr>
          <a:xfrm>
            <a:off x="1507330" y="5157193"/>
            <a:ext cx="9144000" cy="10098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fits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qd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a</a:t>
            </a:r>
            <a:r>
              <a:rPr lang="hu-HU" sz="2400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is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same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pp and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pbarb</a:t>
            </a: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But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!  </a:t>
            </a:r>
          </a:p>
        </p:txBody>
      </p:sp>
      <p:pic>
        <p:nvPicPr>
          <p:cNvPr id="28" name="Kép 27">
            <a:extLst>
              <a:ext uri="{FF2B5EF4-FFF2-40B4-BE49-F238E27FC236}">
                <a16:creationId xmlns:a16="http://schemas.microsoft.com/office/drawing/2014/main" id="{ED6015DB-E15D-4127-80C6-8A5001DCFD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87889" y="6144126"/>
            <a:ext cx="2438611" cy="495343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D32A8238-266B-4F56-B7EB-E5F65D704E09}"/>
              </a:ext>
            </a:extLst>
          </p:cNvPr>
          <p:cNvSpPr txBox="1"/>
          <p:nvPr/>
        </p:nvSpPr>
        <p:spPr>
          <a:xfrm>
            <a:off x="11744664" y="655391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28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A76A1B13-189A-463F-860C-384C259E4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533" y="1264523"/>
            <a:ext cx="4013444" cy="5510349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3AC944ED-3DF7-47DA-B19B-3E67DF914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5" y="1274972"/>
            <a:ext cx="4624651" cy="3240360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A28057B9-3354-4EC4-BAA5-7A902482A8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985" y="4639589"/>
            <a:ext cx="4624651" cy="1093667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14" name="Szövegdoboz 13">
            <a:extLst>
              <a:ext uri="{FF2B5EF4-FFF2-40B4-BE49-F238E27FC236}">
                <a16:creationId xmlns:a16="http://schemas.microsoft.com/office/drawing/2014/main" id="{59B12E75-96D7-409F-966E-4D71383CA7C1}"/>
              </a:ext>
            </a:extLst>
          </p:cNvPr>
          <p:cNvSpPr txBox="1"/>
          <p:nvPr/>
        </p:nvSpPr>
        <p:spPr>
          <a:xfrm>
            <a:off x="5970427" y="5802894"/>
            <a:ext cx="4587764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Glauber’s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theory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p=(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q,d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Good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quality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fits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also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every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–t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dataset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pp,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pbarp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hu-HU" dirty="0"/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014D3E32-DCBC-44E1-A063-F190F7A570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5560" y="85713"/>
            <a:ext cx="7920880" cy="1111039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D4346732-0E1D-4FDD-9519-277F87ECB0AC}"/>
              </a:ext>
            </a:extLst>
          </p:cNvPr>
          <p:cNvSpPr txBox="1"/>
          <p:nvPr/>
        </p:nvSpPr>
        <p:spPr>
          <a:xfrm>
            <a:off x="11744664" y="655391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35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C7B23E39-201B-46E9-9B8C-29A3C280B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9662" y="18649"/>
            <a:ext cx="5072677" cy="1199619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0ECC3DC1-5132-4BDE-914C-3379ED064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684" y="1244243"/>
            <a:ext cx="7886633" cy="5569133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A3494660-B11B-4FEF-AEB3-04BD9D7DDAF7}"/>
              </a:ext>
            </a:extLst>
          </p:cNvPr>
          <p:cNvSpPr txBox="1"/>
          <p:nvPr/>
        </p:nvSpPr>
        <p:spPr>
          <a:xfrm>
            <a:off x="11734800" y="6562725"/>
            <a:ext cx="447675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75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901F0B63-BE85-4A07-8548-43CBEF846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726" y="709828"/>
            <a:ext cx="8826548" cy="6123567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80E2F7EE-0A9B-4BB0-BC03-6EEFE6BB8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674" y="15648"/>
            <a:ext cx="4624651" cy="1093667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37741863-4DA2-4439-B885-3A54EF72178B}"/>
              </a:ext>
            </a:extLst>
          </p:cNvPr>
          <p:cNvSpPr txBox="1"/>
          <p:nvPr/>
        </p:nvSpPr>
        <p:spPr>
          <a:xfrm>
            <a:off x="11744664" y="655391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67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2F546B5B-E363-487E-83B3-4FD067D41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675" y="895173"/>
            <a:ext cx="4624651" cy="1093667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13" name="Cím 1">
            <a:extLst>
              <a:ext uri="{FF2B5EF4-FFF2-40B4-BE49-F238E27FC236}">
                <a16:creationId xmlns:a16="http://schemas.microsoft.com/office/drawing/2014/main" id="{C37DCFB0-BB8B-4F37-A0D0-17FB0003354B}"/>
              </a:ext>
            </a:extLst>
          </p:cNvPr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+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Bialas-Bzdak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t</a:t>
            </a:r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anose="05050102010706020507" pitchFamily="18" charset="2"/>
              <a:ea typeface="Verdana" panose="020B0604030504040204" pitchFamily="34" charset="0"/>
            </a:endParaRPr>
          </a:p>
        </p:txBody>
      </p:sp>
      <p:sp>
        <p:nvSpPr>
          <p:cNvPr id="14" name="Cím 1">
            <a:extLst>
              <a:ext uri="{FF2B5EF4-FFF2-40B4-BE49-F238E27FC236}">
                <a16:creationId xmlns:a16="http://schemas.microsoft.com/office/drawing/2014/main" id="{5313D4A4-E90B-40C2-8501-191363DE7886}"/>
              </a:ext>
            </a:extLst>
          </p:cNvPr>
          <p:cNvSpPr txBox="1">
            <a:spLocks/>
          </p:cNvSpPr>
          <p:nvPr/>
        </p:nvSpPr>
        <p:spPr>
          <a:xfrm>
            <a:off x="3503712" y="2205808"/>
            <a:ext cx="8639944" cy="863152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sz="20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Dramatic</a:t>
            </a:r>
            <a:r>
              <a:rPr lang="hu-HU" sz="20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consequences</a:t>
            </a:r>
            <a:r>
              <a:rPr lang="hu-HU" sz="20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r>
              <a:rPr lang="hu-HU" sz="2000" u="sng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Strong </a:t>
            </a:r>
            <a:r>
              <a:rPr lang="hu-HU" sz="2000" u="sng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form</a:t>
            </a:r>
            <a:r>
              <a:rPr lang="hu-HU" sz="2000" u="sng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2000" u="sng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Pomeranchuk</a:t>
            </a:r>
            <a:r>
              <a:rPr lang="hu-HU" sz="2000" u="sng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u="sng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theorem</a:t>
            </a:r>
            <a:r>
              <a:rPr lang="hu-HU" sz="20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!</a:t>
            </a:r>
          </a:p>
          <a:p>
            <a:endParaRPr lang="hu-HU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hu-H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D590AADB-7BA5-40C1-BDBF-E4DD94EB15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946" b="15456"/>
          <a:stretch/>
        </p:blipFill>
        <p:spPr>
          <a:xfrm>
            <a:off x="316696" y="1988840"/>
            <a:ext cx="3047230" cy="1193098"/>
          </a:xfrm>
          <a:prstGeom prst="rect">
            <a:avLst/>
          </a:prstGeom>
        </p:spPr>
      </p:pic>
      <p:sp>
        <p:nvSpPr>
          <p:cNvPr id="19" name="Cím 1">
            <a:extLst>
              <a:ext uri="{FF2B5EF4-FFF2-40B4-BE49-F238E27FC236}">
                <a16:creationId xmlns:a16="http://schemas.microsoft.com/office/drawing/2014/main" id="{4EA33EC1-7729-43B6-8750-F09D59C1C963}"/>
              </a:ext>
            </a:extLst>
          </p:cNvPr>
          <p:cNvSpPr txBox="1">
            <a:spLocks/>
          </p:cNvSpPr>
          <p:nvPr/>
        </p:nvSpPr>
        <p:spPr>
          <a:xfrm>
            <a:off x="3215680" y="3140968"/>
            <a:ext cx="9144000" cy="2664296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sz="2000" kern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Signals</a:t>
            </a:r>
            <a:r>
              <a:rPr lang="hu-HU" sz="2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2000" kern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sz="2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kern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exchange</a:t>
            </a:r>
            <a:r>
              <a:rPr lang="hu-HU" sz="2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</a:t>
            </a:r>
          </a:p>
          <a:p>
            <a:r>
              <a:rPr lang="hu-HU" sz="20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optical</a:t>
            </a:r>
            <a:r>
              <a:rPr lang="hu-HU" sz="20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point</a:t>
            </a:r>
            <a:r>
              <a:rPr lang="hu-HU" sz="2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r</a:t>
            </a:r>
            <a:r>
              <a:rPr lang="hu-HU" sz="2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kern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elastic</a:t>
            </a:r>
            <a:r>
              <a:rPr lang="hu-HU" sz="2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kern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cross-section</a:t>
            </a:r>
            <a:r>
              <a:rPr lang="hu-HU" sz="2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! </a:t>
            </a:r>
          </a:p>
          <a:p>
            <a:endParaRPr lang="hu-HU" sz="20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hu-HU" sz="20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Tests</a:t>
            </a:r>
            <a:r>
              <a:rPr lang="hu-HU" sz="20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are</a:t>
            </a:r>
            <a:r>
              <a:rPr lang="hu-HU" sz="20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needed</a:t>
            </a:r>
            <a:r>
              <a:rPr lang="hu-HU" sz="20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…</a:t>
            </a:r>
          </a:p>
          <a:p>
            <a:endParaRPr lang="hu-H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1" name="Kép 20">
            <a:extLst>
              <a:ext uri="{FF2B5EF4-FFF2-40B4-BE49-F238E27FC236}">
                <a16:creationId xmlns:a16="http://schemas.microsoft.com/office/drawing/2014/main" id="{184B9E54-A1F3-4C10-8B90-987D5C3F6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66" y="3284984"/>
            <a:ext cx="3047230" cy="1880206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160A9A76-0AC9-4DD6-97DA-CE28FF0A8E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5575397"/>
            <a:ext cx="9144000" cy="1282603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44649215-E4B6-4A74-96CE-05A13E890196}"/>
              </a:ext>
            </a:extLst>
          </p:cNvPr>
          <p:cNvSpPr txBox="1"/>
          <p:nvPr/>
        </p:nvSpPr>
        <p:spPr>
          <a:xfrm>
            <a:off x="11744664" y="655391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35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1524000" y="42864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well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established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in QCD</a:t>
            </a:r>
          </a:p>
        </p:txBody>
      </p:sp>
      <p:sp>
        <p:nvSpPr>
          <p:cNvPr id="11" name="Szabadkézi sokszög 10"/>
          <p:cNvSpPr/>
          <p:nvPr/>
        </p:nvSpPr>
        <p:spPr>
          <a:xfrm>
            <a:off x="2171564" y="836713"/>
            <a:ext cx="784887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proposed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phenomenology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L. Lukaszuk, B.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Nicolescu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Lett.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8, 405 (1973)</a:t>
            </a:r>
          </a:p>
        </p:txBody>
      </p:sp>
      <p:sp>
        <p:nvSpPr>
          <p:cNvPr id="13" name="Szabadkézi sokszög 12"/>
          <p:cNvSpPr/>
          <p:nvPr/>
        </p:nvSpPr>
        <p:spPr>
          <a:xfrm>
            <a:off x="2060855" y="3943069"/>
            <a:ext cx="8070291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QCD: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Bartels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L.N.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Lipatov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G. P.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Vacca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B (2000) 178 </a:t>
            </a:r>
          </a:p>
        </p:txBody>
      </p:sp>
      <p:sp>
        <p:nvSpPr>
          <p:cNvPr id="14" name="Szabadkézi sokszög 13"/>
          <p:cNvSpPr/>
          <p:nvPr/>
        </p:nvSpPr>
        <p:spPr>
          <a:xfrm>
            <a:off x="2387588" y="3150981"/>
            <a:ext cx="7416824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intercept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QCD: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R. A. Janik, J.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Wosiek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82 (1999) 1092 </a:t>
            </a:r>
          </a:p>
        </p:txBody>
      </p:sp>
      <p:sp>
        <p:nvSpPr>
          <p:cNvPr id="15" name="Szabadkézi sokszög 14"/>
          <p:cNvSpPr/>
          <p:nvPr/>
        </p:nvSpPr>
        <p:spPr>
          <a:xfrm>
            <a:off x="767409" y="1671332"/>
            <a:ext cx="10657183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Three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Gluon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Integral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Equation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Singlet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Singularities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QCD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BKP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evolution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equation</a:t>
            </a: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Bartels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Nucl</a:t>
            </a:r>
            <a:r>
              <a:rPr lang="en-US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Phys.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 175 (1980) 365-401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Kwiecinski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>
                <a:latin typeface="Verdana" pitchFamily="34"/>
                <a:ea typeface="Lucida Sans Unicode" pitchFamily="2"/>
                <a:cs typeface="Lucida Sans Unicode" pitchFamily="2"/>
              </a:rPr>
              <a:t>M. </a:t>
            </a:r>
            <a:r>
              <a:rPr lang="hu-HU" sz="2000" dirty="0" err="1">
                <a:latin typeface="Verdana" pitchFamily="34"/>
                <a:ea typeface="Lucida Sans Unicode" pitchFamily="2"/>
                <a:cs typeface="Lucida Sans Unicode" pitchFamily="2"/>
              </a:rPr>
              <a:t>Praszalowicz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Phys.Lett.B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94 (1980) 413-416 </a:t>
            </a:r>
          </a:p>
        </p:txBody>
      </p:sp>
      <p:sp>
        <p:nvSpPr>
          <p:cNvPr id="18" name="Szabadkézi sokszög 17"/>
          <p:cNvSpPr/>
          <p:nvPr/>
        </p:nvSpPr>
        <p:spPr>
          <a:xfrm>
            <a:off x="2207568" y="4735157"/>
            <a:ext cx="7776864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QCD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running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coupling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endParaRPr lang="hu-HU" dirty="0"/>
          </a:p>
          <a:p>
            <a:pPr algn="ctr"/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J. </a:t>
            </a:r>
            <a:r>
              <a:rPr lang="hu-HU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Bartels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, C. </a:t>
            </a:r>
            <a:r>
              <a:rPr lang="hu-HU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Contreras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, G. P. </a:t>
            </a:r>
            <a:r>
              <a:rPr lang="hu-HU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Vacca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, </a:t>
            </a:r>
            <a:r>
              <a:rPr lang="hu-HU" sz="2000" i="1" dirty="0">
                <a:latin typeface="Verdana" panose="020B0604030504040204" pitchFamily="34" charset="0"/>
                <a:ea typeface="Verdana" panose="020B0604030504040204" pitchFamily="34" charset="0"/>
              </a:rPr>
              <a:t>JHEP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 04 (2020) 183</a:t>
            </a:r>
          </a:p>
        </p:txBody>
      </p:sp>
      <p:sp>
        <p:nvSpPr>
          <p:cNvPr id="21" name="Szabadkézi sokszög 20"/>
          <p:cNvSpPr/>
          <p:nvPr/>
        </p:nvSpPr>
        <p:spPr>
          <a:xfrm>
            <a:off x="2207568" y="5599253"/>
            <a:ext cx="7776864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excellent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intro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review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Yu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Kovchegov’s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endParaRPr lang="hu-HU" dirty="0"/>
          </a:p>
          <a:p>
            <a:pPr algn="ctr"/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CTEQ </a:t>
            </a:r>
            <a:r>
              <a:rPr lang="hu-HU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Webinar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April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 28, 2021</a:t>
            </a:r>
          </a:p>
          <a:p>
            <a:pPr algn="ctr"/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http://youtu.be/yHBO3zcB3V4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B55C0825-ACC8-48F5-9CC3-C62C8D553F10}"/>
              </a:ext>
            </a:extLst>
          </p:cNvPr>
          <p:cNvSpPr txBox="1"/>
          <p:nvPr/>
        </p:nvSpPr>
        <p:spPr>
          <a:xfrm>
            <a:off x="11754189" y="6536879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71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8" grpId="0" animBg="1"/>
      <p:bldP spid="21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29870</TotalTime>
  <Words>5151</Words>
  <Application>Microsoft Office PowerPoint</Application>
  <PresentationFormat>Szélesvásznú</PresentationFormat>
  <Paragraphs>688</Paragraphs>
  <Slides>86</Slides>
  <Notes>79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9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86</vt:i4>
      </vt:variant>
    </vt:vector>
  </HeadingPairs>
  <TitlesOfParts>
    <vt:vector size="96" baseType="lpstr">
      <vt:lpstr>Arial</vt:lpstr>
      <vt:lpstr>Arial Rounded MT Bold</vt:lpstr>
      <vt:lpstr>Calibri</vt:lpstr>
      <vt:lpstr>Liberation Sans</vt:lpstr>
      <vt:lpstr>StarSymbol</vt:lpstr>
      <vt:lpstr>Symbol</vt:lpstr>
      <vt:lpstr>Times New Roman</vt:lpstr>
      <vt:lpstr>Verdana</vt:lpstr>
      <vt:lpstr>Wingdings</vt:lpstr>
      <vt:lpstr>Alapértelmezett</vt:lpstr>
      <vt:lpstr>Connection between H(x) and Geometric Scaling</vt:lpstr>
      <vt:lpstr>AN OLD STORY REVIVED</vt:lpstr>
      <vt:lpstr>GEOMETRIC SCALING (GS)</vt:lpstr>
      <vt:lpstr>AN OLD STORY REVIVED</vt:lpstr>
      <vt:lpstr>GS: DEFINITIONS</vt:lpstr>
      <vt:lpstr>GS: WHY DOES NOT WORK AT LHC?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Formalism: elastic scattering</vt:lpstr>
      <vt:lpstr>Formalism in b space</vt:lpstr>
      <vt:lpstr>Looking for Crossing-Odd(eron) effects</vt:lpstr>
      <vt:lpstr>PowerPoint-bemutató</vt:lpstr>
      <vt:lpstr>DERIVATION 1</vt:lpstr>
      <vt:lpstr>PowerPoint-bemutató</vt:lpstr>
      <vt:lpstr>PowerPoint-bemutató</vt:lpstr>
      <vt:lpstr>PowerPoint-bemutató</vt:lpstr>
      <vt:lpstr>DERIVATION 2</vt:lpstr>
      <vt:lpstr>PowerPoint-bemutató</vt:lpstr>
      <vt:lpstr>PowerPoint-bemutató</vt:lpstr>
      <vt:lpstr>MINIMAL ODDERON MODEL</vt:lpstr>
      <vt:lpstr>PowerPoint-bemutató</vt:lpstr>
      <vt:lpstr>r0 from ReBB fits to data</vt:lpstr>
      <vt:lpstr>General derivation of H(x) scaling</vt:lpstr>
      <vt:lpstr>Summary and conclusions</vt:lpstr>
      <vt:lpstr>THANK YOU !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OBSERVATION OF ODDERON</vt:lpstr>
      <vt:lpstr>SLIDING WINDOW for 5 s</vt:lpstr>
      <vt:lpstr>PowerPoint-bemutató</vt:lpstr>
      <vt:lpstr>PowerPoint-bemutató</vt:lpstr>
      <vt:lpstr>Safely above the 5 s threshold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SLIDING WINDOWS</vt:lpstr>
      <vt:lpstr>CLOSING DOORS</vt:lpstr>
      <vt:lpstr>RESULTS FOR CLOSING DOORS</vt:lpstr>
      <vt:lpstr>D0/TOTEM FIRMS UP OUR RESULTS</vt:lpstr>
      <vt:lpstr>Recent results from D0/TOTEM</vt:lpstr>
      <vt:lpstr>APPENDIX: D0/TOTEM Fig. 2 OK</vt:lpstr>
      <vt:lpstr>APPENDIX: D0/TOTEM FIG. 3 OK</vt:lpstr>
      <vt:lpstr>CROSS-CHECK OF D0/TOTEM FIG. 5 </vt:lpstr>
      <vt:lpstr>PowerPoint-bemutató</vt:lpstr>
      <vt:lpstr>PowerPoint-bemutató</vt:lpstr>
      <vt:lpstr>Where is the Odderon signal from?</vt:lpstr>
      <vt:lpstr>PowerPoint-bemutató</vt:lpstr>
      <vt:lpstr>OBSERVATION OF ODDERON</vt:lpstr>
      <vt:lpstr>PowerPoint-bemutató</vt:lpstr>
      <vt:lpstr>PowerPoint-bemutató</vt:lpstr>
      <vt:lpstr>PowerPoint-bemutató</vt:lpstr>
      <vt:lpstr>PowerPoint-bemutató</vt:lpstr>
      <vt:lpstr>NEW RESULTS 1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Review: Elastic scattering at small -t</vt:lpstr>
      <vt:lpstr>PowerPoint-bemutató</vt:lpstr>
      <vt:lpstr>NEW RESULTS 3</vt:lpstr>
      <vt:lpstr>Odderon Search at small -t</vt:lpstr>
      <vt:lpstr>Odderon Search at small -t</vt:lpstr>
      <vt:lpstr>Levy generalized Bialas-Bzdak Model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holography and Odderon discovery</dc:title>
  <dc:subject>STAR Regional Meeting, Warsaw, November 5, 2012</dc:subject>
  <dc:creator>Csörgő.Tamás</dc:creator>
  <cp:lastModifiedBy>Dr. Csörgő Tamás</cp:lastModifiedBy>
  <cp:revision>624</cp:revision>
  <dcterms:modified xsi:type="dcterms:W3CDTF">2025-09-09T12:44:02Z</dcterms:modified>
</cp:coreProperties>
</file>