
<file path=[Content_Types].xml><?xml version="1.0" encoding="utf-8"?>
<Types xmlns="http://schemas.openxmlformats.org/package/2006/content-types">
  <Default Extension="jpg" ContentType="image/jpeg"/>
  <Default Extension="wmf" ContentType="image/x-wmf"/>
  <Default Extension="png" ContentType="image/png"/>
  <Default Extension="xml" ContentType="application/xml"/>
  <Default Extension="jpeg" ContentType="image/jpeg"/>
  <Default Extension="rels" ContentType="application/vnd.openxmlformats-package.relationships+xml"/>
  <Default Extension="bin" ContentType="application/vnd.openxmlformats-officedocument.oleObject"/>
  <Override PartName="/ppt/slides/slide25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21.xml" ContentType="application/vnd.openxmlformats-officedocument.presentationml.slide+xml"/>
  <Override PartName="/ppt/slides/slide18.xml" ContentType="application/vnd.openxmlformats-officedocument.presentationml.slide+xml"/>
  <Override PartName="/ppt/slides/slide15.xml" ContentType="application/vnd.openxmlformats-officedocument.presentationml.slide+xml"/>
  <Override PartName="/ppt/slides/slide10.xml" ContentType="application/vnd.openxmlformats-officedocument.presentationml.slide+xml"/>
  <Override PartName="/ppt/slides/slide19.xml" ContentType="application/vnd.openxmlformats-officedocument.presentationml.slide+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2.xml" ContentType="application/vnd.openxmlformats-officedocument.presentationml.slide+xml"/>
  <Override PartName="/ppt/slides/slide2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12.xml" ContentType="application/vnd.openxmlformats-officedocument.presentationml.slide+xml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theme/theme1.xml" ContentType="application/vnd.openxmlformats-officedocument.them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docProps/app.xml" ContentType="application/vnd.openxmlformats-officedocument.extended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5.xml" ContentType="application/vnd.openxmlformats-officedocument.presentationml.slideLayout+xml"/>
  <Override PartName="/ppt/slides/slide20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8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autoCompressPictures="0" saveSubsetFonts="1" showSpecialPlsOnTitleSld="0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5143500" cy="9144000"/>
  <p:defaultTextStyle>
    <a:defPPr>
      <a:defRPr lang="fr-FR"/>
    </a:defPPr>
    <a:lvl1pPr marL="0" algn="l" defTabSz="4572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presProps" Target="presProps.xml" /><Relationship Id="rId29" Type="http://schemas.openxmlformats.org/officeDocument/2006/relationships/tableStyles" Target="tableStyles.xml" /><Relationship Id="rId30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Relationship Id="rId3" Type="http://schemas.openxmlformats.org/officeDocument/2006/relationships/image" Target="../media/image3.png"/><Relationship Id="rId4" Type="http://schemas.openxmlformats.org/officeDocument/2006/relationships/image" Target="../media/image4.jpg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Relationship Id="rId3" Type="http://schemas.openxmlformats.org/officeDocument/2006/relationships/image" Target="../media/image3.png"/><Relationship Id="rId4" Type="http://schemas.openxmlformats.org/officeDocument/2006/relationships/image" Target="../media/image4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Diapositive de titre">
    <p:bg>
      <p:bgPr shadeToTitle="0">
        <a:blipFill>
          <a:blip r:embed="rId2"/>
          <a:stretch/>
        </a:blip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 hidden="0"/>
          <p:cNvSpPr>
            <a:spLocks noGrp="1"/>
          </p:cNvSpPr>
          <p:nvPr isPhoto="0" userDrawn="0">
            <p:ph type="ctrTitle" hasCustomPrompt="1"/>
          </p:nvPr>
        </p:nvSpPr>
        <p:spPr bwMode="auto"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>
                <a:solidFill>
                  <a:schemeClr val="accent5"/>
                </a:solidFill>
              </a:defRPr>
            </a:lvl1pPr>
          </a:lstStyle>
          <a:p>
            <a:pPr>
              <a:defRPr/>
            </a:pPr>
            <a:r>
              <a:rPr lang="en-GB"/>
              <a:t>Presentation title - line 1 - Arial 30pt - bold </a:t>
            </a:r>
            <a:r>
              <a:rPr lang="en-GB"/>
              <a:t>HiLumi</a:t>
            </a:r>
            <a:r>
              <a:rPr lang="en-GB"/>
              <a:t> dark grey - line 2</a:t>
            </a:r>
            <a:br>
              <a:rPr lang="en-GB"/>
            </a:br>
            <a:r>
              <a:rPr lang="en-GB"/>
              <a:t>line 3</a:t>
            </a:r>
            <a:br>
              <a:rPr lang="en-GB"/>
            </a:br>
            <a:r>
              <a:rPr lang="en-GB"/>
              <a:t>line 4   </a:t>
            </a:r>
            <a:endParaRPr/>
          </a:p>
        </p:txBody>
      </p:sp>
      <p:sp>
        <p:nvSpPr>
          <p:cNvPr id="5" name="Sous-titre 2" hidden="0"/>
          <p:cNvSpPr>
            <a:spLocks noGrp="1"/>
          </p:cNvSpPr>
          <p:nvPr isPhoto="0" userDrawn="0">
            <p:ph type="subTitle" idx="1" hasCustomPrompt="1"/>
          </p:nvPr>
        </p:nvSpPr>
        <p:spPr bwMode="auto"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en-GB"/>
              <a:t>Author(s</a:t>
            </a:r>
            <a:r>
              <a:rPr lang="en-GB"/>
              <a:t>)  - Arial 20 pt – </a:t>
            </a:r>
            <a:r>
              <a:rPr lang="en-GB"/>
              <a:t>HiLumi</a:t>
            </a:r>
            <a:r>
              <a:rPr lang="en-GB"/>
              <a:t> dark grey</a:t>
            </a:r>
            <a:endParaRPr/>
          </a:p>
        </p:txBody>
      </p:sp>
      <p:sp>
        <p:nvSpPr>
          <p:cNvPr id="6" name="Espace réservé du pied de page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/>
              <a:t>S. Claudet - Intro HL Cryogenics - HeSpillWG-09Jan25</a:t>
            </a:r>
            <a:endParaRPr/>
          </a:p>
        </p:txBody>
      </p:sp>
      <p:sp>
        <p:nvSpPr>
          <p:cNvPr id="7" name="Espace réservé du numéro de diapositive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>
          <a:xfrm>
            <a:off x="8686800" y="4767263"/>
            <a:ext cx="360000" cy="270000"/>
          </a:xfrm>
          <a:prstGeom prst="rect">
            <a:avLst/>
          </a:prstGeo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BFDCA1C4-9514-7B4F-976F-D92F7E296653}" type="slidenum">
              <a:rPr lang="fr-FR"/>
              <a:t/>
            </a:fld>
            <a:endParaRPr lang="fr-FR"/>
          </a:p>
        </p:txBody>
      </p:sp>
      <p:pic>
        <p:nvPicPr>
          <p:cNvPr id="8" name="Image 11" descr="HLU-logoN-title.png" hidden="0"/>
          <p:cNvPicPr>
            <a:picLocks noChangeAspect="1"/>
          </p:cNvPicPr>
          <p:nvPr isPhoto="0" userDrawn="1"/>
        </p:nvPicPr>
        <p:blipFill>
          <a:blip r:embed="rId3"/>
          <a:stretch/>
        </p:blipFill>
        <p:spPr bwMode="auto"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9" name="Espace réservé du texte 14" hidden="0"/>
          <p:cNvSpPr>
            <a:spLocks noGrp="1"/>
          </p:cNvSpPr>
          <p:nvPr isPhoto="0" userDrawn="0">
            <p:ph type="body" sz="quarter" idx="14" hasCustomPrompt="1"/>
          </p:nvPr>
        </p:nvSpPr>
        <p:spPr bwMode="auto"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defRPr/>
            </a:pPr>
            <a:r>
              <a:rPr lang="en-GB" sz="1600" b="0" i="0" u="none" strike="noStrike" cap="none" spc="0">
                <a:ln>
                  <a:noFill/>
                </a:ln>
                <a:solidFill>
                  <a:schemeClr val="bg2"/>
                </a:solidFill>
                <a:latin typeface="+mn-lt"/>
                <a:ea typeface="+mn-ea"/>
                <a:cs typeface="+mn-cs"/>
              </a:rPr>
              <a:t>Conference - Location - Date</a:t>
            </a:r>
            <a:endParaRPr/>
          </a:p>
          <a:p>
            <a:pPr lvl="0">
              <a:defRPr/>
            </a:pPr>
            <a:endParaRPr lang="en-GB"/>
          </a:p>
        </p:txBody>
      </p:sp>
      <p:grpSp>
        <p:nvGrpSpPr>
          <p:cNvPr id="10" name="Grouper 8" hidden="0"/>
          <p:cNvGrpSpPr/>
          <p:nvPr isPhoto="0" userDrawn="1"/>
        </p:nvGrpSpPr>
        <p:grpSpPr bwMode="auto"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9" hidden="0"/>
            <p:cNvSpPr/>
            <p:nvPr isPhoto="0" userDrawn="1"/>
          </p:nvSpPr>
          <p:spPr bwMode="auto"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1998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2" name="ZoneTexte 10" hidden="0"/>
            <p:cNvSpPr>
              <a:spLocks noAdjustHandles="1" noChangeArrowheads="0"/>
            </p:cNvSpPr>
            <p:nvPr isPhoto="0" userDrawn="1"/>
          </p:nvSpPr>
          <p:spPr bwMode="auto"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defRPr/>
              </a:pPr>
              <a:r>
                <a:rPr lang="en-GB" sz="900"/>
                <a:t>logo</a:t>
              </a:r>
              <a:endParaRPr/>
            </a:p>
            <a:p>
              <a:pPr algn="ctr">
                <a:defRPr/>
              </a:pPr>
              <a:r>
                <a:rPr lang="en-GB" sz="900"/>
                <a:t>area</a:t>
              </a:r>
              <a:endParaRPr/>
            </a:p>
          </p:txBody>
        </p:sp>
      </p:grpSp>
      <p:pic>
        <p:nvPicPr>
          <p:cNvPr id="13" name="Image 4" descr="CERN-logo_outline.jpg" hidden="0"/>
          <p:cNvPicPr>
            <a:picLocks noChangeAspect="1"/>
          </p:cNvPicPr>
          <p:nvPr isPhoto="0" userDrawn="1"/>
        </p:nvPicPr>
        <p:blipFill>
          <a:blip r:embed="rId4"/>
          <a:stretch/>
        </p:blipFill>
        <p:spPr bwMode="auto">
          <a:xfrm>
            <a:off x="377189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itre et contenu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 hidden="0"/>
          <p:cNvSpPr>
            <a:spLocks noGrp="1"/>
          </p:cNvSpPr>
          <p:nvPr isPhoto="0" userDrawn="0">
            <p:ph type="title" hasCustomPrompt="1"/>
          </p:nvPr>
        </p:nvSpPr>
        <p:spPr bwMode="auto"/>
        <p:txBody>
          <a:bodyPr anchor="ctr" anchorCtr="1"/>
          <a:lstStyle/>
          <a:p>
            <a:pPr>
              <a:defRPr/>
            </a:pPr>
            <a:r>
              <a:rPr lang="en-GB"/>
              <a:t>Slide title – line 1 – Arial 30 pt – HiLumi blue</a:t>
            </a:r>
            <a:br>
              <a:rPr lang="en-GB"/>
            </a:br>
            <a:r>
              <a:rPr lang="en-GB"/>
              <a:t>Slide title – line 2 – Arial 30 pt – HiLumi blue</a:t>
            </a:r>
            <a:endParaRPr/>
          </a:p>
        </p:txBody>
      </p:sp>
      <p:sp>
        <p:nvSpPr>
          <p:cNvPr id="5" name="Espace réservé du contenu 2" hidden="0"/>
          <p:cNvSpPr>
            <a:spLocks noGrp="1"/>
          </p:cNvSpPr>
          <p:nvPr isPhoto="0" userDrawn="0">
            <p:ph idx="1" hasCustomPrompt="1"/>
          </p:nvPr>
        </p:nvSpPr>
        <p:spPr bwMode="auto">
          <a:xfrm>
            <a:off x="612000" y="914400"/>
            <a:ext cx="7920000" cy="3680222"/>
          </a:xfrm>
        </p:spPr>
        <p:txBody>
          <a:bodyPr lIns="0" tIns="0" rIns="0" bIns="0"/>
          <a:lstStyle/>
          <a:p>
            <a:pPr lvl="0">
              <a:defRPr/>
            </a:pPr>
            <a:r>
              <a:rPr lang="en-GB"/>
              <a:t>Click to modify Master text styles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  <a:p>
            <a:pPr lvl="3">
              <a:defRPr/>
            </a:pPr>
            <a:r>
              <a:rPr lang="en-GB"/>
              <a:t>Fourth level</a:t>
            </a:r>
            <a:endParaRPr/>
          </a:p>
          <a:p>
            <a:pPr lvl="4">
              <a:defRPr/>
            </a:pPr>
            <a:r>
              <a:rPr lang="en-GB"/>
              <a:t>Fifth level</a:t>
            </a:r>
            <a:endParaRPr/>
          </a:p>
        </p:txBody>
      </p:sp>
      <p:sp>
        <p:nvSpPr>
          <p:cNvPr id="6" name="Espace réservé du pied de page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05000" y="4767263"/>
            <a:ext cx="6627000" cy="270000"/>
          </a:xfrm>
        </p:spPr>
        <p:txBody>
          <a:bodyPr/>
          <a:lstStyle/>
          <a:p>
            <a:pPr>
              <a:defRPr/>
            </a:pPr>
            <a:r>
              <a:rPr/>
              <a:t>S. Claudet - Intro HL Cryogenics - HeSpillWG-09Jan25</a:t>
            </a:r>
            <a:endParaRPr/>
          </a:p>
        </p:txBody>
      </p:sp>
      <p:sp>
        <p:nvSpPr>
          <p:cNvPr id="7" name="Espace réservé du numéro de diapositive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BFDCA1C4-9514-7B4F-976F-D92F7E296653}" type="slidenum">
              <a:rPr lang="fr-FR"/>
              <a:t/>
            </a:fld>
            <a:endParaRPr lang="fr-FR"/>
          </a:p>
        </p:txBody>
      </p:sp>
      <p:grpSp>
        <p:nvGrpSpPr>
          <p:cNvPr id="8" name="Grouper 8" hidden="0"/>
          <p:cNvGrpSpPr/>
          <p:nvPr isPhoto="0" userDrawn="1"/>
        </p:nvGrpSpPr>
        <p:grpSpPr bwMode="auto"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9" name="Rectangle 9" hidden="0"/>
            <p:cNvSpPr/>
            <p:nvPr isPhoto="0" userDrawn="1"/>
          </p:nvSpPr>
          <p:spPr bwMode="auto"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1998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0" name="ZoneTexte 10" hidden="0"/>
            <p:cNvSpPr>
              <a:spLocks noAdjustHandles="1" noChangeArrowheads="0"/>
            </p:cNvSpPr>
            <p:nvPr isPhoto="0" userDrawn="1"/>
          </p:nvSpPr>
          <p:spPr bwMode="auto"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defRPr/>
              </a:pPr>
              <a:r>
                <a:rPr lang="en-GB" sz="900"/>
                <a:t>logo</a:t>
              </a:r>
              <a:endParaRPr/>
            </a:p>
            <a:p>
              <a:pPr algn="ctr">
                <a:defRPr/>
              </a:pPr>
              <a:r>
                <a:rPr lang="en-GB" sz="900"/>
                <a:t>area</a:t>
              </a:r>
              <a:endParaRPr/>
            </a:p>
          </p:txBody>
        </p:sp>
      </p:grpSp>
      <p:pic>
        <p:nvPicPr>
          <p:cNvPr id="11" name="Image 6" descr="CERN-logo_outline.jpg" hidden="0"/>
          <p:cNvPicPr>
            <a:picLocks noChangeAspect="1"/>
          </p:cNvPicPr>
          <p:nvPr isPhoto="0" userDrawn="1"/>
        </p:nvPicPr>
        <p:blipFill>
          <a:blip r:embed="rId2"/>
          <a:stretch/>
        </p:blipFill>
        <p:spPr bwMode="auto">
          <a:xfrm>
            <a:off x="1434150" y="4563939"/>
            <a:ext cx="486863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Comparaison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 hidden="0"/>
          <p:cNvSpPr>
            <a:spLocks noGrp="1"/>
          </p:cNvSpPr>
          <p:nvPr isPhoto="0" userDrawn="0">
            <p:ph type="title" hasCustomPrompt="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title – line 1 – Arial 30 pt – HiLumi blue</a:t>
            </a:r>
            <a:br>
              <a:rPr lang="en-GB"/>
            </a:br>
            <a:r>
              <a:rPr lang="en-GB"/>
              <a:t>Slide title – line 2 – Arial 30 pt – HiLumi blue</a:t>
            </a:r>
            <a:endParaRPr/>
          </a:p>
        </p:txBody>
      </p:sp>
      <p:sp>
        <p:nvSpPr>
          <p:cNvPr id="5" name="Espace réservé du texte 2" hidden="0"/>
          <p:cNvSpPr>
            <a:spLocks noGrp="1"/>
          </p:cNvSpPr>
          <p:nvPr isPhoto="0" userDrawn="0">
            <p:ph type="body" idx="1" hasCustomPrompt="1"/>
          </p:nvPr>
        </p:nvSpPr>
        <p:spPr bwMode="auto"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GB"/>
              <a:t>Click to edit Master text styles </a:t>
            </a:r>
            <a:endParaRPr/>
          </a:p>
        </p:txBody>
      </p:sp>
      <p:sp>
        <p:nvSpPr>
          <p:cNvPr id="6" name="Espace réservé du contenu 3" hidden="0"/>
          <p:cNvSpPr>
            <a:spLocks noGrp="1"/>
          </p:cNvSpPr>
          <p:nvPr isPhoto="0" userDrawn="0">
            <p:ph sz="half" idx="2" hasCustomPrompt="1"/>
          </p:nvPr>
        </p:nvSpPr>
        <p:spPr bwMode="auto"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en-GB"/>
              <a:t>Click to edit Master texts styles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  <a:p>
            <a:pPr lvl="3">
              <a:defRPr/>
            </a:pPr>
            <a:r>
              <a:rPr lang="en-GB"/>
              <a:t>Fourth level</a:t>
            </a:r>
            <a:endParaRPr/>
          </a:p>
          <a:p>
            <a:pPr lvl="4">
              <a:defRPr/>
            </a:pPr>
            <a:r>
              <a:rPr lang="en-GB"/>
              <a:t>Fifth level</a:t>
            </a:r>
            <a:endParaRPr/>
          </a:p>
        </p:txBody>
      </p:sp>
      <p:sp>
        <p:nvSpPr>
          <p:cNvPr id="7" name="Espace réservé du texte 4" hidden="0"/>
          <p:cNvSpPr>
            <a:spLocks noGrp="1"/>
          </p:cNvSpPr>
          <p:nvPr isPhoto="0" userDrawn="0">
            <p:ph type="body" sz="quarter" idx="3" hasCustomPrompt="1"/>
          </p:nvPr>
        </p:nvSpPr>
        <p:spPr bwMode="auto"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GB"/>
              <a:t>Click to edit Master text styles</a:t>
            </a:r>
            <a:endParaRPr/>
          </a:p>
        </p:txBody>
      </p:sp>
      <p:sp>
        <p:nvSpPr>
          <p:cNvPr id="8" name="Espace réservé du contenu 5" hidden="0"/>
          <p:cNvSpPr>
            <a:spLocks noGrp="1"/>
          </p:cNvSpPr>
          <p:nvPr isPhoto="0" userDrawn="0">
            <p:ph sz="quarter" idx="4" hasCustomPrompt="1"/>
          </p:nvPr>
        </p:nvSpPr>
        <p:spPr bwMode="auto"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en-GB"/>
              <a:t>Click to edit Master texts styles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  <a:p>
            <a:pPr lvl="3">
              <a:defRPr/>
            </a:pPr>
            <a:r>
              <a:rPr lang="en-GB"/>
              <a:t>Fourth level</a:t>
            </a:r>
            <a:endParaRPr/>
          </a:p>
          <a:p>
            <a:pPr lvl="4">
              <a:defRPr/>
            </a:pPr>
            <a:r>
              <a:rPr lang="en-GB"/>
              <a:t>Fifth level</a:t>
            </a:r>
            <a:endParaRPr/>
          </a:p>
        </p:txBody>
      </p:sp>
      <p:sp>
        <p:nvSpPr>
          <p:cNvPr id="9" name="Espace réservé du pied de page 7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05000" y="4767263"/>
            <a:ext cx="6627000" cy="270000"/>
          </a:xfrm>
        </p:spPr>
        <p:txBody>
          <a:bodyPr/>
          <a:lstStyle/>
          <a:p>
            <a:pPr>
              <a:defRPr/>
            </a:pPr>
            <a:r>
              <a:rPr/>
              <a:t>S. Claudet - Intro HL Cryogenics - HeSpillWG-09Jan25</a:t>
            </a:r>
            <a:endParaRPr/>
          </a:p>
        </p:txBody>
      </p:sp>
      <p:sp>
        <p:nvSpPr>
          <p:cNvPr id="10" name="Espace réservé du numéro de diapositive 8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BFDCA1C4-9514-7B4F-976F-D92F7E296653}" type="slidenum">
              <a:rPr lang="fr-FR"/>
              <a:t/>
            </a:fld>
            <a:endParaRPr lang="fr-FR"/>
          </a:p>
        </p:txBody>
      </p:sp>
      <p:grpSp>
        <p:nvGrpSpPr>
          <p:cNvPr id="11" name="Grouper 10" hidden="0"/>
          <p:cNvGrpSpPr/>
          <p:nvPr isPhoto="0" userDrawn="1"/>
        </p:nvGrpSpPr>
        <p:grpSpPr bwMode="auto"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 hidden="0"/>
            <p:cNvSpPr/>
            <p:nvPr isPhoto="0" userDrawn="1"/>
          </p:nvSpPr>
          <p:spPr bwMode="auto"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1998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3" name="ZoneTexte 12" hidden="0"/>
            <p:cNvSpPr>
              <a:spLocks noAdjustHandles="1" noChangeArrowheads="0"/>
            </p:cNvSpPr>
            <p:nvPr isPhoto="0" userDrawn="1"/>
          </p:nvSpPr>
          <p:spPr bwMode="auto"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defRPr/>
              </a:pPr>
              <a:r>
                <a:rPr lang="en-GB" sz="900"/>
                <a:t>logo</a:t>
              </a:r>
              <a:endParaRPr/>
            </a:p>
            <a:p>
              <a:pPr algn="ctr">
                <a:defRPr/>
              </a:pPr>
              <a:r>
                <a:rPr lang="en-GB" sz="900"/>
                <a:t>area</a:t>
              </a:r>
              <a:endParaRPr/>
            </a:p>
          </p:txBody>
        </p:sp>
      </p:grpSp>
      <p:pic>
        <p:nvPicPr>
          <p:cNvPr id="14" name="Image 6" descr="CERN-logo_outline.jpg" hidden="0"/>
          <p:cNvPicPr>
            <a:picLocks noChangeAspect="1"/>
          </p:cNvPicPr>
          <p:nvPr isPhoto="0" userDrawn="1"/>
        </p:nvPicPr>
        <p:blipFill>
          <a:blip r:embed="rId2"/>
          <a:stretch/>
        </p:blipFill>
        <p:spPr bwMode="auto">
          <a:xfrm>
            <a:off x="1434150" y="4563939"/>
            <a:ext cx="486863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Titre seul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 hidden="0"/>
          <p:cNvSpPr>
            <a:spLocks noGrp="1"/>
          </p:cNvSpPr>
          <p:nvPr isPhoto="0" userDrawn="0"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Slide title – line 1 – Arial 30 pt – HiLumi blue</a:t>
            </a:r>
            <a:br>
              <a:rPr lang="en-GB"/>
            </a:br>
            <a:r>
              <a:rPr lang="en-GB"/>
              <a:t>Slide title – line 2 – Arial 30 pt – HiLumi blue</a:t>
            </a:r>
            <a:endParaRPr/>
          </a:p>
        </p:txBody>
      </p:sp>
      <p:sp>
        <p:nvSpPr>
          <p:cNvPr id="5" name="Espace réservé du pied de page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05000" y="4767263"/>
            <a:ext cx="6627000" cy="270000"/>
          </a:xfrm>
        </p:spPr>
        <p:txBody>
          <a:bodyPr/>
          <a:lstStyle/>
          <a:p>
            <a:pPr>
              <a:defRPr/>
            </a:pPr>
            <a:r>
              <a:rPr/>
              <a:t>S. Claudet - Intro HL Cryogenics - HeSpillWG-09Jan25</a:t>
            </a:r>
            <a:endParaRPr/>
          </a:p>
        </p:txBody>
      </p:sp>
      <p:sp>
        <p:nvSpPr>
          <p:cNvPr id="6" name="Espace réservé du numéro de diapositive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BFDCA1C4-9514-7B4F-976F-D92F7E296653}" type="slidenum">
              <a:rPr lang="fr-FR"/>
              <a:t/>
            </a:fld>
            <a:endParaRPr lang="fr-FR"/>
          </a:p>
        </p:txBody>
      </p:sp>
      <p:grpSp>
        <p:nvGrpSpPr>
          <p:cNvPr id="7" name="Grouper 6" hidden="0"/>
          <p:cNvGrpSpPr/>
          <p:nvPr isPhoto="0" userDrawn="1"/>
        </p:nvGrpSpPr>
        <p:grpSpPr bwMode="auto"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 hidden="0"/>
            <p:cNvSpPr/>
            <p:nvPr isPhoto="0" userDrawn="1"/>
          </p:nvSpPr>
          <p:spPr bwMode="auto"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1998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9" name="ZoneTexte 8" hidden="0"/>
            <p:cNvSpPr>
              <a:spLocks noAdjustHandles="1" noChangeArrowheads="0"/>
            </p:cNvSpPr>
            <p:nvPr isPhoto="0" userDrawn="1"/>
          </p:nvSpPr>
          <p:spPr bwMode="auto"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defRPr/>
              </a:pPr>
              <a:r>
                <a:rPr lang="en-GB" sz="900"/>
                <a:t>logo</a:t>
              </a:r>
              <a:endParaRPr/>
            </a:p>
            <a:p>
              <a:pPr algn="ctr">
                <a:defRPr/>
              </a:pPr>
              <a:r>
                <a:rPr lang="en-GB" sz="900"/>
                <a:t>area</a:t>
              </a:r>
              <a:endParaRPr/>
            </a:p>
          </p:txBody>
        </p:sp>
      </p:grpSp>
      <p:pic>
        <p:nvPicPr>
          <p:cNvPr id="10" name="Image 6" descr="CERN-logo_outline.jpg" hidden="0"/>
          <p:cNvPicPr>
            <a:picLocks noChangeAspect="1"/>
          </p:cNvPicPr>
          <p:nvPr isPhoto="0" userDrawn="1"/>
        </p:nvPicPr>
        <p:blipFill>
          <a:blip r:embed="rId2"/>
          <a:stretch/>
        </p:blipFill>
        <p:spPr bwMode="auto">
          <a:xfrm>
            <a:off x="1434150" y="4563939"/>
            <a:ext cx="486863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Vid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2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81200" y="4767263"/>
            <a:ext cx="6553200" cy="270000"/>
          </a:xfrm>
        </p:spPr>
        <p:txBody>
          <a:bodyPr/>
          <a:lstStyle/>
          <a:p>
            <a:pPr>
              <a:defRPr/>
            </a:pPr>
            <a:r>
              <a:rPr/>
              <a:t>S. Claudet - Intro HL Cryogenics - HeSpillWG-09Jan25</a:t>
            </a:r>
            <a:endParaRPr/>
          </a:p>
        </p:txBody>
      </p:sp>
      <p:sp>
        <p:nvSpPr>
          <p:cNvPr id="5" name="Espace réservé du numéro de diapositive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BFDCA1C4-9514-7B4F-976F-D92F7E296653}" type="slidenum">
              <a:rPr lang="fr-FR"/>
              <a:t/>
            </a:fld>
            <a:endParaRPr lang="fr-FR"/>
          </a:p>
        </p:txBody>
      </p:sp>
      <p:grpSp>
        <p:nvGrpSpPr>
          <p:cNvPr id="6" name="Grouper 5" hidden="0"/>
          <p:cNvGrpSpPr/>
          <p:nvPr isPhoto="0" userDrawn="1"/>
        </p:nvGrpSpPr>
        <p:grpSpPr bwMode="auto"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 hidden="0"/>
            <p:cNvSpPr/>
            <p:nvPr isPhoto="0" userDrawn="1"/>
          </p:nvSpPr>
          <p:spPr bwMode="auto"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1998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8" name="ZoneTexte 7" hidden="0"/>
            <p:cNvSpPr>
              <a:spLocks noAdjustHandles="1" noChangeArrowheads="0"/>
            </p:cNvSpPr>
            <p:nvPr isPhoto="0" userDrawn="1"/>
          </p:nvSpPr>
          <p:spPr bwMode="auto"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defRPr/>
              </a:pPr>
              <a:r>
                <a:rPr lang="en-GB" sz="900"/>
                <a:t>logo</a:t>
              </a:r>
              <a:endParaRPr/>
            </a:p>
            <a:p>
              <a:pPr algn="ctr">
                <a:defRPr/>
              </a:pPr>
              <a:r>
                <a:rPr lang="en-GB" sz="900"/>
                <a:t>area</a:t>
              </a:r>
              <a:endParaRPr/>
            </a:p>
          </p:txBody>
        </p:sp>
      </p:grpSp>
      <p:pic>
        <p:nvPicPr>
          <p:cNvPr id="9" name="Image 6" descr="CERN-logo_outline.jpg" hidden="0"/>
          <p:cNvPicPr>
            <a:picLocks noChangeAspect="1"/>
          </p:cNvPicPr>
          <p:nvPr isPhoto="0" userDrawn="1"/>
        </p:nvPicPr>
        <p:blipFill>
          <a:blip r:embed="rId2"/>
          <a:stretch/>
        </p:blipFill>
        <p:spPr bwMode="auto">
          <a:xfrm>
            <a:off x="1434150" y="4563939"/>
            <a:ext cx="486863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Image avec légend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2" hidden="0"/>
          <p:cNvSpPr>
            <a:spLocks noGrp="1"/>
          </p:cNvSpPr>
          <p:nvPr isPhoto="0" userDrawn="0">
            <p:ph type="pic" idx="1" hasCustomPrompt="0"/>
          </p:nvPr>
        </p:nvSpPr>
        <p:spPr bwMode="auto"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r>
              <a:rPr lang="en-US"/>
              <a:t>Click icon to add picture</a:t>
            </a:r>
            <a:endParaRPr lang="en-GB"/>
          </a:p>
        </p:txBody>
      </p:sp>
      <p:sp>
        <p:nvSpPr>
          <p:cNvPr id="5" name="Espace réservé du texte 3" hidden="0"/>
          <p:cNvSpPr>
            <a:spLocks noGrp="1"/>
          </p:cNvSpPr>
          <p:nvPr isPhoto="0" userDrawn="0">
            <p:ph type="body" sz="half" idx="2" hasCustomPrompt="1"/>
          </p:nvPr>
        </p:nvSpPr>
        <p:spPr bwMode="auto"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en-GB"/>
              <a:t>Text – image caption – comments ....</a:t>
            </a:r>
            <a:endParaRPr/>
          </a:p>
        </p:txBody>
      </p:sp>
      <p:sp>
        <p:nvSpPr>
          <p:cNvPr id="6" name="Espace réservé du pied de page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81200" y="4767263"/>
            <a:ext cx="6550800" cy="270000"/>
          </a:xfrm>
        </p:spPr>
        <p:txBody>
          <a:bodyPr/>
          <a:lstStyle/>
          <a:p>
            <a:pPr>
              <a:defRPr/>
            </a:pPr>
            <a:r>
              <a:rPr/>
              <a:t>S. Claudet - Intro HL Cryogenics - HeSpillWG-09Jan25</a:t>
            </a:r>
            <a:endParaRPr/>
          </a:p>
        </p:txBody>
      </p:sp>
      <p:sp>
        <p:nvSpPr>
          <p:cNvPr id="7" name="Espace réservé du numéro de diapositive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BFDCA1C4-9514-7B4F-976F-D92F7E296653}" type="slidenum">
              <a:rPr lang="fr-FR"/>
              <a:t/>
            </a:fld>
            <a:endParaRPr lang="fr-FR"/>
          </a:p>
        </p:txBody>
      </p:sp>
      <p:sp>
        <p:nvSpPr>
          <p:cNvPr id="8" name="Espace réservé du contenu 8" hidden="0"/>
          <p:cNvSpPr>
            <a:spLocks noGrp="1"/>
          </p:cNvSpPr>
          <p:nvPr isPhoto="0" userDrawn="0">
            <p:ph sz="quarter" idx="14" hasCustomPrompt="1"/>
          </p:nvPr>
        </p:nvSpPr>
        <p:spPr bwMode="auto"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>
              <a:defRPr/>
            </a:pPr>
            <a:r>
              <a:rPr lang="en-GB"/>
              <a:t>Image title</a:t>
            </a:r>
            <a:endParaRPr/>
          </a:p>
        </p:txBody>
      </p:sp>
      <p:grpSp>
        <p:nvGrpSpPr>
          <p:cNvPr id="9" name="Grouper 5" hidden="0"/>
          <p:cNvGrpSpPr/>
          <p:nvPr isPhoto="0" userDrawn="1"/>
        </p:nvGrpSpPr>
        <p:grpSpPr bwMode="auto"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 hidden="0"/>
            <p:cNvSpPr/>
            <p:nvPr isPhoto="0" userDrawn="1"/>
          </p:nvSpPr>
          <p:spPr bwMode="auto"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1998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1" name="ZoneTexte 7" hidden="0"/>
            <p:cNvSpPr>
              <a:spLocks noAdjustHandles="1" noChangeArrowheads="0"/>
            </p:cNvSpPr>
            <p:nvPr isPhoto="0" userDrawn="1"/>
          </p:nvSpPr>
          <p:spPr bwMode="auto"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defRPr/>
              </a:pPr>
              <a:r>
                <a:rPr lang="en-GB" sz="900"/>
                <a:t>logo</a:t>
              </a:r>
              <a:endParaRPr/>
            </a:p>
            <a:p>
              <a:pPr algn="ctr">
                <a:defRPr/>
              </a:pPr>
              <a:r>
                <a:rPr lang="en-GB" sz="900"/>
                <a:t>area</a:t>
              </a:r>
              <a:endParaRPr/>
            </a:p>
          </p:txBody>
        </p:sp>
      </p:grpSp>
      <p:pic>
        <p:nvPicPr>
          <p:cNvPr id="12" name="Image 6" descr="CERN-logo_outline.jpg" hidden="0"/>
          <p:cNvPicPr>
            <a:picLocks noChangeAspect="1"/>
          </p:cNvPicPr>
          <p:nvPr isPhoto="0" userDrawn="1"/>
        </p:nvPicPr>
        <p:blipFill>
          <a:blip r:embed="rId2"/>
          <a:stretch/>
        </p:blipFill>
        <p:spPr bwMode="auto">
          <a:xfrm>
            <a:off x="1434150" y="4563939"/>
            <a:ext cx="486863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Disposition personnalisée">
    <p:bg>
      <p:bgPr shadeToTitle="0">
        <a:blipFill>
          <a:blip r:embed="rId2"/>
          <a:stretch/>
        </a:blip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 hidden="0"/>
          <p:cNvSpPr>
            <a:spLocks noGrp="1"/>
          </p:cNvSpPr>
          <p:nvPr isPhoto="0" userDrawn="0">
            <p:ph type="title" hasCustomPrompt="1"/>
          </p:nvPr>
        </p:nvSpPr>
        <p:spPr bwMode="auto"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GB"/>
              <a:t>Thank you message....</a:t>
            </a:r>
            <a:endParaRPr/>
          </a:p>
        </p:txBody>
      </p:sp>
      <p:sp>
        <p:nvSpPr>
          <p:cNvPr id="5" name="Espace réservé du pied de page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351800" y="4767263"/>
            <a:ext cx="6440400" cy="270000"/>
          </a:xfrm>
        </p:spPr>
        <p:txBody>
          <a:bodyPr/>
          <a:lstStyle/>
          <a:p>
            <a:pPr>
              <a:defRPr/>
            </a:pPr>
            <a:r>
              <a:rPr/>
              <a:t>S. Claudet - Intro HL Cryogenics - HeSpillWG-09Jan25</a:t>
            </a:r>
            <a:endParaRPr/>
          </a:p>
        </p:txBody>
      </p:sp>
      <p:sp>
        <p:nvSpPr>
          <p:cNvPr id="6" name="Espace réservé du numéro de diapositive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BFDCA1C4-9514-7B4F-976F-D92F7E296653}" type="slidenum">
              <a:rPr lang="fr-FR"/>
              <a:t/>
            </a:fld>
            <a:endParaRPr lang="fr-FR"/>
          </a:p>
        </p:txBody>
      </p:sp>
      <p:sp>
        <p:nvSpPr>
          <p:cNvPr id="7" name="Espace réservé du texte 7" hidden="0"/>
          <p:cNvSpPr>
            <a:spLocks noGrp="1"/>
          </p:cNvSpPr>
          <p:nvPr isPhoto="0" userDrawn="0">
            <p:ph type="body" sz="quarter" idx="14" hasCustomPrompt="1"/>
          </p:nvPr>
        </p:nvSpPr>
        <p:spPr bwMode="auto"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>
              <a:defRPr/>
            </a:pPr>
            <a:r>
              <a:rPr lang="en-GB"/>
              <a:t>Credits if needed: reference 1, reference 2 ...</a:t>
            </a:r>
            <a:endParaRPr/>
          </a:p>
        </p:txBody>
      </p:sp>
      <p:pic>
        <p:nvPicPr>
          <p:cNvPr id="8" name="Image 6" descr="HLU-logoN-title.png" hidden="0"/>
          <p:cNvPicPr>
            <a:picLocks noChangeAspect="1"/>
          </p:cNvPicPr>
          <p:nvPr isPhoto="0" userDrawn="1"/>
        </p:nvPicPr>
        <p:blipFill>
          <a:blip r:embed="rId3"/>
          <a:stretch/>
        </p:blipFill>
        <p:spPr bwMode="auto"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9" name="Grouper 9" hidden="0"/>
          <p:cNvGrpSpPr/>
          <p:nvPr isPhoto="0" userDrawn="1"/>
        </p:nvGrpSpPr>
        <p:grpSpPr bwMode="auto"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10" hidden="0"/>
            <p:cNvSpPr/>
            <p:nvPr isPhoto="0" userDrawn="1"/>
          </p:nvSpPr>
          <p:spPr bwMode="auto"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1998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1" name="ZoneTexte 11" hidden="0"/>
            <p:cNvSpPr>
              <a:spLocks noAdjustHandles="1" noChangeArrowheads="0"/>
            </p:cNvSpPr>
            <p:nvPr isPhoto="0" userDrawn="1"/>
          </p:nvSpPr>
          <p:spPr bwMode="auto"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defRPr/>
              </a:pPr>
              <a:r>
                <a:rPr lang="en-GB" sz="900"/>
                <a:t>logo</a:t>
              </a:r>
              <a:endParaRPr/>
            </a:p>
            <a:p>
              <a:pPr algn="ctr">
                <a:defRPr/>
              </a:pPr>
              <a:r>
                <a:rPr lang="en-GB" sz="900"/>
                <a:t>area</a:t>
              </a:r>
              <a:endParaRPr/>
            </a:p>
          </p:txBody>
        </p:sp>
      </p:grpSp>
      <p:pic>
        <p:nvPicPr>
          <p:cNvPr id="12" name="Image 4" descr="CERN-logo_outline.jpg" hidden="0"/>
          <p:cNvPicPr>
            <a:picLocks noChangeAspect="1"/>
          </p:cNvPicPr>
          <p:nvPr isPhoto="0" userDrawn="1"/>
        </p:nvPicPr>
        <p:blipFill>
          <a:blip r:embed="rId4"/>
          <a:stretch/>
        </p:blipFill>
        <p:spPr bwMode="auto">
          <a:xfrm>
            <a:off x="377189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Pr shadeToTitle="0">
        <a:blipFill>
          <a:blip r:embed="rId9"/>
          <a:stretch/>
        </a:blip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Espace réservé du titr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pPr>
              <a:defRPr/>
            </a:pPr>
            <a:r>
              <a:rPr lang="en-GB"/>
              <a:t>Slide title – line 1 – Arial 30 pt – HiLumi blue</a:t>
            </a:r>
            <a:br>
              <a:rPr lang="en-GB"/>
            </a:br>
            <a:r>
              <a:rPr lang="en-GB"/>
              <a:t>Slide title – line 2 – Arial 30 pt – HiLumi blue</a:t>
            </a:r>
            <a:endParaRPr/>
          </a:p>
        </p:txBody>
      </p:sp>
      <p:sp>
        <p:nvSpPr>
          <p:cNvPr id="5" name="Espace réservé du texte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>
              <a:defRPr/>
            </a:pPr>
            <a:r>
              <a:rPr lang="en-GB"/>
              <a:t>Click to edit Master texts styles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  <a:p>
            <a:pPr lvl="3">
              <a:defRPr/>
            </a:pPr>
            <a:r>
              <a:rPr lang="en-GB"/>
              <a:t>Fourth level</a:t>
            </a:r>
            <a:endParaRPr/>
          </a:p>
          <a:p>
            <a:pPr lvl="4">
              <a:defRPr/>
            </a:pPr>
            <a:r>
              <a:rPr lang="en-GB"/>
              <a:t>Fifth level</a:t>
            </a:r>
            <a:endParaRPr/>
          </a:p>
        </p:txBody>
      </p:sp>
      <p:sp>
        <p:nvSpPr>
          <p:cNvPr id="6" name="Espace réservé du pied de page 4" hidden="0"/>
          <p:cNvSpPr>
            <a:spLocks noGrp="1"/>
          </p:cNvSpPr>
          <p:nvPr isPhoto="0" userDrawn="0">
            <p:ph type="ftr" sz="quarter" idx="3" hasCustomPrompt="0"/>
          </p:nvPr>
        </p:nvSpPr>
        <p:spPr bwMode="auto"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/>
              <a:t>S. Claudet - Intro HL Cryogenics - HeSpillWG-09Jan25</a:t>
            </a:r>
            <a:endParaRPr/>
          </a:p>
        </p:txBody>
      </p:sp>
      <p:sp>
        <p:nvSpPr>
          <p:cNvPr id="7" name="Espace réservé du numéro de diapositive 5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BFDCA1C4-9514-7B4F-976F-D92F7E296653}" type="slidenum">
              <a:rPr lang="fr-FR"/>
              <a:t/>
            </a:fld>
            <a:endParaRPr lang="fr-FR"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dt="0" ftr="1" hdr="0" sldNum="1"/>
  <p:txStyles>
    <p:titleStyle>
      <a:lvl1pPr algn="ctr" defTabSz="457200">
        <a:spcBef>
          <a:spcPts val="0"/>
        </a:spcBef>
        <a:buNone/>
        <a:defRPr sz="2800" b="1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>
        <a:spcBef>
          <a:spcPts val="0"/>
        </a:spcBef>
        <a:buClr>
          <a:schemeClr val="accent6"/>
        </a:buClr>
        <a:buFont typeface="Wingdings"/>
        <a:buChar char="§"/>
        <a:defRPr sz="28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>
        <a:spcBef>
          <a:spcPts val="0"/>
        </a:spcBef>
        <a:buClr>
          <a:schemeClr val="accent6"/>
        </a:buClr>
        <a:buFont typeface="Wingdings"/>
        <a:buChar char="§"/>
        <a:defRPr sz="24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>
        <a:spcBef>
          <a:spcPts val="0"/>
        </a:spcBef>
        <a:buClr>
          <a:schemeClr val="accent6"/>
        </a:buClr>
        <a:buFont typeface="Wingdings"/>
        <a:buChar char="§"/>
        <a:defRPr sz="20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>
        <a:spcBef>
          <a:spcPts val="0"/>
        </a:spcBef>
        <a:buClr>
          <a:schemeClr val="accent6"/>
        </a:buClr>
        <a:buFont typeface="Wingdings"/>
        <a:buChar char="§"/>
        <a:defRPr sz="18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>
        <a:spcBef>
          <a:spcPts val="0"/>
        </a:spcBef>
        <a:buClr>
          <a:schemeClr val="accent6"/>
        </a:buClr>
        <a:buFont typeface="Wingdings"/>
        <a:buChar char="§"/>
        <a:defRPr sz="16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g"/><Relationship Id="rId3" Type="http://schemas.openxmlformats.org/officeDocument/2006/relationships/hyperlink" Target="https://indico.cern.ch/event/1485364/" TargetMode="External"/></Relationships>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/Relationships>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6.png"/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5" Type="http://schemas.openxmlformats.org/officeDocument/2006/relationships/image" Target="../media/image29.png"/></Relationships>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0.png"/><Relationship Id="rId3" Type="http://schemas.openxmlformats.org/officeDocument/2006/relationships/image" Target="../media/image29.png"/><Relationship Id="rId4" Type="http://schemas.openxmlformats.org/officeDocument/2006/relationships/image" Target="../media/image31.png"/></Relationships>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2.png"/><Relationship Id="rId3" Type="http://schemas.openxmlformats.org/officeDocument/2006/relationships/image" Target="../media/image33.png"/></Relationships>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4.png"/><Relationship Id="rId3" Type="http://schemas.openxmlformats.org/officeDocument/2006/relationships/image" Target="../media/image35.png"/></Relationships>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6.png"/></Relationships>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7.png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8.png"/></Relationships>
</file>

<file path=ppt/slides/_rels/slide2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Relationship Id="rId3" Type="http://schemas.openxmlformats.org/officeDocument/2006/relationships/image" Target="../media/image40.png"/><Relationship Id="rId4" Type="http://schemas.openxmlformats.org/officeDocument/2006/relationships/image" Target="../media/image41.jpg"/><Relationship Id="rId5" Type="http://schemas.openxmlformats.org/officeDocument/2006/relationships/image" Target="../media/image42.png"/><Relationship Id="rId6" Type="http://schemas.openxmlformats.org/officeDocument/2006/relationships/image" Target="../media/image43.png"/></Relationships>
</file>

<file path=ppt/slides/_rels/slide2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4.png"/><Relationship Id="rId3" Type="http://schemas.openxmlformats.org/officeDocument/2006/relationships/image" Target="../media/image45.jpg"/><Relationship Id="rId4" Type="http://schemas.openxmlformats.org/officeDocument/2006/relationships/image" Target="../media/image46.jpg"/><Relationship Id="rId5" Type="http://schemas.openxmlformats.org/officeDocument/2006/relationships/image" Target="../media/image47.jpg"/></Relationships>
</file>

<file path=ppt/slides/_rels/slide2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png"/></Relationships>
</file>

<file path=ppt/slides/_rels/slide2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png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jpg"/><Relationship Id="rId3" Type="http://schemas.openxmlformats.org/officeDocument/2006/relationships/image" Target="../media/image9.jpg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4.jpg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g"/><Relationship Id="rId3" Type="http://schemas.openxmlformats.org/officeDocument/2006/relationships/image" Target="../media/image17.jp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6" Type="http://schemas.openxmlformats.org/officeDocument/2006/relationships/image" Target="../media/image20.png"/><Relationship Id="rId7" Type="http://schemas.openxmlformats.org/officeDocument/2006/relationships/image" Target="../media/image21.jpg"/><Relationship Id="rId8" Type="http://schemas.openxmlformats.org/officeDocument/2006/relationships/image" Target="../media/image22.png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7" hidden="0"/>
          <p:cNvSpPr>
            <a:spLocks noGrp="1"/>
          </p:cNvSpPr>
          <p:nvPr isPhoto="0" userDrawn="0">
            <p:ph type="ctrTitle" hasCustomPrompt="0"/>
          </p:nvPr>
        </p:nvSpPr>
        <p:spPr bwMode="auto">
          <a:xfrm>
            <a:off x="1371600" y="1843724"/>
            <a:ext cx="7200000" cy="1764337"/>
          </a:xfrm>
        </p:spPr>
        <p:txBody>
          <a:bodyPr/>
          <a:lstStyle/>
          <a:p>
            <a:pPr>
              <a:defRPr/>
            </a:pPr>
            <a:r>
              <a:rPr lang="en-US" sz="3600" b="1" i="0" u="none" strike="noStrike" cap="none" spc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Revision of the LHC Helium WG Introduction to HL Cryogenics</a:t>
            </a:r>
            <a:r>
              <a:rPr lang="en-GB" sz="3600">
                <a:solidFill>
                  <a:schemeClr val="bg2"/>
                </a:solidFill>
              </a:rPr>
              <a:t> </a:t>
            </a:r>
            <a:br>
              <a:rPr lang="en-GB" sz="3600">
                <a:solidFill>
                  <a:schemeClr val="bg2"/>
                </a:solidFill>
              </a:rPr>
            </a:br>
            <a:endParaRPr sz="700" b="0" i="0" u="none">
              <a:solidFill>
                <a:schemeClr val="bg2"/>
              </a:solidFill>
              <a:latin typeface="Helvetica"/>
              <a:ea typeface="Helvetica"/>
              <a:cs typeface="Helvetica"/>
            </a:endParaRPr>
          </a:p>
        </p:txBody>
      </p:sp>
      <p:sp>
        <p:nvSpPr>
          <p:cNvPr id="5" name="Sous-titre 18" hidden="0"/>
          <p:cNvSpPr>
            <a:spLocks noGrp="1"/>
          </p:cNvSpPr>
          <p:nvPr isPhoto="0" userDrawn="0">
            <p:ph type="subTitle" idx="1" hasCustomPrompt="0"/>
          </p:nvPr>
        </p:nvSpPr>
        <p:spPr bwMode="auto">
          <a:xfrm flipH="0" flipV="0">
            <a:off x="1371598" y="3219449"/>
            <a:ext cx="7026793" cy="862425"/>
          </a:xfrm>
        </p:spPr>
        <p:txBody>
          <a:bodyPr/>
          <a:lstStyle/>
          <a:p>
            <a:pPr>
              <a:defRPr/>
            </a:pPr>
            <a:r>
              <a:rPr lang="en-GB" sz="2000" b="0" i="0" u="none" strike="noStrike" cap="none" spc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S. Claudet, </a:t>
            </a:r>
            <a:r>
              <a:rPr lang="en-GB" sz="2000" b="0" i="1" u="none" strike="noStrike" cap="none" spc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CERN_TE-CRG</a:t>
            </a:r>
            <a:endParaRPr lang="en-GB" sz="2000" b="0" i="1" u="none" strike="noStrike" cap="none" spc="0">
              <a:solidFill>
                <a:schemeClr val="accent5"/>
              </a:solidFill>
              <a:latin typeface="+mn-lt"/>
              <a:ea typeface="+mn-ea"/>
              <a:cs typeface="+mn-cs"/>
            </a:endParaRPr>
          </a:p>
          <a:p>
            <a:pPr>
              <a:defRPr/>
            </a:pPr>
            <a:r>
              <a:rPr lang="en-GB" sz="1600" b="0" i="1" u="none" strike="noStrike" cap="none" spc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pour le compte des équipes projets, et</a:t>
            </a:r>
            <a:endParaRPr sz="1600" b="0" i="1" u="none" strike="noStrike" cap="none" spc="0">
              <a:solidFill>
                <a:schemeClr val="accent5"/>
              </a:solidFill>
              <a:latin typeface="Arial"/>
              <a:ea typeface="Arial"/>
              <a:cs typeface="Arial"/>
            </a:endParaRPr>
          </a:p>
          <a:p>
            <a:pPr>
              <a:defRPr/>
            </a:pPr>
            <a:r>
              <a:rPr lang="en-GB" sz="1600" b="0" i="1" u="none" strike="noStrike" cap="none" spc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en qualité de responsable de la partie cryogénie pour les derniers 10 ans</a:t>
            </a:r>
            <a:endParaRPr lang="en-GB"/>
          </a:p>
        </p:txBody>
      </p:sp>
      <p:pic>
        <p:nvPicPr>
          <p:cNvPr id="6" name="Image 4" descr="CERN-logo_outline.jpg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377189" y="4406900"/>
            <a:ext cx="613410" cy="603250"/>
          </a:xfrm>
          <a:prstGeom prst="rect">
            <a:avLst/>
          </a:prstGeom>
        </p:spPr>
      </p:pic>
      <p:sp>
        <p:nvSpPr>
          <p:cNvPr id="7" name="" hidden="0"/>
          <p:cNvSpPr/>
          <p:nvPr isPhoto="0" userDrawn="0"/>
        </p:nvSpPr>
        <p:spPr bwMode="auto">
          <a:xfrm flipH="0" flipV="0">
            <a:off x="1297348" y="4139023"/>
            <a:ext cx="3649297" cy="33531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lang="en-US" sz="1600" b="0" i="0" u="none" strike="noStrike" cap="none" spc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09-Jan-2025, </a:t>
            </a:r>
            <a:r>
              <a:rPr lang="en-US" sz="1600" b="0" i="0" u="none" strike="noStrike" cap="none" spc="0">
                <a:solidFill>
                  <a:schemeClr val="accent5"/>
                </a:solidFill>
                <a:latin typeface="+mn-lt"/>
                <a:ea typeface="+mn-ea"/>
                <a:cs typeface="+mn-cs"/>
              </a:rPr>
              <a:t>Meeting#1</a:t>
            </a:r>
            <a:endParaRPr sz="1600">
              <a:solidFill>
                <a:schemeClr val="accent5"/>
              </a:solidFill>
            </a:endParaRPr>
          </a:p>
        </p:txBody>
      </p:sp>
      <p:sp>
        <p:nvSpPr>
          <p:cNvPr id="8" name="" hidden="0"/>
          <p:cNvSpPr/>
          <p:nvPr isPhoto="0" userDrawn="0"/>
        </p:nvSpPr>
        <p:spPr bwMode="auto">
          <a:xfrm flipH="0" flipV="0">
            <a:off x="4084746" y="4108543"/>
            <a:ext cx="4314039" cy="33531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 sz="1600" u="sng">
                <a:hlinkClick r:id="rId3" tooltip=""/>
              </a:rPr>
              <a:t> </a:t>
            </a:r>
            <a:r>
              <a:rPr sz="1600" u="sng">
                <a:hlinkClick r:id="rId3" tooltip=""/>
              </a:rPr>
              <a:t>https://indico.cern.ch/event/1491143/</a:t>
            </a:r>
            <a:endParaRPr sz="16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 hidden="0"/>
          <p:cNvSpPr>
            <a:spLocks noGrp="1"/>
          </p:cNvSpPr>
          <p:nvPr isPhoto="0" userDrawn="0">
            <p:ph type="title" hasCustomPrompt="1"/>
          </p:nvPr>
        </p:nvSpPr>
        <p:spPr bwMode="auto"/>
        <p:txBody>
          <a:bodyPr anchor="ctr" anchorCtr="1"/>
          <a:lstStyle/>
          <a:p>
            <a:pPr>
              <a:defRPr/>
            </a:pPr>
            <a:r>
              <a:rPr sz="3600"/>
              <a:t>Content</a:t>
            </a:r>
            <a:endParaRPr sz="3600"/>
          </a:p>
        </p:txBody>
      </p:sp>
      <p:sp>
        <p:nvSpPr>
          <p:cNvPr id="5" name="Espace réservé du contenu 2" hidden="0"/>
          <p:cNvSpPr>
            <a:spLocks noGrp="1"/>
          </p:cNvSpPr>
          <p:nvPr isPhoto="0" userDrawn="0">
            <p:ph idx="1" hasCustomPrompt="1"/>
          </p:nvPr>
        </p:nvSpPr>
        <p:spPr bwMode="auto">
          <a:xfrm flipH="0" flipV="0">
            <a:off x="612000" y="914400"/>
            <a:ext cx="8224874" cy="3680220"/>
          </a:xfrm>
        </p:spPr>
        <p:txBody>
          <a:bodyPr lIns="0" tIns="0" rIns="0" bIns="0"/>
          <a:lstStyle/>
          <a:p>
            <a:pPr algn="l">
              <a:defRPr/>
            </a:pPr>
            <a:r>
              <a:rPr>
                <a:solidFill>
                  <a:schemeClr val="bg1">
                    <a:lumMod val="75000"/>
                  </a:schemeClr>
                </a:solidFill>
              </a:rPr>
              <a:t>Introduction: from HL magnets to P1/P5 cryolines</a:t>
            </a:r>
            <a:endParaRPr>
              <a:solidFill>
                <a:schemeClr val="bg1">
                  <a:lumMod val="75000"/>
                </a:schemeClr>
              </a:solidFill>
            </a:endParaRPr>
          </a:p>
          <a:p>
            <a:pPr algn="l">
              <a:defRPr/>
            </a:pPr>
            <a:endParaRPr>
              <a:solidFill>
                <a:schemeClr val="bg1">
                  <a:lumMod val="75000"/>
                </a:schemeClr>
              </a:solidFill>
            </a:endParaRPr>
          </a:p>
          <a:p>
            <a:pPr algn="l">
              <a:defRPr/>
            </a:pPr>
            <a:r>
              <a:rPr>
                <a:solidFill>
                  <a:schemeClr val="accent5"/>
                </a:solidFill>
              </a:rPr>
              <a:t>Sectorisation (TCC#141, mid 2021)</a:t>
            </a:r>
            <a:endParaRPr>
              <a:solidFill>
                <a:schemeClr val="accent5"/>
              </a:solidFill>
            </a:endParaRPr>
          </a:p>
          <a:p>
            <a:pPr algn="l">
              <a:defRPr/>
            </a:pPr>
            <a:endParaRPr>
              <a:solidFill>
                <a:schemeClr val="accent5"/>
              </a:solidFill>
            </a:endParaRPr>
          </a:p>
          <a:p>
            <a:pPr algn="l">
              <a:defRPr/>
            </a:pPr>
            <a:endParaRPr sz="800">
              <a:solidFill>
                <a:schemeClr val="accent5"/>
              </a:solidFill>
            </a:endParaRPr>
          </a:p>
          <a:p>
            <a:pPr algn="l">
              <a:defRPr/>
            </a:pPr>
            <a:r>
              <a:rPr>
                <a:solidFill>
                  <a:schemeClr val="bg1">
                    <a:lumMod val="75000"/>
                  </a:schemeClr>
                </a:solidFill>
              </a:rPr>
              <a:t>He release considerations so far (Aut'23)</a:t>
            </a:r>
            <a:endParaRPr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" name="Espace réservé du pied de page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04998" y="4767260"/>
            <a:ext cx="6626998" cy="270000"/>
          </a:xfrm>
        </p:spPr>
        <p:txBody>
          <a:bodyPr/>
          <a:lstStyle/>
          <a:p>
            <a:pPr>
              <a:defRPr/>
            </a:pPr>
            <a:r>
              <a:rPr/>
              <a:t>S. Claudet - Intro HL Cryogenics - HeSpillWG-09Jan25</a:t>
            </a:r>
            <a:endParaRPr/>
          </a:p>
        </p:txBody>
      </p:sp>
      <p:sp>
        <p:nvSpPr>
          <p:cNvPr id="7" name="Espace réservé du numéro de diapositive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1373FBED-4183-95E5-86F6-CB6B8BBDB734}" type="slidenum">
              <a:rPr lang="fr-FR"/>
              <a:t/>
            </a:fld>
            <a:endParaRPr lang="fr-FR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683568" y="30375"/>
            <a:ext cx="7920000" cy="539998"/>
          </a:xfrm>
        </p:spPr>
        <p:txBody>
          <a:bodyPr/>
          <a:lstStyle/>
          <a:p>
            <a:pPr>
              <a:defRPr/>
            </a:pPr>
            <a:r>
              <a:rPr lang="en-GB"/>
              <a:t>(HL-TCC#141)  Sectorisation</a:t>
            </a:r>
            <a:endParaRPr lang="en-GB"/>
          </a:p>
        </p:txBody>
      </p:sp>
      <p:sp>
        <p:nvSpPr>
          <p:cNvPr id="5" name="Footer Placeholder 3" hidden="0"/>
          <p:cNvSpPr>
            <a:spLocks noGrp="1"/>
          </p:cNvSpPr>
          <p:nvPr isPhoto="0" userDrawn="0">
            <p:ph type="ftr" sz="quarter" idx="3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S. Claudet  -  HiLumi WP9-Cryogenics - No QUIG - 16Sept'21</a:t>
            </a:r>
            <a:endParaRPr/>
          </a:p>
        </p:txBody>
      </p:sp>
      <p:pic>
        <p:nvPicPr>
          <p:cNvPr id="6" name="Content Placeholder 3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791578" y="2187284"/>
            <a:ext cx="3132346" cy="2277001"/>
          </a:xfrm>
          <a:prstGeom prst="rect">
            <a:avLst/>
          </a:prstGeom>
        </p:spPr>
      </p:pic>
      <p:sp>
        <p:nvSpPr>
          <p:cNvPr id="7" name="Rectangle 5" hidden="0"/>
          <p:cNvSpPr/>
          <p:nvPr isPhoto="0" userDrawn="0"/>
        </p:nvSpPr>
        <p:spPr bwMode="auto">
          <a:xfrm>
            <a:off x="3826629" y="938823"/>
            <a:ext cx="4572000" cy="207748"/>
          </a:xfrm>
          <a:prstGeom prst="rect">
            <a:avLst/>
          </a:prstGeom>
        </p:spPr>
        <p:txBody>
          <a:bodyPr>
            <a:spAutoFit/>
          </a:bodyPr>
          <a:lstStyle/>
          <a:p>
            <a:pPr marL="171450" indent="-171450">
              <a:buFont typeface="Arial"/>
              <a:buChar char="•"/>
              <a:defRPr/>
            </a:pPr>
            <a:endParaRPr lang="en-GB" sz="1200"/>
          </a:p>
        </p:txBody>
      </p:sp>
      <p:sp>
        <p:nvSpPr>
          <p:cNvPr id="8" name="TextBox 6" hidden="0"/>
          <p:cNvSpPr>
            <a:spLocks noAdjustHandles="0" noChangeArrowheads="0"/>
          </p:cNvSpPr>
          <p:nvPr isPhoto="0" userDrawn="0"/>
        </p:nvSpPr>
        <p:spPr bwMode="auto">
          <a:xfrm>
            <a:off x="454779" y="523101"/>
            <a:ext cx="3702538" cy="1766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/>
              <a:buChar char="•"/>
              <a:defRPr/>
            </a:pPr>
            <a:r>
              <a:rPr lang="en-GB" sz="1000">
                <a:solidFill>
                  <a:schemeClr val="accent5"/>
                </a:solidFill>
              </a:rPr>
              <a:t>HiLumi</a:t>
            </a:r>
            <a:r>
              <a:rPr lang="en-GB" sz="1000">
                <a:solidFill>
                  <a:schemeClr val="accent5"/>
                </a:solidFill>
              </a:rPr>
              <a:t> magnets/users </a:t>
            </a:r>
            <a:r>
              <a:rPr lang="en-GB" sz="1000">
                <a:solidFill>
                  <a:schemeClr val="accent5"/>
                </a:solidFill>
              </a:rPr>
              <a:t>can be cooled by : </a:t>
            </a:r>
            <a:endParaRPr sz="1000"/>
          </a:p>
          <a:p>
            <a:pPr marL="742950" lvl="1" indent="-285750" algn="just">
              <a:buFont typeface="Arial"/>
              <a:buChar char="•"/>
              <a:defRPr/>
            </a:pPr>
            <a:r>
              <a:rPr lang="en-GB" sz="1000">
                <a:solidFill>
                  <a:schemeClr val="accent5"/>
                </a:solidFill>
              </a:rPr>
              <a:t>Adjacent sectors</a:t>
            </a:r>
            <a:endParaRPr sz="1000"/>
          </a:p>
          <a:p>
            <a:pPr marL="742950" lvl="1" indent="-285750" algn="just">
              <a:buFont typeface="Arial"/>
              <a:buChar char="•"/>
              <a:defRPr/>
            </a:pPr>
            <a:r>
              <a:rPr lang="en-GB" sz="1000">
                <a:solidFill>
                  <a:schemeClr val="accent5"/>
                </a:solidFill>
              </a:rPr>
              <a:t>New Refrigerators which will be installed</a:t>
            </a:r>
            <a:endParaRPr sz="1000"/>
          </a:p>
          <a:p>
            <a:pPr marL="285750" indent="-285750" algn="just">
              <a:buFont typeface="Arial"/>
              <a:buChar char="•"/>
              <a:defRPr/>
            </a:pPr>
            <a:endParaRPr sz="1000">
              <a:solidFill>
                <a:schemeClr val="accent5"/>
              </a:solidFill>
            </a:endParaRPr>
          </a:p>
          <a:p>
            <a:pPr marL="285750" indent="-285750" algn="just">
              <a:buFont typeface="Arial"/>
              <a:buChar char="•"/>
              <a:defRPr/>
            </a:pPr>
            <a:r>
              <a:rPr lang="en-GB" sz="1000">
                <a:solidFill>
                  <a:schemeClr val="accent5"/>
                </a:solidFill>
              </a:rPr>
              <a:t>Several considerations :</a:t>
            </a:r>
            <a:endParaRPr sz="1000"/>
          </a:p>
          <a:p>
            <a:pPr marL="742950" lvl="1" indent="-285750" algn="just">
              <a:buFont typeface="Arial"/>
              <a:buChar char="•"/>
              <a:defRPr/>
            </a:pPr>
            <a:r>
              <a:rPr lang="en-GB" sz="1000" i="1">
                <a:solidFill>
                  <a:schemeClr val="accent5"/>
                </a:solidFill>
              </a:rPr>
              <a:t>HiLumi</a:t>
            </a:r>
            <a:r>
              <a:rPr lang="en-GB" sz="1000" i="1">
                <a:solidFill>
                  <a:schemeClr val="accent5"/>
                </a:solidFill>
              </a:rPr>
              <a:t> baseline is to </a:t>
            </a:r>
            <a:r>
              <a:rPr lang="en-GB" sz="1000" i="1">
                <a:solidFill>
                  <a:schemeClr val="accent5"/>
                </a:solidFill>
              </a:rPr>
              <a:t>cool-down </a:t>
            </a:r>
            <a:r>
              <a:rPr lang="en-GB" sz="1000" i="1">
                <a:solidFill>
                  <a:schemeClr val="accent5"/>
                </a:solidFill>
              </a:rPr>
              <a:t>both LSS at the same </a:t>
            </a:r>
            <a:r>
              <a:rPr lang="en-GB" sz="1000" i="1">
                <a:solidFill>
                  <a:schemeClr val="accent5"/>
                </a:solidFill>
              </a:rPr>
              <a:t>time</a:t>
            </a:r>
            <a:endParaRPr sz="1000"/>
          </a:p>
          <a:p>
            <a:pPr marL="742950" lvl="1" indent="-285750" algn="just">
              <a:buFont typeface="Arial"/>
              <a:buChar char="•"/>
              <a:defRPr/>
            </a:pPr>
            <a:r>
              <a:rPr lang="en-GB" sz="1000" i="1">
                <a:solidFill>
                  <a:schemeClr val="accent5"/>
                </a:solidFill>
              </a:rPr>
              <a:t>Due to access constraints during </a:t>
            </a:r>
            <a:r>
              <a:rPr lang="en-GB" sz="1000" i="1">
                <a:solidFill>
                  <a:schemeClr val="accent5"/>
                </a:solidFill>
              </a:rPr>
              <a:t>cooldown</a:t>
            </a:r>
            <a:r>
              <a:rPr lang="en-GB" sz="1000" i="1">
                <a:solidFill>
                  <a:schemeClr val="accent5"/>
                </a:solidFill>
              </a:rPr>
              <a:t>, </a:t>
            </a:r>
            <a:r>
              <a:rPr lang="en-GB" sz="1000" b="1" i="1">
                <a:solidFill>
                  <a:schemeClr val="accent5"/>
                </a:solidFill>
              </a:rPr>
              <a:t>at this stage</a:t>
            </a:r>
            <a:r>
              <a:rPr lang="en-GB" sz="1000" i="1">
                <a:solidFill>
                  <a:schemeClr val="accent5"/>
                </a:solidFill>
              </a:rPr>
              <a:t>, LSS/sector have to be in same state.</a:t>
            </a:r>
            <a:endParaRPr sz="1000"/>
          </a:p>
          <a:p>
            <a:pPr marL="742950" lvl="1" indent="-285750" algn="just">
              <a:buFont typeface="Arial"/>
              <a:buChar char="•"/>
              <a:defRPr/>
            </a:pPr>
            <a:r>
              <a:rPr lang="en-GB" sz="1000" i="1">
                <a:solidFill>
                  <a:schemeClr val="accent5"/>
                </a:solidFill>
              </a:rPr>
              <a:t>Periodic testing configuration shall be covered</a:t>
            </a:r>
            <a:endParaRPr sz="1000" i="1">
              <a:solidFill>
                <a:schemeClr val="accent5"/>
              </a:solidFill>
            </a:endParaRPr>
          </a:p>
          <a:p>
            <a:pPr marL="285750" indent="-285750">
              <a:buFont typeface="Arial"/>
              <a:buChar char="•"/>
              <a:defRPr/>
            </a:pPr>
            <a:endParaRPr sz="1000">
              <a:solidFill>
                <a:schemeClr val="accent5"/>
              </a:solidFill>
            </a:endParaRPr>
          </a:p>
        </p:txBody>
      </p:sp>
      <p:pic>
        <p:nvPicPr>
          <p:cNvPr id="9" name="Picture 8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5017405" y="564029"/>
            <a:ext cx="2003742" cy="4097397"/>
          </a:xfrm>
          <a:prstGeom prst="rect">
            <a:avLst/>
          </a:prstGeom>
        </p:spPr>
      </p:pic>
      <p:cxnSp>
        <p:nvCxnSpPr>
          <p:cNvPr id="10" name="Straight Connector 9" hidden="0"/>
          <p:cNvCxnSpPr>
            <a:cxnSpLocks/>
          </p:cNvCxnSpPr>
          <p:nvPr isPhoto="0" userDrawn="0"/>
        </p:nvCxnSpPr>
        <p:spPr bwMode="auto">
          <a:xfrm flipV="1">
            <a:off x="5112058" y="2542355"/>
            <a:ext cx="1836202" cy="163"/>
          </a:xfrm>
          <a:prstGeom prst="line">
            <a:avLst/>
          </a:prstGeom>
          <a:ln w="9525" cap="flat" cmpd="sng" algn="ctr">
            <a:solidFill>
              <a:schemeClr val="accent5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>
            <a:schemeClr val="tx1"/>
          </a:fontRef>
        </p:style>
      </p:cxnSp>
      <p:sp>
        <p:nvSpPr>
          <p:cNvPr id="11" name="Right Arrow 13" hidden="0"/>
          <p:cNvSpPr/>
          <p:nvPr isPhoto="0" userDrawn="0"/>
        </p:nvSpPr>
        <p:spPr bwMode="auto">
          <a:xfrm>
            <a:off x="6940581" y="1938603"/>
            <a:ext cx="262237" cy="72339"/>
          </a:xfrm>
          <a:prstGeom prst="right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00B050"/>
              </a:gs>
              <a:gs pos="100000">
                <a:srgbClr val="B3E8FF"/>
              </a:gs>
            </a:gsLst>
            <a:lin ang="16200000" scaled="1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Right Arrow 14" hidden="0"/>
          <p:cNvSpPr/>
          <p:nvPr isPhoto="0" userDrawn="0"/>
        </p:nvSpPr>
        <p:spPr bwMode="auto">
          <a:xfrm>
            <a:off x="6943113" y="1039281"/>
            <a:ext cx="262237" cy="72339"/>
          </a:xfrm>
          <a:prstGeom prst="right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E1F7C9"/>
              </a:gs>
              <a:gs pos="100000">
                <a:srgbClr val="B3E8FF"/>
              </a:gs>
            </a:gsLst>
            <a:lin ang="16200000" scaled="1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3" name="Rectangle 16" hidden="0"/>
          <p:cNvSpPr/>
          <p:nvPr isPhoto="0" userDrawn="0"/>
        </p:nvSpPr>
        <p:spPr bwMode="auto">
          <a:xfrm flipH="0" flipV="0">
            <a:off x="7177838" y="929277"/>
            <a:ext cx="1930009" cy="63955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Autofit/>
          </a:bodyPr>
          <a:lstStyle/>
          <a:p>
            <a:pPr>
              <a:defRPr/>
            </a:pPr>
            <a:r>
              <a:rPr lang="fr-CH" sz="900"/>
              <a:t>If </a:t>
            </a:r>
            <a:r>
              <a:rPr sz="900"/>
              <a:t>Intervention needed</a:t>
            </a:r>
            <a:r>
              <a:rPr lang="fr-CH" sz="900"/>
              <a:t> on one LSS</a:t>
            </a:r>
            <a:r>
              <a:rPr sz="900"/>
              <a:t>, </a:t>
            </a:r>
            <a:r>
              <a:rPr sz="900"/>
              <a:t>need for double valve </a:t>
            </a:r>
            <a:r>
              <a:rPr lang="fr-CH" sz="900"/>
              <a:t>for </a:t>
            </a:r>
            <a:r>
              <a:rPr lang="fr-CH" sz="900"/>
              <a:t>left</a:t>
            </a:r>
            <a:r>
              <a:rPr lang="fr-CH" sz="900"/>
              <a:t> and right </a:t>
            </a:r>
            <a:r>
              <a:rPr lang="fr-CH" sz="900"/>
              <a:t>sides</a:t>
            </a:r>
            <a:endParaRPr lang="fr-CH" sz="900"/>
          </a:p>
          <a:p>
            <a:pPr>
              <a:defRPr/>
            </a:pPr>
            <a:r>
              <a:rPr lang="fr-CH" sz="900" i="1"/>
              <a:t>(Not</a:t>
            </a:r>
            <a:r>
              <a:rPr lang="fr-CH" sz="900" i="1"/>
              <a:t> in </a:t>
            </a:r>
            <a:r>
              <a:rPr lang="fr-CH" sz="900" i="1"/>
              <a:t>HiLumi</a:t>
            </a:r>
            <a:r>
              <a:rPr lang="fr-CH" sz="900" i="1"/>
              <a:t> </a:t>
            </a:r>
            <a:r>
              <a:rPr lang="fr-CH" sz="900" i="1"/>
              <a:t>baseline</a:t>
            </a:r>
            <a:r>
              <a:rPr sz="900" i="1"/>
              <a:t>)</a:t>
            </a:r>
            <a:endParaRPr sz="900" i="1"/>
          </a:p>
        </p:txBody>
      </p:sp>
      <p:sp>
        <p:nvSpPr>
          <p:cNvPr id="14" name="TextBox 18" hidden="0"/>
          <p:cNvSpPr>
            <a:spLocks noAdjustHandles="0" noChangeArrowheads="0"/>
          </p:cNvSpPr>
          <p:nvPr isPhoto="0" userDrawn="0"/>
        </p:nvSpPr>
        <p:spPr bwMode="auto">
          <a:xfrm flipH="0" flipV="0">
            <a:off x="6192180" y="595553"/>
            <a:ext cx="557019" cy="151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pPr>
              <a:defRPr/>
            </a:pPr>
            <a:r>
              <a:rPr lang="en-GB" sz="800" b="1"/>
              <a:t>LSS</a:t>
            </a:r>
            <a:endParaRPr sz="800" b="1"/>
          </a:p>
        </p:txBody>
      </p:sp>
      <p:sp>
        <p:nvSpPr>
          <p:cNvPr id="15" name="TextBox 19" hidden="0"/>
          <p:cNvSpPr>
            <a:spLocks noAdjustHandles="0" noChangeArrowheads="0"/>
          </p:cNvSpPr>
          <p:nvPr isPhoto="0" userDrawn="0"/>
        </p:nvSpPr>
        <p:spPr bwMode="auto">
          <a:xfrm>
            <a:off x="6527802" y="584949"/>
            <a:ext cx="556947" cy="17312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900" b="1"/>
              <a:t>sector</a:t>
            </a:r>
            <a:endParaRPr lang="en-GB" sz="900" b="1"/>
          </a:p>
        </p:txBody>
      </p:sp>
      <p:sp>
        <p:nvSpPr>
          <p:cNvPr id="16" name="Rectangle 20" hidden="0"/>
          <p:cNvSpPr/>
          <p:nvPr isPhoto="0" userDrawn="0"/>
        </p:nvSpPr>
        <p:spPr bwMode="auto">
          <a:xfrm>
            <a:off x="7208807" y="1755190"/>
            <a:ext cx="1869067" cy="36547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>
              <a:defRPr/>
            </a:pPr>
            <a:r>
              <a:rPr lang="fr-CH" sz="900"/>
              <a:t>Early</a:t>
            </a:r>
            <a:r>
              <a:rPr lang="fr-CH" sz="900"/>
              <a:t> </a:t>
            </a:r>
            <a:r>
              <a:rPr lang="fr-CH" sz="900"/>
              <a:t>commisionning</a:t>
            </a:r>
            <a:r>
              <a:rPr lang="fr-CH" sz="900"/>
              <a:t> of one LSS- </a:t>
            </a:r>
            <a:r>
              <a:rPr lang="fr-CH" sz="900" b="0" i="1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(Not</a:t>
            </a:r>
            <a:r>
              <a:rPr lang="fr-CH" sz="900" b="0" i="1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 </a:t>
            </a:r>
            <a:r>
              <a:rPr lang="fr-CH" sz="900" b="0" i="1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HiLumi</a:t>
            </a:r>
            <a:r>
              <a:rPr lang="fr-CH" sz="900" b="0" i="1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CH" sz="900" b="0" i="1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baseline</a:t>
            </a:r>
            <a:r>
              <a:rPr lang="fr-FR" sz="900" b="0" i="1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  <a:endParaRPr sz="900"/>
          </a:p>
        </p:txBody>
      </p:sp>
      <p:sp>
        <p:nvSpPr>
          <p:cNvPr id="17" name="Rectangle 22" hidden="0"/>
          <p:cNvSpPr/>
          <p:nvPr isPhoto="0" userDrawn="0"/>
        </p:nvSpPr>
        <p:spPr bwMode="auto">
          <a:xfrm>
            <a:off x="6896085" y="708410"/>
            <a:ext cx="1868995" cy="251276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>
              <a:defRPr/>
            </a:pPr>
            <a:r>
              <a:rPr lang="fr-CH" sz="1050">
                <a:solidFill>
                  <a:srgbClr val="00B050"/>
                </a:solidFill>
              </a:rPr>
              <a:t>Normal </a:t>
            </a:r>
            <a:r>
              <a:rPr lang="fr-CH" sz="1050">
                <a:solidFill>
                  <a:srgbClr val="00B050"/>
                </a:solidFill>
              </a:rPr>
              <a:t>operation</a:t>
            </a:r>
            <a:endParaRPr sz="1050">
              <a:solidFill>
                <a:srgbClr val="00B050"/>
              </a:solidFill>
            </a:endParaRPr>
          </a:p>
        </p:txBody>
      </p:sp>
      <p:sp>
        <p:nvSpPr>
          <p:cNvPr id="18" name="Rectangle 23" hidden="0"/>
          <p:cNvSpPr/>
          <p:nvPr isPhoto="0" userDrawn="0"/>
        </p:nvSpPr>
        <p:spPr bwMode="auto">
          <a:xfrm>
            <a:off x="5112058" y="2542521"/>
            <a:ext cx="1909089" cy="1811424"/>
          </a:xfrm>
          <a:prstGeom prst="rect">
            <a:avLst/>
          </a:prstGeom>
          <a:solidFill>
            <a:schemeClr val="bg1">
              <a:alpha val="72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9" name="TextBox 27" hidden="0"/>
          <p:cNvSpPr>
            <a:spLocks noAdjustHandles="0" noChangeArrowheads="0"/>
          </p:cNvSpPr>
          <p:nvPr isPhoto="0" userDrawn="0"/>
        </p:nvSpPr>
        <p:spPr bwMode="auto">
          <a:xfrm>
            <a:off x="5904905" y="587894"/>
            <a:ext cx="287344" cy="21320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endParaRPr sz="800" b="1"/>
          </a:p>
        </p:txBody>
      </p:sp>
      <p:sp>
        <p:nvSpPr>
          <p:cNvPr id="20" name="TextBox 28" hidden="0"/>
          <p:cNvSpPr>
            <a:spLocks noAdjustHandles="0" noChangeArrowheads="0"/>
          </p:cNvSpPr>
          <p:nvPr isPhoto="0" userDrawn="0"/>
        </p:nvSpPr>
        <p:spPr bwMode="auto">
          <a:xfrm>
            <a:off x="5935507" y="1197043"/>
            <a:ext cx="324108" cy="213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800"/>
              <a:t>W</a:t>
            </a:r>
            <a:endParaRPr sz="800"/>
          </a:p>
        </p:txBody>
      </p:sp>
      <p:sp>
        <p:nvSpPr>
          <p:cNvPr id="21" name="TextBox 29" hidden="0"/>
          <p:cNvSpPr>
            <a:spLocks noAdjustHandles="0" noChangeArrowheads="0"/>
          </p:cNvSpPr>
          <p:nvPr isPhoto="0" userDrawn="0"/>
        </p:nvSpPr>
        <p:spPr bwMode="auto">
          <a:xfrm>
            <a:off x="5941810" y="987054"/>
            <a:ext cx="324108" cy="213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800"/>
              <a:t>C</a:t>
            </a:r>
            <a:endParaRPr sz="800"/>
          </a:p>
        </p:txBody>
      </p:sp>
      <p:sp>
        <p:nvSpPr>
          <p:cNvPr id="22" name="TextBox 30" hidden="0"/>
          <p:cNvSpPr>
            <a:spLocks noAdjustHandles="0" noChangeArrowheads="0"/>
          </p:cNvSpPr>
          <p:nvPr isPhoto="0" userDrawn="0"/>
        </p:nvSpPr>
        <p:spPr bwMode="auto">
          <a:xfrm>
            <a:off x="5883028" y="748968"/>
            <a:ext cx="466389" cy="213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800"/>
              <a:t>C/W</a:t>
            </a:r>
            <a:endParaRPr sz="800"/>
          </a:p>
        </p:txBody>
      </p:sp>
      <p:sp>
        <p:nvSpPr>
          <p:cNvPr id="23" name="TextBox 31" hidden="0"/>
          <p:cNvSpPr>
            <a:spLocks noAdjustHandles="0" noChangeArrowheads="0"/>
          </p:cNvSpPr>
          <p:nvPr isPhoto="0" userDrawn="0"/>
        </p:nvSpPr>
        <p:spPr bwMode="auto">
          <a:xfrm>
            <a:off x="5946489" y="1423269"/>
            <a:ext cx="688409" cy="213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800"/>
              <a:t>W</a:t>
            </a:r>
            <a:endParaRPr sz="800"/>
          </a:p>
        </p:txBody>
      </p:sp>
      <p:sp>
        <p:nvSpPr>
          <p:cNvPr id="24" name="TextBox 32" hidden="0"/>
          <p:cNvSpPr>
            <a:spLocks noAdjustHandles="0" noChangeArrowheads="0"/>
          </p:cNvSpPr>
          <p:nvPr isPhoto="0" userDrawn="0"/>
        </p:nvSpPr>
        <p:spPr bwMode="auto">
          <a:xfrm>
            <a:off x="5938884" y="1658481"/>
            <a:ext cx="324108" cy="213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800"/>
              <a:t>C</a:t>
            </a:r>
            <a:endParaRPr sz="800"/>
          </a:p>
        </p:txBody>
      </p:sp>
      <p:sp>
        <p:nvSpPr>
          <p:cNvPr id="25" name="TextBox 33" hidden="0"/>
          <p:cNvSpPr>
            <a:spLocks noAdjustHandles="0" noChangeArrowheads="0"/>
          </p:cNvSpPr>
          <p:nvPr isPhoto="0" userDrawn="0"/>
        </p:nvSpPr>
        <p:spPr bwMode="auto">
          <a:xfrm>
            <a:off x="5950611" y="1884709"/>
            <a:ext cx="324108" cy="213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800"/>
              <a:t>C</a:t>
            </a:r>
            <a:endParaRPr sz="800"/>
          </a:p>
        </p:txBody>
      </p:sp>
      <p:sp>
        <p:nvSpPr>
          <p:cNvPr id="26" name="TextBox 34" hidden="0"/>
          <p:cNvSpPr>
            <a:spLocks noAdjustHandles="0" noChangeArrowheads="0"/>
          </p:cNvSpPr>
          <p:nvPr isPhoto="0" userDrawn="0"/>
        </p:nvSpPr>
        <p:spPr bwMode="auto">
          <a:xfrm>
            <a:off x="5884227" y="2119920"/>
            <a:ext cx="398805" cy="213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800"/>
              <a:t>C/W</a:t>
            </a:r>
            <a:endParaRPr sz="800"/>
          </a:p>
        </p:txBody>
      </p:sp>
      <p:sp>
        <p:nvSpPr>
          <p:cNvPr id="27" name="Bent-Up Arrow 36" hidden="0"/>
          <p:cNvSpPr/>
          <p:nvPr isPhoto="0" userDrawn="0"/>
        </p:nvSpPr>
        <p:spPr bwMode="auto">
          <a:xfrm>
            <a:off x="6960229" y="2104298"/>
            <a:ext cx="709758" cy="147174"/>
          </a:xfrm>
          <a:prstGeom prst="bentUpArrow">
            <a:avLst>
              <a:gd name="adj1" fmla="val 25000"/>
              <a:gd name="adj2" fmla="val 25000"/>
              <a:gd name="adj3" fmla="val 25000"/>
            </a:avLst>
          </a:prstGeom>
          <a:gradFill>
            <a:gsLst>
              <a:gs pos="0">
                <a:srgbClr val="00B050"/>
              </a:gs>
              <a:gs pos="100000">
                <a:srgbClr val="B3E8FF"/>
              </a:gs>
            </a:gsLst>
            <a:lin ang="16200000" scaled="1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8" name="TextBox 37" hidden="0"/>
          <p:cNvSpPr>
            <a:spLocks noAdjustHandles="0" noChangeArrowheads="0"/>
          </p:cNvSpPr>
          <p:nvPr isPhoto="0" userDrawn="0"/>
        </p:nvSpPr>
        <p:spPr bwMode="auto">
          <a:xfrm>
            <a:off x="5941810" y="2345864"/>
            <a:ext cx="688409" cy="213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800"/>
              <a:t>W</a:t>
            </a:r>
            <a:endParaRPr sz="800"/>
          </a:p>
        </p:txBody>
      </p:sp>
      <p:cxnSp>
        <p:nvCxnSpPr>
          <p:cNvPr id="29" name="" hidden="0"/>
          <p:cNvCxnSpPr>
            <a:cxnSpLocks/>
          </p:cNvCxnSpPr>
          <p:nvPr isPhoto="0" userDrawn="0"/>
        </p:nvCxnSpPr>
        <p:spPr bwMode="auto">
          <a:xfrm flipH="1" flipV="1">
            <a:off x="4221523" y="2441744"/>
            <a:ext cx="971550" cy="0"/>
          </a:xfrm>
          <a:prstGeom prst="line">
            <a:avLst/>
          </a:prstGeom>
          <a:ln w="9525" cap="flat" cmpd="sng" algn="ctr">
            <a:solidFill>
              <a:schemeClr val="accent5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30" name="Rectangle 15" hidden="0"/>
          <p:cNvSpPr/>
          <p:nvPr isPhoto="0" userDrawn="0"/>
        </p:nvSpPr>
        <p:spPr bwMode="auto">
          <a:xfrm rot="19693682" flipH="0" flipV="0">
            <a:off x="5399241" y="3067339"/>
            <a:ext cx="1342845" cy="424869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Autofit/>
          </a:bodyPr>
          <a:lstStyle/>
          <a:p>
            <a:pPr algn="ctr">
              <a:defRPr/>
            </a:pPr>
            <a:r>
              <a:rPr sz="2000">
                <a:solidFill>
                  <a:schemeClr val="tx1"/>
                </a:solidFill>
              </a:rPr>
              <a:t>Symmetry</a:t>
            </a:r>
            <a:endParaRPr sz="2000">
              <a:solidFill>
                <a:schemeClr val="tx1"/>
              </a:solidFill>
            </a:endParaRPr>
          </a:p>
        </p:txBody>
      </p:sp>
      <p:cxnSp>
        <p:nvCxnSpPr>
          <p:cNvPr id="31" name="" hidden="0"/>
          <p:cNvCxnSpPr>
            <a:cxnSpLocks/>
          </p:cNvCxnSpPr>
          <p:nvPr isPhoto="0" userDrawn="0"/>
        </p:nvCxnSpPr>
        <p:spPr bwMode="auto">
          <a:xfrm flipH="1" flipV="1">
            <a:off x="4583475" y="1765086"/>
            <a:ext cx="599098" cy="0"/>
          </a:xfrm>
          <a:prstGeom prst="line">
            <a:avLst/>
          </a:prstGeom>
          <a:ln w="9525" cap="flat" cmpd="sng" algn="ctr">
            <a:solidFill>
              <a:schemeClr val="accent5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32" name="" hidden="0"/>
          <p:cNvCxnSpPr>
            <a:cxnSpLocks/>
          </p:cNvCxnSpPr>
          <p:nvPr isPhoto="0" userDrawn="0"/>
        </p:nvCxnSpPr>
        <p:spPr bwMode="auto">
          <a:xfrm flipH="1" flipV="1">
            <a:off x="4688248" y="1564262"/>
            <a:ext cx="483823" cy="0"/>
          </a:xfrm>
          <a:prstGeom prst="line">
            <a:avLst/>
          </a:prstGeom>
          <a:ln w="9525" cap="flat" cmpd="sng" algn="ctr">
            <a:solidFill>
              <a:schemeClr val="accent5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33" name="" hidden="0"/>
          <p:cNvCxnSpPr>
            <a:cxnSpLocks/>
          </p:cNvCxnSpPr>
          <p:nvPr isPhoto="0" userDrawn="0"/>
        </p:nvCxnSpPr>
        <p:spPr bwMode="auto">
          <a:xfrm flipH="1" flipV="0">
            <a:off x="4811098" y="1315854"/>
            <a:ext cx="371475" cy="0"/>
          </a:xfrm>
          <a:prstGeom prst="line">
            <a:avLst/>
          </a:prstGeom>
          <a:ln w="9525" cap="flat" cmpd="sng" algn="ctr">
            <a:solidFill>
              <a:schemeClr val="accent5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34" name="" hidden="0"/>
          <p:cNvCxnSpPr>
            <a:cxnSpLocks/>
            <a:stCxn id="33" idx="1"/>
          </p:cNvCxnSpPr>
          <p:nvPr isPhoto="0" userDrawn="0"/>
        </p:nvCxnSpPr>
        <p:spPr bwMode="auto">
          <a:xfrm rot="16199934" flipH="1" flipV="1">
            <a:off x="2676523" y="1955419"/>
            <a:ext cx="2774698" cy="1493143"/>
          </a:xfrm>
          <a:prstGeom prst="line">
            <a:avLst/>
          </a:prstGeom>
          <a:ln w="9525" cap="flat" cmpd="sng" algn="ctr">
            <a:solidFill>
              <a:schemeClr val="accent5"/>
            </a:solidFill>
            <a:prstDash val="solid"/>
            <a:tailEnd type="arrow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35" name="" hidden="0"/>
          <p:cNvSpPr/>
          <p:nvPr isPhoto="0" userDrawn="0"/>
        </p:nvSpPr>
        <p:spPr bwMode="auto">
          <a:xfrm flipH="0" flipV="0">
            <a:off x="2516548" y="2308204"/>
            <a:ext cx="1400174" cy="551966"/>
          </a:xfrm>
          <a:prstGeom prst="rect">
            <a:avLst/>
          </a:prstGeom>
          <a:solidFill>
            <a:srgbClr val="FFFAC8"/>
          </a:solidFill>
          <a:ln w="19049">
            <a:solidFill>
              <a:schemeClr val="accent6"/>
            </a:solidFill>
            <a:prstDash val="solid"/>
          </a:ln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 algn="ctr">
              <a:defRPr/>
            </a:pPr>
            <a:r>
              <a:rPr sz="1400">
                <a:solidFill>
                  <a:srgbClr val="800080"/>
                </a:solidFill>
              </a:rPr>
              <a:t>Doubling or not these valves ?</a:t>
            </a:r>
            <a:endParaRPr sz="1400">
              <a:solidFill>
                <a:srgbClr val="800080"/>
              </a:solidFill>
            </a:endParaRPr>
          </a:p>
        </p:txBody>
      </p:sp>
      <p:cxnSp>
        <p:nvCxnSpPr>
          <p:cNvPr id="36" name="" hidden="0"/>
          <p:cNvCxnSpPr>
            <a:cxnSpLocks/>
            <a:stCxn id="37" idx="0"/>
          </p:cNvCxnSpPr>
          <p:nvPr isPhoto="0" userDrawn="0"/>
        </p:nvCxnSpPr>
        <p:spPr bwMode="auto">
          <a:xfrm rot="5399943" flipH="0" flipV="0">
            <a:off x="1990875" y="2784860"/>
            <a:ext cx="1107519" cy="1181040"/>
          </a:xfrm>
          <a:prstGeom prst="line">
            <a:avLst/>
          </a:prstGeom>
          <a:ln w="9525" cap="flat" cmpd="sng" algn="ctr">
            <a:solidFill>
              <a:srgbClr val="800080"/>
            </a:solidFill>
            <a:prstDash val="solid"/>
            <a:tailEnd type="arrow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37" name="" hidden="0"/>
          <p:cNvCxnSpPr>
            <a:cxnSpLocks/>
            <a:stCxn id="36" idx="0"/>
          </p:cNvCxnSpPr>
          <p:nvPr isPhoto="0" userDrawn="0"/>
        </p:nvCxnSpPr>
        <p:spPr bwMode="auto">
          <a:xfrm rot="0" flipH="1" flipV="0">
            <a:off x="2888023" y="2822104"/>
            <a:ext cx="247648" cy="1008766"/>
          </a:xfrm>
          <a:prstGeom prst="line">
            <a:avLst/>
          </a:prstGeom>
          <a:ln w="9525" cap="flat" cmpd="sng" algn="ctr">
            <a:solidFill>
              <a:srgbClr val="800080"/>
            </a:solidFill>
            <a:prstDash val="solid"/>
            <a:tailEnd type="arrow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38" name="" hidden="0"/>
          <p:cNvSpPr/>
          <p:nvPr isPhoto="0" userDrawn="0"/>
        </p:nvSpPr>
        <p:spPr bwMode="auto">
          <a:xfrm flipH="0" flipV="0">
            <a:off x="4181530" y="1807056"/>
            <a:ext cx="4726779" cy="2874471"/>
          </a:xfrm>
          <a:prstGeom prst="rect">
            <a:avLst/>
          </a:prstGeom>
          <a:solidFill>
            <a:srgbClr val="FF9900"/>
          </a:solidFill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>
              <a:defRPr/>
            </a:pPr>
            <a:r>
              <a:rPr sz="2000"/>
              <a:t>A follow-up of presentation done at TCC#138_08July'21</a:t>
            </a:r>
            <a:endParaRPr sz="2000"/>
          </a:p>
          <a:p>
            <a:pPr>
              <a:defRPr/>
            </a:pPr>
            <a:endParaRPr sz="2000"/>
          </a:p>
          <a:p>
            <a:pPr>
              <a:defRPr/>
            </a:pPr>
            <a:r>
              <a:rPr sz="2000"/>
              <a:t>Specific meetings held during the summer with project-safety and cryo operation</a:t>
            </a:r>
            <a:endParaRPr sz="2000"/>
          </a:p>
          <a:p>
            <a:pPr>
              <a:defRPr/>
            </a:pPr>
            <a:endParaRPr sz="2000"/>
          </a:p>
          <a:p>
            <a:pPr>
              <a:defRPr/>
            </a:pPr>
            <a:r>
              <a:rPr sz="2000"/>
              <a:t>Expressed need to develop usual cases (nominal, respective CD, repairs)</a:t>
            </a:r>
            <a:endParaRPr sz="2000"/>
          </a:p>
        </p:txBody>
      </p:sp>
      <p:sp>
        <p:nvSpPr>
          <p:cNvPr id="39" name="Espace réservé du numéro de diapositive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BBC29D96-D9C9-655C-F16D-5CD50EF5CBFD}" type="slidenum">
              <a:rPr lang="fr-FR"/>
              <a:t/>
            </a:fld>
            <a:endParaRPr lang="fr-FR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 hidden="0"/>
          <p:cNvSpPr>
            <a:spLocks noGrp="1"/>
          </p:cNvSpPr>
          <p:nvPr isPhoto="0" userDrawn="0"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Considerations independant from decision</a:t>
            </a:r>
            <a:endParaRPr/>
          </a:p>
        </p:txBody>
      </p:sp>
      <p:sp>
        <p:nvSpPr>
          <p:cNvPr id="5" name="Espace réservé du pied de page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S. Claudet  -  HiLumi WP9-Cryogenics - No QUIG - 16Sept'21</a:t>
            </a:r>
            <a:endParaRPr/>
          </a:p>
        </p:txBody>
      </p:sp>
      <p:pic>
        <p:nvPicPr>
          <p:cNvPr id="6" name="Content Placeholder 3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flipH="0" flipV="0">
            <a:off x="179677" y="2099919"/>
            <a:ext cx="3184070" cy="2314601"/>
          </a:xfrm>
          <a:prstGeom prst="rect">
            <a:avLst/>
          </a:prstGeom>
        </p:spPr>
      </p:pic>
      <p:sp>
        <p:nvSpPr>
          <p:cNvPr id="7" name="Espace réservé du contenu 2" hidden="0"/>
          <p:cNvSpPr>
            <a:spLocks noGrp="1"/>
          </p:cNvSpPr>
          <p:nvPr isPhoto="0" userDrawn="0">
            <p:ph idx="1" hasCustomPrompt="1"/>
          </p:nvPr>
        </p:nvSpPr>
        <p:spPr bwMode="auto">
          <a:xfrm flipH="0" flipV="0">
            <a:off x="2996356" y="778446"/>
            <a:ext cx="5891891" cy="3680219"/>
          </a:xfrm>
        </p:spPr>
        <p:txBody>
          <a:bodyPr lIns="0" tIns="0" rIns="0" bIns="0"/>
          <a:lstStyle/>
          <a:p>
            <a:pPr algn="l">
              <a:spcAft>
                <a:spcPts val="565"/>
              </a:spcAft>
              <a:defRPr/>
            </a:pPr>
            <a:r>
              <a:rPr sz="1800"/>
              <a:t>All modes known today with LHC will be possible </a:t>
            </a:r>
            <a:r>
              <a:rPr sz="1600" i="1"/>
              <a:t>(Pressure tests, lock-out, cool-down or warm-up, stable operation at 80K, 20K, 4.5K, 3K, 1.9K, IT@20K-LSS/ARC@nominal)</a:t>
            </a:r>
            <a:endParaRPr sz="1600" i="1"/>
          </a:p>
          <a:p>
            <a:pPr algn="l">
              <a:spcAft>
                <a:spcPts val="565"/>
              </a:spcAft>
              <a:defRPr/>
            </a:pPr>
            <a:r>
              <a:rPr sz="1800"/>
              <a:t>"only" one refrigerator at P1/P5 does not allow to operate the 2 LSS in a different mode. A different status of LSS can only be considered with at least one connection to an adjacent arc</a:t>
            </a:r>
            <a:endParaRPr sz="1800"/>
          </a:p>
          <a:p>
            <a:pPr algn="l">
              <a:spcAft>
                <a:spcPts val="565"/>
              </a:spcAft>
              <a:defRPr/>
            </a:pPr>
            <a:r>
              <a:rPr sz="1800"/>
              <a:t>OdH and ventilation (dedicated wg to confirm):</a:t>
            </a:r>
            <a:endParaRPr sz="1800"/>
          </a:p>
          <a:p>
            <a:pPr lvl="1" algn="l">
              <a:spcAft>
                <a:spcPts val="565"/>
              </a:spcAft>
              <a:defRPr/>
            </a:pPr>
            <a:r>
              <a:rPr sz="1600"/>
              <a:t>Early cooling (or powering) of adjacent arc would prevent access/work in LSS</a:t>
            </a:r>
            <a:endParaRPr sz="1600"/>
          </a:p>
          <a:p>
            <a:pPr lvl="1" algn="l">
              <a:spcAft>
                <a:spcPts val="565"/>
              </a:spcAft>
              <a:defRPr/>
            </a:pPr>
            <a:r>
              <a:rPr sz="1600"/>
              <a:t>Early cooling of LSS could be envisaged while working   in adjacent arc(s) </a:t>
            </a:r>
            <a:endParaRPr sz="1800"/>
          </a:p>
        </p:txBody>
      </p:sp>
      <p:sp>
        <p:nvSpPr>
          <p:cNvPr id="8" name="Espace réservé du numéro de diapositive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567A612F-FCBD-9FCD-13CB-A147ED9ABB7F}" type="slidenum">
              <a:rPr lang="fr-FR"/>
              <a:t/>
            </a:fld>
            <a:endParaRPr lang="fr-FR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709030" y="1227257"/>
            <a:ext cx="5940000" cy="1023564"/>
          </a:xfrm>
          <a:prstGeom prst="rect">
            <a:avLst/>
          </a:prstGeom>
        </p:spPr>
      </p:pic>
      <p:sp>
        <p:nvSpPr>
          <p:cNvPr id="5" name="Titre 1" hidden="0"/>
          <p:cNvSpPr>
            <a:spLocks noGrp="1"/>
          </p:cNvSpPr>
          <p:nvPr isPhoto="0" userDrawn="0"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Some typical cases illustrated (1/4)</a:t>
            </a:r>
            <a:endParaRPr/>
          </a:p>
        </p:txBody>
      </p:sp>
      <p:sp>
        <p:nvSpPr>
          <p:cNvPr id="6" name="Espace réservé du pied de page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04998" y="4767261"/>
            <a:ext cx="6626998" cy="269998"/>
          </a:xfrm>
        </p:spPr>
        <p:txBody>
          <a:bodyPr/>
          <a:lstStyle/>
          <a:p>
            <a:pPr>
              <a:defRPr/>
            </a:pPr>
            <a:r>
              <a:rPr/>
              <a:t>S. Claudet  -  HiLumi WP9-Cryogenics - No QUIG - 16Sept'21</a:t>
            </a:r>
            <a:endParaRPr/>
          </a:p>
        </p:txBody>
      </p:sp>
      <p:sp>
        <p:nvSpPr>
          <p:cNvPr id="7" name="" hidden="0"/>
          <p:cNvSpPr/>
          <p:nvPr isPhoto="0" userDrawn="0"/>
        </p:nvSpPr>
        <p:spPr bwMode="auto">
          <a:xfrm flipH="0" flipV="0">
            <a:off x="642321" y="768719"/>
            <a:ext cx="7188494" cy="36547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/>
              <a:t>After HL-WP9-Cryo Installation work (LS3):</a:t>
            </a:r>
            <a:endParaRPr/>
          </a:p>
        </p:txBody>
      </p:sp>
      <p:sp>
        <p:nvSpPr>
          <p:cNvPr id="8" name="" hidden="0"/>
          <p:cNvSpPr/>
          <p:nvPr isPhoto="0" userDrawn="0"/>
        </p:nvSpPr>
        <p:spPr bwMode="auto">
          <a:xfrm flipH="0" flipV="0">
            <a:off x="642321" y="2647968"/>
            <a:ext cx="7186946" cy="36547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/>
              <a:t>Nominal situation during Run:</a:t>
            </a:r>
            <a:endParaRPr/>
          </a:p>
        </p:txBody>
      </p:sp>
      <p:pic>
        <p:nvPicPr>
          <p:cNvPr id="9" name="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717534" y="3170830"/>
            <a:ext cx="5940000" cy="569217"/>
          </a:xfrm>
          <a:prstGeom prst="rect">
            <a:avLst/>
          </a:prstGeom>
        </p:spPr>
      </p:pic>
      <p:grpSp>
        <p:nvGrpSpPr>
          <p:cNvPr id="10" name="" hidden="0"/>
          <p:cNvGrpSpPr/>
          <p:nvPr isPhoto="0" userDrawn="0"/>
        </p:nvGrpSpPr>
        <p:grpSpPr bwMode="auto">
          <a:xfrm>
            <a:off x="7160141" y="1203767"/>
            <a:ext cx="1853127" cy="2474334"/>
            <a:chOff x="0" y="0"/>
            <a:chExt cx="1853127" cy="2474334"/>
          </a:xfrm>
        </p:grpSpPr>
        <p:sp>
          <p:nvSpPr>
            <p:cNvPr id="11" name="" hidden="0"/>
            <p:cNvSpPr/>
            <p:nvPr isPhoto="0" userDrawn="0"/>
          </p:nvSpPr>
          <p:spPr bwMode="auto">
            <a:xfrm flipH="0" flipV="0">
              <a:off x="0" y="0"/>
              <a:ext cx="1660070" cy="2474334"/>
            </a:xfrm>
            <a:prstGeom prst="flowChartAlternateProcess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noFill/>
              <a:prstDash val="soli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" hidden="0"/>
            <p:cNvPicPr>
              <a:picLocks noChangeAspect="1"/>
            </p:cNvPicPr>
            <p:nvPr isPhoto="0" userDrawn="0"/>
          </p:nvPicPr>
          <p:blipFill>
            <a:blip r:embed="rId4"/>
            <a:stretch/>
          </p:blipFill>
          <p:spPr bwMode="auto">
            <a:xfrm flipH="0" flipV="0">
              <a:off x="177748" y="899502"/>
              <a:ext cx="1294102" cy="1039210"/>
            </a:xfrm>
            <a:prstGeom prst="rect">
              <a:avLst/>
            </a:prstGeom>
          </p:spPr>
        </p:pic>
        <p:sp>
          <p:nvSpPr>
            <p:cNvPr id="13" name="" hidden="0"/>
            <p:cNvSpPr/>
            <p:nvPr isPhoto="0" userDrawn="0"/>
          </p:nvSpPr>
          <p:spPr bwMode="auto">
            <a:xfrm flipH="0" flipV="0">
              <a:off x="81641" y="96535"/>
              <a:ext cx="1771483" cy="639556"/>
            </a:xfrm>
            <a:prstGeom prst="rect">
              <a:avLst/>
            </a:prstGeom>
            <a:noFill/>
          </p:spPr>
          <p:txBody>
            <a:bodyPr vertOverflow="overflow" horzOverflow="clip" vert="horz" wrap="square" lIns="91440" tIns="45720" rIns="91440" bIns="45720" numCol="1" spcCol="0" rtlCol="0" fromWordArt="0" anchor="t" anchorCtr="0" forceAA="0" upright="0" compatLnSpc="0">
              <a:spAutoFit/>
            </a:bodyPr>
            <a:p>
              <a:pPr>
                <a:defRPr/>
              </a:pPr>
              <a:r>
                <a:rPr sz="1200"/>
                <a:t>3 valves closed with pressure control and bleed in between</a:t>
              </a:r>
              <a:endParaRPr sz="1200"/>
            </a:p>
          </p:txBody>
        </p:sp>
        <p:sp>
          <p:nvSpPr>
            <p:cNvPr id="14" name="" hidden="0"/>
            <p:cNvSpPr/>
            <p:nvPr isPhoto="0" userDrawn="0"/>
          </p:nvSpPr>
          <p:spPr bwMode="auto">
            <a:xfrm flipH="0" flipV="0">
              <a:off x="81641" y="2074666"/>
              <a:ext cx="1771015" cy="274115"/>
            </a:xfrm>
            <a:prstGeom prst="rect">
              <a:avLst/>
            </a:prstGeom>
            <a:noFill/>
          </p:spPr>
          <p:txBody>
            <a:bodyPr vertOverflow="overflow" horzOverflow="clip" vert="horz" wrap="square" lIns="91440" tIns="45720" rIns="91440" bIns="45720" numCol="1" spcCol="0" rtlCol="0" fromWordArt="0" anchor="t" anchorCtr="0" forceAA="0" upright="0" compatLnSpc="0">
              <a:spAutoFit/>
            </a:bodyPr>
            <a:p>
              <a:pPr>
                <a:defRPr/>
              </a:pPr>
              <a:r>
                <a:rPr sz="1200"/>
                <a:t>3 valves </a:t>
              </a:r>
              <a:r>
                <a:rPr sz="1200">
                  <a:solidFill>
                    <a:srgbClr val="00B050"/>
                  </a:solidFill>
                </a:rPr>
                <a:t>open</a:t>
              </a:r>
              <a:endParaRPr sz="1200"/>
            </a:p>
          </p:txBody>
        </p:sp>
      </p:grpSp>
      <p:cxnSp>
        <p:nvCxnSpPr>
          <p:cNvPr id="15" name="" hidden="0"/>
          <p:cNvCxnSpPr>
            <a:cxnSpLocks/>
          </p:cNvCxnSpPr>
          <p:nvPr isPhoto="0" userDrawn="0"/>
        </p:nvCxnSpPr>
        <p:spPr bwMode="auto">
          <a:xfrm flipH="1" flipV="1">
            <a:off x="4996606" y="2196220"/>
            <a:ext cx="2136321" cy="421452"/>
          </a:xfrm>
          <a:prstGeom prst="line">
            <a:avLst/>
          </a:prstGeom>
          <a:ln>
            <a:tailEnd type="arrow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16" name="" hidden="0"/>
          <p:cNvCxnSpPr>
            <a:cxnSpLocks/>
          </p:cNvCxnSpPr>
          <p:nvPr isPhoto="0" userDrawn="0"/>
        </p:nvCxnSpPr>
        <p:spPr bwMode="auto">
          <a:xfrm flipH="1" flipV="0">
            <a:off x="4996606" y="2647968"/>
            <a:ext cx="2136321" cy="421452"/>
          </a:xfrm>
          <a:prstGeom prst="line">
            <a:avLst/>
          </a:prstGeom>
          <a:ln>
            <a:tailEnd type="arrow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pic>
        <p:nvPicPr>
          <p:cNvPr id="17" name="" hidden="0"/>
          <p:cNvPicPr>
            <a:picLocks noChangeAspect="1"/>
          </p:cNvPicPr>
          <p:nvPr isPhoto="0" userDrawn="0"/>
        </p:nvPicPr>
        <p:blipFill>
          <a:blip r:embed="rId5"/>
          <a:stretch/>
        </p:blipFill>
        <p:spPr bwMode="auto">
          <a:xfrm flipH="0" flipV="0">
            <a:off x="2347967" y="4074840"/>
            <a:ext cx="4538982" cy="469602"/>
          </a:xfrm>
          <a:prstGeom prst="rect">
            <a:avLst/>
          </a:prstGeom>
        </p:spPr>
      </p:pic>
      <p:grpSp>
        <p:nvGrpSpPr>
          <p:cNvPr id="18" name="" hidden="0"/>
          <p:cNvGrpSpPr/>
          <p:nvPr isPhoto="0" userDrawn="0"/>
        </p:nvGrpSpPr>
        <p:grpSpPr bwMode="auto">
          <a:xfrm>
            <a:off x="2836123" y="3777444"/>
            <a:ext cx="3620904" cy="273603"/>
            <a:chOff x="0" y="0"/>
            <a:chExt cx="3620904" cy="273603"/>
          </a:xfrm>
        </p:grpSpPr>
        <p:sp>
          <p:nvSpPr>
            <p:cNvPr id="19" name="" hidden="0"/>
            <p:cNvSpPr/>
            <p:nvPr isPhoto="0" userDrawn="0"/>
          </p:nvSpPr>
          <p:spPr bwMode="auto">
            <a:xfrm rot="0" flipH="0" flipV="0">
              <a:off x="2535534" y="11894"/>
              <a:ext cx="1047748" cy="261707"/>
            </a:xfrm>
            <a:prstGeom prst="flowChartAlternateProcess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noFill/>
              <a:prstDash val="soli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" hidden="0"/>
            <p:cNvSpPr/>
            <p:nvPr isPhoto="0" userDrawn="0"/>
          </p:nvSpPr>
          <p:spPr bwMode="auto">
            <a:xfrm rot="0" flipH="0" flipV="0">
              <a:off x="35717" y="11894"/>
              <a:ext cx="1047748" cy="261707"/>
            </a:xfrm>
            <a:prstGeom prst="flowChartAlternateProcess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noFill/>
              <a:prstDash val="soli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" hidden="0"/>
            <p:cNvSpPr/>
            <p:nvPr isPhoto="0" userDrawn="0"/>
          </p:nvSpPr>
          <p:spPr bwMode="auto">
            <a:xfrm rot="0" flipH="0" flipV="0">
              <a:off x="0" y="0"/>
              <a:ext cx="1142998" cy="273603"/>
            </a:xfrm>
            <a:prstGeom prst="rect">
              <a:avLst/>
            </a:prstGeom>
            <a:noFill/>
          </p:spPr>
          <p:txBody>
            <a:bodyPr vertOverflow="overflow" horzOverflow="clip" vert="horz" wrap="square" lIns="91440" tIns="45720" rIns="91440" bIns="45720" numCol="1" spcCol="0" rtlCol="0" fromWordArt="0" anchor="t" anchorCtr="0" forceAA="0" upright="0" compatLnSpc="0">
              <a:noAutofit/>
            </a:bodyPr>
            <a:p>
              <a:pPr algn="ctr">
                <a:defRPr/>
              </a:pPr>
              <a:r>
                <a:rPr sz="1200"/>
                <a:t>valves closed</a:t>
              </a:r>
              <a:endParaRPr sz="1200"/>
            </a:p>
          </p:txBody>
        </p:sp>
        <p:sp>
          <p:nvSpPr>
            <p:cNvPr id="22" name="" hidden="0"/>
            <p:cNvSpPr/>
            <p:nvPr isPhoto="0" userDrawn="0"/>
          </p:nvSpPr>
          <p:spPr bwMode="auto">
            <a:xfrm rot="0" flipH="0" flipV="0">
              <a:off x="2477904" y="0"/>
              <a:ext cx="1142998" cy="273603"/>
            </a:xfrm>
            <a:prstGeom prst="rect">
              <a:avLst/>
            </a:prstGeom>
            <a:noFill/>
          </p:spPr>
          <p:txBody>
            <a:bodyPr vertOverflow="overflow" horzOverflow="clip" vert="horz" wrap="square" lIns="91440" tIns="45720" rIns="91440" bIns="45720" numCol="1" spcCol="0" rtlCol="0" fromWordArt="0" anchor="t" anchorCtr="0" forceAA="0" upright="0" compatLnSpc="0">
              <a:noAutofit/>
            </a:bodyPr>
            <a:p>
              <a:pPr algn="ctr">
                <a:defRPr/>
              </a:pPr>
              <a:r>
                <a:rPr sz="1200"/>
                <a:t>valves closed</a:t>
              </a:r>
              <a:endParaRPr sz="1200"/>
            </a:p>
          </p:txBody>
        </p:sp>
      </p:grpSp>
      <p:cxnSp>
        <p:nvCxnSpPr>
          <p:cNvPr id="23" name="" hidden="0"/>
          <p:cNvCxnSpPr>
            <a:cxnSpLocks/>
          </p:cNvCxnSpPr>
          <p:nvPr isPhoto="0" userDrawn="0"/>
        </p:nvCxnSpPr>
        <p:spPr bwMode="auto">
          <a:xfrm flipH="0" flipV="1">
            <a:off x="5890981" y="3706069"/>
            <a:ext cx="0" cy="440144"/>
          </a:xfrm>
          <a:prstGeom prst="line">
            <a:avLst/>
          </a:prstGeom>
          <a:ln>
            <a:tailEnd type="arrow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24" name="" hidden="0"/>
          <p:cNvCxnSpPr>
            <a:cxnSpLocks/>
          </p:cNvCxnSpPr>
          <p:nvPr isPhoto="0" userDrawn="0"/>
        </p:nvCxnSpPr>
        <p:spPr bwMode="auto">
          <a:xfrm flipH="0" flipV="1">
            <a:off x="3407623" y="3706069"/>
            <a:ext cx="0" cy="440144"/>
          </a:xfrm>
          <a:prstGeom prst="line">
            <a:avLst/>
          </a:prstGeom>
          <a:ln>
            <a:tailEnd type="arrow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25" name="Espace réservé du numéro de diapositive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177CBF11-39A4-2916-95CE-5AF108681838}" type="slidenum">
              <a:rPr lang="fr-FR"/>
              <a:t/>
            </a:fld>
            <a:endParaRPr lang="fr-FR"/>
          </a:p>
        </p:txBody>
      </p:sp>
      <p:sp>
        <p:nvSpPr>
          <p:cNvPr id="26" name="" hidden="0"/>
          <p:cNvSpPr/>
          <p:nvPr isPhoto="0" userDrawn="0"/>
        </p:nvSpPr>
        <p:spPr bwMode="auto">
          <a:xfrm flipH="0" flipV="0">
            <a:off x="7634341" y="65941"/>
            <a:ext cx="1464755" cy="36547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 i="1">
                <a:solidFill>
                  <a:srgbClr val="800080"/>
                </a:solidFill>
              </a:rPr>
              <a:t>Basic</a:t>
            </a:r>
            <a:endParaRPr i="1">
              <a:solidFill>
                <a:srgbClr val="80008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709030" y="2714237"/>
            <a:ext cx="5940000" cy="1023564"/>
          </a:xfrm>
          <a:prstGeom prst="rect">
            <a:avLst/>
          </a:prstGeom>
        </p:spPr>
      </p:pic>
      <p:sp>
        <p:nvSpPr>
          <p:cNvPr id="5" name="Titre 1" hidden="0"/>
          <p:cNvSpPr>
            <a:spLocks noGrp="1"/>
          </p:cNvSpPr>
          <p:nvPr isPhoto="0" userDrawn="0"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Some typical cases illustrated (2/4)</a:t>
            </a:r>
            <a:endParaRPr/>
          </a:p>
        </p:txBody>
      </p:sp>
      <p:sp>
        <p:nvSpPr>
          <p:cNvPr id="6" name="Espace réservé du pied de page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04998" y="4767261"/>
            <a:ext cx="6626998" cy="269998"/>
          </a:xfrm>
        </p:spPr>
        <p:txBody>
          <a:bodyPr/>
          <a:lstStyle/>
          <a:p>
            <a:pPr>
              <a:defRPr/>
            </a:pPr>
            <a:r>
              <a:rPr/>
              <a:t>S. Claudet  -  HiLumi WP9-Cryogenics - No QUIG - 16Sept'21</a:t>
            </a:r>
            <a:endParaRPr/>
          </a:p>
        </p:txBody>
      </p:sp>
      <p:sp>
        <p:nvSpPr>
          <p:cNvPr id="7" name="" hidden="0"/>
          <p:cNvSpPr/>
          <p:nvPr isPhoto="0" userDrawn="0"/>
        </p:nvSpPr>
        <p:spPr bwMode="auto">
          <a:xfrm flipH="0" flipV="0">
            <a:off x="642321" y="2231613"/>
            <a:ext cx="7189358" cy="36547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/>
              <a:t>For any reason, compatible for peak luminosity below 2e34:</a:t>
            </a:r>
            <a:endParaRPr/>
          </a:p>
        </p:txBody>
      </p:sp>
      <p:pic>
        <p:nvPicPr>
          <p:cNvPr id="8" name="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 flipH="0" flipV="0">
            <a:off x="2347967" y="4074840"/>
            <a:ext cx="4538982" cy="469602"/>
          </a:xfrm>
          <a:prstGeom prst="rect">
            <a:avLst/>
          </a:prstGeom>
        </p:spPr>
      </p:pic>
      <p:grpSp>
        <p:nvGrpSpPr>
          <p:cNvPr id="9" name="" hidden="0"/>
          <p:cNvGrpSpPr/>
          <p:nvPr isPhoto="0" userDrawn="0"/>
        </p:nvGrpSpPr>
        <p:grpSpPr bwMode="auto">
          <a:xfrm>
            <a:off x="2776592" y="3777444"/>
            <a:ext cx="3620904" cy="273603"/>
            <a:chOff x="0" y="0"/>
            <a:chExt cx="3620904" cy="273603"/>
          </a:xfrm>
        </p:grpSpPr>
        <p:sp>
          <p:nvSpPr>
            <p:cNvPr id="10" name="" hidden="0"/>
            <p:cNvSpPr/>
            <p:nvPr isPhoto="0" userDrawn="0"/>
          </p:nvSpPr>
          <p:spPr bwMode="auto">
            <a:xfrm rot="0" flipH="0" flipV="0">
              <a:off x="2535534" y="11894"/>
              <a:ext cx="1047748" cy="261707"/>
            </a:xfrm>
            <a:prstGeom prst="flowChartAlternateProcess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noFill/>
              <a:prstDash val="soli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" hidden="0"/>
            <p:cNvSpPr/>
            <p:nvPr isPhoto="0" userDrawn="0"/>
          </p:nvSpPr>
          <p:spPr bwMode="auto">
            <a:xfrm rot="0" flipH="0" flipV="0">
              <a:off x="35717" y="11894"/>
              <a:ext cx="1047748" cy="261707"/>
            </a:xfrm>
            <a:prstGeom prst="flowChartAlternateProcess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noFill/>
              <a:prstDash val="soli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" hidden="0"/>
            <p:cNvSpPr/>
            <p:nvPr isPhoto="0" userDrawn="0"/>
          </p:nvSpPr>
          <p:spPr bwMode="auto">
            <a:xfrm rot="0" flipH="0" flipV="0">
              <a:off x="0" y="0"/>
              <a:ext cx="1142998" cy="273603"/>
            </a:xfrm>
            <a:prstGeom prst="rect">
              <a:avLst/>
            </a:prstGeom>
            <a:noFill/>
          </p:spPr>
          <p:txBody>
            <a:bodyPr vertOverflow="overflow" horzOverflow="clip" vert="horz" wrap="square" lIns="91440" tIns="45720" rIns="91440" bIns="45720" numCol="1" spcCol="0" rtlCol="0" fromWordArt="0" anchor="t" anchorCtr="0" forceAA="0" upright="0" compatLnSpc="0">
              <a:noAutofit/>
            </a:bodyPr>
            <a:p>
              <a:pPr algn="ctr">
                <a:defRPr/>
              </a:pPr>
              <a:r>
                <a:rPr sz="1200"/>
                <a:t>valves </a:t>
              </a:r>
              <a:r>
                <a:rPr sz="1200">
                  <a:solidFill>
                    <a:srgbClr val="00B050"/>
                  </a:solidFill>
                </a:rPr>
                <a:t>open</a:t>
              </a:r>
              <a:endParaRPr sz="1200"/>
            </a:p>
          </p:txBody>
        </p:sp>
        <p:sp>
          <p:nvSpPr>
            <p:cNvPr id="13" name="" hidden="0"/>
            <p:cNvSpPr/>
            <p:nvPr isPhoto="0" userDrawn="0"/>
          </p:nvSpPr>
          <p:spPr bwMode="auto">
            <a:xfrm rot="0" flipH="0" flipV="0">
              <a:off x="2477904" y="0"/>
              <a:ext cx="1142998" cy="273603"/>
            </a:xfrm>
            <a:prstGeom prst="rect">
              <a:avLst/>
            </a:prstGeom>
            <a:noFill/>
          </p:spPr>
          <p:txBody>
            <a:bodyPr vertOverflow="overflow" horzOverflow="clip" vert="horz" wrap="square" lIns="91440" tIns="45720" rIns="91440" bIns="45720" numCol="1" spcCol="0" rtlCol="0" fromWordArt="0" anchor="t" anchorCtr="0" forceAA="0" upright="0" compatLnSpc="0">
              <a:noAutofit/>
            </a:bodyPr>
            <a:p>
              <a:pPr algn="ctr">
                <a:defRPr/>
              </a:pPr>
              <a:r>
                <a:rPr sz="1200"/>
                <a:t>valves </a:t>
              </a:r>
              <a:r>
                <a:rPr sz="1200">
                  <a:solidFill>
                    <a:srgbClr val="00B050"/>
                  </a:solidFill>
                </a:rPr>
                <a:t>open</a:t>
              </a:r>
              <a:endParaRPr sz="1200"/>
            </a:p>
          </p:txBody>
        </p:sp>
      </p:grpSp>
      <p:cxnSp>
        <p:nvCxnSpPr>
          <p:cNvPr id="14" name="" hidden="0"/>
          <p:cNvCxnSpPr>
            <a:cxnSpLocks/>
          </p:cNvCxnSpPr>
          <p:nvPr isPhoto="0" userDrawn="0"/>
        </p:nvCxnSpPr>
        <p:spPr bwMode="auto">
          <a:xfrm flipH="0" flipV="1">
            <a:off x="5890981" y="3706069"/>
            <a:ext cx="0" cy="440144"/>
          </a:xfrm>
          <a:prstGeom prst="line">
            <a:avLst/>
          </a:prstGeom>
          <a:ln>
            <a:tailEnd type="arrow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15" name="" hidden="0"/>
          <p:cNvCxnSpPr>
            <a:cxnSpLocks/>
          </p:cNvCxnSpPr>
          <p:nvPr isPhoto="0" userDrawn="0"/>
        </p:nvCxnSpPr>
        <p:spPr bwMode="auto">
          <a:xfrm flipH="0" flipV="1">
            <a:off x="3407623" y="3706069"/>
            <a:ext cx="0" cy="440144"/>
          </a:xfrm>
          <a:prstGeom prst="line">
            <a:avLst/>
          </a:prstGeom>
          <a:ln>
            <a:tailEnd type="arrow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16" name="Espace réservé du numéro de diapositive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9C12046-38FF-A46E-B9C5-92DC77592DE8}" type="slidenum">
              <a:rPr lang="fr-FR"/>
              <a:t/>
            </a:fld>
            <a:endParaRPr lang="fr-FR"/>
          </a:p>
        </p:txBody>
      </p:sp>
      <p:sp>
        <p:nvSpPr>
          <p:cNvPr id="17" name="" hidden="0"/>
          <p:cNvSpPr/>
          <p:nvPr isPhoto="0" userDrawn="0"/>
        </p:nvSpPr>
        <p:spPr bwMode="auto">
          <a:xfrm flipH="0" flipV="0">
            <a:off x="642321" y="819303"/>
            <a:ext cx="7189502" cy="36547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/>
              <a:t>For any reason, ... :</a:t>
            </a:r>
            <a:endParaRPr/>
          </a:p>
        </p:txBody>
      </p:sp>
      <p:sp>
        <p:nvSpPr>
          <p:cNvPr id="18" name="" hidden="0"/>
          <p:cNvSpPr/>
          <p:nvPr isPhoto="0" userDrawn="0"/>
        </p:nvSpPr>
        <p:spPr bwMode="auto">
          <a:xfrm flipH="0" flipV="0">
            <a:off x="7634341" y="65940"/>
            <a:ext cx="1465186" cy="36547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 i="1">
                <a:solidFill>
                  <a:srgbClr val="800080"/>
                </a:solidFill>
              </a:rPr>
              <a:t>in case ...</a:t>
            </a:r>
            <a:endParaRPr i="1">
              <a:solidFill>
                <a:srgbClr val="800080"/>
              </a:solidFill>
            </a:endParaRPr>
          </a:p>
        </p:txBody>
      </p:sp>
      <p:pic>
        <p:nvPicPr>
          <p:cNvPr id="19" name="" hidden="0"/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>
            <a:off x="709030" y="1166077"/>
            <a:ext cx="5940000" cy="908005"/>
          </a:xfrm>
          <a:prstGeom prst="rect">
            <a:avLst/>
          </a:prstGeom>
        </p:spPr>
      </p:pic>
      <p:sp>
        <p:nvSpPr>
          <p:cNvPr id="20" name="" hidden="0"/>
          <p:cNvSpPr/>
          <p:nvPr isPhoto="0" userDrawn="0"/>
        </p:nvSpPr>
        <p:spPr bwMode="auto">
          <a:xfrm flipH="0" flipV="0">
            <a:off x="633467" y="791588"/>
            <a:ext cx="6107905" cy="1391813"/>
          </a:xfrm>
          <a:prstGeom prst="rect">
            <a:avLst/>
          </a:prstGeom>
          <a:solidFill>
            <a:schemeClr val="bg1">
              <a:lumMod val="95000"/>
              <a:alpha val="55999"/>
            </a:schemeClr>
          </a:solidFill>
          <a:ln w="9525" cap="flat" cmpd="sng" algn="ctr">
            <a:noFill/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 hidden="0"/>
          <p:cNvSpPr>
            <a:spLocks noGrp="1"/>
          </p:cNvSpPr>
          <p:nvPr isPhoto="0" userDrawn="0"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Some typical cases illustrated (3/4)</a:t>
            </a:r>
            <a:endParaRPr/>
          </a:p>
        </p:txBody>
      </p:sp>
      <p:sp>
        <p:nvSpPr>
          <p:cNvPr id="5" name="Espace réservé du pied de page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04998" y="4767261"/>
            <a:ext cx="6626998" cy="269998"/>
          </a:xfrm>
        </p:spPr>
        <p:txBody>
          <a:bodyPr/>
          <a:lstStyle/>
          <a:p>
            <a:pPr>
              <a:defRPr/>
            </a:pPr>
            <a:r>
              <a:rPr/>
              <a:t>S. Claudet  -  HiLumi WP9-Cryogenics - No QUIG - 16Sept'21</a:t>
            </a:r>
            <a:endParaRPr/>
          </a:p>
        </p:txBody>
      </p:sp>
      <p:sp>
        <p:nvSpPr>
          <p:cNvPr id="6" name="" hidden="0"/>
          <p:cNvSpPr/>
          <p:nvPr isPhoto="0" userDrawn="0"/>
        </p:nvSpPr>
        <p:spPr bwMode="auto">
          <a:xfrm flipH="0" flipV="0">
            <a:off x="642321" y="768719"/>
            <a:ext cx="7185938" cy="36547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/>
              <a:t>Early cool-down of 2 HL-LSS:</a:t>
            </a:r>
            <a:endParaRPr/>
          </a:p>
        </p:txBody>
      </p:sp>
      <p:sp>
        <p:nvSpPr>
          <p:cNvPr id="7" name="" hidden="0"/>
          <p:cNvSpPr/>
          <p:nvPr isPhoto="0" userDrawn="0"/>
        </p:nvSpPr>
        <p:spPr bwMode="auto">
          <a:xfrm flipH="0" flipV="0">
            <a:off x="642321" y="2647968"/>
            <a:ext cx="7185866" cy="36547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/>
              <a:t>Early cool-down of 1 HL-LSS:</a:t>
            </a:r>
            <a:endParaRPr/>
          </a:p>
        </p:txBody>
      </p:sp>
      <p:sp>
        <p:nvSpPr>
          <p:cNvPr id="8" name="" hidden="0"/>
          <p:cNvSpPr/>
          <p:nvPr isPhoto="0" userDrawn="0"/>
        </p:nvSpPr>
        <p:spPr bwMode="auto">
          <a:xfrm flipH="0" flipV="0">
            <a:off x="2228905" y="4398650"/>
            <a:ext cx="5643561" cy="282876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>
              <a:defRPr/>
            </a:pPr>
            <a:r>
              <a:rPr sz="1200" i="1"/>
              <a:t>(sectorisation in QUIG would have allowed to keep working in warm LSS)</a:t>
            </a:r>
            <a:endParaRPr sz="1200" i="1"/>
          </a:p>
        </p:txBody>
      </p:sp>
      <p:sp>
        <p:nvSpPr>
          <p:cNvPr id="9" name="Espace réservé du numéro de diapositive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9824A97A-AF85-983E-4BC7-0CE2A41BA0AF}" type="slidenum">
              <a:rPr lang="fr-FR"/>
              <a:t/>
            </a:fld>
            <a:endParaRPr lang="fr-FR"/>
          </a:p>
        </p:txBody>
      </p:sp>
      <p:sp>
        <p:nvSpPr>
          <p:cNvPr id="10" name="" hidden="0"/>
          <p:cNvSpPr/>
          <p:nvPr isPhoto="0" userDrawn="0"/>
        </p:nvSpPr>
        <p:spPr bwMode="auto">
          <a:xfrm flipH="0" flipV="0">
            <a:off x="7634341" y="65940"/>
            <a:ext cx="1465078" cy="36547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 i="1">
                <a:solidFill>
                  <a:srgbClr val="800080"/>
                </a:solidFill>
              </a:rPr>
              <a:t>Early CD</a:t>
            </a:r>
            <a:endParaRPr i="1">
              <a:solidFill>
                <a:srgbClr val="800080"/>
              </a:solidFill>
            </a:endParaRPr>
          </a:p>
        </p:txBody>
      </p:sp>
      <p:pic>
        <p:nvPicPr>
          <p:cNvPr id="11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1602000" y="1158089"/>
            <a:ext cx="5940000" cy="1352233"/>
          </a:xfrm>
          <a:prstGeom prst="rect">
            <a:avLst/>
          </a:prstGeom>
        </p:spPr>
      </p:pic>
      <p:pic>
        <p:nvPicPr>
          <p:cNvPr id="12" name="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1602000" y="3020658"/>
            <a:ext cx="5940000" cy="1362391"/>
          </a:xfrm>
          <a:prstGeom prst="rect">
            <a:avLst/>
          </a:prstGeom>
        </p:spPr>
      </p:pic>
      <p:cxnSp>
        <p:nvCxnSpPr>
          <p:cNvPr id="13" name="" hidden="0"/>
          <p:cNvCxnSpPr>
            <a:cxnSpLocks/>
          </p:cNvCxnSpPr>
          <p:nvPr isPhoto="0" userDrawn="0"/>
        </p:nvCxnSpPr>
        <p:spPr bwMode="auto">
          <a:xfrm flipH="0" flipV="1">
            <a:off x="5848404" y="3540155"/>
            <a:ext cx="216360" cy="903455"/>
          </a:xfrm>
          <a:prstGeom prst="line">
            <a:avLst/>
          </a:prstGeom>
          <a:ln>
            <a:tailEnd type="arrow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 hidden="0"/>
          <p:cNvSpPr>
            <a:spLocks noGrp="1"/>
          </p:cNvSpPr>
          <p:nvPr isPhoto="0" userDrawn="0"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Some typical cases illustrated (4/4)</a:t>
            </a:r>
            <a:endParaRPr/>
          </a:p>
        </p:txBody>
      </p:sp>
      <p:sp>
        <p:nvSpPr>
          <p:cNvPr id="5" name="Espace réservé du pied de page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04998" y="4767261"/>
            <a:ext cx="6626998" cy="269998"/>
          </a:xfrm>
        </p:spPr>
        <p:txBody>
          <a:bodyPr/>
          <a:lstStyle/>
          <a:p>
            <a:pPr>
              <a:defRPr/>
            </a:pPr>
            <a:r>
              <a:rPr/>
              <a:t>S. Claudet  -  HiLumi WP9-Cryogenics - No QUIG - 16Sept'21</a:t>
            </a:r>
            <a:endParaRPr/>
          </a:p>
        </p:txBody>
      </p:sp>
      <p:sp>
        <p:nvSpPr>
          <p:cNvPr id="6" name="" hidden="0"/>
          <p:cNvSpPr/>
          <p:nvPr isPhoto="0" userDrawn="0"/>
        </p:nvSpPr>
        <p:spPr bwMode="auto">
          <a:xfrm flipH="0" flipV="0">
            <a:off x="642321" y="788523"/>
            <a:ext cx="7187990" cy="36547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/>
              <a:t>HL-LSS cold stand-by, arcs warm (LS?):</a:t>
            </a:r>
            <a:endParaRPr/>
          </a:p>
        </p:txBody>
      </p:sp>
      <p:pic>
        <p:nvPicPr>
          <p:cNvPr id="7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1602000" y="1137776"/>
            <a:ext cx="5940000" cy="692705"/>
          </a:xfrm>
          <a:prstGeom prst="rect">
            <a:avLst/>
          </a:prstGeom>
        </p:spPr>
      </p:pic>
      <p:sp>
        <p:nvSpPr>
          <p:cNvPr id="8" name="" hidden="0"/>
          <p:cNvSpPr/>
          <p:nvPr isPhoto="0" userDrawn="0"/>
        </p:nvSpPr>
        <p:spPr bwMode="auto">
          <a:xfrm flipH="0" flipV="0">
            <a:off x="1023320" y="1829148"/>
            <a:ext cx="7198177" cy="517741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 algn="ctr">
              <a:defRPr/>
            </a:pPr>
            <a:r>
              <a:rPr sz="1400" i="1"/>
              <a:t>(and if later 1 LSS has to be warmed-up, 2nd will follow as 1 Ref. = 1 mode)</a:t>
            </a:r>
            <a:endParaRPr sz="1400" i="1"/>
          </a:p>
        </p:txBody>
      </p:sp>
      <p:sp>
        <p:nvSpPr>
          <p:cNvPr id="9" name="Espace réservé du numéro de diapositive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DC403366-49B6-BBC4-37DA-5CB99A9503B9}" type="slidenum">
              <a:rPr lang="fr-FR"/>
              <a:t/>
            </a:fld>
            <a:endParaRPr lang="fr-FR"/>
          </a:p>
        </p:txBody>
      </p:sp>
      <p:sp>
        <p:nvSpPr>
          <p:cNvPr id="10" name="" hidden="0"/>
          <p:cNvSpPr/>
          <p:nvPr isPhoto="0" userDrawn="0"/>
        </p:nvSpPr>
        <p:spPr bwMode="auto">
          <a:xfrm flipH="0" flipV="0">
            <a:off x="7693873" y="744004"/>
            <a:ext cx="1500186" cy="1403708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>
              <a:defRPr/>
            </a:pPr>
            <a:r>
              <a:rPr sz="1200" i="1">
                <a:solidFill>
                  <a:schemeClr val="accent5"/>
                </a:solidFill>
              </a:rPr>
              <a:t>To be kept in mind: HL refrigerator will need 2-3 months maintenance as well (independant from the proposed simplification)</a:t>
            </a:r>
            <a:endParaRPr sz="1200" i="1">
              <a:solidFill>
                <a:schemeClr val="accent5"/>
              </a:solidFill>
            </a:endParaRPr>
          </a:p>
        </p:txBody>
      </p:sp>
      <p:pic>
        <p:nvPicPr>
          <p:cNvPr id="11" name="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1602000" y="2367034"/>
            <a:ext cx="5940000" cy="2074845"/>
          </a:xfrm>
          <a:prstGeom prst="rect">
            <a:avLst/>
          </a:prstGeom>
        </p:spPr>
      </p:pic>
      <p:sp>
        <p:nvSpPr>
          <p:cNvPr id="12" name="" hidden="0"/>
          <p:cNvSpPr/>
          <p:nvPr isPhoto="0" userDrawn="0"/>
        </p:nvSpPr>
        <p:spPr bwMode="auto">
          <a:xfrm flipH="0" flipV="0">
            <a:off x="642321" y="2268412"/>
            <a:ext cx="7189070" cy="365475"/>
          </a:xfrm>
          <a:prstGeom prst="rect">
            <a:avLst/>
          </a:prstGeom>
          <a:solidFill>
            <a:schemeClr val="bg1"/>
          </a:solidFill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u="sng">
                <a:solidFill>
                  <a:srgbClr val="800080"/>
                </a:solidFill>
              </a:rPr>
              <a:t>Intervention on 1 HL-LSS:</a:t>
            </a:r>
            <a:endParaRPr>
              <a:solidFill>
                <a:schemeClr val="tx1"/>
              </a:solidFill>
            </a:endParaRPr>
          </a:p>
        </p:txBody>
      </p:sp>
      <p:sp>
        <p:nvSpPr>
          <p:cNvPr id="13" name="" hidden="0"/>
          <p:cNvSpPr/>
          <p:nvPr isPhoto="0" userDrawn="0"/>
        </p:nvSpPr>
        <p:spPr bwMode="auto">
          <a:xfrm flipH="0" flipV="0">
            <a:off x="1978872" y="4419820"/>
            <a:ext cx="6000748" cy="517741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>
              <a:defRPr/>
            </a:pPr>
            <a:r>
              <a:rPr sz="1400" i="1"/>
              <a:t>(No need for QUIG for that, the 1+2 valves in QURCG could do the job)</a:t>
            </a:r>
            <a:endParaRPr sz="1400" i="1"/>
          </a:p>
        </p:txBody>
      </p:sp>
      <p:sp>
        <p:nvSpPr>
          <p:cNvPr id="14" name="" hidden="0"/>
          <p:cNvSpPr/>
          <p:nvPr isPhoto="0" userDrawn="0"/>
        </p:nvSpPr>
        <p:spPr bwMode="auto">
          <a:xfrm flipH="0" flipV="0">
            <a:off x="7634341" y="65940"/>
            <a:ext cx="1465114" cy="36547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 i="1">
                <a:solidFill>
                  <a:srgbClr val="800080"/>
                </a:solidFill>
              </a:rPr>
              <a:t>Possible</a:t>
            </a:r>
            <a:endParaRPr i="1">
              <a:solidFill>
                <a:srgbClr val="80008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 hidden="0"/>
          <p:cNvSpPr>
            <a:spLocks noGrp="1"/>
          </p:cNvSpPr>
          <p:nvPr isPhoto="0" userDrawn="0">
            <p:ph type="title" hasCustomPrompt="1"/>
          </p:nvPr>
        </p:nvSpPr>
        <p:spPr bwMode="auto"/>
        <p:txBody>
          <a:bodyPr anchor="ctr" anchorCtr="1"/>
          <a:lstStyle/>
          <a:p>
            <a:pPr>
              <a:defRPr/>
            </a:pPr>
            <a:r>
              <a:rPr sz="3600"/>
              <a:t>Content</a:t>
            </a:r>
            <a:endParaRPr sz="3600"/>
          </a:p>
        </p:txBody>
      </p:sp>
      <p:sp>
        <p:nvSpPr>
          <p:cNvPr id="5" name="Espace réservé du contenu 2" hidden="0"/>
          <p:cNvSpPr>
            <a:spLocks noGrp="1"/>
          </p:cNvSpPr>
          <p:nvPr isPhoto="0" userDrawn="0">
            <p:ph idx="1" hasCustomPrompt="1"/>
          </p:nvPr>
        </p:nvSpPr>
        <p:spPr bwMode="auto">
          <a:xfrm flipH="0" flipV="0">
            <a:off x="612000" y="914400"/>
            <a:ext cx="8224874" cy="3680220"/>
          </a:xfrm>
        </p:spPr>
        <p:txBody>
          <a:bodyPr lIns="0" tIns="0" rIns="0" bIns="0"/>
          <a:lstStyle/>
          <a:p>
            <a:pPr algn="l">
              <a:defRPr/>
            </a:pPr>
            <a:r>
              <a:rPr>
                <a:solidFill>
                  <a:schemeClr val="bg1">
                    <a:lumMod val="75000"/>
                  </a:schemeClr>
                </a:solidFill>
              </a:rPr>
              <a:t>Introduction: from HL magnets to P1/P5 cryolines</a:t>
            </a:r>
            <a:endParaRPr>
              <a:solidFill>
                <a:schemeClr val="bg1">
                  <a:lumMod val="75000"/>
                </a:schemeClr>
              </a:solidFill>
            </a:endParaRPr>
          </a:p>
          <a:p>
            <a:pPr algn="l">
              <a:defRPr/>
            </a:pPr>
            <a:endParaRPr>
              <a:solidFill>
                <a:schemeClr val="bg1">
                  <a:lumMod val="75000"/>
                </a:schemeClr>
              </a:solidFill>
            </a:endParaRPr>
          </a:p>
          <a:p>
            <a:pPr algn="l">
              <a:defRPr/>
            </a:pPr>
            <a:r>
              <a:rPr>
                <a:solidFill>
                  <a:schemeClr val="bg1">
                    <a:lumMod val="75000"/>
                  </a:schemeClr>
                </a:solidFill>
              </a:rPr>
              <a:t>Sectorisation (TCC#141, mid 2021)</a:t>
            </a:r>
            <a:endParaRPr>
              <a:solidFill>
                <a:schemeClr val="accent5"/>
              </a:solidFill>
            </a:endParaRPr>
          </a:p>
          <a:p>
            <a:pPr algn="l">
              <a:defRPr/>
            </a:pPr>
            <a:endParaRPr>
              <a:solidFill>
                <a:schemeClr val="accent5"/>
              </a:solidFill>
            </a:endParaRPr>
          </a:p>
          <a:p>
            <a:pPr algn="l">
              <a:defRPr/>
            </a:pPr>
            <a:endParaRPr sz="800">
              <a:solidFill>
                <a:schemeClr val="accent5"/>
              </a:solidFill>
            </a:endParaRPr>
          </a:p>
          <a:p>
            <a:pPr algn="l">
              <a:defRPr/>
            </a:pPr>
            <a:r>
              <a:rPr>
                <a:solidFill>
                  <a:schemeClr val="accent5"/>
                </a:solidFill>
              </a:rPr>
              <a:t>He release considerations so far (Aut'23)</a:t>
            </a:r>
            <a:endParaRPr>
              <a:solidFill>
                <a:schemeClr val="accent5"/>
              </a:solidFill>
            </a:endParaRPr>
          </a:p>
        </p:txBody>
      </p:sp>
      <p:sp>
        <p:nvSpPr>
          <p:cNvPr id="6" name="Espace réservé du pied de page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04998" y="4767260"/>
            <a:ext cx="6626998" cy="270000"/>
          </a:xfrm>
        </p:spPr>
        <p:txBody>
          <a:bodyPr/>
          <a:lstStyle/>
          <a:p>
            <a:pPr>
              <a:defRPr/>
            </a:pPr>
            <a:r>
              <a:rPr/>
              <a:t>S. Claudet - Intro HL Cryogenics - HeSpillWG-09Jan25</a:t>
            </a:r>
            <a:endParaRPr/>
          </a:p>
        </p:txBody>
      </p:sp>
      <p:sp>
        <p:nvSpPr>
          <p:cNvPr id="7" name="Espace réservé du numéro de diapositive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9715C12A-04C4-7F91-1843-72A9F53A743E}" type="slidenum">
              <a:rPr lang="fr-FR"/>
              <a:t/>
            </a:fld>
            <a:endParaRPr lang="fr-FR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S. Claudet - Intro HL Cryogenics - HeSpillWG-09Jan25</a:t>
            </a:r>
            <a:endParaRPr/>
          </a:p>
        </p:txBody>
      </p:sp>
      <p:sp>
        <p:nvSpPr>
          <p:cNvPr id="5" name="Espace réservé du numéro de diapositive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1EEC7872-A783-B624-2BE4-B9C4105C45FA}" type="slidenum">
              <a:rPr lang="fr-FR"/>
              <a:t/>
            </a:fld>
            <a:endParaRPr lang="fr-FR"/>
          </a:p>
        </p:txBody>
      </p:sp>
      <p:sp>
        <p:nvSpPr>
          <p:cNvPr id="6" name="Titre 1" hidden="0"/>
          <p:cNvSpPr>
            <a:spLocks noGrp="1"/>
          </p:cNvSpPr>
          <p:nvPr isPhoto="0" userDrawn="0">
            <p:ph type="title" hasCustomPrompt="1"/>
          </p:nvPr>
        </p:nvSpPr>
        <p:spPr bwMode="auto">
          <a:xfrm>
            <a:off x="612000" y="135000"/>
            <a:ext cx="7920000" cy="540000"/>
          </a:xfrm>
        </p:spPr>
        <p:txBody>
          <a:bodyPr/>
          <a:lstStyle/>
          <a:p>
            <a:pPr>
              <a:defRPr/>
            </a:pPr>
            <a:r>
              <a:rPr/>
              <a:t>HL-WP9-Cryo He release studies, Aut'23</a:t>
            </a:r>
            <a:endParaRPr/>
          </a:p>
        </p:txBody>
      </p:sp>
      <p:sp>
        <p:nvSpPr>
          <p:cNvPr id="7" name="Espace réservé du contenu 2" hidden="0"/>
          <p:cNvSpPr>
            <a:spLocks noGrp="1"/>
          </p:cNvSpPr>
          <p:nvPr isPhoto="0" userDrawn="0">
            <p:ph idx="1" hasCustomPrompt="1"/>
          </p:nvPr>
        </p:nvSpPr>
        <p:spPr bwMode="auto">
          <a:xfrm flipH="0" flipV="0">
            <a:off x="159562" y="735806"/>
            <a:ext cx="3117093" cy="254488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0" tIns="0" rIns="0" bIns="0"/>
          <a:lstStyle/>
          <a:p>
            <a:pPr marL="0" indent="0" algn="l">
              <a:lnSpc>
                <a:spcPct val="114999"/>
              </a:lnSpc>
              <a:buNone/>
              <a:defRPr/>
            </a:pPr>
            <a:r>
              <a:rPr sz="1800" b="1" u="none">
                <a:solidFill>
                  <a:schemeClr val="tx1">
                    <a:lumMod val="65000"/>
                    <a:lumOff val="35000"/>
                  </a:schemeClr>
                </a:solidFill>
              </a:rPr>
              <a:t>Typical cases considered:</a:t>
            </a:r>
            <a:endParaRPr sz="1800" b="1" u="none"/>
          </a:p>
          <a:p>
            <a:pPr algn="l">
              <a:lnSpc>
                <a:spcPct val="114999"/>
              </a:lnSpc>
              <a:defRPr/>
            </a:pPr>
            <a:r>
              <a:rPr sz="1600"/>
              <a:t>A. Helium circuits</a:t>
            </a:r>
            <a:endParaRPr sz="1600"/>
          </a:p>
          <a:p>
            <a:pPr marL="0" indent="0" algn="l">
              <a:lnSpc>
                <a:spcPct val="114999"/>
              </a:lnSpc>
              <a:buNone/>
              <a:defRPr/>
            </a:pPr>
            <a:r>
              <a:rPr sz="1400" i="1"/>
              <a:t>(protection against over-pressure</a:t>
            </a:r>
            <a:r>
              <a:rPr sz="1400" i="1"/>
              <a:t>)</a:t>
            </a:r>
            <a:endParaRPr sz="1400" i="1"/>
          </a:p>
          <a:p>
            <a:pPr algn="l">
              <a:lnSpc>
                <a:spcPct val="114999"/>
              </a:lnSpc>
              <a:defRPr/>
            </a:pPr>
            <a:r>
              <a:rPr sz="1600"/>
              <a:t>B. Helium pipe breach</a:t>
            </a:r>
            <a:endParaRPr sz="1600"/>
          </a:p>
          <a:p>
            <a:pPr marL="0" indent="0" algn="l">
              <a:lnSpc>
                <a:spcPct val="114999"/>
              </a:lnSpc>
              <a:buNone/>
              <a:defRPr/>
            </a:pPr>
            <a:r>
              <a:rPr sz="1400" i="1"/>
              <a:t>(into insulation vacuum</a:t>
            </a:r>
            <a:r>
              <a:rPr sz="1400" i="1"/>
              <a:t>)</a:t>
            </a:r>
            <a:endParaRPr sz="1400" i="1"/>
          </a:p>
          <a:p>
            <a:pPr algn="l">
              <a:lnSpc>
                <a:spcPct val="114999"/>
              </a:lnSpc>
              <a:defRPr/>
            </a:pPr>
            <a:r>
              <a:rPr sz="1600"/>
              <a:t>C. MCI or any case</a:t>
            </a:r>
            <a:endParaRPr sz="1600"/>
          </a:p>
          <a:p>
            <a:pPr marL="0" indent="0" algn="l">
              <a:lnSpc>
                <a:spcPct val="114999"/>
              </a:lnSpc>
              <a:buNone/>
              <a:defRPr/>
            </a:pPr>
            <a:r>
              <a:rPr sz="1400" i="1"/>
              <a:t>(due to powering energy)</a:t>
            </a:r>
            <a:endParaRPr sz="1400" i="1"/>
          </a:p>
          <a:p>
            <a:pPr marL="0" indent="0" algn="l">
              <a:lnSpc>
                <a:spcPct val="114999"/>
              </a:lnSpc>
              <a:buNone/>
              <a:defRPr/>
            </a:pPr>
            <a:r>
              <a:rPr sz="1600"/>
              <a:t>=&gt; Sizing of safety devices</a:t>
            </a:r>
            <a:endParaRPr sz="1600"/>
          </a:p>
          <a:p>
            <a:pPr marL="0" indent="0" algn="l">
              <a:lnSpc>
                <a:spcPct val="114999"/>
              </a:lnSpc>
              <a:buNone/>
              <a:defRPr/>
            </a:pPr>
            <a:r>
              <a:rPr sz="1600"/>
              <a:t>=&gt; Propose access conditions</a:t>
            </a:r>
            <a:endParaRPr sz="1600"/>
          </a:p>
        </p:txBody>
      </p:sp>
      <p:pic>
        <p:nvPicPr>
          <p:cNvPr id="8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flipH="0" flipV="0">
            <a:off x="3014718" y="1640017"/>
            <a:ext cx="6085623" cy="3029227"/>
          </a:xfrm>
          <a:prstGeom prst="rect">
            <a:avLst/>
          </a:prstGeom>
          <a:ln w="6349">
            <a:solidFill>
              <a:schemeClr val="accent5"/>
            </a:solidFill>
            <a:prstDash val="solid"/>
          </a:ln>
        </p:spPr>
      </p:pic>
      <p:cxnSp>
        <p:nvCxnSpPr>
          <p:cNvPr id="9" name="" hidden="0"/>
          <p:cNvCxnSpPr>
            <a:cxnSpLocks/>
          </p:cNvCxnSpPr>
          <p:nvPr isPhoto="0" userDrawn="0"/>
        </p:nvCxnSpPr>
        <p:spPr bwMode="auto">
          <a:xfrm flipH="0" flipV="0">
            <a:off x="2812312" y="1316156"/>
            <a:ext cx="2833687" cy="273843"/>
          </a:xfrm>
          <a:prstGeom prst="line">
            <a:avLst/>
          </a:prstGeom>
          <a:ln>
            <a:tailEnd type="arrow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10" name="" hidden="0"/>
          <p:cNvSpPr/>
          <p:nvPr isPhoto="0" userDrawn="0"/>
        </p:nvSpPr>
        <p:spPr bwMode="auto">
          <a:xfrm flipH="0" flipV="0">
            <a:off x="3776718" y="4149843"/>
            <a:ext cx="4417218" cy="914436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>
              <a:defRPr/>
            </a:pPr>
            <a:r>
              <a:rPr sz="1200" i="1">
                <a:solidFill>
                  <a:srgbClr val="800080"/>
                </a:solidFill>
              </a:rPr>
              <a:t>(limited inventory, failure open outlet process valve)</a:t>
            </a:r>
            <a:endParaRPr sz="1200" i="1">
              <a:solidFill>
                <a:srgbClr val="80008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S. Claudet - Intro HL Cryogenics - HeSpillWG-09Jan25</a:t>
            </a:r>
            <a:endParaRPr/>
          </a:p>
        </p:txBody>
      </p:sp>
      <p:sp>
        <p:nvSpPr>
          <p:cNvPr id="5" name="Espace réservé du numéro de diapositive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F60D0A41-2784-D3A8-5DF3-E65C449E72C9}" type="slidenum">
              <a:rPr lang="fr-FR"/>
              <a:t/>
            </a:fld>
            <a:endParaRPr lang="fr-FR"/>
          </a:p>
        </p:txBody>
      </p:sp>
      <p:pic>
        <p:nvPicPr>
          <p:cNvPr id="6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flipH="0" flipV="0">
            <a:off x="1347843" y="981404"/>
            <a:ext cx="6394781" cy="3597064"/>
          </a:xfrm>
          <a:prstGeom prst="rect">
            <a:avLst/>
          </a:prstGeom>
          <a:ln w="6349">
            <a:solidFill>
              <a:schemeClr val="accent5"/>
            </a:solidFill>
            <a:prstDash val="solid"/>
          </a:ln>
        </p:spPr>
      </p:pic>
      <p:sp>
        <p:nvSpPr>
          <p:cNvPr id="7" name="Titre 1" hidden="0"/>
          <p:cNvSpPr>
            <a:spLocks noGrp="1"/>
          </p:cNvSpPr>
          <p:nvPr isPhoto="0" userDrawn="0">
            <p:ph type="title" hasCustomPrompt="1"/>
          </p:nvPr>
        </p:nvSpPr>
        <p:spPr bwMode="auto">
          <a:xfrm>
            <a:off x="612000" y="135000"/>
            <a:ext cx="7920000" cy="540000"/>
          </a:xfrm>
        </p:spPr>
        <p:txBody>
          <a:bodyPr/>
          <a:lstStyle/>
          <a:p>
            <a:pPr>
              <a:defRPr/>
            </a:pPr>
            <a:r>
              <a:rPr/>
              <a:t>HL-WP9-Cryo He release studies, Aut'23</a:t>
            </a:r>
            <a:endParaRPr/>
          </a:p>
        </p:txBody>
      </p:sp>
      <p:sp>
        <p:nvSpPr>
          <p:cNvPr id="8" name="" hidden="0"/>
          <p:cNvSpPr/>
          <p:nvPr isPhoto="0" userDrawn="0"/>
        </p:nvSpPr>
        <p:spPr bwMode="auto">
          <a:xfrm flipH="0" flipV="0">
            <a:off x="883499" y="577968"/>
            <a:ext cx="7587412" cy="36579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i="1">
                <a:solidFill>
                  <a:srgbClr val="7030A0"/>
                </a:solidFill>
              </a:rPr>
              <a:t>(approach proposed to HL-PSO, well aligned with LHC current practice)</a:t>
            </a:r>
            <a:endParaRPr i="1">
              <a:solidFill>
                <a:srgbClr val="7030A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 hidden="0"/>
          <p:cNvSpPr>
            <a:spLocks noGrp="1"/>
          </p:cNvSpPr>
          <p:nvPr isPhoto="0" userDrawn="0">
            <p:ph type="title" hasCustomPrompt="1"/>
          </p:nvPr>
        </p:nvSpPr>
        <p:spPr bwMode="auto"/>
        <p:txBody>
          <a:bodyPr anchor="ctr" anchorCtr="1"/>
          <a:lstStyle/>
          <a:p>
            <a:pPr>
              <a:defRPr/>
            </a:pPr>
            <a:r>
              <a:rPr sz="3600"/>
              <a:t>Content</a:t>
            </a:r>
            <a:endParaRPr sz="3600"/>
          </a:p>
        </p:txBody>
      </p:sp>
      <p:sp>
        <p:nvSpPr>
          <p:cNvPr id="5" name="Espace réservé du contenu 2" hidden="0"/>
          <p:cNvSpPr>
            <a:spLocks noGrp="1"/>
          </p:cNvSpPr>
          <p:nvPr isPhoto="0" userDrawn="0">
            <p:ph idx="1" hasCustomPrompt="1"/>
          </p:nvPr>
        </p:nvSpPr>
        <p:spPr bwMode="auto">
          <a:xfrm flipH="0" flipV="0">
            <a:off x="612000" y="914400"/>
            <a:ext cx="8224874" cy="3680220"/>
          </a:xfrm>
        </p:spPr>
        <p:txBody>
          <a:bodyPr lIns="0" tIns="0" rIns="0" bIns="0"/>
          <a:lstStyle/>
          <a:p>
            <a:pPr algn="l">
              <a:defRPr/>
            </a:pPr>
            <a:r>
              <a:rPr>
                <a:solidFill>
                  <a:schemeClr val="accent5"/>
                </a:solidFill>
              </a:rPr>
              <a:t>Introduction: from HL magnets to P1/P5 cryolines</a:t>
            </a:r>
            <a:endParaRPr>
              <a:solidFill>
                <a:schemeClr val="accent5"/>
              </a:solidFill>
            </a:endParaRPr>
          </a:p>
          <a:p>
            <a:pPr algn="l">
              <a:defRPr/>
            </a:pPr>
            <a:endParaRPr>
              <a:solidFill>
                <a:schemeClr val="accent5"/>
              </a:solidFill>
            </a:endParaRPr>
          </a:p>
          <a:p>
            <a:pPr algn="l">
              <a:defRPr/>
            </a:pPr>
            <a:r>
              <a:rPr>
                <a:solidFill>
                  <a:schemeClr val="accent5"/>
                </a:solidFill>
              </a:rPr>
              <a:t>Sectorisation (TCC#141, mid 2021)</a:t>
            </a:r>
            <a:endParaRPr>
              <a:solidFill>
                <a:schemeClr val="accent5"/>
              </a:solidFill>
            </a:endParaRPr>
          </a:p>
          <a:p>
            <a:pPr algn="l">
              <a:defRPr/>
            </a:pPr>
            <a:endParaRPr>
              <a:solidFill>
                <a:schemeClr val="accent5"/>
              </a:solidFill>
            </a:endParaRPr>
          </a:p>
          <a:p>
            <a:pPr algn="l">
              <a:defRPr/>
            </a:pPr>
            <a:endParaRPr sz="800">
              <a:solidFill>
                <a:schemeClr val="accent5"/>
              </a:solidFill>
            </a:endParaRPr>
          </a:p>
          <a:p>
            <a:pPr algn="l">
              <a:defRPr/>
            </a:pPr>
            <a:r>
              <a:rPr>
                <a:solidFill>
                  <a:schemeClr val="accent5"/>
                </a:solidFill>
              </a:rPr>
              <a:t>He release considerations so far (Aut'23)</a:t>
            </a:r>
            <a:endParaRPr>
              <a:solidFill>
                <a:schemeClr val="accent5"/>
              </a:solidFill>
            </a:endParaRPr>
          </a:p>
        </p:txBody>
      </p:sp>
      <p:sp>
        <p:nvSpPr>
          <p:cNvPr id="6" name="Espace réservé du pied de page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04998" y="4767260"/>
            <a:ext cx="6626998" cy="270000"/>
          </a:xfrm>
        </p:spPr>
        <p:txBody>
          <a:bodyPr/>
          <a:lstStyle/>
          <a:p>
            <a:pPr>
              <a:defRPr/>
            </a:pPr>
            <a:r>
              <a:rPr/>
              <a:t>S. Claudet - Intro HL Cryogenics - HeSpillWG-09Jan25</a:t>
            </a:r>
            <a:endParaRPr/>
          </a:p>
        </p:txBody>
      </p:sp>
      <p:sp>
        <p:nvSpPr>
          <p:cNvPr id="7" name="Espace réservé du numéro de diapositive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564BD8D9-E648-3433-904C-5058F0B87BCA}" type="slidenum">
              <a:rPr lang="fr-FR"/>
              <a:t/>
            </a:fld>
            <a:endParaRPr lang="fr-FR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S. Claudet - Intro HL Cryogenics - HeSpillWG-09Jan25</a:t>
            </a:r>
            <a:endParaRPr/>
          </a:p>
        </p:txBody>
      </p:sp>
      <p:sp>
        <p:nvSpPr>
          <p:cNvPr id="5" name="Espace réservé du numéro de diapositive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AA6826C3-6C75-CE45-DD1F-79F73709472D}" type="slidenum">
              <a:rPr lang="fr-FR"/>
              <a:t/>
            </a:fld>
            <a:endParaRPr lang="fr-FR"/>
          </a:p>
        </p:txBody>
      </p:sp>
      <p:sp>
        <p:nvSpPr>
          <p:cNvPr id="6" name="Titre 1" hidden="0"/>
          <p:cNvSpPr>
            <a:spLocks noGrp="1"/>
          </p:cNvSpPr>
          <p:nvPr isPhoto="0" userDrawn="0"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HL-WP9-Cryo He release studies, Aut'23</a:t>
            </a:r>
            <a:endParaRPr/>
          </a:p>
        </p:txBody>
      </p:sp>
      <p:pic>
        <p:nvPicPr>
          <p:cNvPr id="7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flipH="0" flipV="0">
            <a:off x="1602000" y="896365"/>
            <a:ext cx="6520500" cy="3678230"/>
          </a:xfrm>
          <a:prstGeom prst="rect">
            <a:avLst/>
          </a:prstGeom>
        </p:spPr>
      </p:pic>
      <p:sp>
        <p:nvSpPr>
          <p:cNvPr id="8" name="" hidden="0"/>
          <p:cNvSpPr/>
          <p:nvPr isPhoto="0" userDrawn="0"/>
        </p:nvSpPr>
        <p:spPr bwMode="auto">
          <a:xfrm flipH="0" flipV="0">
            <a:off x="883498" y="577967"/>
            <a:ext cx="7589320" cy="36579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i="1">
                <a:solidFill>
                  <a:srgbClr val="7030A0"/>
                </a:solidFill>
              </a:rPr>
              <a:t>(approach proposed for possible stagging of safety devices)</a:t>
            </a:r>
            <a:endParaRPr i="1">
              <a:solidFill>
                <a:srgbClr val="7030A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S. Claudet - Intro HL Cryogenics - HeSpillWG-09Jan25</a:t>
            </a:r>
            <a:endParaRPr/>
          </a:p>
        </p:txBody>
      </p:sp>
      <p:sp>
        <p:nvSpPr>
          <p:cNvPr id="5" name="Espace réservé du numéro de diapositive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A655DF76-AB40-B4A7-1816-AF0AF5DF8145}" type="slidenum">
              <a:rPr lang="fr-FR"/>
              <a:t/>
            </a:fld>
            <a:endParaRPr lang="fr-FR"/>
          </a:p>
        </p:txBody>
      </p:sp>
      <p:sp>
        <p:nvSpPr>
          <p:cNvPr id="6" name="" hidden="0"/>
          <p:cNvSpPr/>
          <p:nvPr isPhoto="0" userDrawn="0"/>
        </p:nvSpPr>
        <p:spPr bwMode="auto">
          <a:xfrm flipH="0" flipV="0">
            <a:off x="1526785" y="1830749"/>
            <a:ext cx="5906507" cy="822996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ctr">
              <a:defRPr/>
            </a:pPr>
            <a:r>
              <a:rPr sz="4800"/>
              <a:t>Complements</a:t>
            </a:r>
            <a:endParaRPr sz="48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 sz="2800"/>
              <a:t>DSL dismantling / re-installation</a:t>
            </a:r>
            <a:endParaRPr/>
          </a:p>
        </p:txBody>
      </p:sp>
      <p:sp>
        <p:nvSpPr>
          <p:cNvPr id="5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612000" y="846365"/>
            <a:ext cx="3960000" cy="2552573"/>
          </a:xfrm>
        </p:spPr>
        <p:txBody>
          <a:bodyPr/>
          <a:lstStyle/>
          <a:p>
            <a:pPr algn="just">
              <a:defRPr/>
            </a:pPr>
            <a:r>
              <a:rPr lang="en-US" sz="1400" b="1">
                <a:solidFill>
                  <a:schemeClr val="bg2"/>
                </a:solidFill>
              </a:rPr>
              <a:t>One new splice box </a:t>
            </a:r>
            <a:r>
              <a:rPr lang="en-US" sz="1400"/>
              <a:t>required : Mechanical design of splice box in collaboration with TE-MSC-LMF.</a:t>
            </a:r>
            <a:endParaRPr sz="1400"/>
          </a:p>
          <a:p>
            <a:pPr algn="just">
              <a:defRPr/>
            </a:pPr>
            <a:endParaRPr sz="800"/>
          </a:p>
          <a:p>
            <a:pPr algn="just">
              <a:defRPr/>
            </a:pPr>
            <a:r>
              <a:rPr lang="en-GB" sz="1400" b="1">
                <a:solidFill>
                  <a:schemeClr val="bg2"/>
                </a:solidFill>
              </a:rPr>
              <a:t>Store</a:t>
            </a:r>
            <a:r>
              <a:rPr lang="en-GB" sz="1400">
                <a:solidFill>
                  <a:schemeClr val="bg2"/>
                </a:solidFill>
              </a:rPr>
              <a:t> </a:t>
            </a:r>
            <a:r>
              <a:rPr lang="en-GB" sz="1400"/>
              <a:t>the superconducting link in the tunnel during LS3 : require a DSL protection and tooling to rotate the DSL.</a:t>
            </a:r>
            <a:endParaRPr sz="1400"/>
          </a:p>
          <a:p>
            <a:pPr algn="just">
              <a:defRPr/>
            </a:pPr>
            <a:endParaRPr sz="800"/>
          </a:p>
          <a:p>
            <a:pPr algn="just">
              <a:defRPr/>
            </a:pPr>
            <a:r>
              <a:rPr lang="en-US" sz="1400" b="1">
                <a:solidFill>
                  <a:schemeClr val="bg2"/>
                </a:solidFill>
              </a:rPr>
              <a:t>Translate DSL</a:t>
            </a:r>
            <a:r>
              <a:rPr lang="en-US" sz="1400" b="1">
                <a:solidFill>
                  <a:schemeClr val="tx2"/>
                </a:solidFill>
              </a:rPr>
              <a:t> </a:t>
            </a:r>
            <a:r>
              <a:rPr lang="en-US" sz="1400"/>
              <a:t>to final location and </a:t>
            </a:r>
            <a:r>
              <a:rPr lang="en-US" sz="1400" b="1">
                <a:solidFill>
                  <a:schemeClr val="bg2"/>
                </a:solidFill>
              </a:rPr>
              <a:t>reconnection</a:t>
            </a:r>
            <a:r>
              <a:rPr lang="en-US" sz="1400"/>
              <a:t>.</a:t>
            </a:r>
            <a:endParaRPr sz="1400"/>
          </a:p>
        </p:txBody>
      </p:sp>
      <p:sp>
        <p:nvSpPr>
          <p:cNvPr id="6" name="Footer Placeholder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892300" y="4767261"/>
            <a:ext cx="6626999" cy="270000"/>
          </a:xfrm>
        </p:spPr>
        <p:txBody>
          <a:bodyPr/>
          <a:lstStyle/>
          <a:p>
            <a:pPr>
              <a:defRPr/>
            </a:pPr>
            <a:r>
              <a:rPr/>
              <a:t>S. Claudet - Intro HL Cryogenics - HeSpillWG-09Jan25</a:t>
            </a:r>
            <a:endParaRPr/>
          </a:p>
        </p:txBody>
      </p:sp>
      <p:sp>
        <p:nvSpPr>
          <p:cNvPr id="7" name="Slide Number Placeholder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>
          <a:xfrm>
            <a:off x="8674100" y="4767261"/>
            <a:ext cx="360000" cy="270000"/>
          </a:xfrm>
        </p:spPr>
        <p:txBody>
          <a:bodyPr/>
          <a:lstStyle/>
          <a:p>
            <a:pPr>
              <a:defRPr/>
            </a:pPr>
            <a:fld id="{F9AF4517-B376-BDAE-766C-401E1A446F38}" type="slidenum">
              <a:rPr lang="fr-FR"/>
              <a:t/>
            </a:fld>
            <a:endParaRPr lang="fr-FR"/>
          </a:p>
        </p:txBody>
      </p:sp>
      <p:pic>
        <p:nvPicPr>
          <p:cNvPr id="8" name="Picture 5" descr="A diagram of a machine&#10;&#10;Description automatically generated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4907334" y="561051"/>
            <a:ext cx="3542039" cy="2193460"/>
          </a:xfrm>
          <a:prstGeom prst="rect">
            <a:avLst/>
          </a:prstGeom>
        </p:spPr>
      </p:pic>
      <p:pic>
        <p:nvPicPr>
          <p:cNvPr id="9" name="Picture 12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3318720" y="2821258"/>
            <a:ext cx="3742479" cy="1632024"/>
          </a:xfrm>
          <a:prstGeom prst="rect">
            <a:avLst/>
          </a:prstGeom>
        </p:spPr>
      </p:pic>
      <p:sp>
        <p:nvSpPr>
          <p:cNvPr id="10" name="TextBox 13" hidden="0"/>
          <p:cNvSpPr/>
          <p:nvPr isPhoto="0" userDrawn="0"/>
        </p:nvSpPr>
        <p:spPr bwMode="auto">
          <a:xfrm>
            <a:off x="2822985" y="3929015"/>
            <a:ext cx="183119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2000" b="1">
                <a:solidFill>
                  <a:schemeClr val="tx2"/>
                </a:solidFill>
              </a:rPr>
              <a:t>Q6</a:t>
            </a:r>
            <a:endParaRPr/>
          </a:p>
        </p:txBody>
      </p:sp>
      <p:sp>
        <p:nvSpPr>
          <p:cNvPr id="11" name="TextBox 14" hidden="0"/>
          <p:cNvSpPr/>
          <p:nvPr isPhoto="0" userDrawn="0"/>
        </p:nvSpPr>
        <p:spPr bwMode="auto">
          <a:xfrm>
            <a:off x="4026493" y="3935965"/>
            <a:ext cx="183119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2000" b="1">
                <a:solidFill>
                  <a:schemeClr val="tx2"/>
                </a:solidFill>
              </a:rPr>
              <a:t>Q5</a:t>
            </a:r>
            <a:endParaRPr/>
          </a:p>
        </p:txBody>
      </p:sp>
      <p:sp>
        <p:nvSpPr>
          <p:cNvPr id="12" name="TextBox 15" hidden="0"/>
          <p:cNvSpPr/>
          <p:nvPr isPhoto="0" userDrawn="0"/>
        </p:nvSpPr>
        <p:spPr bwMode="auto">
          <a:xfrm>
            <a:off x="5920875" y="3935965"/>
            <a:ext cx="183119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2000" b="1">
                <a:solidFill>
                  <a:schemeClr val="tx2"/>
                </a:solidFill>
              </a:rPr>
              <a:t>Q4</a:t>
            </a:r>
            <a:endParaRPr/>
          </a:p>
        </p:txBody>
      </p:sp>
      <p:pic>
        <p:nvPicPr>
          <p:cNvPr id="13" name="Picture 16" descr="A machine with pipes and wires&#10;&#10;Description automatically generated with medium confidence" hidden="0"/>
          <p:cNvPicPr>
            <a:picLocks noChangeAspect="1"/>
          </p:cNvPicPr>
          <p:nvPr isPhoto="0" userDrawn="0"/>
        </p:nvPicPr>
        <p:blipFill>
          <a:blip r:embed="rId4"/>
          <a:srcRect l="0" t="46015" r="0" b="2021"/>
          <a:stretch/>
        </p:blipFill>
        <p:spPr bwMode="auto">
          <a:xfrm>
            <a:off x="3719680" y="4310987"/>
            <a:ext cx="1391373" cy="542261"/>
          </a:xfrm>
          <a:prstGeom prst="rect">
            <a:avLst/>
          </a:prstGeom>
        </p:spPr>
      </p:pic>
      <p:sp>
        <p:nvSpPr>
          <p:cNvPr id="14" name="TextBox 17" hidden="0"/>
          <p:cNvSpPr/>
          <p:nvPr isPhoto="0" userDrawn="0"/>
        </p:nvSpPr>
        <p:spPr bwMode="auto">
          <a:xfrm>
            <a:off x="3909627" y="4618490"/>
            <a:ext cx="145099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200">
                <a:solidFill>
                  <a:srgbClr val="FFFF00"/>
                </a:solidFill>
              </a:rPr>
              <a:t>Connection Box</a:t>
            </a:r>
            <a:endParaRPr/>
          </a:p>
        </p:txBody>
      </p:sp>
      <p:cxnSp>
        <p:nvCxnSpPr>
          <p:cNvPr id="15" name="Straight Arrow Connector 18" hidden="0"/>
          <p:cNvCxnSpPr>
            <a:cxnSpLocks/>
          </p:cNvCxnSpPr>
          <p:nvPr isPhoto="0" userDrawn="0"/>
        </p:nvCxnSpPr>
        <p:spPr bwMode="auto">
          <a:xfrm flipH="1" flipV="1">
            <a:off x="4885272" y="2944499"/>
            <a:ext cx="289300" cy="52247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pic>
        <p:nvPicPr>
          <p:cNvPr id="16" name="Picture 43" hidden="0"/>
          <p:cNvPicPr>
            <a:picLocks noChangeAspect="1"/>
          </p:cNvPicPr>
          <p:nvPr isPhoto="0" userDrawn="0"/>
        </p:nvPicPr>
        <p:blipFill>
          <a:blip r:embed="rId5"/>
          <a:stretch/>
        </p:blipFill>
        <p:spPr bwMode="auto">
          <a:xfrm>
            <a:off x="7521201" y="2829497"/>
            <a:ext cx="1403371" cy="1406549"/>
          </a:xfrm>
          <a:prstGeom prst="rect">
            <a:avLst/>
          </a:prstGeom>
        </p:spPr>
      </p:pic>
      <p:pic>
        <p:nvPicPr>
          <p:cNvPr id="17" name="Picture 44" descr="A diagram of a computer&#10;&#10;Description automatically generated" hidden="0"/>
          <p:cNvPicPr>
            <a:picLocks noChangeAspect="1"/>
          </p:cNvPicPr>
          <p:nvPr isPhoto="0" userDrawn="0"/>
        </p:nvPicPr>
        <p:blipFill>
          <a:blip r:embed="rId6"/>
          <a:stretch/>
        </p:blipFill>
        <p:spPr bwMode="auto">
          <a:xfrm>
            <a:off x="593922" y="2982145"/>
            <a:ext cx="2635370" cy="151603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103" descr="A diagram of a factory&#10;&#10;Description automatically generated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flipH="0" flipV="0">
            <a:off x="463020" y="52799"/>
            <a:ext cx="5061584" cy="2568752"/>
          </a:xfrm>
          <a:prstGeom prst="rect">
            <a:avLst/>
          </a:prstGeom>
          <a:noFill/>
        </p:spPr>
      </p:pic>
      <p:sp>
        <p:nvSpPr>
          <p:cNvPr id="5" name="Titre 1" hidden="0"/>
          <p:cNvSpPr>
            <a:spLocks noGrp="1"/>
          </p:cNvSpPr>
          <p:nvPr isPhoto="0" userDrawn="0">
            <p:ph type="title" hasCustomPrompt="1"/>
          </p:nvPr>
        </p:nvSpPr>
        <p:spPr bwMode="auto">
          <a:xfrm flipH="0" flipV="0">
            <a:off x="5516924" y="43274"/>
            <a:ext cx="3581399" cy="2076449"/>
          </a:xfrm>
        </p:spPr>
        <p:txBody>
          <a:bodyPr/>
          <a:lstStyle/>
          <a:p>
            <a:pPr>
              <a:defRPr/>
            </a:pPr>
            <a:r>
              <a:rPr/>
              <a:t>New infrastructure required and built </a:t>
            </a:r>
            <a:r>
              <a:rPr i="1"/>
              <a:t>(surface-shaft</a:t>
            </a:r>
            <a:br>
              <a:rPr i="1"/>
            </a:br>
            <a:r>
              <a:rPr i="1"/>
              <a:t>cavern-galleries)</a:t>
            </a:r>
            <a:endParaRPr/>
          </a:p>
        </p:txBody>
      </p:sp>
      <p:sp>
        <p:nvSpPr>
          <p:cNvPr id="6" name="Espace réservé du pied de page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04999" y="4767261"/>
            <a:ext cx="6626999" cy="270000"/>
          </a:xfrm>
        </p:spPr>
        <p:txBody>
          <a:bodyPr/>
          <a:lstStyle/>
          <a:p>
            <a:pPr>
              <a:defRPr/>
            </a:pPr>
            <a:r>
              <a:rPr/>
              <a:t>S. Claudet - Intro HL Cryogenics - HeSpillWG-09Jan25</a:t>
            </a:r>
            <a:endParaRPr/>
          </a:p>
        </p:txBody>
      </p:sp>
      <p:sp>
        <p:nvSpPr>
          <p:cNvPr id="7" name="Espace réservé du numéro de diapositive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ACD14583-0BE6-D8BF-45E5-904E6EB60171}" type="slidenum">
              <a:rPr lang="fr-FR"/>
              <a:t/>
            </a:fld>
            <a:endParaRPr lang="fr-FR"/>
          </a:p>
        </p:txBody>
      </p:sp>
      <p:pic>
        <p:nvPicPr>
          <p:cNvPr id="8" name="Picture 10" descr="A long shot of a room&#10;&#10;Description automatically generated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 flipH="0" flipV="0">
            <a:off x="5602649" y="2472149"/>
            <a:ext cx="3510168" cy="2632625"/>
          </a:xfrm>
          <a:prstGeom prst="rect">
            <a:avLst/>
          </a:prstGeom>
        </p:spPr>
      </p:pic>
      <p:pic>
        <p:nvPicPr>
          <p:cNvPr id="9" name="Picture 14" descr="Long shot of several pipes&#10;&#10;Description automatically generated" hidden="0"/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 rot="5399977" flipH="0" flipV="0">
            <a:off x="3285019" y="2787145"/>
            <a:ext cx="2625484" cy="2009774"/>
          </a:xfrm>
          <a:prstGeom prst="rect">
            <a:avLst/>
          </a:prstGeom>
        </p:spPr>
      </p:pic>
      <p:pic>
        <p:nvPicPr>
          <p:cNvPr id="10" name="Picture 4" hidden="0"/>
          <p:cNvPicPr>
            <a:picLocks noChangeAspect="1" noChangeArrowheads="1"/>
          </p:cNvPicPr>
          <p:nvPr isPhoto="0" userDrawn="0"/>
        </p:nvPicPr>
        <p:blipFill>
          <a:blip r:embed="rId5"/>
          <a:stretch/>
        </p:blipFill>
        <p:spPr bwMode="auto">
          <a:xfrm flipH="0" flipV="0">
            <a:off x="97170" y="2479272"/>
            <a:ext cx="3495703" cy="262177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 hidden="0"/>
          <p:cNvSpPr>
            <a:spLocks noGrp="1"/>
          </p:cNvSpPr>
          <p:nvPr isPhoto="0" userDrawn="0">
            <p:ph type="title" hasCustomPrompt="1"/>
          </p:nvPr>
        </p:nvSpPr>
        <p:spPr bwMode="auto"/>
        <p:txBody>
          <a:bodyPr anchor="ctr" anchorCtr="1"/>
          <a:lstStyle/>
          <a:p>
            <a:pPr>
              <a:defRPr/>
            </a:pPr>
            <a:r>
              <a:rPr lang="fr-FR" sz="2800" b="1" i="0" u="none" strike="noStrike" cap="none" spc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Configuration in case of access</a:t>
            </a:r>
            <a:endParaRPr/>
          </a:p>
        </p:txBody>
      </p:sp>
      <p:sp>
        <p:nvSpPr>
          <p:cNvPr id="5" name="Espace réservé du pied de page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04998" y="4767260"/>
            <a:ext cx="6626998" cy="270000"/>
          </a:xfrm>
        </p:spPr>
        <p:txBody>
          <a:bodyPr/>
          <a:lstStyle/>
          <a:p>
            <a:pPr>
              <a:defRPr/>
            </a:pPr>
            <a:r>
              <a:rPr/>
              <a:t>Basics towards helium safety for HL tunnel       </a:t>
            </a:r>
            <a:endParaRPr/>
          </a:p>
        </p:txBody>
      </p:sp>
      <p:sp>
        <p:nvSpPr>
          <p:cNvPr id="6" name="Espace réservé du numéro de diapositive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B527123C-ED08-3B05-9D7F-8821AC36E76B}" type="slidenum">
              <a:rPr lang="fr-FR"/>
              <a:t/>
            </a:fld>
            <a:endParaRPr lang="fr-FR"/>
          </a:p>
        </p:txBody>
      </p:sp>
      <p:pic>
        <p:nvPicPr>
          <p:cNvPr id="7" name="Image 9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flipH="0" flipV="0">
            <a:off x="887773" y="1236520"/>
            <a:ext cx="7609460" cy="2247403"/>
          </a:xfrm>
          <a:prstGeom prst="rect">
            <a:avLst/>
          </a:prstGeom>
        </p:spPr>
      </p:pic>
      <p:sp>
        <p:nvSpPr>
          <p:cNvPr id="8" name="ZoneTexte 1" hidden="0"/>
          <p:cNvSpPr>
            <a:spLocks noAdjustHandles="0" noChangeArrowheads="0"/>
          </p:cNvSpPr>
          <p:nvPr isPhoto="0" userDrawn="0"/>
        </p:nvSpPr>
        <p:spPr bwMode="auto">
          <a:xfrm flipH="0" flipV="0">
            <a:off x="3914002" y="675000"/>
            <a:ext cx="1557003" cy="39663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>
              <a:defRPr/>
            </a:pPr>
            <a:r>
              <a:rPr lang="fr-FR"/>
              <a:t>IP1 ZONE</a:t>
            </a:r>
            <a:endParaRPr/>
          </a:p>
        </p:txBody>
      </p:sp>
      <p:sp>
        <p:nvSpPr>
          <p:cNvPr id="9" name="" hidden="0"/>
          <p:cNvSpPr/>
          <p:nvPr isPhoto="0" userDrawn="0"/>
        </p:nvSpPr>
        <p:spPr bwMode="auto">
          <a:xfrm flipH="0" flipV="0">
            <a:off x="973498" y="3596098"/>
            <a:ext cx="7528492" cy="822996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1600"/>
              <a:t>Many relief plates to be expected:</a:t>
            </a:r>
            <a:endParaRPr sz="1600"/>
          </a:p>
          <a:p>
            <a:pPr>
              <a:defRPr/>
            </a:pPr>
            <a:r>
              <a:rPr sz="1600"/>
              <a:t>  - Q1 to DFX and QXL "T" below ULx3-x7 cores</a:t>
            </a:r>
            <a:endParaRPr sz="1600"/>
          </a:p>
          <a:p>
            <a:pPr>
              <a:defRPr/>
            </a:pPr>
            <a:r>
              <a:rPr sz="1600"/>
              <a:t>  - D2/DFM to Q4</a:t>
            </a:r>
            <a:endParaRPr sz="16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 hidden="0"/>
          <p:cNvSpPr>
            <a:spLocks noGrp="1"/>
          </p:cNvSpPr>
          <p:nvPr isPhoto="0" userDrawn="0">
            <p:ph type="title" hasCustomPrompt="1"/>
          </p:nvPr>
        </p:nvSpPr>
        <p:spPr bwMode="auto"/>
        <p:txBody>
          <a:bodyPr anchor="ctr" anchorCtr="1"/>
          <a:lstStyle/>
          <a:p>
            <a:pPr>
              <a:defRPr/>
            </a:pPr>
            <a:r>
              <a:rPr lang="fr-FR" sz="2800" b="1" i="0" u="none" strike="noStrike" cap="none" spc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Configuration in case of access</a:t>
            </a:r>
            <a:endParaRPr/>
          </a:p>
        </p:txBody>
      </p:sp>
      <p:sp>
        <p:nvSpPr>
          <p:cNvPr id="5" name="Espace réservé du pied de page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04998" y="4767260"/>
            <a:ext cx="6626998" cy="270000"/>
          </a:xfrm>
        </p:spPr>
        <p:txBody>
          <a:bodyPr/>
          <a:lstStyle/>
          <a:p>
            <a:pPr>
              <a:defRPr/>
            </a:pPr>
            <a:r>
              <a:rPr/>
              <a:t>Basics towards helium safety for HL tunnel       </a:t>
            </a:r>
            <a:endParaRPr/>
          </a:p>
        </p:txBody>
      </p:sp>
      <p:sp>
        <p:nvSpPr>
          <p:cNvPr id="6" name="Espace réservé du numéro de diapositive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97878985-97AB-00E8-CA64-015B14EB13FB}" type="slidenum">
              <a:rPr lang="fr-FR"/>
              <a:t/>
            </a:fld>
            <a:endParaRPr lang="fr-FR"/>
          </a:p>
        </p:txBody>
      </p:sp>
      <p:pic>
        <p:nvPicPr>
          <p:cNvPr id="7" name="Image 10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flipH="0" flipV="0">
            <a:off x="681936" y="952276"/>
            <a:ext cx="7850061" cy="2657817"/>
          </a:xfrm>
          <a:prstGeom prst="rect">
            <a:avLst/>
          </a:prstGeom>
        </p:spPr>
      </p:pic>
      <p:sp>
        <p:nvSpPr>
          <p:cNvPr id="8" name="" hidden="0"/>
          <p:cNvSpPr/>
          <p:nvPr isPhoto="0" userDrawn="0"/>
        </p:nvSpPr>
        <p:spPr bwMode="auto">
          <a:xfrm flipH="0" flipV="0">
            <a:off x="973497" y="3596098"/>
            <a:ext cx="7528528" cy="822996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1600"/>
              <a:t>Many relief plates to be expected:</a:t>
            </a:r>
            <a:endParaRPr sz="1600"/>
          </a:p>
          <a:p>
            <a:pPr>
              <a:defRPr/>
            </a:pPr>
            <a:r>
              <a:rPr sz="1600"/>
              <a:t>  - Q1 to DFX and QXL "T" below ULx3-x7 cores</a:t>
            </a:r>
            <a:endParaRPr sz="1600"/>
          </a:p>
          <a:p>
            <a:pPr>
              <a:defRPr/>
            </a:pPr>
            <a:r>
              <a:rPr sz="1600"/>
              <a:t>  - D2/DFM to Q4</a:t>
            </a:r>
            <a:endParaRPr sz="16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 hidden="0"/>
          <p:cNvSpPr>
            <a:spLocks noGrp="1"/>
          </p:cNvSpPr>
          <p:nvPr isPhoto="0" userDrawn="0"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New insertion regions (Q1 to Q4)</a:t>
            </a:r>
            <a:endParaRPr/>
          </a:p>
        </p:txBody>
      </p:sp>
      <p:sp>
        <p:nvSpPr>
          <p:cNvPr id="5" name="Espace réservé du pied de page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04999" y="4767261"/>
            <a:ext cx="6626999" cy="270000"/>
          </a:xfrm>
        </p:spPr>
        <p:txBody>
          <a:bodyPr/>
          <a:lstStyle/>
          <a:p>
            <a:pPr>
              <a:defRPr/>
            </a:pPr>
            <a:r>
              <a:rPr/>
              <a:t>S. Claudet - Intro HL Cryogenics - HeSpillWG-09Jan25</a:t>
            </a:r>
            <a:endParaRPr/>
          </a:p>
        </p:txBody>
      </p:sp>
      <p:sp>
        <p:nvSpPr>
          <p:cNvPr id="6" name="Espace réservé du numéro de diapositive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B8AB907B-B775-1E46-68A0-008A215CDC61}" type="slidenum">
              <a:rPr lang="fr-FR"/>
              <a:t/>
            </a:fld>
            <a:endParaRPr lang="fr-FR"/>
          </a:p>
        </p:txBody>
      </p:sp>
      <p:sp>
        <p:nvSpPr>
          <p:cNvPr id="7" name="" hidden="0"/>
          <p:cNvSpPr/>
          <p:nvPr isPhoto="0" userDrawn="0"/>
        </p:nvSpPr>
        <p:spPr bwMode="auto">
          <a:xfrm flipH="0" flipV="0">
            <a:off x="573449" y="697030"/>
            <a:ext cx="8017353" cy="422568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 algn="ctr">
              <a:defRPr/>
            </a:pPr>
            <a:r>
              <a:rPr i="1">
                <a:solidFill>
                  <a:srgbClr val="800080"/>
                </a:solidFill>
              </a:rPr>
              <a:t>Stronger focussing quadrupoles (Q1-Q2-Q3) with larger beam pipes</a:t>
            </a:r>
            <a:endParaRPr i="1">
              <a:solidFill>
                <a:srgbClr val="800080"/>
              </a:solidFill>
            </a:endParaRPr>
          </a:p>
        </p:txBody>
      </p:sp>
      <p:pic>
        <p:nvPicPr>
          <p:cNvPr id="8" name="Picture 50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7310309" y="3087395"/>
            <a:ext cx="1566990" cy="104582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51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7312239" y="2005027"/>
            <a:ext cx="1603832" cy="103965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" hidden="0"/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 flipH="0" flipV="0">
            <a:off x="335324" y="1367249"/>
            <a:ext cx="6962757" cy="290884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S. Claudet - Intro HL Cryogenics - HeSpillWG-09Jan25</a:t>
            </a:r>
            <a:endParaRPr/>
          </a:p>
        </p:txBody>
      </p:sp>
      <p:sp>
        <p:nvSpPr>
          <p:cNvPr id="5" name="Espace réservé du numéro de diapositive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EC4850F6-0C72-4639-2D81-5059127DC812}" type="slidenum">
              <a:rPr lang="fr-FR"/>
              <a:t/>
            </a:fld>
            <a:endParaRPr lang="fr-FR"/>
          </a:p>
        </p:txBody>
      </p:sp>
      <p:sp>
        <p:nvSpPr>
          <p:cNvPr id="6" name="Titre 1" hidden="0"/>
          <p:cNvSpPr>
            <a:spLocks noGrp="1"/>
          </p:cNvSpPr>
          <p:nvPr isPhoto="0" userDrawn="0">
            <p:ph type="title" hasCustomPrompt="1"/>
          </p:nvPr>
        </p:nvSpPr>
        <p:spPr bwMode="auto">
          <a:xfrm flipH="0" flipV="0">
            <a:off x="612000" y="135000"/>
            <a:ext cx="8467274" cy="540000"/>
          </a:xfrm>
        </p:spPr>
        <p:txBody>
          <a:bodyPr/>
          <a:lstStyle/>
          <a:p>
            <a:pPr>
              <a:defRPr/>
            </a:pPr>
            <a:r>
              <a:rPr/>
              <a:t>Final focussing area, superconducting magnets</a:t>
            </a:r>
            <a:endParaRPr/>
          </a:p>
        </p:txBody>
      </p:sp>
      <p:grpSp>
        <p:nvGrpSpPr>
          <p:cNvPr id="7" name="" hidden="0"/>
          <p:cNvGrpSpPr/>
          <p:nvPr isPhoto="0" userDrawn="0"/>
        </p:nvGrpSpPr>
        <p:grpSpPr bwMode="auto">
          <a:xfrm flipH="0" flipV="0">
            <a:off x="832821" y="2721704"/>
            <a:ext cx="6776357" cy="1653580"/>
            <a:chOff x="0" y="0"/>
            <a:chExt cx="6776357" cy="1653580"/>
          </a:xfrm>
        </p:grpSpPr>
        <p:pic>
          <p:nvPicPr>
            <p:cNvPr id="8" name="Picture 6" hidden="0"/>
            <p:cNvPicPr>
              <a:picLocks noChangeAspect="1"/>
            </p:cNvPicPr>
            <p:nvPr isPhoto="0" userDrawn="0"/>
          </p:nvPicPr>
          <p:blipFill>
            <a:blip r:embed="rId2"/>
            <a:stretch/>
          </p:blipFill>
          <p:spPr bwMode="auto">
            <a:xfrm rot="0" flipH="0" flipV="0">
              <a:off x="0" y="0"/>
              <a:ext cx="6776357" cy="1653580"/>
            </a:xfrm>
            <a:prstGeom prst="rect">
              <a:avLst/>
            </a:prstGeom>
          </p:spPr>
        </p:pic>
        <p:sp>
          <p:nvSpPr>
            <p:cNvPr id="9" name="TextBox 9" hidden="0"/>
            <p:cNvSpPr>
              <a:spLocks noAdjustHandles="0" noChangeArrowheads="0" noChangeAspect="1"/>
            </p:cNvSpPr>
            <p:nvPr isPhoto="0" userDrawn="0"/>
          </p:nvSpPr>
          <p:spPr bwMode="auto">
            <a:xfrm rot="0" flipH="0" flipV="0">
              <a:off x="0" y="0"/>
              <a:ext cx="6776357" cy="165358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defRPr/>
              </a:pPr>
              <a:r>
                <a:rPr lang="fr-CH">
                  <a:solidFill>
                    <a:schemeClr val="accent3"/>
                  </a:solidFill>
                  <a:latin typeface="Times"/>
                  <a:cs typeface="Times"/>
                </a:rPr>
                <a:t>LHC 2008-2023</a:t>
              </a:r>
              <a:endParaRPr lang="en-GB">
                <a:solidFill>
                  <a:schemeClr val="accent3"/>
                </a:solidFill>
                <a:latin typeface="Times"/>
                <a:cs typeface="Times"/>
              </a:endParaRPr>
            </a:p>
          </p:txBody>
        </p:sp>
      </p:grpSp>
      <p:grpSp>
        <p:nvGrpSpPr>
          <p:cNvPr id="10" name="" hidden="0"/>
          <p:cNvGrpSpPr/>
          <p:nvPr isPhoto="0" userDrawn="0"/>
        </p:nvGrpSpPr>
        <p:grpSpPr bwMode="auto">
          <a:xfrm flipH="0" flipV="0">
            <a:off x="822469" y="729880"/>
            <a:ext cx="6759494" cy="1971726"/>
            <a:chOff x="0" y="0"/>
            <a:chExt cx="6759494" cy="1971726"/>
          </a:xfrm>
        </p:grpSpPr>
        <p:pic>
          <p:nvPicPr>
            <p:cNvPr id="11" name="Picture 2" hidden="0"/>
            <p:cNvPicPr>
              <a:picLocks noChangeAspect="1"/>
            </p:cNvPicPr>
            <p:nvPr isPhoto="0" userDrawn="0"/>
          </p:nvPicPr>
          <p:blipFill>
            <a:blip r:embed="rId3"/>
            <a:stretch/>
          </p:blipFill>
          <p:spPr bwMode="auto">
            <a:xfrm rot="0" flipH="0" flipV="0">
              <a:off x="0" y="0"/>
              <a:ext cx="6759494" cy="1971726"/>
            </a:xfrm>
            <a:prstGeom prst="rect">
              <a:avLst/>
            </a:prstGeom>
          </p:spPr>
        </p:pic>
        <p:sp>
          <p:nvSpPr>
            <p:cNvPr id="12" name="TextBox 10" hidden="0"/>
            <p:cNvSpPr>
              <a:spLocks noAdjustHandles="0" noChangeArrowheads="0" noChangeAspect="1"/>
            </p:cNvSpPr>
            <p:nvPr isPhoto="0" userDrawn="0"/>
          </p:nvSpPr>
          <p:spPr bwMode="auto">
            <a:xfrm rot="0" flipH="0" flipV="0">
              <a:off x="0" y="0"/>
              <a:ext cx="6759494" cy="197172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defRPr/>
              </a:pPr>
              <a:r>
                <a:rPr lang="fr-CH">
                  <a:solidFill>
                    <a:schemeClr val="accent3"/>
                  </a:solidFill>
                  <a:latin typeface="Times"/>
                  <a:cs typeface="Times"/>
                </a:rPr>
                <a:t>HL-LHC 2026-2035</a:t>
              </a:r>
              <a:endParaRPr lang="en-GB">
                <a:solidFill>
                  <a:schemeClr val="accent3"/>
                </a:solidFill>
                <a:latin typeface="Times"/>
                <a:cs typeface="Times"/>
              </a:endParaRPr>
            </a:p>
          </p:txBody>
        </p:sp>
      </p:grpSp>
      <p:sp>
        <p:nvSpPr>
          <p:cNvPr id="13" name="" hidden="0"/>
          <p:cNvSpPr/>
          <p:nvPr isPhoto="0" userDrawn="0"/>
        </p:nvSpPr>
        <p:spPr bwMode="auto">
          <a:xfrm flipH="0" flipV="0">
            <a:off x="2014445" y="4358098"/>
            <a:ext cx="6628875" cy="370972"/>
          </a:xfrm>
          <a:prstGeom prst="rect">
            <a:avLst/>
          </a:prstGeom>
          <a:solidFill>
            <a:srgbClr val="F9FAC8"/>
          </a:solidFill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 algn="ctr">
              <a:defRPr/>
            </a:pPr>
            <a:r>
              <a:rPr/>
              <a:t>Longer inner triplet continuous cryostat &amp; multiple stand-alones</a:t>
            </a:r>
            <a:endParaRPr/>
          </a:p>
        </p:txBody>
      </p:sp>
      <p:cxnSp>
        <p:nvCxnSpPr>
          <p:cNvPr id="14" name="" hidden="0"/>
          <p:cNvCxnSpPr>
            <a:cxnSpLocks/>
          </p:cNvCxnSpPr>
          <p:nvPr isPhoto="0" userDrawn="0"/>
        </p:nvCxnSpPr>
        <p:spPr bwMode="auto">
          <a:xfrm flipH="1" flipV="0">
            <a:off x="2506499" y="3626892"/>
            <a:ext cx="0" cy="557892"/>
          </a:xfrm>
          <a:prstGeom prst="line">
            <a:avLst/>
          </a:prstGeom>
          <a:ln w="19049" cap="flat" cmpd="sng" algn="ctr">
            <a:solidFill>
              <a:srgbClr val="E243F0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15" name="" hidden="0"/>
          <p:cNvCxnSpPr>
            <a:cxnSpLocks/>
          </p:cNvCxnSpPr>
          <p:nvPr isPhoto="0" userDrawn="0"/>
        </p:nvCxnSpPr>
        <p:spPr bwMode="auto">
          <a:xfrm flipH="1" flipV="0">
            <a:off x="3598178" y="1721892"/>
            <a:ext cx="0" cy="2452530"/>
          </a:xfrm>
          <a:prstGeom prst="line">
            <a:avLst/>
          </a:prstGeom>
          <a:ln w="19049" cap="flat" cmpd="sng" algn="ctr">
            <a:solidFill>
              <a:srgbClr val="E243F0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16" name="" hidden="0"/>
          <p:cNvSpPr/>
          <p:nvPr isPhoto="0" userDrawn="0"/>
        </p:nvSpPr>
        <p:spPr bwMode="auto">
          <a:xfrm flipH="0" flipV="0">
            <a:off x="1943156" y="3808888"/>
            <a:ext cx="714903" cy="57915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>
              <a:defRPr/>
            </a:pPr>
            <a:r>
              <a:rPr sz="1600">
                <a:solidFill>
                  <a:srgbClr val="E243F0"/>
                </a:solidFill>
              </a:rPr>
              <a:t>LHC</a:t>
            </a:r>
            <a:endParaRPr sz="1600">
              <a:solidFill>
                <a:srgbClr val="E243F0"/>
              </a:solidFill>
            </a:endParaRPr>
          </a:p>
        </p:txBody>
      </p:sp>
      <p:sp>
        <p:nvSpPr>
          <p:cNvPr id="17" name="" hidden="0"/>
          <p:cNvSpPr/>
          <p:nvPr isPhoto="0" userDrawn="0"/>
        </p:nvSpPr>
        <p:spPr bwMode="auto">
          <a:xfrm flipH="0" flipV="0">
            <a:off x="3230437" y="3808888"/>
            <a:ext cx="1082062" cy="57915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>
              <a:defRPr/>
            </a:pPr>
            <a:r>
              <a:rPr sz="1600">
                <a:solidFill>
                  <a:srgbClr val="E243F0"/>
                </a:solidFill>
              </a:rPr>
              <a:t>HL-LHC</a:t>
            </a:r>
            <a:endParaRPr sz="1600">
              <a:solidFill>
                <a:srgbClr val="E243F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flipH="0" flipV="0">
            <a:off x="406631" y="1077103"/>
            <a:ext cx="2728498" cy="3093822"/>
          </a:xfrm>
          <a:prstGeom prst="rect">
            <a:avLst/>
          </a:prstGeom>
        </p:spPr>
      </p:pic>
      <p:sp>
        <p:nvSpPr>
          <p:cNvPr id="5" name="" hidden="0"/>
          <p:cNvSpPr/>
          <p:nvPr isPhoto="0" userDrawn="0"/>
        </p:nvSpPr>
        <p:spPr bwMode="auto">
          <a:xfrm flipH="0" flipV="0">
            <a:off x="6602247" y="2822220"/>
            <a:ext cx="2041070" cy="13777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54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sp>
      <p:grpSp>
        <p:nvGrpSpPr>
          <p:cNvPr id="6" name="Group 8" hidden="0"/>
          <p:cNvGrpSpPr/>
          <p:nvPr isPhoto="0" userDrawn="0"/>
        </p:nvGrpSpPr>
        <p:grpSpPr bwMode="auto">
          <a:xfrm>
            <a:off x="3448094" y="2828592"/>
            <a:ext cx="3305934" cy="1369886"/>
            <a:chOff x="0" y="0"/>
            <a:chExt cx="3305934" cy="1369886"/>
          </a:xfrm>
        </p:grpSpPr>
        <p:sp>
          <p:nvSpPr>
            <p:cNvPr id="7" name="Rectangle 7" hidden="0"/>
            <p:cNvSpPr/>
            <p:nvPr isPhoto="0" userDrawn="0"/>
          </p:nvSpPr>
          <p:spPr bwMode="auto">
            <a:xfrm flipH="0" flipV="0">
              <a:off x="0" y="0"/>
              <a:ext cx="3172345" cy="1369886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grpSp>
          <p:nvGrpSpPr>
            <p:cNvPr id="8" name="Group 3" hidden="0"/>
            <p:cNvGrpSpPr/>
            <p:nvPr isPhoto="0" userDrawn="0"/>
          </p:nvGrpSpPr>
          <p:grpSpPr bwMode="auto">
            <a:xfrm>
              <a:off x="96984" y="0"/>
              <a:ext cx="3208948" cy="1283202"/>
              <a:chOff x="0" y="0"/>
              <a:chExt cx="3208948" cy="1283202"/>
            </a:xfrm>
          </p:grpSpPr>
          <p:pic>
            <p:nvPicPr>
              <p:cNvPr id="9" name="Picture 1" descr="Screen Shot 2019-10-13 at 19.24.57.png" hidden="0"/>
              <p:cNvPicPr>
                <a:picLocks noChangeAspect="1"/>
              </p:cNvPicPr>
              <p:nvPr isPhoto="0" userDrawn="0"/>
            </p:nvPicPr>
            <p:blipFill>
              <a:blip r:embed="rId3"/>
              <a:stretch/>
            </p:blipFill>
            <p:spPr bwMode="auto">
              <a:xfrm>
                <a:off x="33576" y="241174"/>
                <a:ext cx="2990755" cy="1042026"/>
              </a:xfrm>
              <a:prstGeom prst="rect">
                <a:avLst/>
              </a:prstGeom>
            </p:spPr>
          </p:pic>
          <p:sp>
            <p:nvSpPr>
              <p:cNvPr id="10" name="TextBox 2" hidden="0"/>
              <p:cNvSpPr>
                <a:spLocks noAdjustHandles="0" noChangeArrowheads="0"/>
              </p:cNvSpPr>
              <p:nvPr isPhoto="0" userDrawn="0"/>
            </p:nvSpPr>
            <p:spPr bwMode="auto">
              <a:xfrm>
                <a:off x="0" y="0"/>
                <a:ext cx="3208948" cy="3048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en-US" sz="1400">
                    <a:solidFill>
                      <a:srgbClr val="800080"/>
                    </a:solidFill>
                  </a:rPr>
                  <a:t>P1-P5 machine devices </a:t>
                </a:r>
                <a:endParaRPr sz="1400">
                  <a:solidFill>
                    <a:srgbClr val="800080"/>
                  </a:solidFill>
                </a:endParaRPr>
              </a:p>
            </p:txBody>
          </p:sp>
        </p:grpSp>
      </p:grpSp>
      <p:sp>
        <p:nvSpPr>
          <p:cNvPr id="11" name="Content Placeholder 6" hidden="0"/>
          <p:cNvSpPr>
            <a:spLocks noGrp="1"/>
          </p:cNvSpPr>
          <p:nvPr isPhoto="0" userDrawn="0">
            <p:ph idx="4294967295" hasCustomPrompt="0"/>
          </p:nvPr>
        </p:nvSpPr>
        <p:spPr bwMode="auto">
          <a:xfrm flipH="0" flipV="0">
            <a:off x="3186158" y="1153202"/>
            <a:ext cx="3645643" cy="2971797"/>
          </a:xfrm>
        </p:spPr>
        <p:txBody>
          <a:bodyPr/>
          <a:lstStyle/>
          <a:p>
            <a:pPr marL="0" indent="0" algn="l">
              <a:spcBef>
                <a:spcPts val="0"/>
              </a:spcBef>
              <a:buNone/>
              <a:defRPr/>
            </a:pPr>
            <a:r>
              <a:rPr lang="en-GB" sz="1400" b="1">
                <a:solidFill>
                  <a:schemeClr val="accent5"/>
                </a:solidFill>
              </a:rPr>
              <a:t>P1-P5:</a:t>
            </a:r>
            <a:r>
              <a:rPr lang="en-GB" sz="1400">
                <a:solidFill>
                  <a:schemeClr val="accent5"/>
                </a:solidFill>
              </a:rPr>
              <a:t> 2 </a:t>
            </a:r>
            <a:r>
              <a:rPr lang="en-GB" sz="1400">
                <a:solidFill>
                  <a:schemeClr val="accent5"/>
                </a:solidFill>
              </a:rPr>
              <a:t>new </a:t>
            </a:r>
            <a:r>
              <a:rPr lang="en-GB" sz="1400">
                <a:solidFill>
                  <a:schemeClr val="accent5"/>
                </a:solidFill>
              </a:rPr>
              <a:t>cryoplants</a:t>
            </a:r>
            <a:r>
              <a:rPr lang="en-GB" sz="1400">
                <a:solidFill>
                  <a:schemeClr val="accent5"/>
                </a:solidFill>
              </a:rPr>
              <a:t> (~</a:t>
            </a:r>
            <a:r>
              <a:rPr lang="en-GB" sz="1400">
                <a:solidFill>
                  <a:schemeClr val="accent5"/>
                </a:solidFill>
              </a:rPr>
              <a:t>14 </a:t>
            </a:r>
            <a:r>
              <a:rPr lang="en-GB" sz="1400">
                <a:solidFill>
                  <a:schemeClr val="accent5"/>
                </a:solidFill>
              </a:rPr>
              <a:t>kW @ 4.5 K incl. 3.25 kW @ 1.9 K </a:t>
            </a:r>
            <a:r>
              <a:rPr lang="en-GB" sz="1400">
                <a:solidFill>
                  <a:schemeClr val="accent5"/>
                </a:solidFill>
              </a:rPr>
              <a:t>) and 2 x 750m </a:t>
            </a:r>
            <a:r>
              <a:rPr lang="en-GB" sz="1400">
                <a:solidFill>
                  <a:schemeClr val="accent5"/>
                </a:solidFill>
              </a:rPr>
              <a:t>cryo</a:t>
            </a:r>
            <a:r>
              <a:rPr lang="en-GB" sz="1400">
                <a:solidFill>
                  <a:schemeClr val="accent5"/>
                </a:solidFill>
              </a:rPr>
              <a:t>-distribution </a:t>
            </a:r>
            <a:r>
              <a:rPr lang="en-GB" sz="1400">
                <a:solidFill>
                  <a:schemeClr val="accent5"/>
                </a:solidFill>
              </a:rPr>
              <a:t>for high-luminosity insertions</a:t>
            </a:r>
            <a:endParaRPr sz="1400"/>
          </a:p>
          <a:p>
            <a:pPr marL="0" indent="0" algn="l">
              <a:spcBef>
                <a:spcPts val="0"/>
              </a:spcBef>
              <a:buNone/>
              <a:defRPr/>
            </a:pPr>
            <a:r>
              <a:rPr lang="en-GB" sz="1400" b="1">
                <a:solidFill>
                  <a:srgbClr val="00B050"/>
                </a:solidFill>
              </a:rPr>
              <a:t>P4:</a:t>
            </a:r>
            <a:r>
              <a:rPr lang="en-GB" sz="140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GB" sz="1400">
                <a:solidFill>
                  <a:srgbClr val="92D050"/>
                </a:solidFill>
              </a:rPr>
              <a:t>upgrade (</a:t>
            </a:r>
            <a:r>
              <a:rPr lang="en-GB" sz="1400">
                <a:solidFill>
                  <a:srgbClr val="92D050"/>
                </a:solidFill>
              </a:rPr>
              <a:t>+2 kW @ 4.5 K) </a:t>
            </a:r>
            <a:r>
              <a:rPr lang="en-GB" sz="1400">
                <a:solidFill>
                  <a:srgbClr val="92D050"/>
                </a:solidFill>
              </a:rPr>
              <a:t> of an existing </a:t>
            </a:r>
            <a:r>
              <a:rPr lang="en-GB" sz="1400" i="0">
                <a:solidFill>
                  <a:srgbClr val="92D050"/>
                </a:solidFill>
              </a:rPr>
              <a:t>LHC 18 kW @ 4.5K </a:t>
            </a:r>
            <a:r>
              <a:rPr lang="en-GB" sz="1400" i="0">
                <a:solidFill>
                  <a:srgbClr val="92D050"/>
                </a:solidFill>
              </a:rPr>
              <a:t>cryoplant</a:t>
            </a:r>
            <a:endParaRPr sz="1400" i="0">
              <a:solidFill>
                <a:srgbClr val="92D050"/>
              </a:solidFill>
            </a:endParaRPr>
          </a:p>
          <a:p>
            <a:pPr marL="0" indent="0" algn="l">
              <a:spcBef>
                <a:spcPts val="0"/>
              </a:spcBef>
              <a:buNone/>
              <a:defRPr/>
            </a:pPr>
            <a:r>
              <a:rPr lang="en-GB" sz="1400" b="1" i="0">
                <a:solidFill>
                  <a:srgbClr val="00B050"/>
                </a:solidFill>
              </a:rPr>
              <a:t>SPS-BA6:</a:t>
            </a:r>
            <a:r>
              <a:rPr lang="en-GB" sz="1400" i="0">
                <a:solidFill>
                  <a:srgbClr val="00B050"/>
                </a:solidFill>
              </a:rPr>
              <a:t> </a:t>
            </a:r>
            <a:r>
              <a:rPr lang="en-GB" sz="1400" i="0">
                <a:solidFill>
                  <a:srgbClr val="92D050"/>
                </a:solidFill>
              </a:rPr>
              <a:t>SRF </a:t>
            </a:r>
            <a:r>
              <a:rPr lang="en-GB" sz="1400" i="0">
                <a:solidFill>
                  <a:srgbClr val="92D050"/>
                </a:solidFill>
              </a:rPr>
              <a:t>test facility with </a:t>
            </a:r>
            <a:r>
              <a:rPr lang="en-GB" sz="1400" i="0">
                <a:solidFill>
                  <a:srgbClr val="92D050"/>
                </a:solidFill>
              </a:rPr>
              <a:t>beam </a:t>
            </a:r>
            <a:r>
              <a:rPr lang="en-GB" sz="1400" i="0">
                <a:solidFill>
                  <a:srgbClr val="92D050"/>
                </a:solidFill>
              </a:rPr>
              <a:t>primarily for Crab-</a:t>
            </a:r>
            <a:r>
              <a:rPr lang="en-GB" sz="1400" i="0">
                <a:solidFill>
                  <a:srgbClr val="92D050"/>
                </a:solidFill>
              </a:rPr>
              <a:t>Cavities</a:t>
            </a:r>
            <a:endParaRPr sz="140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2" name="Titre 1" hidden="0"/>
          <p:cNvSpPr>
            <a:spLocks noGrp="1"/>
          </p:cNvSpPr>
          <p:nvPr isPhoto="0" userDrawn="0">
            <p:ph type="title" hasCustomPrompt="1"/>
          </p:nvPr>
        </p:nvSpPr>
        <p:spPr bwMode="auto">
          <a:xfrm flipH="0" flipV="0">
            <a:off x="612000" y="135000"/>
            <a:ext cx="8521177" cy="540000"/>
          </a:xfrm>
        </p:spPr>
        <p:txBody>
          <a:bodyPr anchor="ctr" anchorCtr="1"/>
          <a:lstStyle/>
          <a:p>
            <a:pPr>
              <a:defRPr/>
            </a:pPr>
            <a:r>
              <a:rPr/>
              <a:t>HiLumi-WP9-Cryogenics, Global scope overview</a:t>
            </a:r>
            <a:endParaRPr/>
          </a:p>
        </p:txBody>
      </p:sp>
      <p:sp>
        <p:nvSpPr>
          <p:cNvPr id="13" name="Espace réservé du pied de page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04997" y="4767259"/>
            <a:ext cx="6626997" cy="270000"/>
          </a:xfrm>
        </p:spPr>
        <p:txBody>
          <a:bodyPr/>
          <a:lstStyle/>
          <a:p>
            <a:pPr>
              <a:defRPr/>
            </a:pPr>
            <a:r>
              <a:rPr/>
              <a:t>S. Claudet - Intro HL Cryogenics - HeSpillWG-09Jan25</a:t>
            </a:r>
            <a:endParaRPr/>
          </a:p>
        </p:txBody>
      </p:sp>
      <p:sp>
        <p:nvSpPr>
          <p:cNvPr id="14" name="" hidden="0"/>
          <p:cNvSpPr/>
          <p:nvPr isPhoto="0" userDrawn="0"/>
        </p:nvSpPr>
        <p:spPr bwMode="auto">
          <a:xfrm flipH="0" flipV="0">
            <a:off x="3132426" y="1129053"/>
            <a:ext cx="3561318" cy="666747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cxnSp>
        <p:nvCxnSpPr>
          <p:cNvPr id="15" name="" hidden="0"/>
          <p:cNvCxnSpPr>
            <a:cxnSpLocks/>
          </p:cNvCxnSpPr>
          <p:nvPr isPhoto="0" userDrawn="0"/>
        </p:nvCxnSpPr>
        <p:spPr bwMode="auto">
          <a:xfrm flipH="1" flipV="0">
            <a:off x="6268521" y="1638399"/>
            <a:ext cx="1074618" cy="1209478"/>
          </a:xfrm>
          <a:prstGeom prst="line">
            <a:avLst/>
          </a:prstGeom>
          <a:ln w="9525" cap="flat" cmpd="sng" algn="ctr">
            <a:solidFill>
              <a:srgbClr val="FF0000"/>
            </a:solidFill>
            <a:prstDash val="solid"/>
            <a:tailEnd type="arrow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pic>
        <p:nvPicPr>
          <p:cNvPr id="16" name="" hidden="0"/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 flipH="0" flipV="0">
            <a:off x="3519532" y="3077354"/>
            <a:ext cx="3047230" cy="1030739"/>
          </a:xfrm>
          <a:prstGeom prst="rect">
            <a:avLst/>
          </a:prstGeom>
        </p:spPr>
      </p:pic>
      <p:cxnSp>
        <p:nvCxnSpPr>
          <p:cNvPr id="17" name="" hidden="0"/>
          <p:cNvCxnSpPr>
            <a:cxnSpLocks/>
          </p:cNvCxnSpPr>
          <p:nvPr isPhoto="0" userDrawn="0"/>
        </p:nvCxnSpPr>
        <p:spPr bwMode="auto">
          <a:xfrm flipH="1" flipV="0">
            <a:off x="7648138" y="1628193"/>
            <a:ext cx="266500" cy="1200397"/>
          </a:xfrm>
          <a:prstGeom prst="line">
            <a:avLst/>
          </a:prstGeom>
          <a:ln w="9525" cap="flat" cmpd="sng" algn="ctr">
            <a:solidFill>
              <a:srgbClr val="FF0000"/>
            </a:solidFill>
            <a:prstDash val="solid"/>
            <a:tailEnd type="arrow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18" name="" hidden="0"/>
          <p:cNvSpPr/>
          <p:nvPr isPhoto="0" userDrawn="0"/>
        </p:nvSpPr>
        <p:spPr bwMode="auto">
          <a:xfrm flipH="0" flipV="0">
            <a:off x="6349818" y="2847879"/>
            <a:ext cx="2490105" cy="260088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 algn="ctr">
              <a:defRPr/>
            </a:pPr>
            <a:r>
              <a:rPr lang="en-US" sz="1400">
                <a:solidFill>
                  <a:srgbClr val="800080"/>
                </a:solidFill>
              </a:rPr>
              <a:t>HL-LHC performance</a:t>
            </a:r>
            <a:endParaRPr/>
          </a:p>
        </p:txBody>
      </p:sp>
      <p:sp>
        <p:nvSpPr>
          <p:cNvPr id="19" name="" hidden="0"/>
          <p:cNvSpPr/>
          <p:nvPr isPhoto="0" userDrawn="0"/>
        </p:nvSpPr>
        <p:spPr bwMode="auto">
          <a:xfrm flipH="0" flipV="0">
            <a:off x="6706332" y="1129051"/>
            <a:ext cx="2156309" cy="66767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57150">
            <a:solidFill>
              <a:srgbClr val="FF0000"/>
            </a:solidFill>
            <a:prstDash val="solid"/>
          </a:ln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 algn="ctr">
              <a:defRPr/>
            </a:pPr>
            <a:r>
              <a:rPr sz="1600"/>
              <a:t>To provide adequate cooling for: </a:t>
            </a:r>
            <a:endParaRPr sz="1600"/>
          </a:p>
        </p:txBody>
      </p:sp>
      <p:sp>
        <p:nvSpPr>
          <p:cNvPr id="20" name="Espace réservé du numéro de diapositive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60BE070D-40F2-574C-9623-AB17E9D97093}" type="slidenum">
              <a:rPr lang="fr-FR">
                <a:solidFill>
                  <a:srgbClr val="64BCD9"/>
                </a:solidFill>
              </a:rPr>
              <a:t/>
            </a:fld>
            <a:endParaRPr lang="fr-FR">
              <a:solidFill>
                <a:srgbClr val="64BCD9"/>
              </a:solidFill>
            </a:endParaRPr>
          </a:p>
        </p:txBody>
      </p:sp>
      <p:sp>
        <p:nvSpPr>
          <p:cNvPr id="21" name="" hidden="0"/>
          <p:cNvSpPr/>
          <p:nvPr isPhoto="0" userDrawn="0"/>
        </p:nvSpPr>
        <p:spPr bwMode="auto">
          <a:xfrm flipH="0" flipV="0">
            <a:off x="8110593" y="149340"/>
            <a:ext cx="917832" cy="274344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endParaRPr>
              <a:latin typeface="Webdings"/>
              <a:ea typeface="Webdings"/>
              <a:cs typeface="Webdings"/>
            </a:endParaRPr>
          </a:p>
        </p:txBody>
      </p:sp>
      <p:pic>
        <p:nvPicPr>
          <p:cNvPr id="22" name="Picture 4" hidden="0"/>
          <p:cNvPicPr>
            <a:picLocks noChangeAspect="1" noChangeArrowheads="1"/>
          </p:cNvPicPr>
          <p:nvPr isPhoto="0" userDrawn="0"/>
        </p:nvPicPr>
        <p:blipFill>
          <a:blip r:embed="rId5"/>
          <a:stretch/>
        </p:blipFill>
        <p:spPr bwMode="auto">
          <a:xfrm flipH="0" flipV="0">
            <a:off x="6751926" y="3144426"/>
            <a:ext cx="1696392" cy="10007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HL-LHC P1/P5 Cryogenic architecture</a:t>
            </a:r>
            <a:endParaRPr lang="en-GB"/>
          </a:p>
        </p:txBody>
      </p:sp>
      <p:pic>
        <p:nvPicPr>
          <p:cNvPr id="5" name="Content Placeholder 5" hidden="0"/>
          <p:cNvPicPr>
            <a:picLocks noChangeAspect="1" noGrp="1"/>
          </p:cNvPicPr>
          <p:nvPr isPhoto="0" userDrawn="0">
            <p:ph idx="1" hasCustomPrompt="0"/>
          </p:nvPr>
        </p:nvPicPr>
        <p:blipFill>
          <a:blip r:embed="rId2"/>
          <a:stretch/>
        </p:blipFill>
        <p:spPr bwMode="auto">
          <a:xfrm>
            <a:off x="1792675" y="789552"/>
            <a:ext cx="5295186" cy="3680219"/>
          </a:xfrm>
          <a:prstGeom prst="rect">
            <a:avLst/>
          </a:prstGeom>
          <a:ln>
            <a:solidFill>
              <a:srgbClr val="64BCD9"/>
            </a:solidFill>
          </a:ln>
        </p:spPr>
      </p:pic>
      <p:sp>
        <p:nvSpPr>
          <p:cNvPr id="6" name="TextBox 6" hidden="0"/>
          <p:cNvSpPr>
            <a:spLocks noAdjustHandles="0" noChangeArrowheads="0"/>
          </p:cNvSpPr>
          <p:nvPr isPhoto="0" userDrawn="0"/>
        </p:nvSpPr>
        <p:spPr bwMode="auto">
          <a:xfrm flipH="0" flipV="0">
            <a:off x="93537" y="1539504"/>
            <a:ext cx="1677295" cy="822996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2"/>
            </a:solidFill>
          </a:ln>
        </p:spPr>
        <p:txBody>
          <a:bodyPr wrap="square" rtlCol="0">
            <a:noAutofit/>
          </a:bodyPr>
          <a:lstStyle/>
          <a:p>
            <a:pPr>
              <a:defRPr/>
            </a:pPr>
            <a:r>
              <a:rPr lang="fr-CH" sz="1200" b="1"/>
              <a:t>QSRG : </a:t>
            </a:r>
            <a:r>
              <a:rPr lang="fr-CH" sz="1200"/>
              <a:t>4.5K </a:t>
            </a:r>
            <a:r>
              <a:rPr lang="fr-CH" sz="1200"/>
              <a:t>refrigerator</a:t>
            </a:r>
            <a:r>
              <a:rPr lang="fr-CH" sz="1200"/>
              <a:t> </a:t>
            </a:r>
            <a:r>
              <a:rPr lang="fr-CH" sz="1200"/>
              <a:t>providing</a:t>
            </a:r>
            <a:r>
              <a:rPr lang="fr-CH" sz="1200"/>
              <a:t>  </a:t>
            </a:r>
            <a:r>
              <a:rPr lang="fr-CH" sz="1200"/>
              <a:t>supercritical</a:t>
            </a:r>
            <a:r>
              <a:rPr lang="fr-CH" sz="1200"/>
              <a:t> </a:t>
            </a:r>
            <a:r>
              <a:rPr lang="fr-CH" sz="1200"/>
              <a:t>helium</a:t>
            </a:r>
            <a:r>
              <a:rPr lang="fr-CH" sz="1200"/>
              <a:t> at </a:t>
            </a:r>
            <a:r>
              <a:rPr lang="fr-CH" sz="1200" b="1"/>
              <a:t>3 </a:t>
            </a:r>
            <a:r>
              <a:rPr lang="fr-CH" sz="1200" b="1"/>
              <a:t>bara</a:t>
            </a:r>
            <a:r>
              <a:rPr lang="fr-CH" sz="1200" b="1"/>
              <a:t> and 4.6 K</a:t>
            </a:r>
            <a:endParaRPr sz="1200" b="1"/>
          </a:p>
        </p:txBody>
      </p:sp>
      <p:sp>
        <p:nvSpPr>
          <p:cNvPr id="7" name="TextBox 18" hidden="0"/>
          <p:cNvSpPr>
            <a:spLocks noAdjustHandles="0" noChangeArrowheads="0"/>
          </p:cNvSpPr>
          <p:nvPr isPhoto="0" userDrawn="0"/>
        </p:nvSpPr>
        <p:spPr bwMode="auto">
          <a:xfrm flipH="0" flipV="0">
            <a:off x="93537" y="3097728"/>
            <a:ext cx="1677295" cy="822996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2"/>
            </a:solidFill>
          </a:ln>
        </p:spPr>
        <p:txBody>
          <a:bodyPr wrap="square" rtlCol="0">
            <a:noAutofit/>
          </a:bodyPr>
          <a:lstStyle/>
          <a:p>
            <a:pPr>
              <a:defRPr/>
            </a:pPr>
            <a:r>
              <a:rPr lang="fr-CH" sz="1200" b="1"/>
              <a:t>QURCG </a:t>
            </a:r>
            <a:r>
              <a:rPr lang="fr-CH" sz="1200"/>
              <a:t>: Cold </a:t>
            </a:r>
            <a:r>
              <a:rPr lang="fr-CH" sz="1200"/>
              <a:t>compressor</a:t>
            </a:r>
            <a:r>
              <a:rPr lang="fr-CH" sz="1200"/>
              <a:t> box </a:t>
            </a:r>
            <a:r>
              <a:rPr lang="fr-CH" sz="1200"/>
              <a:t>providing</a:t>
            </a:r>
            <a:r>
              <a:rPr lang="fr-CH" sz="1200"/>
              <a:t> </a:t>
            </a:r>
            <a:r>
              <a:rPr lang="fr-CH" sz="1200"/>
              <a:t>cooling</a:t>
            </a:r>
            <a:r>
              <a:rPr lang="fr-CH" sz="1200"/>
              <a:t> </a:t>
            </a:r>
            <a:r>
              <a:rPr lang="fr-CH" sz="1200"/>
              <a:t>capacity</a:t>
            </a:r>
            <a:r>
              <a:rPr lang="fr-CH" sz="1200"/>
              <a:t> at </a:t>
            </a:r>
            <a:r>
              <a:rPr lang="fr-CH" sz="1200" b="1"/>
              <a:t>1.8 K</a:t>
            </a:r>
            <a:endParaRPr sz="1200"/>
          </a:p>
        </p:txBody>
      </p:sp>
      <p:sp>
        <p:nvSpPr>
          <p:cNvPr id="8" name="TextBox 22" hidden="0"/>
          <p:cNvSpPr>
            <a:spLocks noAdjustHandles="0" noChangeArrowheads="0"/>
          </p:cNvSpPr>
          <p:nvPr isPhoto="0" userDrawn="0"/>
        </p:nvSpPr>
        <p:spPr bwMode="auto">
          <a:xfrm>
            <a:off x="260592" y="4040275"/>
            <a:ext cx="1485389" cy="457233"/>
          </a:xfrm>
          <a:prstGeom prst="rect">
            <a:avLst/>
          </a:prstGeom>
          <a:solidFill>
            <a:schemeClr val="bg1">
              <a:lumMod val="95000"/>
            </a:schemeClr>
          </a:solidFill>
          <a:ln w="19049">
            <a:solidFill>
              <a:srgbClr val="F2DC13"/>
            </a:solidFill>
            <a:prstDash val="solid"/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CH" sz="1200" b="1"/>
              <a:t>Users</a:t>
            </a:r>
            <a:r>
              <a:rPr lang="fr-CH" sz="1200" b="1"/>
              <a:t> at tunnel </a:t>
            </a:r>
            <a:r>
              <a:rPr lang="fr-CH" sz="1200" b="1"/>
              <a:t>level</a:t>
            </a:r>
            <a:endParaRPr sz="1200"/>
          </a:p>
        </p:txBody>
      </p:sp>
      <p:sp>
        <p:nvSpPr>
          <p:cNvPr id="9" name="TextBox 23" hidden="0"/>
          <p:cNvSpPr>
            <a:spLocks noAdjustHandles="0" noChangeArrowheads="0"/>
          </p:cNvSpPr>
          <p:nvPr isPhoto="0" userDrawn="0"/>
        </p:nvSpPr>
        <p:spPr bwMode="auto">
          <a:xfrm flipH="0" flipV="0">
            <a:off x="92204" y="2402537"/>
            <a:ext cx="1678627" cy="640114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2"/>
            </a:solidFill>
            <a:prstDash val="solid"/>
          </a:ln>
        </p:spPr>
        <p:txBody>
          <a:bodyPr wrap="square" rtlCol="0">
            <a:noAutofit/>
          </a:bodyPr>
          <a:lstStyle/>
          <a:p>
            <a:pPr>
              <a:defRPr/>
            </a:pPr>
            <a:r>
              <a:rPr lang="fr-CH" sz="1200" b="1"/>
              <a:t>QPLG </a:t>
            </a:r>
            <a:r>
              <a:rPr lang="fr-CH" sz="1200"/>
              <a:t>: Vertical </a:t>
            </a:r>
            <a:r>
              <a:rPr lang="fr-CH" sz="1200"/>
              <a:t>transfer</a:t>
            </a:r>
            <a:r>
              <a:rPr lang="fr-CH" sz="1200"/>
              <a:t> line          (~100 m </a:t>
            </a:r>
            <a:r>
              <a:rPr lang="fr-CH" sz="1200"/>
              <a:t>height</a:t>
            </a:r>
            <a:r>
              <a:rPr lang="fr-CH" sz="1200"/>
              <a:t>)</a:t>
            </a:r>
            <a:endParaRPr sz="1200"/>
          </a:p>
        </p:txBody>
      </p:sp>
      <p:sp>
        <p:nvSpPr>
          <p:cNvPr id="10" name="TextBox 24" hidden="0"/>
          <p:cNvSpPr>
            <a:spLocks noAdjustHandles="0" noChangeArrowheads="0"/>
          </p:cNvSpPr>
          <p:nvPr isPhoto="0" userDrawn="0"/>
        </p:nvSpPr>
        <p:spPr bwMode="auto">
          <a:xfrm flipH="0" flipV="0">
            <a:off x="7161653" y="1812180"/>
            <a:ext cx="1873881" cy="1737396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olid"/>
          </a:ln>
        </p:spPr>
        <p:txBody>
          <a:bodyPr wrap="square" rtlCol="0">
            <a:noAutofit/>
          </a:bodyPr>
          <a:lstStyle/>
          <a:p>
            <a:pPr>
              <a:defRPr/>
            </a:pPr>
            <a:r>
              <a:rPr lang="fr-CH" sz="1200" b="1"/>
              <a:t>QXL </a:t>
            </a:r>
            <a:r>
              <a:rPr lang="fr-CH" sz="1200"/>
              <a:t>: Distribution line </a:t>
            </a:r>
            <a:r>
              <a:rPr lang="fr-CH" sz="1200"/>
              <a:t>distributing</a:t>
            </a:r>
            <a:r>
              <a:rPr lang="fr-CH" sz="1200"/>
              <a:t> C,E and </a:t>
            </a:r>
            <a:r>
              <a:rPr lang="fr-CH" sz="1200"/>
              <a:t>returning</a:t>
            </a:r>
            <a:r>
              <a:rPr lang="fr-CH" sz="1200"/>
              <a:t> B,D,F </a:t>
            </a:r>
            <a:endParaRPr sz="1200"/>
          </a:p>
          <a:p>
            <a:pPr marL="285750" indent="-285750">
              <a:buFontTx/>
              <a:buChar char="-"/>
              <a:defRPr/>
            </a:pPr>
            <a:r>
              <a:rPr lang="fr-CH" sz="1200"/>
              <a:t>70 m for the </a:t>
            </a:r>
            <a:r>
              <a:rPr lang="fr-CH" sz="1200"/>
              <a:t>common</a:t>
            </a:r>
            <a:r>
              <a:rPr lang="fr-CH" sz="1200"/>
              <a:t> </a:t>
            </a:r>
            <a:r>
              <a:rPr lang="fr-CH" sz="1200"/>
              <a:t>branch</a:t>
            </a:r>
            <a:endParaRPr sz="1200"/>
          </a:p>
          <a:p>
            <a:pPr marL="285750" indent="-285750">
              <a:buFontTx/>
              <a:buChar char="-"/>
              <a:defRPr/>
            </a:pPr>
            <a:r>
              <a:rPr lang="fr-CH" sz="1200"/>
              <a:t>270 m for the long </a:t>
            </a:r>
            <a:r>
              <a:rPr lang="fr-CH" sz="1200"/>
              <a:t>branch</a:t>
            </a:r>
            <a:endParaRPr sz="1200"/>
          </a:p>
          <a:p>
            <a:pPr marL="285750" indent="-285750">
              <a:buFontTx/>
              <a:buChar char="-"/>
              <a:defRPr/>
            </a:pPr>
            <a:r>
              <a:rPr lang="fr-CH" sz="1200"/>
              <a:t>60 m for the short </a:t>
            </a:r>
            <a:r>
              <a:rPr lang="fr-CH" sz="1200"/>
              <a:t>branch</a:t>
            </a:r>
            <a:endParaRPr sz="1200"/>
          </a:p>
        </p:txBody>
      </p:sp>
      <p:sp>
        <p:nvSpPr>
          <p:cNvPr id="11" name="TextBox 12" hidden="0"/>
          <p:cNvSpPr>
            <a:spLocks noAdjustHandles="0" noChangeArrowheads="0"/>
          </p:cNvSpPr>
          <p:nvPr isPhoto="0" userDrawn="0"/>
        </p:nvSpPr>
        <p:spPr bwMode="auto">
          <a:xfrm>
            <a:off x="7161653" y="3648579"/>
            <a:ext cx="1874489" cy="822996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CH" sz="1200" b="1"/>
              <a:t>RM/JM </a:t>
            </a:r>
            <a:r>
              <a:rPr lang="fr-CH" sz="1200"/>
              <a:t>: Return module and </a:t>
            </a:r>
            <a:r>
              <a:rPr lang="fr-CH" sz="1200"/>
              <a:t>junction</a:t>
            </a:r>
            <a:r>
              <a:rPr lang="fr-CH" sz="1200"/>
              <a:t> module at </a:t>
            </a:r>
            <a:r>
              <a:rPr lang="fr-CH" sz="1200"/>
              <a:t>extremities</a:t>
            </a:r>
            <a:r>
              <a:rPr lang="fr-CH" sz="1200"/>
              <a:t> for </a:t>
            </a:r>
            <a:r>
              <a:rPr lang="fr-CH" sz="1200"/>
              <a:t>transient</a:t>
            </a:r>
            <a:r>
              <a:rPr lang="fr-CH" sz="1200"/>
              <a:t> handling and back-up</a:t>
            </a:r>
            <a:endParaRPr sz="1200"/>
          </a:p>
        </p:txBody>
      </p:sp>
      <p:sp>
        <p:nvSpPr>
          <p:cNvPr id="12" name="TextBox 6" hidden="0"/>
          <p:cNvSpPr>
            <a:spLocks noAdjustHandles="0" noChangeArrowheads="0"/>
          </p:cNvSpPr>
          <p:nvPr isPhoto="0" userDrawn="0"/>
        </p:nvSpPr>
        <p:spPr bwMode="auto">
          <a:xfrm flipH="0" flipV="0">
            <a:off x="92204" y="835038"/>
            <a:ext cx="1678627" cy="640114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2"/>
            </a:solidFill>
          </a:ln>
        </p:spPr>
        <p:txBody>
          <a:bodyPr wrap="square" rtlCol="0">
            <a:noAutofit/>
          </a:bodyPr>
          <a:lstStyle/>
          <a:p>
            <a:pPr>
              <a:defRPr/>
            </a:pPr>
            <a:r>
              <a:rPr lang="fr-CH" sz="1200" b="1"/>
              <a:t>QSCG : </a:t>
            </a:r>
            <a:r>
              <a:rPr lang="fr-CH" sz="1200"/>
              <a:t>Compressor station </a:t>
            </a:r>
            <a:r>
              <a:rPr lang="fr-CH" sz="1200"/>
              <a:t>providing</a:t>
            </a:r>
            <a:r>
              <a:rPr lang="fr-CH" sz="1200"/>
              <a:t>  </a:t>
            </a:r>
            <a:r>
              <a:rPr lang="fr-CH" sz="1200"/>
              <a:t>gaseous</a:t>
            </a:r>
            <a:r>
              <a:rPr lang="fr-CH" sz="1200"/>
              <a:t> </a:t>
            </a:r>
            <a:r>
              <a:rPr lang="fr-CH" sz="1200"/>
              <a:t>helium</a:t>
            </a:r>
            <a:r>
              <a:rPr lang="fr-CH" sz="1200"/>
              <a:t> </a:t>
            </a:r>
            <a:r>
              <a:rPr lang="fr-CH" sz="1200" b="1"/>
              <a:t>20 B</a:t>
            </a:r>
            <a:endParaRPr sz="1200" b="1"/>
          </a:p>
        </p:txBody>
      </p:sp>
      <p:sp>
        <p:nvSpPr>
          <p:cNvPr id="13" name="Espace réservé du pied de page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S. Claudet - Intro HL Cryogenics - HeSpillWG-09Jan25</a:t>
            </a:r>
            <a:endParaRPr/>
          </a:p>
        </p:txBody>
      </p:sp>
      <p:sp>
        <p:nvSpPr>
          <p:cNvPr id="14" name="Espace réservé du numéro de diapositive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1295BE09-D2DB-9662-E744-598C8FC6A79A}" type="slidenum">
              <a:rPr lang="fr-FR"/>
              <a:t/>
            </a:fld>
            <a:endParaRPr lang="fr-FR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tangle 52" hidden="0"/>
          <p:cNvSpPr/>
          <p:nvPr isPhoto="0" userDrawn="0"/>
        </p:nvSpPr>
        <p:spPr bwMode="auto">
          <a:xfrm>
            <a:off x="5647556" y="1865094"/>
            <a:ext cx="3060023" cy="2634170"/>
          </a:xfrm>
          <a:prstGeom prst="rect">
            <a:avLst/>
          </a:prstGeom>
          <a:noFill/>
          <a:ln w="12700">
            <a:solidFill>
              <a:schemeClr val="bg2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47999" rtlCol="0" anchor="t" anchorCtr="0"/>
          <a:lstStyle/>
          <a:p>
            <a:pPr marL="0" marR="0" lv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000" b="1" i="0" u="none" strike="noStrike" cap="none" spc="0">
                <a:ln>
                  <a:noFill/>
                </a:ln>
                <a:solidFill>
                  <a:prstClr val="black"/>
                </a:solidFill>
                <a:latin typeface="Arial"/>
                <a:ea typeface="+mn-ea"/>
                <a:cs typeface="+mn-cs"/>
              </a:rPr>
              <a:t>Storage Required </a:t>
            </a:r>
            <a:endParaRPr sz="1000" b="1" i="0" u="none" strike="noStrike" cap="none" spc="0">
              <a:ln>
                <a:noFill/>
              </a:ln>
              <a:solidFill>
                <a:prstClr val="black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5" name="Slide Number Placeholder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>
          <a:xfrm>
            <a:off x="8704793" y="4730148"/>
            <a:ext cx="360000" cy="270000"/>
          </a:xfrm>
        </p:spPr>
        <p:txBody>
          <a:bodyPr/>
          <a:lstStyle/>
          <a:p>
            <a:pPr marL="0" marR="0" lvl="0" indent="0" algn="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3EC7AE7-503C-4FC7-E232-1A7B695C402B}" type="slidenum">
              <a:rPr lang="fr-FR" sz="1600" b="0" i="0" u="none" strike="noStrike" cap="none" spc="0">
                <a:ln>
                  <a:noFill/>
                </a:ln>
                <a:solidFill>
                  <a:srgbClr val="64BCD9"/>
                </a:solidFill>
                <a:latin typeface="Arial"/>
                <a:ea typeface="+mn-ea"/>
                <a:cs typeface="+mn-cs"/>
              </a:rPr>
              <a:t/>
            </a:fld>
            <a:endParaRPr lang="fr-FR" sz="1600" b="0" i="0" u="none" strike="noStrike" cap="none" spc="0">
              <a:ln>
                <a:noFill/>
              </a:ln>
              <a:solidFill>
                <a:srgbClr val="64BCD9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6" name="Title 1" hidden="0"/>
          <p:cNvSpPr/>
          <p:nvPr isPhoto="0" userDrawn="0"/>
        </p:nvSpPr>
        <p:spPr bwMode="auto">
          <a:xfrm>
            <a:off x="612000" y="135153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>
              <a:spcBef>
                <a:spcPts val="0"/>
              </a:spcBef>
              <a:buNone/>
              <a:defRPr sz="2800" b="1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2800" b="1" i="0" u="none" strike="noStrike" cap="none" spc="0">
                <a:ln>
                  <a:noFill/>
                </a:ln>
                <a:solidFill>
                  <a:srgbClr val="0093BE"/>
                </a:solidFill>
                <a:latin typeface="Arial"/>
                <a:ea typeface="+mj-ea"/>
                <a:cs typeface="+mj-cs"/>
              </a:rPr>
              <a:t>Radiation Safety: Waste Management</a:t>
            </a:r>
            <a:endParaRPr sz="2800" b="1" i="0" u="none" strike="noStrike" cap="none" spc="0">
              <a:ln>
                <a:noFill/>
              </a:ln>
              <a:solidFill>
                <a:srgbClr val="0093BE"/>
              </a:solidFill>
              <a:latin typeface="Arial"/>
              <a:ea typeface="+mj-ea"/>
              <a:cs typeface="+mj-cs"/>
            </a:endParaRPr>
          </a:p>
        </p:txBody>
      </p:sp>
      <p:pic>
        <p:nvPicPr>
          <p:cNvPr id="7" name="Picture 37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395581" y="662187"/>
            <a:ext cx="8138450" cy="837024"/>
          </a:xfrm>
          <a:prstGeom prst="rect">
            <a:avLst/>
          </a:prstGeom>
          <a:noFill/>
        </p:spPr>
      </p:pic>
      <p:sp>
        <p:nvSpPr>
          <p:cNvPr id="8" name="Rectangle 39" hidden="0"/>
          <p:cNvSpPr/>
          <p:nvPr isPhoto="0" userDrawn="0"/>
        </p:nvSpPr>
        <p:spPr bwMode="auto">
          <a:xfrm>
            <a:off x="1317867" y="1171140"/>
            <a:ext cx="4642206" cy="369333"/>
          </a:xfrm>
          <a:prstGeom prst="rect">
            <a:avLst/>
          </a:prstGeom>
          <a:solidFill>
            <a:schemeClr val="bg2">
              <a:alpha val="20000"/>
            </a:schemeClr>
          </a:solidFill>
          <a:ln w="12700">
            <a:solidFill>
              <a:schemeClr val="bg2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sz="2400" b="0" i="0" u="none" strike="noStrike" cap="none" spc="0">
              <a:ln>
                <a:noFill/>
              </a:ln>
              <a:solidFill>
                <a:prstClr val="white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9" name="Rectangle 40" hidden="0"/>
          <p:cNvSpPr/>
          <p:nvPr isPhoto="0" userDrawn="0"/>
        </p:nvSpPr>
        <p:spPr bwMode="auto">
          <a:xfrm>
            <a:off x="5990279" y="1171139"/>
            <a:ext cx="1063206" cy="369333"/>
          </a:xfrm>
          <a:prstGeom prst="rect">
            <a:avLst/>
          </a:prstGeom>
          <a:solidFill>
            <a:schemeClr val="accent6">
              <a:alpha val="20000"/>
            </a:schemeClr>
          </a:solidFill>
          <a:ln w="12700">
            <a:solidFill>
              <a:schemeClr val="accent6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sz="2400" b="0" i="0" u="none" strike="noStrike" cap="none" spc="0">
              <a:ln>
                <a:noFill/>
              </a:ln>
              <a:solidFill>
                <a:prstClr val="white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10" name="Rectangle 43" hidden="0"/>
          <p:cNvSpPr/>
          <p:nvPr isPhoto="0" userDrawn="0"/>
        </p:nvSpPr>
        <p:spPr bwMode="auto">
          <a:xfrm>
            <a:off x="7083693" y="1171139"/>
            <a:ext cx="279443" cy="369333"/>
          </a:xfrm>
          <a:prstGeom prst="rect">
            <a:avLst/>
          </a:prstGeom>
          <a:solidFill>
            <a:schemeClr val="bg2">
              <a:alpha val="20000"/>
            </a:schemeClr>
          </a:solidFill>
          <a:ln w="12700">
            <a:solidFill>
              <a:schemeClr val="bg2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sz="2400" b="0" i="0" u="none" strike="noStrike" cap="none" spc="0">
              <a:ln>
                <a:noFill/>
              </a:ln>
              <a:solidFill>
                <a:prstClr val="white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11" name="Rectangle 50" hidden="0"/>
          <p:cNvSpPr/>
          <p:nvPr isPhoto="0" userDrawn="0"/>
        </p:nvSpPr>
        <p:spPr bwMode="auto">
          <a:xfrm>
            <a:off x="317835" y="2312672"/>
            <a:ext cx="780791" cy="338693"/>
          </a:xfrm>
          <a:prstGeom prst="rect">
            <a:avLst/>
          </a:prstGeom>
          <a:solidFill>
            <a:schemeClr val="accent6">
              <a:alpha val="20000"/>
            </a:schemeClr>
          </a:solidFill>
          <a:ln w="12700">
            <a:solidFill>
              <a:schemeClr val="accent6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200" b="1" i="0" u="none" strike="noStrike" cap="none" spc="0">
                <a:ln>
                  <a:noFill/>
                </a:ln>
                <a:solidFill>
                  <a:prstClr val="black"/>
                </a:solidFill>
                <a:latin typeface="Arial"/>
                <a:ea typeface="+mn-ea"/>
                <a:cs typeface="+mn-cs"/>
              </a:rPr>
              <a:t>Move</a:t>
            </a:r>
            <a:endParaRPr sz="1200"/>
          </a:p>
        </p:txBody>
      </p:sp>
      <p:sp>
        <p:nvSpPr>
          <p:cNvPr id="12" name="Rectangle 53" hidden="0"/>
          <p:cNvSpPr/>
          <p:nvPr isPhoto="0" userDrawn="0"/>
        </p:nvSpPr>
        <p:spPr bwMode="auto">
          <a:xfrm>
            <a:off x="317835" y="3550977"/>
            <a:ext cx="778100" cy="338693"/>
          </a:xfrm>
          <a:prstGeom prst="rect">
            <a:avLst/>
          </a:prstGeom>
          <a:solidFill>
            <a:schemeClr val="bg2">
              <a:alpha val="20000"/>
            </a:schemeClr>
          </a:solidFill>
          <a:ln w="12700">
            <a:solidFill>
              <a:schemeClr val="bg2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200" b="1" i="0" u="none" strike="noStrike" cap="none" spc="0">
                <a:ln>
                  <a:noFill/>
                </a:ln>
                <a:solidFill>
                  <a:prstClr val="black"/>
                </a:solidFill>
                <a:latin typeface="Arial"/>
                <a:ea typeface="+mn-ea"/>
                <a:cs typeface="+mn-cs"/>
              </a:rPr>
              <a:t>Remove</a:t>
            </a:r>
            <a:endParaRPr sz="1200"/>
          </a:p>
        </p:txBody>
      </p:sp>
      <p:cxnSp>
        <p:nvCxnSpPr>
          <p:cNvPr id="13" name="Straight Arrow Connector 93" hidden="0"/>
          <p:cNvCxnSpPr>
            <a:cxnSpLocks/>
            <a:stCxn id="12" idx="3"/>
            <a:endCxn id="14" idx="1"/>
          </p:cNvCxnSpPr>
          <p:nvPr isPhoto="0" userDrawn="0"/>
        </p:nvCxnSpPr>
        <p:spPr bwMode="auto">
          <a:xfrm>
            <a:off x="1095935" y="3720323"/>
            <a:ext cx="1285999" cy="0"/>
          </a:xfrm>
          <a:prstGeom prst="straightConnector1">
            <a:avLst/>
          </a:prstGeom>
          <a:ln>
            <a:solidFill>
              <a:srgbClr val="0093BE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Content Placeholder 2" hidden="0"/>
          <p:cNvSpPr/>
          <p:nvPr isPhoto="0" userDrawn="0"/>
        </p:nvSpPr>
        <p:spPr bwMode="auto">
          <a:xfrm>
            <a:off x="7340723" y="1544654"/>
            <a:ext cx="1305527" cy="24382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342900" indent="-342900" algn="ctr" defTabSz="457200">
              <a:spcBef>
                <a:spcPts val="0"/>
              </a:spcBef>
              <a:buClr>
                <a:schemeClr val="accent6"/>
              </a:buClr>
              <a:buFont typeface="Wingdings"/>
              <a:buChar char="§"/>
              <a:defRPr sz="28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>
              <a:spcBef>
                <a:spcPts val="0"/>
              </a:spcBef>
              <a:buClr>
                <a:schemeClr val="accent6"/>
              </a:buClr>
              <a:buFont typeface="Wingdings"/>
              <a:buChar char="§"/>
              <a:defRPr sz="24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>
              <a:spcBef>
                <a:spcPts val="0"/>
              </a:spcBef>
              <a:buClr>
                <a:schemeClr val="accent6"/>
              </a:buClr>
              <a:buFont typeface="Wingdings"/>
              <a:buChar char="§"/>
              <a:defRPr sz="20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>
              <a:spcBef>
                <a:spcPts val="0"/>
              </a:spcBef>
              <a:buClr>
                <a:schemeClr val="accent6"/>
              </a:buClr>
              <a:buFont typeface="Wingdings"/>
              <a:buChar char="§"/>
              <a:defRPr sz="18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>
              <a:spcBef>
                <a:spcPts val="0"/>
              </a:spcBef>
              <a:buClr>
                <a:schemeClr val="accent6"/>
              </a:buClr>
              <a:buFont typeface="Wingdings"/>
              <a:buChar char="§"/>
              <a:defRPr sz="16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599" indent="-228600" algn="l" defTabSz="4572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6197" marR="0" lv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B963C"/>
              </a:buClr>
              <a:buSzTx/>
              <a:buFont typeface="Wingdings"/>
              <a:buNone/>
              <a:defRPr/>
            </a:pPr>
            <a:r>
              <a:rPr lang="en-US" sz="1200" b="0" i="0" u="none" strike="noStrike" cap="none" spc="0">
                <a:ln>
                  <a:noFill/>
                </a:ln>
                <a:solidFill>
                  <a:srgbClr val="FF0000"/>
                </a:solidFill>
                <a:latin typeface="Arial"/>
                <a:ea typeface="+mn-ea"/>
                <a:cs typeface="+mn-cs"/>
              </a:rPr>
              <a:t>LHC Untouched</a:t>
            </a:r>
            <a:endParaRPr sz="1200" b="0" i="0" u="none" strike="noStrike" cap="none" spc="0">
              <a:ln>
                <a:noFill/>
              </a:ln>
              <a:solidFill>
                <a:srgbClr val="5A5A5A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16" name="Rectangle 105" hidden="0"/>
          <p:cNvSpPr/>
          <p:nvPr isPhoto="0" userDrawn="0"/>
        </p:nvSpPr>
        <p:spPr bwMode="auto">
          <a:xfrm>
            <a:off x="7403733" y="1169624"/>
            <a:ext cx="766283" cy="369333"/>
          </a:xfrm>
          <a:prstGeom prst="rect">
            <a:avLst/>
          </a:prstGeom>
          <a:solidFill>
            <a:srgbClr val="FF0000">
              <a:alpha val="20000"/>
            </a:srgbClr>
          </a:solidFill>
          <a:ln w="19050">
            <a:noFill/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sz="2400" b="0" i="0" u="none" strike="noStrike" cap="none" spc="0">
              <a:ln>
                <a:noFill/>
              </a:ln>
              <a:solidFill>
                <a:prstClr val="white"/>
              </a:solidFill>
              <a:latin typeface="Arial"/>
              <a:ea typeface="+mn-ea"/>
              <a:cs typeface="+mn-cs"/>
            </a:endParaRPr>
          </a:p>
        </p:txBody>
      </p:sp>
      <p:cxnSp>
        <p:nvCxnSpPr>
          <p:cNvPr id="17" name="Straight Arrow Connector 100" hidden="0"/>
          <p:cNvCxnSpPr>
            <a:cxnSpLocks/>
          </p:cNvCxnSpPr>
          <p:nvPr isPhoto="0" userDrawn="0"/>
        </p:nvCxnSpPr>
        <p:spPr bwMode="auto">
          <a:xfrm>
            <a:off x="7403734" y="1171139"/>
            <a:ext cx="697012" cy="0"/>
          </a:xfrm>
          <a:prstGeom prst="straightConnector1">
            <a:avLst/>
          </a:prstGeom>
          <a:ln w="127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 107" hidden="0"/>
          <p:cNvSpPr/>
          <p:nvPr isPhoto="0" userDrawn="0"/>
        </p:nvSpPr>
        <p:spPr bwMode="auto">
          <a:xfrm>
            <a:off x="8203847" y="1169624"/>
            <a:ext cx="169877" cy="369333"/>
          </a:xfrm>
          <a:prstGeom prst="rect">
            <a:avLst/>
          </a:prstGeom>
          <a:solidFill>
            <a:srgbClr val="FF0000">
              <a:alpha val="20000"/>
            </a:srgbClr>
          </a:solidFill>
          <a:ln w="19050">
            <a:noFill/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sz="2400" b="0" i="0" u="none" strike="noStrike" cap="none" spc="0">
              <a:ln>
                <a:noFill/>
              </a:ln>
              <a:solidFill>
                <a:prstClr val="white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19" name="Rectangle 108" hidden="0"/>
          <p:cNvSpPr/>
          <p:nvPr isPhoto="0" userDrawn="0"/>
        </p:nvSpPr>
        <p:spPr bwMode="auto">
          <a:xfrm>
            <a:off x="8407553" y="1169624"/>
            <a:ext cx="99983" cy="369333"/>
          </a:xfrm>
          <a:prstGeom prst="rect">
            <a:avLst/>
          </a:prstGeom>
          <a:solidFill>
            <a:srgbClr val="FF0000">
              <a:alpha val="20000"/>
            </a:srgbClr>
          </a:solidFill>
          <a:ln w="19050">
            <a:noFill/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sz="2400" b="0" i="0" u="none" strike="noStrike" cap="none" spc="0">
              <a:ln>
                <a:noFill/>
              </a:ln>
              <a:solidFill>
                <a:prstClr val="white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20" name="Rectangle 109" hidden="0"/>
          <p:cNvSpPr/>
          <p:nvPr isPhoto="0" userDrawn="0"/>
        </p:nvSpPr>
        <p:spPr bwMode="auto">
          <a:xfrm>
            <a:off x="8559953" y="1169624"/>
            <a:ext cx="58082" cy="369333"/>
          </a:xfrm>
          <a:prstGeom prst="rect">
            <a:avLst/>
          </a:prstGeom>
          <a:solidFill>
            <a:srgbClr val="FF0000">
              <a:alpha val="20000"/>
            </a:srgbClr>
          </a:solidFill>
          <a:ln w="19050">
            <a:noFill/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sz="2400" b="0" i="0" u="none" strike="noStrike" cap="none" spc="0">
              <a:ln>
                <a:noFill/>
              </a:ln>
              <a:solidFill>
                <a:prstClr val="white"/>
              </a:solidFill>
              <a:latin typeface="Arial"/>
              <a:ea typeface="+mn-ea"/>
              <a:cs typeface="+mn-cs"/>
            </a:endParaRPr>
          </a:p>
        </p:txBody>
      </p:sp>
      <p:cxnSp>
        <p:nvCxnSpPr>
          <p:cNvPr id="21" name="Straight Arrow Connector 113" hidden="0"/>
          <p:cNvCxnSpPr>
            <a:cxnSpLocks/>
          </p:cNvCxnSpPr>
          <p:nvPr isPhoto="0" userDrawn="0"/>
        </p:nvCxnSpPr>
        <p:spPr bwMode="auto">
          <a:xfrm>
            <a:off x="7403734" y="1534259"/>
            <a:ext cx="705591" cy="0"/>
          </a:xfrm>
          <a:prstGeom prst="straightConnector1">
            <a:avLst/>
          </a:prstGeom>
          <a:ln w="127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114" hidden="0"/>
          <p:cNvCxnSpPr>
            <a:cxnSpLocks/>
          </p:cNvCxnSpPr>
          <p:nvPr isPhoto="0" userDrawn="0"/>
        </p:nvCxnSpPr>
        <p:spPr bwMode="auto">
          <a:xfrm>
            <a:off x="7403058" y="1169624"/>
            <a:ext cx="0" cy="364633"/>
          </a:xfrm>
          <a:prstGeom prst="straightConnector1">
            <a:avLst/>
          </a:prstGeom>
          <a:ln w="127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117" hidden="0"/>
          <p:cNvCxnSpPr>
            <a:cxnSpLocks/>
          </p:cNvCxnSpPr>
          <p:nvPr isPhoto="0" userDrawn="0"/>
        </p:nvCxnSpPr>
        <p:spPr bwMode="auto">
          <a:xfrm>
            <a:off x="8078842" y="1534259"/>
            <a:ext cx="657420" cy="0"/>
          </a:xfrm>
          <a:prstGeom prst="straightConnector1">
            <a:avLst/>
          </a:prstGeom>
          <a:ln w="12700">
            <a:solidFill>
              <a:srgbClr val="FF0000"/>
            </a:solidFill>
            <a:prstDash val="dash"/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118" hidden="0"/>
          <p:cNvCxnSpPr>
            <a:cxnSpLocks/>
          </p:cNvCxnSpPr>
          <p:nvPr isPhoto="0" userDrawn="0"/>
        </p:nvCxnSpPr>
        <p:spPr bwMode="auto">
          <a:xfrm>
            <a:off x="8078842" y="1171139"/>
            <a:ext cx="657420" cy="0"/>
          </a:xfrm>
          <a:prstGeom prst="straightConnector1">
            <a:avLst/>
          </a:prstGeom>
          <a:ln w="12700">
            <a:solidFill>
              <a:srgbClr val="FF0000"/>
            </a:solidFill>
            <a:prstDash val="dash"/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Arrow: Right 51" hidden="0"/>
          <p:cNvSpPr/>
          <p:nvPr isPhoto="0" userDrawn="0"/>
        </p:nvSpPr>
        <p:spPr bwMode="auto">
          <a:xfrm>
            <a:off x="6216768" y="1578580"/>
            <a:ext cx="235962" cy="171911"/>
          </a:xfrm>
          <a:prstGeom prst="rightArrow">
            <a:avLst>
              <a:gd name="adj1" fmla="val 50000"/>
              <a:gd name="adj2" fmla="val 50000"/>
            </a:avLst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40000"/>
                  <a:lumOff val="60000"/>
                </a:schemeClr>
              </a:gs>
            </a:gsLst>
            <a:lin ang="16200000" scaled="1"/>
          </a:gradFill>
          <a:ln w="9525" cap="flat" cmpd="sng" algn="ctr">
            <a:solidFill>
              <a:schemeClr val="accent6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sz="1400" b="0" i="0" u="none" strike="noStrike" cap="none" spc="0">
              <a:ln>
                <a:noFill/>
              </a:ln>
              <a:solidFill>
                <a:prstClr val="white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26" name="Rectangle 52" hidden="0"/>
          <p:cNvSpPr/>
          <p:nvPr isPhoto="0" userDrawn="0"/>
        </p:nvSpPr>
        <p:spPr bwMode="auto">
          <a:xfrm>
            <a:off x="6401305" y="1526816"/>
            <a:ext cx="859185" cy="304835"/>
          </a:xfrm>
          <a:prstGeom prst="rect">
            <a:avLst/>
          </a:prstGeom>
          <a:noFill/>
        </p:spPr>
        <p:txBody>
          <a:bodyPr vertOverflow="overflow" horzOverflow="clip" vert="horz" wrap="square" lIns="121919" tIns="60959" rIns="121919" bIns="60959" numCol="1" spcCol="0" rtlCol="0" fromWordArt="0" anchor="t" anchorCtr="0" forceAA="0" compatLnSpc="0">
            <a:spAutoFit/>
          </a:bodyPr>
          <a:lstStyle/>
          <a:p>
            <a:pPr marL="0" marR="0" lvl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200" b="0" i="0" u="none" strike="noStrike" cap="none" spc="0">
                <a:ln>
                  <a:noFill/>
                </a:ln>
                <a:solidFill>
                  <a:srgbClr val="FB963C"/>
                </a:solidFill>
                <a:latin typeface="Arial"/>
                <a:ea typeface="+mn-ea"/>
                <a:cs typeface="+mn-cs"/>
              </a:rPr>
              <a:t>Move</a:t>
            </a:r>
            <a:endParaRPr sz="1200" b="0" i="0" u="none" strike="noStrike" cap="none" spc="0">
              <a:ln>
                <a:noFill/>
              </a:ln>
              <a:solidFill>
                <a:srgbClr val="FB963C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27" name="Rectangle 50" hidden="0"/>
          <p:cNvSpPr/>
          <p:nvPr isPhoto="0" userDrawn="0"/>
        </p:nvSpPr>
        <p:spPr bwMode="auto">
          <a:xfrm>
            <a:off x="2372916" y="2293175"/>
            <a:ext cx="720000" cy="374363"/>
          </a:xfrm>
          <a:prstGeom prst="rect">
            <a:avLst/>
          </a:prstGeom>
          <a:solidFill>
            <a:schemeClr val="accent6">
              <a:alpha val="20000"/>
            </a:schemeClr>
          </a:solidFill>
          <a:ln w="12700">
            <a:solidFill>
              <a:schemeClr val="accent6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000" b="0" i="0" u="none" strike="noStrike" cap="none" spc="0">
                <a:ln>
                  <a:noFill/>
                </a:ln>
                <a:solidFill>
                  <a:prstClr val="black"/>
                </a:solidFill>
                <a:latin typeface="Arial"/>
                <a:ea typeface="+mn-ea"/>
                <a:cs typeface="+mn-cs"/>
              </a:rPr>
              <a:t>~ 20 ton.</a:t>
            </a:r>
            <a:endParaRPr sz="1000" b="0" i="0" u="none" strike="noStrike" cap="none" spc="0">
              <a:ln>
                <a:noFill/>
              </a:ln>
              <a:solidFill>
                <a:prstClr val="black"/>
              </a:solidFill>
              <a:latin typeface="Arial"/>
              <a:ea typeface="+mn-ea"/>
              <a:cs typeface="+mn-cs"/>
            </a:endParaRPr>
          </a:p>
        </p:txBody>
      </p:sp>
      <p:cxnSp>
        <p:nvCxnSpPr>
          <p:cNvPr id="28" name="Straight Arrow Connector 69" hidden="0"/>
          <p:cNvCxnSpPr>
            <a:cxnSpLocks/>
            <a:stCxn id="11" idx="3"/>
            <a:endCxn id="27" idx="1"/>
          </p:cNvCxnSpPr>
          <p:nvPr isPhoto="0" userDrawn="0"/>
        </p:nvCxnSpPr>
        <p:spPr bwMode="auto">
          <a:xfrm flipV="1">
            <a:off x="1098626" y="2480357"/>
            <a:ext cx="1274289" cy="1661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Rectangle 53" hidden="0"/>
          <p:cNvSpPr/>
          <p:nvPr isPhoto="0" userDrawn="0"/>
        </p:nvSpPr>
        <p:spPr bwMode="auto">
          <a:xfrm>
            <a:off x="4617613" y="3537160"/>
            <a:ext cx="769290" cy="360000"/>
          </a:xfrm>
          <a:prstGeom prst="rect">
            <a:avLst/>
          </a:prstGeom>
          <a:solidFill>
            <a:schemeClr val="bg2">
              <a:alpha val="20000"/>
            </a:schemeClr>
          </a:solidFill>
          <a:ln w="12700">
            <a:solidFill>
              <a:schemeClr val="bg2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sz="1000" b="0" i="0" u="none" strike="noStrike" cap="none" spc="0">
                <a:ln>
                  <a:noFill/>
                </a:ln>
                <a:solidFill>
                  <a:prstClr val="black"/>
                </a:solidFill>
                <a:latin typeface="Arial"/>
                <a:ea typeface="+mn-ea"/>
                <a:cs typeface="+mn-cs"/>
              </a:rPr>
              <a:t>Disposal</a:t>
            </a:r>
            <a:endParaRPr sz="1000"/>
          </a:p>
        </p:txBody>
      </p:sp>
      <p:cxnSp>
        <p:nvCxnSpPr>
          <p:cNvPr id="30" name="Straight Arrow Connector 93" hidden="0"/>
          <p:cNvCxnSpPr>
            <a:cxnSpLocks/>
            <a:stCxn id="14" idx="3"/>
          </p:cNvCxnSpPr>
          <p:nvPr isPhoto="0" userDrawn="0"/>
        </p:nvCxnSpPr>
        <p:spPr bwMode="auto">
          <a:xfrm>
            <a:off x="3101936" y="3720323"/>
            <a:ext cx="361134" cy="0"/>
          </a:xfrm>
          <a:prstGeom prst="straightConnector1">
            <a:avLst/>
          </a:prstGeom>
          <a:ln>
            <a:solidFill>
              <a:srgbClr val="0093BE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Rectangle 53" hidden="0"/>
          <p:cNvSpPr/>
          <p:nvPr isPhoto="0" userDrawn="0"/>
        </p:nvSpPr>
        <p:spPr bwMode="auto">
          <a:xfrm>
            <a:off x="1327640" y="2919409"/>
            <a:ext cx="812768" cy="361861"/>
          </a:xfrm>
          <a:prstGeom prst="rect">
            <a:avLst/>
          </a:prstGeom>
          <a:solidFill>
            <a:srgbClr val="4CC884">
              <a:alpha val="20000"/>
            </a:srgbClr>
          </a:solidFill>
          <a:ln w="12700">
            <a:solidFill>
              <a:srgbClr val="00B050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350" b="0" i="0" u="none" strike="noStrike" cap="none" spc="0">
                <a:ln>
                  <a:noFill/>
                </a:ln>
                <a:solidFill>
                  <a:prstClr val="black"/>
                </a:solidFill>
                <a:latin typeface="Arial"/>
                <a:ea typeface="+mn-ea"/>
                <a:cs typeface="+mn-cs"/>
              </a:rPr>
              <a:t>Spares</a:t>
            </a:r>
            <a:endParaRPr lang="en-GB" sz="1350" b="0" i="0" u="none" strike="noStrike" cap="none" spc="0">
              <a:ln>
                <a:noFill/>
              </a:ln>
              <a:solidFill>
                <a:prstClr val="black"/>
              </a:solidFill>
              <a:latin typeface="Arial"/>
              <a:ea typeface="+mn-ea"/>
              <a:cs typeface="+mn-cs"/>
            </a:endParaRPr>
          </a:p>
        </p:txBody>
      </p:sp>
      <p:cxnSp>
        <p:nvCxnSpPr>
          <p:cNvPr id="32" name="Straight Arrow Connector 93" hidden="0"/>
          <p:cNvCxnSpPr>
            <a:cxnSpLocks/>
            <a:stCxn id="31" idx="3"/>
            <a:endCxn id="33" idx="1"/>
          </p:cNvCxnSpPr>
          <p:nvPr isPhoto="0" userDrawn="0"/>
        </p:nvCxnSpPr>
        <p:spPr bwMode="auto">
          <a:xfrm>
            <a:off x="2140408" y="3100341"/>
            <a:ext cx="232508" cy="93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Rectangle 53" hidden="0"/>
          <p:cNvSpPr/>
          <p:nvPr isPhoto="0" userDrawn="0"/>
        </p:nvSpPr>
        <p:spPr bwMode="auto">
          <a:xfrm>
            <a:off x="2372916" y="2921271"/>
            <a:ext cx="720000" cy="360000"/>
          </a:xfrm>
          <a:prstGeom prst="rect">
            <a:avLst/>
          </a:prstGeom>
          <a:solidFill>
            <a:srgbClr val="4CC884">
              <a:alpha val="20000"/>
            </a:srgbClr>
          </a:solidFill>
          <a:ln w="12700">
            <a:solidFill>
              <a:srgbClr val="00B050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000" b="0" i="0" u="none" strike="noStrike" cap="none" spc="0">
                <a:ln>
                  <a:noFill/>
                </a:ln>
                <a:solidFill>
                  <a:prstClr val="black"/>
                </a:solidFill>
                <a:latin typeface="Arial"/>
                <a:ea typeface="+mn-ea"/>
                <a:cs typeface="+mn-cs"/>
              </a:rPr>
              <a:t>Up to </a:t>
            </a:r>
            <a:br>
              <a:rPr lang="en-US" sz="1000" b="0" i="0" u="none" strike="noStrike" cap="none" spc="0">
                <a:ln>
                  <a:noFill/>
                </a:ln>
                <a:solidFill>
                  <a:prstClr val="black"/>
                </a:solidFill>
                <a:latin typeface="Arial"/>
                <a:ea typeface="+mn-ea"/>
                <a:cs typeface="+mn-cs"/>
              </a:rPr>
            </a:br>
            <a:r>
              <a:rPr lang="en-US" sz="1000" b="0" i="0" u="none" strike="noStrike" cap="none" spc="0">
                <a:ln>
                  <a:noFill/>
                </a:ln>
                <a:solidFill>
                  <a:prstClr val="black"/>
                </a:solidFill>
                <a:latin typeface="Arial"/>
                <a:ea typeface="+mn-ea"/>
                <a:cs typeface="+mn-cs"/>
              </a:rPr>
              <a:t>~ 10 ton.</a:t>
            </a:r>
            <a:endParaRPr sz="1000" b="0" i="0" u="none" strike="noStrike" cap="none" spc="0">
              <a:ln>
                <a:noFill/>
              </a:ln>
              <a:solidFill>
                <a:prstClr val="black"/>
              </a:solidFill>
              <a:latin typeface="Arial"/>
              <a:ea typeface="+mn-ea"/>
              <a:cs typeface="+mn-cs"/>
            </a:endParaRPr>
          </a:p>
        </p:txBody>
      </p:sp>
      <p:cxnSp>
        <p:nvCxnSpPr>
          <p:cNvPr id="34" name="Straight Arrow Connector 93" hidden="0"/>
          <p:cNvCxnSpPr>
            <a:cxnSpLocks/>
            <a:endCxn id="31" idx="2"/>
          </p:cNvCxnSpPr>
          <p:nvPr isPhoto="0" userDrawn="0"/>
        </p:nvCxnSpPr>
        <p:spPr bwMode="auto">
          <a:xfrm flipV="1">
            <a:off x="1734023" y="3281271"/>
            <a:ext cx="0" cy="434165"/>
          </a:xfrm>
          <a:prstGeom prst="straightConnector1">
            <a:avLst/>
          </a:prstGeom>
          <a:ln>
            <a:solidFill>
              <a:srgbClr val="0093BE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53" hidden="0"/>
          <p:cNvSpPr/>
          <p:nvPr isPhoto="0" userDrawn="0"/>
        </p:nvSpPr>
        <p:spPr bwMode="auto">
          <a:xfrm>
            <a:off x="2381936" y="3540323"/>
            <a:ext cx="720000" cy="360000"/>
          </a:xfrm>
          <a:prstGeom prst="rect">
            <a:avLst/>
          </a:prstGeom>
          <a:solidFill>
            <a:schemeClr val="bg2">
              <a:alpha val="20000"/>
            </a:schemeClr>
          </a:solidFill>
          <a:ln w="12700">
            <a:solidFill>
              <a:schemeClr val="bg2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000" b="0" i="0" u="none" strike="noStrike" cap="none" spc="0">
                <a:ln>
                  <a:noFill/>
                </a:ln>
                <a:solidFill>
                  <a:prstClr val="black"/>
                </a:solidFill>
                <a:latin typeface="Arial"/>
                <a:ea typeface="+mn-ea"/>
                <a:cs typeface="+mn-cs"/>
              </a:rPr>
              <a:t>Up to</a:t>
            </a:r>
            <a:br>
              <a:rPr lang="en-US" sz="1000" b="0" i="0" u="none" strike="noStrike" cap="none" spc="0">
                <a:ln>
                  <a:noFill/>
                </a:ln>
                <a:solidFill>
                  <a:prstClr val="black"/>
                </a:solidFill>
                <a:latin typeface="Arial"/>
                <a:ea typeface="+mn-ea"/>
                <a:cs typeface="+mn-cs"/>
              </a:rPr>
            </a:br>
            <a:r>
              <a:rPr lang="en-US" sz="1000" b="0" i="0" u="none" strike="noStrike" cap="none" spc="0">
                <a:ln>
                  <a:noFill/>
                </a:ln>
                <a:solidFill>
                  <a:prstClr val="black"/>
                </a:solidFill>
                <a:latin typeface="Arial"/>
                <a:ea typeface="+mn-ea"/>
                <a:cs typeface="+mn-cs"/>
              </a:rPr>
              <a:t>110 ton.</a:t>
            </a:r>
            <a:endParaRPr sz="1000" b="0" i="0" u="none" strike="noStrike" cap="none" spc="0">
              <a:ln>
                <a:noFill/>
              </a:ln>
              <a:solidFill>
                <a:prstClr val="black"/>
              </a:solidFill>
              <a:latin typeface="Arial"/>
              <a:ea typeface="+mn-ea"/>
              <a:cs typeface="+mn-cs"/>
            </a:endParaRPr>
          </a:p>
        </p:txBody>
      </p:sp>
      <p:cxnSp>
        <p:nvCxnSpPr>
          <p:cNvPr id="35" name="Straight Arrow Connector 93" hidden="0"/>
          <p:cNvCxnSpPr>
            <a:cxnSpLocks/>
            <a:stCxn id="33" idx="3"/>
            <a:endCxn id="36" idx="1"/>
          </p:cNvCxnSpPr>
          <p:nvPr isPhoto="0" userDrawn="0"/>
        </p:nvCxnSpPr>
        <p:spPr bwMode="auto">
          <a:xfrm flipV="1">
            <a:off x="3092917" y="3100341"/>
            <a:ext cx="365223" cy="93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Rectangle 53" hidden="0"/>
          <p:cNvSpPr/>
          <p:nvPr isPhoto="0" userDrawn="0"/>
        </p:nvSpPr>
        <p:spPr bwMode="auto">
          <a:xfrm>
            <a:off x="4617613" y="2921271"/>
            <a:ext cx="769290" cy="360000"/>
          </a:xfrm>
          <a:prstGeom prst="rect">
            <a:avLst/>
          </a:prstGeom>
          <a:solidFill>
            <a:srgbClr val="4CC884">
              <a:alpha val="20000"/>
            </a:srgbClr>
          </a:solidFill>
          <a:ln w="12700">
            <a:solidFill>
              <a:srgbClr val="00B050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000" b="0" i="0" u="none" strike="noStrike" cap="none" spc="0">
                <a:ln>
                  <a:noFill/>
                </a:ln>
                <a:solidFill>
                  <a:prstClr val="black"/>
                </a:solidFill>
                <a:latin typeface="Arial"/>
                <a:ea typeface="+mn-ea"/>
                <a:cs typeface="+mn-cs"/>
              </a:rPr>
              <a:t>Long term storage</a:t>
            </a:r>
            <a:endParaRPr sz="1000" b="0" i="0" u="none" strike="noStrike" cap="none" spc="0">
              <a:ln>
                <a:noFill/>
              </a:ln>
              <a:solidFill>
                <a:prstClr val="black"/>
              </a:solidFill>
              <a:latin typeface="Arial"/>
              <a:ea typeface="+mn-ea"/>
              <a:cs typeface="+mn-cs"/>
            </a:endParaRPr>
          </a:p>
        </p:txBody>
      </p:sp>
      <p:cxnSp>
        <p:nvCxnSpPr>
          <p:cNvPr id="38" name="Straight Arrow Connector 69" hidden="0"/>
          <p:cNvCxnSpPr>
            <a:cxnSpLocks/>
            <a:stCxn id="27" idx="3"/>
            <a:endCxn id="39" idx="1"/>
          </p:cNvCxnSpPr>
          <p:nvPr isPhoto="0" userDrawn="0"/>
        </p:nvCxnSpPr>
        <p:spPr bwMode="auto">
          <a:xfrm flipV="1">
            <a:off x="3092917" y="2476915"/>
            <a:ext cx="359493" cy="3440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Rectangle 50" hidden="0"/>
          <p:cNvSpPr/>
          <p:nvPr isPhoto="0" userDrawn="0"/>
        </p:nvSpPr>
        <p:spPr bwMode="auto">
          <a:xfrm>
            <a:off x="4617614" y="2290063"/>
            <a:ext cx="784365" cy="380950"/>
          </a:xfrm>
          <a:prstGeom prst="rect">
            <a:avLst/>
          </a:prstGeom>
          <a:solidFill>
            <a:schemeClr val="accent6">
              <a:alpha val="20000"/>
            </a:schemeClr>
          </a:solidFill>
          <a:ln w="12700">
            <a:solidFill>
              <a:schemeClr val="accent6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marL="0" marR="0" lv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000" b="0" i="0" u="none" strike="noStrike" cap="none" spc="0">
                <a:ln>
                  <a:noFill/>
                </a:ln>
                <a:solidFill>
                  <a:prstClr val="black"/>
                </a:solidFill>
                <a:latin typeface="Arial"/>
                <a:ea typeface="+mn-ea"/>
                <a:cs typeface="+mn-cs"/>
              </a:rPr>
              <a:t>Temporary storage</a:t>
            </a:r>
            <a:endParaRPr sz="1000" b="0" i="0" u="none" strike="noStrike" cap="none" spc="0">
              <a:ln>
                <a:noFill/>
              </a:ln>
              <a:solidFill>
                <a:prstClr val="black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41" name="Rectangle 52" hidden="0"/>
          <p:cNvSpPr/>
          <p:nvPr isPhoto="0" userDrawn="0"/>
        </p:nvSpPr>
        <p:spPr bwMode="auto">
          <a:xfrm>
            <a:off x="5764301" y="2209752"/>
            <a:ext cx="2842970" cy="514466"/>
          </a:xfrm>
          <a:prstGeom prst="rect">
            <a:avLst/>
          </a:prstGeom>
          <a:solidFill>
            <a:schemeClr val="accent6">
              <a:alpha val="20000"/>
            </a:schemeClr>
          </a:solidFill>
          <a:ln w="12700">
            <a:solidFill>
              <a:schemeClr val="accent6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000" b="0" i="0" u="none" strike="noStrike" cap="none" spc="0">
                <a:ln>
                  <a:noFill/>
                </a:ln>
                <a:solidFill>
                  <a:prstClr val="black"/>
                </a:solidFill>
                <a:latin typeface="Arial"/>
                <a:ea typeface="+mn-ea"/>
                <a:cs typeface="+mn-cs"/>
              </a:rPr>
              <a:t>Modification underground in </a:t>
            </a:r>
            <a:r>
              <a:rPr lang="en-US" sz="1000" b="1" i="0" u="none" strike="noStrike" cap="none" spc="0">
                <a:ln>
                  <a:noFill/>
                </a:ln>
                <a:solidFill>
                  <a:srgbClr val="00B050"/>
                </a:solidFill>
                <a:latin typeface="Arial"/>
                <a:ea typeface="+mn-ea"/>
                <a:cs typeface="+mn-cs"/>
              </a:rPr>
              <a:t>UX65</a:t>
            </a:r>
            <a:r>
              <a:rPr lang="en-US" sz="1000" b="0" i="0" u="none" strike="noStrike" cap="none" spc="0">
                <a:ln>
                  <a:noFill/>
                </a:ln>
                <a:solidFill>
                  <a:prstClr val="black"/>
                </a:solidFill>
                <a:latin typeface="Arial"/>
                <a:ea typeface="+mn-ea"/>
                <a:cs typeface="+mn-cs"/>
              </a:rPr>
              <a:t> before reinstallation in tunnel</a:t>
            </a:r>
            <a:endParaRPr sz="1000" b="0" i="0" u="none" strike="noStrike" cap="none" spc="0">
              <a:ln>
                <a:noFill/>
              </a:ln>
              <a:solidFill>
                <a:prstClr val="black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42" name="Rectangle 68" hidden="0"/>
          <p:cNvSpPr/>
          <p:nvPr isPhoto="0" userDrawn="0"/>
        </p:nvSpPr>
        <p:spPr bwMode="auto">
          <a:xfrm flipH="0" flipV="0">
            <a:off x="3555134" y="1526816"/>
            <a:ext cx="1087687" cy="548676"/>
          </a:xfrm>
          <a:prstGeom prst="rect">
            <a:avLst/>
          </a:prstGeom>
          <a:noFill/>
        </p:spPr>
        <p:txBody>
          <a:bodyPr vertOverflow="overflow" horzOverflow="clip" vert="horz" wrap="square" lIns="121919" tIns="60959" rIns="121919" bIns="60959" numCol="1" spcCol="0" rtlCol="0" fromWordArt="0" anchor="t" anchorCtr="0" forceAA="0" compatLnSpc="0">
            <a:noAutofit/>
          </a:bodyPr>
          <a:lstStyle/>
          <a:p>
            <a:pPr marL="0" marR="0" lvl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400" b="0" i="0" u="none" strike="noStrike" cap="none" spc="0">
                <a:ln>
                  <a:noFill/>
                </a:ln>
                <a:solidFill>
                  <a:srgbClr val="0093BE"/>
                </a:solidFill>
                <a:latin typeface="Arial"/>
                <a:ea typeface="+mn-ea"/>
                <a:cs typeface="+mn-cs"/>
              </a:rPr>
              <a:t>Remove</a:t>
            </a:r>
            <a:endParaRPr sz="1400" b="0" i="0" u="none" strike="noStrike" cap="none" spc="0">
              <a:ln>
                <a:noFill/>
              </a:ln>
              <a:solidFill>
                <a:srgbClr val="0093BE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43" name="Multiplication Sign 1" hidden="0"/>
          <p:cNvSpPr/>
          <p:nvPr isPhoto="0" userDrawn="0"/>
        </p:nvSpPr>
        <p:spPr bwMode="auto">
          <a:xfrm rot="5399978">
            <a:off x="3401962" y="1556787"/>
            <a:ext cx="236463" cy="227030"/>
          </a:xfrm>
          <a:prstGeom prst="mathMultiply">
            <a:avLst>
              <a:gd name="adj1" fmla="val 16011"/>
            </a:avLst>
          </a:prstGeom>
          <a:solidFill>
            <a:srgbClr val="CCE9F2"/>
          </a:solidFill>
          <a:ln>
            <a:solidFill>
              <a:srgbClr val="0093B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sz="1400" b="0" i="0" u="none" strike="noStrike" cap="none" spc="0">
              <a:ln>
                <a:noFill/>
              </a:ln>
              <a:solidFill>
                <a:prstClr val="white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44" name="Rectangle 52" hidden="0"/>
          <p:cNvSpPr/>
          <p:nvPr isPhoto="0" userDrawn="0"/>
        </p:nvSpPr>
        <p:spPr bwMode="auto">
          <a:xfrm>
            <a:off x="233109" y="1856934"/>
            <a:ext cx="956453" cy="2634170"/>
          </a:xfrm>
          <a:prstGeom prst="rect">
            <a:avLst/>
          </a:prstGeom>
          <a:noFill/>
          <a:ln w="12700">
            <a:solidFill>
              <a:schemeClr val="bg2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47999" rtlCol="0" anchor="t" anchorCtr="0"/>
          <a:lstStyle/>
          <a:p>
            <a:pPr marL="0" marR="0" lv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000" b="1" i="0" u="none" strike="noStrike" cap="none" spc="0">
                <a:ln>
                  <a:noFill/>
                </a:ln>
                <a:solidFill>
                  <a:prstClr val="black"/>
                </a:solidFill>
                <a:latin typeface="Arial"/>
                <a:ea typeface="+mn-ea"/>
                <a:cs typeface="+mn-cs"/>
              </a:rPr>
              <a:t>LS3 requirement</a:t>
            </a:r>
            <a:endParaRPr sz="1000" b="1" i="0" u="none" strike="noStrike" cap="none" spc="0">
              <a:ln>
                <a:noFill/>
              </a:ln>
              <a:solidFill>
                <a:prstClr val="black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45" name="Rectangle 52" hidden="0"/>
          <p:cNvSpPr/>
          <p:nvPr isPhoto="0" userDrawn="0"/>
        </p:nvSpPr>
        <p:spPr bwMode="auto">
          <a:xfrm>
            <a:off x="2251817" y="1859726"/>
            <a:ext cx="956453" cy="2634170"/>
          </a:xfrm>
          <a:prstGeom prst="rect">
            <a:avLst/>
          </a:prstGeom>
          <a:noFill/>
          <a:ln w="12700">
            <a:solidFill>
              <a:schemeClr val="bg2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47999" rtlCol="0" anchor="t" anchorCtr="0"/>
          <a:lstStyle/>
          <a:p>
            <a:pPr marL="0" marR="0" lv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000" b="1" i="0" u="none" strike="noStrike" cap="none" spc="0">
                <a:ln>
                  <a:noFill/>
                </a:ln>
                <a:solidFill>
                  <a:prstClr val="black"/>
                </a:solidFill>
                <a:latin typeface="Arial"/>
                <a:ea typeface="+mn-ea"/>
                <a:cs typeface="+mn-cs"/>
              </a:rPr>
              <a:t>Estimated Mass</a:t>
            </a:r>
            <a:endParaRPr sz="1000" b="1" i="0" u="none" strike="noStrike" cap="none" spc="0">
              <a:ln>
                <a:noFill/>
              </a:ln>
              <a:solidFill>
                <a:prstClr val="black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46" name="Rectangle 52" hidden="0"/>
          <p:cNvSpPr/>
          <p:nvPr isPhoto="0" userDrawn="0"/>
        </p:nvSpPr>
        <p:spPr bwMode="auto">
          <a:xfrm>
            <a:off x="4511277" y="1865094"/>
            <a:ext cx="979482" cy="2634170"/>
          </a:xfrm>
          <a:prstGeom prst="rect">
            <a:avLst/>
          </a:prstGeom>
          <a:noFill/>
          <a:ln w="12700">
            <a:solidFill>
              <a:schemeClr val="bg2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47999" rtlCol="0" anchor="t" anchorCtr="0"/>
          <a:lstStyle/>
          <a:p>
            <a:pPr marL="0" marR="0" lv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000" b="1" i="0" u="none" strike="noStrike" cap="none" spc="0">
                <a:ln>
                  <a:noFill/>
                </a:ln>
                <a:solidFill>
                  <a:prstClr val="black"/>
                </a:solidFill>
                <a:latin typeface="Arial"/>
                <a:ea typeface="+mn-ea"/>
                <a:cs typeface="+mn-cs"/>
              </a:rPr>
              <a:t>RP Action</a:t>
            </a:r>
            <a:endParaRPr sz="1000" b="1" i="0" u="none" strike="noStrike" cap="none" spc="0">
              <a:ln>
                <a:noFill/>
              </a:ln>
              <a:solidFill>
                <a:prstClr val="black"/>
              </a:solidFill>
              <a:latin typeface="Arial"/>
              <a:ea typeface="+mn-ea"/>
              <a:cs typeface="+mn-cs"/>
            </a:endParaRPr>
          </a:p>
        </p:txBody>
      </p:sp>
      <p:cxnSp>
        <p:nvCxnSpPr>
          <p:cNvPr id="47" name="Straight Arrow Connector 93" hidden="0"/>
          <p:cNvCxnSpPr>
            <a:cxnSpLocks/>
            <a:stCxn id="29" idx="3"/>
          </p:cNvCxnSpPr>
          <p:nvPr isPhoto="0" userDrawn="0"/>
        </p:nvCxnSpPr>
        <p:spPr bwMode="auto">
          <a:xfrm flipV="1">
            <a:off x="5386904" y="3715438"/>
            <a:ext cx="376704" cy="1722"/>
          </a:xfrm>
          <a:prstGeom prst="straightConnector1">
            <a:avLst/>
          </a:prstGeom>
          <a:ln>
            <a:solidFill>
              <a:srgbClr val="0093BE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Rectangle 52" hidden="0"/>
          <p:cNvSpPr/>
          <p:nvPr isPhoto="0" userDrawn="0"/>
        </p:nvSpPr>
        <p:spPr bwMode="auto">
          <a:xfrm>
            <a:off x="5763609" y="2818710"/>
            <a:ext cx="873360" cy="1569094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47999" rIns="47999" rtlCol="0" anchor="ctr"/>
          <a:lstStyle/>
          <a:p>
            <a:pPr marL="0" marR="0" lv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sz="1000" b="1" i="0" u="none" strike="noStrike" cap="none" spc="0">
                <a:ln>
                  <a:noFill/>
                </a:ln>
                <a:solidFill>
                  <a:prstClr val="black"/>
                </a:solidFill>
                <a:latin typeface="Arial"/>
                <a:ea typeface="+mn-ea"/>
                <a:cs typeface="+mn-cs"/>
              </a:rPr>
              <a:t>BUFFER ZONE</a:t>
            </a:r>
            <a:endParaRPr sz="1000"/>
          </a:p>
          <a:p>
            <a:pPr marL="0" marR="0" lv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sz="1000" b="1" i="0" u="none" strike="noStrike" cap="none" spc="0">
              <a:ln>
                <a:noFill/>
              </a:ln>
              <a:solidFill>
                <a:prstClr val="black"/>
              </a:solidFill>
              <a:latin typeface="Arial"/>
              <a:ea typeface="+mn-ea"/>
              <a:cs typeface="+mn-cs"/>
            </a:endParaRPr>
          </a:p>
          <a:p>
            <a:pPr marL="0" marR="0" lv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sz="1000" b="0" i="0" u="none" strike="noStrike" cap="none" spc="0">
                <a:ln>
                  <a:noFill/>
                </a:ln>
                <a:solidFill>
                  <a:prstClr val="black"/>
                </a:solidFill>
                <a:latin typeface="Arial"/>
                <a:ea typeface="+mn-ea"/>
                <a:cs typeface="+mn-cs"/>
              </a:rPr>
              <a:t>Classification of elements as LSA 1 or 2</a:t>
            </a:r>
            <a:endParaRPr sz="1000"/>
          </a:p>
        </p:txBody>
      </p:sp>
      <p:cxnSp>
        <p:nvCxnSpPr>
          <p:cNvPr id="49" name="Straight Arrow Connector 93" hidden="0"/>
          <p:cNvCxnSpPr>
            <a:cxnSpLocks/>
            <a:stCxn id="37" idx="3"/>
          </p:cNvCxnSpPr>
          <p:nvPr isPhoto="0" userDrawn="0"/>
        </p:nvCxnSpPr>
        <p:spPr bwMode="auto">
          <a:xfrm>
            <a:off x="5386904" y="3101271"/>
            <a:ext cx="381260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Rectangle 52" hidden="0"/>
          <p:cNvSpPr/>
          <p:nvPr isPhoto="0" userDrawn="0"/>
        </p:nvSpPr>
        <p:spPr bwMode="auto">
          <a:xfrm>
            <a:off x="3362454" y="1859726"/>
            <a:ext cx="999102" cy="2634170"/>
          </a:xfrm>
          <a:prstGeom prst="rect">
            <a:avLst/>
          </a:prstGeom>
          <a:noFill/>
          <a:ln w="12700">
            <a:solidFill>
              <a:schemeClr val="bg2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47999" rtlCol="0" anchor="t" anchorCtr="0"/>
          <a:lstStyle/>
          <a:p>
            <a:pPr marL="0" marR="0" lv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000" b="1" i="0" u="none" strike="noStrike" cap="none" spc="0">
                <a:ln>
                  <a:noFill/>
                </a:ln>
                <a:solidFill>
                  <a:prstClr val="black"/>
                </a:solidFill>
                <a:latin typeface="Arial"/>
                <a:ea typeface="+mn-ea"/>
                <a:cs typeface="+mn-cs"/>
              </a:rPr>
              <a:t>Sub-assemblies</a:t>
            </a:r>
            <a:endParaRPr sz="1000" b="1" i="0" u="none" strike="noStrike" cap="none" spc="0">
              <a:ln>
                <a:noFill/>
              </a:ln>
              <a:solidFill>
                <a:prstClr val="black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51" name="Rectangle 53" hidden="0"/>
          <p:cNvSpPr/>
          <p:nvPr isPhoto="0" userDrawn="0"/>
        </p:nvSpPr>
        <p:spPr bwMode="auto">
          <a:xfrm>
            <a:off x="3463070" y="3535936"/>
            <a:ext cx="807728" cy="686104"/>
          </a:xfrm>
          <a:prstGeom prst="rect">
            <a:avLst/>
          </a:prstGeom>
          <a:solidFill>
            <a:schemeClr val="bg2">
              <a:alpha val="20000"/>
            </a:schemeClr>
          </a:solidFill>
          <a:ln w="12700">
            <a:solidFill>
              <a:schemeClr val="bg2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47999" rIns="47999" rtlCol="0" anchor="ctr"/>
          <a:lstStyle/>
          <a:p>
            <a:pPr marL="0" marR="0" lv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000" b="0" i="0" u="none" strike="noStrike" cap="none" spc="0">
                <a:ln>
                  <a:noFill/>
                </a:ln>
                <a:solidFill>
                  <a:prstClr val="black"/>
                </a:solidFill>
                <a:latin typeface="Arial"/>
                <a:ea typeface="+mn-ea"/>
                <a:cs typeface="+mn-cs"/>
              </a:rPr>
              <a:t>2 x RM</a:t>
            </a:r>
            <a:endParaRPr sz="1000"/>
          </a:p>
          <a:p>
            <a:pPr marL="0" marR="0" lv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000" b="0" i="0" u="none" strike="noStrike" cap="none" spc="0">
                <a:ln>
                  <a:noFill/>
                </a:ln>
                <a:solidFill>
                  <a:prstClr val="black"/>
                </a:solidFill>
                <a:latin typeface="Arial"/>
                <a:ea typeface="+mn-ea"/>
                <a:cs typeface="+mn-cs"/>
              </a:rPr>
              <a:t>10 x SM</a:t>
            </a:r>
            <a:endParaRPr sz="1000"/>
          </a:p>
          <a:p>
            <a:pPr marL="0" marR="0" lv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000" b="0" i="0" u="none" strike="noStrike" cap="none" spc="0">
                <a:ln>
                  <a:noFill/>
                </a:ln>
                <a:solidFill>
                  <a:prstClr val="black"/>
                </a:solidFill>
                <a:latin typeface="Arial"/>
                <a:ea typeface="+mn-ea"/>
                <a:cs typeface="+mn-cs"/>
              </a:rPr>
              <a:t>43 x PE</a:t>
            </a:r>
            <a:endParaRPr sz="1000"/>
          </a:p>
          <a:p>
            <a:pPr marL="0" marR="0" lv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000" b="0" i="0" u="none" strike="noStrike" cap="none" spc="0">
                <a:ln>
                  <a:noFill/>
                </a:ln>
                <a:solidFill>
                  <a:prstClr val="black"/>
                </a:solidFill>
                <a:latin typeface="Arial"/>
                <a:ea typeface="+mn-ea"/>
                <a:cs typeface="+mn-cs"/>
              </a:rPr>
              <a:t>Warm pipes</a:t>
            </a:r>
            <a:endParaRPr sz="1000" b="0" i="0" u="none" strike="noStrike" cap="none" spc="0">
              <a:ln>
                <a:noFill/>
              </a:ln>
              <a:solidFill>
                <a:prstClr val="black"/>
              </a:solidFill>
              <a:latin typeface="Arial"/>
              <a:ea typeface="+mn-ea"/>
              <a:cs typeface="+mn-cs"/>
            </a:endParaRPr>
          </a:p>
        </p:txBody>
      </p:sp>
      <p:cxnSp>
        <p:nvCxnSpPr>
          <p:cNvPr id="52" name="Straight Arrow Connector 93" hidden="0"/>
          <p:cNvCxnSpPr>
            <a:cxnSpLocks/>
            <a:endCxn id="29" idx="1"/>
          </p:cNvCxnSpPr>
          <p:nvPr isPhoto="0" userDrawn="0"/>
        </p:nvCxnSpPr>
        <p:spPr bwMode="auto">
          <a:xfrm flipV="1">
            <a:off x="4270798" y="3717160"/>
            <a:ext cx="346814" cy="4665"/>
          </a:xfrm>
          <a:prstGeom prst="straightConnector1">
            <a:avLst/>
          </a:prstGeom>
          <a:ln>
            <a:solidFill>
              <a:srgbClr val="0093BE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Rectangle 53" hidden="0"/>
          <p:cNvSpPr/>
          <p:nvPr isPhoto="0" userDrawn="0"/>
        </p:nvSpPr>
        <p:spPr bwMode="auto">
          <a:xfrm>
            <a:off x="3458141" y="2831976"/>
            <a:ext cx="807728" cy="536729"/>
          </a:xfrm>
          <a:prstGeom prst="rect">
            <a:avLst/>
          </a:prstGeom>
          <a:solidFill>
            <a:srgbClr val="4CC884">
              <a:alpha val="20000"/>
            </a:srgbClr>
          </a:solidFill>
          <a:ln w="12700">
            <a:solidFill>
              <a:srgbClr val="00B050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000" b="0" i="0" u="none" strike="noStrike" cap="none" spc="0">
                <a:ln>
                  <a:noFill/>
                </a:ln>
                <a:solidFill>
                  <a:prstClr val="black"/>
                </a:solidFill>
                <a:latin typeface="Arial"/>
                <a:ea typeface="+mn-ea"/>
                <a:cs typeface="+mn-cs"/>
              </a:rPr>
              <a:t>2 x RM</a:t>
            </a:r>
            <a:endParaRPr sz="1000"/>
          </a:p>
          <a:p>
            <a:pPr marL="0" marR="0" lv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000" b="0" i="0" u="none" strike="noStrike" cap="none" spc="0">
                <a:ln>
                  <a:noFill/>
                </a:ln>
                <a:solidFill>
                  <a:prstClr val="black"/>
                </a:solidFill>
                <a:latin typeface="Arial"/>
                <a:ea typeface="+mn-ea"/>
                <a:cs typeface="+mn-cs"/>
              </a:rPr>
              <a:t>2 x SM</a:t>
            </a:r>
            <a:endParaRPr sz="1000"/>
          </a:p>
          <a:p>
            <a:pPr marL="0" marR="0" lv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000" b="0" i="0" u="none" strike="noStrike" cap="none" spc="0">
                <a:ln>
                  <a:noFill/>
                </a:ln>
                <a:solidFill>
                  <a:prstClr val="black"/>
                </a:solidFill>
                <a:latin typeface="Arial"/>
                <a:ea typeface="+mn-ea"/>
                <a:cs typeface="+mn-cs"/>
              </a:rPr>
              <a:t>1 x PE</a:t>
            </a:r>
            <a:endParaRPr sz="1000"/>
          </a:p>
        </p:txBody>
      </p:sp>
      <p:cxnSp>
        <p:nvCxnSpPr>
          <p:cNvPr id="53" name="Straight Arrow Connector 93" hidden="0"/>
          <p:cNvCxnSpPr>
            <a:cxnSpLocks/>
            <a:stCxn id="36" idx="3"/>
            <a:endCxn id="37" idx="1"/>
          </p:cNvCxnSpPr>
          <p:nvPr isPhoto="0" userDrawn="0"/>
        </p:nvCxnSpPr>
        <p:spPr bwMode="auto">
          <a:xfrm>
            <a:off x="4265868" y="3100341"/>
            <a:ext cx="351743" cy="93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Rectangle 53" hidden="0"/>
          <p:cNvSpPr/>
          <p:nvPr isPhoto="0" userDrawn="0"/>
        </p:nvSpPr>
        <p:spPr bwMode="auto">
          <a:xfrm>
            <a:off x="3452411" y="2287221"/>
            <a:ext cx="807728" cy="379388"/>
          </a:xfrm>
          <a:prstGeom prst="rect">
            <a:avLst/>
          </a:prstGeom>
          <a:solidFill>
            <a:schemeClr val="accent6">
              <a:alpha val="20000"/>
            </a:schemeClr>
          </a:solidFill>
          <a:ln w="12700">
            <a:solidFill>
              <a:schemeClr val="accent6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000" b="0" i="0" u="none" strike="noStrike" cap="none" spc="0">
                <a:ln>
                  <a:noFill/>
                </a:ln>
                <a:solidFill>
                  <a:prstClr val="black"/>
                </a:solidFill>
                <a:latin typeface="Arial"/>
                <a:ea typeface="+mn-ea"/>
                <a:cs typeface="+mn-cs"/>
              </a:rPr>
              <a:t>4 x SM</a:t>
            </a:r>
            <a:endParaRPr sz="1000"/>
          </a:p>
          <a:p>
            <a:pPr marL="0" marR="0" lv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000" b="0" i="0" u="none" strike="noStrike" cap="none" spc="0">
                <a:ln>
                  <a:noFill/>
                </a:ln>
                <a:solidFill>
                  <a:prstClr val="black"/>
                </a:solidFill>
                <a:latin typeface="Arial"/>
                <a:ea typeface="+mn-ea"/>
                <a:cs typeface="+mn-cs"/>
              </a:rPr>
              <a:t>6 x PE</a:t>
            </a:r>
            <a:endParaRPr sz="1000"/>
          </a:p>
        </p:txBody>
      </p:sp>
      <p:cxnSp>
        <p:nvCxnSpPr>
          <p:cNvPr id="54" name="Straight Arrow Connector 69" hidden="0"/>
          <p:cNvCxnSpPr>
            <a:cxnSpLocks/>
            <a:stCxn id="39" idx="3"/>
          </p:cNvCxnSpPr>
          <p:nvPr isPhoto="0" userDrawn="0"/>
        </p:nvCxnSpPr>
        <p:spPr bwMode="auto">
          <a:xfrm>
            <a:off x="4260138" y="2476915"/>
            <a:ext cx="368557" cy="0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69" hidden="0"/>
          <p:cNvCxnSpPr>
            <a:cxnSpLocks/>
          </p:cNvCxnSpPr>
          <p:nvPr isPhoto="0" userDrawn="0"/>
        </p:nvCxnSpPr>
        <p:spPr bwMode="auto">
          <a:xfrm flipV="1">
            <a:off x="5408669" y="2476915"/>
            <a:ext cx="359493" cy="3440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Rectangle 52" hidden="0"/>
          <p:cNvSpPr/>
          <p:nvPr isPhoto="0" userDrawn="0"/>
        </p:nvSpPr>
        <p:spPr bwMode="auto">
          <a:xfrm>
            <a:off x="6985714" y="2818708"/>
            <a:ext cx="1621557" cy="353041"/>
          </a:xfrm>
          <a:prstGeom prst="rect">
            <a:avLst/>
          </a:prstGeom>
          <a:solidFill>
            <a:srgbClr val="DBF4E6"/>
          </a:solidFill>
          <a:ln w="28575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5999" rIns="47999" rtlCol="0" anchor="ctr"/>
          <a:lstStyle/>
          <a:p>
            <a:pPr marL="0" marR="0" lvl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sz="900" b="0" i="0" u="none" strike="noStrike" cap="none" spc="0">
                <a:ln>
                  <a:noFill/>
                </a:ln>
                <a:solidFill>
                  <a:prstClr val="black"/>
                </a:solidFill>
                <a:latin typeface="Arial"/>
                <a:ea typeface="+mn-ea"/>
                <a:cs typeface="+mn-cs"/>
              </a:rPr>
              <a:t>100 m² long term spares storage – </a:t>
            </a:r>
            <a:r>
              <a:rPr lang="en-GB" sz="900" b="1" i="0" u="none" strike="noStrike" cap="none" spc="0">
                <a:ln>
                  <a:noFill/>
                </a:ln>
                <a:solidFill>
                  <a:srgbClr val="FF0000"/>
                </a:solidFill>
                <a:latin typeface="Arial"/>
                <a:ea typeface="+mn-ea"/>
                <a:cs typeface="+mn-cs"/>
              </a:rPr>
              <a:t>Location TBC</a:t>
            </a:r>
            <a:endParaRPr sz="900"/>
          </a:p>
        </p:txBody>
      </p:sp>
      <p:cxnSp>
        <p:nvCxnSpPr>
          <p:cNvPr id="57" name="Straight Arrow Connector 93" hidden="0"/>
          <p:cNvCxnSpPr>
            <a:cxnSpLocks/>
            <a:endCxn id="56" idx="1"/>
          </p:cNvCxnSpPr>
          <p:nvPr isPhoto="0" userDrawn="0"/>
        </p:nvCxnSpPr>
        <p:spPr bwMode="auto">
          <a:xfrm>
            <a:off x="6636357" y="2995229"/>
            <a:ext cx="349355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Rectangle 52" hidden="0"/>
          <p:cNvSpPr/>
          <p:nvPr isPhoto="0" userDrawn="0"/>
        </p:nvSpPr>
        <p:spPr bwMode="auto">
          <a:xfrm>
            <a:off x="6985713" y="3873337"/>
            <a:ext cx="1630937" cy="514466"/>
          </a:xfrm>
          <a:prstGeom prst="rect">
            <a:avLst/>
          </a:prstGeom>
          <a:solidFill>
            <a:schemeClr val="bg2">
              <a:alpha val="20000"/>
            </a:schemeClr>
          </a:solidFill>
          <a:ln w="12700">
            <a:solidFill>
              <a:schemeClr val="bg2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5999" rIns="95999" rtlCol="0" anchor="ctr"/>
          <a:lstStyle/>
          <a:p>
            <a:pPr marL="0" marR="0" lvl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sz="900" b="0" i="0" u="none" strike="noStrike" cap="none" spc="0">
                <a:ln>
                  <a:noFill/>
                </a:ln>
                <a:solidFill>
                  <a:prstClr val="black"/>
                </a:solidFill>
                <a:latin typeface="Arial"/>
                <a:ea typeface="+mn-ea"/>
                <a:cs typeface="+mn-cs"/>
              </a:rPr>
              <a:t>Long term ≈ 100 m²    </a:t>
            </a:r>
            <a:endParaRPr sz="900"/>
          </a:p>
          <a:p>
            <a:pPr marL="0" marR="0" lvl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sz="900" b="0" i="0" u="none" strike="noStrike" cap="none" spc="0">
                <a:ln>
                  <a:noFill/>
                </a:ln>
                <a:solidFill>
                  <a:prstClr val="black"/>
                </a:solidFill>
                <a:latin typeface="Arial"/>
                <a:ea typeface="+mn-ea"/>
                <a:cs typeface="+mn-cs"/>
              </a:rPr>
              <a:t>SM’s awaiting destruction with </a:t>
            </a:r>
            <a:r>
              <a:rPr lang="en-GB" sz="900" b="1" i="0" u="none" strike="noStrike" cap="none" spc="0">
                <a:ln>
                  <a:noFill/>
                </a:ln>
                <a:solidFill>
                  <a:srgbClr val="00B050"/>
                </a:solidFill>
                <a:latin typeface="Arial"/>
                <a:ea typeface="+mn-ea"/>
                <a:cs typeface="+mn-cs"/>
              </a:rPr>
              <a:t>HSE-RP-RWN</a:t>
            </a:r>
            <a:endParaRPr sz="900" b="1" i="0" u="none" strike="noStrike" cap="none" spc="0">
              <a:ln>
                <a:noFill/>
              </a:ln>
              <a:solidFill>
                <a:srgbClr val="00B050"/>
              </a:solidFill>
              <a:latin typeface="Arial"/>
              <a:ea typeface="+mn-ea"/>
              <a:cs typeface="+mn-cs"/>
            </a:endParaRPr>
          </a:p>
        </p:txBody>
      </p:sp>
      <p:cxnSp>
        <p:nvCxnSpPr>
          <p:cNvPr id="59" name="Straight Arrow Connector 93" hidden="0"/>
          <p:cNvCxnSpPr>
            <a:cxnSpLocks/>
          </p:cNvCxnSpPr>
          <p:nvPr isPhoto="0" userDrawn="0"/>
        </p:nvCxnSpPr>
        <p:spPr bwMode="auto">
          <a:xfrm>
            <a:off x="6636969" y="4118578"/>
            <a:ext cx="339363" cy="0"/>
          </a:xfrm>
          <a:prstGeom prst="straightConnector1">
            <a:avLst/>
          </a:prstGeom>
          <a:ln>
            <a:solidFill>
              <a:srgbClr val="0093BE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Rectangle 52" hidden="0"/>
          <p:cNvSpPr/>
          <p:nvPr isPhoto="0" userDrawn="0"/>
        </p:nvSpPr>
        <p:spPr bwMode="auto">
          <a:xfrm>
            <a:off x="6993820" y="3280556"/>
            <a:ext cx="1630937" cy="510469"/>
          </a:xfrm>
          <a:prstGeom prst="rect">
            <a:avLst/>
          </a:prstGeom>
          <a:solidFill>
            <a:schemeClr val="bg2">
              <a:alpha val="20000"/>
            </a:schemeClr>
          </a:solidFill>
          <a:ln w="28575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5999" rIns="95999" rtlCol="0" anchor="ctr"/>
          <a:lstStyle/>
          <a:p>
            <a:pPr marL="0" marR="0" lvl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sz="900" b="0" i="0" u="none" strike="noStrike" cap="none" spc="0">
                <a:ln>
                  <a:noFill/>
                </a:ln>
                <a:solidFill>
                  <a:prstClr val="black"/>
                </a:solidFill>
                <a:latin typeface="Arial"/>
                <a:ea typeface="+mn-ea"/>
                <a:cs typeface="+mn-cs"/>
              </a:rPr>
              <a:t>Short term </a:t>
            </a:r>
            <a:r>
              <a:rPr lang="en-GB" sz="900" b="0" i="0" u="none" strike="noStrike" cap="none" spc="0">
                <a:ln>
                  <a:noFill/>
                </a:ln>
                <a:solidFill>
                  <a:prstClr val="black"/>
                </a:solidFill>
                <a:latin typeface="Arial"/>
                <a:ea typeface="+mn-ea"/>
                <a:cs typeface="+mn-cs"/>
              </a:rPr>
              <a:t>≈ 800 m²</a:t>
            </a:r>
            <a:endParaRPr sz="900"/>
          </a:p>
          <a:p>
            <a:pPr marL="0" marR="0" lvl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sz="900" b="0" i="0" u="none" strike="noStrike" cap="none" spc="0">
                <a:ln>
                  <a:noFill/>
                </a:ln>
                <a:solidFill>
                  <a:prstClr val="black"/>
                </a:solidFill>
                <a:latin typeface="Arial"/>
                <a:ea typeface="+mn-ea"/>
                <a:cs typeface="+mn-cs"/>
              </a:rPr>
              <a:t>PE’s disassembly and cutting</a:t>
            </a:r>
            <a:endParaRPr sz="900"/>
          </a:p>
          <a:p>
            <a:pPr marL="0" marR="0" lvl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sz="900" b="1" i="0" u="none" strike="noStrike" cap="none" spc="0">
                <a:ln>
                  <a:noFill/>
                </a:ln>
                <a:solidFill>
                  <a:srgbClr val="FF0000"/>
                </a:solidFill>
                <a:latin typeface="Arial"/>
                <a:ea typeface="+mn-ea"/>
                <a:cs typeface="+mn-cs"/>
              </a:rPr>
              <a:t>Location TBC</a:t>
            </a:r>
            <a:endParaRPr sz="900"/>
          </a:p>
        </p:txBody>
      </p:sp>
      <p:cxnSp>
        <p:nvCxnSpPr>
          <p:cNvPr id="61" name="Straight Arrow Connector 93" hidden="0"/>
          <p:cNvCxnSpPr>
            <a:cxnSpLocks/>
          </p:cNvCxnSpPr>
          <p:nvPr isPhoto="0" userDrawn="0"/>
        </p:nvCxnSpPr>
        <p:spPr bwMode="auto">
          <a:xfrm>
            <a:off x="6636357" y="3502134"/>
            <a:ext cx="339363" cy="0"/>
          </a:xfrm>
          <a:prstGeom prst="straightConnector1">
            <a:avLst/>
          </a:prstGeom>
          <a:ln>
            <a:solidFill>
              <a:srgbClr val="0093BE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Espace réservé du pied de page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04998" y="4767260"/>
            <a:ext cx="6626998" cy="270000"/>
          </a:xfrm>
        </p:spPr>
        <p:txBody>
          <a:bodyPr/>
          <a:lstStyle/>
          <a:p>
            <a:pPr>
              <a:defRPr/>
            </a:pPr>
            <a:r>
              <a:rPr/>
              <a:t>S. Claudet - Intro HL Cryogenics - HeSpillWG-09Jan25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19" hidden="0"/>
          <p:cNvPicPr>
            <a:picLocks noChangeAspect="1"/>
          </p:cNvPicPr>
          <p:nvPr isPhoto="0" userDrawn="0"/>
        </p:nvPicPr>
        <p:blipFill>
          <a:blip r:embed="rId2"/>
          <a:srcRect l="4229" t="0" r="1218" b="3781"/>
          <a:stretch/>
        </p:blipFill>
        <p:spPr bwMode="auto">
          <a:xfrm>
            <a:off x="4701044" y="698547"/>
            <a:ext cx="4072182" cy="1329221"/>
          </a:xfrm>
          <a:prstGeom prst="rect">
            <a:avLst/>
          </a:prstGeom>
        </p:spPr>
      </p:pic>
      <p:pic>
        <p:nvPicPr>
          <p:cNvPr id="5" name="Picture 2" descr="A large metal cylinder with pipes&#10;&#10;Description automatically generated with medium confidence" hidden="0"/>
          <p:cNvPicPr>
            <a:picLocks noChangeAspect="1"/>
          </p:cNvPicPr>
          <p:nvPr isPhoto="0" userDrawn="0"/>
        </p:nvPicPr>
        <p:blipFill>
          <a:blip r:embed="rId3"/>
          <a:srcRect l="0" t="0" r="13114" b="0"/>
          <a:stretch/>
        </p:blipFill>
        <p:spPr bwMode="auto">
          <a:xfrm rot="5399977" flipV="1">
            <a:off x="2581548" y="3541881"/>
            <a:ext cx="1301962" cy="1155942"/>
          </a:xfrm>
          <a:prstGeom prst="rect">
            <a:avLst/>
          </a:prstGeom>
        </p:spPr>
      </p:pic>
      <p:sp>
        <p:nvSpPr>
          <p:cNvPr id="6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 flipH="0" flipV="0">
            <a:off x="611999" y="37027"/>
            <a:ext cx="8248687" cy="540000"/>
          </a:xfrm>
        </p:spPr>
        <p:txBody>
          <a:bodyPr/>
          <a:lstStyle/>
          <a:p>
            <a:pPr>
              <a:defRPr/>
            </a:pPr>
            <a:r>
              <a:rPr lang="en-US" sz="2800"/>
              <a:t>HL-LHC Cryogenic distribution system (QXL)</a:t>
            </a:r>
            <a:endParaRPr lang="en-GB" sz="2800"/>
          </a:p>
        </p:txBody>
      </p:sp>
      <p:pic>
        <p:nvPicPr>
          <p:cNvPr id="7" name="Picture 13" hidden="0"/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>
            <a:off x="43776" y="1305129"/>
            <a:ext cx="3649658" cy="2109502"/>
          </a:xfrm>
          <a:prstGeom prst="rect">
            <a:avLst/>
          </a:prstGeom>
        </p:spPr>
      </p:pic>
      <p:pic>
        <p:nvPicPr>
          <p:cNvPr id="8" name="Picture 22" hidden="0"/>
          <p:cNvPicPr>
            <a:picLocks noChangeAspect="1"/>
          </p:cNvPicPr>
          <p:nvPr isPhoto="0" userDrawn="0"/>
        </p:nvPicPr>
        <p:blipFill>
          <a:blip r:embed="rId5"/>
          <a:stretch/>
        </p:blipFill>
        <p:spPr bwMode="auto">
          <a:xfrm>
            <a:off x="1056521" y="3376394"/>
            <a:ext cx="849420" cy="760880"/>
          </a:xfrm>
          <a:prstGeom prst="rect">
            <a:avLst/>
          </a:prstGeom>
        </p:spPr>
      </p:pic>
      <p:grpSp>
        <p:nvGrpSpPr>
          <p:cNvPr id="9" name="Group 23" hidden="0"/>
          <p:cNvGrpSpPr/>
          <p:nvPr isPhoto="0" userDrawn="0"/>
        </p:nvGrpSpPr>
        <p:grpSpPr bwMode="auto">
          <a:xfrm>
            <a:off x="2617376" y="973876"/>
            <a:ext cx="964035" cy="829585"/>
            <a:chOff x="0" y="0"/>
            <a:chExt cx="964035" cy="829585"/>
          </a:xfrm>
        </p:grpSpPr>
        <p:pic>
          <p:nvPicPr>
            <p:cNvPr id="10" name="Picture 24" hidden="0"/>
            <p:cNvPicPr>
              <a:picLocks noChangeAspect="1"/>
            </p:cNvPicPr>
            <p:nvPr isPhoto="0" userDrawn="0"/>
          </p:nvPicPr>
          <p:blipFill>
            <a:blip r:embed="rId6"/>
            <a:stretch/>
          </p:blipFill>
          <p:spPr bwMode="auto">
            <a:xfrm>
              <a:off x="0" y="0"/>
              <a:ext cx="964035" cy="829585"/>
            </a:xfrm>
            <a:prstGeom prst="rect">
              <a:avLst/>
            </a:prstGeom>
          </p:spPr>
        </p:pic>
        <p:sp>
          <p:nvSpPr>
            <p:cNvPr id="11" name="TextBox 25" hidden="0"/>
            <p:cNvSpPr/>
            <p:nvPr isPhoto="0" userDrawn="0"/>
          </p:nvSpPr>
          <p:spPr bwMode="auto">
            <a:xfrm>
              <a:off x="537186" y="384134"/>
              <a:ext cx="324036" cy="184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GB" sz="1000" b="1">
                  <a:solidFill>
                    <a:srgbClr val="69E3F3"/>
                  </a:solidFill>
                </a:rPr>
                <a:t>B</a:t>
              </a:r>
              <a:endParaRPr/>
            </a:p>
          </p:txBody>
        </p:sp>
        <p:sp>
          <p:nvSpPr>
            <p:cNvPr id="12" name="TextBox 26" hidden="0"/>
            <p:cNvSpPr/>
            <p:nvPr isPhoto="0" userDrawn="0"/>
          </p:nvSpPr>
          <p:spPr bwMode="auto">
            <a:xfrm>
              <a:off x="237861" y="393234"/>
              <a:ext cx="324036" cy="184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GB" sz="1000" b="1">
                  <a:solidFill>
                    <a:srgbClr val="FF0000"/>
                  </a:solidFill>
                </a:rPr>
                <a:t>D</a:t>
              </a:r>
              <a:endParaRPr/>
            </a:p>
          </p:txBody>
        </p:sp>
        <p:sp>
          <p:nvSpPr>
            <p:cNvPr id="13" name="TextBox 27" hidden="0"/>
            <p:cNvSpPr/>
            <p:nvPr isPhoto="0" userDrawn="0"/>
          </p:nvSpPr>
          <p:spPr bwMode="auto">
            <a:xfrm>
              <a:off x="432388" y="549785"/>
              <a:ext cx="324036" cy="184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GB" sz="1000" b="1">
                  <a:solidFill>
                    <a:srgbClr val="00B050"/>
                  </a:solidFill>
                </a:rPr>
                <a:t>F</a:t>
              </a:r>
              <a:r>
                <a:rPr lang="en-GB" sz="400" b="1">
                  <a:solidFill>
                    <a:srgbClr val="00B050"/>
                  </a:solidFill>
                </a:rPr>
                <a:t>H</a:t>
              </a:r>
              <a:endParaRPr/>
            </a:p>
          </p:txBody>
        </p:sp>
        <p:sp>
          <p:nvSpPr>
            <p:cNvPr id="14" name="TextBox 29" hidden="0"/>
            <p:cNvSpPr/>
            <p:nvPr isPhoto="0" userDrawn="0"/>
          </p:nvSpPr>
          <p:spPr bwMode="auto">
            <a:xfrm>
              <a:off x="186705" y="209037"/>
              <a:ext cx="324036" cy="184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GB" sz="1000" b="1">
                  <a:solidFill>
                    <a:srgbClr val="00B050"/>
                  </a:solidFill>
                </a:rPr>
                <a:t>E</a:t>
              </a:r>
              <a:r>
                <a:rPr lang="en-GB" sz="400" b="1">
                  <a:solidFill>
                    <a:srgbClr val="00B050"/>
                  </a:solidFill>
                </a:rPr>
                <a:t>H</a:t>
              </a:r>
              <a:endParaRPr/>
            </a:p>
          </p:txBody>
        </p:sp>
        <p:sp>
          <p:nvSpPr>
            <p:cNvPr id="15" name="TextBox 30" hidden="0"/>
            <p:cNvSpPr/>
            <p:nvPr isPhoto="0" userDrawn="0"/>
          </p:nvSpPr>
          <p:spPr bwMode="auto">
            <a:xfrm>
              <a:off x="430808" y="116705"/>
              <a:ext cx="324036" cy="184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GB" sz="1000" b="1">
                  <a:solidFill>
                    <a:srgbClr val="FF0000"/>
                  </a:solidFill>
                </a:rPr>
                <a:t>C</a:t>
              </a:r>
              <a:endParaRPr/>
            </a:p>
          </p:txBody>
        </p:sp>
      </p:grpSp>
      <p:sp>
        <p:nvSpPr>
          <p:cNvPr id="16" name="TextBox 34" hidden="0"/>
          <p:cNvSpPr/>
          <p:nvPr isPhoto="0" userDrawn="0"/>
        </p:nvSpPr>
        <p:spPr bwMode="auto">
          <a:xfrm>
            <a:off x="1537565" y="3672795"/>
            <a:ext cx="324036" cy="184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1000" b="1">
                <a:solidFill>
                  <a:srgbClr val="69E3F3"/>
                </a:solidFill>
              </a:rPr>
              <a:t>B</a:t>
            </a:r>
            <a:endParaRPr/>
          </a:p>
        </p:txBody>
      </p:sp>
      <p:sp>
        <p:nvSpPr>
          <p:cNvPr id="17" name="TextBox 35" hidden="0"/>
          <p:cNvSpPr/>
          <p:nvPr isPhoto="0" userDrawn="0"/>
        </p:nvSpPr>
        <p:spPr bwMode="auto">
          <a:xfrm>
            <a:off x="1225598" y="3727000"/>
            <a:ext cx="324036" cy="184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1000" b="1">
                <a:solidFill>
                  <a:srgbClr val="FF0000"/>
                </a:solidFill>
              </a:rPr>
              <a:t>D</a:t>
            </a:r>
            <a:endParaRPr/>
          </a:p>
        </p:txBody>
      </p:sp>
      <p:sp>
        <p:nvSpPr>
          <p:cNvPr id="18" name="TextBox 40" hidden="0"/>
          <p:cNvSpPr/>
          <p:nvPr isPhoto="0" userDrawn="0"/>
        </p:nvSpPr>
        <p:spPr bwMode="auto">
          <a:xfrm>
            <a:off x="1394307" y="3837472"/>
            <a:ext cx="324036" cy="184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1000" b="1">
                <a:solidFill>
                  <a:srgbClr val="00B050"/>
                </a:solidFill>
              </a:rPr>
              <a:t>F</a:t>
            </a:r>
            <a:r>
              <a:rPr lang="en-GB" sz="400" b="1">
                <a:solidFill>
                  <a:srgbClr val="00B050"/>
                </a:solidFill>
              </a:rPr>
              <a:t>H</a:t>
            </a:r>
            <a:endParaRPr/>
          </a:p>
        </p:txBody>
      </p:sp>
      <p:sp>
        <p:nvSpPr>
          <p:cNvPr id="19" name="TextBox 44" hidden="0"/>
          <p:cNvSpPr/>
          <p:nvPr isPhoto="0" userDrawn="0"/>
        </p:nvSpPr>
        <p:spPr bwMode="auto">
          <a:xfrm>
            <a:off x="1480657" y="3415862"/>
            <a:ext cx="324036" cy="184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1000" b="1">
                <a:solidFill>
                  <a:srgbClr val="00B050"/>
                </a:solidFill>
              </a:rPr>
              <a:t>E</a:t>
            </a:r>
            <a:r>
              <a:rPr lang="en-GB" sz="400" b="1">
                <a:solidFill>
                  <a:srgbClr val="00B050"/>
                </a:solidFill>
              </a:rPr>
              <a:t>H</a:t>
            </a:r>
            <a:endParaRPr/>
          </a:p>
        </p:txBody>
      </p:sp>
      <p:sp>
        <p:nvSpPr>
          <p:cNvPr id="20" name="TextBox 46" hidden="0"/>
          <p:cNvSpPr/>
          <p:nvPr isPhoto="0" userDrawn="0"/>
        </p:nvSpPr>
        <p:spPr bwMode="auto">
          <a:xfrm>
            <a:off x="1222884" y="3516629"/>
            <a:ext cx="324036" cy="184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1000" b="1">
                <a:solidFill>
                  <a:srgbClr val="FF0000"/>
                </a:solidFill>
              </a:rPr>
              <a:t>C</a:t>
            </a:r>
            <a:endParaRPr/>
          </a:p>
        </p:txBody>
      </p:sp>
      <p:sp>
        <p:nvSpPr>
          <p:cNvPr id="21" name="Rectangle 48" hidden="0"/>
          <p:cNvSpPr/>
          <p:nvPr isPhoto="0" userDrawn="0"/>
        </p:nvSpPr>
        <p:spPr bwMode="auto">
          <a:xfrm>
            <a:off x="2436194" y="772988"/>
            <a:ext cx="1275588" cy="233140"/>
          </a:xfrm>
          <a:prstGeom prst="rect">
            <a:avLst/>
          </a:prstGeom>
          <a:solidFill>
            <a:srgbClr val="41C0F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GB" sz="1200" b="1">
                <a:solidFill>
                  <a:schemeClr val="bg1"/>
                </a:solidFill>
              </a:rPr>
              <a:t>Tunnel QXL</a:t>
            </a:r>
            <a:endParaRPr sz="1200"/>
          </a:p>
        </p:txBody>
      </p:sp>
      <p:sp>
        <p:nvSpPr>
          <p:cNvPr id="22" name="Rectangle 50" hidden="0"/>
          <p:cNvSpPr/>
          <p:nvPr isPhoto="0" userDrawn="0"/>
        </p:nvSpPr>
        <p:spPr bwMode="auto">
          <a:xfrm>
            <a:off x="2447231" y="984342"/>
            <a:ext cx="1242137" cy="826489"/>
          </a:xfrm>
          <a:prstGeom prst="rect">
            <a:avLst/>
          </a:prstGeom>
          <a:noFill/>
          <a:ln w="50800">
            <a:solidFill>
              <a:srgbClr val="00B0F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endParaRPr lang="en-GB" sz="1500"/>
          </a:p>
        </p:txBody>
      </p:sp>
      <p:sp>
        <p:nvSpPr>
          <p:cNvPr id="23" name="Rectangle 54" hidden="0"/>
          <p:cNvSpPr/>
          <p:nvPr isPhoto="0" userDrawn="0"/>
        </p:nvSpPr>
        <p:spPr bwMode="auto">
          <a:xfrm>
            <a:off x="896342" y="2941916"/>
            <a:ext cx="1282446" cy="417429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GB" sz="1200" b="1">
                <a:solidFill>
                  <a:schemeClr val="bg1"/>
                </a:solidFill>
              </a:rPr>
              <a:t>Service Galleries QXL</a:t>
            </a:r>
            <a:endParaRPr sz="1200"/>
          </a:p>
        </p:txBody>
      </p:sp>
      <p:sp>
        <p:nvSpPr>
          <p:cNvPr id="24" name="Rectangle 60" hidden="0"/>
          <p:cNvSpPr/>
          <p:nvPr isPhoto="0" userDrawn="0"/>
        </p:nvSpPr>
        <p:spPr bwMode="auto">
          <a:xfrm>
            <a:off x="914877" y="3351814"/>
            <a:ext cx="1242137" cy="826489"/>
          </a:xfrm>
          <a:prstGeom prst="rect">
            <a:avLst/>
          </a:prstGeom>
          <a:noFill/>
          <a:ln w="50800"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endParaRPr lang="en-GB" sz="1500"/>
          </a:p>
        </p:txBody>
      </p:sp>
      <p:sp>
        <p:nvSpPr>
          <p:cNvPr id="25" name="Rectangle 65" hidden="0"/>
          <p:cNvSpPr/>
          <p:nvPr isPhoto="0" userDrawn="0"/>
        </p:nvSpPr>
        <p:spPr bwMode="auto">
          <a:xfrm>
            <a:off x="923254" y="3348576"/>
            <a:ext cx="1242137" cy="826489"/>
          </a:xfrm>
          <a:prstGeom prst="rect">
            <a:avLst/>
          </a:prstGeom>
          <a:noFill/>
          <a:ln w="50800">
            <a:solidFill>
              <a:srgbClr val="92D050"/>
            </a:solidFill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endParaRPr lang="en-GB" sz="1500"/>
          </a:p>
        </p:txBody>
      </p:sp>
      <p:cxnSp>
        <p:nvCxnSpPr>
          <p:cNvPr id="26" name="Connector: Elbow 68" hidden="0"/>
          <p:cNvCxnSpPr>
            <a:cxnSpLocks/>
          </p:cNvCxnSpPr>
          <p:nvPr isPhoto="0" userDrawn="0"/>
        </p:nvCxnSpPr>
        <p:spPr bwMode="auto">
          <a:xfrm rot="10799989" flipV="1">
            <a:off x="1056521" y="1275247"/>
            <a:ext cx="1367908" cy="276526"/>
          </a:xfrm>
          <a:prstGeom prst="bentConnector3">
            <a:avLst>
              <a:gd name="adj1" fmla="val 100657"/>
            </a:avLst>
          </a:prstGeom>
          <a:ln w="19050" cap="flat" cmpd="sng" algn="ctr">
            <a:solidFill>
              <a:srgbClr val="00B0F0"/>
            </a:solidFill>
            <a:prstDash val="sysDot"/>
            <a:round/>
            <a:headEnd type="none" w="med" len="med"/>
            <a:tailEnd type="none" w="med" len="med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>
            <a:schemeClr val="tx1"/>
          </a:fontRef>
        </p:style>
      </p:cxnSp>
      <p:cxnSp>
        <p:nvCxnSpPr>
          <p:cNvPr id="27" name="Connector: Elbow 75" hidden="0"/>
          <p:cNvCxnSpPr>
            <a:cxnSpLocks/>
            <a:stCxn id="22" idx="3"/>
          </p:cNvCxnSpPr>
          <p:nvPr isPhoto="0" userDrawn="0"/>
        </p:nvCxnSpPr>
        <p:spPr bwMode="auto">
          <a:xfrm flipH="1">
            <a:off x="3372221" y="1397587"/>
            <a:ext cx="317147" cy="1018525"/>
          </a:xfrm>
          <a:prstGeom prst="bentConnector4">
            <a:avLst>
              <a:gd name="adj1" fmla="val -54060"/>
              <a:gd name="adj2" fmla="val 70286"/>
            </a:avLst>
          </a:prstGeom>
          <a:ln w="19050" cap="flat" cmpd="sng" algn="ctr">
            <a:solidFill>
              <a:srgbClr val="00B0F0"/>
            </a:solidFill>
            <a:prstDash val="sysDot"/>
            <a:round/>
            <a:headEnd type="none" w="med" len="med"/>
            <a:tailEnd type="none" w="med" len="med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>
            <a:schemeClr val="tx1"/>
          </a:fontRef>
        </p:style>
      </p:cxnSp>
      <p:cxnSp>
        <p:nvCxnSpPr>
          <p:cNvPr id="28" name="Connector: Elbow 85" hidden="0"/>
          <p:cNvCxnSpPr>
            <a:cxnSpLocks/>
            <a:stCxn id="25" idx="1"/>
          </p:cNvCxnSpPr>
          <p:nvPr isPhoto="0" userDrawn="0"/>
        </p:nvCxnSpPr>
        <p:spPr bwMode="auto">
          <a:xfrm rot="10799989">
            <a:off x="639470" y="2649659"/>
            <a:ext cx="283784" cy="1112161"/>
          </a:xfrm>
          <a:prstGeom prst="bentConnector2">
            <a:avLst/>
          </a:prstGeom>
          <a:ln w="19050" cap="flat" cmpd="sng" algn="ctr">
            <a:solidFill>
              <a:srgbClr val="FFC000"/>
            </a:solidFill>
            <a:prstDash val="sysDot"/>
            <a:round/>
            <a:headEnd type="none" w="med" len="med"/>
            <a:tailEnd type="none" w="med" len="med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>
            <a:schemeClr val="tx1"/>
          </a:fontRef>
        </p:style>
      </p:cxnSp>
      <p:cxnSp>
        <p:nvCxnSpPr>
          <p:cNvPr id="29" name="Connector: Elbow 95" hidden="0"/>
          <p:cNvCxnSpPr>
            <a:cxnSpLocks/>
            <a:endCxn id="25" idx="3"/>
          </p:cNvCxnSpPr>
          <p:nvPr isPhoto="0" userDrawn="0"/>
        </p:nvCxnSpPr>
        <p:spPr bwMode="auto">
          <a:xfrm rot="5399977">
            <a:off x="1901654" y="3151857"/>
            <a:ext cx="873702" cy="346223"/>
          </a:xfrm>
          <a:prstGeom prst="bentConnector2">
            <a:avLst/>
          </a:prstGeom>
          <a:ln w="19050" cap="flat" cmpd="sng" algn="ctr">
            <a:solidFill>
              <a:srgbClr val="92D050"/>
            </a:solidFill>
            <a:prstDash val="sysDot"/>
            <a:round/>
            <a:headEnd type="none" w="med" len="med"/>
            <a:tailEnd type="none" w="med" len="med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>
            <a:schemeClr val="tx1"/>
          </a:fontRef>
        </p:style>
      </p:cxnSp>
      <p:sp>
        <p:nvSpPr>
          <p:cNvPr id="30" name="Slide Number Placeholder 1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B16C60D5-28E0-6E65-29A1-5842447D95D3}" type="slidenum">
              <a:rPr lang="fr-FR"/>
              <a:t/>
            </a:fld>
            <a:endParaRPr lang="fr-FR"/>
          </a:p>
        </p:txBody>
      </p:sp>
      <p:cxnSp>
        <p:nvCxnSpPr>
          <p:cNvPr id="31" name="Connector: Elbow 4" hidden="0"/>
          <p:cNvCxnSpPr>
            <a:cxnSpLocks/>
            <a:stCxn id="5" idx="0"/>
            <a:endCxn id="24" idx="2"/>
          </p:cNvCxnSpPr>
          <p:nvPr isPhoto="0" userDrawn="0"/>
        </p:nvCxnSpPr>
        <p:spPr bwMode="auto">
          <a:xfrm rot="10799989" flipV="1">
            <a:off x="1535946" y="4119852"/>
            <a:ext cx="1118612" cy="58451"/>
          </a:xfrm>
          <a:prstGeom prst="bentConnector4">
            <a:avLst>
              <a:gd name="adj1" fmla="val 18976"/>
              <a:gd name="adj2" fmla="val 483644"/>
            </a:avLst>
          </a:prstGeom>
          <a:ln>
            <a:prstDash val="sysDot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32" name="Rectangle 12" hidden="0"/>
          <p:cNvSpPr/>
          <p:nvPr isPhoto="0" userDrawn="0"/>
        </p:nvSpPr>
        <p:spPr bwMode="auto">
          <a:xfrm>
            <a:off x="2666560" y="3449939"/>
            <a:ext cx="1143940" cy="1326418"/>
          </a:xfrm>
          <a:prstGeom prst="rect">
            <a:avLst/>
          </a:prstGeom>
          <a:noFill/>
          <a:ln w="50800"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endParaRPr lang="en-GB" sz="1500"/>
          </a:p>
        </p:txBody>
      </p:sp>
      <p:sp>
        <p:nvSpPr>
          <p:cNvPr id="33" name="Rectangle 10" hidden="0"/>
          <p:cNvSpPr/>
          <p:nvPr isPhoto="0" userDrawn="0"/>
        </p:nvSpPr>
        <p:spPr bwMode="auto">
          <a:xfrm>
            <a:off x="2668250" y="3442570"/>
            <a:ext cx="1142253" cy="1333787"/>
          </a:xfrm>
          <a:prstGeom prst="rect">
            <a:avLst/>
          </a:prstGeom>
          <a:noFill/>
          <a:ln w="50800">
            <a:solidFill>
              <a:srgbClr val="92D050"/>
            </a:solidFill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endParaRPr lang="en-GB" sz="1500"/>
          </a:p>
        </p:txBody>
      </p:sp>
      <p:sp>
        <p:nvSpPr>
          <p:cNvPr id="34" name="TextBox 14" hidden="0"/>
          <p:cNvSpPr/>
          <p:nvPr isPhoto="0" userDrawn="0"/>
        </p:nvSpPr>
        <p:spPr bwMode="auto">
          <a:xfrm>
            <a:off x="3335616" y="4005562"/>
            <a:ext cx="324036" cy="184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1000" b="1">
                <a:solidFill>
                  <a:srgbClr val="69E3F3"/>
                </a:solidFill>
              </a:rPr>
              <a:t>B</a:t>
            </a:r>
            <a:endParaRPr/>
          </a:p>
        </p:txBody>
      </p:sp>
      <p:sp>
        <p:nvSpPr>
          <p:cNvPr id="35" name="TextBox 15" hidden="0"/>
          <p:cNvSpPr/>
          <p:nvPr isPhoto="0" userDrawn="0"/>
        </p:nvSpPr>
        <p:spPr bwMode="auto">
          <a:xfrm>
            <a:off x="2777915" y="4125777"/>
            <a:ext cx="324036" cy="184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1000" b="1">
                <a:solidFill>
                  <a:srgbClr val="FF0000"/>
                </a:solidFill>
              </a:rPr>
              <a:t>D</a:t>
            </a:r>
            <a:endParaRPr/>
          </a:p>
        </p:txBody>
      </p:sp>
      <p:sp>
        <p:nvSpPr>
          <p:cNvPr id="36" name="TextBox 16" hidden="0"/>
          <p:cNvSpPr/>
          <p:nvPr isPhoto="0" userDrawn="0"/>
        </p:nvSpPr>
        <p:spPr bwMode="auto">
          <a:xfrm flipH="0" flipV="0">
            <a:off x="3126911" y="4527411"/>
            <a:ext cx="361187" cy="3962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defRPr/>
            </a:pPr>
            <a:r>
              <a:rPr lang="en-GB" sz="1000" b="1">
                <a:solidFill>
                  <a:srgbClr val="00B050"/>
                </a:solidFill>
              </a:rPr>
              <a:t>F</a:t>
            </a:r>
            <a:r>
              <a:rPr lang="en-GB" sz="1000" b="1" baseline="-25000">
                <a:solidFill>
                  <a:srgbClr val="00B050"/>
                </a:solidFill>
              </a:rPr>
              <a:t>H</a:t>
            </a:r>
            <a:endParaRPr sz="1000"/>
          </a:p>
        </p:txBody>
      </p:sp>
      <p:sp>
        <p:nvSpPr>
          <p:cNvPr id="37" name="TextBox 17" hidden="0"/>
          <p:cNvSpPr/>
          <p:nvPr isPhoto="0" userDrawn="0"/>
        </p:nvSpPr>
        <p:spPr bwMode="auto">
          <a:xfrm>
            <a:off x="3157360" y="3440932"/>
            <a:ext cx="324036" cy="184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1000" b="1">
                <a:solidFill>
                  <a:srgbClr val="00B050"/>
                </a:solidFill>
              </a:rPr>
              <a:t>E</a:t>
            </a:r>
            <a:r>
              <a:rPr lang="en-GB" sz="400" b="1">
                <a:solidFill>
                  <a:srgbClr val="00B050"/>
                </a:solidFill>
              </a:rPr>
              <a:t>H</a:t>
            </a:r>
            <a:endParaRPr/>
          </a:p>
        </p:txBody>
      </p:sp>
      <p:sp>
        <p:nvSpPr>
          <p:cNvPr id="38" name="TextBox 18" hidden="0"/>
          <p:cNvSpPr/>
          <p:nvPr isPhoto="0" userDrawn="0"/>
        </p:nvSpPr>
        <p:spPr bwMode="auto">
          <a:xfrm>
            <a:off x="2814408" y="3701705"/>
            <a:ext cx="324036" cy="184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1000" b="1">
                <a:solidFill>
                  <a:srgbClr val="FF0000"/>
                </a:solidFill>
              </a:rPr>
              <a:t>C</a:t>
            </a:r>
            <a:endParaRPr/>
          </a:p>
        </p:txBody>
      </p:sp>
      <p:sp>
        <p:nvSpPr>
          <p:cNvPr id="39" name="Rectangle 20" hidden="0"/>
          <p:cNvSpPr/>
          <p:nvPr isPhoto="0" userDrawn="0"/>
        </p:nvSpPr>
        <p:spPr bwMode="auto">
          <a:xfrm>
            <a:off x="5087347" y="1882399"/>
            <a:ext cx="1142253" cy="256105"/>
          </a:xfrm>
          <a:prstGeom prst="rect">
            <a:avLst/>
          </a:prstGeom>
          <a:noFill/>
        </p:spPr>
        <p:txBody>
          <a:bodyPr vertOverflow="overflow" horzOverflow="clip" vert="horz" wrap="square" lIns="121919" tIns="60959" rIns="121919" bIns="60959" numCol="1" spcCol="0" rtlCol="0" fromWordArt="0" anchor="t" anchorCtr="0" forceAA="0" compatLnSpc="0">
            <a:noAutofit/>
          </a:bodyPr>
          <a:lstStyle/>
          <a:p>
            <a:pPr algn="ctr">
              <a:defRPr/>
            </a:pPr>
            <a:r>
              <a:rPr sz="1100">
                <a:solidFill>
                  <a:schemeClr val="bg2"/>
                </a:solidFill>
              </a:rPr>
              <a:t>LHC tunnel</a:t>
            </a:r>
            <a:endParaRPr sz="1100">
              <a:solidFill>
                <a:schemeClr val="bg2"/>
              </a:solidFill>
            </a:endParaRPr>
          </a:p>
        </p:txBody>
      </p:sp>
      <p:sp>
        <p:nvSpPr>
          <p:cNvPr id="40" name="Rectangle 21" hidden="0"/>
          <p:cNvSpPr/>
          <p:nvPr isPhoto="0" userDrawn="0"/>
        </p:nvSpPr>
        <p:spPr bwMode="auto">
          <a:xfrm flipH="0" flipV="0">
            <a:off x="5821724" y="1030120"/>
            <a:ext cx="1114424" cy="175203"/>
          </a:xfrm>
          <a:prstGeom prst="rect">
            <a:avLst/>
          </a:prstGeom>
          <a:noFill/>
        </p:spPr>
        <p:txBody>
          <a:bodyPr vertOverflow="overflow" horzOverflow="clip" vert="horz" wrap="square" lIns="121919" tIns="60959" rIns="121919" bIns="60959" numCol="1" spcCol="0" rtlCol="0" fromWordArt="0" anchor="t" anchorCtr="0" forceAA="0" compatLnSpc="0">
            <a:noAutofit/>
          </a:bodyPr>
          <a:lstStyle/>
          <a:p>
            <a:pPr algn="ctr">
              <a:defRPr/>
            </a:pPr>
            <a:r>
              <a:rPr lang="en-US" sz="1100">
                <a:solidFill>
                  <a:srgbClr val="800080"/>
                </a:solidFill>
              </a:rPr>
              <a:t>Underground </a:t>
            </a:r>
            <a:r>
              <a:rPr sz="1100">
                <a:solidFill>
                  <a:srgbClr val="800080"/>
                </a:solidFill>
              </a:rPr>
              <a:t>Galler</a:t>
            </a:r>
            <a:r>
              <a:rPr lang="en-US" sz="1100">
                <a:solidFill>
                  <a:srgbClr val="800080"/>
                </a:solidFill>
              </a:rPr>
              <a:t>ies</a:t>
            </a:r>
            <a:endParaRPr sz="1100">
              <a:solidFill>
                <a:srgbClr val="800080"/>
              </a:solidFill>
            </a:endParaRPr>
          </a:p>
        </p:txBody>
      </p:sp>
      <p:sp>
        <p:nvSpPr>
          <p:cNvPr id="41" name="Rectangle 39" hidden="0"/>
          <p:cNvSpPr/>
          <p:nvPr isPhoto="0" userDrawn="0"/>
        </p:nvSpPr>
        <p:spPr bwMode="auto">
          <a:xfrm>
            <a:off x="7295823" y="1882399"/>
            <a:ext cx="1142253" cy="256105"/>
          </a:xfrm>
          <a:prstGeom prst="rect">
            <a:avLst/>
          </a:prstGeom>
          <a:noFill/>
        </p:spPr>
        <p:txBody>
          <a:bodyPr vertOverflow="overflow" horzOverflow="clip" vert="horz" wrap="square" lIns="121919" tIns="60959" rIns="121919" bIns="60959" numCol="1" spcCol="0" rtlCol="0" fromWordArt="0" anchor="t" anchorCtr="0" forceAA="0" compatLnSpc="0">
            <a:noAutofit/>
          </a:bodyPr>
          <a:lstStyle/>
          <a:p>
            <a:pPr algn="ctr">
              <a:defRPr/>
            </a:pPr>
            <a:r>
              <a:rPr sz="1100">
                <a:solidFill>
                  <a:schemeClr val="bg2"/>
                </a:solidFill>
              </a:rPr>
              <a:t>LHC tunnel</a:t>
            </a:r>
            <a:endParaRPr sz="1100">
              <a:solidFill>
                <a:schemeClr val="bg2"/>
              </a:solidFill>
            </a:endParaRPr>
          </a:p>
        </p:txBody>
      </p:sp>
      <p:sp>
        <p:nvSpPr>
          <p:cNvPr id="42" name="Espace réservé du contenu 8" hidden="0"/>
          <p:cNvSpPr/>
          <p:nvPr isPhoto="0" userDrawn="0"/>
        </p:nvSpPr>
        <p:spPr bwMode="auto">
          <a:xfrm>
            <a:off x="4409982" y="2234742"/>
            <a:ext cx="4457936" cy="93423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bg2"/>
            </a:solidFill>
          </a:ln>
        </p:spPr>
        <p:txBody>
          <a:bodyPr vert="horz" wrap="square" lIns="47999" tIns="47999" rIns="47999" bIns="47999" rtlCol="0">
            <a:spAutoFit/>
          </a:bodyPr>
          <a:lstStyle>
            <a:lvl1pPr marL="342900" indent="-342900" algn="l" defTabSz="457200">
              <a:spcBef>
                <a:spcPts val="0"/>
              </a:spcBef>
              <a:buClr>
                <a:schemeClr val="accent6"/>
              </a:buClr>
              <a:buFont typeface="Wingdings"/>
              <a:buChar char="§"/>
              <a:defRPr sz="28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>
              <a:spcBef>
                <a:spcPts val="0"/>
              </a:spcBef>
              <a:buClr>
                <a:schemeClr val="accent6"/>
              </a:buClr>
              <a:buFont typeface="Wingdings"/>
              <a:buChar char="§"/>
              <a:defRPr sz="24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>
              <a:spcBef>
                <a:spcPts val="0"/>
              </a:spcBef>
              <a:buClr>
                <a:schemeClr val="accent6"/>
              </a:buClr>
              <a:buFont typeface="Wingdings"/>
              <a:buChar char="§"/>
              <a:defRPr sz="20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>
              <a:spcBef>
                <a:spcPts val="0"/>
              </a:spcBef>
              <a:buClr>
                <a:schemeClr val="accent6"/>
              </a:buClr>
              <a:buFont typeface="Wingdings"/>
              <a:buChar char="§"/>
              <a:defRPr sz="18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>
              <a:spcBef>
                <a:spcPts val="0"/>
              </a:spcBef>
              <a:buClr>
                <a:schemeClr val="accent6"/>
              </a:buClr>
              <a:buFont typeface="Wingdings"/>
              <a:buChar char="§"/>
              <a:defRPr sz="16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599" indent="-228600" algn="l" defTabSz="4572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0"/>
              </a:spcBef>
              <a:buNone/>
              <a:defRPr/>
            </a:pPr>
            <a:r>
              <a:rPr lang="en-GB" sz="1100" b="1">
                <a:solidFill>
                  <a:schemeClr val="tx2"/>
                </a:solidFill>
              </a:rPr>
              <a:t>Installation strategy in two steps:</a:t>
            </a:r>
            <a:endParaRPr sz="1100"/>
          </a:p>
          <a:p>
            <a:pPr marL="357707" indent="-239177" algn="just">
              <a:spcBef>
                <a:spcPts val="0"/>
              </a:spcBef>
              <a:defRPr/>
            </a:pPr>
            <a:r>
              <a:rPr lang="en-GB" sz="1100">
                <a:solidFill>
                  <a:srgbClr val="800080"/>
                </a:solidFill>
              </a:rPr>
              <a:t>Phase 1</a:t>
            </a:r>
            <a:r>
              <a:rPr lang="en-GB" sz="1100">
                <a:solidFill>
                  <a:schemeClr val="tx1">
                    <a:lumMod val="65000"/>
                    <a:lumOff val="35000"/>
                  </a:schemeClr>
                </a:solidFill>
              </a:rPr>
              <a:t>: in the underground galleries, independent from LHC machine operation</a:t>
            </a:r>
            <a:endParaRPr sz="1100"/>
          </a:p>
          <a:p>
            <a:pPr marL="357707" indent="-239177" algn="just">
              <a:spcBef>
                <a:spcPts val="0"/>
              </a:spcBef>
              <a:defRPr/>
            </a:pPr>
            <a:r>
              <a:rPr lang="en-GB" sz="1100">
                <a:solidFill>
                  <a:schemeClr val="bg2"/>
                </a:solidFill>
              </a:rPr>
              <a:t>Phase 2</a:t>
            </a:r>
            <a:r>
              <a:rPr lang="en-GB" sz="1100">
                <a:solidFill>
                  <a:schemeClr val="tx1">
                    <a:lumMod val="65000"/>
                    <a:lumOff val="35000"/>
                  </a:schemeClr>
                </a:solidFill>
              </a:rPr>
              <a:t>: in the LHC tunnel, after when the machine dismounting during Long Shutdown 3</a:t>
            </a:r>
            <a:endParaRPr sz="1100"/>
          </a:p>
        </p:txBody>
      </p:sp>
      <p:sp>
        <p:nvSpPr>
          <p:cNvPr id="43" name="Espace réservé du pied de page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04999" y="4767261"/>
            <a:ext cx="6626999" cy="270000"/>
          </a:xfrm>
        </p:spPr>
        <p:txBody>
          <a:bodyPr/>
          <a:lstStyle/>
          <a:p>
            <a:pPr>
              <a:defRPr/>
            </a:pPr>
            <a:r>
              <a:rPr/>
              <a:t>S. Claudet - Intro HL Cryogenics - HeSpillWG-09Jan25</a:t>
            </a:r>
            <a:endParaRPr/>
          </a:p>
        </p:txBody>
      </p:sp>
      <p:sp>
        <p:nvSpPr>
          <p:cNvPr id="44" name="" hidden="0"/>
          <p:cNvSpPr/>
          <p:nvPr isPhoto="0" userDrawn="0"/>
        </p:nvSpPr>
        <p:spPr bwMode="auto">
          <a:xfrm flipH="0" flipV="0">
            <a:off x="392474" y="548100"/>
            <a:ext cx="2095499" cy="685799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>
              <a:defRPr/>
            </a:pPr>
            <a:r>
              <a:rPr sz="1400"/>
              <a:t>2x750m, five process pipes DN40 to DN250, Vac. jacket 660-900mm</a:t>
            </a:r>
            <a:endParaRPr sz="1400"/>
          </a:p>
        </p:txBody>
      </p:sp>
      <p:pic>
        <p:nvPicPr>
          <p:cNvPr id="45" name="Picture 51" descr="Diagram&#10;&#10;Description automatically generated" hidden="0"/>
          <p:cNvPicPr>
            <a:picLocks noChangeAspect="1"/>
          </p:cNvPicPr>
          <p:nvPr isPhoto="0" userDrawn="0"/>
        </p:nvPicPr>
        <p:blipFill>
          <a:blip r:embed="rId7"/>
          <a:stretch/>
        </p:blipFill>
        <p:spPr bwMode="auto">
          <a:xfrm flipH="0" flipV="0">
            <a:off x="4409982" y="3158115"/>
            <a:ext cx="2181949" cy="1223003"/>
          </a:xfrm>
          <a:prstGeom prst="rect">
            <a:avLst/>
          </a:prstGeom>
          <a:ln>
            <a:solidFill>
              <a:srgbClr val="7030A0"/>
            </a:solidFill>
          </a:ln>
        </p:spPr>
      </p:pic>
      <p:grpSp>
        <p:nvGrpSpPr>
          <p:cNvPr id="46" name="Group 16" hidden="0"/>
          <p:cNvGrpSpPr/>
          <p:nvPr isPhoto="0" userDrawn="0"/>
        </p:nvGrpSpPr>
        <p:grpSpPr bwMode="auto">
          <a:xfrm flipH="0" flipV="0">
            <a:off x="6888524" y="3177737"/>
            <a:ext cx="1665429" cy="1522836"/>
            <a:chOff x="0" y="0"/>
            <a:chExt cx="1665429" cy="1522836"/>
          </a:xfrm>
        </p:grpSpPr>
        <p:pic>
          <p:nvPicPr>
            <p:cNvPr id="47" name="Picture 12" hidden="0"/>
            <p:cNvPicPr>
              <a:picLocks noChangeAspect="1"/>
            </p:cNvPicPr>
            <p:nvPr isPhoto="0" userDrawn="0"/>
          </p:nvPicPr>
          <p:blipFill>
            <a:blip r:embed="rId8"/>
            <a:stretch/>
          </p:blipFill>
          <p:spPr bwMode="auto">
            <a:xfrm>
              <a:off x="0" y="0"/>
              <a:ext cx="1665429" cy="1522836"/>
            </a:xfrm>
            <a:prstGeom prst="rect">
              <a:avLst/>
            </a:prstGeom>
            <a:ln>
              <a:solidFill>
                <a:schemeClr val="tx2"/>
              </a:solidFill>
            </a:ln>
          </p:spPr>
        </p:pic>
        <p:sp>
          <p:nvSpPr>
            <p:cNvPr id="48" name="Espace réservé du contenu 8" hidden="0"/>
            <p:cNvSpPr/>
            <p:nvPr isPhoto="0" userDrawn="0"/>
          </p:nvSpPr>
          <p:spPr bwMode="auto">
            <a:xfrm>
              <a:off x="182884" y="1251006"/>
              <a:ext cx="571168" cy="17935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47999" tIns="47999" rIns="47999" bIns="47999" rtlCol="0" anchor="ctr" anchorCtr="0">
              <a:noAutofit/>
            </a:bodyPr>
            <a:lstStyle>
              <a:lvl1pPr marL="342900" indent="-342900" algn="l" defTabSz="457200">
                <a:spcBef>
                  <a:spcPts val="0"/>
                </a:spcBef>
                <a:buClr>
                  <a:schemeClr val="accent6"/>
                </a:buClr>
                <a:buFont typeface="Wingdings"/>
                <a:buChar char="§"/>
                <a:defRPr sz="28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>
                <a:spcBef>
                  <a:spcPts val="0"/>
                </a:spcBef>
                <a:buClr>
                  <a:schemeClr val="accent6"/>
                </a:buClr>
                <a:buFont typeface="Wingdings"/>
                <a:buChar char="§"/>
                <a:defRPr sz="24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>
                <a:spcBef>
                  <a:spcPts val="0"/>
                </a:spcBef>
                <a:buClr>
                  <a:schemeClr val="accent6"/>
                </a:buClr>
                <a:buFont typeface="Wingdings"/>
                <a:buChar char="§"/>
                <a:defRPr sz="20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>
                <a:spcBef>
                  <a:spcPts val="0"/>
                </a:spcBef>
                <a:buClr>
                  <a:schemeClr val="accent6"/>
                </a:buClr>
                <a:buFont typeface="Wingdings"/>
                <a:buChar char="§"/>
                <a:defRPr sz="18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>
                <a:spcBef>
                  <a:spcPts val="0"/>
                </a:spcBef>
                <a:buClr>
                  <a:schemeClr val="accent6"/>
                </a:buClr>
                <a:buFont typeface="Wingdings"/>
                <a:buChar char="§"/>
                <a:defRPr sz="16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5pPr>
              <a:lvl6pPr marL="2514599" indent="-228600" algn="l" defTabSz="457200">
                <a:spcBef>
                  <a:spcPts val="0"/>
                </a:spcBef>
                <a:buFont typeface="Arial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>
                <a:spcBef>
                  <a:spcPts val="0"/>
                </a:spcBef>
                <a:buFont typeface="Arial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>
                <a:spcBef>
                  <a:spcPts val="0"/>
                </a:spcBef>
                <a:buFont typeface="Arial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>
                <a:spcBef>
                  <a:spcPts val="0"/>
                </a:spcBef>
                <a:buFont typeface="Arial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Bef>
                  <a:spcPts val="0"/>
                </a:spcBef>
                <a:buNone/>
                <a:defRPr/>
              </a:pPr>
              <a:r>
                <a:rPr lang="en-US" sz="700"/>
                <a:t>C</a:t>
              </a:r>
              <a:r>
                <a:rPr lang="en-GB" sz="700"/>
                <a:t>RYOLINE</a:t>
              </a:r>
              <a:endParaRPr sz="700"/>
            </a:p>
          </p:txBody>
        </p:sp>
        <p:sp>
          <p:nvSpPr>
            <p:cNvPr id="49" name="Espace réservé du contenu 8" hidden="0"/>
            <p:cNvSpPr/>
            <p:nvPr isPhoto="0" userDrawn="0"/>
          </p:nvSpPr>
          <p:spPr bwMode="auto">
            <a:xfrm flipH="0" flipV="0">
              <a:off x="1088410" y="997328"/>
              <a:ext cx="461140" cy="33449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47999" tIns="47999" rIns="47999" bIns="47999" rtlCol="0" anchor="ctr" anchorCtr="0">
              <a:noAutofit/>
            </a:bodyPr>
            <a:lstStyle>
              <a:lvl1pPr marL="342900" indent="-342900" algn="l" defTabSz="457200">
                <a:spcBef>
                  <a:spcPts val="0"/>
                </a:spcBef>
                <a:buClr>
                  <a:schemeClr val="accent6"/>
                </a:buClr>
                <a:buFont typeface="Wingdings"/>
                <a:buChar char="§"/>
                <a:defRPr sz="28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>
                <a:spcBef>
                  <a:spcPts val="0"/>
                </a:spcBef>
                <a:buClr>
                  <a:schemeClr val="accent6"/>
                </a:buClr>
                <a:buFont typeface="Wingdings"/>
                <a:buChar char="§"/>
                <a:defRPr sz="24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>
                <a:spcBef>
                  <a:spcPts val="0"/>
                </a:spcBef>
                <a:buClr>
                  <a:schemeClr val="accent6"/>
                </a:buClr>
                <a:buFont typeface="Wingdings"/>
                <a:buChar char="§"/>
                <a:defRPr sz="20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>
                <a:spcBef>
                  <a:spcPts val="0"/>
                </a:spcBef>
                <a:buClr>
                  <a:schemeClr val="accent6"/>
                </a:buClr>
                <a:buFont typeface="Wingdings"/>
                <a:buChar char="§"/>
                <a:defRPr sz="18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>
                <a:spcBef>
                  <a:spcPts val="0"/>
                </a:spcBef>
                <a:buClr>
                  <a:schemeClr val="accent6"/>
                </a:buClr>
                <a:buFont typeface="Wingdings"/>
                <a:buChar char="§"/>
                <a:defRPr sz="16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5pPr>
              <a:lvl6pPr marL="2514599" indent="-228600" algn="l" defTabSz="457200">
                <a:spcBef>
                  <a:spcPts val="0"/>
                </a:spcBef>
                <a:buFont typeface="Arial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>
                <a:spcBef>
                  <a:spcPts val="0"/>
                </a:spcBef>
                <a:buFont typeface="Arial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>
                <a:spcBef>
                  <a:spcPts val="0"/>
                </a:spcBef>
                <a:buFont typeface="Arial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>
                <a:spcBef>
                  <a:spcPts val="0"/>
                </a:spcBef>
                <a:buFont typeface="Arial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Bef>
                  <a:spcPts val="0"/>
                </a:spcBef>
                <a:buNone/>
                <a:defRPr/>
              </a:pPr>
              <a:r>
                <a:rPr lang="en-GB" sz="700"/>
                <a:t>CRAB CAVITY</a:t>
              </a:r>
              <a:endParaRPr sz="700"/>
            </a:p>
          </p:txBody>
        </p:sp>
      </p:grpSp>
      <p:sp>
        <p:nvSpPr>
          <p:cNvPr id="50" name="Rectangle 31" hidden="0"/>
          <p:cNvSpPr/>
          <p:nvPr isPhoto="0" userDrawn="0"/>
        </p:nvSpPr>
        <p:spPr bwMode="auto">
          <a:xfrm>
            <a:off x="6888524" y="3177737"/>
            <a:ext cx="612671" cy="30483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 algn="ctr">
              <a:defRPr/>
            </a:pPr>
            <a:r>
              <a:rPr sz="1400" b="1">
                <a:solidFill>
                  <a:schemeClr val="bg2"/>
                </a:solidFill>
              </a:rPr>
              <a:t>Ph 2</a:t>
            </a:r>
            <a:endParaRPr sz="1400">
              <a:solidFill>
                <a:schemeClr val="bg2"/>
              </a:solidFill>
            </a:endParaRPr>
          </a:p>
        </p:txBody>
      </p:sp>
      <p:sp>
        <p:nvSpPr>
          <p:cNvPr id="51" name="Oval 53" hidden="0"/>
          <p:cNvSpPr/>
          <p:nvPr isPhoto="0" userDrawn="0"/>
        </p:nvSpPr>
        <p:spPr bwMode="auto">
          <a:xfrm flipH="0" flipV="0">
            <a:off x="6928680" y="1653317"/>
            <a:ext cx="1921994" cy="315028"/>
          </a:xfrm>
          <a:prstGeom prst="ellipse">
            <a:avLst/>
          </a:prstGeom>
          <a:noFill/>
          <a:ln w="1270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 sz="2400"/>
          </a:p>
        </p:txBody>
      </p:sp>
      <p:sp>
        <p:nvSpPr>
          <p:cNvPr id="52" name="Rectangle 31" hidden="0"/>
          <p:cNvSpPr/>
          <p:nvPr isPhoto="0" userDrawn="0"/>
        </p:nvSpPr>
        <p:spPr bwMode="auto">
          <a:xfrm>
            <a:off x="4409982" y="3157694"/>
            <a:ext cx="612743" cy="30483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 algn="ctr">
              <a:defRPr/>
            </a:pPr>
            <a:r>
              <a:rPr sz="1400" b="1">
                <a:solidFill>
                  <a:srgbClr val="800080"/>
                </a:solidFill>
              </a:rPr>
              <a:t>Ph 1</a:t>
            </a:r>
            <a:endParaRPr sz="1400">
              <a:solidFill>
                <a:srgbClr val="800080"/>
              </a:solidFill>
            </a:endParaRPr>
          </a:p>
        </p:txBody>
      </p:sp>
      <p:sp>
        <p:nvSpPr>
          <p:cNvPr id="53" name="Oval 53" hidden="0"/>
          <p:cNvSpPr/>
          <p:nvPr isPhoto="0" userDrawn="0"/>
        </p:nvSpPr>
        <p:spPr bwMode="auto">
          <a:xfrm flipH="0" flipV="0">
            <a:off x="4572000" y="1653317"/>
            <a:ext cx="1921994" cy="315028"/>
          </a:xfrm>
          <a:prstGeom prst="ellipse">
            <a:avLst/>
          </a:prstGeom>
          <a:noFill/>
          <a:ln w="1270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 sz="24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612000" y="-82170"/>
            <a:ext cx="7920000" cy="540000"/>
          </a:xfrm>
        </p:spPr>
        <p:txBody>
          <a:bodyPr/>
          <a:lstStyle/>
          <a:p>
            <a:pPr>
              <a:defRPr/>
            </a:pPr>
            <a:r>
              <a:rPr lang="en-US"/>
              <a:t>QRL Layout Overview</a:t>
            </a:r>
            <a:endParaRPr lang="en-GB"/>
          </a:p>
        </p:txBody>
      </p:sp>
      <p:pic>
        <p:nvPicPr>
          <p:cNvPr id="5" name="Picture 4" descr="A diagram of a train&#10;&#10;Description automatically generated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0" y="370436"/>
            <a:ext cx="9144438" cy="4773064"/>
          </a:xfrm>
          <a:prstGeom prst="rect">
            <a:avLst/>
          </a:prstGeom>
        </p:spPr>
      </p:pic>
      <p:sp>
        <p:nvSpPr>
          <p:cNvPr id="6" name="Espace réservé du pied de page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04998" y="4767260"/>
            <a:ext cx="6626998" cy="270000"/>
          </a:xfrm>
        </p:spPr>
        <p:txBody>
          <a:bodyPr/>
          <a:lstStyle/>
          <a:p>
            <a:pPr>
              <a:defRPr/>
            </a:pPr>
            <a:r>
              <a:rPr/>
              <a:t>S. Claudet - Intro HL Cryogenics - HeSpillWG-09Jan25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Bureau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>
    <a:spDef>
      <a:spPr bwMode="auto"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Template_PSM_WP_2023_v0</Template>
  <TotalTime>0</TotalTime>
  <Words>0</Words>
  <Application>ONLYOFFICE/2.5.565.0</Application>
  <DocSecurity>0</DocSecurity>
  <PresentationFormat>On-screen Show (16:9)</PresentationFormat>
  <Paragraphs>0</Paragraphs>
  <Slides>25</Slides>
  <Notes>25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 Project Steering Meeting WPxx</dc:title>
  <dc:subject/>
  <dc:creator>Cecile Noels</dc:creator>
  <cp:keywords/>
  <dc:description/>
  <dc:identifier/>
  <dc:language/>
  <cp:lastModifiedBy/>
  <cp:revision>50</cp:revision>
  <dcterms:created xsi:type="dcterms:W3CDTF">2023-01-30T09:32:06Z</dcterms:created>
  <dcterms:modified xsi:type="dcterms:W3CDTF">2025-01-09T10:06:40Z</dcterms:modified>
  <cp:category/>
  <cp:contentStatus/>
  <cp:version/>
</cp:coreProperties>
</file>