
<file path=[Content_Types].xml><?xml version="1.0" encoding="utf-8"?>
<Types xmlns="http://schemas.openxmlformats.org/package/2006/content-types">
  <Default Extension="emf" ContentType="image/x-emf"/>
  <Default Extension="wmf" ContentType="image/x-wmf"/>
  <Default Extension="png" ContentType="image/png"/>
  <Default Extension="xml" ContentType="application/xml"/>
  <Default Extension="jpeg" ContentType="image/jpeg"/>
  <Default Extension="rels" ContentType="application/vnd.openxmlformats-package.relationships+xml"/>
  <Default Extension="bin" ContentType="application/vnd.openxmlformats-officedocument.oleObject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14.xml" ContentType="application/vnd.openxmlformats-officedocument.presentationml.slideLayout+xml"/>
  <Override PartName="/ppt/presProps.xml" ContentType="application/vnd.openxmlformats-officedocument.presentationml.presProps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saveSubsetFonts="1" showSpecialPlsOnTitleSld="0">
  <p:sldMasterIdLst>
    <p:sldMasterId id="2147483648" r:id="rId1"/>
  </p:sldMasterIdLst>
  <p:sldIdLst>
    <p:sldId id="256" r:id="rId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presProps" Target="presProps.xml" /><Relationship Id="rId5" Type="http://schemas.openxmlformats.org/officeDocument/2006/relationships/tableStyles" Target="tableStyles.xml" /><Relationship Id="rId6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Logo Slide">
    <p:bg>
      <p:bgPr shadeToTitle="0">
        <a:solidFill>
          <a:schemeClr val="tx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Picture Placeholder 8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4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8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9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2 Pictures horizontal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4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7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8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9" name="Picture Placeholder 5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 hidden="0"/>
          <p:cNvSpPr>
            <a:spLocks noGrp="1"/>
          </p:cNvSpPr>
          <p:nvPr isPhoto="0" userDrawn="0"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4 Pictur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 hidden="0"/>
          <p:cNvSpPr>
            <a:spLocks noGrp="1"/>
          </p:cNvSpPr>
          <p:nvPr isPhoto="0" userDrawn="0">
            <p:ph type="dt" sz="half" idx="14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7" name="Footer Placeholder 7" hidden="0"/>
          <p:cNvSpPr>
            <a:spLocks noGrp="1"/>
          </p:cNvSpPr>
          <p:nvPr isPhoto="0" userDrawn="0">
            <p:ph type="ftr" sz="quarter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8" name="Slide Number Placeholder 9" hidden="0"/>
          <p:cNvSpPr>
            <a:spLocks noGrp="1"/>
          </p:cNvSpPr>
          <p:nvPr isPhoto="0" userDrawn="0">
            <p:ph type="sldNum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9" name="Picture Placeholder 5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 hidden="0"/>
          <p:cNvSpPr>
            <a:spLocks noGrp="1"/>
          </p:cNvSpPr>
          <p:nvPr isPhoto="0" userDrawn="0"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 hidden="0"/>
          <p:cNvSpPr>
            <a:spLocks noGrp="1"/>
          </p:cNvSpPr>
          <p:nvPr isPhoto="0" userDrawn="0"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 hidden="0"/>
          <p:cNvSpPr>
            <a:spLocks noGrp="1"/>
          </p:cNvSpPr>
          <p:nvPr isPhoto="0" userDrawn="0"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ubtitles and 2 Pictures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 hidden="0"/>
          <p:cNvSpPr>
            <a:spLocks noGrp="1"/>
          </p:cNvSpPr>
          <p:nvPr isPhoto="0" userDrawn="0">
            <p:ph type="dt" sz="half" idx="15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9" name="Footer Placeholder 5" hidden="0"/>
          <p:cNvSpPr>
            <a:spLocks noGrp="1"/>
          </p:cNvSpPr>
          <p:nvPr isPhoto="0" userDrawn="0">
            <p:ph type="ftr" sz="quarter" idx="16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10" name="Slide Number Placeholder 9" hidden="0"/>
          <p:cNvSpPr>
            <a:spLocks noGrp="1"/>
          </p:cNvSpPr>
          <p:nvPr isPhoto="0" userDrawn="0">
            <p:ph type="sldNum" sz="quarter" idx="17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11" name="Picture Placeholder 7" hidden="0"/>
          <p:cNvSpPr>
            <a:spLocks noGrp="1"/>
          </p:cNvSpPr>
          <p:nvPr isPhoto="0" userDrawn="0"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ubtitle and 3 Pictur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7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 hidden="0"/>
          <p:cNvSpPr>
            <a:spLocks noGrp="1"/>
          </p:cNvSpPr>
          <p:nvPr isPhoto="0" userDrawn="0"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 hidden="0"/>
          <p:cNvSpPr>
            <a:spLocks noGrp="1"/>
          </p:cNvSpPr>
          <p:nvPr isPhoto="0" userDrawn="0">
            <p:ph type="body" idx="15" hasCustomPrompt="0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0" name="Picture Placeholder 10" hidden="0"/>
          <p:cNvSpPr>
            <a:spLocks noGrp="1"/>
          </p:cNvSpPr>
          <p:nvPr isPhoto="0" userDrawn="0"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 hidden="0"/>
          <p:cNvSpPr>
            <a:spLocks noGrp="1"/>
          </p:cNvSpPr>
          <p:nvPr isPhoto="0" userDrawn="0">
            <p:ph type="dt" sz="half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12" name="Footer Placeholder 5" hidden="0"/>
          <p:cNvSpPr>
            <a:spLocks noGrp="1"/>
          </p:cNvSpPr>
          <p:nvPr isPhoto="0" userDrawn="0">
            <p:ph type="ftr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13" name="Slide Number Placeholder 13" hidden="0"/>
          <p:cNvSpPr>
            <a:spLocks noGrp="1"/>
          </p:cNvSpPr>
          <p:nvPr isPhoto="0" userDrawn="0">
            <p:ph type="sldNum" sz="quarter" idx="19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Text and 3 Pictures with box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5" hasCustomPrompt="0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Picture Placeholder 10" hidden="0"/>
          <p:cNvSpPr>
            <a:spLocks noGrp="1"/>
          </p:cNvSpPr>
          <p:nvPr isPhoto="0" userDrawn="0"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8" name="Footer Placeholder 5" hidden="0"/>
          <p:cNvSpPr>
            <a:spLocks noGrp="1"/>
          </p:cNvSpPr>
          <p:nvPr isPhoto="0" userDrawn="0">
            <p:ph type="ftr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9" name="Slide Number Placeholder 13" hidden="0"/>
          <p:cNvSpPr>
            <a:spLocks noGrp="1"/>
          </p:cNvSpPr>
          <p:nvPr isPhoto="0" userDrawn="0">
            <p:ph type="sldNum" sz="quarter" idx="19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10" name="Text Placeholder 2" hidden="0"/>
          <p:cNvSpPr>
            <a:spLocks noGrp="1"/>
          </p:cNvSpPr>
          <p:nvPr isPhoto="0" userDrawn="0">
            <p:ph type="body" idx="20" hasCustomPrompt="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1" name="Picture Placeholder 10" hidden="0"/>
          <p:cNvSpPr>
            <a:spLocks noGrp="1"/>
          </p:cNvSpPr>
          <p:nvPr isPhoto="0" userDrawn="0"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 hidden="0"/>
          <p:cNvSpPr>
            <a:spLocks noGrp="1"/>
          </p:cNvSpPr>
          <p:nvPr isPhoto="0" userDrawn="0">
            <p:ph type="body" idx="22" hasCustomPrompt="0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3" name="Picture Placeholder 10" hidden="0"/>
          <p:cNvSpPr>
            <a:spLocks noGrp="1"/>
          </p:cNvSpPr>
          <p:nvPr isPhoto="0" userDrawn="0"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Picture Horizontal and text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 hidden="0"/>
          <p:cNvSpPr>
            <a:spLocks noGrp="1"/>
          </p:cNvSpPr>
          <p:nvPr isPhoto="0" userDrawn="0">
            <p:ph type="body" sz="quarter" idx="14" hasCustomPrompt="0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 hidden="0"/>
          <p:cNvSpPr>
            <a:spLocks noGrp="1"/>
          </p:cNvSpPr>
          <p:nvPr isPhoto="0" userDrawn="0">
            <p:ph type="body" sz="quarter" idx="15" hasCustomPrompt="0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 hidden="0"/>
          <p:cNvSpPr>
            <a:spLocks noGrp="1"/>
          </p:cNvSpPr>
          <p:nvPr isPhoto="0" userDrawn="0">
            <p:ph type="dt" sz="half" idx="16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9" name="Footer Placeholder 3" hidden="0"/>
          <p:cNvSpPr>
            <a:spLocks noGrp="1"/>
          </p:cNvSpPr>
          <p:nvPr isPhoto="0" userDrawn="0">
            <p:ph type="ftr" sz="quarter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10" name="Slide Number Placeholder 4" hidden="0"/>
          <p:cNvSpPr>
            <a:spLocks noGrp="1"/>
          </p:cNvSpPr>
          <p:nvPr isPhoto="0" userDrawn="0">
            <p:ph type="sldNum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11" name="Text Placeholder 5" hidden="0"/>
          <p:cNvSpPr>
            <a:spLocks noGrp="1"/>
          </p:cNvSpPr>
          <p:nvPr isPhoto="0" userDrawn="0">
            <p:ph type="body" sz="quarter" idx="19" hasCustomPrompt="0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Picture Horizontal and text in boxe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 hidden="0"/>
          <p:cNvSpPr>
            <a:spLocks noGrp="1"/>
          </p:cNvSpPr>
          <p:nvPr isPhoto="0" userDrawn="0">
            <p:ph type="body" sz="quarter" idx="14" hasCustomPrompt="0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 hidden="0"/>
          <p:cNvSpPr>
            <a:spLocks noGrp="1"/>
          </p:cNvSpPr>
          <p:nvPr isPhoto="0" userDrawn="0">
            <p:ph type="body" sz="quarter" idx="15" hasCustomPrompt="0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 hidden="0"/>
          <p:cNvSpPr>
            <a:spLocks noGrp="1"/>
          </p:cNvSpPr>
          <p:nvPr isPhoto="0" userDrawn="0">
            <p:ph type="dt" sz="half" idx="16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9" name="Footer Placeholder 3" hidden="0"/>
          <p:cNvSpPr>
            <a:spLocks noGrp="1"/>
          </p:cNvSpPr>
          <p:nvPr isPhoto="0" userDrawn="0">
            <p:ph type="ftr" sz="quarter" idx="17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10" name="Slide Number Placeholder 4" hidden="0"/>
          <p:cNvSpPr>
            <a:spLocks noGrp="1"/>
          </p:cNvSpPr>
          <p:nvPr isPhoto="0" userDrawn="0">
            <p:ph type="sldNum" sz="quarter" idx="18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11" name="Text Placeholder 5" hidden="0"/>
          <p:cNvSpPr>
            <a:spLocks noGrp="1"/>
          </p:cNvSpPr>
          <p:nvPr isPhoto="0" userDrawn="0">
            <p:ph type="body" sz="quarter" idx="19" hasCustomPrompt="0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Chapter Header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7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8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 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6" name="Footer Placeholder 6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7" name="Slide Number Placeholder 7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le Slide 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ctrTitle" hasCustomPrompt="0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7" name="Footer Placeholder 7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8" name="Slide Number Placeholder 8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1_Blank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5" name="Footer Placeholder 5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6" name="Slide Number Placeholder 6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blank" userDrawn="1">
  <p:cSld name="Last slid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 hidden="0"/>
          <p:cNvSpPr>
            <a:spLocks noAdjustHandles="1"/>
          </p:cNvSpPr>
          <p:nvPr isPhoto="0"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userDrawn="1">
  <p:cSld name="Title Slide with logo">
    <p:bg>
      <p:bgPr shadeToTitle="0">
        <a:solidFill>
          <a:schemeClr val="tx1"/>
        </a:solidFill>
      </p:bgPr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 hidden="0"/>
          <p:cNvPicPr>
            <a:picLocks noChangeAspect="1"/>
          </p:cNvPicPr>
          <p:nvPr isPhoto="0"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 hidden="0"/>
          <p:cNvSpPr>
            <a:spLocks noGrp="1"/>
          </p:cNvSpPr>
          <p:nvPr isPhoto="0" userDrawn="0"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 hidden="0"/>
          <p:cNvSpPr>
            <a:spLocks noGrp="1"/>
          </p:cNvSpPr>
          <p:nvPr isPhoto="0" userDrawn="0">
            <p:ph type="subTitle" idx="1" hasCustomPrompt="0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Content  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7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Bulleted Content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7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Big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6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7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8" name="Picture Placeholder 3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Full page Picture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 hidden="0"/>
          <p:cNvSpPr>
            <a:spLocks noGrp="1"/>
          </p:cNvSpPr>
          <p:nvPr isPhoto="0" userDrawn="0">
            <p:ph type="pic" sz="quarter" idx="13" hasCustomPrompt="1"/>
          </p:nvPr>
        </p:nvSpPr>
        <p:spPr bwMode="auto">
          <a:xfrm>
            <a:off x="-24680" y="0"/>
            <a:ext cx="12192000" cy="632160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>
            <a:off x="8075612" y="0"/>
            <a:ext cx="4116387" cy="6318353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7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2 Contents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 hidden="0"/>
          <p:cNvSpPr>
            <a:spLocks noGrp="1"/>
          </p:cNvSpPr>
          <p:nvPr isPhoto="0" userDrawn="0">
            <p:ph sz="half" idx="1" hasCustomPrompt="0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7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8" name="Footer Placeholder 8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9" name="Slide Number Placeholder 9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Subtitle and Comparison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6" name="Content Placeholder 3" hidden="0"/>
          <p:cNvSpPr>
            <a:spLocks noGrp="1"/>
          </p:cNvSpPr>
          <p:nvPr isPhoto="0" userDrawn="0">
            <p:ph sz="half" idx="2" hasCustomPrompt="0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ext Placeholder 4" hidden="0"/>
          <p:cNvSpPr>
            <a:spLocks noGrp="1"/>
          </p:cNvSpPr>
          <p:nvPr isPhoto="0" userDrawn="0">
            <p:ph type="body" sz="quarter" idx="3" hasCustomPrompt="0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8" name="Content Placeholder 5" hidden="0"/>
          <p:cNvSpPr>
            <a:spLocks noGrp="1"/>
          </p:cNvSpPr>
          <p:nvPr isPhoto="0" userDrawn="0">
            <p:ph sz="quarter" idx="4" hasCustomPrompt="0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Date Placeholder 9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10" name="Footer Placeholder 10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11" name="Slide Number Placeholder 11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2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 hidden="0"/>
          <p:cNvSpPr>
            <a:spLocks noGrp="1"/>
          </p:cNvSpPr>
          <p:nvPr isPhoto="0" userDrawn="0">
            <p:ph type="title" hasCustomPrompt="0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pic>
        <p:nvPicPr>
          <p:cNvPr id="5" name="Picture 4" hidden="0"/>
          <p:cNvPicPr>
            <a:picLocks noChangeAspect="1"/>
          </p:cNvPicPr>
          <p:nvPr isPhoto="0" userDrawn="1"/>
        </p:nvPicPr>
        <p:blipFill>
          <a:blip r:embed="rId23"/>
          <a:stretch/>
        </p:blipFill>
        <p:spPr bwMode="auto"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6" name="Text Placeholder 2" hidden="0"/>
          <p:cNvSpPr>
            <a:spLocks noGrp="1"/>
          </p:cNvSpPr>
          <p:nvPr isPhoto="0" userDrawn="0">
            <p:ph type="body" idx="1" hasCustomPrompt="0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3" hidden="0"/>
          <p:cNvSpPr>
            <a:spLocks noGrp="1"/>
          </p:cNvSpPr>
          <p:nvPr isPhoto="0" userDrawn="0">
            <p:ph type="dt" sz="half" idx="2" hasCustomPrompt="0"/>
          </p:nvPr>
        </p:nvSpPr>
        <p:spPr bwMode="auto">
          <a:xfrm>
            <a:off x="324852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8" name="Slide Number Placeholder 5" hidden="0"/>
          <p:cNvSpPr>
            <a:spLocks noGrp="1"/>
          </p:cNvSpPr>
          <p:nvPr isPhoto="0" userDrawn="0">
            <p:ph type="sldNum" sz="quarter" idx="4" hasCustomPrompt="0"/>
          </p:nvPr>
        </p:nvSpPr>
        <p:spPr bwMode="auto"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/>
            </a:fld>
            <a:endParaRPr lang="en-US"/>
          </a:p>
        </p:txBody>
      </p:sp>
      <p:sp>
        <p:nvSpPr>
          <p:cNvPr id="9" name="Footer Placeholder 6" hidden="0"/>
          <p:cNvSpPr>
            <a:spLocks noGrp="1"/>
          </p:cNvSpPr>
          <p:nvPr isPhoto="0" userDrawn="0">
            <p:ph type="ftr" sz="quarter" idx="3" hasCustomPrompt="0"/>
          </p:nvPr>
        </p:nvSpPr>
        <p:spPr bwMode="auto"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dt="1" ftr="1" hdr="0" sldNum="1"/>
  <p:txStyles>
    <p:titleStyle>
      <a:lvl1pPr algn="l" defTabSz="914400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 hidden="0"/>
        <p:cNvGrpSpPr/>
        <p:nvPr isPhoto="0" userDrawn="0"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 hidden="0"/>
          <p:cNvSpPr>
            <a:spLocks noGrp="1"/>
          </p:cNvSpPr>
          <p:nvPr isPhoto="0" userDrawn="0">
            <p:ph idx="1" hasCustomPrompt="0"/>
          </p:nvPr>
        </p:nvSpPr>
        <p:spPr bwMode="auto">
          <a:xfrm flipH="0" flipV="0">
            <a:off x="407988" y="1047977"/>
            <a:ext cx="11376023" cy="512345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>
              <a:lnSpc>
                <a:spcPct val="100000"/>
              </a:lnSpc>
              <a:spcBef>
                <a:spcPts val="566"/>
              </a:spcBef>
              <a:spcAft>
                <a:spcPts val="283"/>
              </a:spcAft>
              <a:defRPr/>
            </a:pPr>
            <a:r>
              <a:rPr>
                <a:solidFill>
                  <a:srgbClr val="800080"/>
                </a:solidFill>
              </a:rPr>
              <a:t>? LHC ODH system End-of-Life in LS3, Need for consolidation?</a:t>
            </a:r>
            <a:endParaRPr>
              <a:solidFill>
                <a:srgbClr val="800080"/>
              </a:solidFill>
            </a:endParaRPr>
          </a:p>
          <a:p>
            <a:pPr marL="316922" indent="-316922">
              <a:lnSpc>
                <a:spcPct val="100000"/>
              </a:lnSpc>
              <a:spcBef>
                <a:spcPts val="566"/>
              </a:spcBef>
              <a:spcAft>
                <a:spcPts val="283"/>
              </a:spcAft>
              <a:buFont typeface="Arial"/>
              <a:buChar char="•"/>
              <a:defRPr/>
            </a:pPr>
            <a:r>
              <a:rPr/>
              <a:t>237 sensors in LHC machine:</a:t>
            </a:r>
            <a:endParaRPr/>
          </a:p>
          <a:p>
            <a:pPr>
              <a:lnSpc>
                <a:spcPct val="100000"/>
              </a:lnSpc>
              <a:spcBef>
                <a:spcPts val="566"/>
              </a:spcBef>
              <a:spcAft>
                <a:spcPts val="283"/>
              </a:spcAft>
              <a:defRPr/>
            </a:pPr>
            <a:r>
              <a:rPr/>
              <a:t>	- every ~300m in arcs (visibility 284m),</a:t>
            </a:r>
            <a:endParaRPr/>
          </a:p>
          <a:p>
            <a:pPr>
              <a:lnSpc>
                <a:spcPct val="100000"/>
              </a:lnSpc>
              <a:spcBef>
                <a:spcPts val="566"/>
              </a:spcBef>
              <a:spcAft>
                <a:spcPts val="283"/>
              </a:spcAft>
              <a:defRPr/>
            </a:pPr>
            <a:r>
              <a:rPr/>
              <a:t>	with flashing lights every 150m</a:t>
            </a:r>
            <a:endParaRPr/>
          </a:p>
          <a:p>
            <a:pPr>
              <a:lnSpc>
                <a:spcPct val="100000"/>
              </a:lnSpc>
              <a:spcBef>
                <a:spcPts val="566"/>
              </a:spcBef>
              <a:spcAft>
                <a:spcPts val="283"/>
              </a:spcAft>
              <a:defRPr/>
            </a:pPr>
            <a:r>
              <a:rPr/>
              <a:t>	- between 150m &amp; 300m in service areas (LSS)</a:t>
            </a:r>
            <a:endParaRPr/>
          </a:p>
          <a:p>
            <a:pPr marL="316922" indent="-316922">
              <a:lnSpc>
                <a:spcPct val="100000"/>
              </a:lnSpc>
              <a:spcBef>
                <a:spcPts val="566"/>
              </a:spcBef>
              <a:spcAft>
                <a:spcPts val="283"/>
              </a:spcAft>
              <a:buFont typeface="Arial"/>
              <a:buChar char="•"/>
              <a:defRPr/>
            </a:pPr>
            <a:r>
              <a:rPr/>
              <a:t>pre-alarm L2 19%_O2 (technical alarm)</a:t>
            </a:r>
            <a:endParaRPr/>
          </a:p>
          <a:p>
            <a:pPr marL="316922" indent="-316922">
              <a:lnSpc>
                <a:spcPct val="100000"/>
              </a:lnSpc>
              <a:spcBef>
                <a:spcPts val="566"/>
              </a:spcBef>
              <a:spcAft>
                <a:spcPts val="283"/>
              </a:spcAft>
              <a:buFont typeface="Arial"/>
              <a:buChar char="•"/>
              <a:defRPr/>
            </a:pPr>
            <a:r>
              <a:rPr/>
              <a:t>alarm L3 18%_O2:	1 sensor: flash +/- 300m from sensor</a:t>
            </a:r>
            <a:endParaRPr/>
          </a:p>
          <a:p>
            <a:pPr>
              <a:lnSpc>
                <a:spcPct val="100000"/>
              </a:lnSpc>
              <a:spcBef>
                <a:spcPts val="566"/>
              </a:spcBef>
              <a:spcAft>
                <a:spcPts val="283"/>
              </a:spcAft>
              <a:defRPr/>
            </a:pPr>
            <a:r>
              <a:rPr/>
              <a:t>			2nd sensor: Evacuation alarm</a:t>
            </a:r>
            <a:endParaRPr/>
          </a:p>
          <a:p>
            <a:pPr marL="316922" indent="-316922">
              <a:lnSpc>
                <a:spcPct val="100000"/>
              </a:lnSpc>
              <a:spcBef>
                <a:spcPts val="566"/>
              </a:spcBef>
              <a:spcAft>
                <a:spcPts val="283"/>
              </a:spcAft>
              <a:buFont typeface="Arial"/>
              <a:buChar char="•"/>
              <a:defRPr/>
            </a:pPr>
            <a:r>
              <a:rPr/>
              <a:t>Trigger time in minutes (3min to 50min)</a:t>
            </a:r>
            <a:endParaRPr/>
          </a:p>
          <a:p>
            <a:pPr marL="316922" indent="-316922">
              <a:lnSpc>
                <a:spcPct val="100000"/>
              </a:lnSpc>
              <a:spcBef>
                <a:spcPts val="566"/>
              </a:spcBef>
              <a:spcAft>
                <a:spcPts val="283"/>
              </a:spcAft>
              <a:buFont typeface="Arial"/>
              <a:buChar char="•"/>
              <a:defRPr/>
            </a:pPr>
            <a:r>
              <a:rPr/>
              <a:t>walking speed ~1m/s similar to air speed (ventilation towards odd points)</a:t>
            </a:r>
            <a:endParaRPr/>
          </a:p>
          <a:p>
            <a:pPr marL="316922" indent="-316922">
              <a:lnSpc>
                <a:spcPct val="100000"/>
              </a:lnSpc>
              <a:spcBef>
                <a:spcPts val="566"/>
              </a:spcBef>
              <a:spcAft>
                <a:spcPts val="283"/>
              </a:spcAft>
              <a:buFont typeface="Arial"/>
              <a:buChar char="•"/>
              <a:defRPr/>
            </a:pPr>
            <a:r>
              <a:rPr>
                <a:solidFill>
                  <a:srgbClr val="800080"/>
                </a:solidFill>
              </a:rPr>
              <a:t>=&gt; 1 to 1 replacement, REX few years before any change 2 to 1 for L3 alarm evacuation</a:t>
            </a:r>
            <a:endParaRPr/>
          </a:p>
        </p:txBody>
      </p:sp>
      <p:sp>
        <p:nvSpPr>
          <p:cNvPr id="5" name="Title 6" hidden="0"/>
          <p:cNvSpPr>
            <a:spLocks noGrp="1"/>
          </p:cNvSpPr>
          <p:nvPr isPhoto="0" userDrawn="0">
            <p:ph type="title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Safety Request Form (Aut'23), EDMS#2975840</a:t>
            </a:r>
            <a:endParaRPr/>
          </a:p>
        </p:txBody>
      </p:sp>
      <p:sp>
        <p:nvSpPr>
          <p:cNvPr id="6" name="Date Placeholder 10" hidden="0"/>
          <p:cNvSpPr>
            <a:spLocks noGrp="1"/>
          </p:cNvSpPr>
          <p:nvPr isPhoto="0" userDrawn="0">
            <p:ph type="dt" sz="half" idx="10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09-Jan-2025</a:t>
            </a:r>
            <a:endParaRPr/>
          </a:p>
        </p:txBody>
      </p:sp>
      <p:sp>
        <p:nvSpPr>
          <p:cNvPr id="7" name="Footer Placeholder 11" hidden="0"/>
          <p:cNvSpPr>
            <a:spLocks noGrp="1"/>
          </p:cNvSpPr>
          <p:nvPr isPhoto="0" userDrawn="0">
            <p:ph type="ftr" sz="quarter" idx="11" hasCustomPrompt="0"/>
          </p:nvPr>
        </p:nvSpPr>
        <p:spPr bwMode="auto"/>
        <p:txBody>
          <a:bodyPr/>
          <a:lstStyle/>
          <a:p>
            <a:pPr>
              <a:defRPr/>
            </a:pPr>
            <a:r>
              <a:rPr/>
              <a:t>Revision of the LHC Helium WG Recommendations, M1</a:t>
            </a:r>
            <a:endParaRPr/>
          </a:p>
        </p:txBody>
      </p:sp>
      <p:sp>
        <p:nvSpPr>
          <p:cNvPr id="8" name="Slide Number Placeholder 12" hidden="0"/>
          <p:cNvSpPr>
            <a:spLocks noGrp="1"/>
          </p:cNvSpPr>
          <p:nvPr isPhoto="0" userDrawn="0">
            <p:ph type="sldNum" sz="quarter" idx="12" hasCustomPrompt="0"/>
          </p:nvPr>
        </p:nvSpPr>
        <p:spPr bwMode="auto"/>
        <p:txBody>
          <a:bodyPr/>
          <a:lstStyle/>
          <a:p>
            <a:pPr>
              <a:defRPr/>
            </a:pPr>
            <a:fld id="{F6A8064C-D049-EFD8-5A8C-FFEE0706F1AA}" type="slidenum">
              <a:rPr lang="en-US"/>
              <a:t/>
            </a:fld>
            <a:endParaRPr lang="en-US"/>
          </a:p>
        </p:txBody>
      </p:sp>
      <p:sp>
        <p:nvSpPr>
          <p:cNvPr id="9" name="" hidden="0"/>
          <p:cNvSpPr/>
          <p:nvPr isPhoto="0" userDrawn="0"/>
        </p:nvSpPr>
        <p:spPr bwMode="auto">
          <a:xfrm flipH="0" flipV="0">
            <a:off x="7160142" y="1371299"/>
            <a:ext cx="4980214" cy="16296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sz="1600" u="sng"/>
              <a:t>He spill scenarii for access [Ref.6]:</a:t>
            </a:r>
            <a:endParaRPr sz="1600" u="sng"/>
          </a:p>
          <a:p>
            <a:pPr>
              <a:defRPr/>
            </a:pPr>
            <a:r>
              <a:rPr sz="1600"/>
              <a:t>  &lt; 100 g/s: </a:t>
            </a:r>
            <a:r>
              <a:rPr sz="1600" b="1"/>
              <a:t>only for trained personnel</a:t>
            </a:r>
            <a:r>
              <a:rPr sz="1600"/>
              <a:t>,</a:t>
            </a:r>
            <a:endParaRPr sz="1600"/>
          </a:p>
          <a:p>
            <a:pPr>
              <a:defRPr/>
            </a:pPr>
            <a:r>
              <a:rPr sz="1600"/>
              <a:t>no powering and specific conditions for special zones</a:t>
            </a:r>
            <a:endParaRPr sz="1600"/>
          </a:p>
          <a:p>
            <a:pPr>
              <a:defRPr/>
            </a:pPr>
            <a:r>
              <a:rPr sz="1600"/>
              <a:t>  &lt; 320 g/s: Powering Ph1a: </a:t>
            </a:r>
            <a:r>
              <a:rPr sz="1600" b="1"/>
              <a:t>only in LSS</a:t>
            </a:r>
            <a:r>
              <a:rPr sz="1600"/>
              <a:t> </a:t>
            </a:r>
            <a:r>
              <a:rPr sz="1600"/>
              <a:t>with short escape route (</a:t>
            </a:r>
            <a:r>
              <a:rPr sz="1600" b="1"/>
              <a:t>restricted to powering experts</a:t>
            </a:r>
            <a:r>
              <a:rPr sz="1600"/>
              <a:t>)</a:t>
            </a:r>
            <a:endParaRPr sz="1600"/>
          </a:p>
          <a:p>
            <a:pPr>
              <a:defRPr/>
            </a:pPr>
            <a:r>
              <a:rPr sz="1600"/>
              <a:t>  &lt; 1 kg/s: Powering Ph1b+2: </a:t>
            </a:r>
            <a:r>
              <a:rPr sz="1600" b="1"/>
              <a:t>NO ACCESS</a:t>
            </a:r>
            <a:endParaRPr sz="1600"/>
          </a:p>
        </p:txBody>
      </p:sp>
      <p:sp>
        <p:nvSpPr>
          <p:cNvPr id="10" name="" hidden="0"/>
          <p:cNvSpPr/>
          <p:nvPr isPhoto="0" userDrawn="0"/>
        </p:nvSpPr>
        <p:spPr bwMode="auto">
          <a:xfrm flipH="0" flipV="0">
            <a:off x="397392" y="5872071"/>
            <a:ext cx="11797392" cy="421821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upright="0" compatLnSpc="0">
            <a:noAutofit/>
          </a:bodyPr>
          <a:p>
            <a:pPr>
              <a:defRPr/>
            </a:pPr>
            <a:r>
              <a:rPr i="1" u="sng"/>
              <a:t>Rmk:</a:t>
            </a:r>
            <a:r>
              <a:rPr i="1"/>
              <a:t> safe access to LHC when granted, with slow ODH propagation compatible with normal/walking evacuation</a:t>
            </a:r>
            <a:endParaRPr i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ONLYOFFICE/2.5.565.0</Application>
  <DocSecurity>0</DocSecurity>
  <PresentationFormat>Widescreen</PresentationFormat>
  <Paragraphs>0</Paragraphs>
  <Slides>1</Slides>
  <Notes>1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Theme 1</vt:lpstr>
      <vt:lpstr>Slide 1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 Source Sans Pro 50pt  up to three lines</dc:title>
  <dc:subject/>
  <dc:creator>Microsoft Office User</dc:creator>
  <cp:keywords/>
  <dc:description/>
  <dc:identifier/>
  <dc:language/>
  <cp:lastModifiedBy/>
  <cp:revision>32</cp:revision>
  <dcterms:created xsi:type="dcterms:W3CDTF">2020-12-17T08:42:32Z</dcterms:created>
  <dcterms:modified xsi:type="dcterms:W3CDTF">2025-01-10T09:11:44Z</dcterms:modified>
  <cp:category/>
  <cp:contentStatus/>
  <cp:version/>
</cp:coreProperties>
</file>