
<file path=[Content_Types].xml><?xml version="1.0" encoding="utf-8"?>
<Types xmlns="http://schemas.openxmlformats.org/package/2006/content-types">
  <Default Extension="emf" ContentType="image/x-emf"/>
  <Default Extension="wmf" ContentType="image/x-wmf"/>
  <Default Extension="png" ContentType="image/png"/>
  <Default Extension="xml" ContentType="application/xml"/>
  <Default Extension="jpeg" ContentType="image/jpeg"/>
  <Default Extension="rels" ContentType="application/vnd.openxmlformats-package.relationships+xml"/>
  <Default Extension="bin" ContentType="application/vnd.openxmlformats-officedocument.oleObject"/>
  <Override PartName="/ppt/slides/slide2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14.xml" ContentType="application/vnd.openxmlformats-officedocument.presentationml.slideLayout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Layouts/slideLayout6.xml" ContentType="application/vnd.openxmlformats-officedocument.presentationml.slideLayout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saveSubsetFonts="1" showSpecialPlsOnTitleSld="0">
  <p:sldMasterIdLst>
    <p:sldMasterId id="2147483648" r:id="rId1"/>
  </p:sldMasterIdLst>
  <p:sldIdLst>
    <p:sldId id="256" r:id="rId3"/>
    <p:sldId id="257" r:id="rId4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presProps" Target="presProps.xml" /><Relationship Id="rId6" Type="http://schemas.openxmlformats.org/officeDocument/2006/relationships/tableStyles" Target="tableStyles.xml" /><Relationship Id="rId7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userDrawn="1">
  <p:cSld name="Logo Slide">
    <p:bg>
      <p:bgPr shadeToTitle="0">
        <a:solidFill>
          <a:schemeClr val="tx1"/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 hidden="0"/>
          <p:cNvPicPr>
            <a:picLocks noChangeAspect="1"/>
          </p:cNvPicPr>
          <p:nvPr isPhoto="0"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Text and Pictur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Picture Placeholder 8" hidden="0"/>
          <p:cNvSpPr>
            <a:spLocks noGrp="1"/>
          </p:cNvSpPr>
          <p:nvPr isPhoto="0" userDrawn="0"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 hidden="0"/>
          <p:cNvSpPr>
            <a:spLocks noGrp="1"/>
          </p:cNvSpPr>
          <p:nvPr isPhoto="0" userDrawn="0">
            <p:ph type="dt" sz="half" idx="14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06-Feb-2025</a:t>
            </a:r>
            <a:endParaRPr/>
          </a:p>
        </p:txBody>
      </p:sp>
      <p:sp>
        <p:nvSpPr>
          <p:cNvPr id="8" name="Footer Placeholder 7" hidden="0"/>
          <p:cNvSpPr>
            <a:spLocks noGrp="1"/>
          </p:cNvSpPr>
          <p:nvPr isPhoto="0" userDrawn="0">
            <p:ph type="ftr" sz="quarter" idx="15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Revision of the LHC Helium WG Recommendations, M3</a:t>
            </a:r>
            <a:endParaRPr/>
          </a:p>
        </p:txBody>
      </p:sp>
      <p:sp>
        <p:nvSpPr>
          <p:cNvPr id="9" name="Slide Number Placeholder 9" hidden="0"/>
          <p:cNvSpPr>
            <a:spLocks noGrp="1"/>
          </p:cNvSpPr>
          <p:nvPr isPhoto="0" userDrawn="0">
            <p:ph type="sldNum" sz="quarter" idx="16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Text and 2 Pictures horizontal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4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06-Feb-2025</a:t>
            </a:r>
            <a:endParaRPr/>
          </a:p>
        </p:txBody>
      </p:sp>
      <p:sp>
        <p:nvSpPr>
          <p:cNvPr id="7" name="Footer Placeholder 7" hidden="0"/>
          <p:cNvSpPr>
            <a:spLocks noGrp="1"/>
          </p:cNvSpPr>
          <p:nvPr isPhoto="0" userDrawn="0">
            <p:ph type="ftr" sz="quarter" idx="15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Revision of the LHC Helium WG Recommendations, M3</a:t>
            </a:r>
            <a:endParaRPr/>
          </a:p>
        </p:txBody>
      </p:sp>
      <p:sp>
        <p:nvSpPr>
          <p:cNvPr id="8" name="Slide Number Placeholder 9" hidden="0"/>
          <p:cNvSpPr>
            <a:spLocks noGrp="1"/>
          </p:cNvSpPr>
          <p:nvPr isPhoto="0" userDrawn="0">
            <p:ph type="sldNum" sz="quarter" idx="16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  <p:sp>
        <p:nvSpPr>
          <p:cNvPr id="9" name="Picture Placeholder 5" hidden="0"/>
          <p:cNvSpPr>
            <a:spLocks noGrp="1"/>
          </p:cNvSpPr>
          <p:nvPr isPhoto="0" userDrawn="0"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 hidden="0"/>
          <p:cNvSpPr>
            <a:spLocks noGrp="1"/>
          </p:cNvSpPr>
          <p:nvPr isPhoto="0" userDrawn="0"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Text and 4 Pictures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4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06-Feb-2025</a:t>
            </a:r>
            <a:endParaRPr/>
          </a:p>
        </p:txBody>
      </p:sp>
      <p:sp>
        <p:nvSpPr>
          <p:cNvPr id="7" name="Footer Placeholder 7" hidden="0"/>
          <p:cNvSpPr>
            <a:spLocks noGrp="1"/>
          </p:cNvSpPr>
          <p:nvPr isPhoto="0" userDrawn="0">
            <p:ph type="ftr" sz="quarter" idx="15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Revision of the LHC Helium WG Recommendations, M3</a:t>
            </a:r>
            <a:endParaRPr/>
          </a:p>
        </p:txBody>
      </p:sp>
      <p:sp>
        <p:nvSpPr>
          <p:cNvPr id="8" name="Slide Number Placeholder 9" hidden="0"/>
          <p:cNvSpPr>
            <a:spLocks noGrp="1"/>
          </p:cNvSpPr>
          <p:nvPr isPhoto="0" userDrawn="0">
            <p:ph type="sldNum" sz="quarter" idx="16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  <p:sp>
        <p:nvSpPr>
          <p:cNvPr id="9" name="Picture Placeholder 5" hidden="0"/>
          <p:cNvSpPr>
            <a:spLocks noGrp="1"/>
          </p:cNvSpPr>
          <p:nvPr isPhoto="0" userDrawn="0"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 hidden="0"/>
          <p:cNvSpPr>
            <a:spLocks noGrp="1"/>
          </p:cNvSpPr>
          <p:nvPr isPhoto="0" userDrawn="0">
            <p:ph type="pic" sz="quarter" idx="17" hasCustomPrompt="1"/>
          </p:nvPr>
        </p:nvSpPr>
        <p:spPr bwMode="auto">
          <a:xfrm>
            <a:off x="8075613" y="396970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 hidden="0"/>
          <p:cNvSpPr>
            <a:spLocks noGrp="1"/>
          </p:cNvSpPr>
          <p:nvPr isPhoto="0" userDrawn="0">
            <p:ph type="pic" sz="quarter" idx="18" hasCustomPrompt="1"/>
          </p:nvPr>
        </p:nvSpPr>
        <p:spPr bwMode="auto">
          <a:xfrm>
            <a:off x="4259263" y="1592263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 hidden="0"/>
          <p:cNvSpPr>
            <a:spLocks noGrp="1"/>
          </p:cNvSpPr>
          <p:nvPr isPhoto="0" userDrawn="0">
            <p:ph type="pic" sz="quarter" idx="19" hasCustomPrompt="1"/>
          </p:nvPr>
        </p:nvSpPr>
        <p:spPr bwMode="auto">
          <a:xfrm>
            <a:off x="4259263" y="3978015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Subtitles and 2 Pictures 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7" name="Picture Placeholder 10" hidden="0"/>
          <p:cNvSpPr>
            <a:spLocks noGrp="1"/>
          </p:cNvSpPr>
          <p:nvPr isPhoto="0" userDrawn="0"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 hidden="0"/>
          <p:cNvSpPr>
            <a:spLocks noGrp="1"/>
          </p:cNvSpPr>
          <p:nvPr isPhoto="0" userDrawn="0">
            <p:ph type="dt" sz="half" idx="15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06-Feb-2025</a:t>
            </a:r>
            <a:endParaRPr/>
          </a:p>
        </p:txBody>
      </p:sp>
      <p:sp>
        <p:nvSpPr>
          <p:cNvPr id="9" name="Footer Placeholder 5" hidden="0"/>
          <p:cNvSpPr>
            <a:spLocks noGrp="1"/>
          </p:cNvSpPr>
          <p:nvPr isPhoto="0" userDrawn="0">
            <p:ph type="ftr" sz="quarter" idx="16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Revision of the LHC Helium WG Recommendations, M3</a:t>
            </a:r>
            <a:endParaRPr/>
          </a:p>
        </p:txBody>
      </p:sp>
      <p:sp>
        <p:nvSpPr>
          <p:cNvPr id="10" name="Slide Number Placeholder 9" hidden="0"/>
          <p:cNvSpPr>
            <a:spLocks noGrp="1"/>
          </p:cNvSpPr>
          <p:nvPr isPhoto="0" userDrawn="0">
            <p:ph type="sldNum" sz="quarter" idx="17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  <p:sp>
        <p:nvSpPr>
          <p:cNvPr id="11" name="Picture Placeholder 7" hidden="0"/>
          <p:cNvSpPr>
            <a:spLocks noGrp="1"/>
          </p:cNvSpPr>
          <p:nvPr isPhoto="0" userDrawn="0"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Subtitle and 3 Pictures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7" name="Picture Placeholder 10" hidden="0"/>
          <p:cNvSpPr>
            <a:spLocks noGrp="1"/>
          </p:cNvSpPr>
          <p:nvPr isPhoto="0" userDrawn="0">
            <p:ph type="pic" sz="quarter" idx="13" hasCustomPrompt="1"/>
          </p:nvPr>
        </p:nvSpPr>
        <p:spPr bwMode="auto">
          <a:xfrm>
            <a:off x="407989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 hidden="0"/>
          <p:cNvSpPr>
            <a:spLocks noGrp="1"/>
          </p:cNvSpPr>
          <p:nvPr isPhoto="0" userDrawn="0">
            <p:ph type="pic" sz="quarter" idx="14" hasCustomPrompt="1"/>
          </p:nvPr>
        </p:nvSpPr>
        <p:spPr bwMode="auto">
          <a:xfrm>
            <a:off x="8075613" y="2416175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Text Placeholder 2" hidden="0"/>
          <p:cNvSpPr>
            <a:spLocks noGrp="1"/>
          </p:cNvSpPr>
          <p:nvPr isPhoto="0" userDrawn="0">
            <p:ph type="body" idx="15" hasCustomPrompt="0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0" name="Picture Placeholder 10" hidden="0"/>
          <p:cNvSpPr>
            <a:spLocks noGrp="1"/>
          </p:cNvSpPr>
          <p:nvPr isPhoto="0" userDrawn="0">
            <p:ph type="pic" sz="quarter" idx="16" hasCustomPrompt="1"/>
          </p:nvPr>
        </p:nvSpPr>
        <p:spPr bwMode="auto">
          <a:xfrm>
            <a:off x="4253848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 hidden="0"/>
          <p:cNvSpPr>
            <a:spLocks noGrp="1"/>
          </p:cNvSpPr>
          <p:nvPr isPhoto="0" userDrawn="0">
            <p:ph type="dt" sz="half" idx="17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06-Feb-2025</a:t>
            </a:r>
            <a:endParaRPr/>
          </a:p>
        </p:txBody>
      </p:sp>
      <p:sp>
        <p:nvSpPr>
          <p:cNvPr id="12" name="Footer Placeholder 5" hidden="0"/>
          <p:cNvSpPr>
            <a:spLocks noGrp="1"/>
          </p:cNvSpPr>
          <p:nvPr isPhoto="0" userDrawn="0">
            <p:ph type="ftr" sz="quarter" idx="18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Revision of the LHC Helium WG Recommendations, M3</a:t>
            </a:r>
            <a:endParaRPr/>
          </a:p>
        </p:txBody>
      </p:sp>
      <p:sp>
        <p:nvSpPr>
          <p:cNvPr id="13" name="Slide Number Placeholder 13" hidden="0"/>
          <p:cNvSpPr>
            <a:spLocks noGrp="1"/>
          </p:cNvSpPr>
          <p:nvPr isPhoto="0" userDrawn="0">
            <p:ph type="sldNum" sz="quarter" idx="19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Text and 3 Pictures with boxes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5" hasCustomPrompt="0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Picture Placeholder 10" hidden="0"/>
          <p:cNvSpPr>
            <a:spLocks noGrp="1"/>
          </p:cNvSpPr>
          <p:nvPr isPhoto="0" userDrawn="0">
            <p:ph type="pic" sz="quarter" idx="16" hasCustomPrompt="1"/>
          </p:nvPr>
        </p:nvSpPr>
        <p:spPr bwMode="auto">
          <a:xfrm>
            <a:off x="4115612" y="2732442"/>
            <a:ext cx="3960774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 hidden="0"/>
          <p:cNvSpPr>
            <a:spLocks noGrp="1"/>
          </p:cNvSpPr>
          <p:nvPr isPhoto="0" userDrawn="0">
            <p:ph type="dt" sz="half" idx="17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06-Feb-2025</a:t>
            </a:r>
            <a:endParaRPr/>
          </a:p>
        </p:txBody>
      </p:sp>
      <p:sp>
        <p:nvSpPr>
          <p:cNvPr id="8" name="Footer Placeholder 5" hidden="0"/>
          <p:cNvSpPr>
            <a:spLocks noGrp="1"/>
          </p:cNvSpPr>
          <p:nvPr isPhoto="0" userDrawn="0">
            <p:ph type="ftr" sz="quarter" idx="18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Revision of the LHC Helium WG Recommendations, M3</a:t>
            </a:r>
            <a:endParaRPr/>
          </a:p>
        </p:txBody>
      </p:sp>
      <p:sp>
        <p:nvSpPr>
          <p:cNvPr id="9" name="Slide Number Placeholder 13" hidden="0"/>
          <p:cNvSpPr>
            <a:spLocks noGrp="1"/>
          </p:cNvSpPr>
          <p:nvPr isPhoto="0" userDrawn="0">
            <p:ph type="sldNum" sz="quarter" idx="19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  <p:sp>
        <p:nvSpPr>
          <p:cNvPr id="10" name="Text Placeholder 2" hidden="0"/>
          <p:cNvSpPr>
            <a:spLocks noGrp="1"/>
          </p:cNvSpPr>
          <p:nvPr isPhoto="0" userDrawn="0">
            <p:ph type="body" idx="20" hasCustomPrompt="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1" name="Picture Placeholder 10" hidden="0"/>
          <p:cNvSpPr>
            <a:spLocks noGrp="1"/>
          </p:cNvSpPr>
          <p:nvPr isPhoto="0" userDrawn="0"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 hidden="0"/>
          <p:cNvSpPr>
            <a:spLocks noGrp="1"/>
          </p:cNvSpPr>
          <p:nvPr isPhoto="0" userDrawn="0">
            <p:ph type="body" idx="22" hasCustomPrompt="0"/>
          </p:nvPr>
        </p:nvSpPr>
        <p:spPr bwMode="auto">
          <a:xfrm>
            <a:off x="8228722" y="5078524"/>
            <a:ext cx="3963665" cy="1131215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3" name="Picture Placeholder 10" hidden="0"/>
          <p:cNvSpPr>
            <a:spLocks noGrp="1"/>
          </p:cNvSpPr>
          <p:nvPr isPhoto="0" userDrawn="0"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Picture Horizontal and texts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 hidden="0"/>
          <p:cNvSpPr>
            <a:spLocks noGrp="1"/>
          </p:cNvSpPr>
          <p:nvPr isPhoto="0" userDrawn="0"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 hidden="0"/>
          <p:cNvSpPr>
            <a:spLocks noGrp="1"/>
          </p:cNvSpPr>
          <p:nvPr isPhoto="0" userDrawn="0">
            <p:ph type="body" sz="quarter" idx="14" hasCustomPrompt="0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7" name="Text Placeholder 5" hidden="0"/>
          <p:cNvSpPr>
            <a:spLocks noGrp="1"/>
          </p:cNvSpPr>
          <p:nvPr isPhoto="0" userDrawn="0">
            <p:ph type="body" sz="quarter" idx="15" hasCustomPrompt="0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8" name="Date Placeholder 2" hidden="0"/>
          <p:cNvSpPr>
            <a:spLocks noGrp="1"/>
          </p:cNvSpPr>
          <p:nvPr isPhoto="0" userDrawn="0">
            <p:ph type="dt" sz="half" idx="16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06-Feb-2025</a:t>
            </a:r>
            <a:endParaRPr/>
          </a:p>
        </p:txBody>
      </p:sp>
      <p:sp>
        <p:nvSpPr>
          <p:cNvPr id="9" name="Footer Placeholder 3" hidden="0"/>
          <p:cNvSpPr>
            <a:spLocks noGrp="1"/>
          </p:cNvSpPr>
          <p:nvPr isPhoto="0" userDrawn="0">
            <p:ph type="ftr" sz="quarter" idx="17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Revision of the LHC Helium WG Recommendations, M3</a:t>
            </a:r>
            <a:endParaRPr/>
          </a:p>
        </p:txBody>
      </p:sp>
      <p:sp>
        <p:nvSpPr>
          <p:cNvPr id="10" name="Slide Number Placeholder 4" hidden="0"/>
          <p:cNvSpPr>
            <a:spLocks noGrp="1"/>
          </p:cNvSpPr>
          <p:nvPr isPhoto="0" userDrawn="0">
            <p:ph type="sldNum" sz="quarter" idx="18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  <p:sp>
        <p:nvSpPr>
          <p:cNvPr id="11" name="Text Placeholder 5" hidden="0"/>
          <p:cNvSpPr>
            <a:spLocks noGrp="1"/>
          </p:cNvSpPr>
          <p:nvPr isPhoto="0" userDrawn="0">
            <p:ph type="body" sz="quarter" idx="19" hasCustomPrompt="0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Picture Horizontal and text in boxes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 hidden="0"/>
          <p:cNvSpPr>
            <a:spLocks noGrp="1"/>
          </p:cNvSpPr>
          <p:nvPr isPhoto="0" userDrawn="0"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 hidden="0"/>
          <p:cNvSpPr>
            <a:spLocks noGrp="1"/>
          </p:cNvSpPr>
          <p:nvPr isPhoto="0" userDrawn="0">
            <p:ph type="body" sz="quarter" idx="14" hasCustomPrompt="0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7" name="Text Placeholder 5" hidden="0"/>
          <p:cNvSpPr>
            <a:spLocks noGrp="1"/>
          </p:cNvSpPr>
          <p:nvPr isPhoto="0" userDrawn="0">
            <p:ph type="body" sz="quarter" idx="15" hasCustomPrompt="0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8" name="Date Placeholder 2" hidden="0"/>
          <p:cNvSpPr>
            <a:spLocks noGrp="1"/>
          </p:cNvSpPr>
          <p:nvPr isPhoto="0" userDrawn="0">
            <p:ph type="dt" sz="half" idx="16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06-Feb-2025</a:t>
            </a:r>
            <a:endParaRPr/>
          </a:p>
        </p:txBody>
      </p:sp>
      <p:sp>
        <p:nvSpPr>
          <p:cNvPr id="9" name="Footer Placeholder 3" hidden="0"/>
          <p:cNvSpPr>
            <a:spLocks noGrp="1"/>
          </p:cNvSpPr>
          <p:nvPr isPhoto="0" userDrawn="0">
            <p:ph type="ftr" sz="quarter" idx="17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Revision of the LHC Helium WG Recommendations, M3</a:t>
            </a:r>
            <a:endParaRPr/>
          </a:p>
        </p:txBody>
      </p:sp>
      <p:sp>
        <p:nvSpPr>
          <p:cNvPr id="10" name="Slide Number Placeholder 4" hidden="0"/>
          <p:cNvSpPr>
            <a:spLocks noGrp="1"/>
          </p:cNvSpPr>
          <p:nvPr isPhoto="0" userDrawn="0">
            <p:ph type="sldNum" sz="quarter" idx="18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  <p:sp>
        <p:nvSpPr>
          <p:cNvPr id="11" name="Text Placeholder 5" hidden="0"/>
          <p:cNvSpPr>
            <a:spLocks noGrp="1"/>
          </p:cNvSpPr>
          <p:nvPr isPhoto="0" userDrawn="0">
            <p:ph type="body" sz="quarter" idx="19" hasCustomPrompt="0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Chapter Header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Date Placehold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06-Feb-2025</a:t>
            </a:r>
            <a:endParaRPr/>
          </a:p>
        </p:txBody>
      </p:sp>
      <p:sp>
        <p:nvSpPr>
          <p:cNvPr id="7" name="Footer Placehold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Revision of the LHC Helium WG Recommendations, M3</a:t>
            </a:r>
            <a:endParaRPr/>
          </a:p>
        </p:txBody>
      </p:sp>
      <p:sp>
        <p:nvSpPr>
          <p:cNvPr id="8" name="Slide Number Placehold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le Only  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5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06-Feb-2025</a:t>
            </a:r>
            <a:endParaRPr/>
          </a:p>
        </p:txBody>
      </p:sp>
      <p:sp>
        <p:nvSpPr>
          <p:cNvPr id="6" name="Footer Placeholder 6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Revision of the LHC Helium WG Recommendations, M3</a:t>
            </a:r>
            <a:endParaRPr/>
          </a:p>
        </p:txBody>
      </p:sp>
      <p:sp>
        <p:nvSpPr>
          <p:cNvPr id="7" name="Slide Number Placeholder 7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Title Slide  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06-Feb-2025</a:t>
            </a:r>
            <a:endParaRPr/>
          </a:p>
        </p:txBody>
      </p:sp>
      <p:sp>
        <p:nvSpPr>
          <p:cNvPr id="7" name="Footer Placehold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Revision of the LHC Helium WG Recommendations, M3</a:t>
            </a:r>
            <a:endParaRPr/>
          </a:p>
        </p:txBody>
      </p:sp>
      <p:sp>
        <p:nvSpPr>
          <p:cNvPr id="8" name="Slide Number Placehold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1_Blank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06-Feb-2025</a:t>
            </a:r>
            <a:endParaRPr/>
          </a:p>
        </p:txBody>
      </p:sp>
      <p:sp>
        <p:nvSpPr>
          <p:cNvPr id="5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Revision of the LHC Helium WG Recommendations, M3</a:t>
            </a:r>
            <a:endParaRPr/>
          </a:p>
        </p:txBody>
      </p:sp>
      <p:sp>
        <p:nvSpPr>
          <p:cNvPr id="6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blank" userDrawn="1">
  <p:cSld name="Last sl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 hidden="0"/>
          <p:cNvSpPr>
            <a:spLocks noAdjustHandles="1"/>
          </p:cNvSpPr>
          <p:nvPr isPhoto="0"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 hidden="0"/>
          <p:cNvPicPr>
            <a:picLocks noChangeAspect="1"/>
          </p:cNvPicPr>
          <p:nvPr isPhoto="0"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userDrawn="1">
  <p:cSld name="Title Slide with logo">
    <p:bg>
      <p:bgPr shadeToTitle="0">
        <a:solidFill>
          <a:schemeClr val="tx1"/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 hidden="0"/>
          <p:cNvPicPr>
            <a:picLocks noChangeAspect="1"/>
          </p:cNvPicPr>
          <p:nvPr isPhoto="0"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 hidden="0"/>
          <p:cNvSpPr>
            <a:spLocks noGrp="1"/>
          </p:cNvSpPr>
          <p:nvPr isPhoto="0" userDrawn="0"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Content  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5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06-Feb-2025</a:t>
            </a:r>
            <a:endParaRPr/>
          </a:p>
        </p:txBody>
      </p:sp>
      <p:sp>
        <p:nvSpPr>
          <p:cNvPr id="7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Revision of the LHC Helium WG Recommendations, M3</a:t>
            </a:r>
            <a:endParaRPr/>
          </a:p>
        </p:txBody>
      </p:sp>
      <p:sp>
        <p:nvSpPr>
          <p:cNvPr id="8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Bulleted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 hidden="0"/>
          <p:cNvSpPr>
            <a:spLocks noGrp="1"/>
          </p:cNvSpPr>
          <p:nvPr isPhoto="0" userDrawn="0"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5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06-Feb-2025</a:t>
            </a:r>
            <a:endParaRPr/>
          </a:p>
        </p:txBody>
      </p:sp>
      <p:sp>
        <p:nvSpPr>
          <p:cNvPr id="7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Revision of the LHC Helium WG Recommendations, M3</a:t>
            </a:r>
            <a:endParaRPr/>
          </a:p>
        </p:txBody>
      </p:sp>
      <p:sp>
        <p:nvSpPr>
          <p:cNvPr id="8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Big Pictur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06-Feb-2025</a:t>
            </a:r>
            <a:endParaRPr/>
          </a:p>
        </p:txBody>
      </p:sp>
      <p:sp>
        <p:nvSpPr>
          <p:cNvPr id="6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Revision of the LHC Helium WG Recommendations, M3</a:t>
            </a:r>
            <a:endParaRPr/>
          </a:p>
        </p:txBody>
      </p:sp>
      <p:sp>
        <p:nvSpPr>
          <p:cNvPr id="7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  <p:sp>
        <p:nvSpPr>
          <p:cNvPr id="8" name="Picture Placeholder 3" hidden="0"/>
          <p:cNvSpPr>
            <a:spLocks noGrp="1"/>
          </p:cNvSpPr>
          <p:nvPr isPhoto="0" userDrawn="0"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Full page Pictur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 hidden="0"/>
          <p:cNvSpPr>
            <a:spLocks noGrp="1"/>
          </p:cNvSpPr>
          <p:nvPr isPhoto="0" userDrawn="0">
            <p:ph type="pic" sz="quarter" idx="13" hasCustomPrompt="1"/>
          </p:nvPr>
        </p:nvSpPr>
        <p:spPr bwMode="auto">
          <a:xfrm>
            <a:off x="-24680" y="0"/>
            <a:ext cx="12192000" cy="6321608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8075612" y="0"/>
            <a:ext cx="4116387" cy="6318353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06-Feb-2025</a:t>
            </a:r>
            <a:endParaRPr/>
          </a:p>
        </p:txBody>
      </p:sp>
      <p:sp>
        <p:nvSpPr>
          <p:cNvPr id="7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Revision of the LHC Helium WG Recommendations, M3</a:t>
            </a:r>
            <a:endParaRPr/>
          </a:p>
        </p:txBody>
      </p:sp>
      <p:sp>
        <p:nvSpPr>
          <p:cNvPr id="8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2 Contents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Date Placeholder 7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06-Feb-2025</a:t>
            </a:r>
            <a:endParaRPr/>
          </a:p>
        </p:txBody>
      </p:sp>
      <p:sp>
        <p:nvSpPr>
          <p:cNvPr id="8" name="Footer Placeholder 8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Revision of the LHC Helium WG Recommendations, M3</a:t>
            </a:r>
            <a:endParaRPr/>
          </a:p>
        </p:txBody>
      </p:sp>
      <p:sp>
        <p:nvSpPr>
          <p:cNvPr id="9" name="Slide Number Placeholder 9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Subtitle and Compariso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8" name="Content Placeholder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9" name="Date Placeholder 9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06-Feb-2025</a:t>
            </a:r>
            <a:endParaRPr/>
          </a:p>
        </p:txBody>
      </p:sp>
      <p:sp>
        <p:nvSpPr>
          <p:cNvPr id="10" name="Footer Placeholder 10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Revision of the LHC Helium WG Recommendations, M3</a:t>
            </a:r>
            <a:endParaRPr/>
          </a:p>
        </p:txBody>
      </p:sp>
      <p:sp>
        <p:nvSpPr>
          <p:cNvPr id="11" name="Slide Number Placeholder 11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theme" Target="../theme/theme1.xml"/><Relationship Id="rId2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pic>
        <p:nvPicPr>
          <p:cNvPr id="5" name="Picture 4" hidden="0"/>
          <p:cNvPicPr>
            <a:picLocks noChangeAspect="1"/>
          </p:cNvPicPr>
          <p:nvPr isPhoto="0" userDrawn="1"/>
        </p:nvPicPr>
        <p:blipFill>
          <a:blip r:embed="rId23"/>
          <a:stretch/>
        </p:blipFill>
        <p:spPr bwMode="auto"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6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Date Placehold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324852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/>
              <a:t>06-Feb-2025</a:t>
            </a:r>
            <a:endParaRPr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  <p:sp>
        <p:nvSpPr>
          <p:cNvPr id="9" name="Footer Placeholder 6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/>
              <a:t>Revision of the LHC Helium WG Recommendations, M3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hf dt="1" ftr="1" hdr="0" sldNum="1"/>
  <p:txStyles>
    <p:titleStyle>
      <a:lvl1pPr algn="l" defTabSz="914400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315749" y="1926000"/>
            <a:ext cx="6218463" cy="382360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marL="316922" indent="-316922">
              <a:lnSpc>
                <a:spcPct val="100000"/>
              </a:lnSpc>
              <a:spcBef>
                <a:spcPts val="566"/>
              </a:spcBef>
              <a:spcAft>
                <a:spcPts val="283"/>
              </a:spcAft>
              <a:buFont typeface="Arial"/>
              <a:buChar char="•"/>
              <a:defRPr/>
            </a:pPr>
            <a:r>
              <a:rPr>
                <a:solidFill>
                  <a:schemeClr val="tx2"/>
                </a:solidFill>
              </a:rPr>
              <a:t>&lt; 100 g/s</a:t>
            </a:r>
            <a:r>
              <a:rPr>
                <a:solidFill>
                  <a:schemeClr val="tx2"/>
                </a:solidFill>
              </a:rPr>
              <a:t>: Rupture of an instrumentation tube</a:t>
            </a:r>
            <a:endParaRPr>
              <a:solidFill>
                <a:schemeClr val="tx2"/>
              </a:solidFill>
            </a:endParaRPr>
          </a:p>
          <a:p>
            <a:pPr>
              <a:lnSpc>
                <a:spcPct val="100000"/>
              </a:lnSpc>
              <a:spcBef>
                <a:spcPts val="565"/>
              </a:spcBef>
              <a:spcAft>
                <a:spcPts val="282"/>
              </a:spcAft>
              <a:defRPr/>
            </a:pPr>
            <a:r>
              <a:rPr b="0">
                <a:solidFill>
                  <a:schemeClr val="tx2"/>
                </a:solidFill>
              </a:rPr>
              <a:t>  "Only a human mistake can provoke such a spill"</a:t>
            </a:r>
            <a:endParaRPr>
              <a:solidFill>
                <a:schemeClr val="tx2"/>
              </a:solidFill>
            </a:endParaRPr>
          </a:p>
          <a:p>
            <a:pPr marL="316922" indent="-316922">
              <a:lnSpc>
                <a:spcPct val="100000"/>
              </a:lnSpc>
              <a:spcBef>
                <a:spcPts val="565"/>
              </a:spcBef>
              <a:spcAft>
                <a:spcPts val="282"/>
              </a:spcAft>
              <a:buFont typeface="Arial"/>
              <a:buChar char="•"/>
              <a:defRPr/>
            </a:pPr>
            <a:endParaRPr sz="800">
              <a:solidFill>
                <a:schemeClr val="tx2"/>
              </a:solidFill>
            </a:endParaRPr>
          </a:p>
          <a:p>
            <a:pPr marL="316922" indent="-316922">
              <a:lnSpc>
                <a:spcPct val="100000"/>
              </a:lnSpc>
              <a:spcBef>
                <a:spcPts val="565"/>
              </a:spcBef>
              <a:spcAft>
                <a:spcPts val="282"/>
              </a:spcAft>
              <a:buFont typeface="Arial"/>
              <a:buChar char="•"/>
              <a:defRPr/>
            </a:pPr>
            <a:r>
              <a:rPr>
                <a:solidFill>
                  <a:schemeClr val="tx2"/>
                </a:solidFill>
              </a:rPr>
              <a:t>&lt; 320 g/s: Hole due to 30kJ arc</a:t>
            </a:r>
            <a:endParaRPr>
              <a:solidFill>
                <a:schemeClr val="tx2"/>
              </a:solidFill>
            </a:endParaRPr>
          </a:p>
          <a:p>
            <a:pPr>
              <a:lnSpc>
                <a:spcPct val="100000"/>
              </a:lnSpc>
              <a:spcBef>
                <a:spcPts val="565"/>
              </a:spcBef>
              <a:spcAft>
                <a:spcPts val="282"/>
              </a:spcAft>
              <a:defRPr/>
            </a:pPr>
            <a:r>
              <a:rPr>
                <a:solidFill>
                  <a:schemeClr val="tx2"/>
                </a:solidFill>
              </a:rPr>
              <a:t>  </a:t>
            </a:r>
            <a:r>
              <a:rPr b="0">
                <a:solidFill>
                  <a:schemeClr val="tx2"/>
                </a:solidFill>
              </a:rPr>
              <a:t> corresponding to "Powering Ph1a"</a:t>
            </a:r>
            <a:endParaRPr b="0">
              <a:solidFill>
                <a:schemeClr val="tx2"/>
              </a:solidFill>
            </a:endParaRPr>
          </a:p>
          <a:p>
            <a:pPr marL="316922" indent="-316922">
              <a:lnSpc>
                <a:spcPct val="100000"/>
              </a:lnSpc>
              <a:spcBef>
                <a:spcPts val="565"/>
              </a:spcBef>
              <a:spcAft>
                <a:spcPts val="282"/>
              </a:spcAft>
              <a:buFont typeface="Arial"/>
              <a:buChar char="•"/>
              <a:defRPr/>
            </a:pPr>
            <a:endParaRPr sz="800">
              <a:solidFill>
                <a:schemeClr val="tx2"/>
              </a:solidFill>
            </a:endParaRPr>
          </a:p>
          <a:p>
            <a:pPr marL="316922" indent="-316922">
              <a:lnSpc>
                <a:spcPct val="100000"/>
              </a:lnSpc>
              <a:spcBef>
                <a:spcPts val="565"/>
              </a:spcBef>
              <a:spcAft>
                <a:spcPts val="282"/>
              </a:spcAft>
              <a:buFont typeface="Arial"/>
              <a:buChar char="•"/>
              <a:defRPr/>
            </a:pPr>
            <a:r>
              <a:rPr>
                <a:solidFill>
                  <a:schemeClr val="tx2"/>
                </a:solidFill>
              </a:rPr>
              <a:t>&lt;1 kg/s: Rupture of a pipe or 100kJ arc (1kA)</a:t>
            </a:r>
            <a:endParaRPr>
              <a:solidFill>
                <a:schemeClr val="tx2"/>
              </a:solidFill>
            </a:endParaRPr>
          </a:p>
          <a:p>
            <a:pPr>
              <a:lnSpc>
                <a:spcPct val="100000"/>
              </a:lnSpc>
              <a:spcBef>
                <a:spcPts val="565"/>
              </a:spcBef>
              <a:spcAft>
                <a:spcPts val="282"/>
              </a:spcAft>
              <a:defRPr/>
            </a:pPr>
            <a:r>
              <a:rPr>
                <a:solidFill>
                  <a:schemeClr val="tx2"/>
                </a:solidFill>
              </a:rPr>
              <a:t>  </a:t>
            </a:r>
            <a:r>
              <a:rPr b="0">
                <a:solidFill>
                  <a:schemeClr val="tx2"/>
                </a:solidFill>
              </a:rPr>
              <a:t>could happen during P_test, Cool-down 300-80K, Powering Ph1b (Ph2 arc at 12kA &lt;=&gt; 30kg/s)</a:t>
            </a:r>
            <a:endParaRPr b="0">
              <a:solidFill>
                <a:schemeClr val="tx2"/>
              </a:solidFill>
            </a:endParaRPr>
          </a:p>
          <a:p>
            <a:pPr>
              <a:lnSpc>
                <a:spcPct val="100000"/>
              </a:lnSpc>
              <a:spcBef>
                <a:spcPts val="565"/>
              </a:spcBef>
              <a:spcAft>
                <a:spcPts val="282"/>
              </a:spcAft>
              <a:defRPr/>
            </a:pPr>
            <a:endParaRPr>
              <a:solidFill>
                <a:schemeClr val="tx2"/>
              </a:solidFill>
            </a:endParaRPr>
          </a:p>
        </p:txBody>
      </p:sp>
      <p:sp>
        <p:nvSpPr>
          <p:cNvPr id="5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He spill WG, Rates &amp; Inventory, </a:t>
            </a:r>
            <a:r>
              <a:rPr sz="2800"/>
              <a:t>EDMS#1410247</a:t>
            </a:r>
            <a:endParaRPr sz="2800"/>
          </a:p>
        </p:txBody>
      </p:sp>
      <p:sp>
        <p:nvSpPr>
          <p:cNvPr id="6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06-Feb-2025</a:t>
            </a:r>
            <a:endParaRPr/>
          </a:p>
        </p:txBody>
      </p:sp>
      <p:sp>
        <p:nvSpPr>
          <p:cNvPr id="7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Revision of the LHC Helium WG Recommendations, M3</a:t>
            </a:r>
            <a:endParaRPr/>
          </a:p>
        </p:txBody>
      </p:sp>
      <p:sp>
        <p:nvSpPr>
          <p:cNvPr id="8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F6A8064C-D049-EFD8-5A8C-FFEE0706F1AA}" type="slidenum">
              <a:rPr lang="en-US"/>
              <a:t/>
            </a:fld>
            <a:endParaRPr lang="en-US"/>
          </a:p>
        </p:txBody>
      </p:sp>
      <p:pic>
        <p:nvPicPr>
          <p:cNvPr id="9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6612325" y="1830749"/>
            <a:ext cx="5175103" cy="3910565"/>
          </a:xfrm>
          <a:prstGeom prst="rect">
            <a:avLst/>
          </a:prstGeom>
          <a:ln w="6349">
            <a:solidFill>
              <a:schemeClr val="bg1">
                <a:lumMod val="74901"/>
              </a:schemeClr>
            </a:solidFill>
            <a:prstDash val="solid"/>
          </a:ln>
        </p:spPr>
      </p:pic>
      <p:sp>
        <p:nvSpPr>
          <p:cNvPr id="10" name="" hidden="0"/>
          <p:cNvSpPr/>
          <p:nvPr isPhoto="0" userDrawn="0"/>
        </p:nvSpPr>
        <p:spPr bwMode="auto">
          <a:xfrm flipH="0" flipV="0">
            <a:off x="397392" y="851034"/>
            <a:ext cx="10049235" cy="6401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i="1">
                <a:solidFill>
                  <a:srgbClr val="800080"/>
                </a:solidFill>
              </a:rPr>
              <a:t>Helium spill tests performed to benchmark simulations, at various rates defined according to operating modes, with He spill WG recommendations to ATSMB for approval</a:t>
            </a:r>
            <a:endParaRPr>
              <a:solidFill>
                <a:srgbClr val="800080"/>
              </a:solidFill>
            </a:endParaRPr>
          </a:p>
        </p:txBody>
      </p:sp>
      <p:sp>
        <p:nvSpPr>
          <p:cNvPr id="11" name="" hidden="0"/>
          <p:cNvSpPr/>
          <p:nvPr isPhoto="0" userDrawn="0"/>
        </p:nvSpPr>
        <p:spPr bwMode="auto">
          <a:xfrm flipH="0" flipV="0">
            <a:off x="397391" y="5872070"/>
            <a:ext cx="11797391" cy="421821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 i="1" u="sng"/>
              <a:t>Rmk:</a:t>
            </a:r>
            <a:r>
              <a:rPr i="1"/>
              <a:t> safe access to LHC when granted, with slow ODH propagation compatible with normal/walking evacuation</a:t>
            </a:r>
            <a:endParaRPr i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407988" y="1320120"/>
            <a:ext cx="11376023" cy="460851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marL="316922" indent="-316922">
              <a:buFont typeface="Arial"/>
              <a:buChar char="•"/>
              <a:defRPr/>
            </a:pPr>
            <a:r>
              <a:rPr sz="2400" u="sng"/>
              <a:t>Warm-up before LS3:</a:t>
            </a:r>
            <a:endParaRPr/>
          </a:p>
          <a:p>
            <a:pPr>
              <a:defRPr/>
            </a:pPr>
            <a:r>
              <a:rPr/>
              <a:t>       - Possible work in LSS on room-temperature equipment by specific teams (VSC, x?)</a:t>
            </a:r>
            <a:endParaRPr/>
          </a:p>
          <a:p>
            <a:pPr marL="316922" indent="-316922">
              <a:buFont typeface="Arial"/>
              <a:buChar char="•"/>
              <a:defRPr/>
            </a:pPr>
            <a:r>
              <a:rPr sz="2400" u="sng"/>
              <a:t>Cool-down after LS3:</a:t>
            </a:r>
            <a:endParaRPr/>
          </a:p>
          <a:p>
            <a:pPr>
              <a:defRPr/>
            </a:pPr>
            <a:r>
              <a:rPr/>
              <a:t>       - Possible cool-down of arc with work in HL-LSS: New ODH at arc extremity, barriers?</a:t>
            </a:r>
            <a:endParaRPr/>
          </a:p>
          <a:p>
            <a:pPr marL="316922" indent="-316922">
              <a:buFont typeface="Arial"/>
              <a:buChar char="•"/>
              <a:defRPr/>
            </a:pPr>
            <a:r>
              <a:rPr sz="2400" u="sng"/>
              <a:t>Operation after LS3:</a:t>
            </a:r>
            <a:endParaRPr sz="2400" u="sng"/>
          </a:p>
          <a:p>
            <a:pPr>
              <a:spcBef>
                <a:spcPts val="963"/>
              </a:spcBef>
              <a:defRPr/>
            </a:pPr>
            <a:r>
              <a:rPr/>
              <a:t>       - General: </a:t>
            </a:r>
            <a:r>
              <a:rPr b="0"/>
              <a:t>extension of present recommendations, specific conditions &amp; procedures</a:t>
            </a:r>
            <a:endParaRPr b="0"/>
          </a:p>
          <a:p>
            <a:pPr>
              <a:spcBef>
                <a:spcPts val="963"/>
              </a:spcBef>
              <a:defRPr/>
            </a:pPr>
            <a:r>
              <a:rPr b="1"/>
              <a:t>       - Degraded ventilation conditions:</a:t>
            </a:r>
            <a:r>
              <a:rPr b="0"/>
              <a:t> how would this impact LHC, specific case of HL-LHC?</a:t>
            </a:r>
            <a:endParaRPr b="0"/>
          </a:p>
          <a:p>
            <a:pPr>
              <a:spcBef>
                <a:spcPts val="963"/>
              </a:spcBef>
              <a:defRPr/>
            </a:pPr>
            <a:r>
              <a:rPr/>
              <a:t>       - Specific for HL-triplets:</a:t>
            </a:r>
            <a:endParaRPr/>
          </a:p>
          <a:p>
            <a:pPr>
              <a:spcBef>
                <a:spcPts val="963"/>
              </a:spcBef>
              <a:defRPr/>
            </a:pPr>
            <a:r>
              <a:rPr/>
              <a:t>	- inspections: </a:t>
            </a:r>
            <a:r>
              <a:rPr b="0"/>
              <a:t>less than 10 min, no work on magnets nor QXL: OK with LHe</a:t>
            </a:r>
            <a:endParaRPr/>
          </a:p>
          <a:p>
            <a:pPr>
              <a:spcBef>
                <a:spcPts val="963"/>
              </a:spcBef>
              <a:defRPr/>
            </a:pPr>
            <a:r>
              <a:rPr/>
              <a:t>	- work for RP, VSC, Survey: </a:t>
            </a:r>
            <a:r>
              <a:rPr b="0"/>
              <a:t>OK with LHe ?, except for adjustment of FRAS hard limits</a:t>
            </a:r>
            <a:endParaRPr/>
          </a:p>
        </p:txBody>
      </p:sp>
      <p:sp>
        <p:nvSpPr>
          <p:cNvPr id="5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Specific cases already asked/envisaged</a:t>
            </a:r>
            <a:endParaRPr/>
          </a:p>
        </p:txBody>
      </p:sp>
      <p:sp>
        <p:nvSpPr>
          <p:cNvPr id="6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06-Feb-2025</a:t>
            </a:r>
            <a:endParaRPr/>
          </a:p>
        </p:txBody>
      </p:sp>
      <p:sp>
        <p:nvSpPr>
          <p:cNvPr id="7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Revision of the LHC Helium WG Recommendations, M3</a:t>
            </a:r>
            <a:endParaRPr/>
          </a:p>
        </p:txBody>
      </p:sp>
      <p:sp>
        <p:nvSpPr>
          <p:cNvPr id="8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8F80E92-4AE3-07CE-7B65-ACE13DEC3D1D}" type="slidenum">
              <a:rPr lang="en-US"/>
              <a:t/>
            </a:fld>
            <a:endParaRPr lang="en-US"/>
          </a:p>
        </p:txBody>
      </p:sp>
      <p:sp>
        <p:nvSpPr>
          <p:cNvPr id="9" name="" hidden="0"/>
          <p:cNvSpPr/>
          <p:nvPr isPhoto="0" userDrawn="0"/>
        </p:nvSpPr>
        <p:spPr bwMode="auto">
          <a:xfrm flipH="0" flipV="0">
            <a:off x="397391" y="851033"/>
            <a:ext cx="10050026" cy="3657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i="1">
                <a:solidFill>
                  <a:srgbClr val="800080"/>
                </a:solidFill>
              </a:rPr>
              <a:t>Chronological order</a:t>
            </a:r>
            <a:endParaRPr>
              <a:solidFill>
                <a:srgbClr val="80008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ONLYOFFICE/2.5.565.0</Application>
  <DocSecurity>0</DocSecurity>
  <PresentationFormat>Widescreen</PresentationFormat>
  <Paragraphs>0</Paragraphs>
  <Slides>2</Slides>
  <Notes>2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Theme 1</vt:lpstr>
      <vt:lpstr>Slide 1</vt:lpstr>
      <vt:lpstr>Slide 2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 Source Sans Pro 50pt  up to three lines</dc:title>
  <dc:subject/>
  <dc:creator>Microsoft Office User</dc:creator>
  <cp:keywords/>
  <dc:description/>
  <dc:identifier/>
  <dc:language/>
  <cp:lastModifiedBy/>
  <cp:revision>34</cp:revision>
  <dcterms:created xsi:type="dcterms:W3CDTF">2020-12-17T08:42:32Z</dcterms:created>
  <dcterms:modified xsi:type="dcterms:W3CDTF">2025-02-06T15:11:39Z</dcterms:modified>
  <cp:category/>
  <cp:contentStatus/>
  <cp:version/>
</cp:coreProperties>
</file>