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3035" r:id="rId5"/>
    <p:sldId id="274" r:id="rId6"/>
    <p:sldId id="3036" r:id="rId7"/>
    <p:sldId id="275" r:id="rId8"/>
    <p:sldId id="273" r:id="rId9"/>
    <p:sldId id="276" r:id="rId10"/>
    <p:sldId id="278" r:id="rId11"/>
    <p:sldId id="266" r:id="rId12"/>
    <p:sldId id="287" r:id="rId13"/>
    <p:sldId id="267" r:id="rId14"/>
    <p:sldId id="272" r:id="rId15"/>
    <p:sldId id="271" r:id="rId16"/>
    <p:sldId id="270" r:id="rId17"/>
    <p:sldId id="264" r:id="rId18"/>
    <p:sldId id="265" r:id="rId19"/>
    <p:sldId id="269" r:id="rId20"/>
    <p:sldId id="268" r:id="rId21"/>
    <p:sldId id="280" r:id="rId22"/>
    <p:sldId id="281" r:id="rId23"/>
    <p:sldId id="282" r:id="rId24"/>
    <p:sldId id="283" r:id="rId25"/>
    <p:sldId id="285" r:id="rId26"/>
    <p:sldId id="286" r:id="rId27"/>
  </p:sldIdLst>
  <p:sldSz cx="9144000" cy="5143500" type="screen16x9"/>
  <p:notesSz cx="5143500" cy="9144000"/>
  <p:defaultTextStyle>
    <a:defPPr>
      <a:defRPr lang="fr-FR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98" autoAdjust="0"/>
    <p:restoredTop sz="96499" autoAdjust="0"/>
  </p:normalViewPr>
  <p:slideViewPr>
    <p:cSldViewPr>
      <p:cViewPr varScale="1">
        <p:scale>
          <a:sx n="72" d="100"/>
          <a:sy n="72" d="100"/>
        </p:scale>
        <p:origin x="1292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22885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2913063" y="0"/>
            <a:ext cx="222885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36AC3A-129C-441E-AEEA-DB210323B7DD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17145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514350" y="4400550"/>
            <a:ext cx="41148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22885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2913063" y="8685213"/>
            <a:ext cx="222885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1006C-920E-4AC6-88A2-2C2B621BE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327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01006C-920E-4AC6-88A2-2C2B621BE16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502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01006C-920E-4AC6-88A2-2C2B621BE16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772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e de titre"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ctrTitle" hasCustomPrompt="1"/>
          </p:nvPr>
        </p:nvSpPr>
        <p:spPr bwMode="auto"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Presentation title - line 1 - Arial 30pt - bold HiLumi dark grey - line 2</a:t>
            </a:r>
            <a:br>
              <a:rPr lang="en-GB"/>
            </a:br>
            <a:r>
              <a:rPr lang="en-GB"/>
              <a:t>line 3</a:t>
            </a:r>
            <a:br>
              <a:rPr lang="en-GB"/>
            </a:br>
            <a:r>
              <a:rPr lang="en-GB"/>
              <a:t>line 4   </a:t>
            </a:r>
            <a:endParaRPr/>
          </a:p>
        </p:txBody>
      </p:sp>
      <p:sp>
        <p:nvSpPr>
          <p:cNvPr id="5" name="Sous-titre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GB"/>
              <a:t>Author(s)  - Arial 20 pt – HiLumi dark grey</a:t>
            </a:r>
            <a:endParaRPr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t>Basics towards helium safety for HL tunnel       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8686800" y="4767263"/>
            <a:ext cx="360000" cy="270000"/>
          </a:xfrm>
          <a:prstGeom prst="rect">
            <a:avLst/>
          </a:prstGeo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FDCA1C4-9514-7B4F-976F-D92F7E296653}" type="slidenum">
              <a:rPr lang="fr-FR"/>
              <a:t>‹#›</a:t>
            </a:fld>
            <a:endParaRPr lang="fr-FR"/>
          </a:p>
        </p:txBody>
      </p:sp>
      <p:pic>
        <p:nvPicPr>
          <p:cNvPr id="8" name="Image 11" descr="HLU-logoN-title.png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9" name="Espace réservé du texte 14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defRPr/>
            </a:pPr>
            <a:r>
              <a:rPr lang="en-GB" sz="1600" b="0" i="0" u="none" strike="noStrike" cap="none" spc="0">
                <a:ln>
                  <a:noFill/>
                </a:ln>
                <a:solidFill>
                  <a:schemeClr val="bg2"/>
                </a:solidFill>
                <a:latin typeface="+mn-lt"/>
                <a:ea typeface="+mn-ea"/>
                <a:cs typeface="+mn-cs"/>
              </a:rPr>
              <a:t>Conference - Location - Date</a:t>
            </a:r>
            <a:endParaRPr/>
          </a:p>
          <a:p>
            <a:pPr lvl="0">
              <a:defRPr/>
            </a:pPr>
            <a:endParaRPr lang="en-GB"/>
          </a:p>
        </p:txBody>
      </p:sp>
      <p:grpSp>
        <p:nvGrpSpPr>
          <p:cNvPr id="10" name="Grouper 8"/>
          <p:cNvGrpSpPr/>
          <p:nvPr userDrawn="1"/>
        </p:nvGrpSpPr>
        <p:grpSpPr bwMode="auto"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9"/>
            <p:cNvSpPr/>
            <p:nvPr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" name="ZoneTexte 10"/>
            <p:cNvSpPr>
              <a:spLocks noAdjustHandles="1"/>
            </p:cNvSpPr>
            <p:nvPr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377189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 hasCustomPrompt="1"/>
          </p:nvPr>
        </p:nvSpPr>
        <p:spPr bwMode="auto"/>
        <p:txBody>
          <a:bodyPr anchor="ctr" anchorCtr="1"/>
          <a:lstStyle/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/>
          </a:p>
        </p:txBody>
      </p:sp>
      <p:sp>
        <p:nvSpPr>
          <p:cNvPr id="5" name="Espace réservé du contenu 2"/>
          <p:cNvSpPr>
            <a:spLocks noGrp="1"/>
          </p:cNvSpPr>
          <p:nvPr>
            <p:ph idx="1" hasCustomPrompt="1"/>
          </p:nvPr>
        </p:nvSpPr>
        <p:spPr bwMode="auto">
          <a:xfrm>
            <a:off x="612000" y="914400"/>
            <a:ext cx="7920000" cy="3680222"/>
          </a:xfrm>
        </p:spPr>
        <p:txBody>
          <a:bodyPr lIns="0" tIns="0" rIns="0" bIns="0"/>
          <a:lstStyle/>
          <a:p>
            <a:pPr lvl="0">
              <a:defRPr/>
            </a:pPr>
            <a:r>
              <a:rPr lang="en-GB"/>
              <a:t>Click to modify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>
            <a:off x="1905000" y="4767263"/>
            <a:ext cx="6627000" cy="270000"/>
          </a:xfrm>
        </p:spPr>
        <p:txBody>
          <a:bodyPr/>
          <a:lstStyle/>
          <a:p>
            <a:pPr>
              <a:defRPr/>
            </a:pPr>
            <a:r>
              <a:t>Basics towards helium safety for HL tunnel       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>‹#›</a:t>
            </a:fld>
            <a:endParaRPr lang="fr-FR"/>
          </a:p>
        </p:txBody>
      </p:sp>
      <p:grpSp>
        <p:nvGrpSpPr>
          <p:cNvPr id="8" name="Grouper 8"/>
          <p:cNvGrpSpPr/>
          <p:nvPr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9" name="Rectangle 9"/>
            <p:cNvSpPr/>
            <p:nvPr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" name="ZoneTexte 10"/>
            <p:cNvSpPr>
              <a:spLocks noAdjustHandles="1"/>
            </p:cNvSpPr>
            <p:nvPr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11" name="Image 6" descr="CERN-logo_outline.jpg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a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 </a:t>
            </a:r>
            <a:endParaRPr/>
          </a:p>
        </p:txBody>
      </p:sp>
      <p:sp>
        <p:nvSpPr>
          <p:cNvPr id="6" name="Espace réservé du contenu 3"/>
          <p:cNvSpPr>
            <a:spLocks noGrp="1"/>
          </p:cNvSpPr>
          <p:nvPr>
            <p:ph sz="half" idx="2" hasCustomPrompt="1"/>
          </p:nvPr>
        </p:nvSpPr>
        <p:spPr bwMode="auto"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GB"/>
              <a:t>Click to edit Master texts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7" name="Espace réservé du texte 4"/>
          <p:cNvSpPr>
            <a:spLocks noGrp="1"/>
          </p:cNvSpPr>
          <p:nvPr>
            <p:ph type="body" sz="quarter" idx="3" hasCustomPrompt="1"/>
          </p:nvPr>
        </p:nvSpPr>
        <p:spPr bwMode="auto"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8" name="Espace réservé du contenu 5"/>
          <p:cNvSpPr>
            <a:spLocks noGrp="1"/>
          </p:cNvSpPr>
          <p:nvPr>
            <p:ph sz="quarter" idx="4" hasCustomPrompt="1"/>
          </p:nvPr>
        </p:nvSpPr>
        <p:spPr bwMode="auto"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GB"/>
              <a:t>Click to edit Master texts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9" name="Espace réservé du pied de page 7"/>
          <p:cNvSpPr>
            <a:spLocks noGrp="1"/>
          </p:cNvSpPr>
          <p:nvPr>
            <p:ph type="ftr" sz="quarter" idx="11"/>
          </p:nvPr>
        </p:nvSpPr>
        <p:spPr bwMode="auto">
          <a:xfrm>
            <a:off x="1905000" y="4767263"/>
            <a:ext cx="6627000" cy="270000"/>
          </a:xfrm>
        </p:spPr>
        <p:txBody>
          <a:bodyPr/>
          <a:lstStyle/>
          <a:p>
            <a:pPr>
              <a:defRPr/>
            </a:pPr>
            <a:r>
              <a:t>Basics towards helium safety for HL tunnel       </a:t>
            </a:r>
          </a:p>
        </p:txBody>
      </p:sp>
      <p:sp>
        <p:nvSpPr>
          <p:cNvPr id="10" name="Espace réservé du numéro de diapositive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" name="ZoneTexte 12"/>
            <p:cNvSpPr>
              <a:spLocks noAdjustHandles="1"/>
            </p:cNvSpPr>
            <p:nvPr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re seu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/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>
            <a:off x="1905000" y="4767263"/>
            <a:ext cx="6627000" cy="270000"/>
          </a:xfrm>
        </p:spPr>
        <p:txBody>
          <a:bodyPr/>
          <a:lstStyle/>
          <a:p>
            <a:pPr>
              <a:defRPr/>
            </a:pPr>
            <a:r>
              <a:t>Basics towards helium safety for HL tunnel       </a:t>
            </a:r>
          </a:p>
        </p:txBody>
      </p:sp>
      <p:sp>
        <p:nvSpPr>
          <p:cNvPr id="6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" name="ZoneTexte 8"/>
            <p:cNvSpPr>
              <a:spLocks noAdjustHandles="1"/>
            </p:cNvSpPr>
            <p:nvPr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V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2"/>
          <p:cNvSpPr>
            <a:spLocks noGrp="1"/>
          </p:cNvSpPr>
          <p:nvPr>
            <p:ph type="ftr" sz="quarter" idx="11"/>
          </p:nvPr>
        </p:nvSpPr>
        <p:spPr bwMode="auto">
          <a:xfrm>
            <a:off x="1981200" y="4767263"/>
            <a:ext cx="6553200" cy="270000"/>
          </a:xfrm>
        </p:spPr>
        <p:txBody>
          <a:bodyPr/>
          <a:lstStyle/>
          <a:p>
            <a:pPr>
              <a:defRPr/>
            </a:pPr>
            <a:r>
              <a:t>Basics towards helium safety for HL tunnel       </a:t>
            </a:r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8" name="ZoneTexte 7"/>
            <p:cNvSpPr>
              <a:spLocks noAdjustHandles="1"/>
            </p:cNvSpPr>
            <p:nvPr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mage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2"/>
          <p:cNvSpPr>
            <a:spLocks noGrp="1"/>
          </p:cNvSpPr>
          <p:nvPr>
            <p:ph type="pic" idx="1"/>
          </p:nvPr>
        </p:nvSpPr>
        <p:spPr bwMode="auto"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Click icon to add picture</a:t>
            </a:r>
            <a:endParaRPr lang="en-GB"/>
          </a:p>
        </p:txBody>
      </p:sp>
      <p:sp>
        <p:nvSpPr>
          <p:cNvPr id="5" name="Espace réservé du texte 3"/>
          <p:cNvSpPr>
            <a:spLocks noGrp="1"/>
          </p:cNvSpPr>
          <p:nvPr>
            <p:ph type="body" sz="half" idx="2" hasCustomPrompt="1"/>
          </p:nvPr>
        </p:nvSpPr>
        <p:spPr bwMode="auto"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GB"/>
              <a:t>Text – image caption – comments ....</a:t>
            </a:r>
            <a:endParaRPr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 bwMode="auto">
          <a:xfrm>
            <a:off x="1981200" y="4767263"/>
            <a:ext cx="6550800" cy="270000"/>
          </a:xfrm>
        </p:spPr>
        <p:txBody>
          <a:bodyPr/>
          <a:lstStyle/>
          <a:p>
            <a:pPr>
              <a:defRPr/>
            </a:pPr>
            <a:r>
              <a:t>Basics towards helium safety for HL tunnel       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>‹#›</a:t>
            </a:fld>
            <a:endParaRPr lang="fr-FR"/>
          </a:p>
        </p:txBody>
      </p:sp>
      <p:sp>
        <p:nvSpPr>
          <p:cNvPr id="8" name="Espace réservé du contenu 8"/>
          <p:cNvSpPr>
            <a:spLocks noGrp="1"/>
          </p:cNvSpPr>
          <p:nvPr>
            <p:ph sz="quarter" idx="14" hasCustomPrompt="1"/>
          </p:nvPr>
        </p:nvSpPr>
        <p:spPr bwMode="auto"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>
              <a:defRPr/>
            </a:pPr>
            <a:r>
              <a:rPr lang="en-GB"/>
              <a:t>Image title</a:t>
            </a:r>
            <a:endParaRPr/>
          </a:p>
        </p:txBody>
      </p:sp>
      <p:grpSp>
        <p:nvGrpSpPr>
          <p:cNvPr id="9" name="Grouper 5"/>
          <p:cNvGrpSpPr/>
          <p:nvPr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" name="ZoneTexte 7"/>
            <p:cNvSpPr>
              <a:spLocks noAdjustHandles="1"/>
            </p:cNvSpPr>
            <p:nvPr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sposition personnalisée"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GB"/>
              <a:t>Thank you message....</a:t>
            </a:r>
            <a:endParaRPr/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>
            <a:off x="1351800" y="4767263"/>
            <a:ext cx="6440400" cy="270000"/>
          </a:xfrm>
        </p:spPr>
        <p:txBody>
          <a:bodyPr/>
          <a:lstStyle/>
          <a:p>
            <a:pPr>
              <a:defRPr/>
            </a:pPr>
            <a:r>
              <a:t>Basics towards helium safety for HL tunnel       </a:t>
            </a:r>
          </a:p>
        </p:txBody>
      </p:sp>
      <p:sp>
        <p:nvSpPr>
          <p:cNvPr id="6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>‹#›</a:t>
            </a:fld>
            <a:endParaRPr lang="fr-FR"/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>
              <a:defRPr/>
            </a:pPr>
            <a:r>
              <a:rPr lang="en-GB"/>
              <a:t>Credits if needed: reference 1, reference 2 ...</a:t>
            </a:r>
            <a:endParaRPr/>
          </a:p>
        </p:txBody>
      </p:sp>
      <p:pic>
        <p:nvPicPr>
          <p:cNvPr id="8" name="Image 6" descr="HLU-logoN-title.png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9" name="Grouper 9"/>
          <p:cNvGrpSpPr/>
          <p:nvPr userDrawn="1"/>
        </p:nvGrpSpPr>
        <p:grpSpPr bwMode="auto"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10"/>
            <p:cNvSpPr/>
            <p:nvPr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" name="ZoneTexte 11"/>
            <p:cNvSpPr>
              <a:spLocks noAdjustHandles="1"/>
            </p:cNvSpPr>
            <p:nvPr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12" name="Image 4" descr="CERN-logo_outline.jpg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377189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9"/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>
              <a:defRPr/>
            </a:pPr>
            <a:r>
              <a:rPr lang="en-GB"/>
              <a:t>Click to edit Master texts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t>Basics towards helium safety for HL tunnel       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 bwMode="auto"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FDCA1C4-9514-7B4F-976F-D92F7E296653}" type="slidenum">
              <a:rPr lang="fr-FR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/>
  <p:txStyles>
    <p:titleStyle>
      <a:lvl1pPr algn="ctr" defTabSz="457200">
        <a:spcBef>
          <a:spcPts val="0"/>
        </a:spcBef>
        <a:buNone/>
        <a:defRPr sz="2800" b="1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>
        <a:spcBef>
          <a:spcPts val="0"/>
        </a:spcBef>
        <a:buClr>
          <a:schemeClr val="accent6"/>
        </a:buClr>
        <a:buFont typeface="Wingdings"/>
        <a:buChar char="§"/>
        <a:defRPr sz="28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>
        <a:spcBef>
          <a:spcPts val="0"/>
        </a:spcBef>
        <a:buClr>
          <a:schemeClr val="accent6"/>
        </a:buClr>
        <a:buFont typeface="Wingdings"/>
        <a:buChar char="§"/>
        <a:defRPr sz="24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>
        <a:spcBef>
          <a:spcPts val="0"/>
        </a:spcBef>
        <a:buClr>
          <a:schemeClr val="accent6"/>
        </a:buClr>
        <a:buFont typeface="Wingdings"/>
        <a:buChar char="§"/>
        <a:defRPr sz="20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>
        <a:spcBef>
          <a:spcPts val="0"/>
        </a:spcBef>
        <a:buClr>
          <a:schemeClr val="accent6"/>
        </a:buClr>
        <a:buFont typeface="Wingdings"/>
        <a:buChar char="§"/>
        <a:defRPr sz="18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>
        <a:spcBef>
          <a:spcPts val="0"/>
        </a:spcBef>
        <a:buClr>
          <a:schemeClr val="accent6"/>
        </a:buClr>
        <a:buFont typeface="Wingdings"/>
        <a:buChar char="§"/>
        <a:defRPr sz="16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7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HL-LHC WP9 Cryogenics</a:t>
            </a:r>
            <a:br>
              <a:rPr lang="en-GB" dirty="0"/>
            </a:br>
            <a:r>
              <a:rPr lang="en-GB" dirty="0"/>
              <a:t>Safety studies</a:t>
            </a:r>
            <a:endParaRPr dirty="0"/>
          </a:p>
        </p:txBody>
      </p:sp>
      <p:sp>
        <p:nvSpPr>
          <p:cNvPr id="5" name="Sous-titre 18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V. Gahier</a:t>
            </a:r>
          </a:p>
        </p:txBody>
      </p:sp>
      <p:sp>
        <p:nvSpPr>
          <p:cNvPr id="6" name="Espace réservé du texte 19"/>
          <p:cNvSpPr>
            <a:spLocks noGrp="1"/>
          </p:cNvSpPr>
          <p:nvPr>
            <p:ph type="body" sz="quarter" idx="14"/>
          </p:nvPr>
        </p:nvSpPr>
        <p:spPr bwMode="auto">
          <a:xfrm>
            <a:off x="1371600" y="4007642"/>
            <a:ext cx="6480000" cy="261937"/>
          </a:xfrm>
        </p:spPr>
        <p:txBody>
          <a:bodyPr/>
          <a:lstStyle/>
          <a:p>
            <a:pPr>
              <a:defRPr/>
            </a:pPr>
            <a:r>
              <a:rPr lang="en-GB" b="0" i="0" dirty="0">
                <a:solidFill>
                  <a:schemeClr val="bg2"/>
                </a:solidFill>
              </a:rPr>
              <a:t>06 Feb 2025</a:t>
            </a:r>
          </a:p>
        </p:txBody>
      </p:sp>
      <p:pic>
        <p:nvPicPr>
          <p:cNvPr id="7" name="Image 4" descr="CERN-logo_outline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77189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FDFA2820-BF90-A833-FC2E-41BF1F3E38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246219"/>
              </p:ext>
            </p:extLst>
          </p:nvPr>
        </p:nvGraphicFramePr>
        <p:xfrm>
          <a:off x="330614" y="1347858"/>
          <a:ext cx="2896130" cy="227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7890">
                  <a:extLst>
                    <a:ext uri="{9D8B030D-6E8A-4147-A177-3AD203B41FA5}">
                      <a16:colId xmlns:a16="http://schemas.microsoft.com/office/drawing/2014/main" val="2236947526"/>
                    </a:ext>
                  </a:extLst>
                </a:gridCol>
                <a:gridCol w="1203642">
                  <a:extLst>
                    <a:ext uri="{9D8B030D-6E8A-4147-A177-3AD203B41FA5}">
                      <a16:colId xmlns:a16="http://schemas.microsoft.com/office/drawing/2014/main" val="3161170609"/>
                    </a:ext>
                  </a:extLst>
                </a:gridCol>
                <a:gridCol w="784598">
                  <a:extLst>
                    <a:ext uri="{9D8B030D-6E8A-4147-A177-3AD203B41FA5}">
                      <a16:colId xmlns:a16="http://schemas.microsoft.com/office/drawing/2014/main" val="1176970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Liquid inventory</a:t>
                      </a:r>
                    </a:p>
                    <a:p>
                      <a:pPr algn="ctr"/>
                      <a:r>
                        <a:rPr lang="en-US" sz="1000" dirty="0"/>
                        <a:t>[kg]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flow</a:t>
                      </a:r>
                    </a:p>
                    <a:p>
                      <a:pPr algn="ctr"/>
                      <a:r>
                        <a:rPr lang="en-US" sz="1000" dirty="0"/>
                        <a:t>[kg/s]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28364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/>
                        <a:t>IT line M or 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418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/>
                        <a:t>~10 (TBC)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2343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/>
                        <a:t>DFX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~60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2.4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5026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/>
                        <a:t>DFM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~50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0.3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89374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/>
                        <a:t>D2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/>
                        <a:t>~70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TBC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11610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/>
                        <a:t>CC?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/>
                        <a:t>~20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TBC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2413810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46F8DE02-BFFE-DDDB-DAF4-E383A46F5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CASE C – MCI or any other case due to powering energy- – </a:t>
            </a:r>
            <a:br>
              <a:rPr lang="en-US" sz="2000" dirty="0"/>
            </a:br>
            <a:r>
              <a:rPr lang="en-US" sz="2000" dirty="0"/>
              <a:t>Preliminary flow and inventory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9251C6-963B-FB92-8DF8-42866AC90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Basics towards helium safety for HL tunnel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940A10-C516-4D96-4D9C-588852FB4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CA1C4-9514-7B4F-976F-D92F7E296653}" type="slidenum">
              <a:rPr lang="fr-FR" smtClean="0"/>
              <a:t>10</a:t>
            </a:fld>
            <a:endParaRPr lang="fr-FR"/>
          </a:p>
        </p:txBody>
      </p:sp>
      <p:graphicFrame>
        <p:nvGraphicFramePr>
          <p:cNvPr id="12" name="Table 7">
            <a:extLst>
              <a:ext uri="{FF2B5EF4-FFF2-40B4-BE49-F238E27FC236}">
                <a16:creationId xmlns:a16="http://schemas.microsoft.com/office/drawing/2014/main" id="{FFB773AB-06E1-97A6-651C-C38CF0FB9C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464494"/>
              </p:ext>
            </p:extLst>
          </p:nvPr>
        </p:nvGraphicFramePr>
        <p:xfrm>
          <a:off x="3707904" y="1347858"/>
          <a:ext cx="2896130" cy="242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7890">
                  <a:extLst>
                    <a:ext uri="{9D8B030D-6E8A-4147-A177-3AD203B41FA5}">
                      <a16:colId xmlns:a16="http://schemas.microsoft.com/office/drawing/2014/main" val="2236947526"/>
                    </a:ext>
                  </a:extLst>
                </a:gridCol>
                <a:gridCol w="1203642">
                  <a:extLst>
                    <a:ext uri="{9D8B030D-6E8A-4147-A177-3AD203B41FA5}">
                      <a16:colId xmlns:a16="http://schemas.microsoft.com/office/drawing/2014/main" val="3161170609"/>
                    </a:ext>
                  </a:extLst>
                </a:gridCol>
                <a:gridCol w="784598">
                  <a:extLst>
                    <a:ext uri="{9D8B030D-6E8A-4147-A177-3AD203B41FA5}">
                      <a16:colId xmlns:a16="http://schemas.microsoft.com/office/drawing/2014/main" val="1176970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Liquid inventory</a:t>
                      </a:r>
                    </a:p>
                    <a:p>
                      <a:pPr algn="ctr"/>
                      <a:r>
                        <a:rPr lang="en-US" sz="1000" dirty="0"/>
                        <a:t>[kg]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Diameter of hole [mm]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28364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/>
                        <a:t>IT line M or 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418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>
                          <a:solidFill>
                            <a:schemeClr val="tx1"/>
                          </a:solidFill>
                        </a:rPr>
                        <a:t>20.7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165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/>
                        <a:t>DFX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~60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18.9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2343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/>
                        <a:t>DFM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~50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18.9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5026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/>
                        <a:t>D2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/>
                        <a:t>~70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/>
                        <a:t>20.7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31520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/>
                        <a:t>CC?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/>
                        <a:t>~20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TBC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8937427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D0AD15A2-AAD1-A64A-219D-ABDA84EF466C}"/>
              </a:ext>
            </a:extLst>
          </p:cNvPr>
          <p:cNvSpPr txBox="1"/>
          <p:nvPr/>
        </p:nvSpPr>
        <p:spPr>
          <a:xfrm>
            <a:off x="323529" y="887425"/>
            <a:ext cx="2896130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i="1" dirty="0">
                <a:solidFill>
                  <a:srgbClr val="FFFF00"/>
                </a:solidFill>
              </a:rPr>
              <a:t>Powering &gt;1.1 kA - </a:t>
            </a:r>
            <a:r>
              <a:rPr lang="en-US" sz="1200" b="1" i="1" dirty="0">
                <a:solidFill>
                  <a:srgbClr val="FF0000"/>
                </a:solidFill>
              </a:rPr>
              <a:t>NO ACCESS</a:t>
            </a:r>
          </a:p>
          <a:p>
            <a:pPr algn="ctr"/>
            <a:r>
              <a:rPr lang="en-US" sz="1200" b="1" i="1" dirty="0">
                <a:solidFill>
                  <a:srgbClr val="FFFF00"/>
                </a:solidFill>
              </a:rPr>
              <a:t>Full tube rupture + Quench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B9A167-B790-A19B-4495-D20708FA2775}"/>
              </a:ext>
            </a:extLst>
          </p:cNvPr>
          <p:cNvSpPr txBox="1"/>
          <p:nvPr/>
        </p:nvSpPr>
        <p:spPr>
          <a:xfrm>
            <a:off x="3707904" y="886193"/>
            <a:ext cx="2880320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i="1" dirty="0">
                <a:solidFill>
                  <a:srgbClr val="FFFF00"/>
                </a:solidFill>
              </a:rPr>
              <a:t>Powering &lt;x kA - </a:t>
            </a:r>
            <a:r>
              <a:rPr lang="en-US" sz="1200" b="1" i="1" dirty="0">
                <a:solidFill>
                  <a:srgbClr val="00B050"/>
                </a:solidFill>
              </a:rPr>
              <a:t>ACCESS</a:t>
            </a:r>
          </a:p>
          <a:p>
            <a:pPr algn="ctr"/>
            <a:r>
              <a:rPr lang="en-US" sz="1200" b="1" i="1" dirty="0">
                <a:solidFill>
                  <a:srgbClr val="FFFF00"/>
                </a:solidFill>
              </a:rPr>
              <a:t>Partial tube rupture – 1 kg/s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2437E3D-426E-043E-9542-A51CF4BCE5A1}"/>
              </a:ext>
            </a:extLst>
          </p:cNvPr>
          <p:cNvSpPr txBox="1"/>
          <p:nvPr/>
        </p:nvSpPr>
        <p:spPr>
          <a:xfrm>
            <a:off x="330614" y="4065723"/>
            <a:ext cx="8561866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FFFF00"/>
                </a:solidFill>
              </a:rPr>
              <a:t>Local pressure in the vacuum enclosure still be checked with the longitudinal vacuum impedance</a:t>
            </a:r>
          </a:p>
          <a:p>
            <a:r>
              <a:rPr lang="en-US" sz="1200" b="1" i="1" dirty="0">
                <a:solidFill>
                  <a:srgbClr val="FFFF00"/>
                </a:solidFill>
              </a:rPr>
              <a:t>It is understood that below 1 kg/s, the release in the tunnel does not lead to a helium jam ( refer to Note 2010-057)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F6A1AE1-6050-28EF-D0D8-828064E0B426}"/>
              </a:ext>
            </a:extLst>
          </p:cNvPr>
          <p:cNvSpPr/>
          <p:nvPr/>
        </p:nvSpPr>
        <p:spPr bwMode="auto">
          <a:xfrm>
            <a:off x="2449518" y="2859782"/>
            <a:ext cx="770141" cy="715400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E66EDD-87A4-BDF5-91B4-62ADF703BD0A}"/>
              </a:ext>
            </a:extLst>
          </p:cNvPr>
          <p:cNvSpPr txBox="1"/>
          <p:nvPr/>
        </p:nvSpPr>
        <p:spPr>
          <a:xfrm>
            <a:off x="1187624" y="3715004"/>
            <a:ext cx="1725487" cy="276999"/>
          </a:xfrm>
          <a:prstGeom prst="rect">
            <a:avLst/>
          </a:prstGeom>
          <a:ln>
            <a:solidFill>
              <a:srgbClr val="C00000"/>
            </a:solidFill>
            <a:prstDash val="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i="1" dirty="0">
                <a:solidFill>
                  <a:schemeClr val="tx1"/>
                </a:solidFill>
              </a:rPr>
              <a:t>Work in progress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0786429-A69F-49BD-3061-A3CB713972CA}"/>
              </a:ext>
            </a:extLst>
          </p:cNvPr>
          <p:cNvCxnSpPr>
            <a:stCxn id="7" idx="0"/>
          </p:cNvCxnSpPr>
          <p:nvPr/>
        </p:nvCxnSpPr>
        <p:spPr bwMode="auto">
          <a:xfrm flipV="1">
            <a:off x="2050368" y="3575182"/>
            <a:ext cx="862743" cy="139822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44768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 hasCustomPrompt="1"/>
          </p:nvPr>
        </p:nvSpPr>
        <p:spPr bwMode="auto"/>
        <p:txBody>
          <a:bodyPr anchor="ctr" anchorCtr="1"/>
          <a:lstStyle/>
          <a:p>
            <a:pPr>
              <a:defRPr/>
            </a:pPr>
            <a:r>
              <a:rPr dirty="0"/>
              <a:t>Way forward</a:t>
            </a:r>
          </a:p>
        </p:txBody>
      </p:sp>
      <p:sp>
        <p:nvSpPr>
          <p:cNvPr id="5" name="Espace réservé du contenu 2"/>
          <p:cNvSpPr>
            <a:spLocks noGrp="1"/>
          </p:cNvSpPr>
          <p:nvPr>
            <p:ph idx="1" hasCustomPrompt="1"/>
          </p:nvPr>
        </p:nvSpPr>
        <p:spPr bwMode="auto">
          <a:xfrm>
            <a:off x="612000" y="914400"/>
            <a:ext cx="7920000" cy="3680221"/>
          </a:xfrm>
        </p:spPr>
        <p:txBody>
          <a:bodyPr lIns="0" tIns="0" rIns="0" bIns="0"/>
          <a:lstStyle/>
          <a:p>
            <a:pPr marL="0" indent="0" algn="l">
              <a:buNone/>
              <a:defRPr/>
            </a:pPr>
            <a:endParaRPr sz="2000" dirty="0"/>
          </a:p>
          <a:p>
            <a:pPr algn="l">
              <a:defRPr/>
            </a:pPr>
            <a:r>
              <a:rPr lang="fr-CH" sz="2000" dirty="0" err="1"/>
              <a:t>Sizing</a:t>
            </a:r>
            <a:r>
              <a:rPr lang="fr-CH" sz="2000" dirty="0"/>
              <a:t> to </a:t>
            </a:r>
            <a:r>
              <a:rPr lang="fr-CH" sz="2000" dirty="0" err="1"/>
              <a:t>be</a:t>
            </a:r>
            <a:r>
              <a:rPr lang="fr-CH" sz="2000" dirty="0"/>
              <a:t> </a:t>
            </a:r>
            <a:r>
              <a:rPr lang="fr-CH" sz="2000" dirty="0" err="1"/>
              <a:t>completed</a:t>
            </a:r>
            <a:endParaRPr lang="fr-CH" sz="2000" dirty="0"/>
          </a:p>
          <a:p>
            <a:pPr algn="l">
              <a:defRPr/>
            </a:pPr>
            <a:endParaRPr lang="fr-CH" sz="2000" dirty="0"/>
          </a:p>
          <a:p>
            <a:pPr algn="l">
              <a:defRPr/>
            </a:pPr>
            <a:r>
              <a:rPr lang="fr-CH" sz="2000" dirty="0" err="1"/>
              <a:t>Impedance</a:t>
            </a:r>
            <a:r>
              <a:rPr lang="fr-CH" sz="2000" dirty="0"/>
              <a:t> in the vacuum enveloppe to </a:t>
            </a:r>
            <a:r>
              <a:rPr lang="fr-CH" sz="2000" dirty="0" err="1"/>
              <a:t>be</a:t>
            </a:r>
            <a:r>
              <a:rPr lang="fr-CH" sz="2000" dirty="0"/>
              <a:t> </a:t>
            </a:r>
            <a:r>
              <a:rPr lang="fr-CH" sz="2000" dirty="0" err="1"/>
              <a:t>calculated</a:t>
            </a:r>
            <a:r>
              <a:rPr lang="fr-CH" sz="2000" dirty="0"/>
              <a:t> </a:t>
            </a:r>
            <a:r>
              <a:rPr lang="fr-CH" sz="2000" dirty="0" err="1"/>
              <a:t>when</a:t>
            </a:r>
            <a:r>
              <a:rPr lang="fr-CH" sz="2000" dirty="0"/>
              <a:t> design  </a:t>
            </a:r>
            <a:r>
              <a:rPr lang="fr-CH" sz="2000" dirty="0" err="1"/>
              <a:t>is</a:t>
            </a:r>
            <a:r>
              <a:rPr lang="fr-CH" sz="2000" dirty="0"/>
              <a:t> </a:t>
            </a:r>
            <a:r>
              <a:rPr lang="fr-CH" sz="2000" dirty="0" err="1"/>
              <a:t>further</a:t>
            </a:r>
            <a:r>
              <a:rPr lang="fr-CH" sz="2000" dirty="0"/>
              <a:t> </a:t>
            </a:r>
            <a:r>
              <a:rPr lang="fr-CH" sz="2000" dirty="0" err="1"/>
              <a:t>progressed</a:t>
            </a:r>
            <a:r>
              <a:rPr lang="fr-CH" sz="2000" dirty="0"/>
              <a:t> for the QXL.</a:t>
            </a:r>
          </a:p>
          <a:p>
            <a:pPr algn="l">
              <a:defRPr/>
            </a:pPr>
            <a:endParaRPr lang="fr-CH" sz="2000" dirty="0"/>
          </a:p>
          <a:p>
            <a:pPr algn="l">
              <a:defRPr/>
            </a:pPr>
            <a:endParaRPr sz="2000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>
            <a:off x="1904999" y="4767262"/>
            <a:ext cx="6626999" cy="270000"/>
          </a:xfrm>
        </p:spPr>
        <p:txBody>
          <a:bodyPr/>
          <a:lstStyle/>
          <a:p>
            <a:pPr>
              <a:defRPr/>
            </a:pPr>
            <a:r>
              <a:t>Basics towards helium safety for HL tunnel       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7205065-ACEA-4251-AD2C-B72C3652A50A}" type="slidenum">
              <a:rPr lang="fr-FR"/>
              <a:t>11</a:t>
            </a:fld>
            <a:endParaRPr lang="fr-F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29065-AC31-9555-EBAA-44B23C270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93696" y="106237"/>
            <a:ext cx="5903776" cy="540000"/>
          </a:xfrm>
        </p:spPr>
        <p:txBody>
          <a:bodyPr/>
          <a:lstStyle/>
          <a:p>
            <a:pPr algn="r"/>
            <a:r>
              <a:rPr lang="en-US" dirty="0"/>
              <a:t>Vacuum safety valves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D7890D-B360-1BBD-64B5-C266C9FC8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Basics towards helium safety for HL tunnel    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DA95F4-C766-328A-BFC9-A9E2A4CC9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CA1C4-9514-7B4F-976F-D92F7E296653}" type="slidenum">
              <a:rPr lang="fr-FR" smtClean="0"/>
              <a:t>12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609E35-F6B3-0D36-3EE0-5A3B18C69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152" y="195486"/>
            <a:ext cx="2828701" cy="41603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7FC5AB-86C5-717D-D0E1-EC8916D3BB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989" y="1131590"/>
            <a:ext cx="5068007" cy="2743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1026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446D7261-752D-28DE-FE77-A5207DE72AE5}"/>
              </a:ext>
            </a:extLst>
          </p:cNvPr>
          <p:cNvSpPr/>
          <p:nvPr/>
        </p:nvSpPr>
        <p:spPr bwMode="auto">
          <a:xfrm>
            <a:off x="2498858" y="763784"/>
            <a:ext cx="4161374" cy="375218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2ADF3B3-635F-EAED-34F8-58BD3DAE66DF}"/>
              </a:ext>
            </a:extLst>
          </p:cNvPr>
          <p:cNvSpPr/>
          <p:nvPr/>
        </p:nvSpPr>
        <p:spPr bwMode="auto">
          <a:xfrm>
            <a:off x="107504" y="771550"/>
            <a:ext cx="2232248" cy="37444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E437B5-8DD8-6001-F9B5-BA15607DB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Volumes to be protected and protecting devices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AEDA29-3791-891B-930A-66B9CA2F6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Basics towards helium safety for HL tunnel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D82AA8-271B-E4C3-2E02-194E7E1A1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CA1C4-9514-7B4F-976F-D92F7E296653}" type="slidenum">
              <a:rPr lang="fr-FR" smtClean="0"/>
              <a:t>13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649A08-3C86-83D2-C0D8-487A3572EDFA}"/>
              </a:ext>
            </a:extLst>
          </p:cNvPr>
          <p:cNvSpPr txBox="1"/>
          <p:nvPr/>
        </p:nvSpPr>
        <p:spPr>
          <a:xfrm>
            <a:off x="213596" y="1300532"/>
            <a:ext cx="2016224" cy="4462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QXL </a:t>
            </a:r>
          </a:p>
          <a:p>
            <a:pPr algn="ctr"/>
            <a:r>
              <a:rPr lang="en-US" sz="1100" dirty="0"/>
              <a:t>M. Sisti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627CAD-01A4-E70E-B35D-F6FA3B10F7D1}"/>
              </a:ext>
            </a:extLst>
          </p:cNvPr>
          <p:cNvSpPr txBox="1"/>
          <p:nvPr/>
        </p:nvSpPr>
        <p:spPr>
          <a:xfrm>
            <a:off x="4065701" y="1203598"/>
            <a:ext cx="1080120" cy="2616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Vacuum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2361E7-3507-6FAA-BCB1-6DEF1A7A813A}"/>
              </a:ext>
            </a:extLst>
          </p:cNvPr>
          <p:cNvSpPr txBox="1"/>
          <p:nvPr/>
        </p:nvSpPr>
        <p:spPr>
          <a:xfrm>
            <a:off x="4103948" y="2525565"/>
            <a:ext cx="1080120" cy="2616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Helium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BB77E6-D66F-D43D-6991-068DBC723365}"/>
              </a:ext>
            </a:extLst>
          </p:cNvPr>
          <p:cNvSpPr txBox="1"/>
          <p:nvPr/>
        </p:nvSpPr>
        <p:spPr>
          <a:xfrm>
            <a:off x="213596" y="1859766"/>
            <a:ext cx="2016224" cy="4462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D2 – WP3</a:t>
            </a:r>
          </a:p>
          <a:p>
            <a:pPr algn="ctr"/>
            <a:r>
              <a:rPr lang="en-US" sz="1100" dirty="0"/>
              <a:t>D. Ramos  - </a:t>
            </a:r>
            <a:r>
              <a:rPr lang="en-US" sz="1100" i="1" dirty="0"/>
              <a:t>A. Lees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EA40830-8E39-F319-3B6C-324FCB2EA74F}"/>
              </a:ext>
            </a:extLst>
          </p:cNvPr>
          <p:cNvSpPr txBox="1"/>
          <p:nvPr/>
        </p:nvSpPr>
        <p:spPr>
          <a:xfrm>
            <a:off x="213596" y="2419000"/>
            <a:ext cx="2016224" cy="6155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IT/D1/DCM – WP3</a:t>
            </a:r>
          </a:p>
          <a:p>
            <a:pPr algn="ctr"/>
            <a:r>
              <a:rPr lang="en-US" sz="1100" dirty="0"/>
              <a:t>D. Ramos - </a:t>
            </a:r>
            <a:r>
              <a:rPr lang="en-US" sz="1100" i="1" dirty="0"/>
              <a:t>R. Van Der Weelderen and P. Tavares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9EF047-A0F9-80AC-F8EB-03AE72416449}"/>
              </a:ext>
            </a:extLst>
          </p:cNvPr>
          <p:cNvSpPr txBox="1"/>
          <p:nvPr/>
        </p:nvSpPr>
        <p:spPr>
          <a:xfrm>
            <a:off x="217436" y="3147511"/>
            <a:ext cx="2012384" cy="4462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Cold Pow – WP6a</a:t>
            </a:r>
          </a:p>
          <a:p>
            <a:pPr algn="ctr"/>
            <a:r>
              <a:rPr lang="en-US" sz="1100" dirty="0"/>
              <a:t>Y. Leclercq –</a:t>
            </a:r>
            <a:r>
              <a:rPr lang="en-US" sz="1100" i="1" dirty="0"/>
              <a:t>V. Gahier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DA75D75-45CE-701A-E3F4-645F6D3E4080}"/>
              </a:ext>
            </a:extLst>
          </p:cNvPr>
          <p:cNvSpPr txBox="1"/>
          <p:nvPr/>
        </p:nvSpPr>
        <p:spPr>
          <a:xfrm>
            <a:off x="217436" y="3706746"/>
            <a:ext cx="2012384" cy="6155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Crab Cavities – WP4</a:t>
            </a:r>
          </a:p>
          <a:p>
            <a:pPr algn="ctr"/>
            <a:r>
              <a:rPr lang="en-US" sz="1100" dirty="0"/>
              <a:t>T. Capelli / L. Dassa -           </a:t>
            </a:r>
            <a:r>
              <a:rPr lang="en-US" sz="1100" i="1" dirty="0"/>
              <a:t>L. Delprat / K. Brodzinski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4F8800-B3B5-6CA6-F2F3-2CA930EDB69A}"/>
              </a:ext>
            </a:extLst>
          </p:cNvPr>
          <p:cNvSpPr txBox="1"/>
          <p:nvPr/>
        </p:nvSpPr>
        <p:spPr>
          <a:xfrm>
            <a:off x="213596" y="806670"/>
            <a:ext cx="1948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SYSTEMS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65FA08C-BE4A-39F0-A614-FB53C2BE3F61}"/>
              </a:ext>
            </a:extLst>
          </p:cNvPr>
          <p:cNvSpPr txBox="1"/>
          <p:nvPr/>
        </p:nvSpPr>
        <p:spPr>
          <a:xfrm>
            <a:off x="2481078" y="806670"/>
            <a:ext cx="4251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VOLUME TO BE PROTECTED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D40B7C3-04B7-3D4F-2D8F-C85C543585F0}"/>
              </a:ext>
            </a:extLst>
          </p:cNvPr>
          <p:cNvSpPr txBox="1"/>
          <p:nvPr/>
        </p:nvSpPr>
        <p:spPr>
          <a:xfrm>
            <a:off x="3482505" y="1859839"/>
            <a:ext cx="1080120" cy="2616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6">
                    <a:lumMod val="75000"/>
                  </a:schemeClr>
                </a:solidFill>
              </a:rPr>
              <a:t>Beam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45A3A14-4981-B9E8-16E2-162BCC9D4739}"/>
              </a:ext>
            </a:extLst>
          </p:cNvPr>
          <p:cNvSpPr txBox="1"/>
          <p:nvPr/>
        </p:nvSpPr>
        <p:spPr>
          <a:xfrm>
            <a:off x="4648897" y="1859839"/>
            <a:ext cx="1080120" cy="2616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Insulation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887AF38-39E8-7009-054A-91FAA449C939}"/>
              </a:ext>
            </a:extLst>
          </p:cNvPr>
          <p:cNvSpPr txBox="1"/>
          <p:nvPr/>
        </p:nvSpPr>
        <p:spPr>
          <a:xfrm>
            <a:off x="2553856" y="3293185"/>
            <a:ext cx="722000" cy="4308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Beam screen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CD4233C-6C7E-8338-8C87-A15080598205}"/>
              </a:ext>
            </a:extLst>
          </p:cNvPr>
          <p:cNvSpPr txBox="1"/>
          <p:nvPr/>
        </p:nvSpPr>
        <p:spPr>
          <a:xfrm>
            <a:off x="3374066" y="3293185"/>
            <a:ext cx="722000" cy="4308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Thermal shield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24BE4C8-08CC-6D7C-F23A-B139A10CE88A}"/>
              </a:ext>
            </a:extLst>
          </p:cNvPr>
          <p:cNvSpPr txBox="1"/>
          <p:nvPr/>
        </p:nvSpPr>
        <p:spPr>
          <a:xfrm>
            <a:off x="4194276" y="3293185"/>
            <a:ext cx="722000" cy="4308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Cold mass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F865101-218A-7B31-7B90-8DE11E786D85}"/>
              </a:ext>
            </a:extLst>
          </p:cNvPr>
          <p:cNvSpPr txBox="1"/>
          <p:nvPr/>
        </p:nvSpPr>
        <p:spPr>
          <a:xfrm>
            <a:off x="5014486" y="3293185"/>
            <a:ext cx="722000" cy="4308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Magnet HX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E60F296-3719-A960-FB86-5B7D18D6A6B4}"/>
              </a:ext>
            </a:extLst>
          </p:cNvPr>
          <p:cNvSpPr txBox="1"/>
          <p:nvPr/>
        </p:nvSpPr>
        <p:spPr>
          <a:xfrm>
            <a:off x="5834696" y="3293185"/>
            <a:ext cx="722000" cy="4308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Liquid helium</a:t>
            </a:r>
          </a:p>
        </p:txBody>
      </p: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9F92C46C-B374-167D-6DF6-B106B97D6B2F}"/>
              </a:ext>
            </a:extLst>
          </p:cNvPr>
          <p:cNvCxnSpPr>
            <a:cxnSpLocks/>
            <a:stCxn id="9" idx="2"/>
            <a:endCxn id="36" idx="0"/>
          </p:cNvCxnSpPr>
          <p:nvPr/>
        </p:nvCxnSpPr>
        <p:spPr bwMode="auto">
          <a:xfrm rot="5400000">
            <a:off x="3526427" y="2175604"/>
            <a:ext cx="506010" cy="1729152"/>
          </a:xfrm>
          <a:prstGeom prst="bentConnector3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7A42EEA4-1CB9-8C8B-2818-1DD1DEEA392A}"/>
              </a:ext>
            </a:extLst>
          </p:cNvPr>
          <p:cNvCxnSpPr>
            <a:cxnSpLocks/>
            <a:stCxn id="9" idx="2"/>
            <a:endCxn id="37" idx="0"/>
          </p:cNvCxnSpPr>
          <p:nvPr/>
        </p:nvCxnSpPr>
        <p:spPr bwMode="auto">
          <a:xfrm rot="5400000">
            <a:off x="3936532" y="2585709"/>
            <a:ext cx="506010" cy="90894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Connector: Elbow 45">
            <a:extLst>
              <a:ext uri="{FF2B5EF4-FFF2-40B4-BE49-F238E27FC236}">
                <a16:creationId xmlns:a16="http://schemas.microsoft.com/office/drawing/2014/main" id="{D85581AE-D698-3E34-B3F9-A8206F1D46FB}"/>
              </a:ext>
            </a:extLst>
          </p:cNvPr>
          <p:cNvCxnSpPr>
            <a:cxnSpLocks/>
            <a:stCxn id="9" idx="2"/>
            <a:endCxn id="39" idx="0"/>
          </p:cNvCxnSpPr>
          <p:nvPr/>
        </p:nvCxnSpPr>
        <p:spPr bwMode="auto">
          <a:xfrm rot="16200000" flipH="1">
            <a:off x="4756742" y="2674441"/>
            <a:ext cx="506010" cy="73147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17F27F5D-C5C8-658F-B873-A0E084440215}"/>
              </a:ext>
            </a:extLst>
          </p:cNvPr>
          <p:cNvCxnSpPr>
            <a:cxnSpLocks/>
            <a:stCxn id="9" idx="2"/>
            <a:endCxn id="40" idx="0"/>
          </p:cNvCxnSpPr>
          <p:nvPr/>
        </p:nvCxnSpPr>
        <p:spPr bwMode="auto">
          <a:xfrm rot="16200000" flipH="1">
            <a:off x="5166847" y="2264336"/>
            <a:ext cx="506010" cy="15516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723B7A92-76CC-048E-F486-3436F82876AD}"/>
              </a:ext>
            </a:extLst>
          </p:cNvPr>
          <p:cNvCxnSpPr>
            <a:cxnSpLocks/>
            <a:stCxn id="9" idx="2"/>
            <a:endCxn id="38" idx="0"/>
          </p:cNvCxnSpPr>
          <p:nvPr/>
        </p:nvCxnSpPr>
        <p:spPr bwMode="auto">
          <a:xfrm rot="5400000">
            <a:off x="4346637" y="2995814"/>
            <a:ext cx="506010" cy="8873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E7E4B3D9-5279-FFD2-2817-30FC88FEA35F}"/>
              </a:ext>
            </a:extLst>
          </p:cNvPr>
          <p:cNvCxnSpPr>
            <a:cxnSpLocks/>
            <a:stCxn id="8" idx="2"/>
            <a:endCxn id="35" idx="0"/>
          </p:cNvCxnSpPr>
          <p:nvPr/>
        </p:nvCxnSpPr>
        <p:spPr bwMode="auto">
          <a:xfrm rot="16200000" flipH="1">
            <a:off x="4700044" y="1370925"/>
            <a:ext cx="394631" cy="583196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6A442847-FC71-CDC9-754C-1EE4B282692A}"/>
              </a:ext>
            </a:extLst>
          </p:cNvPr>
          <p:cNvCxnSpPr>
            <a:cxnSpLocks/>
            <a:stCxn id="8" idx="2"/>
            <a:endCxn id="34" idx="0"/>
          </p:cNvCxnSpPr>
          <p:nvPr/>
        </p:nvCxnSpPr>
        <p:spPr bwMode="auto">
          <a:xfrm rot="5400000">
            <a:off x="4116848" y="1370925"/>
            <a:ext cx="394631" cy="583196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4E456C0F-D01D-EC7F-B69B-36A40B20597C}"/>
              </a:ext>
            </a:extLst>
          </p:cNvPr>
          <p:cNvSpPr/>
          <p:nvPr/>
        </p:nvSpPr>
        <p:spPr bwMode="auto">
          <a:xfrm>
            <a:off x="6756592" y="749176"/>
            <a:ext cx="2232248" cy="37444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A6B428D-E336-43FA-ECB5-CF4CA95DDF3F}"/>
              </a:ext>
            </a:extLst>
          </p:cNvPr>
          <p:cNvSpPr txBox="1"/>
          <p:nvPr/>
        </p:nvSpPr>
        <p:spPr>
          <a:xfrm>
            <a:off x="6780944" y="749176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PROTECTING DEVICES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370D7E3-DD6D-D489-09FB-8D7D62A42500}"/>
              </a:ext>
            </a:extLst>
          </p:cNvPr>
          <p:cNvSpPr txBox="1"/>
          <p:nvPr/>
        </p:nvSpPr>
        <p:spPr>
          <a:xfrm>
            <a:off x="6973618" y="2985017"/>
            <a:ext cx="1080120" cy="2616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Safety valve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DED5575-DB9E-E9C8-C5C8-40C388830180}"/>
              </a:ext>
            </a:extLst>
          </p:cNvPr>
          <p:cNvSpPr txBox="1"/>
          <p:nvPr/>
        </p:nvSpPr>
        <p:spPr>
          <a:xfrm>
            <a:off x="6987662" y="3602427"/>
            <a:ext cx="1080120" cy="2616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Burst Disc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BD65BE2-48DA-BAE5-0136-6F63BC4B954F}"/>
              </a:ext>
            </a:extLst>
          </p:cNvPr>
          <p:cNvSpPr txBox="1"/>
          <p:nvPr/>
        </p:nvSpPr>
        <p:spPr>
          <a:xfrm>
            <a:off x="6901334" y="3891961"/>
            <a:ext cx="227890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à"/>
            </a:pPr>
            <a:r>
              <a:rPr lang="en-US" sz="1000" i="1" dirty="0"/>
              <a:t>Generally for MCI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en-US" sz="1000" i="1" dirty="0"/>
              <a:t>Requires intervention for replacement </a:t>
            </a:r>
          </a:p>
          <a:p>
            <a:pPr algn="ctr"/>
            <a:endParaRPr lang="en-US" sz="1100" dirty="0"/>
          </a:p>
          <a:p>
            <a:pPr marL="171450" indent="-171450" algn="ctr">
              <a:buFont typeface="Wingdings" panose="05000000000000000000" pitchFamily="2" charset="2"/>
              <a:buChar char="à"/>
            </a:pPr>
            <a:endParaRPr lang="en-US" sz="11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287BDD5-E225-DC22-0E21-221524197785}"/>
              </a:ext>
            </a:extLst>
          </p:cNvPr>
          <p:cNvSpPr txBox="1"/>
          <p:nvPr/>
        </p:nvSpPr>
        <p:spPr>
          <a:xfrm>
            <a:off x="6937570" y="3223815"/>
            <a:ext cx="22064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à"/>
            </a:pPr>
            <a:r>
              <a:rPr lang="en-US" sz="1000" i="1" dirty="0"/>
              <a:t>Generally for operating cases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en-US" sz="1000" i="1" dirty="0"/>
              <a:t>Closes after event</a:t>
            </a:r>
          </a:p>
        </p:txBody>
      </p:sp>
      <p:cxnSp>
        <p:nvCxnSpPr>
          <p:cNvPr id="70" name="Connector: Elbow 69">
            <a:extLst>
              <a:ext uri="{FF2B5EF4-FFF2-40B4-BE49-F238E27FC236}">
                <a16:creationId xmlns:a16="http://schemas.microsoft.com/office/drawing/2014/main" id="{F04C68D7-3B81-889C-1DCE-4F4BD449CAF2}"/>
              </a:ext>
            </a:extLst>
          </p:cNvPr>
          <p:cNvCxnSpPr>
            <a:stCxn id="9" idx="3"/>
            <a:endCxn id="65" idx="1"/>
          </p:cNvCxnSpPr>
          <p:nvPr/>
        </p:nvCxnSpPr>
        <p:spPr bwMode="auto">
          <a:xfrm>
            <a:off x="5184068" y="2656370"/>
            <a:ext cx="1789550" cy="459452"/>
          </a:xfrm>
          <a:prstGeom prst="bentConnector3">
            <a:avLst>
              <a:gd name="adj1" fmla="val 92155"/>
            </a:avLst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D0616B17-FB0E-CB03-08DB-E5BD9038B0DE}"/>
              </a:ext>
            </a:extLst>
          </p:cNvPr>
          <p:cNvCxnSpPr>
            <a:cxnSpLocks/>
            <a:stCxn id="9" idx="3"/>
            <a:endCxn id="66" idx="1"/>
          </p:cNvCxnSpPr>
          <p:nvPr/>
        </p:nvCxnSpPr>
        <p:spPr bwMode="auto">
          <a:xfrm>
            <a:off x="5184068" y="2656370"/>
            <a:ext cx="1803594" cy="1076862"/>
          </a:xfrm>
          <a:prstGeom prst="bentConnector3">
            <a:avLst>
              <a:gd name="adj1" fmla="val 91688"/>
            </a:avLst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0EFD840E-198F-AFA5-E5F7-1883AEC842EB}"/>
              </a:ext>
            </a:extLst>
          </p:cNvPr>
          <p:cNvSpPr txBox="1"/>
          <p:nvPr/>
        </p:nvSpPr>
        <p:spPr>
          <a:xfrm>
            <a:off x="6989781" y="1082623"/>
            <a:ext cx="1774846" cy="2616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SV spring loaded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1F38E0A-78DC-7A8D-FC80-B6FB390A5952}"/>
              </a:ext>
            </a:extLst>
          </p:cNvPr>
          <p:cNvSpPr txBox="1"/>
          <p:nvPr/>
        </p:nvSpPr>
        <p:spPr>
          <a:xfrm>
            <a:off x="6985293" y="1669286"/>
            <a:ext cx="1774846" cy="2616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Relief plate with spring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6832074-F5AB-49FD-4431-B718B8012F94}"/>
              </a:ext>
            </a:extLst>
          </p:cNvPr>
          <p:cNvSpPr txBox="1"/>
          <p:nvPr/>
        </p:nvSpPr>
        <p:spPr>
          <a:xfrm>
            <a:off x="7009645" y="2255949"/>
            <a:ext cx="1774846" cy="2616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Relief plate w/o spring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693C132-DC8A-42AB-1BAA-D63B176B9A54}"/>
              </a:ext>
            </a:extLst>
          </p:cNvPr>
          <p:cNvSpPr txBox="1"/>
          <p:nvPr/>
        </p:nvSpPr>
        <p:spPr>
          <a:xfrm>
            <a:off x="6950523" y="1324278"/>
            <a:ext cx="22064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à"/>
            </a:pPr>
            <a:r>
              <a:rPr lang="en-US" sz="1000" i="1" dirty="0"/>
              <a:t>opens at 69 mbar </a:t>
            </a:r>
            <a:r>
              <a:rPr lang="en-US" sz="1000" i="1" dirty="0">
                <a:sym typeface="Wingdings" panose="05000000000000000000" pitchFamily="2" charset="2"/>
              </a:rPr>
              <a:t>to 134 mbar</a:t>
            </a:r>
            <a:endParaRPr lang="en-US" sz="1000" i="1" dirty="0"/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en-US" sz="1000" i="1" dirty="0"/>
              <a:t>DN65 </a:t>
            </a:r>
            <a:r>
              <a:rPr lang="en-US" sz="1000" i="1" dirty="0">
                <a:sym typeface="Wingdings" panose="05000000000000000000" pitchFamily="2" charset="2"/>
              </a:rPr>
              <a:t>to DN90</a:t>
            </a:r>
            <a:endParaRPr lang="en-US" sz="1000" i="1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10E6B51-F71C-2D92-632C-DF0492325407}"/>
              </a:ext>
            </a:extLst>
          </p:cNvPr>
          <p:cNvSpPr txBox="1"/>
          <p:nvPr/>
        </p:nvSpPr>
        <p:spPr>
          <a:xfrm>
            <a:off x="2523321" y="4101721"/>
            <a:ext cx="7132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4.5-20 K</a:t>
            </a:r>
          </a:p>
          <a:p>
            <a:r>
              <a:rPr lang="en-US" sz="1000" i="1" dirty="0"/>
              <a:t>~1.5 bar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277D11C-74D3-FEC4-C9FC-979D74E6282B}"/>
              </a:ext>
            </a:extLst>
          </p:cNvPr>
          <p:cNvSpPr txBox="1"/>
          <p:nvPr/>
        </p:nvSpPr>
        <p:spPr>
          <a:xfrm>
            <a:off x="3374066" y="3708176"/>
            <a:ext cx="7132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/>
              <a:t>60-80 K</a:t>
            </a:r>
          </a:p>
          <a:p>
            <a:pPr algn="ctr"/>
            <a:r>
              <a:rPr lang="en-US" sz="1000" i="1" dirty="0"/>
              <a:t>~18 bar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EFA3D98-0B81-415B-D0B4-72331FFA211C}"/>
              </a:ext>
            </a:extLst>
          </p:cNvPr>
          <p:cNvSpPr txBox="1"/>
          <p:nvPr/>
        </p:nvSpPr>
        <p:spPr>
          <a:xfrm>
            <a:off x="2541101" y="3732066"/>
            <a:ext cx="7132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/>
              <a:t>60-80 K</a:t>
            </a:r>
          </a:p>
          <a:p>
            <a:pPr algn="ctr"/>
            <a:r>
              <a:rPr lang="en-US" sz="1000" i="1" dirty="0"/>
              <a:t>~18 bar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0BFC7AD-5932-DF97-4E1A-2A8A3EA92D66}"/>
              </a:ext>
            </a:extLst>
          </p:cNvPr>
          <p:cNvSpPr txBox="1"/>
          <p:nvPr/>
        </p:nvSpPr>
        <p:spPr>
          <a:xfrm>
            <a:off x="4243029" y="3732066"/>
            <a:ext cx="6732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/>
              <a:t>1.9 K</a:t>
            </a:r>
          </a:p>
          <a:p>
            <a:pPr algn="ctr"/>
            <a:r>
              <a:rPr lang="en-US" sz="1000" i="1" dirty="0"/>
              <a:t>~1.3 bar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6C6D3B4-80A0-2060-856A-2E74D5900778}"/>
              </a:ext>
            </a:extLst>
          </p:cNvPr>
          <p:cNvSpPr txBox="1"/>
          <p:nvPr/>
        </p:nvSpPr>
        <p:spPr>
          <a:xfrm>
            <a:off x="4962500" y="3739847"/>
            <a:ext cx="8114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/>
              <a:t>1.8 K</a:t>
            </a:r>
          </a:p>
          <a:p>
            <a:pPr algn="ctr"/>
            <a:r>
              <a:rPr lang="en-US" sz="1000" i="1" dirty="0"/>
              <a:t>~0.018 bar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D2B4F51-3A88-119A-A214-85A4C94EDD7C}"/>
              </a:ext>
            </a:extLst>
          </p:cNvPr>
          <p:cNvSpPr txBox="1"/>
          <p:nvPr/>
        </p:nvSpPr>
        <p:spPr>
          <a:xfrm>
            <a:off x="2238853" y="3982505"/>
            <a:ext cx="6732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or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4AB6FF84-1871-338D-1763-21D75F57BAC3}"/>
              </a:ext>
            </a:extLst>
          </p:cNvPr>
          <p:cNvSpPr txBox="1"/>
          <p:nvPr/>
        </p:nvSpPr>
        <p:spPr>
          <a:xfrm>
            <a:off x="5789464" y="3732066"/>
            <a:ext cx="8114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/>
              <a:t>4.6 K</a:t>
            </a:r>
          </a:p>
          <a:p>
            <a:pPr algn="ctr"/>
            <a:r>
              <a:rPr lang="en-US" sz="1000" i="1" dirty="0"/>
              <a:t>~1.5 bar</a:t>
            </a:r>
          </a:p>
        </p:txBody>
      </p:sp>
      <p:cxnSp>
        <p:nvCxnSpPr>
          <p:cNvPr id="96" name="Connector: Elbow 95">
            <a:extLst>
              <a:ext uri="{FF2B5EF4-FFF2-40B4-BE49-F238E27FC236}">
                <a16:creationId xmlns:a16="http://schemas.microsoft.com/office/drawing/2014/main" id="{3449B357-2949-FFEF-FC31-9509AD5DAF25}"/>
              </a:ext>
            </a:extLst>
          </p:cNvPr>
          <p:cNvCxnSpPr>
            <a:cxnSpLocks/>
            <a:stCxn id="8" idx="3"/>
            <a:endCxn id="80" idx="1"/>
          </p:cNvCxnSpPr>
          <p:nvPr/>
        </p:nvCxnSpPr>
        <p:spPr bwMode="auto">
          <a:xfrm flipV="1">
            <a:off x="5145821" y="1213428"/>
            <a:ext cx="1843960" cy="120975"/>
          </a:xfrm>
          <a:prstGeom prst="bentConnector3">
            <a:avLst>
              <a:gd name="adj1" fmla="val 93390"/>
            </a:avLst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7" name="Connector: Elbow 96">
            <a:extLst>
              <a:ext uri="{FF2B5EF4-FFF2-40B4-BE49-F238E27FC236}">
                <a16:creationId xmlns:a16="http://schemas.microsoft.com/office/drawing/2014/main" id="{89B7CF05-A8A2-58AA-9720-48C07CE344D9}"/>
              </a:ext>
            </a:extLst>
          </p:cNvPr>
          <p:cNvCxnSpPr>
            <a:cxnSpLocks/>
            <a:stCxn id="8" idx="3"/>
            <a:endCxn id="81" idx="1"/>
          </p:cNvCxnSpPr>
          <p:nvPr/>
        </p:nvCxnSpPr>
        <p:spPr bwMode="auto">
          <a:xfrm>
            <a:off x="5145821" y="1334403"/>
            <a:ext cx="1839472" cy="465688"/>
          </a:xfrm>
          <a:prstGeom prst="bentConnector3">
            <a:avLst>
              <a:gd name="adj1" fmla="val 92253"/>
            </a:avLst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4" name="Connector: Elbow 103">
            <a:extLst>
              <a:ext uri="{FF2B5EF4-FFF2-40B4-BE49-F238E27FC236}">
                <a16:creationId xmlns:a16="http://schemas.microsoft.com/office/drawing/2014/main" id="{CCE202EA-1205-D134-447D-CAA14CD6BB89}"/>
              </a:ext>
            </a:extLst>
          </p:cNvPr>
          <p:cNvCxnSpPr>
            <a:cxnSpLocks/>
            <a:stCxn id="8" idx="3"/>
            <a:endCxn id="82" idx="1"/>
          </p:cNvCxnSpPr>
          <p:nvPr/>
        </p:nvCxnSpPr>
        <p:spPr bwMode="auto">
          <a:xfrm>
            <a:off x="5145821" y="1334403"/>
            <a:ext cx="1863824" cy="1052351"/>
          </a:xfrm>
          <a:prstGeom prst="bentConnector3">
            <a:avLst>
              <a:gd name="adj1" fmla="val 91293"/>
            </a:avLst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B8F99CB9-4523-7C45-071A-6F635ABF865D}"/>
              </a:ext>
            </a:extLst>
          </p:cNvPr>
          <p:cNvSpPr txBox="1"/>
          <p:nvPr/>
        </p:nvSpPr>
        <p:spPr>
          <a:xfrm>
            <a:off x="6896028" y="1918476"/>
            <a:ext cx="2092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à"/>
            </a:pPr>
            <a:r>
              <a:rPr lang="en-US" sz="1000" i="1" dirty="0"/>
              <a:t>opens ranging 30-165 mbar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en-US" sz="1000" i="1" dirty="0"/>
              <a:t>DN65 </a:t>
            </a:r>
            <a:r>
              <a:rPr lang="en-US" sz="1000" i="1" dirty="0">
                <a:sym typeface="Wingdings" panose="05000000000000000000" pitchFamily="2" charset="2"/>
              </a:rPr>
              <a:t>to DN230</a:t>
            </a:r>
            <a:endParaRPr lang="en-US" sz="1000" i="1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D38EEE35-396E-5B00-B32F-BC641A56FF41}"/>
              </a:ext>
            </a:extLst>
          </p:cNvPr>
          <p:cNvSpPr txBox="1"/>
          <p:nvPr/>
        </p:nvSpPr>
        <p:spPr>
          <a:xfrm>
            <a:off x="6953988" y="2496061"/>
            <a:ext cx="2092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à"/>
            </a:pPr>
            <a:r>
              <a:rPr lang="en-US" sz="1000" i="1" dirty="0"/>
              <a:t>opens lower than 10 mbar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en-US" sz="1000" i="1" dirty="0"/>
              <a:t>DN65 </a:t>
            </a:r>
            <a:r>
              <a:rPr lang="en-US" sz="1000" i="1" dirty="0">
                <a:sym typeface="Wingdings" panose="05000000000000000000" pitchFamily="2" charset="2"/>
              </a:rPr>
              <a:t>to DN230</a:t>
            </a:r>
            <a:endParaRPr lang="en-US" sz="1000" i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8FF5E2-11A9-75F6-C509-7A34B1A7D815}"/>
              </a:ext>
            </a:extLst>
          </p:cNvPr>
          <p:cNvSpPr txBox="1"/>
          <p:nvPr/>
        </p:nvSpPr>
        <p:spPr>
          <a:xfrm>
            <a:off x="3448897" y="2117886"/>
            <a:ext cx="1142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Covered by VSC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98A193-E61A-9796-21DB-7E7817A0D8CD}"/>
              </a:ext>
            </a:extLst>
          </p:cNvPr>
          <p:cNvSpPr txBox="1"/>
          <p:nvPr/>
        </p:nvSpPr>
        <p:spPr>
          <a:xfrm>
            <a:off x="3050030" y="2556342"/>
            <a:ext cx="1142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Case 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6C6168-D82B-5E84-2506-C17F0943EEE0}"/>
              </a:ext>
            </a:extLst>
          </p:cNvPr>
          <p:cNvSpPr txBox="1"/>
          <p:nvPr/>
        </p:nvSpPr>
        <p:spPr>
          <a:xfrm>
            <a:off x="3047497" y="1225310"/>
            <a:ext cx="1142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Case B, C</a:t>
            </a:r>
          </a:p>
        </p:txBody>
      </p:sp>
    </p:spTree>
    <p:extLst>
      <p:ext uri="{BB962C8B-B14F-4D97-AF65-F5344CB8AC3E}">
        <p14:creationId xmlns:p14="http://schemas.microsoft.com/office/powerpoint/2010/main" val="3649035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6A37B-4C5B-0BB1-3B7C-7C9EB733F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Failure modes – </a:t>
            </a:r>
            <a:br>
              <a:rPr lang="en-US" sz="2000" dirty="0"/>
            </a:br>
            <a:r>
              <a:rPr lang="en-US" sz="2000" dirty="0"/>
              <a:t>MCI or any other case due to powering energy-  CASE C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0B83A1-F3B0-53D9-DE23-01C7A7FE7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Basics towards helium safety for HL tunnel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A7FECF-0894-CEE1-1CC4-ADE4D7DDD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CA1C4-9514-7B4F-976F-D92F7E296653}" type="slidenum">
              <a:rPr lang="fr-FR" smtClean="0"/>
              <a:t>14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FBE412-55D4-5DBF-BB0C-C59323D8ADC3}"/>
              </a:ext>
            </a:extLst>
          </p:cNvPr>
          <p:cNvSpPr txBox="1"/>
          <p:nvPr/>
        </p:nvSpPr>
        <p:spPr>
          <a:xfrm>
            <a:off x="1214057" y="1259987"/>
            <a:ext cx="1872208" cy="2616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Electrical arc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4ED248-0DE4-82B9-1C35-C0B74CEBF35E}"/>
              </a:ext>
            </a:extLst>
          </p:cNvPr>
          <p:cNvSpPr txBox="1"/>
          <p:nvPr/>
        </p:nvSpPr>
        <p:spPr>
          <a:xfrm>
            <a:off x="3677233" y="917522"/>
            <a:ext cx="1853064" cy="4308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Tube rupture</a:t>
            </a:r>
          </a:p>
          <a:p>
            <a:pPr algn="ctr"/>
            <a:r>
              <a:rPr lang="en-US" sz="1100" dirty="0"/>
              <a:t> (full or partial)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E33E41-CD6A-BD32-8E2F-29519102CB74}"/>
              </a:ext>
            </a:extLst>
          </p:cNvPr>
          <p:cNvSpPr txBox="1"/>
          <p:nvPr/>
        </p:nvSpPr>
        <p:spPr>
          <a:xfrm>
            <a:off x="5940152" y="912331"/>
            <a:ext cx="1853064" cy="4308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Loss of insulation vacuum by helium ingress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0B1A23-6307-E69C-FE56-EB30DC455EF9}"/>
              </a:ext>
            </a:extLst>
          </p:cNvPr>
          <p:cNvSpPr txBox="1"/>
          <p:nvPr/>
        </p:nvSpPr>
        <p:spPr>
          <a:xfrm>
            <a:off x="268515" y="1295522"/>
            <a:ext cx="942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POWERING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55ECE08-FFB2-8B1A-0C80-AD4FB211E4FA}"/>
              </a:ext>
            </a:extLst>
          </p:cNvPr>
          <p:cNvSpPr txBox="1"/>
          <p:nvPr/>
        </p:nvSpPr>
        <p:spPr>
          <a:xfrm>
            <a:off x="3679826" y="1561890"/>
            <a:ext cx="1872208" cy="2616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Quench</a:t>
            </a:r>
          </a:p>
        </p:txBody>
      </p:sp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30EBE2BC-99EB-5990-28CD-115C6B6DE75B}"/>
              </a:ext>
            </a:extLst>
          </p:cNvPr>
          <p:cNvCxnSpPr>
            <a:cxnSpLocks/>
            <a:stCxn id="6" idx="3"/>
            <a:endCxn id="14" idx="1"/>
          </p:cNvCxnSpPr>
          <p:nvPr/>
        </p:nvCxnSpPr>
        <p:spPr bwMode="auto">
          <a:xfrm>
            <a:off x="3086265" y="1390792"/>
            <a:ext cx="593561" cy="301903"/>
          </a:xfrm>
          <a:prstGeom prst="bentConnector3">
            <a:avLst>
              <a:gd name="adj1" fmla="val 50000"/>
            </a:avLst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4D5F72FD-55E5-6C72-A7B0-3F119CCD5F24}"/>
              </a:ext>
            </a:extLst>
          </p:cNvPr>
          <p:cNvCxnSpPr>
            <a:cxnSpLocks/>
            <a:stCxn id="6" idx="3"/>
            <a:endCxn id="10" idx="1"/>
          </p:cNvCxnSpPr>
          <p:nvPr/>
        </p:nvCxnSpPr>
        <p:spPr bwMode="auto">
          <a:xfrm flipV="1">
            <a:off x="3086265" y="1132966"/>
            <a:ext cx="590968" cy="257826"/>
          </a:xfrm>
          <a:prstGeom prst="bentConnector3">
            <a:avLst>
              <a:gd name="adj1" fmla="val 50000"/>
            </a:avLst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EA1D1B62-64AF-2225-2DBA-A8E9DB34A852}"/>
              </a:ext>
            </a:extLst>
          </p:cNvPr>
          <p:cNvCxnSpPr>
            <a:cxnSpLocks/>
            <a:stCxn id="10" idx="3"/>
            <a:endCxn id="12" idx="1"/>
          </p:cNvCxnSpPr>
          <p:nvPr/>
        </p:nvCxnSpPr>
        <p:spPr bwMode="auto">
          <a:xfrm flipV="1">
            <a:off x="5530297" y="1127775"/>
            <a:ext cx="409855" cy="5191"/>
          </a:xfrm>
          <a:prstGeom prst="bentConnector3">
            <a:avLst>
              <a:gd name="adj1" fmla="val 50000"/>
            </a:avLst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5471B433-997A-03E2-4476-996334707B86}"/>
              </a:ext>
            </a:extLst>
          </p:cNvPr>
          <p:cNvSpPr txBox="1"/>
          <p:nvPr/>
        </p:nvSpPr>
        <p:spPr>
          <a:xfrm>
            <a:off x="5815232" y="1645121"/>
            <a:ext cx="3024336" cy="2677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FFFF00"/>
                </a:solidFill>
              </a:rPr>
              <a:t>According to the lesson learnt of 19</a:t>
            </a:r>
            <a:r>
              <a:rPr lang="en-US" sz="1200" b="1" baseline="30000" dirty="0">
                <a:solidFill>
                  <a:srgbClr val="FFFF00"/>
                </a:solidFill>
              </a:rPr>
              <a:t>th</a:t>
            </a:r>
            <a:r>
              <a:rPr lang="en-US" sz="1200" b="1" dirty="0">
                <a:solidFill>
                  <a:srgbClr val="FFFF00"/>
                </a:solidFill>
              </a:rPr>
              <a:t> of Sept. 2008 incident, the MCI should consider full rupture of the pipe at the magnet interconnection.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b="1" dirty="0">
              <a:solidFill>
                <a:srgbClr val="FFFF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FFFF00"/>
                </a:solidFill>
              </a:rPr>
              <a:t>Quench and electrical arc failure modes are linked with powering and consequences are linked with the powering level.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b="1" dirty="0">
              <a:solidFill>
                <a:srgbClr val="FFFF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FFFF00"/>
                </a:solidFill>
              </a:rPr>
              <a:t>One failure mode can provoke other failure modes in cascade (refer to 19</a:t>
            </a:r>
            <a:r>
              <a:rPr lang="en-US" sz="1200" b="1" baseline="30000" dirty="0">
                <a:solidFill>
                  <a:srgbClr val="FFFF00"/>
                </a:solidFill>
              </a:rPr>
              <a:t>th</a:t>
            </a:r>
            <a:r>
              <a:rPr lang="en-US" sz="1200" b="1" dirty="0">
                <a:solidFill>
                  <a:srgbClr val="FFFF00"/>
                </a:solidFill>
              </a:rPr>
              <a:t> of Sept. 2008 LHC incident)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b="1" dirty="0">
              <a:solidFill>
                <a:srgbClr val="FFFF00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25EC924-A3C6-B794-9762-D4366419FD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995686"/>
            <a:ext cx="5059657" cy="2461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8346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E3AB-24FB-FDF8-3D67-190734395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Inner triplet process data and inventory (1/2)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1A878B-009F-5C33-2E2D-ECD20AFDD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Basics towards helium safety for HL tunnel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E56123-C2CE-08FF-D956-9D59E0DFD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CA1C4-9514-7B4F-976F-D92F7E296653}" type="slidenum">
              <a:rPr lang="fr-FR" smtClean="0"/>
              <a:t>15</a:t>
            </a:fld>
            <a:endParaRPr lang="fr-FR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F84F42E-81E4-A8E0-6CF5-30A88C4201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830826" y="1353272"/>
            <a:ext cx="4215974" cy="2022475"/>
          </a:xfrm>
          <a:prstGeom prst="rect">
            <a:avLst/>
          </a:prstGeom>
        </p:spPr>
      </p:pic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D201D48F-8BE5-ECF7-C0A0-0B6B404CD2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3148966"/>
              </p:ext>
            </p:extLst>
          </p:nvPr>
        </p:nvGraphicFramePr>
        <p:xfrm>
          <a:off x="217483" y="1101956"/>
          <a:ext cx="4413471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1979">
                  <a:extLst>
                    <a:ext uri="{9D8B030D-6E8A-4147-A177-3AD203B41FA5}">
                      <a16:colId xmlns:a16="http://schemas.microsoft.com/office/drawing/2014/main" val="2236947526"/>
                    </a:ext>
                  </a:extLst>
                </a:gridCol>
                <a:gridCol w="665898">
                  <a:extLst>
                    <a:ext uri="{9D8B030D-6E8A-4147-A177-3AD203B41FA5}">
                      <a16:colId xmlns:a16="http://schemas.microsoft.com/office/drawing/2014/main" val="3161170609"/>
                    </a:ext>
                  </a:extLst>
                </a:gridCol>
                <a:gridCol w="679767">
                  <a:extLst>
                    <a:ext uri="{9D8B030D-6E8A-4147-A177-3AD203B41FA5}">
                      <a16:colId xmlns:a16="http://schemas.microsoft.com/office/drawing/2014/main" val="2605634835"/>
                    </a:ext>
                  </a:extLst>
                </a:gridCol>
                <a:gridCol w="820874">
                  <a:extLst>
                    <a:ext uri="{9D8B030D-6E8A-4147-A177-3AD203B41FA5}">
                      <a16:colId xmlns:a16="http://schemas.microsoft.com/office/drawing/2014/main" val="117697049"/>
                    </a:ext>
                  </a:extLst>
                </a:gridCol>
                <a:gridCol w="1084953">
                  <a:extLst>
                    <a:ext uri="{9D8B030D-6E8A-4147-A177-3AD203B41FA5}">
                      <a16:colId xmlns:a16="http://schemas.microsoft.com/office/drawing/2014/main" val="691844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ID</a:t>
                      </a:r>
                    </a:p>
                    <a:p>
                      <a:pPr algn="ctr"/>
                      <a:r>
                        <a:rPr lang="en-US" sz="1200" dirty="0"/>
                        <a:t>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Area**</a:t>
                      </a:r>
                    </a:p>
                    <a:p>
                      <a:pPr algn="ctr"/>
                      <a:r>
                        <a:rPr lang="en-US" sz="1200" dirty="0"/>
                        <a:t>[cm2]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</a:t>
                      </a:r>
                    </a:p>
                    <a:p>
                      <a:pPr algn="ctr"/>
                      <a:r>
                        <a:rPr lang="en-US" sz="1200" dirty="0"/>
                        <a:t>[bara]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</a:t>
                      </a:r>
                    </a:p>
                    <a:p>
                      <a:pPr algn="ctr"/>
                      <a:r>
                        <a:rPr lang="en-US" sz="1200" dirty="0"/>
                        <a:t>[K]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28364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N1 / N2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19.6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1.3 – 17*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1.9 – 22.2*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165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12.6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1.3 – 17*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1.9 – 22.2*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2343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Cold mass</a:t>
                      </a:r>
                    </a:p>
                    <a:p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interco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78.5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1.3 – 17*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1.9 –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22.2*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3354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CY1 / CY2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4449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34.2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9.2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10-22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60-80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5026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BS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25.5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10-22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60-80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89374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XB1 / XB2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78.5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116109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32F9A5F-2307-2A56-73CC-F8570871940E}"/>
              </a:ext>
            </a:extLst>
          </p:cNvPr>
          <p:cNvSpPr txBox="1"/>
          <p:nvPr/>
        </p:nvSpPr>
        <p:spPr>
          <a:xfrm>
            <a:off x="217482" y="4241396"/>
            <a:ext cx="4227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*Conditions indicated for a 39.1 MJ quench</a:t>
            </a:r>
          </a:p>
          <a:p>
            <a:r>
              <a:rPr lang="en-US" sz="1000" i="1" dirty="0"/>
              <a:t>** Area indicated is the cross section for corresponding ID </a:t>
            </a:r>
          </a:p>
        </p:txBody>
      </p:sp>
    </p:spTree>
    <p:extLst>
      <p:ext uri="{BB962C8B-B14F-4D97-AF65-F5344CB8AC3E}">
        <p14:creationId xmlns:p14="http://schemas.microsoft.com/office/powerpoint/2010/main" val="35908119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E3AB-24FB-FDF8-3D67-190734395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Inner triplet inventory given in helium </a:t>
            </a:r>
            <a:r>
              <a:rPr lang="en-US" sz="2400" dirty="0" err="1"/>
              <a:t>litre</a:t>
            </a:r>
            <a:r>
              <a:rPr lang="en-US" sz="2400" dirty="0"/>
              <a:t> (2/2)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1A878B-009F-5C33-2E2D-ECD20AFDD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Basics towards helium safety for HL tunnel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E56123-C2CE-08FF-D956-9D59E0DFD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CA1C4-9514-7B4F-976F-D92F7E296653}" type="slidenum">
              <a:rPr lang="fr-FR" smtClean="0"/>
              <a:t>16</a:t>
            </a:fld>
            <a:endParaRPr lang="fr-FR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D201D48F-8BE5-ECF7-C0A0-0B6B404CD2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68044"/>
              </p:ext>
            </p:extLst>
          </p:nvPr>
        </p:nvGraphicFramePr>
        <p:xfrm>
          <a:off x="323528" y="2571750"/>
          <a:ext cx="7902808" cy="119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3143">
                  <a:extLst>
                    <a:ext uri="{9D8B030D-6E8A-4147-A177-3AD203B41FA5}">
                      <a16:colId xmlns:a16="http://schemas.microsoft.com/office/drawing/2014/main" val="487982997"/>
                    </a:ext>
                  </a:extLst>
                </a:gridCol>
                <a:gridCol w="1527493">
                  <a:extLst>
                    <a:ext uri="{9D8B030D-6E8A-4147-A177-3AD203B41FA5}">
                      <a16:colId xmlns:a16="http://schemas.microsoft.com/office/drawing/2014/main" val="2236947526"/>
                    </a:ext>
                  </a:extLst>
                </a:gridCol>
                <a:gridCol w="583713">
                  <a:extLst>
                    <a:ext uri="{9D8B030D-6E8A-4147-A177-3AD203B41FA5}">
                      <a16:colId xmlns:a16="http://schemas.microsoft.com/office/drawing/2014/main" val="2565737142"/>
                    </a:ext>
                  </a:extLst>
                </a:gridCol>
                <a:gridCol w="583713">
                  <a:extLst>
                    <a:ext uri="{9D8B030D-6E8A-4147-A177-3AD203B41FA5}">
                      <a16:colId xmlns:a16="http://schemas.microsoft.com/office/drawing/2014/main" val="3161170609"/>
                    </a:ext>
                  </a:extLst>
                </a:gridCol>
                <a:gridCol w="583713">
                  <a:extLst>
                    <a:ext uri="{9D8B030D-6E8A-4147-A177-3AD203B41FA5}">
                      <a16:colId xmlns:a16="http://schemas.microsoft.com/office/drawing/2014/main" val="2605634835"/>
                    </a:ext>
                  </a:extLst>
                </a:gridCol>
                <a:gridCol w="583713">
                  <a:extLst>
                    <a:ext uri="{9D8B030D-6E8A-4147-A177-3AD203B41FA5}">
                      <a16:colId xmlns:a16="http://schemas.microsoft.com/office/drawing/2014/main" val="117697049"/>
                    </a:ext>
                  </a:extLst>
                </a:gridCol>
                <a:gridCol w="583713">
                  <a:extLst>
                    <a:ext uri="{9D8B030D-6E8A-4147-A177-3AD203B41FA5}">
                      <a16:colId xmlns:a16="http://schemas.microsoft.com/office/drawing/2014/main" val="691844002"/>
                    </a:ext>
                  </a:extLst>
                </a:gridCol>
                <a:gridCol w="583713">
                  <a:extLst>
                    <a:ext uri="{9D8B030D-6E8A-4147-A177-3AD203B41FA5}">
                      <a16:colId xmlns:a16="http://schemas.microsoft.com/office/drawing/2014/main" val="4189405091"/>
                    </a:ext>
                  </a:extLst>
                </a:gridCol>
                <a:gridCol w="583713">
                  <a:extLst>
                    <a:ext uri="{9D8B030D-6E8A-4147-A177-3AD203B41FA5}">
                      <a16:colId xmlns:a16="http://schemas.microsoft.com/office/drawing/2014/main" val="3299273911"/>
                    </a:ext>
                  </a:extLst>
                </a:gridCol>
                <a:gridCol w="692468">
                  <a:extLst>
                    <a:ext uri="{9D8B030D-6E8A-4147-A177-3AD203B41FA5}">
                      <a16:colId xmlns:a16="http://schemas.microsoft.com/office/drawing/2014/main" val="157739860"/>
                    </a:ext>
                  </a:extLst>
                </a:gridCol>
                <a:gridCol w="583713">
                  <a:extLst>
                    <a:ext uri="{9D8B030D-6E8A-4147-A177-3AD203B41FA5}">
                      <a16:colId xmlns:a16="http://schemas.microsoft.com/office/drawing/2014/main" val="105278024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Q3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Q2A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Q2B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Q1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Line 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2836436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Length [m]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6.17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9.1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7.95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10.78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10.78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11.56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970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Inventory [kg]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1.9 K cold mass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31.0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72.4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68.0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68.0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68.0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68.0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27.6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418.2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96316513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B4474505-7D4D-E81E-2588-153D3184B83C}"/>
              </a:ext>
            </a:extLst>
          </p:cNvPr>
          <p:cNvSpPr txBox="1"/>
          <p:nvPr/>
        </p:nvSpPr>
        <p:spPr>
          <a:xfrm>
            <a:off x="288234" y="3993892"/>
            <a:ext cx="76019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total liquid inventory at 1.9 K is much higher (43.5 l/m) than the previous considerations at 25 l/m. 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18A878C2-3C84-6921-B382-797510A66E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059" y="1042994"/>
            <a:ext cx="7740352" cy="1430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0604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 hasCustomPrompt="1"/>
          </p:nvPr>
        </p:nvSpPr>
        <p:spPr bwMode="auto"/>
        <p:txBody>
          <a:bodyPr anchor="ctr" anchorCtr="1"/>
          <a:lstStyle/>
          <a:p>
            <a:pPr>
              <a:defRPr/>
            </a:pPr>
            <a:r>
              <a:rPr lang="fr-FR" sz="2800" b="1" i="0" u="none" strike="noStrike" cap="none" spc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Configuration in case of access</a:t>
            </a:r>
            <a:endParaRPr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>
            <a:off x="1904999" y="4767262"/>
            <a:ext cx="6626999" cy="270000"/>
          </a:xfrm>
        </p:spPr>
        <p:txBody>
          <a:bodyPr/>
          <a:lstStyle/>
          <a:p>
            <a:pPr>
              <a:defRPr/>
            </a:pPr>
            <a:r>
              <a:t>Basics towards helium safety for HL tunnel      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3ABFCA6-014C-B256-A18D-A286CA17533A}" type="slidenum">
              <a:rPr lang="fr-FR"/>
              <a:t>17</a:t>
            </a:fld>
            <a:endParaRPr lang="fr-FR"/>
          </a:p>
        </p:txBody>
      </p:sp>
      <p:pic>
        <p:nvPicPr>
          <p:cNvPr id="7" name="Image 9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887774" y="1236521"/>
            <a:ext cx="7609461" cy="2247404"/>
          </a:xfrm>
          <a:prstGeom prst="rect">
            <a:avLst/>
          </a:prstGeom>
        </p:spPr>
      </p:pic>
      <p:sp>
        <p:nvSpPr>
          <p:cNvPr id="8" name="ZoneTexte 1"/>
          <p:cNvSpPr>
            <a:spLocks/>
          </p:cNvSpPr>
          <p:nvPr/>
        </p:nvSpPr>
        <p:spPr bwMode="auto">
          <a:xfrm>
            <a:off x="3914003" y="675000"/>
            <a:ext cx="1557004" cy="39663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>
              <a:defRPr/>
            </a:pPr>
            <a:r>
              <a:rPr lang="fr-FR"/>
              <a:t>IP1 ZONE</a:t>
            </a:r>
            <a:endParaRPr/>
          </a:p>
        </p:txBody>
      </p:sp>
      <p:sp>
        <p:nvSpPr>
          <p:cNvPr id="9" name="Rectangle 8"/>
          <p:cNvSpPr/>
          <p:nvPr/>
        </p:nvSpPr>
        <p:spPr bwMode="auto">
          <a:xfrm>
            <a:off x="973499" y="3596099"/>
            <a:ext cx="7528457" cy="91443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t>Many relief plates to be expected:</a:t>
            </a:r>
          </a:p>
          <a:p>
            <a:pPr>
              <a:defRPr/>
            </a:pPr>
            <a:r>
              <a:t>  - Q1 to DFX and QXL "T" below ULx3-x7 cores</a:t>
            </a:r>
          </a:p>
          <a:p>
            <a:pPr>
              <a:defRPr/>
            </a:pPr>
            <a:r>
              <a:t>  - D2/DFM to Q4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09F9D44-8088-E7ED-2A9E-E7748E5E3CE0}"/>
              </a:ext>
            </a:extLst>
          </p:cNvPr>
          <p:cNvSpPr/>
          <p:nvPr/>
        </p:nvSpPr>
        <p:spPr bwMode="auto">
          <a:xfrm>
            <a:off x="3419872" y="2263399"/>
            <a:ext cx="251930" cy="19364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9EB3D9D-A788-1388-063F-652919BB2F38}"/>
              </a:ext>
            </a:extLst>
          </p:cNvPr>
          <p:cNvSpPr/>
          <p:nvPr/>
        </p:nvSpPr>
        <p:spPr bwMode="auto">
          <a:xfrm>
            <a:off x="2483768" y="2211710"/>
            <a:ext cx="251930" cy="19364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7BB3069-DC29-087F-968F-1E261414ED1B}"/>
              </a:ext>
            </a:extLst>
          </p:cNvPr>
          <p:cNvSpPr/>
          <p:nvPr/>
        </p:nvSpPr>
        <p:spPr bwMode="auto">
          <a:xfrm>
            <a:off x="6660232" y="2211710"/>
            <a:ext cx="251930" cy="19364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551965-384A-185E-17FD-C94CCB0B848D}"/>
              </a:ext>
            </a:extLst>
          </p:cNvPr>
          <p:cNvSpPr/>
          <p:nvPr/>
        </p:nvSpPr>
        <p:spPr bwMode="auto">
          <a:xfrm>
            <a:off x="5706623" y="2213639"/>
            <a:ext cx="251930" cy="19364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 hasCustomPrompt="1"/>
          </p:nvPr>
        </p:nvSpPr>
        <p:spPr bwMode="auto"/>
        <p:txBody>
          <a:bodyPr anchor="ctr" anchorCtr="1"/>
          <a:lstStyle/>
          <a:p>
            <a:pPr>
              <a:defRPr/>
            </a:pPr>
            <a:r>
              <a:rPr lang="fr-FR" sz="2800" b="1" i="0" u="none" strike="noStrike" cap="none" spc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Configuration in case of access</a:t>
            </a:r>
            <a:endParaRPr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>
            <a:off x="1904999" y="4767262"/>
            <a:ext cx="6626999" cy="270000"/>
          </a:xfrm>
        </p:spPr>
        <p:txBody>
          <a:bodyPr/>
          <a:lstStyle/>
          <a:p>
            <a:pPr>
              <a:defRPr/>
            </a:pPr>
            <a:r>
              <a:t>Basics towards helium safety for HL tunnel      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FE7C5B6-8518-7202-3C1F-1158ED61A58A}" type="slidenum">
              <a:rPr lang="fr-FR"/>
              <a:t>18</a:t>
            </a:fld>
            <a:endParaRPr lang="fr-FR"/>
          </a:p>
        </p:txBody>
      </p:sp>
      <p:pic>
        <p:nvPicPr>
          <p:cNvPr id="7" name="Image 10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81937" y="952277"/>
            <a:ext cx="7850061" cy="265781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973498" y="3596099"/>
            <a:ext cx="7528493" cy="91443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t>Many relief plates to be expected:</a:t>
            </a:r>
          </a:p>
          <a:p>
            <a:pPr>
              <a:defRPr/>
            </a:pPr>
            <a:r>
              <a:t>  - Q1 to DFX and QXL "T" below ULx3-x7 cores</a:t>
            </a:r>
          </a:p>
          <a:p>
            <a:pPr>
              <a:defRPr/>
            </a:pPr>
            <a:r>
              <a:t>  - D2/DFM to Q4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C56DB06-040F-8717-7B0C-E9C5572C6E0E}"/>
              </a:ext>
            </a:extLst>
          </p:cNvPr>
          <p:cNvSpPr/>
          <p:nvPr/>
        </p:nvSpPr>
        <p:spPr bwMode="auto">
          <a:xfrm>
            <a:off x="2339752" y="2342107"/>
            <a:ext cx="251930" cy="19364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F079D05-8147-EE48-EA21-39E2AB417F9C}"/>
              </a:ext>
            </a:extLst>
          </p:cNvPr>
          <p:cNvSpPr/>
          <p:nvPr/>
        </p:nvSpPr>
        <p:spPr bwMode="auto">
          <a:xfrm>
            <a:off x="3310737" y="2366547"/>
            <a:ext cx="266038" cy="19364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7D8A31-9CB3-F155-F256-F77D43ED6BF5}"/>
              </a:ext>
            </a:extLst>
          </p:cNvPr>
          <p:cNvSpPr/>
          <p:nvPr/>
        </p:nvSpPr>
        <p:spPr bwMode="auto">
          <a:xfrm>
            <a:off x="5770908" y="2378102"/>
            <a:ext cx="266038" cy="19364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EFC5464-0D84-866F-5183-8C3328CC9A9C}"/>
              </a:ext>
            </a:extLst>
          </p:cNvPr>
          <p:cNvSpPr/>
          <p:nvPr/>
        </p:nvSpPr>
        <p:spPr bwMode="auto">
          <a:xfrm>
            <a:off x="6732240" y="2342107"/>
            <a:ext cx="266038" cy="19364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4CE10-9D28-D21E-7CA3-43FFF9DBD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 of all LHC failure modes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46B208-2D6D-F8C4-1CAC-7554E3750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Basics towards helium safety for HL tunnel    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AB1F8D-730B-100D-D6E2-FAD794A01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CA1C4-9514-7B4F-976F-D92F7E296653}" type="slidenum">
              <a:rPr lang="fr-FR" smtClean="0"/>
              <a:t>19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4240F4-3EA8-3CD1-B556-44B4A3700D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915566"/>
            <a:ext cx="2917033" cy="34358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B89A1C0-5B42-5B18-E8D0-056E1CB386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3837" y="1112704"/>
            <a:ext cx="5302963" cy="237626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C5A61FB-62E3-9297-5D68-6D533D8E1A2F}"/>
              </a:ext>
            </a:extLst>
          </p:cNvPr>
          <p:cNvSpPr txBox="1"/>
          <p:nvPr/>
        </p:nvSpPr>
        <p:spPr>
          <a:xfrm>
            <a:off x="3148049" y="3631283"/>
            <a:ext cx="5898751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FFFF00"/>
                </a:solidFill>
              </a:rPr>
              <a:t>Extract of Preliminary risk analysis of the LHC cryogenic Project Note 177.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E1D5743-3A91-441D-EC3E-C523E4822F34}"/>
              </a:ext>
            </a:extLst>
          </p:cNvPr>
          <p:cNvSpPr/>
          <p:nvPr/>
        </p:nvSpPr>
        <p:spPr bwMode="auto">
          <a:xfrm>
            <a:off x="3646056" y="2100972"/>
            <a:ext cx="4968552" cy="172586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8EF6E9-A804-EFFA-A695-50C9DC61D20C}"/>
              </a:ext>
            </a:extLst>
          </p:cNvPr>
          <p:cNvSpPr/>
          <p:nvPr/>
        </p:nvSpPr>
        <p:spPr bwMode="auto">
          <a:xfrm>
            <a:off x="3653676" y="2915920"/>
            <a:ext cx="4968552" cy="172586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BB13E6-C3A8-1458-A380-293BAA4B8D07}"/>
              </a:ext>
            </a:extLst>
          </p:cNvPr>
          <p:cNvSpPr/>
          <p:nvPr/>
        </p:nvSpPr>
        <p:spPr bwMode="auto">
          <a:xfrm>
            <a:off x="3647326" y="1765299"/>
            <a:ext cx="4968552" cy="169069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760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t>Basics towards helium safety for HL tunnel       </a:t>
            </a:r>
          </a:p>
        </p:txBody>
      </p:sp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/>
        <p:txBody>
          <a:bodyPr anchor="ctr" anchorCtr="1"/>
          <a:lstStyle/>
          <a:p>
            <a:pPr>
              <a:defRPr/>
            </a:pPr>
            <a:r>
              <a:t>Content</a:t>
            </a:r>
          </a:p>
        </p:txBody>
      </p:sp>
      <p:sp>
        <p:nvSpPr>
          <p:cNvPr id="6" name="Espace réservé du contenu 2"/>
          <p:cNvSpPr>
            <a:spLocks noGrp="1"/>
          </p:cNvSpPr>
          <p:nvPr>
            <p:ph idx="1" hasCustomPrompt="1"/>
          </p:nvPr>
        </p:nvSpPr>
        <p:spPr bwMode="auto">
          <a:xfrm>
            <a:off x="612000" y="914400"/>
            <a:ext cx="7920000" cy="3680221"/>
          </a:xfrm>
        </p:spPr>
        <p:txBody>
          <a:bodyPr lIns="0" tIns="0" rIns="0" bIns="0">
            <a:normAutofit fontScale="85000" lnSpcReduction="10000"/>
          </a:bodyPr>
          <a:lstStyle/>
          <a:p>
            <a:pPr algn="l">
              <a:lnSpc>
                <a:spcPct val="150000"/>
              </a:lnSpc>
              <a:defRPr/>
            </a:pPr>
            <a:r>
              <a:rPr lang="en-GB" sz="1900" dirty="0"/>
              <a:t>Introduction</a:t>
            </a:r>
          </a:p>
          <a:p>
            <a:pPr marL="0" indent="0" algn="l">
              <a:lnSpc>
                <a:spcPct val="150000"/>
              </a:lnSpc>
              <a:buNone/>
              <a:defRPr/>
            </a:pPr>
            <a:endParaRPr lang="en-GB" sz="1900" dirty="0"/>
          </a:p>
          <a:p>
            <a:pPr algn="l">
              <a:lnSpc>
                <a:spcPct val="150000"/>
              </a:lnSpc>
              <a:defRPr/>
            </a:pPr>
            <a:r>
              <a:rPr lang="en-US" sz="1900" dirty="0"/>
              <a:t>Preliminary Layout for the protecting devices</a:t>
            </a:r>
          </a:p>
          <a:p>
            <a:pPr marL="0" indent="0" algn="l">
              <a:lnSpc>
                <a:spcPct val="150000"/>
              </a:lnSpc>
              <a:buNone/>
              <a:defRPr/>
            </a:pPr>
            <a:endParaRPr lang="en-GB" sz="1900" dirty="0"/>
          </a:p>
          <a:p>
            <a:pPr algn="l">
              <a:lnSpc>
                <a:spcPct val="150000"/>
              </a:lnSpc>
              <a:defRPr/>
            </a:pPr>
            <a:r>
              <a:rPr lang="en-GB" sz="1900" dirty="0"/>
              <a:t>Case A : helium circuit overpressure – inventory and preliminary flows</a:t>
            </a:r>
          </a:p>
          <a:p>
            <a:pPr algn="l">
              <a:lnSpc>
                <a:spcPct val="150000"/>
              </a:lnSpc>
              <a:defRPr/>
            </a:pPr>
            <a:r>
              <a:rPr lang="en-GB" sz="1900" dirty="0"/>
              <a:t>Case B : </a:t>
            </a:r>
            <a:r>
              <a:rPr lang="en-US" sz="1800" dirty="0"/>
              <a:t>Helium pipe breach to Insulation vacuum</a:t>
            </a:r>
            <a:r>
              <a:rPr lang="en-GB" sz="1900" dirty="0"/>
              <a:t>– inventory and preliminary flows</a:t>
            </a:r>
          </a:p>
          <a:p>
            <a:pPr algn="l">
              <a:lnSpc>
                <a:spcPct val="150000"/>
              </a:lnSpc>
              <a:defRPr/>
            </a:pPr>
            <a:r>
              <a:rPr lang="en-GB" sz="1900" dirty="0"/>
              <a:t>Case C. MCI or any case due to powering energy - inventory and preliminary flows</a:t>
            </a:r>
          </a:p>
          <a:p>
            <a:pPr marL="0" indent="0" algn="l">
              <a:lnSpc>
                <a:spcPct val="150000"/>
              </a:lnSpc>
              <a:buNone/>
              <a:defRPr/>
            </a:pPr>
            <a:endParaRPr lang="en-GB" sz="1900" dirty="0"/>
          </a:p>
          <a:p>
            <a:pPr algn="l">
              <a:lnSpc>
                <a:spcPct val="150000"/>
              </a:lnSpc>
              <a:defRPr/>
            </a:pPr>
            <a:r>
              <a:rPr lang="en-GB" sz="1900" dirty="0"/>
              <a:t>Way forward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8686800" y="4767262"/>
            <a:ext cx="360000" cy="270000"/>
          </a:xfrm>
        </p:spPr>
        <p:txBody>
          <a:bodyPr/>
          <a:lstStyle/>
          <a:p>
            <a:pPr>
              <a:defRPr/>
            </a:pPr>
            <a:fld id="{7535B37B-EC83-36AE-0B26-AF681BFA9B0B}" type="slidenum">
              <a:rPr lang="fr-FR" sz="1200"/>
              <a:t>2</a:t>
            </a:fld>
            <a:endParaRPr sz="12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6A37B-4C5B-0BB1-3B7C-7C9EB733F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Failure modes leading to helium circuit overpressure -  CASE 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0B83A1-F3B0-53D9-DE23-01C7A7FE7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Basics towards helium safety for HL tunnel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A7FECF-0894-CEE1-1CC4-ADE4D7DDD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CA1C4-9514-7B4F-976F-D92F7E296653}" type="slidenum">
              <a:rPr lang="fr-FR" smtClean="0"/>
              <a:t>20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CBF766-31B1-699A-71AF-F1B0E5C37443}"/>
              </a:ext>
            </a:extLst>
          </p:cNvPr>
          <p:cNvSpPr txBox="1"/>
          <p:nvPr/>
        </p:nvSpPr>
        <p:spPr>
          <a:xfrm>
            <a:off x="1233520" y="786717"/>
            <a:ext cx="1872208" cy="43088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i="1" dirty="0"/>
              <a:t>Quench </a:t>
            </a:r>
            <a:r>
              <a:rPr lang="en-US" sz="1100" i="1" dirty="0">
                <a:sym typeface="Wingdings" panose="05000000000000000000" pitchFamily="2" charset="2"/>
              </a:rPr>
              <a:t> helium release to line D via quench valve</a:t>
            </a:r>
            <a:endParaRPr lang="en-US" sz="11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CD0C80-0C27-4C5A-9C3E-2798F9EE67F8}"/>
              </a:ext>
            </a:extLst>
          </p:cNvPr>
          <p:cNvSpPr txBox="1"/>
          <p:nvPr/>
        </p:nvSpPr>
        <p:spPr>
          <a:xfrm>
            <a:off x="1233306" y="2142781"/>
            <a:ext cx="1853064" cy="43088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1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Static loads </a:t>
            </a:r>
          </a:p>
          <a:p>
            <a:r>
              <a:rPr lang="en-US" dirty="0"/>
              <a:t>(with adequate margin)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0783F5-1568-34C4-71C8-008A920F4CFC}"/>
              </a:ext>
            </a:extLst>
          </p:cNvPr>
          <p:cNvSpPr txBox="1"/>
          <p:nvPr/>
        </p:nvSpPr>
        <p:spPr>
          <a:xfrm>
            <a:off x="1233413" y="2810755"/>
            <a:ext cx="1853064" cy="43088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1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Gas blow by (from HP circuit to LP circuit)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20677-66E1-1AF9-B076-7CC7DCA62A24}"/>
              </a:ext>
            </a:extLst>
          </p:cNvPr>
          <p:cNvSpPr txBox="1"/>
          <p:nvPr/>
        </p:nvSpPr>
        <p:spPr>
          <a:xfrm>
            <a:off x="1252878" y="1474807"/>
            <a:ext cx="1853064" cy="43088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1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Loss of insulation vacuum (LIV) by air ingress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0B1A23-6307-E69C-FE56-EB30DC455EF9}"/>
              </a:ext>
            </a:extLst>
          </p:cNvPr>
          <p:cNvSpPr txBox="1"/>
          <p:nvPr/>
        </p:nvSpPr>
        <p:spPr>
          <a:xfrm>
            <a:off x="290571" y="805252"/>
            <a:ext cx="942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POWERING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AFD709-E848-AF4F-420B-B531C23F6958}"/>
              </a:ext>
            </a:extLst>
          </p:cNvPr>
          <p:cNvSpPr txBox="1"/>
          <p:nvPr/>
        </p:nvSpPr>
        <p:spPr>
          <a:xfrm>
            <a:off x="1233520" y="3478729"/>
            <a:ext cx="1853064" cy="2616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1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Blocked outlet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1B98ABB-F76E-B66B-AECF-ABC5CBF1A6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316" y="843558"/>
            <a:ext cx="5541484" cy="3112397"/>
          </a:xfrm>
          <a:prstGeom prst="rect">
            <a:avLst/>
          </a:prstGeom>
        </p:spPr>
      </p:pic>
      <p:sp>
        <p:nvSpPr>
          <p:cNvPr id="22" name="Right Brace 21">
            <a:extLst>
              <a:ext uri="{FF2B5EF4-FFF2-40B4-BE49-F238E27FC236}">
                <a16:creationId xmlns:a16="http://schemas.microsoft.com/office/drawing/2014/main" id="{D9E29032-1499-28F2-D829-8E47CA3D748C}"/>
              </a:ext>
            </a:extLst>
          </p:cNvPr>
          <p:cNvSpPr/>
          <p:nvPr/>
        </p:nvSpPr>
        <p:spPr bwMode="auto">
          <a:xfrm>
            <a:off x="3275856" y="786717"/>
            <a:ext cx="190532" cy="3112397"/>
          </a:xfrm>
          <a:prstGeom prst="rightBrac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0B9711D-E599-0D30-A121-4997E01E48D2}"/>
              </a:ext>
            </a:extLst>
          </p:cNvPr>
          <p:cNvSpPr txBox="1"/>
          <p:nvPr/>
        </p:nvSpPr>
        <p:spPr>
          <a:xfrm>
            <a:off x="2843808" y="4021333"/>
            <a:ext cx="5898751" cy="10156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FFFF00"/>
                </a:solidFill>
              </a:rPr>
              <a:t>Helium is released to the atmosphere when it is not possible to collect it in the line D (low pressure equipment such as CC, Cold powering system, RM module)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FFFF00"/>
                </a:solidFill>
              </a:rPr>
              <a:t>When the helium release is limited, as an example: protection of double valves system at JM </a:t>
            </a:r>
          </a:p>
        </p:txBody>
      </p:sp>
    </p:spTree>
    <p:extLst>
      <p:ext uri="{BB962C8B-B14F-4D97-AF65-F5344CB8AC3E}">
        <p14:creationId xmlns:p14="http://schemas.microsoft.com/office/powerpoint/2010/main" val="27231055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0154B-0684-557F-868B-79C4F3BEA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model benchmark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68F4AB-5DBA-AE83-1558-573E59897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Basics towards helium safety for HL tunnel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67301-BA9C-6BEF-B40C-5FEF330A6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CA1C4-9514-7B4F-976F-D92F7E296653}" type="slidenum">
              <a:rPr lang="fr-FR" smtClean="0"/>
              <a:t>21</a:t>
            </a:fld>
            <a:endParaRPr lang="fr-FR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31740F7E-7FB6-6D21-7121-9A34DC4F81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579229"/>
              </p:ext>
            </p:extLst>
          </p:nvPr>
        </p:nvGraphicFramePr>
        <p:xfrm>
          <a:off x="414531" y="865356"/>
          <a:ext cx="5007210" cy="23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9179">
                  <a:extLst>
                    <a:ext uri="{9D8B030D-6E8A-4147-A177-3AD203B41FA5}">
                      <a16:colId xmlns:a16="http://schemas.microsoft.com/office/drawing/2014/main" val="2236947526"/>
                    </a:ext>
                  </a:extLst>
                </a:gridCol>
                <a:gridCol w="857568">
                  <a:extLst>
                    <a:ext uri="{9D8B030D-6E8A-4147-A177-3AD203B41FA5}">
                      <a16:colId xmlns:a16="http://schemas.microsoft.com/office/drawing/2014/main" val="3161170609"/>
                    </a:ext>
                  </a:extLst>
                </a:gridCol>
                <a:gridCol w="773430">
                  <a:extLst>
                    <a:ext uri="{9D8B030D-6E8A-4147-A177-3AD203B41FA5}">
                      <a16:colId xmlns:a16="http://schemas.microsoft.com/office/drawing/2014/main" val="117697049"/>
                    </a:ext>
                  </a:extLst>
                </a:gridCol>
                <a:gridCol w="1087033">
                  <a:extLst>
                    <a:ext uri="{9D8B030D-6E8A-4147-A177-3AD203B41FA5}">
                      <a16:colId xmlns:a16="http://schemas.microsoft.com/office/drawing/2014/main" val="3072556571"/>
                    </a:ext>
                  </a:extLst>
                </a:gridCol>
              </a:tblGrid>
              <a:tr h="26317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Cold mass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Header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QRL vacuum jacket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2836436"/>
                  </a:ext>
                </a:extLst>
              </a:tr>
              <a:tr h="194185">
                <a:tc>
                  <a:txBody>
                    <a:bodyPr/>
                    <a:lstStyle/>
                    <a:p>
                      <a:r>
                        <a:rPr lang="en-US" sz="1000" dirty="0"/>
                        <a:t>Pressure [bar]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>
                          <a:solidFill>
                            <a:schemeClr val="tx1"/>
                          </a:solidFill>
                        </a:rPr>
                        <a:t>3.6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>
                          <a:solidFill>
                            <a:schemeClr val="tx1"/>
                          </a:solidFill>
                        </a:rPr>
                        <a:t>10-9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165135"/>
                  </a:ext>
                </a:extLst>
              </a:tr>
              <a:tr h="194185">
                <a:tc>
                  <a:txBody>
                    <a:bodyPr/>
                    <a:lstStyle/>
                    <a:p>
                      <a:r>
                        <a:rPr lang="en-US" sz="1000" dirty="0"/>
                        <a:t>Temperature [K]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1.9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2343504"/>
                  </a:ext>
                </a:extLst>
              </a:tr>
              <a:tr h="167440">
                <a:tc>
                  <a:txBody>
                    <a:bodyPr/>
                    <a:lstStyle/>
                    <a:p>
                      <a:r>
                        <a:rPr lang="en-US" sz="1000" dirty="0"/>
                        <a:t>Helium sub-sectorization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3300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5026892"/>
                  </a:ext>
                </a:extLst>
              </a:tr>
              <a:tr h="167440">
                <a:tc>
                  <a:txBody>
                    <a:bodyPr/>
                    <a:lstStyle/>
                    <a:p>
                      <a:r>
                        <a:rPr lang="en-US" sz="1000" dirty="0"/>
                        <a:t>Vacuum sub-sectorization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428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428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8937427"/>
                  </a:ext>
                </a:extLst>
              </a:tr>
              <a:tr h="167440">
                <a:tc>
                  <a:txBody>
                    <a:bodyPr/>
                    <a:lstStyle/>
                    <a:p>
                      <a:r>
                        <a:rPr lang="en-US" sz="1000" dirty="0"/>
                        <a:t>Helium Mass per sub-sector [kg]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/>
                        <a:t>475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3300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1161092"/>
                  </a:ext>
                </a:extLst>
              </a:tr>
              <a:tr h="167440">
                <a:tc>
                  <a:txBody>
                    <a:bodyPr/>
                    <a:lstStyle/>
                    <a:p>
                      <a:r>
                        <a:rPr lang="en-US" sz="1000" dirty="0"/>
                        <a:t>Volume per sub-sector [m3]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/>
                        <a:t>3.21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88.04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5778618"/>
                  </a:ext>
                </a:extLst>
              </a:tr>
              <a:tr h="167440">
                <a:tc>
                  <a:txBody>
                    <a:bodyPr/>
                    <a:lstStyle/>
                    <a:p>
                      <a:r>
                        <a:rPr lang="en-US" sz="1000" dirty="0"/>
                        <a:t>Diameter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/>
                        <a:t>0.58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0.61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7506722"/>
                  </a:ext>
                </a:extLst>
              </a:tr>
              <a:tr h="167440">
                <a:tc>
                  <a:txBody>
                    <a:bodyPr/>
                    <a:lstStyle/>
                    <a:p>
                      <a:r>
                        <a:rPr lang="en-US" sz="1000" dirty="0"/>
                        <a:t>Area of heat transfer [m2]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/>
                        <a:t>389.93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134.46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820.2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113598"/>
                  </a:ext>
                </a:extLst>
              </a:tr>
            </a:tbl>
          </a:graphicData>
        </a:graphic>
      </p:graphicFrame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B22EAF31-F224-2DD9-ACA5-18D44C55B067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auto">
          <a:xfrm>
            <a:off x="409534" y="3071715"/>
            <a:ext cx="4923204" cy="1400020"/>
          </a:xfrm>
        </p:spPr>
        <p:txBody>
          <a:bodyPr lIns="0" tIns="0" rIns="0" bIns="0">
            <a:normAutofit fontScale="92500"/>
          </a:bodyPr>
          <a:lstStyle/>
          <a:p>
            <a:pPr algn="l">
              <a:defRPr/>
            </a:pPr>
            <a:endParaRPr lang="fr-CH" sz="2000" dirty="0"/>
          </a:p>
          <a:p>
            <a:pPr algn="l">
              <a:defRPr/>
            </a:pPr>
            <a:r>
              <a:rPr lang="fr-CH" sz="1500" dirty="0" err="1"/>
              <a:t>Two</a:t>
            </a:r>
            <a:r>
              <a:rPr lang="fr-CH" sz="1500" dirty="0"/>
              <a:t> cases </a:t>
            </a:r>
            <a:r>
              <a:rPr lang="fr-CH" sz="1500" dirty="0" err="1"/>
              <a:t>were</a:t>
            </a:r>
            <a:r>
              <a:rPr lang="fr-CH" sz="1500" dirty="0"/>
              <a:t> </a:t>
            </a:r>
            <a:r>
              <a:rPr lang="fr-CH" sz="1500" dirty="0" err="1"/>
              <a:t>considered</a:t>
            </a:r>
            <a:r>
              <a:rPr lang="fr-CH" sz="1500" dirty="0"/>
              <a:t> as </a:t>
            </a:r>
            <a:r>
              <a:rPr lang="fr-CH" sz="1500" dirty="0" err="1"/>
              <a:t>sizing</a:t>
            </a:r>
            <a:r>
              <a:rPr lang="fr-CH" sz="1500" dirty="0"/>
              <a:t> for LHC for </a:t>
            </a:r>
            <a:r>
              <a:rPr lang="fr-CH" sz="1500" dirty="0" err="1"/>
              <a:t>helium</a:t>
            </a:r>
            <a:r>
              <a:rPr lang="fr-CH" sz="1500" dirty="0"/>
              <a:t> </a:t>
            </a:r>
            <a:r>
              <a:rPr lang="fr-CH" sz="1500" dirty="0" err="1"/>
              <a:t>discharge</a:t>
            </a:r>
            <a:r>
              <a:rPr lang="fr-CH" sz="1500" dirty="0"/>
              <a:t> in the tunnel  (</a:t>
            </a:r>
            <a:r>
              <a:rPr lang="fr-CH" sz="1500" dirty="0" err="1"/>
              <a:t>prior</a:t>
            </a:r>
            <a:r>
              <a:rPr lang="fr-CH" sz="1500" dirty="0"/>
              <a:t> the  sept 2009 incident) </a:t>
            </a:r>
          </a:p>
          <a:p>
            <a:pPr lvl="1" algn="l">
              <a:defRPr/>
            </a:pPr>
            <a:r>
              <a:rPr lang="fr-CH" sz="1100" dirty="0"/>
              <a:t>Jumper </a:t>
            </a:r>
            <a:r>
              <a:rPr lang="fr-CH" sz="1100" dirty="0" err="1"/>
              <a:t>connection</a:t>
            </a:r>
            <a:r>
              <a:rPr lang="fr-CH" sz="1100" dirty="0"/>
              <a:t> rupture – air to insulation vacuum – not </a:t>
            </a:r>
            <a:r>
              <a:rPr lang="fr-CH" sz="1100" dirty="0" err="1"/>
              <a:t>considered</a:t>
            </a:r>
            <a:r>
              <a:rPr lang="fr-CH" sz="1100" dirty="0"/>
              <a:t> for HL-LHC</a:t>
            </a:r>
          </a:p>
          <a:p>
            <a:pPr lvl="1" algn="l">
              <a:defRPr/>
            </a:pPr>
            <a:r>
              <a:rPr lang="fr-CH" sz="1100" dirty="0"/>
              <a:t>QRL line C rupture to insulation vacuum </a:t>
            </a:r>
          </a:p>
          <a:p>
            <a:pPr algn="l">
              <a:defRPr/>
            </a:pPr>
            <a:r>
              <a:rPr lang="fr-CH" sz="1500" dirty="0" err="1"/>
              <a:t>Those</a:t>
            </a:r>
            <a:r>
              <a:rPr lang="fr-CH" sz="1500" dirty="0"/>
              <a:t> cases </a:t>
            </a:r>
            <a:r>
              <a:rPr lang="fr-CH" sz="1500" dirty="0" err="1"/>
              <a:t>were</a:t>
            </a:r>
            <a:r>
              <a:rPr lang="fr-CH" sz="1500" dirty="0"/>
              <a:t> </a:t>
            </a:r>
            <a:r>
              <a:rPr lang="fr-CH" sz="1500" dirty="0" err="1"/>
              <a:t>modelled</a:t>
            </a:r>
            <a:r>
              <a:rPr lang="fr-CH" sz="1500" dirty="0"/>
              <a:t> in </a:t>
            </a:r>
            <a:r>
              <a:rPr lang="fr-CH" sz="1500" dirty="0" err="1"/>
              <a:t>Ecosim</a:t>
            </a:r>
            <a:r>
              <a:rPr lang="fr-CH" sz="1500" dirty="0"/>
              <a:t> for benchmark.</a:t>
            </a:r>
            <a:endParaRPr sz="1500" dirty="0"/>
          </a:p>
          <a:p>
            <a:pPr algn="l">
              <a:defRPr/>
            </a:pPr>
            <a:endParaRPr sz="2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2915AF1-882E-89CA-2C7A-D6190B3FBE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2889" y="768657"/>
            <a:ext cx="3339701" cy="160189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C750BCB-07DB-1378-38CF-62D158EF9746}"/>
              </a:ext>
            </a:extLst>
          </p:cNvPr>
          <p:cNvSpPr txBox="1"/>
          <p:nvPr/>
        </p:nvSpPr>
        <p:spPr>
          <a:xfrm>
            <a:off x="5652120" y="4040227"/>
            <a:ext cx="3214680" cy="307777"/>
          </a:xfrm>
          <a:prstGeom prst="rect">
            <a:avLst/>
          </a:prstGeom>
          <a:ln>
            <a:noFill/>
            <a:prstDash val="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700" b="1" i="1" dirty="0">
                <a:solidFill>
                  <a:schemeClr val="tx2"/>
                </a:solidFill>
              </a:rPr>
              <a:t>Extract from PN 381 – helium discharge and dispersion in the LHC accelerator tunnel in case of cryogenic failure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58C1B7C-2D7A-64A1-073B-B12A637498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2889" y="2446428"/>
            <a:ext cx="3133536" cy="15114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61094FA-E0D9-CFDC-178C-D2121C1C7679}"/>
              </a:ext>
            </a:extLst>
          </p:cNvPr>
          <p:cNvSpPr txBox="1"/>
          <p:nvPr/>
        </p:nvSpPr>
        <p:spPr>
          <a:xfrm>
            <a:off x="7901788" y="3283814"/>
            <a:ext cx="719640" cy="200055"/>
          </a:xfrm>
          <a:prstGeom prst="rect">
            <a:avLst/>
          </a:prstGeom>
          <a:noFill/>
          <a:ln>
            <a:noFill/>
            <a:prstDash val="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700" b="1" i="1" dirty="0">
                <a:solidFill>
                  <a:schemeClr val="tx2"/>
                </a:solidFill>
              </a:rPr>
              <a:t>Max ~ 3kg/s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EE3CA4-A097-B07D-D31E-FD521BF04373}"/>
              </a:ext>
            </a:extLst>
          </p:cNvPr>
          <p:cNvSpPr txBox="1"/>
          <p:nvPr/>
        </p:nvSpPr>
        <p:spPr>
          <a:xfrm>
            <a:off x="7276948" y="3007879"/>
            <a:ext cx="967459" cy="200055"/>
          </a:xfrm>
          <a:prstGeom prst="rect">
            <a:avLst/>
          </a:prstGeom>
          <a:noFill/>
          <a:ln>
            <a:noFill/>
            <a:prstDash val="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700" b="1" i="1" dirty="0">
                <a:solidFill>
                  <a:schemeClr val="tx2"/>
                </a:solidFill>
              </a:rPr>
              <a:t>Max ~ 28kg/s</a:t>
            </a:r>
          </a:p>
        </p:txBody>
      </p:sp>
    </p:spTree>
    <p:extLst>
      <p:ext uri="{BB962C8B-B14F-4D97-AF65-F5344CB8AC3E}">
        <p14:creationId xmlns:p14="http://schemas.microsoft.com/office/powerpoint/2010/main" val="5035117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14AD4-366E-6419-CABF-5781F5476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QRL line rupture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AACBFA0-4E73-5701-955E-37F3FC8A5E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8946" y="694442"/>
            <a:ext cx="3801099" cy="2094483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CAA5F0-6468-5780-7057-E4D393655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Basics towards helium safety for HL tunnel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863C01-D512-43EC-56F4-B20C1F4C0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CA1C4-9514-7B4F-976F-D92F7E296653}" type="slidenum">
              <a:rPr lang="fr-FR" smtClean="0"/>
              <a:t>22</a:t>
            </a:fld>
            <a:endParaRPr lang="fr-FR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B856A7F-DDD4-6B55-B8C2-7899AEBEEB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223488"/>
              </p:ext>
            </p:extLst>
          </p:nvPr>
        </p:nvGraphicFramePr>
        <p:xfrm>
          <a:off x="478946" y="2874040"/>
          <a:ext cx="3062609" cy="1726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9179">
                  <a:extLst>
                    <a:ext uri="{9D8B030D-6E8A-4147-A177-3AD203B41FA5}">
                      <a16:colId xmlns:a16="http://schemas.microsoft.com/office/drawing/2014/main" val="2236947526"/>
                    </a:ext>
                  </a:extLst>
                </a:gridCol>
                <a:gridCol w="773430">
                  <a:extLst>
                    <a:ext uri="{9D8B030D-6E8A-4147-A177-3AD203B41FA5}">
                      <a16:colId xmlns:a16="http://schemas.microsoft.com/office/drawing/2014/main" val="117697049"/>
                    </a:ext>
                  </a:extLst>
                </a:gridCol>
              </a:tblGrid>
              <a:tr h="26317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Header 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2836436"/>
                  </a:ext>
                </a:extLst>
              </a:tr>
              <a:tr h="194185">
                <a:tc>
                  <a:txBody>
                    <a:bodyPr/>
                    <a:lstStyle/>
                    <a:p>
                      <a:r>
                        <a:rPr lang="en-US" sz="1000" dirty="0"/>
                        <a:t>Heat load [W]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>
                          <a:solidFill>
                            <a:schemeClr val="tx1"/>
                          </a:solidFill>
                        </a:rPr>
                        <a:t>40200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165135"/>
                  </a:ext>
                </a:extLst>
              </a:tr>
              <a:tr h="194185">
                <a:tc>
                  <a:txBody>
                    <a:bodyPr/>
                    <a:lstStyle/>
                    <a:p>
                      <a:r>
                        <a:rPr lang="en-US" sz="1000" dirty="0"/>
                        <a:t>Heat Load [W/cm2]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2343504"/>
                  </a:ext>
                </a:extLst>
              </a:tr>
              <a:tr h="194185">
                <a:tc>
                  <a:txBody>
                    <a:bodyPr/>
                    <a:lstStyle/>
                    <a:p>
                      <a:r>
                        <a:rPr lang="en-US" sz="1000" dirty="0"/>
                        <a:t>SV on vacuum [m2]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 x 0.005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609097"/>
                  </a:ext>
                </a:extLst>
              </a:tr>
              <a:tr h="167440">
                <a:tc>
                  <a:txBody>
                    <a:bodyPr/>
                    <a:lstStyle/>
                    <a:p>
                      <a:r>
                        <a:rPr lang="en-US" sz="1000" dirty="0"/>
                        <a:t>SV set pressure [bara]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1.3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5026892"/>
                  </a:ext>
                </a:extLst>
              </a:tr>
              <a:tr h="167440">
                <a:tc>
                  <a:txBody>
                    <a:bodyPr/>
                    <a:lstStyle/>
                    <a:p>
                      <a:r>
                        <a:rPr lang="en-US" sz="1000" dirty="0"/>
                        <a:t>Vacuum initial temperature [K]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8937427"/>
                  </a:ext>
                </a:extLst>
              </a:tr>
              <a:tr h="167440">
                <a:tc>
                  <a:txBody>
                    <a:bodyPr/>
                    <a:lstStyle/>
                    <a:p>
                      <a:r>
                        <a:rPr lang="en-US" sz="1000" dirty="0"/>
                        <a:t>Orifice diameter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1161092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A6ED7D11-318E-7688-6691-C200CD3E04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1024130"/>
            <a:ext cx="4536504" cy="150840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C49FE00-8AA5-3206-4EEB-06B77ACAC681}"/>
              </a:ext>
            </a:extLst>
          </p:cNvPr>
          <p:cNvSpPr txBox="1"/>
          <p:nvPr/>
        </p:nvSpPr>
        <p:spPr>
          <a:xfrm>
            <a:off x="5004048" y="1275606"/>
            <a:ext cx="719640" cy="200055"/>
          </a:xfrm>
          <a:prstGeom prst="rect">
            <a:avLst/>
          </a:prstGeom>
          <a:noFill/>
          <a:ln>
            <a:noFill/>
            <a:prstDash val="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700" b="1" i="1" dirty="0">
                <a:solidFill>
                  <a:schemeClr val="tx2"/>
                </a:solidFill>
              </a:rPr>
              <a:t>Max ~ 3kg/s</a:t>
            </a:r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6BD60623-6BD0-6406-7DF2-51630D73EF01}"/>
              </a:ext>
            </a:extLst>
          </p:cNvPr>
          <p:cNvSpPr txBox="1">
            <a:spLocks/>
          </p:cNvSpPr>
          <p:nvPr/>
        </p:nvSpPr>
        <p:spPr bwMode="auto">
          <a:xfrm>
            <a:off x="3738477" y="3010378"/>
            <a:ext cx="4923204" cy="1400020"/>
          </a:xfrm>
          <a:prstGeom prst="rect">
            <a:avLst/>
          </a:prstGeom>
        </p:spPr>
        <p:txBody>
          <a:bodyPr vert="horz" lIns="0" tIns="0" rIns="0" bIns="0" rtlCol="0">
            <a:normAutofit fontScale="77500" lnSpcReduction="20000"/>
          </a:bodyPr>
          <a:lstStyle>
            <a:lvl1pPr marL="342900" indent="-3429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8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0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18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16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sz="1500" dirty="0"/>
              <a:t>3 SVs of DN100 were considered.</a:t>
            </a:r>
          </a:p>
          <a:p>
            <a:pPr algn="l">
              <a:defRPr/>
            </a:pPr>
            <a:endParaRPr lang="en-GB" sz="1500" dirty="0"/>
          </a:p>
          <a:p>
            <a:pPr algn="l">
              <a:defRPr/>
            </a:pPr>
            <a:r>
              <a:rPr lang="en-GB" sz="1500" dirty="0"/>
              <a:t>Heat load as per PN381.</a:t>
            </a:r>
          </a:p>
          <a:p>
            <a:pPr algn="l">
              <a:defRPr/>
            </a:pPr>
            <a:endParaRPr lang="en-GB" sz="1500" dirty="0"/>
          </a:p>
          <a:p>
            <a:pPr algn="l">
              <a:defRPr/>
            </a:pPr>
            <a:r>
              <a:rPr lang="en-GB" sz="1500" dirty="0"/>
              <a:t>Vacuum initial temperature considered to the shield temperature.</a:t>
            </a:r>
          </a:p>
          <a:p>
            <a:pPr algn="l">
              <a:defRPr/>
            </a:pPr>
            <a:endParaRPr lang="en-GB" sz="1500" dirty="0"/>
          </a:p>
          <a:p>
            <a:pPr algn="l">
              <a:defRPr/>
            </a:pPr>
            <a:r>
              <a:rPr lang="en-GB" sz="1500" dirty="0"/>
              <a:t>Max helium flow rate discharged to the atmosphere is similar to the value found in PN381 though the opening occurs after ~20 s whereas it occurs after 2 min 40 in PN381.</a:t>
            </a:r>
          </a:p>
          <a:p>
            <a:pPr algn="l">
              <a:defRPr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5505358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0154B-0684-557F-868B-79C4F3BEA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 model – case B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68F4AB-5DBA-AE83-1558-573E59897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Basics towards helium safety for HL tunnel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67301-BA9C-6BEF-B40C-5FEF330A6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CA1C4-9514-7B4F-976F-D92F7E296653}" type="slidenum">
              <a:rPr lang="fr-FR" smtClean="0"/>
              <a:t>23</a:t>
            </a:fld>
            <a:endParaRPr lang="fr-FR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31740F7E-7FB6-6D21-7121-9A34DC4F81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191192"/>
              </p:ext>
            </p:extLst>
          </p:nvPr>
        </p:nvGraphicFramePr>
        <p:xfrm>
          <a:off x="414531" y="865356"/>
          <a:ext cx="5219935" cy="23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9179">
                  <a:extLst>
                    <a:ext uri="{9D8B030D-6E8A-4147-A177-3AD203B41FA5}">
                      <a16:colId xmlns:a16="http://schemas.microsoft.com/office/drawing/2014/main" val="2236947526"/>
                    </a:ext>
                  </a:extLst>
                </a:gridCol>
                <a:gridCol w="857568">
                  <a:extLst>
                    <a:ext uri="{9D8B030D-6E8A-4147-A177-3AD203B41FA5}">
                      <a16:colId xmlns:a16="http://schemas.microsoft.com/office/drawing/2014/main" val="3161170609"/>
                    </a:ext>
                  </a:extLst>
                </a:gridCol>
                <a:gridCol w="986155">
                  <a:extLst>
                    <a:ext uri="{9D8B030D-6E8A-4147-A177-3AD203B41FA5}">
                      <a16:colId xmlns:a16="http://schemas.microsoft.com/office/drawing/2014/main" val="117697049"/>
                    </a:ext>
                  </a:extLst>
                </a:gridCol>
                <a:gridCol w="1087033">
                  <a:extLst>
                    <a:ext uri="{9D8B030D-6E8A-4147-A177-3AD203B41FA5}">
                      <a16:colId xmlns:a16="http://schemas.microsoft.com/office/drawing/2014/main" val="3072556571"/>
                    </a:ext>
                  </a:extLst>
                </a:gridCol>
              </a:tblGrid>
              <a:tr h="26317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Cold mass</a:t>
                      </a:r>
                    </a:p>
                    <a:p>
                      <a:pPr algn="ctr"/>
                      <a:r>
                        <a:rPr lang="en-US" sz="1000" dirty="0"/>
                        <a:t>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Header C</a:t>
                      </a:r>
                    </a:p>
                    <a:p>
                      <a:pPr algn="ctr"/>
                      <a:r>
                        <a:rPr lang="en-US" sz="1000" dirty="0"/>
                        <a:t>Long branch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QXL vacuum jacket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2836436"/>
                  </a:ext>
                </a:extLst>
              </a:tr>
              <a:tr h="194185">
                <a:tc>
                  <a:txBody>
                    <a:bodyPr/>
                    <a:lstStyle/>
                    <a:p>
                      <a:r>
                        <a:rPr lang="en-US" sz="1000" dirty="0"/>
                        <a:t>Pressure [bar]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>
                          <a:solidFill>
                            <a:schemeClr val="tx1"/>
                          </a:solidFill>
                        </a:rPr>
                        <a:t>10-9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165135"/>
                  </a:ext>
                </a:extLst>
              </a:tr>
              <a:tr h="194185">
                <a:tc>
                  <a:txBody>
                    <a:bodyPr/>
                    <a:lstStyle/>
                    <a:p>
                      <a:r>
                        <a:rPr lang="en-US" sz="1000" dirty="0"/>
                        <a:t>Temperature [K]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1.9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2343504"/>
                  </a:ext>
                </a:extLst>
              </a:tr>
              <a:tr h="167440">
                <a:tc>
                  <a:txBody>
                    <a:bodyPr/>
                    <a:lstStyle/>
                    <a:p>
                      <a:r>
                        <a:rPr lang="en-US" sz="1000" dirty="0"/>
                        <a:t>Helium sub-sectorization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530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5026892"/>
                  </a:ext>
                </a:extLst>
              </a:tr>
              <a:tr h="167440">
                <a:tc>
                  <a:txBody>
                    <a:bodyPr/>
                    <a:lstStyle/>
                    <a:p>
                      <a:r>
                        <a:rPr lang="en-US" sz="1000" dirty="0"/>
                        <a:t>Vacuum sub-sectorization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155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155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8937427"/>
                  </a:ext>
                </a:extLst>
              </a:tr>
              <a:tr h="167440">
                <a:tc>
                  <a:txBody>
                    <a:bodyPr/>
                    <a:lstStyle/>
                    <a:p>
                      <a:r>
                        <a:rPr lang="en-US" sz="1000" dirty="0"/>
                        <a:t>Helium Mass per sub-sector [kg]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/>
                        <a:t>418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275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1161092"/>
                  </a:ext>
                </a:extLst>
              </a:tr>
              <a:tr h="167440">
                <a:tc>
                  <a:txBody>
                    <a:bodyPr/>
                    <a:lstStyle/>
                    <a:p>
                      <a:r>
                        <a:rPr lang="en-US" sz="1000" dirty="0"/>
                        <a:t>Volume per sub-sector [m3]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30.7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5778618"/>
                  </a:ext>
                </a:extLst>
              </a:tr>
              <a:tr h="167440">
                <a:tc>
                  <a:txBody>
                    <a:bodyPr/>
                    <a:lstStyle/>
                    <a:p>
                      <a:r>
                        <a:rPr lang="en-US" sz="1000" dirty="0"/>
                        <a:t>Diameter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/>
                        <a:t>0.58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0.065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0.6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7506722"/>
                  </a:ext>
                </a:extLst>
              </a:tr>
              <a:tr h="167440">
                <a:tc>
                  <a:txBody>
                    <a:bodyPr/>
                    <a:lstStyle/>
                    <a:p>
                      <a:r>
                        <a:rPr lang="en-US" sz="1000" dirty="0"/>
                        <a:t>Area of heat transfer [m2]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/>
                        <a:t>113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1.13 – 17.55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292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113598"/>
                  </a:ext>
                </a:extLst>
              </a:tr>
            </a:tbl>
          </a:graphicData>
        </a:graphic>
      </p:graphicFrame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B22EAF31-F224-2DD9-ACA5-18D44C55B067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auto">
          <a:xfrm>
            <a:off x="409124" y="3219822"/>
            <a:ext cx="7547252" cy="2346960"/>
          </a:xfrm>
        </p:spPr>
        <p:txBody>
          <a:bodyPr lIns="0" tIns="0" rIns="0" bIns="0">
            <a:normAutofit/>
          </a:bodyPr>
          <a:lstStyle/>
          <a:p>
            <a:pPr algn="l">
              <a:defRPr/>
            </a:pPr>
            <a:r>
              <a:rPr lang="fr-CH" sz="1400" dirty="0"/>
              <a:t>Cases </a:t>
            </a:r>
            <a:r>
              <a:rPr lang="fr-CH" sz="1400" dirty="0" err="1"/>
              <a:t>considered</a:t>
            </a:r>
            <a:r>
              <a:rPr lang="fr-CH" sz="1400" dirty="0"/>
              <a:t> :</a:t>
            </a:r>
          </a:p>
          <a:p>
            <a:pPr marL="457200" lvl="1" indent="0" algn="l">
              <a:buNone/>
              <a:defRPr/>
            </a:pPr>
            <a:r>
              <a:rPr lang="fr-CH" sz="1100" dirty="0"/>
              <a:t>1. Line C for QXL – vacuum </a:t>
            </a:r>
            <a:r>
              <a:rPr lang="fr-CH" sz="1100" dirty="0" err="1"/>
              <a:t>sectorization</a:t>
            </a:r>
            <a:r>
              <a:rPr lang="fr-CH" sz="1100" dirty="0"/>
              <a:t> </a:t>
            </a:r>
            <a:r>
              <a:rPr lang="fr-CH" sz="1100" dirty="0" err="1"/>
              <a:t>limited</a:t>
            </a:r>
            <a:r>
              <a:rPr lang="fr-CH" sz="1100" dirty="0"/>
              <a:t> </a:t>
            </a:r>
            <a:r>
              <a:rPr lang="fr-CH" sz="1100" dirty="0" err="1"/>
              <a:t>between</a:t>
            </a:r>
            <a:r>
              <a:rPr lang="fr-CH" sz="1100" dirty="0"/>
              <a:t> </a:t>
            </a:r>
            <a:r>
              <a:rPr lang="fr-CH" sz="1100" dirty="0" err="1"/>
              <a:t>fixed</a:t>
            </a:r>
            <a:r>
              <a:rPr lang="fr-CH" sz="1100" dirty="0"/>
              <a:t> point</a:t>
            </a:r>
          </a:p>
          <a:p>
            <a:pPr lvl="2" algn="l">
              <a:defRPr/>
            </a:pPr>
            <a:r>
              <a:rPr lang="fr-CH" sz="1000" dirty="0"/>
              <a:t>Partial – 189 mm2</a:t>
            </a:r>
          </a:p>
          <a:p>
            <a:pPr lvl="2" algn="l">
              <a:defRPr/>
            </a:pPr>
            <a:r>
              <a:rPr lang="fr-CH" sz="1000" dirty="0"/>
              <a:t>Full </a:t>
            </a:r>
          </a:p>
          <a:p>
            <a:pPr marL="457200" lvl="1" indent="0" algn="l">
              <a:buNone/>
              <a:defRPr/>
            </a:pPr>
            <a:r>
              <a:rPr lang="fr-CH" sz="1100" dirty="0"/>
              <a:t>2. Cold Mass IT </a:t>
            </a:r>
          </a:p>
          <a:p>
            <a:pPr lvl="2" algn="l">
              <a:defRPr/>
            </a:pPr>
            <a:r>
              <a:rPr lang="fr-CH" sz="1000" dirty="0"/>
              <a:t>Partial</a:t>
            </a:r>
          </a:p>
          <a:p>
            <a:pPr lvl="2" algn="l">
              <a:defRPr/>
            </a:pPr>
            <a:r>
              <a:rPr lang="fr-CH" sz="1000" dirty="0"/>
              <a:t>Full at </a:t>
            </a:r>
            <a:r>
              <a:rPr lang="fr-CH" sz="1000" dirty="0" err="1"/>
              <a:t>interconnect</a:t>
            </a:r>
            <a:endParaRPr lang="fr-CH" sz="1000" dirty="0"/>
          </a:p>
          <a:p>
            <a:pPr marL="914400" lvl="2" indent="0" algn="l">
              <a:buNone/>
              <a:defRPr/>
            </a:pPr>
            <a:r>
              <a:rPr lang="fr-CH" sz="1000" dirty="0"/>
              <a:t> </a:t>
            </a:r>
          </a:p>
          <a:p>
            <a:pPr lvl="1" algn="l">
              <a:defRPr/>
            </a:pPr>
            <a:endParaRPr lang="fr-CH" sz="1400" dirty="0"/>
          </a:p>
          <a:p>
            <a:pPr lvl="1" algn="l">
              <a:defRPr/>
            </a:pPr>
            <a:endParaRPr sz="1400" dirty="0"/>
          </a:p>
          <a:p>
            <a:pPr algn="l">
              <a:defRPr/>
            </a:pPr>
            <a:endParaRPr sz="20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2348F9D-7042-D29D-FB25-CB5713CEC062}"/>
              </a:ext>
            </a:extLst>
          </p:cNvPr>
          <p:cNvSpPr txBox="1">
            <a:spLocks/>
          </p:cNvSpPr>
          <p:nvPr/>
        </p:nvSpPr>
        <p:spPr bwMode="auto">
          <a:xfrm>
            <a:off x="563924" y="3364716"/>
            <a:ext cx="7688867" cy="14000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8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0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18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16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endParaRPr lang="en-GB" sz="2000" dirty="0"/>
          </a:p>
          <a:p>
            <a:pPr algn="l">
              <a:defRPr/>
            </a:pPr>
            <a:endParaRPr lang="en-GB" sz="2000" dirty="0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FEA110EB-E03C-2A94-AD43-7E3E46D684CD}"/>
              </a:ext>
            </a:extLst>
          </p:cNvPr>
          <p:cNvSpPr txBox="1">
            <a:spLocks/>
          </p:cNvSpPr>
          <p:nvPr/>
        </p:nvSpPr>
        <p:spPr bwMode="auto">
          <a:xfrm>
            <a:off x="5868144" y="1258858"/>
            <a:ext cx="3096344" cy="2609035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8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0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18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16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en-GB" sz="1500" dirty="0"/>
              <a:t>For helium leak to insulation vacuum, the heat load considered is the convective transfer from the vacuum space at the shield temperature to the cold mass.</a:t>
            </a:r>
          </a:p>
          <a:p>
            <a:pPr algn="just">
              <a:defRPr/>
            </a:pPr>
            <a:endParaRPr lang="en-GB" sz="1500" dirty="0"/>
          </a:p>
          <a:p>
            <a:pPr algn="just">
              <a:defRPr/>
            </a:pPr>
            <a:r>
              <a:rPr lang="en-GB" sz="1500" dirty="0"/>
              <a:t>Heat coefficient is considered to 17 W/m2/K.</a:t>
            </a:r>
          </a:p>
          <a:p>
            <a:pPr algn="just">
              <a:defRPr/>
            </a:pPr>
            <a:endParaRPr lang="en-GB" sz="1500" dirty="0"/>
          </a:p>
          <a:p>
            <a:pPr algn="just">
              <a:defRPr/>
            </a:pPr>
            <a:r>
              <a:rPr lang="en-GB" sz="1500" dirty="0"/>
              <a:t>Heat load is calculated to ~ 0.15 W/cm2 versus 0.03 W/cm2.</a:t>
            </a:r>
          </a:p>
          <a:p>
            <a:pPr marL="457200" lvl="1" indent="0" algn="l">
              <a:buNone/>
              <a:defRPr/>
            </a:pPr>
            <a:endParaRPr lang="en-GB" sz="1100" dirty="0"/>
          </a:p>
          <a:p>
            <a:pPr algn="l">
              <a:defRPr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946984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1B9CE-F7E1-2E91-D4BA-D9BE8FC8B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QXL line C full rupture – case 1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2A0D77B3-51DC-9551-9292-098B3A9958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4275" y="856690"/>
            <a:ext cx="4198454" cy="942282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8DEAC6-98DF-21DA-6C6B-65066DD0D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Basics towards helium safety for HL tunnel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3F4987-F05B-227D-1424-E5EFF45B6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CA1C4-9514-7B4F-976F-D92F7E296653}" type="slidenum">
              <a:rPr lang="fr-FR" smtClean="0"/>
              <a:t>24</a:t>
            </a:fld>
            <a:endParaRPr lang="fr-FR"/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E4182305-EF79-2AD6-23E1-5B2C9A514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78946" y="694442"/>
            <a:ext cx="3801099" cy="2094483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861C637-7681-271D-8281-3A061D0D15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814586"/>
              </p:ext>
            </p:extLst>
          </p:nvPr>
        </p:nvGraphicFramePr>
        <p:xfrm>
          <a:off x="4622276" y="2653075"/>
          <a:ext cx="4151433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080">
                  <a:extLst>
                    <a:ext uri="{9D8B030D-6E8A-4147-A177-3AD203B41FA5}">
                      <a16:colId xmlns:a16="http://schemas.microsoft.com/office/drawing/2014/main" val="2236947526"/>
                    </a:ext>
                  </a:extLst>
                </a:gridCol>
                <a:gridCol w="1305250">
                  <a:extLst>
                    <a:ext uri="{9D8B030D-6E8A-4147-A177-3AD203B41FA5}">
                      <a16:colId xmlns:a16="http://schemas.microsoft.com/office/drawing/2014/main" val="117697049"/>
                    </a:ext>
                  </a:extLst>
                </a:gridCol>
                <a:gridCol w="936103">
                  <a:extLst>
                    <a:ext uri="{9D8B030D-6E8A-4147-A177-3AD203B41FA5}">
                      <a16:colId xmlns:a16="http://schemas.microsoft.com/office/drawing/2014/main" val="2665951857"/>
                    </a:ext>
                  </a:extLst>
                </a:gridCol>
              </a:tblGrid>
              <a:tr h="26317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Header C</a:t>
                      </a:r>
                    </a:p>
                    <a:p>
                      <a:pPr algn="ctr"/>
                      <a:r>
                        <a:rPr lang="en-US" sz="1000" dirty="0"/>
                        <a:t>0.03 W/cm2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Header C</a:t>
                      </a:r>
                    </a:p>
                    <a:p>
                      <a:pPr algn="ctr"/>
                      <a:r>
                        <a:rPr lang="en-US" sz="1000" dirty="0"/>
                        <a:t>0.15 W/cm2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2836436"/>
                  </a:ext>
                </a:extLst>
              </a:tr>
              <a:tr h="194185">
                <a:tc>
                  <a:txBody>
                    <a:bodyPr/>
                    <a:lstStyle/>
                    <a:p>
                      <a:r>
                        <a:rPr lang="en-US" sz="1000" dirty="0"/>
                        <a:t>Heat load [W]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>
                          <a:solidFill>
                            <a:schemeClr val="tx1"/>
                          </a:solidFill>
                        </a:rPr>
                        <a:t>46500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>
                          <a:solidFill>
                            <a:schemeClr val="tx1"/>
                          </a:solidFill>
                        </a:rPr>
                        <a:t>232500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165135"/>
                  </a:ext>
                </a:extLst>
              </a:tr>
              <a:tr h="194185">
                <a:tc>
                  <a:txBody>
                    <a:bodyPr/>
                    <a:lstStyle/>
                    <a:p>
                      <a:r>
                        <a:rPr lang="en-US" sz="1000" dirty="0"/>
                        <a:t>Heat Load [W/cm2]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2343504"/>
                  </a:ext>
                </a:extLst>
              </a:tr>
              <a:tr h="194185">
                <a:tc>
                  <a:txBody>
                    <a:bodyPr/>
                    <a:lstStyle/>
                    <a:p>
                      <a:r>
                        <a:rPr lang="en-US" sz="1000" dirty="0"/>
                        <a:t>SV on vacuum [m2]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0.02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609097"/>
                  </a:ext>
                </a:extLst>
              </a:tr>
              <a:tr h="167440">
                <a:tc>
                  <a:txBody>
                    <a:bodyPr/>
                    <a:lstStyle/>
                    <a:p>
                      <a:r>
                        <a:rPr lang="en-US" sz="1000" dirty="0"/>
                        <a:t>SV set pressure [bara]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1.3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5026892"/>
                  </a:ext>
                </a:extLst>
              </a:tr>
              <a:tr h="167440">
                <a:tc>
                  <a:txBody>
                    <a:bodyPr/>
                    <a:lstStyle/>
                    <a:p>
                      <a:r>
                        <a:rPr lang="en-US" sz="1000" dirty="0"/>
                        <a:t>Vacuum initial temperature [K]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8937427"/>
                  </a:ext>
                </a:extLst>
              </a:tr>
              <a:tr h="167440">
                <a:tc>
                  <a:txBody>
                    <a:bodyPr/>
                    <a:lstStyle/>
                    <a:p>
                      <a:r>
                        <a:rPr lang="en-US" sz="1000" dirty="0"/>
                        <a:t>Orifice diameter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1161092"/>
                  </a:ext>
                </a:extLst>
              </a:tr>
              <a:tr h="167440">
                <a:tc>
                  <a:txBody>
                    <a:bodyPr/>
                    <a:lstStyle/>
                    <a:p>
                      <a:r>
                        <a:rPr lang="en-US" sz="1000" dirty="0"/>
                        <a:t>Peak flow [kg/s]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4.6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7556705"/>
                  </a:ext>
                </a:extLst>
              </a:tr>
            </a:tbl>
          </a:graphicData>
        </a:graphic>
      </p:graphicFrame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0627B997-8213-E4F4-127B-42F37B543A2E}"/>
              </a:ext>
            </a:extLst>
          </p:cNvPr>
          <p:cNvSpPr txBox="1">
            <a:spLocks/>
          </p:cNvSpPr>
          <p:nvPr/>
        </p:nvSpPr>
        <p:spPr bwMode="auto">
          <a:xfrm>
            <a:off x="448610" y="3043833"/>
            <a:ext cx="3945665" cy="1540752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8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0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18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16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sz="1500" dirty="0"/>
              <a:t>3 SVs of DN100 (assumed at 5000 mm2 each) were considered.</a:t>
            </a:r>
          </a:p>
          <a:p>
            <a:pPr algn="l">
              <a:defRPr/>
            </a:pPr>
            <a:endParaRPr lang="en-GB" sz="1500" dirty="0"/>
          </a:p>
          <a:p>
            <a:pPr algn="l">
              <a:defRPr/>
            </a:pPr>
            <a:r>
              <a:rPr lang="en-GB" sz="1500" dirty="0"/>
              <a:t>Vacuum initial temperature considered to the shield temperature at 90 K</a:t>
            </a:r>
          </a:p>
          <a:p>
            <a:pPr algn="l">
              <a:defRPr/>
            </a:pPr>
            <a:endParaRPr lang="en-GB" sz="1500" dirty="0"/>
          </a:p>
          <a:p>
            <a:pPr algn="l">
              <a:defRPr/>
            </a:pPr>
            <a:r>
              <a:rPr lang="en-GB" sz="1500" dirty="0"/>
              <a:t>Peak flow in the vacuum is 4.6 kg/s. </a:t>
            </a:r>
          </a:p>
          <a:p>
            <a:pPr algn="l">
              <a:defRPr/>
            </a:pPr>
            <a:endParaRPr lang="en-GB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9DC1A5-970A-3863-3ABA-066CD5D46EC0}"/>
              </a:ext>
            </a:extLst>
          </p:cNvPr>
          <p:cNvSpPr txBox="1"/>
          <p:nvPr/>
        </p:nvSpPr>
        <p:spPr>
          <a:xfrm>
            <a:off x="5553517" y="1035464"/>
            <a:ext cx="1178723" cy="200055"/>
          </a:xfrm>
          <a:prstGeom prst="rect">
            <a:avLst/>
          </a:prstGeom>
          <a:ln>
            <a:noFill/>
            <a:prstDash val="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700" b="1" i="1" dirty="0">
                <a:solidFill>
                  <a:schemeClr val="tx2"/>
                </a:solidFill>
              </a:rPr>
              <a:t>Heat load : 232500 W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225F315-99B6-79B6-6E34-696BF4EEB4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8511" y="1845800"/>
            <a:ext cx="4198455" cy="76044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FA002A7-C906-018B-B725-5F788C471B79}"/>
              </a:ext>
            </a:extLst>
          </p:cNvPr>
          <p:cNvSpPr txBox="1"/>
          <p:nvPr/>
        </p:nvSpPr>
        <p:spPr>
          <a:xfrm>
            <a:off x="6675856" y="1926653"/>
            <a:ext cx="1152128" cy="200055"/>
          </a:xfrm>
          <a:prstGeom prst="rect">
            <a:avLst/>
          </a:prstGeom>
          <a:ln>
            <a:noFill/>
            <a:prstDash val="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700" b="1" i="1" dirty="0">
                <a:solidFill>
                  <a:schemeClr val="tx2"/>
                </a:solidFill>
              </a:rPr>
              <a:t>Heat load : 46500 W</a:t>
            </a:r>
          </a:p>
        </p:txBody>
      </p:sp>
    </p:spTree>
    <p:extLst>
      <p:ext uri="{BB962C8B-B14F-4D97-AF65-F5344CB8AC3E}">
        <p14:creationId xmlns:p14="http://schemas.microsoft.com/office/powerpoint/2010/main" val="23362552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206509F8-9D16-0954-4C4B-52A67399D0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8511" y="1862640"/>
            <a:ext cx="4668289" cy="63710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DE839FE-6893-FEA9-8581-703BE90F8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6240" y="778265"/>
            <a:ext cx="4572000" cy="8957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581B9CE-F7E1-2E91-D4BA-D9BE8FC8B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QXL line C partial rupture – case 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8DEAC6-98DF-21DA-6C6B-65066DD0D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Basics towards helium safety for HL tunnel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3F4987-F05B-227D-1424-E5EFF45B6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CA1C4-9514-7B4F-976F-D92F7E296653}" type="slidenum">
              <a:rPr lang="fr-FR" smtClean="0"/>
              <a:t>25</a:t>
            </a:fld>
            <a:endParaRPr lang="fr-FR"/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E4182305-EF79-2AD6-23E1-5B2C9A5140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78946" y="694442"/>
            <a:ext cx="3801099" cy="2094483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861C637-7681-271D-8281-3A061D0D15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618781"/>
              </p:ext>
            </p:extLst>
          </p:nvPr>
        </p:nvGraphicFramePr>
        <p:xfrm>
          <a:off x="4622276" y="2653075"/>
          <a:ext cx="4151433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080">
                  <a:extLst>
                    <a:ext uri="{9D8B030D-6E8A-4147-A177-3AD203B41FA5}">
                      <a16:colId xmlns:a16="http://schemas.microsoft.com/office/drawing/2014/main" val="2236947526"/>
                    </a:ext>
                  </a:extLst>
                </a:gridCol>
                <a:gridCol w="1305250">
                  <a:extLst>
                    <a:ext uri="{9D8B030D-6E8A-4147-A177-3AD203B41FA5}">
                      <a16:colId xmlns:a16="http://schemas.microsoft.com/office/drawing/2014/main" val="117697049"/>
                    </a:ext>
                  </a:extLst>
                </a:gridCol>
                <a:gridCol w="936103">
                  <a:extLst>
                    <a:ext uri="{9D8B030D-6E8A-4147-A177-3AD203B41FA5}">
                      <a16:colId xmlns:a16="http://schemas.microsoft.com/office/drawing/2014/main" val="2665951857"/>
                    </a:ext>
                  </a:extLst>
                </a:gridCol>
              </a:tblGrid>
              <a:tr h="26317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Header C</a:t>
                      </a:r>
                    </a:p>
                    <a:p>
                      <a:pPr algn="ctr"/>
                      <a:r>
                        <a:rPr lang="en-US" sz="1000" dirty="0"/>
                        <a:t>0.03 W/cm2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Header C</a:t>
                      </a:r>
                    </a:p>
                    <a:p>
                      <a:pPr algn="ctr"/>
                      <a:r>
                        <a:rPr lang="en-US" sz="1000" dirty="0"/>
                        <a:t>0.15 W/cm2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2836436"/>
                  </a:ext>
                </a:extLst>
              </a:tr>
              <a:tr h="194185">
                <a:tc>
                  <a:txBody>
                    <a:bodyPr/>
                    <a:lstStyle/>
                    <a:p>
                      <a:r>
                        <a:rPr lang="en-US" sz="1000" dirty="0"/>
                        <a:t>Heat load [W]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>
                          <a:solidFill>
                            <a:schemeClr val="tx1"/>
                          </a:solidFill>
                        </a:rPr>
                        <a:t>46500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>
                          <a:solidFill>
                            <a:schemeClr val="tx1"/>
                          </a:solidFill>
                        </a:rPr>
                        <a:t>232500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165135"/>
                  </a:ext>
                </a:extLst>
              </a:tr>
              <a:tr h="194185">
                <a:tc>
                  <a:txBody>
                    <a:bodyPr/>
                    <a:lstStyle/>
                    <a:p>
                      <a:r>
                        <a:rPr lang="en-US" sz="1000" dirty="0"/>
                        <a:t>Heat Load [W/cm2]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2343504"/>
                  </a:ext>
                </a:extLst>
              </a:tr>
              <a:tr h="194185">
                <a:tc>
                  <a:txBody>
                    <a:bodyPr/>
                    <a:lstStyle/>
                    <a:p>
                      <a:r>
                        <a:rPr lang="en-US" sz="1000" dirty="0"/>
                        <a:t>SV on vacuum [m2]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0.02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609097"/>
                  </a:ext>
                </a:extLst>
              </a:tr>
              <a:tr h="167440">
                <a:tc>
                  <a:txBody>
                    <a:bodyPr/>
                    <a:lstStyle/>
                    <a:p>
                      <a:r>
                        <a:rPr lang="en-US" sz="1000" dirty="0"/>
                        <a:t>SV set pressure [bara]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1.3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5026892"/>
                  </a:ext>
                </a:extLst>
              </a:tr>
              <a:tr h="167440">
                <a:tc>
                  <a:txBody>
                    <a:bodyPr/>
                    <a:lstStyle/>
                    <a:p>
                      <a:r>
                        <a:rPr lang="en-US" sz="1000" dirty="0"/>
                        <a:t>Vacuum initial temperature [K]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8937427"/>
                  </a:ext>
                </a:extLst>
              </a:tr>
              <a:tr h="167440">
                <a:tc>
                  <a:txBody>
                    <a:bodyPr/>
                    <a:lstStyle/>
                    <a:p>
                      <a:r>
                        <a:rPr lang="en-US" sz="1000" dirty="0"/>
                        <a:t>Orifice diameter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12.6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12.6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1161092"/>
                  </a:ext>
                </a:extLst>
              </a:tr>
              <a:tr h="167440">
                <a:tc>
                  <a:txBody>
                    <a:bodyPr/>
                    <a:lstStyle/>
                    <a:p>
                      <a:r>
                        <a:rPr lang="en-US" sz="1000" dirty="0"/>
                        <a:t>Peak flow [kg/s]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7556705"/>
                  </a:ext>
                </a:extLst>
              </a:tr>
            </a:tbl>
          </a:graphicData>
        </a:graphic>
      </p:graphicFrame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0627B997-8213-E4F4-127B-42F37B543A2E}"/>
              </a:ext>
            </a:extLst>
          </p:cNvPr>
          <p:cNvSpPr txBox="1">
            <a:spLocks/>
          </p:cNvSpPr>
          <p:nvPr/>
        </p:nvSpPr>
        <p:spPr bwMode="auto">
          <a:xfrm>
            <a:off x="448610" y="3043833"/>
            <a:ext cx="3945665" cy="1400020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8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0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18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16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sz="1500" dirty="0"/>
              <a:t>3 SVs of DN100 (assumed at 5000 mm2 each) were considered.</a:t>
            </a:r>
          </a:p>
          <a:p>
            <a:pPr algn="l">
              <a:defRPr/>
            </a:pPr>
            <a:endParaRPr lang="en-GB" sz="1500" dirty="0"/>
          </a:p>
          <a:p>
            <a:pPr algn="l">
              <a:defRPr/>
            </a:pPr>
            <a:r>
              <a:rPr lang="en-GB" sz="1500" dirty="0"/>
              <a:t>Vacuum initial temperature considered to the shield temperature at 90 K</a:t>
            </a:r>
          </a:p>
          <a:p>
            <a:pPr algn="l">
              <a:defRPr/>
            </a:pPr>
            <a:endParaRPr lang="en-GB" sz="1500" dirty="0"/>
          </a:p>
          <a:p>
            <a:pPr algn="l">
              <a:defRPr/>
            </a:pPr>
            <a:r>
              <a:rPr lang="en-GB" sz="1500" dirty="0"/>
              <a:t>Peak flow in the vacuum is 4.6 kg/s. </a:t>
            </a:r>
          </a:p>
          <a:p>
            <a:pPr algn="l">
              <a:defRPr/>
            </a:pPr>
            <a:endParaRPr lang="en-GB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9DC1A5-970A-3863-3ABA-066CD5D46EC0}"/>
              </a:ext>
            </a:extLst>
          </p:cNvPr>
          <p:cNvSpPr txBox="1"/>
          <p:nvPr/>
        </p:nvSpPr>
        <p:spPr>
          <a:xfrm>
            <a:off x="6300192" y="998410"/>
            <a:ext cx="1178723" cy="200055"/>
          </a:xfrm>
          <a:prstGeom prst="rect">
            <a:avLst/>
          </a:prstGeom>
          <a:ln>
            <a:noFill/>
            <a:prstDash val="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700" b="1" i="1" dirty="0">
                <a:solidFill>
                  <a:schemeClr val="tx2"/>
                </a:solidFill>
              </a:rPr>
              <a:t>Heat load : 232500 W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A002A7-C906-018B-B725-5F788C471B79}"/>
              </a:ext>
            </a:extLst>
          </p:cNvPr>
          <p:cNvSpPr txBox="1"/>
          <p:nvPr/>
        </p:nvSpPr>
        <p:spPr>
          <a:xfrm>
            <a:off x="6675856" y="1926653"/>
            <a:ext cx="1152128" cy="200055"/>
          </a:xfrm>
          <a:prstGeom prst="rect">
            <a:avLst/>
          </a:prstGeom>
          <a:ln>
            <a:noFill/>
            <a:prstDash val="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700" b="1" i="1" dirty="0">
                <a:solidFill>
                  <a:schemeClr val="tx2"/>
                </a:solidFill>
              </a:rPr>
              <a:t>Heat load : 46500 W</a:t>
            </a:r>
          </a:p>
        </p:txBody>
      </p:sp>
    </p:spTree>
    <p:extLst>
      <p:ext uri="{BB962C8B-B14F-4D97-AF65-F5344CB8AC3E}">
        <p14:creationId xmlns:p14="http://schemas.microsoft.com/office/powerpoint/2010/main" val="38303167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Pressure drop evolution versus the discharge length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485900" y="1200151"/>
            <a:ext cx="6172200" cy="777533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n-GB" dirty="0"/>
              <a:t>Hypotheses:</a:t>
            </a:r>
          </a:p>
          <a:p>
            <a:pPr lvl="1" algn="l"/>
            <a:r>
              <a:rPr lang="en-GB" dirty="0"/>
              <a:t>DN200 SV: </a:t>
            </a:r>
            <a:r>
              <a:rPr lang="en-GB" dirty="0" err="1"/>
              <a:t>kv</a:t>
            </a:r>
            <a:r>
              <a:rPr lang="en-GB" dirty="0"/>
              <a:t> = 900 m3/h</a:t>
            </a:r>
          </a:p>
          <a:p>
            <a:pPr lvl="1" algn="l"/>
            <a:r>
              <a:rPr lang="en-GB" dirty="0"/>
              <a:t>Vacuum enclosure: free section = 0.35 m2, hydraulic diameter = 135 mm</a:t>
            </a:r>
          </a:p>
          <a:p>
            <a:pPr lvl="1" algn="l"/>
            <a:r>
              <a:rPr lang="en-GB" dirty="0"/>
              <a:t>Mass flow = 1 kg/s</a:t>
            </a:r>
          </a:p>
          <a:p>
            <a:pPr lvl="1" algn="l"/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109" y="2046151"/>
            <a:ext cx="4771638" cy="2867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0014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HL-LHC P1/P5 Cryogenic architecture</a:t>
            </a:r>
          </a:p>
        </p:txBody>
      </p:sp>
      <p:pic>
        <p:nvPicPr>
          <p:cNvPr id="5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1898509" y="789552"/>
            <a:ext cx="5295186" cy="3680220"/>
          </a:xfrm>
          <a:prstGeom prst="rect">
            <a:avLst/>
          </a:prstGeom>
          <a:ln>
            <a:solidFill>
              <a:srgbClr val="64BCD9"/>
            </a:solidFill>
          </a:ln>
        </p:spPr>
      </p:pic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56E6E6D-F485-D4B0-6633-E02004846AEC}" type="slidenum">
              <a:rPr lang="fr-FR" sz="1200"/>
              <a:t>3</a:t>
            </a:fld>
            <a:endParaRPr sz="1200"/>
          </a:p>
        </p:txBody>
      </p:sp>
      <p:sp>
        <p:nvSpPr>
          <p:cNvPr id="7" name="TextBox 6"/>
          <p:cNvSpPr>
            <a:spLocks/>
          </p:cNvSpPr>
          <p:nvPr/>
        </p:nvSpPr>
        <p:spPr bwMode="auto">
          <a:xfrm>
            <a:off x="93537" y="1539504"/>
            <a:ext cx="1782234" cy="82299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200" b="1"/>
              <a:t>QSRG : </a:t>
            </a:r>
            <a:r>
              <a:rPr lang="fr-CH" sz="1200"/>
              <a:t>4.5K refrigerator providing  supercritical helium at </a:t>
            </a:r>
            <a:r>
              <a:rPr lang="fr-CH" sz="1200" b="1"/>
              <a:t>3 bara and 4.6 K</a:t>
            </a:r>
            <a:endParaRPr sz="1200" b="1"/>
          </a:p>
        </p:txBody>
      </p:sp>
      <p:sp>
        <p:nvSpPr>
          <p:cNvPr id="8" name="TextBox 18"/>
          <p:cNvSpPr>
            <a:spLocks/>
          </p:cNvSpPr>
          <p:nvPr/>
        </p:nvSpPr>
        <p:spPr bwMode="auto">
          <a:xfrm>
            <a:off x="93537" y="3097728"/>
            <a:ext cx="1782234" cy="82299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200" b="1"/>
              <a:t>QURCG </a:t>
            </a:r>
            <a:r>
              <a:rPr lang="fr-CH" sz="1200"/>
              <a:t>: Cold compressor box providing cooling capacity at </a:t>
            </a:r>
            <a:r>
              <a:rPr lang="fr-CH" sz="1200" b="1"/>
              <a:t>1.8 K</a:t>
            </a:r>
            <a:endParaRPr sz="1200"/>
          </a:p>
        </p:txBody>
      </p:sp>
      <p:sp>
        <p:nvSpPr>
          <p:cNvPr id="9" name="TextBox 22"/>
          <p:cNvSpPr>
            <a:spLocks/>
          </p:cNvSpPr>
          <p:nvPr/>
        </p:nvSpPr>
        <p:spPr bwMode="auto">
          <a:xfrm>
            <a:off x="260593" y="4040276"/>
            <a:ext cx="1485390" cy="457234"/>
          </a:xfrm>
          <a:prstGeom prst="rect">
            <a:avLst/>
          </a:prstGeom>
          <a:solidFill>
            <a:schemeClr val="bg1">
              <a:lumMod val="95000"/>
            </a:schemeClr>
          </a:solidFill>
          <a:ln w="19049">
            <a:solidFill>
              <a:srgbClr val="F2DC13"/>
            </a:solidFill>
            <a:prstDash val="solid"/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200" b="1"/>
              <a:t>Users at tunnel level</a:t>
            </a:r>
            <a:endParaRPr sz="1200"/>
          </a:p>
        </p:txBody>
      </p:sp>
      <p:sp>
        <p:nvSpPr>
          <p:cNvPr id="10" name="TextBox 23"/>
          <p:cNvSpPr>
            <a:spLocks/>
          </p:cNvSpPr>
          <p:nvPr/>
        </p:nvSpPr>
        <p:spPr bwMode="auto">
          <a:xfrm>
            <a:off x="92204" y="2402538"/>
            <a:ext cx="1782234" cy="64011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2"/>
            </a:solidFill>
            <a:prstDash val="solid"/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200" b="1"/>
              <a:t>QPLG </a:t>
            </a:r>
            <a:r>
              <a:rPr lang="fr-CH" sz="1200"/>
              <a:t>: Vertical transfer line (~100 m height)</a:t>
            </a:r>
            <a:endParaRPr sz="1200"/>
          </a:p>
        </p:txBody>
      </p:sp>
      <p:sp>
        <p:nvSpPr>
          <p:cNvPr id="11" name="TextBox 24"/>
          <p:cNvSpPr>
            <a:spLocks/>
          </p:cNvSpPr>
          <p:nvPr/>
        </p:nvSpPr>
        <p:spPr bwMode="auto">
          <a:xfrm>
            <a:off x="7214571" y="1812181"/>
            <a:ext cx="1873882" cy="173739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olid"/>
          </a:ln>
        </p:spPr>
        <p:txBody>
          <a:bodyPr wrap="square" rtlCol="0">
            <a:noAutofit/>
          </a:bodyPr>
          <a:lstStyle/>
          <a:p>
            <a:pPr>
              <a:defRPr/>
            </a:pPr>
            <a:r>
              <a:rPr lang="fr-CH" sz="1200" b="1"/>
              <a:t>QXL </a:t>
            </a:r>
            <a:r>
              <a:rPr lang="fr-CH" sz="1200"/>
              <a:t>: Distribution line distributing C,E and returning B,D,F </a:t>
            </a:r>
            <a:endParaRPr sz="1200"/>
          </a:p>
          <a:p>
            <a:pPr marL="285750" indent="-285750">
              <a:buFontTx/>
              <a:buChar char="-"/>
              <a:defRPr/>
            </a:pPr>
            <a:r>
              <a:rPr lang="fr-CH" sz="1200"/>
              <a:t>70 m for the common branch</a:t>
            </a:r>
            <a:endParaRPr sz="1200"/>
          </a:p>
          <a:p>
            <a:pPr marL="285750" indent="-285750">
              <a:buFontTx/>
              <a:buChar char="-"/>
              <a:defRPr/>
            </a:pPr>
            <a:r>
              <a:rPr lang="fr-CH" sz="1200"/>
              <a:t>270 m for the long branch</a:t>
            </a:r>
            <a:endParaRPr sz="1200"/>
          </a:p>
          <a:p>
            <a:pPr marL="285750" indent="-285750">
              <a:buFontTx/>
              <a:buChar char="-"/>
              <a:defRPr/>
            </a:pPr>
            <a:r>
              <a:rPr lang="fr-CH" sz="1200"/>
              <a:t>60 m for the short branch</a:t>
            </a:r>
            <a:endParaRPr sz="1200"/>
          </a:p>
        </p:txBody>
      </p:sp>
      <p:sp>
        <p:nvSpPr>
          <p:cNvPr id="12" name="TextBox 12"/>
          <p:cNvSpPr>
            <a:spLocks/>
          </p:cNvSpPr>
          <p:nvPr/>
        </p:nvSpPr>
        <p:spPr bwMode="auto">
          <a:xfrm>
            <a:off x="7214571" y="3648580"/>
            <a:ext cx="1874490" cy="82299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200" b="1"/>
              <a:t>RM/JM </a:t>
            </a:r>
            <a:r>
              <a:rPr lang="fr-CH" sz="1200"/>
              <a:t>: Return module and junction module at extremities for transient handling and back-up</a:t>
            </a:r>
            <a:endParaRPr sz="1200"/>
          </a:p>
        </p:txBody>
      </p:sp>
      <p:sp>
        <p:nvSpPr>
          <p:cNvPr id="13" name="TextBox 6"/>
          <p:cNvSpPr>
            <a:spLocks/>
          </p:cNvSpPr>
          <p:nvPr/>
        </p:nvSpPr>
        <p:spPr bwMode="auto">
          <a:xfrm>
            <a:off x="92204" y="835039"/>
            <a:ext cx="1783566" cy="64011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200" b="1" dirty="0"/>
              <a:t>QSCG : </a:t>
            </a:r>
            <a:r>
              <a:rPr lang="fr-CH" sz="1200" dirty="0" err="1"/>
              <a:t>Compressor</a:t>
            </a:r>
            <a:r>
              <a:rPr lang="fr-CH" sz="1200" dirty="0"/>
              <a:t> station </a:t>
            </a:r>
            <a:r>
              <a:rPr lang="fr-CH" sz="1200" dirty="0" err="1"/>
              <a:t>providing</a:t>
            </a:r>
            <a:r>
              <a:rPr lang="fr-CH" sz="1200" dirty="0"/>
              <a:t>  </a:t>
            </a:r>
            <a:r>
              <a:rPr lang="fr-CH" sz="1200" dirty="0" err="1"/>
              <a:t>gaseous</a:t>
            </a:r>
            <a:r>
              <a:rPr lang="fr-CH" sz="1200" dirty="0"/>
              <a:t> </a:t>
            </a:r>
            <a:r>
              <a:rPr lang="fr-CH" sz="1200" dirty="0" err="1"/>
              <a:t>helium</a:t>
            </a:r>
            <a:r>
              <a:rPr lang="fr-CH" sz="1200" dirty="0"/>
              <a:t> </a:t>
            </a:r>
            <a:r>
              <a:rPr lang="fr-CH" sz="1200" b="1" dirty="0"/>
              <a:t>20 B</a:t>
            </a:r>
            <a:endParaRPr sz="1200" b="1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>
            <a:off x="4887749" y="4767260"/>
            <a:ext cx="3644247" cy="288381"/>
          </a:xfrm>
        </p:spPr>
        <p:txBody>
          <a:bodyPr/>
          <a:lstStyle/>
          <a:p>
            <a:pPr>
              <a:defRPr/>
            </a:pPr>
            <a:r>
              <a:t>Basics towards helium safety for HL tunnel      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138F1600-4DF8-041B-909B-50E749ADBA17}"/>
              </a:ext>
            </a:extLst>
          </p:cNvPr>
          <p:cNvGrpSpPr/>
          <p:nvPr/>
        </p:nvGrpSpPr>
        <p:grpSpPr>
          <a:xfrm>
            <a:off x="5806920" y="339502"/>
            <a:ext cx="2879880" cy="2098460"/>
            <a:chOff x="7536160" y="3284984"/>
            <a:chExt cx="3839840" cy="2797947"/>
          </a:xfrm>
        </p:grpSpPr>
        <p:pic>
          <p:nvPicPr>
            <p:cNvPr id="16" name="Content Placeholder 3">
              <a:extLst>
                <a:ext uri="{FF2B5EF4-FFF2-40B4-BE49-F238E27FC236}">
                  <a16:creationId xmlns:a16="http://schemas.microsoft.com/office/drawing/2014/main" id="{50C002D4-F708-CFE7-DAF5-F5BF6E3C89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7536160" y="3289188"/>
              <a:ext cx="3839840" cy="2793743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C0B797A-2FFF-9FD8-E6B0-0988B1597ED7}"/>
                </a:ext>
              </a:extLst>
            </p:cNvPr>
            <p:cNvSpPr/>
            <p:nvPr/>
          </p:nvSpPr>
          <p:spPr bwMode="auto">
            <a:xfrm>
              <a:off x="7752184" y="3284984"/>
              <a:ext cx="1512168" cy="36004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97DDA1E-D6D0-F8F2-F6F6-C61585BEEDDF}"/>
                </a:ext>
              </a:extLst>
            </p:cNvPr>
            <p:cNvSpPr/>
            <p:nvPr/>
          </p:nvSpPr>
          <p:spPr bwMode="auto">
            <a:xfrm rot="16200000">
              <a:off x="8791537" y="3901815"/>
              <a:ext cx="1161653" cy="21602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A12513D-CDF2-DDF7-FA19-88D98BB37EF2}"/>
                </a:ext>
              </a:extLst>
            </p:cNvPr>
            <p:cNvSpPr/>
            <p:nvPr/>
          </p:nvSpPr>
          <p:spPr bwMode="auto">
            <a:xfrm>
              <a:off x="8882087" y="4590654"/>
              <a:ext cx="600360" cy="6759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" name="Titr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 lang="fr-CH" sz="2100" dirty="0"/>
              <a:t>Operating modes and </a:t>
            </a:r>
            <a:r>
              <a:rPr lang="fr-CH" sz="2100" dirty="0" err="1"/>
              <a:t>dependency</a:t>
            </a:r>
            <a:r>
              <a:rPr lang="fr-CH" sz="2100" dirty="0"/>
              <a:t> </a:t>
            </a:r>
            <a:r>
              <a:rPr lang="fr-CH" sz="2100" dirty="0" err="1"/>
              <a:t>with</a:t>
            </a:r>
            <a:r>
              <a:rPr lang="fr-CH" sz="2100" dirty="0"/>
              <a:t> adjacent </a:t>
            </a:r>
            <a:r>
              <a:rPr lang="fr-CH" sz="2100" dirty="0" err="1"/>
              <a:t>sector</a:t>
            </a:r>
            <a:r>
              <a:rPr lang="fr-CH" sz="2100" dirty="0"/>
              <a:t> </a:t>
            </a:r>
            <a:endParaRPr sz="2100" dirty="0"/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V.Gahier | Cryogenics for HL-LHC operations - Chamonix Workshop 2025</a:t>
            </a:r>
            <a:endParaRPr/>
          </a:p>
        </p:txBody>
      </p:sp>
      <p:sp>
        <p:nvSpPr>
          <p:cNvPr id="7" name="Espace réservé du contenu 2"/>
          <p:cNvSpPr>
            <a:spLocks noGrp="1"/>
          </p:cNvSpPr>
          <p:nvPr>
            <p:ph idx="1" hasCustomPrompt="1"/>
          </p:nvPr>
        </p:nvSpPr>
        <p:spPr bwMode="auto">
          <a:xfrm>
            <a:off x="413539" y="893905"/>
            <a:ext cx="4860539" cy="3680033"/>
          </a:xfrm>
        </p:spPr>
        <p:txBody>
          <a:bodyPr vert="horz" lIns="0" tIns="0" rIns="0" bIns="0" rtlCol="0">
            <a:normAutofit lnSpcReduction="10000"/>
          </a:bodyPr>
          <a:lstStyle/>
          <a:p>
            <a:pPr algn="just">
              <a:spcAft>
                <a:spcPts val="566"/>
              </a:spcAft>
              <a:defRPr/>
            </a:pPr>
            <a:r>
              <a:rPr sz="1200" dirty="0"/>
              <a:t>All </a:t>
            </a:r>
            <a:r>
              <a:rPr lang="fr-CH" sz="1200" b="1" kern="1200" dirty="0">
                <a:solidFill>
                  <a:schemeClr val="bg2"/>
                </a:solidFill>
              </a:rPr>
              <a:t>operating </a:t>
            </a:r>
            <a:r>
              <a:rPr sz="1200" b="1" kern="1200" dirty="0">
                <a:solidFill>
                  <a:schemeClr val="bg2"/>
                </a:solidFill>
              </a:rPr>
              <a:t>modes </a:t>
            </a:r>
            <a:r>
              <a:rPr lang="fr-CH" sz="1200" dirty="0"/>
              <a:t>(</a:t>
            </a:r>
            <a:r>
              <a:rPr lang="fr-CH" sz="1200" dirty="0" err="1"/>
              <a:t>similar</a:t>
            </a:r>
            <a:r>
              <a:rPr lang="fr-CH" sz="1200" dirty="0"/>
              <a:t> as for</a:t>
            </a:r>
            <a:r>
              <a:rPr sz="1200" dirty="0"/>
              <a:t> LHC</a:t>
            </a:r>
            <a:r>
              <a:rPr lang="fr-CH" sz="1200" dirty="0"/>
              <a:t>)</a:t>
            </a:r>
            <a:r>
              <a:rPr sz="1200" dirty="0"/>
              <a:t> will be possible</a:t>
            </a:r>
            <a:r>
              <a:rPr lang="fr-CH" sz="1200" dirty="0"/>
              <a:t>:</a:t>
            </a:r>
          </a:p>
          <a:p>
            <a:pPr marL="743175" lvl="2" indent="-257175" algn="just" rtl="0">
              <a:lnSpc>
                <a:spcPct val="90000"/>
              </a:lnSpc>
              <a:spcAft>
                <a:spcPts val="300"/>
              </a:spcAft>
              <a:buFont typeface="Wingdings" panose="05000000000000000000" pitchFamily="2" charset="2"/>
              <a:buChar char="§"/>
              <a:defRPr/>
            </a:pPr>
            <a:r>
              <a:rPr sz="1050" dirty="0"/>
              <a:t>Pressure tests, </a:t>
            </a:r>
            <a:endParaRPr lang="fr-CH" sz="1050" dirty="0"/>
          </a:p>
          <a:p>
            <a:pPr marL="743175" lvl="2" indent="-257175" algn="just" rtl="0">
              <a:lnSpc>
                <a:spcPct val="90000"/>
              </a:lnSpc>
              <a:spcAft>
                <a:spcPts val="300"/>
              </a:spcAft>
              <a:buFont typeface="Wingdings" panose="05000000000000000000" pitchFamily="2" charset="2"/>
              <a:buChar char="§"/>
              <a:defRPr/>
            </a:pPr>
            <a:r>
              <a:rPr lang="fr-CH" sz="1050" dirty="0"/>
              <a:t>L</a:t>
            </a:r>
            <a:r>
              <a:rPr sz="1050" dirty="0" err="1"/>
              <a:t>ock</a:t>
            </a:r>
            <a:r>
              <a:rPr sz="1050" dirty="0"/>
              <a:t>-out</a:t>
            </a:r>
            <a:r>
              <a:rPr lang="fr-CH" sz="1050" dirty="0"/>
              <a:t>,</a:t>
            </a:r>
          </a:p>
          <a:p>
            <a:pPr marL="743175" lvl="2" indent="-257175" algn="just" rtl="0">
              <a:lnSpc>
                <a:spcPct val="90000"/>
              </a:lnSpc>
              <a:spcAft>
                <a:spcPts val="300"/>
              </a:spcAft>
              <a:buFont typeface="Wingdings" panose="05000000000000000000" pitchFamily="2" charset="2"/>
              <a:buChar char="§"/>
              <a:defRPr/>
            </a:pPr>
            <a:r>
              <a:rPr lang="fr-CH" sz="1050" dirty="0"/>
              <a:t>C</a:t>
            </a:r>
            <a:r>
              <a:rPr sz="1050" dirty="0" err="1"/>
              <a:t>ool</a:t>
            </a:r>
            <a:r>
              <a:rPr sz="1050" dirty="0"/>
              <a:t>-down or warm-up</a:t>
            </a:r>
            <a:r>
              <a:rPr lang="fr-CH" sz="1050" dirty="0"/>
              <a:t>,</a:t>
            </a:r>
          </a:p>
          <a:p>
            <a:pPr marL="743175" lvl="2" indent="-257175" algn="just" rtl="0">
              <a:lnSpc>
                <a:spcPct val="90000"/>
              </a:lnSpc>
              <a:spcAft>
                <a:spcPts val="300"/>
              </a:spcAft>
              <a:buFont typeface="Wingdings" panose="05000000000000000000" pitchFamily="2" charset="2"/>
              <a:buChar char="§"/>
              <a:defRPr/>
            </a:pPr>
            <a:r>
              <a:rPr lang="fr-CH" sz="1050" dirty="0"/>
              <a:t>S</a:t>
            </a:r>
            <a:r>
              <a:rPr sz="1050" dirty="0"/>
              <a:t>table operation at 80K, 20K, 4.5K, 3K, 1.9K, IT@20K-LSS/</a:t>
            </a:r>
            <a:r>
              <a:rPr sz="1050" dirty="0" err="1"/>
              <a:t>ARC@nominal</a:t>
            </a:r>
            <a:r>
              <a:rPr lang="fr-CH" sz="1050" dirty="0"/>
              <a:t>,</a:t>
            </a:r>
          </a:p>
          <a:p>
            <a:pPr marL="743175" lvl="2" indent="-257175" algn="just" rtl="0">
              <a:lnSpc>
                <a:spcPct val="90000"/>
              </a:lnSpc>
              <a:spcAft>
                <a:spcPts val="300"/>
              </a:spcAft>
              <a:buFont typeface="Wingdings" panose="05000000000000000000" pitchFamily="2" charset="2"/>
              <a:buChar char="§"/>
              <a:defRPr/>
            </a:pPr>
            <a:r>
              <a:rPr lang="fr-CH" sz="1050" dirty="0"/>
              <a:t>Maintenance / Technical stop,</a:t>
            </a:r>
          </a:p>
          <a:p>
            <a:pPr marL="743175" lvl="2" indent="-257175" algn="just" rtl="0">
              <a:lnSpc>
                <a:spcPct val="90000"/>
              </a:lnSpc>
              <a:spcAft>
                <a:spcPts val="300"/>
              </a:spcAft>
              <a:buFont typeface="Wingdings" panose="05000000000000000000" pitchFamily="2" charset="2"/>
              <a:buChar char="§"/>
              <a:defRPr/>
            </a:pPr>
            <a:r>
              <a:rPr lang="fr-CH" sz="1050" dirty="0"/>
              <a:t>Intervention at magnets </a:t>
            </a:r>
            <a:r>
              <a:rPr lang="fr-CH" sz="1050" dirty="0" err="1"/>
              <a:t>level</a:t>
            </a:r>
            <a:r>
              <a:rPr lang="fr-CH" sz="1050" dirty="0"/>
              <a:t>.</a:t>
            </a:r>
          </a:p>
          <a:p>
            <a:pPr marL="0" indent="0" algn="just">
              <a:spcAft>
                <a:spcPts val="566"/>
              </a:spcAft>
              <a:buNone/>
              <a:defRPr/>
            </a:pPr>
            <a:endParaRPr sz="1050" dirty="0"/>
          </a:p>
          <a:p>
            <a:pPr algn="just" rtl="0">
              <a:spcAft>
                <a:spcPts val="566"/>
              </a:spcAft>
              <a:defRPr/>
            </a:pPr>
            <a:r>
              <a:rPr sz="1200" dirty="0"/>
              <a:t>"</a:t>
            </a:r>
            <a:r>
              <a:rPr lang="fr-CH" sz="1200" dirty="0"/>
              <a:t>O</a:t>
            </a:r>
            <a:r>
              <a:rPr sz="1200" dirty="0" err="1"/>
              <a:t>nly</a:t>
            </a:r>
            <a:r>
              <a:rPr sz="1200" dirty="0"/>
              <a:t>" one refrigerator at P1/P5 does not allow to operate the 2 LSS in a different mode</a:t>
            </a:r>
            <a:r>
              <a:rPr lang="fr-CH" sz="1200" dirty="0"/>
              <a:t> </a:t>
            </a:r>
            <a:r>
              <a:rPr lang="fr-CH" sz="1200" dirty="0">
                <a:sym typeface="Wingdings" panose="05000000000000000000" pitchFamily="2" charset="2"/>
              </a:rPr>
              <a:t> </a:t>
            </a:r>
            <a:r>
              <a:rPr lang="en-US" sz="1200" kern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HL-LHC </a:t>
            </a:r>
            <a:r>
              <a:rPr lang="en-US" sz="1200" b="1" kern="1200" dirty="0">
                <a:solidFill>
                  <a:schemeClr val="bg2"/>
                </a:solidFill>
              </a:rPr>
              <a:t>LSS independent </a:t>
            </a:r>
            <a:r>
              <a:rPr lang="en-US" sz="1200" kern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from LHC operation thanks to </a:t>
            </a:r>
            <a:r>
              <a:rPr lang="en-US" sz="1200" b="1" kern="1200" dirty="0">
                <a:solidFill>
                  <a:schemeClr val="bg2"/>
                </a:solidFill>
              </a:rPr>
              <a:t>sectorization</a:t>
            </a:r>
            <a:r>
              <a:rPr lang="en-US" sz="1200" kern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fr-CH" sz="1200" dirty="0"/>
          </a:p>
          <a:p>
            <a:pPr marL="0" indent="0" algn="just">
              <a:spcAft>
                <a:spcPts val="566"/>
              </a:spcAft>
              <a:buNone/>
              <a:defRPr/>
            </a:pPr>
            <a:endParaRPr sz="1200" dirty="0"/>
          </a:p>
          <a:p>
            <a:pPr marL="342900" lvl="1" indent="-342900" algn="just" rtl="0">
              <a:lnSpc>
                <a:spcPct val="90000"/>
              </a:lnSpc>
              <a:spcAft>
                <a:spcPts val="566"/>
              </a:spcAft>
              <a:defRPr/>
            </a:pPr>
            <a:r>
              <a:rPr lang="en-GB" sz="1200" dirty="0" err="1"/>
              <a:t>HiLumi</a:t>
            </a:r>
            <a:r>
              <a:rPr lang="en-GB" sz="1200" dirty="0"/>
              <a:t> magnets/users can be cooled by : </a:t>
            </a:r>
          </a:p>
          <a:p>
            <a:pPr marL="900215" lvl="2" indent="-257175" algn="just" rtl="0">
              <a:lnSpc>
                <a:spcPct val="90000"/>
              </a:lnSpc>
              <a:spcAft>
                <a:spcPts val="300"/>
              </a:spcAft>
              <a:buFont typeface="Wingdings" panose="05000000000000000000" pitchFamily="2" charset="2"/>
              <a:buChar char="§"/>
              <a:defRPr/>
            </a:pPr>
            <a:r>
              <a:rPr lang="en-GB" sz="1050" kern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New HL Refrigerators </a:t>
            </a:r>
            <a:r>
              <a:rPr lang="en-GB" sz="1050" kern="12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GB" sz="1050" b="1" kern="1200" dirty="0">
                <a:solidFill>
                  <a:schemeClr val="bg2"/>
                </a:solidFill>
                <a:sym typeface="Wingdings" panose="05000000000000000000" pitchFamily="2" charset="2"/>
              </a:rPr>
              <a:t>nominal HL performances</a:t>
            </a:r>
          </a:p>
          <a:p>
            <a:pPr marL="900215" lvl="2" indent="-257175" algn="just" rtl="0">
              <a:lnSpc>
                <a:spcPct val="90000"/>
              </a:lnSpc>
              <a:spcAft>
                <a:spcPts val="300"/>
              </a:spcAft>
              <a:buFont typeface="Wingdings" panose="05000000000000000000" pitchFamily="2" charset="2"/>
              <a:buChar char="§"/>
              <a:defRPr/>
            </a:pPr>
            <a:r>
              <a:rPr lang="en-GB" sz="1050" kern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Adjacent sectors – </a:t>
            </a:r>
            <a:r>
              <a:rPr lang="en-GB" sz="1050" b="1" kern="1200" dirty="0">
                <a:solidFill>
                  <a:schemeClr val="bg2"/>
                </a:solidFill>
              </a:rPr>
              <a:t>up to twice the LHC nominal luminosity </a:t>
            </a:r>
            <a:r>
              <a:rPr lang="en-GB" sz="1050" kern="12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 Degraded operation</a:t>
            </a:r>
            <a:endParaRPr lang="en-GB" sz="1050" kern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lvl="1" indent="-342900" algn="just" rtl="0">
              <a:spcAft>
                <a:spcPts val="566"/>
              </a:spcAft>
              <a:defRPr/>
            </a:pPr>
            <a:r>
              <a:rPr lang="en-GB" sz="1200" dirty="0">
                <a:sym typeface="Wingdings" panose="05000000000000000000" pitchFamily="2" charset="2"/>
              </a:rPr>
              <a:t>Flexibility during the maintenance period of the HL-LHC </a:t>
            </a:r>
            <a:r>
              <a:rPr lang="en-GB" sz="1200" dirty="0" err="1">
                <a:sym typeface="Wingdings" panose="05000000000000000000" pitchFamily="2" charset="2"/>
              </a:rPr>
              <a:t>cryoplant</a:t>
            </a:r>
            <a:r>
              <a:rPr lang="en-GB" sz="1200" dirty="0">
                <a:sym typeface="Wingdings" panose="05000000000000000000" pitchFamily="2" charset="2"/>
              </a:rPr>
              <a:t> thanks to the Junction Module functionalities.</a:t>
            </a:r>
          </a:p>
          <a:p>
            <a:pPr marL="342900" lvl="1" indent="-342900" algn="just" rtl="0">
              <a:spcAft>
                <a:spcPts val="566"/>
              </a:spcAft>
              <a:defRPr/>
            </a:pPr>
            <a:r>
              <a:rPr lang="fr-CH" sz="1200" dirty="0"/>
              <a:t>Possible to </a:t>
            </a:r>
            <a:r>
              <a:rPr lang="fr-CH" sz="1200" dirty="0" err="1"/>
              <a:t>cooldown</a:t>
            </a:r>
            <a:r>
              <a:rPr lang="fr-CH" sz="1200" dirty="0"/>
              <a:t> one LSS per point </a:t>
            </a:r>
            <a:r>
              <a:rPr lang="fr-CH" sz="1200" dirty="0" err="1"/>
              <a:t>independently</a:t>
            </a:r>
            <a:r>
              <a:rPr lang="fr-CH" sz="1200" dirty="0"/>
              <a:t>. 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7AAB7C2-78AB-4A88-DA3A-5A6086CD8F9F}" type="slidenum">
              <a:rPr lang="fr-FR"/>
              <a:t>4</a:t>
            </a:fld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2773F4-6564-BCFA-2CED-FD345E50C4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0896" y="2938833"/>
            <a:ext cx="3095904" cy="130074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ABF28-D970-4BA8-E097-EC770D03F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Protecting devices releasing helium to environment- Preliminary Layout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4B999C-6E88-027D-523A-827DEEA20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Basics towards helium safety for HL tunnel    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9FDD27-DADA-EAF7-0C61-EA910BD1C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CA1C4-9514-7B4F-976F-D92F7E296653}" type="slidenum">
              <a:rPr lang="fr-FR" smtClean="0"/>
              <a:t>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EF2296-1B06-03A4-EFF0-9C1EC9D71F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223" y="544798"/>
            <a:ext cx="8146765" cy="3446178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8D447EE-F701-F8E7-DB47-456342D49801}"/>
              </a:ext>
            </a:extLst>
          </p:cNvPr>
          <p:cNvCxnSpPr>
            <a:cxnSpLocks/>
          </p:cNvCxnSpPr>
          <p:nvPr/>
        </p:nvCxnSpPr>
        <p:spPr bwMode="auto">
          <a:xfrm>
            <a:off x="2956751" y="1121122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D9BAB98-42DA-3CF6-B6DE-E882A807C4E5}"/>
              </a:ext>
            </a:extLst>
          </p:cNvPr>
          <p:cNvSpPr txBox="1"/>
          <p:nvPr/>
        </p:nvSpPr>
        <p:spPr>
          <a:xfrm>
            <a:off x="2812735" y="1337146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bg2"/>
                </a:solidFill>
              </a:rPr>
              <a:t>PF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8FEC000-8F41-C95A-9157-7D394F1A4A71}"/>
              </a:ext>
            </a:extLst>
          </p:cNvPr>
          <p:cNvCxnSpPr/>
          <p:nvPr/>
        </p:nvCxnSpPr>
        <p:spPr bwMode="auto">
          <a:xfrm>
            <a:off x="2740727" y="833090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B769E4A-F97A-1532-2630-E7F4244C4BE0}"/>
              </a:ext>
            </a:extLst>
          </p:cNvPr>
          <p:cNvSpPr txBox="1"/>
          <p:nvPr/>
        </p:nvSpPr>
        <p:spPr>
          <a:xfrm>
            <a:off x="2596711" y="656930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511626C-7829-6A9A-5C83-5B2021EF68DB}"/>
              </a:ext>
            </a:extLst>
          </p:cNvPr>
          <p:cNvCxnSpPr/>
          <p:nvPr/>
        </p:nvCxnSpPr>
        <p:spPr bwMode="auto">
          <a:xfrm>
            <a:off x="1732618" y="806440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AA1C34B-B2DF-18A2-47B0-146FF3BB76B9}"/>
              </a:ext>
            </a:extLst>
          </p:cNvPr>
          <p:cNvSpPr txBox="1"/>
          <p:nvPr/>
        </p:nvSpPr>
        <p:spPr>
          <a:xfrm>
            <a:off x="1588602" y="630280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4314788-6FC4-B5A6-A5C2-53562878094A}"/>
              </a:ext>
            </a:extLst>
          </p:cNvPr>
          <p:cNvCxnSpPr/>
          <p:nvPr/>
        </p:nvCxnSpPr>
        <p:spPr bwMode="auto">
          <a:xfrm>
            <a:off x="5965550" y="814371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27007A4-8C55-68E4-5808-BBA56A3D9A7D}"/>
              </a:ext>
            </a:extLst>
          </p:cNvPr>
          <p:cNvSpPr txBox="1"/>
          <p:nvPr/>
        </p:nvSpPr>
        <p:spPr>
          <a:xfrm>
            <a:off x="5821534" y="638211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1989D14-B311-4FED-DC65-61A94A9EF690}"/>
              </a:ext>
            </a:extLst>
          </p:cNvPr>
          <p:cNvCxnSpPr>
            <a:cxnSpLocks/>
          </p:cNvCxnSpPr>
          <p:nvPr/>
        </p:nvCxnSpPr>
        <p:spPr bwMode="auto">
          <a:xfrm>
            <a:off x="6086158" y="1128370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11FE86E-7BDB-CD3E-5AC5-E0AA27C048F8}"/>
              </a:ext>
            </a:extLst>
          </p:cNvPr>
          <p:cNvSpPr txBox="1"/>
          <p:nvPr/>
        </p:nvSpPr>
        <p:spPr>
          <a:xfrm>
            <a:off x="5942142" y="1344394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bg2"/>
                </a:solidFill>
              </a:rPr>
              <a:t>PF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E87DCCA-FE86-5BDB-C399-595377A457FA}"/>
              </a:ext>
            </a:extLst>
          </p:cNvPr>
          <p:cNvCxnSpPr/>
          <p:nvPr/>
        </p:nvCxnSpPr>
        <p:spPr bwMode="auto">
          <a:xfrm>
            <a:off x="1444586" y="798614"/>
            <a:ext cx="0" cy="216024"/>
          </a:xfrm>
          <a:prstGeom prst="line">
            <a:avLst/>
          </a:prstGeom>
          <a:ln>
            <a:solidFill>
              <a:srgbClr val="92D050"/>
            </a:solidFill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33EA9A4-56BD-72E5-3E46-91F8930B8453}"/>
              </a:ext>
            </a:extLst>
          </p:cNvPr>
          <p:cNvSpPr txBox="1"/>
          <p:nvPr/>
        </p:nvSpPr>
        <p:spPr>
          <a:xfrm>
            <a:off x="1300570" y="592608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rgbClr val="92D050"/>
                </a:solidFill>
              </a:rPr>
              <a:t>SV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974DC5A-D996-9FD1-BE0A-ACC5A18CC03B}"/>
              </a:ext>
            </a:extLst>
          </p:cNvPr>
          <p:cNvCxnSpPr/>
          <p:nvPr/>
        </p:nvCxnSpPr>
        <p:spPr bwMode="auto">
          <a:xfrm>
            <a:off x="6341127" y="814371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F6B93D0-66A1-8307-D3D7-8A073801159F}"/>
              </a:ext>
            </a:extLst>
          </p:cNvPr>
          <p:cNvSpPr txBox="1"/>
          <p:nvPr/>
        </p:nvSpPr>
        <p:spPr>
          <a:xfrm>
            <a:off x="6197111" y="638211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F70367A-DD43-9080-A73E-B57322379196}"/>
              </a:ext>
            </a:extLst>
          </p:cNvPr>
          <p:cNvCxnSpPr>
            <a:cxnSpLocks/>
          </p:cNvCxnSpPr>
          <p:nvPr/>
        </p:nvCxnSpPr>
        <p:spPr bwMode="auto">
          <a:xfrm>
            <a:off x="8357351" y="1145259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4575C7A5-B832-86BA-26C6-AB4E2EE59E1A}"/>
              </a:ext>
            </a:extLst>
          </p:cNvPr>
          <p:cNvSpPr txBox="1"/>
          <p:nvPr/>
        </p:nvSpPr>
        <p:spPr>
          <a:xfrm>
            <a:off x="8213335" y="1361283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bg2"/>
                </a:solidFill>
              </a:rPr>
              <a:t>PF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6AAA7C8-45D3-F79D-D9C2-9A4E2C9F1EAE}"/>
              </a:ext>
            </a:extLst>
          </p:cNvPr>
          <p:cNvCxnSpPr/>
          <p:nvPr/>
        </p:nvCxnSpPr>
        <p:spPr bwMode="auto">
          <a:xfrm>
            <a:off x="8236802" y="826497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DD3DC5DC-1DB3-848A-F6E5-626500A6D408}"/>
              </a:ext>
            </a:extLst>
          </p:cNvPr>
          <p:cNvSpPr txBox="1"/>
          <p:nvPr/>
        </p:nvSpPr>
        <p:spPr>
          <a:xfrm>
            <a:off x="8092786" y="650337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9257151-1342-28C9-8AE0-4C395B34F393}"/>
              </a:ext>
            </a:extLst>
          </p:cNvPr>
          <p:cNvCxnSpPr/>
          <p:nvPr/>
        </p:nvCxnSpPr>
        <p:spPr bwMode="auto">
          <a:xfrm>
            <a:off x="8612379" y="826497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1EB69DE5-C50B-FCF1-63C6-F312338EB68F}"/>
              </a:ext>
            </a:extLst>
          </p:cNvPr>
          <p:cNvSpPr txBox="1"/>
          <p:nvPr/>
        </p:nvSpPr>
        <p:spPr>
          <a:xfrm>
            <a:off x="8468363" y="650337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30BE8C8-417A-BDF5-D9B6-8966F6F5190F}"/>
              </a:ext>
            </a:extLst>
          </p:cNvPr>
          <p:cNvCxnSpPr/>
          <p:nvPr/>
        </p:nvCxnSpPr>
        <p:spPr bwMode="auto">
          <a:xfrm>
            <a:off x="6053095" y="2915081"/>
            <a:ext cx="0" cy="216024"/>
          </a:xfrm>
          <a:prstGeom prst="line">
            <a:avLst/>
          </a:prstGeom>
          <a:ln>
            <a:solidFill>
              <a:srgbClr val="92D050"/>
            </a:solidFill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E7797AED-19B7-557D-6FBE-A603C7FA7E7F}"/>
              </a:ext>
            </a:extLst>
          </p:cNvPr>
          <p:cNvSpPr txBox="1"/>
          <p:nvPr/>
        </p:nvSpPr>
        <p:spPr>
          <a:xfrm>
            <a:off x="5909079" y="2709075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rgbClr val="92D050"/>
                </a:solidFill>
              </a:rPr>
              <a:t>SV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D7DE6CB-651A-284F-798B-3307F830776A}"/>
              </a:ext>
            </a:extLst>
          </p:cNvPr>
          <p:cNvCxnSpPr/>
          <p:nvPr/>
        </p:nvCxnSpPr>
        <p:spPr bwMode="auto">
          <a:xfrm>
            <a:off x="4988215" y="2920796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0EEA463E-5B05-B45F-2E21-9503C7D5CDA6}"/>
              </a:ext>
            </a:extLst>
          </p:cNvPr>
          <p:cNvSpPr txBox="1"/>
          <p:nvPr/>
        </p:nvSpPr>
        <p:spPr>
          <a:xfrm>
            <a:off x="4844199" y="2744636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EB9CDE5-B4A6-26F2-E3E0-BA5DB547ABC4}"/>
              </a:ext>
            </a:extLst>
          </p:cNvPr>
          <p:cNvCxnSpPr/>
          <p:nvPr/>
        </p:nvCxnSpPr>
        <p:spPr bwMode="auto">
          <a:xfrm>
            <a:off x="5301012" y="2920796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97790DB4-6695-0385-36CB-BB19FA51ED11}"/>
              </a:ext>
            </a:extLst>
          </p:cNvPr>
          <p:cNvSpPr txBox="1"/>
          <p:nvPr/>
        </p:nvSpPr>
        <p:spPr>
          <a:xfrm>
            <a:off x="5156996" y="2744636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2DB5E02-711F-361F-178F-519E77544E07}"/>
              </a:ext>
            </a:extLst>
          </p:cNvPr>
          <p:cNvCxnSpPr/>
          <p:nvPr/>
        </p:nvCxnSpPr>
        <p:spPr bwMode="auto">
          <a:xfrm>
            <a:off x="1645072" y="1881034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07E991FD-0132-4A8F-7318-624972A74D9D}"/>
              </a:ext>
            </a:extLst>
          </p:cNvPr>
          <p:cNvSpPr txBox="1"/>
          <p:nvPr/>
        </p:nvSpPr>
        <p:spPr>
          <a:xfrm>
            <a:off x="1501056" y="1721595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43EBF7C-44DA-4888-272C-7CE3AEEEEA6B}"/>
              </a:ext>
            </a:extLst>
          </p:cNvPr>
          <p:cNvCxnSpPr/>
          <p:nvPr/>
        </p:nvCxnSpPr>
        <p:spPr bwMode="auto">
          <a:xfrm>
            <a:off x="2524703" y="1881034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749C9B61-EF24-31A7-2AA5-0F1068E68C80}"/>
              </a:ext>
            </a:extLst>
          </p:cNvPr>
          <p:cNvSpPr txBox="1"/>
          <p:nvPr/>
        </p:nvSpPr>
        <p:spPr>
          <a:xfrm>
            <a:off x="2380687" y="1721595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0195F00-7895-D497-5859-243CE4F40865}"/>
              </a:ext>
            </a:extLst>
          </p:cNvPr>
          <p:cNvSpPr txBox="1"/>
          <p:nvPr/>
        </p:nvSpPr>
        <p:spPr>
          <a:xfrm>
            <a:off x="5925110" y="3901239"/>
            <a:ext cx="3032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 : relief plate on the insulation vacuum</a:t>
            </a:r>
          </a:p>
          <a:p>
            <a:r>
              <a:rPr lang="en-US" sz="700" dirty="0">
                <a:solidFill>
                  <a:srgbClr val="92D050"/>
                </a:solidFill>
              </a:rPr>
              <a:t>SV/BD : safety device releasing from helium envelope to environment</a:t>
            </a:r>
          </a:p>
          <a:p>
            <a:r>
              <a:rPr lang="en-US" sz="700" dirty="0">
                <a:solidFill>
                  <a:schemeClr val="bg2"/>
                </a:solidFill>
              </a:rPr>
              <a:t>PF/VB: fixed point / vacuum barrier</a:t>
            </a:r>
          </a:p>
          <a:p>
            <a:endParaRPr lang="en-US" sz="700" dirty="0">
              <a:solidFill>
                <a:schemeClr val="accent6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DE4C54E-D288-DE6A-F1CB-3BBDB02DFA80}"/>
              </a:ext>
            </a:extLst>
          </p:cNvPr>
          <p:cNvSpPr txBox="1"/>
          <p:nvPr/>
        </p:nvSpPr>
        <p:spPr>
          <a:xfrm>
            <a:off x="3909379" y="4276417"/>
            <a:ext cx="4736319" cy="83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FFFF00"/>
                </a:solidFill>
              </a:rPr>
              <a:t>Position of safety devices is preliminary and approximate.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FFFF00"/>
                </a:solidFill>
              </a:rPr>
              <a:t>Magnet DCM RP TBC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FFFF00"/>
                </a:solidFill>
              </a:rPr>
              <a:t>Foreseen : SV DN100 for QXL / SV DN 200 for the IT.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FFFF00"/>
                </a:solidFill>
              </a:rPr>
              <a:t>QXL tunnel design is still in preliminary phase.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2CA8927-1318-2815-CE31-B103C0396DE8}"/>
              </a:ext>
            </a:extLst>
          </p:cNvPr>
          <p:cNvCxnSpPr/>
          <p:nvPr/>
        </p:nvCxnSpPr>
        <p:spPr bwMode="auto">
          <a:xfrm>
            <a:off x="2092656" y="2244637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1195CAAC-B120-1752-5C51-259B3FA68F79}"/>
              </a:ext>
            </a:extLst>
          </p:cNvPr>
          <p:cNvSpPr txBox="1"/>
          <p:nvPr/>
        </p:nvSpPr>
        <p:spPr>
          <a:xfrm>
            <a:off x="1876633" y="2460661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bg2"/>
                </a:solidFill>
              </a:rPr>
              <a:t>PF (TBC)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6BB361C0-8C28-FFC5-CCE4-9855CCD4079D}"/>
              </a:ext>
            </a:extLst>
          </p:cNvPr>
          <p:cNvCxnSpPr/>
          <p:nvPr/>
        </p:nvCxnSpPr>
        <p:spPr bwMode="auto">
          <a:xfrm>
            <a:off x="2092656" y="3286863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4FF9505E-E407-D69A-EB41-C63BD2A8863B}"/>
              </a:ext>
            </a:extLst>
          </p:cNvPr>
          <p:cNvSpPr txBox="1"/>
          <p:nvPr/>
        </p:nvSpPr>
        <p:spPr>
          <a:xfrm>
            <a:off x="1948640" y="3502887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bg2"/>
                </a:solidFill>
              </a:rPr>
              <a:t>PF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1C6BDB7-299E-2E8E-82F4-4C1CB6774D80}"/>
              </a:ext>
            </a:extLst>
          </p:cNvPr>
          <p:cNvCxnSpPr/>
          <p:nvPr/>
        </p:nvCxnSpPr>
        <p:spPr bwMode="auto">
          <a:xfrm>
            <a:off x="8566540" y="1881034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006FAE26-7828-8BA8-CB53-A568134AB0AF}"/>
              </a:ext>
            </a:extLst>
          </p:cNvPr>
          <p:cNvSpPr txBox="1"/>
          <p:nvPr/>
        </p:nvSpPr>
        <p:spPr>
          <a:xfrm>
            <a:off x="8422524" y="1721595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C5334523-FDCB-1E3C-8279-47B816969C8B}"/>
              </a:ext>
            </a:extLst>
          </p:cNvPr>
          <p:cNvCxnSpPr>
            <a:cxnSpLocks/>
          </p:cNvCxnSpPr>
          <p:nvPr/>
        </p:nvCxnSpPr>
        <p:spPr bwMode="auto">
          <a:xfrm>
            <a:off x="2282984" y="2931109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B4894CCD-FBF1-9052-40B9-DD4E326494EB}"/>
              </a:ext>
            </a:extLst>
          </p:cNvPr>
          <p:cNvSpPr txBox="1"/>
          <p:nvPr/>
        </p:nvSpPr>
        <p:spPr>
          <a:xfrm>
            <a:off x="2138968" y="2754949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C348154F-DF00-FE48-B933-53993D9ACCE0}"/>
              </a:ext>
            </a:extLst>
          </p:cNvPr>
          <p:cNvCxnSpPr/>
          <p:nvPr/>
        </p:nvCxnSpPr>
        <p:spPr bwMode="auto">
          <a:xfrm>
            <a:off x="3336779" y="3256377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BC75BDA9-439B-6DA6-5E69-041CFDD11C6C}"/>
              </a:ext>
            </a:extLst>
          </p:cNvPr>
          <p:cNvSpPr txBox="1"/>
          <p:nvPr/>
        </p:nvSpPr>
        <p:spPr>
          <a:xfrm>
            <a:off x="3193642" y="3527474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bg2"/>
                </a:solidFill>
              </a:rPr>
              <a:t>PF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022652F7-D561-BB02-C992-FAA546E8AD54}"/>
              </a:ext>
            </a:extLst>
          </p:cNvPr>
          <p:cNvCxnSpPr/>
          <p:nvPr/>
        </p:nvCxnSpPr>
        <p:spPr bwMode="auto">
          <a:xfrm>
            <a:off x="3066843" y="2931109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CFD690E9-CE6A-D20D-BC79-EFA02E516665}"/>
              </a:ext>
            </a:extLst>
          </p:cNvPr>
          <p:cNvSpPr txBox="1"/>
          <p:nvPr/>
        </p:nvSpPr>
        <p:spPr>
          <a:xfrm>
            <a:off x="2922827" y="2754949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BF205327-699C-23D8-7A78-F63FE11C6DD1}"/>
              </a:ext>
            </a:extLst>
          </p:cNvPr>
          <p:cNvCxnSpPr/>
          <p:nvPr/>
        </p:nvCxnSpPr>
        <p:spPr bwMode="auto">
          <a:xfrm>
            <a:off x="3442420" y="2931109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DBF2E3C0-E014-8D45-8E29-315491193BD7}"/>
              </a:ext>
            </a:extLst>
          </p:cNvPr>
          <p:cNvSpPr txBox="1"/>
          <p:nvPr/>
        </p:nvSpPr>
        <p:spPr>
          <a:xfrm>
            <a:off x="3298404" y="2754949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D675412-77EA-C46E-684E-D66CFD0BFE7E}"/>
              </a:ext>
            </a:extLst>
          </p:cNvPr>
          <p:cNvCxnSpPr/>
          <p:nvPr/>
        </p:nvCxnSpPr>
        <p:spPr bwMode="auto">
          <a:xfrm>
            <a:off x="5132231" y="3257948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C1F5C56E-4AC3-7E8E-60C0-FB07A25DC2C2}"/>
              </a:ext>
            </a:extLst>
          </p:cNvPr>
          <p:cNvSpPr txBox="1"/>
          <p:nvPr/>
        </p:nvSpPr>
        <p:spPr>
          <a:xfrm>
            <a:off x="4988215" y="3473972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bg2"/>
                </a:solidFill>
              </a:rPr>
              <a:t>PF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8CE877B-1C2C-E987-836D-A27ECBB45DB4}"/>
              </a:ext>
            </a:extLst>
          </p:cNvPr>
          <p:cNvCxnSpPr/>
          <p:nvPr/>
        </p:nvCxnSpPr>
        <p:spPr bwMode="auto">
          <a:xfrm>
            <a:off x="6129554" y="3286863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791FDD31-E49C-DCD5-59C1-18085B58C146}"/>
              </a:ext>
            </a:extLst>
          </p:cNvPr>
          <p:cNvSpPr txBox="1"/>
          <p:nvPr/>
        </p:nvSpPr>
        <p:spPr>
          <a:xfrm>
            <a:off x="5985538" y="3502887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bg2"/>
                </a:solidFill>
              </a:rPr>
              <a:t>VB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DB392D62-A08A-77FE-A37D-345FF4E76251}"/>
              </a:ext>
            </a:extLst>
          </p:cNvPr>
          <p:cNvCxnSpPr>
            <a:cxnSpLocks/>
          </p:cNvCxnSpPr>
          <p:nvPr/>
        </p:nvCxnSpPr>
        <p:spPr bwMode="auto">
          <a:xfrm>
            <a:off x="8888015" y="1369626"/>
            <a:ext cx="0" cy="216024"/>
          </a:xfrm>
          <a:prstGeom prst="line">
            <a:avLst/>
          </a:prstGeom>
          <a:ln>
            <a:solidFill>
              <a:srgbClr val="92D050"/>
            </a:solidFill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F8AD9C12-316D-B71E-0BA2-23A9C468664B}"/>
              </a:ext>
            </a:extLst>
          </p:cNvPr>
          <p:cNvSpPr txBox="1"/>
          <p:nvPr/>
        </p:nvSpPr>
        <p:spPr>
          <a:xfrm>
            <a:off x="8691712" y="1156579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rgbClr val="92D050"/>
                </a:solidFill>
              </a:rPr>
              <a:t>SV/BD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E634C1E-9D72-EC71-263B-2EFF26DF520A}"/>
              </a:ext>
            </a:extLst>
          </p:cNvPr>
          <p:cNvSpPr txBox="1"/>
          <p:nvPr/>
        </p:nvSpPr>
        <p:spPr>
          <a:xfrm>
            <a:off x="8634844" y="1554931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/>
              <a:t>DFX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00DEF4F3-0DFC-A246-3686-CBCB8AD59E83}"/>
              </a:ext>
            </a:extLst>
          </p:cNvPr>
          <p:cNvCxnSpPr/>
          <p:nvPr/>
        </p:nvCxnSpPr>
        <p:spPr bwMode="auto">
          <a:xfrm>
            <a:off x="1980634" y="3819949"/>
            <a:ext cx="0" cy="216024"/>
          </a:xfrm>
          <a:prstGeom prst="line">
            <a:avLst/>
          </a:prstGeom>
          <a:ln>
            <a:solidFill>
              <a:srgbClr val="92D050"/>
            </a:solidFill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C038D3CC-4BC4-B159-91EC-9B75C7C49FA6}"/>
              </a:ext>
            </a:extLst>
          </p:cNvPr>
          <p:cNvSpPr txBox="1"/>
          <p:nvPr/>
        </p:nvSpPr>
        <p:spPr>
          <a:xfrm>
            <a:off x="1784331" y="3631531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rgbClr val="92D050"/>
                </a:solidFill>
              </a:rPr>
              <a:t>SV/BD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919423C-5671-129D-2C7D-17CEF3F13B14}"/>
              </a:ext>
            </a:extLst>
          </p:cNvPr>
          <p:cNvSpPr txBox="1"/>
          <p:nvPr/>
        </p:nvSpPr>
        <p:spPr>
          <a:xfrm>
            <a:off x="1719141" y="4036301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/>
              <a:t>DFM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75642A16-CDDA-D359-D263-AC6D99D60962}"/>
              </a:ext>
            </a:extLst>
          </p:cNvPr>
          <p:cNvCxnSpPr/>
          <p:nvPr/>
        </p:nvCxnSpPr>
        <p:spPr bwMode="auto">
          <a:xfrm>
            <a:off x="3713866" y="3787122"/>
            <a:ext cx="0" cy="216024"/>
          </a:xfrm>
          <a:prstGeom prst="line">
            <a:avLst/>
          </a:prstGeom>
          <a:ln>
            <a:solidFill>
              <a:srgbClr val="92D050"/>
            </a:solidFill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BFD73821-2A61-68D0-FDD7-69D8944C090A}"/>
              </a:ext>
            </a:extLst>
          </p:cNvPr>
          <p:cNvSpPr txBox="1"/>
          <p:nvPr/>
        </p:nvSpPr>
        <p:spPr>
          <a:xfrm>
            <a:off x="3517563" y="3598704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rgbClr val="92D050"/>
                </a:solidFill>
              </a:rPr>
              <a:t>SV/BD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2AB4D0F-E1CC-2340-871E-E37415B8F32B}"/>
              </a:ext>
            </a:extLst>
          </p:cNvPr>
          <p:cNvSpPr txBox="1"/>
          <p:nvPr/>
        </p:nvSpPr>
        <p:spPr>
          <a:xfrm>
            <a:off x="3481673" y="4027515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/>
              <a:t>CC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0AA97C3F-4EA3-CA67-F81B-66021B3A2B07}"/>
              </a:ext>
            </a:extLst>
          </p:cNvPr>
          <p:cNvCxnSpPr/>
          <p:nvPr/>
        </p:nvCxnSpPr>
        <p:spPr bwMode="auto">
          <a:xfrm>
            <a:off x="4617729" y="3790020"/>
            <a:ext cx="0" cy="216024"/>
          </a:xfrm>
          <a:prstGeom prst="line">
            <a:avLst/>
          </a:prstGeom>
          <a:ln>
            <a:solidFill>
              <a:srgbClr val="92D050"/>
            </a:solidFill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ECE83F42-08B5-F9CD-03A1-AB89A56C3AD5}"/>
              </a:ext>
            </a:extLst>
          </p:cNvPr>
          <p:cNvSpPr txBox="1"/>
          <p:nvPr/>
        </p:nvSpPr>
        <p:spPr>
          <a:xfrm>
            <a:off x="4421426" y="3601602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rgbClr val="92D050"/>
                </a:solidFill>
              </a:rPr>
              <a:t>SV/BD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E5F3CD0-5F43-F154-E7E8-43470F88CD08}"/>
              </a:ext>
            </a:extLst>
          </p:cNvPr>
          <p:cNvSpPr txBox="1"/>
          <p:nvPr/>
        </p:nvSpPr>
        <p:spPr>
          <a:xfrm>
            <a:off x="4407326" y="4029402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/>
              <a:t>CC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EDAFC627-502A-8F32-9318-55E6C392B2F2}"/>
              </a:ext>
            </a:extLst>
          </p:cNvPr>
          <p:cNvCxnSpPr>
            <a:cxnSpLocks/>
          </p:cNvCxnSpPr>
          <p:nvPr/>
        </p:nvCxnSpPr>
        <p:spPr bwMode="auto">
          <a:xfrm>
            <a:off x="341156" y="1369626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40C56146-9423-FB46-8A06-8BB38251FC78}"/>
              </a:ext>
            </a:extLst>
          </p:cNvPr>
          <p:cNvSpPr txBox="1"/>
          <p:nvPr/>
        </p:nvSpPr>
        <p:spPr>
          <a:xfrm>
            <a:off x="197139" y="1180441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A98023F-3C59-629C-CD68-781F4D422F25}"/>
              </a:ext>
            </a:extLst>
          </p:cNvPr>
          <p:cNvSpPr txBox="1"/>
          <p:nvPr/>
        </p:nvSpPr>
        <p:spPr>
          <a:xfrm>
            <a:off x="197140" y="1554931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/>
              <a:t>Q1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BF375B73-BF23-96BF-236D-2FCF29D53810}"/>
              </a:ext>
            </a:extLst>
          </p:cNvPr>
          <p:cNvCxnSpPr>
            <a:cxnSpLocks/>
          </p:cNvCxnSpPr>
          <p:nvPr/>
        </p:nvCxnSpPr>
        <p:spPr bwMode="auto">
          <a:xfrm>
            <a:off x="1646585" y="1369626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BBFF419D-AE73-8845-C196-E7725FADC217}"/>
              </a:ext>
            </a:extLst>
          </p:cNvPr>
          <p:cNvSpPr txBox="1"/>
          <p:nvPr/>
        </p:nvSpPr>
        <p:spPr>
          <a:xfrm>
            <a:off x="1502569" y="1180441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361D87E-E9E2-6748-64AF-771A8A617B7F}"/>
              </a:ext>
            </a:extLst>
          </p:cNvPr>
          <p:cNvSpPr txBox="1"/>
          <p:nvPr/>
        </p:nvSpPr>
        <p:spPr>
          <a:xfrm>
            <a:off x="1502569" y="1554931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/>
              <a:t>Q2a</a:t>
            </a: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5A5F2676-303B-8B32-64AA-E982ED2E705B}"/>
              </a:ext>
            </a:extLst>
          </p:cNvPr>
          <p:cNvCxnSpPr>
            <a:cxnSpLocks/>
          </p:cNvCxnSpPr>
          <p:nvPr/>
        </p:nvCxnSpPr>
        <p:spPr bwMode="auto">
          <a:xfrm>
            <a:off x="3234535" y="1369626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6D90E5D9-7F1F-6030-1685-F45DFBF8F4DE}"/>
              </a:ext>
            </a:extLst>
          </p:cNvPr>
          <p:cNvSpPr txBox="1"/>
          <p:nvPr/>
        </p:nvSpPr>
        <p:spPr>
          <a:xfrm>
            <a:off x="3090519" y="1180441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87434BE9-C9A3-0532-6192-EEB8DE936D8F}"/>
              </a:ext>
            </a:extLst>
          </p:cNvPr>
          <p:cNvSpPr txBox="1"/>
          <p:nvPr/>
        </p:nvSpPr>
        <p:spPr>
          <a:xfrm>
            <a:off x="3090519" y="1554931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/>
              <a:t>Q2b</a:t>
            </a: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F628654F-CAFE-747C-9525-88DC60BB23B4}"/>
              </a:ext>
            </a:extLst>
          </p:cNvPr>
          <p:cNvCxnSpPr>
            <a:cxnSpLocks/>
          </p:cNvCxnSpPr>
          <p:nvPr/>
        </p:nvCxnSpPr>
        <p:spPr bwMode="auto">
          <a:xfrm>
            <a:off x="4715762" y="1369626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6C1B0782-59A3-3FF4-8EEE-BBC4C8564A73}"/>
              </a:ext>
            </a:extLst>
          </p:cNvPr>
          <p:cNvSpPr txBox="1"/>
          <p:nvPr/>
        </p:nvSpPr>
        <p:spPr>
          <a:xfrm>
            <a:off x="4571746" y="1180441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D83D733-AB88-3D7D-728C-8B4F699EBC2C}"/>
              </a:ext>
            </a:extLst>
          </p:cNvPr>
          <p:cNvSpPr txBox="1"/>
          <p:nvPr/>
        </p:nvSpPr>
        <p:spPr>
          <a:xfrm>
            <a:off x="4571746" y="1554931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/>
              <a:t>Q3</a:t>
            </a: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40D32910-D9EA-1450-51A8-4138B3014A05}"/>
              </a:ext>
            </a:extLst>
          </p:cNvPr>
          <p:cNvCxnSpPr>
            <a:cxnSpLocks/>
          </p:cNvCxnSpPr>
          <p:nvPr/>
        </p:nvCxnSpPr>
        <p:spPr bwMode="auto">
          <a:xfrm>
            <a:off x="6214637" y="1369626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D4169CD8-DE98-9EC0-B6A2-29A8998CA94E}"/>
              </a:ext>
            </a:extLst>
          </p:cNvPr>
          <p:cNvSpPr txBox="1"/>
          <p:nvPr/>
        </p:nvSpPr>
        <p:spPr>
          <a:xfrm>
            <a:off x="6070621" y="1180441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FE4C38F9-1B13-933C-52C7-8C12500D2DE1}"/>
              </a:ext>
            </a:extLst>
          </p:cNvPr>
          <p:cNvSpPr txBox="1"/>
          <p:nvPr/>
        </p:nvSpPr>
        <p:spPr>
          <a:xfrm>
            <a:off x="6070621" y="1554931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/>
              <a:t>CP</a:t>
            </a: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C6E37D1-4805-95FB-73E8-23AF52682FAD}"/>
              </a:ext>
            </a:extLst>
          </p:cNvPr>
          <p:cNvCxnSpPr>
            <a:cxnSpLocks/>
          </p:cNvCxnSpPr>
          <p:nvPr/>
        </p:nvCxnSpPr>
        <p:spPr bwMode="auto">
          <a:xfrm>
            <a:off x="7209384" y="1369626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5B630DD5-9D9E-9A45-8ABB-F459F050BC79}"/>
              </a:ext>
            </a:extLst>
          </p:cNvPr>
          <p:cNvSpPr txBox="1"/>
          <p:nvPr/>
        </p:nvSpPr>
        <p:spPr>
          <a:xfrm>
            <a:off x="7065368" y="1180441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551E2583-20DB-B3F4-FA29-FB62F190FA20}"/>
              </a:ext>
            </a:extLst>
          </p:cNvPr>
          <p:cNvSpPr txBox="1"/>
          <p:nvPr/>
        </p:nvSpPr>
        <p:spPr>
          <a:xfrm>
            <a:off x="7065368" y="1554931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/>
              <a:t>D1</a:t>
            </a:r>
          </a:p>
        </p:txBody>
      </p: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7D054624-CCC5-4FE8-1392-EE7568A22629}"/>
              </a:ext>
            </a:extLst>
          </p:cNvPr>
          <p:cNvCxnSpPr>
            <a:cxnSpLocks/>
          </p:cNvCxnSpPr>
          <p:nvPr/>
        </p:nvCxnSpPr>
        <p:spPr bwMode="auto">
          <a:xfrm>
            <a:off x="8760307" y="1369626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83C720F6-E4A7-3877-88A2-629F1B001B16}"/>
              </a:ext>
            </a:extLst>
          </p:cNvPr>
          <p:cNvSpPr txBox="1"/>
          <p:nvPr/>
        </p:nvSpPr>
        <p:spPr>
          <a:xfrm>
            <a:off x="8556824" y="1180441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</a:t>
            </a:r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724F6950-9F8E-1E3F-229E-92A3E690D47E}"/>
              </a:ext>
            </a:extLst>
          </p:cNvPr>
          <p:cNvCxnSpPr>
            <a:cxnSpLocks/>
          </p:cNvCxnSpPr>
          <p:nvPr/>
        </p:nvCxnSpPr>
        <p:spPr bwMode="auto">
          <a:xfrm>
            <a:off x="7788180" y="1369626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31AFC08A-2C38-DAAB-AF8E-5BA3E0B28B11}"/>
              </a:ext>
            </a:extLst>
          </p:cNvPr>
          <p:cNvSpPr txBox="1"/>
          <p:nvPr/>
        </p:nvSpPr>
        <p:spPr>
          <a:xfrm>
            <a:off x="7644164" y="1198407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628CEC82-7F30-EBC1-EAA2-BF5619EF122F}"/>
              </a:ext>
            </a:extLst>
          </p:cNvPr>
          <p:cNvSpPr txBox="1"/>
          <p:nvPr/>
        </p:nvSpPr>
        <p:spPr>
          <a:xfrm>
            <a:off x="7644164" y="1554931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/>
              <a:t>DCM</a:t>
            </a:r>
          </a:p>
        </p:txBody>
      </p: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164A4126-90F3-8F68-3773-20F4716D464E}"/>
              </a:ext>
            </a:extLst>
          </p:cNvPr>
          <p:cNvCxnSpPr>
            <a:cxnSpLocks/>
          </p:cNvCxnSpPr>
          <p:nvPr/>
        </p:nvCxnSpPr>
        <p:spPr bwMode="auto">
          <a:xfrm>
            <a:off x="1864091" y="3821313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5E912352-DF81-4666-014C-D262926B4BDD}"/>
              </a:ext>
            </a:extLst>
          </p:cNvPr>
          <p:cNvSpPr txBox="1"/>
          <p:nvPr/>
        </p:nvSpPr>
        <p:spPr>
          <a:xfrm>
            <a:off x="1660608" y="3632128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</a:t>
            </a:r>
          </a:p>
        </p:txBody>
      </p: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CA207CC3-72F9-6D2E-8979-45C00A49B59E}"/>
              </a:ext>
            </a:extLst>
          </p:cNvPr>
          <p:cNvCxnSpPr>
            <a:cxnSpLocks/>
          </p:cNvCxnSpPr>
          <p:nvPr/>
        </p:nvCxnSpPr>
        <p:spPr bwMode="auto">
          <a:xfrm>
            <a:off x="3594500" y="3783572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2E1A6799-662C-ABD1-3910-FC32C506A70B}"/>
              </a:ext>
            </a:extLst>
          </p:cNvPr>
          <p:cNvSpPr txBox="1"/>
          <p:nvPr/>
        </p:nvSpPr>
        <p:spPr>
          <a:xfrm>
            <a:off x="3391017" y="3594387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</a:t>
            </a:r>
          </a:p>
        </p:txBody>
      </p: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89F06FE6-90BA-4D19-8844-BE137852AC9C}"/>
              </a:ext>
            </a:extLst>
          </p:cNvPr>
          <p:cNvCxnSpPr>
            <a:cxnSpLocks/>
          </p:cNvCxnSpPr>
          <p:nvPr/>
        </p:nvCxnSpPr>
        <p:spPr bwMode="auto">
          <a:xfrm>
            <a:off x="4484139" y="3795483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2" name="TextBox 121">
            <a:extLst>
              <a:ext uri="{FF2B5EF4-FFF2-40B4-BE49-F238E27FC236}">
                <a16:creationId xmlns:a16="http://schemas.microsoft.com/office/drawing/2014/main" id="{491DFED2-739B-D9FD-741E-7EF71FAAE317}"/>
              </a:ext>
            </a:extLst>
          </p:cNvPr>
          <p:cNvSpPr txBox="1"/>
          <p:nvPr/>
        </p:nvSpPr>
        <p:spPr>
          <a:xfrm>
            <a:off x="4280656" y="3606298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</a:t>
            </a:r>
          </a:p>
        </p:txBody>
      </p: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262AA253-1B8E-82E9-8F2A-97E1EAF2F410}"/>
              </a:ext>
            </a:extLst>
          </p:cNvPr>
          <p:cNvCxnSpPr>
            <a:cxnSpLocks/>
          </p:cNvCxnSpPr>
          <p:nvPr/>
        </p:nvCxnSpPr>
        <p:spPr bwMode="auto">
          <a:xfrm>
            <a:off x="2856445" y="3820739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4" name="TextBox 123">
            <a:extLst>
              <a:ext uri="{FF2B5EF4-FFF2-40B4-BE49-F238E27FC236}">
                <a16:creationId xmlns:a16="http://schemas.microsoft.com/office/drawing/2014/main" id="{FB255797-4AB3-FFE2-793B-05C48792F17E}"/>
              </a:ext>
            </a:extLst>
          </p:cNvPr>
          <p:cNvSpPr txBox="1"/>
          <p:nvPr/>
        </p:nvSpPr>
        <p:spPr>
          <a:xfrm>
            <a:off x="2712429" y="3631554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537630B-0B99-1479-4AD5-B49506A577E6}"/>
              </a:ext>
            </a:extLst>
          </p:cNvPr>
          <p:cNvSpPr txBox="1"/>
          <p:nvPr/>
        </p:nvSpPr>
        <p:spPr>
          <a:xfrm>
            <a:off x="2712429" y="4006044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/>
              <a:t>D2</a:t>
            </a: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1AB9BB51-13AA-D8D7-234F-D87B73D07059}"/>
              </a:ext>
            </a:extLst>
          </p:cNvPr>
          <p:cNvCxnSpPr/>
          <p:nvPr/>
        </p:nvCxnSpPr>
        <p:spPr bwMode="auto">
          <a:xfrm>
            <a:off x="5868591" y="2919982"/>
            <a:ext cx="0" cy="216024"/>
          </a:xfrm>
          <a:prstGeom prst="line">
            <a:avLst/>
          </a:prstGeom>
          <a:ln>
            <a:solidFill>
              <a:srgbClr val="92D050"/>
            </a:solidFill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39823CD7-22D6-478B-CBC6-2C17D0EC2565}"/>
              </a:ext>
            </a:extLst>
          </p:cNvPr>
          <p:cNvSpPr txBox="1"/>
          <p:nvPr/>
        </p:nvSpPr>
        <p:spPr>
          <a:xfrm>
            <a:off x="5724575" y="2713976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rgbClr val="92D050"/>
                </a:solidFill>
              </a:rPr>
              <a:t>SV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CB3F2D1D-D11F-9066-259E-C9CE2DEE566C}"/>
              </a:ext>
            </a:extLst>
          </p:cNvPr>
          <p:cNvSpPr txBox="1"/>
          <p:nvPr/>
        </p:nvSpPr>
        <p:spPr>
          <a:xfrm>
            <a:off x="5697506" y="3115175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/>
              <a:t>JM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8F4F6495-0006-800C-8866-AEF7C1A20390}"/>
              </a:ext>
            </a:extLst>
          </p:cNvPr>
          <p:cNvSpPr txBox="1"/>
          <p:nvPr/>
        </p:nvSpPr>
        <p:spPr>
          <a:xfrm>
            <a:off x="1272332" y="973741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/>
              <a:t>RM</a:t>
            </a: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A136D144-A05B-B618-1045-E68110A95D3C}"/>
              </a:ext>
            </a:extLst>
          </p:cNvPr>
          <p:cNvCxnSpPr/>
          <p:nvPr/>
        </p:nvCxnSpPr>
        <p:spPr bwMode="auto">
          <a:xfrm>
            <a:off x="3172773" y="807278"/>
            <a:ext cx="0" cy="216024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C46FBCAF-0709-252E-B97E-AE74746E3F04}"/>
              </a:ext>
            </a:extLst>
          </p:cNvPr>
          <p:cNvSpPr txBox="1"/>
          <p:nvPr/>
        </p:nvSpPr>
        <p:spPr>
          <a:xfrm>
            <a:off x="3028757" y="631118"/>
            <a:ext cx="57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RP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7A037A7-BADB-FF23-BA1F-CA8640A2BBBE}"/>
              </a:ext>
            </a:extLst>
          </p:cNvPr>
          <p:cNvSpPr/>
          <p:nvPr/>
        </p:nvSpPr>
        <p:spPr bwMode="auto">
          <a:xfrm>
            <a:off x="8686800" y="1585650"/>
            <a:ext cx="251930" cy="19364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5896159-0A4A-F757-89B0-C9706F2F50AB}"/>
              </a:ext>
            </a:extLst>
          </p:cNvPr>
          <p:cNvSpPr/>
          <p:nvPr/>
        </p:nvSpPr>
        <p:spPr bwMode="auto">
          <a:xfrm>
            <a:off x="7099514" y="1557419"/>
            <a:ext cx="251930" cy="19364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718B77-F9AB-674D-931A-58CD3BFB59CA}"/>
              </a:ext>
            </a:extLst>
          </p:cNvPr>
          <p:cNvSpPr/>
          <p:nvPr/>
        </p:nvSpPr>
        <p:spPr bwMode="auto">
          <a:xfrm>
            <a:off x="1784331" y="4027640"/>
            <a:ext cx="243168" cy="19364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0A04F3E-82C4-D154-28EF-080A7304FC96}"/>
              </a:ext>
            </a:extLst>
          </p:cNvPr>
          <p:cNvSpPr/>
          <p:nvPr/>
        </p:nvSpPr>
        <p:spPr bwMode="auto">
          <a:xfrm>
            <a:off x="2733037" y="4039504"/>
            <a:ext cx="243168" cy="19364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2841461-2C30-8A61-AD3A-A618E511A461}"/>
              </a:ext>
            </a:extLst>
          </p:cNvPr>
          <p:cNvSpPr/>
          <p:nvPr/>
        </p:nvSpPr>
        <p:spPr bwMode="auto">
          <a:xfrm>
            <a:off x="3544998" y="4036193"/>
            <a:ext cx="243168" cy="19364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ABFF573-A6C1-20DB-CFFC-E73958652810}"/>
              </a:ext>
            </a:extLst>
          </p:cNvPr>
          <p:cNvSpPr/>
          <p:nvPr/>
        </p:nvSpPr>
        <p:spPr bwMode="auto">
          <a:xfrm>
            <a:off x="4450162" y="4046277"/>
            <a:ext cx="243168" cy="19364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6674460-20B4-5F8E-04F1-6CE842D1B5B8}"/>
              </a:ext>
            </a:extLst>
          </p:cNvPr>
          <p:cNvSpPr/>
          <p:nvPr/>
        </p:nvSpPr>
        <p:spPr bwMode="auto">
          <a:xfrm>
            <a:off x="7724518" y="2821253"/>
            <a:ext cx="243168" cy="19364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AF6E057-1F86-2E4B-B249-9FFCDC499F59}"/>
              </a:ext>
            </a:extLst>
          </p:cNvPr>
          <p:cNvSpPr/>
          <p:nvPr/>
        </p:nvSpPr>
        <p:spPr bwMode="auto">
          <a:xfrm>
            <a:off x="8143835" y="634325"/>
            <a:ext cx="243168" cy="19364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6B89086-B96E-6F6E-15F5-F6215ACB0A49}"/>
              </a:ext>
            </a:extLst>
          </p:cNvPr>
          <p:cNvSpPr/>
          <p:nvPr/>
        </p:nvSpPr>
        <p:spPr bwMode="auto">
          <a:xfrm>
            <a:off x="8515866" y="641858"/>
            <a:ext cx="243168" cy="19364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CDCC6C8-CE0D-DB21-4559-3F230A213925}"/>
              </a:ext>
            </a:extLst>
          </p:cNvPr>
          <p:cNvSpPr/>
          <p:nvPr/>
        </p:nvSpPr>
        <p:spPr bwMode="auto">
          <a:xfrm>
            <a:off x="1301540" y="604685"/>
            <a:ext cx="251930" cy="1936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C7AFA47-A033-EF02-1A72-34649ED8F5E1}"/>
              </a:ext>
            </a:extLst>
          </p:cNvPr>
          <p:cNvSpPr/>
          <p:nvPr/>
        </p:nvSpPr>
        <p:spPr bwMode="auto">
          <a:xfrm>
            <a:off x="5732209" y="2680459"/>
            <a:ext cx="243168" cy="19364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625DF193-5E7E-094E-895E-8A5B2310C285}"/>
              </a:ext>
            </a:extLst>
          </p:cNvPr>
          <p:cNvSpPr/>
          <p:nvPr/>
        </p:nvSpPr>
        <p:spPr bwMode="auto">
          <a:xfrm>
            <a:off x="6004282" y="3789384"/>
            <a:ext cx="124864" cy="117109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7E46F22-29DF-DD12-7926-61C7C3D287DC}"/>
              </a:ext>
            </a:extLst>
          </p:cNvPr>
          <p:cNvSpPr txBox="1"/>
          <p:nvPr/>
        </p:nvSpPr>
        <p:spPr>
          <a:xfrm>
            <a:off x="6116791" y="3753968"/>
            <a:ext cx="3032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Unsprang relief valve</a:t>
            </a:r>
          </a:p>
          <a:p>
            <a:endParaRPr lang="en-US" sz="7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385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CD862-0DB1-D751-AE2D-4E807B0CE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Failure modes and cases considered </a:t>
            </a:r>
            <a:br>
              <a:rPr lang="en-US" sz="2400" dirty="0"/>
            </a:br>
            <a:r>
              <a:rPr lang="en-US" sz="2400" dirty="0"/>
              <a:t>for helium release in the tunnel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FA5826-D9B9-0472-739E-B219C3EA6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Basics towards helium safety for HL tunnel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0E015C-14E1-8F8A-F85C-21346550F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CA1C4-9514-7B4F-976F-D92F7E296653}" type="slidenum">
              <a:rPr lang="fr-FR" smtClean="0"/>
              <a:t>6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386D00-AFB8-5F19-0376-DDAFF7BC7B5D}"/>
              </a:ext>
            </a:extLst>
          </p:cNvPr>
          <p:cNvSpPr txBox="1"/>
          <p:nvPr/>
        </p:nvSpPr>
        <p:spPr>
          <a:xfrm>
            <a:off x="2222609" y="1259987"/>
            <a:ext cx="1872208" cy="2616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Electrical arc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234AE0-9C34-D8BE-44C9-77D40A260634}"/>
              </a:ext>
            </a:extLst>
          </p:cNvPr>
          <p:cNvSpPr txBox="1"/>
          <p:nvPr/>
        </p:nvSpPr>
        <p:spPr>
          <a:xfrm>
            <a:off x="2222288" y="2375804"/>
            <a:ext cx="1853064" cy="4308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Static loads </a:t>
            </a:r>
          </a:p>
          <a:p>
            <a:pPr algn="ctr"/>
            <a:r>
              <a:rPr lang="en-US" sz="1100" dirty="0"/>
              <a:t>(with adequate margin)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6C6FB4-AE79-1A9F-8BF5-B0E8EDC72095}"/>
              </a:ext>
            </a:extLst>
          </p:cNvPr>
          <p:cNvSpPr txBox="1"/>
          <p:nvPr/>
        </p:nvSpPr>
        <p:spPr>
          <a:xfrm>
            <a:off x="2222395" y="3018351"/>
            <a:ext cx="1853064" cy="4308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Gas blow by (from HP circuit to LP circuit)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AFA310-62B9-A316-231A-0BE563C9B022}"/>
              </a:ext>
            </a:extLst>
          </p:cNvPr>
          <p:cNvSpPr txBox="1"/>
          <p:nvPr/>
        </p:nvSpPr>
        <p:spPr>
          <a:xfrm>
            <a:off x="4685785" y="1178996"/>
            <a:ext cx="1853064" cy="4308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Tube rupture</a:t>
            </a:r>
          </a:p>
          <a:p>
            <a:pPr algn="ctr"/>
            <a:r>
              <a:rPr lang="en-US" sz="1100" dirty="0"/>
              <a:t> (full or partial)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DD3A12-7CE4-8971-7B20-08134B19BA51}"/>
              </a:ext>
            </a:extLst>
          </p:cNvPr>
          <p:cNvSpPr txBox="1"/>
          <p:nvPr/>
        </p:nvSpPr>
        <p:spPr>
          <a:xfrm>
            <a:off x="2241860" y="1733257"/>
            <a:ext cx="1853064" cy="4308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Loss of insulation vacuum by air ingress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57846-93CE-0FCD-083E-777F00C07FD5}"/>
              </a:ext>
            </a:extLst>
          </p:cNvPr>
          <p:cNvSpPr txBox="1"/>
          <p:nvPr/>
        </p:nvSpPr>
        <p:spPr>
          <a:xfrm>
            <a:off x="6948704" y="1173805"/>
            <a:ext cx="1853064" cy="4308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Loss of insulation vacuum by helium ingress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C2D1CE-4BF6-153E-3FCB-30F0CF50500D}"/>
              </a:ext>
            </a:extLst>
          </p:cNvPr>
          <p:cNvSpPr txBox="1"/>
          <p:nvPr/>
        </p:nvSpPr>
        <p:spPr>
          <a:xfrm>
            <a:off x="1245796" y="1266137"/>
            <a:ext cx="942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POWERING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9136AB-0A7A-9081-152E-24E06FB413FB}"/>
              </a:ext>
            </a:extLst>
          </p:cNvPr>
          <p:cNvSpPr txBox="1"/>
          <p:nvPr/>
        </p:nvSpPr>
        <p:spPr>
          <a:xfrm>
            <a:off x="2222502" y="3660898"/>
            <a:ext cx="1853064" cy="2616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Blocked outlet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EB394F-6AA1-F745-FDB9-CB3010188FC4}"/>
              </a:ext>
            </a:extLst>
          </p:cNvPr>
          <p:cNvSpPr txBox="1"/>
          <p:nvPr/>
        </p:nvSpPr>
        <p:spPr>
          <a:xfrm>
            <a:off x="2241967" y="4134170"/>
            <a:ext cx="1853064" cy="4308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Vibration / unplanned mechanical displacement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C805E94-706A-5BF7-B15A-3DC81BDAFC62}"/>
              </a:ext>
            </a:extLst>
          </p:cNvPr>
          <p:cNvSpPr txBox="1"/>
          <p:nvPr/>
        </p:nvSpPr>
        <p:spPr>
          <a:xfrm>
            <a:off x="4559331" y="4129707"/>
            <a:ext cx="1853064" cy="4308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Tube rupture</a:t>
            </a:r>
          </a:p>
          <a:p>
            <a:pPr algn="ctr"/>
            <a:r>
              <a:rPr lang="en-US" sz="1100" dirty="0"/>
              <a:t> (full or partial)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F1F1108-7399-9BEA-718C-7F5AB2E5104B}"/>
              </a:ext>
            </a:extLst>
          </p:cNvPr>
          <p:cNvSpPr txBox="1"/>
          <p:nvPr/>
        </p:nvSpPr>
        <p:spPr>
          <a:xfrm>
            <a:off x="6876696" y="4128837"/>
            <a:ext cx="1853064" cy="4308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Loss of insulation vacuum by helium ingress</a:t>
            </a:r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61D5A7D6-57AB-8843-67A7-177B681E86F3}"/>
              </a:ext>
            </a:extLst>
          </p:cNvPr>
          <p:cNvCxnSpPr>
            <a:cxnSpLocks/>
            <a:stCxn id="6" idx="3"/>
            <a:endCxn id="10" idx="1"/>
          </p:cNvCxnSpPr>
          <p:nvPr/>
        </p:nvCxnSpPr>
        <p:spPr bwMode="auto">
          <a:xfrm>
            <a:off x="4094817" y="1390792"/>
            <a:ext cx="590968" cy="3648"/>
          </a:xfrm>
          <a:prstGeom prst="bentConnector3">
            <a:avLst>
              <a:gd name="adj1" fmla="val 50000"/>
            </a:avLst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6548D2A0-8733-0878-E0D5-3E28119B23EB}"/>
              </a:ext>
            </a:extLst>
          </p:cNvPr>
          <p:cNvCxnSpPr>
            <a:cxnSpLocks/>
            <a:stCxn id="10" idx="3"/>
            <a:endCxn id="12" idx="1"/>
          </p:cNvCxnSpPr>
          <p:nvPr/>
        </p:nvCxnSpPr>
        <p:spPr bwMode="auto">
          <a:xfrm flipV="1">
            <a:off x="6538849" y="1389249"/>
            <a:ext cx="409855" cy="5191"/>
          </a:xfrm>
          <a:prstGeom prst="bentConnector3">
            <a:avLst>
              <a:gd name="adj1" fmla="val 50000"/>
            </a:avLst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A248C572-4CE9-AB91-ABA5-9822E166DAF2}"/>
              </a:ext>
            </a:extLst>
          </p:cNvPr>
          <p:cNvCxnSpPr>
            <a:cxnSpLocks/>
            <a:stCxn id="16" idx="3"/>
            <a:endCxn id="17" idx="1"/>
          </p:cNvCxnSpPr>
          <p:nvPr/>
        </p:nvCxnSpPr>
        <p:spPr bwMode="auto">
          <a:xfrm flipV="1">
            <a:off x="4095031" y="4345151"/>
            <a:ext cx="464300" cy="4463"/>
          </a:xfrm>
          <a:prstGeom prst="bentConnector3">
            <a:avLst>
              <a:gd name="adj1" fmla="val 50000"/>
            </a:avLst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AC34D079-4513-6B91-9911-A72FA9599E68}"/>
              </a:ext>
            </a:extLst>
          </p:cNvPr>
          <p:cNvCxnSpPr>
            <a:cxnSpLocks/>
            <a:stCxn id="17" idx="3"/>
            <a:endCxn id="18" idx="1"/>
          </p:cNvCxnSpPr>
          <p:nvPr/>
        </p:nvCxnSpPr>
        <p:spPr bwMode="auto">
          <a:xfrm flipV="1">
            <a:off x="6412395" y="4344281"/>
            <a:ext cx="464301" cy="870"/>
          </a:xfrm>
          <a:prstGeom prst="bentConnector3">
            <a:avLst>
              <a:gd name="adj1" fmla="val 50000"/>
            </a:avLst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9125A70-91F9-9EEB-42DA-439D1B9198A6}"/>
              </a:ext>
            </a:extLst>
          </p:cNvPr>
          <p:cNvSpPr txBox="1"/>
          <p:nvPr/>
        </p:nvSpPr>
        <p:spPr>
          <a:xfrm rot="16200000">
            <a:off x="1596227" y="4172678"/>
            <a:ext cx="942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CD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5C74A1-F502-433E-C689-AB19C17351D0}"/>
              </a:ext>
            </a:extLst>
          </p:cNvPr>
          <p:cNvSpPr txBox="1"/>
          <p:nvPr/>
        </p:nvSpPr>
        <p:spPr>
          <a:xfrm>
            <a:off x="2051719" y="1685653"/>
            <a:ext cx="2182933" cy="2365184"/>
          </a:xfrm>
          <a:prstGeom prst="rect">
            <a:avLst/>
          </a:prstGeom>
          <a:noFill/>
          <a:ln>
            <a:solidFill>
              <a:srgbClr val="0070C0"/>
            </a:solidFill>
            <a:prstDash val="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sz="1200" b="1" i="1" dirty="0">
              <a:solidFill>
                <a:schemeClr val="tx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508CFA-8F03-DA19-E438-31DCECF786E8}"/>
              </a:ext>
            </a:extLst>
          </p:cNvPr>
          <p:cNvSpPr txBox="1"/>
          <p:nvPr/>
        </p:nvSpPr>
        <p:spPr>
          <a:xfrm>
            <a:off x="179512" y="2452747"/>
            <a:ext cx="1563818" cy="830997"/>
          </a:xfrm>
          <a:prstGeom prst="rect">
            <a:avLst/>
          </a:prstGeom>
          <a:noFill/>
          <a:ln>
            <a:solidFill>
              <a:srgbClr val="0070C0"/>
            </a:solidFill>
            <a:prstDash val="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 b="1" i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Case A :  </a:t>
            </a:r>
            <a:r>
              <a:rPr lang="en-US" b="0" dirty="0"/>
              <a:t>release via </a:t>
            </a:r>
            <a:r>
              <a:rPr lang="en-US" b="0" dirty="0">
                <a:solidFill>
                  <a:srgbClr val="92D050"/>
                </a:solidFill>
              </a:rPr>
              <a:t>BD/SV </a:t>
            </a:r>
            <a:r>
              <a:rPr lang="en-US" b="0" dirty="0"/>
              <a:t>due to overpressure in helium envelope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41E520-1D0B-9597-02E0-E10453D660D3}"/>
              </a:ext>
            </a:extLst>
          </p:cNvPr>
          <p:cNvSpPr txBox="1"/>
          <p:nvPr/>
        </p:nvSpPr>
        <p:spPr>
          <a:xfrm>
            <a:off x="1207544" y="1097448"/>
            <a:ext cx="7594223" cy="547783"/>
          </a:xfrm>
          <a:prstGeom prst="rect">
            <a:avLst/>
          </a:prstGeom>
          <a:noFill/>
          <a:ln>
            <a:solidFill>
              <a:srgbClr val="7030A0"/>
            </a:solidFill>
            <a:prstDash val="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sz="1200" b="1" i="1" dirty="0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A2BFA01-E2A2-4816-841D-F3D92914305A}"/>
              </a:ext>
            </a:extLst>
          </p:cNvPr>
          <p:cNvSpPr txBox="1"/>
          <p:nvPr/>
        </p:nvSpPr>
        <p:spPr>
          <a:xfrm>
            <a:off x="5961866" y="1737224"/>
            <a:ext cx="2138525" cy="830997"/>
          </a:xfrm>
          <a:prstGeom prst="rect">
            <a:avLst/>
          </a:prstGeom>
          <a:noFill/>
          <a:ln>
            <a:solidFill>
              <a:srgbClr val="7030A0"/>
            </a:solidFill>
            <a:prstDash val="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 b="1" i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Case C:  release via RP due powering. Impact may change according the powering level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EB0C4A1-D893-7C67-C9C7-0C675EE7242C}"/>
              </a:ext>
            </a:extLst>
          </p:cNvPr>
          <p:cNvSpPr txBox="1"/>
          <p:nvPr/>
        </p:nvSpPr>
        <p:spPr>
          <a:xfrm>
            <a:off x="5494142" y="3394942"/>
            <a:ext cx="2381094" cy="461665"/>
          </a:xfrm>
          <a:prstGeom prst="rect">
            <a:avLst/>
          </a:prstGeom>
          <a:noFill/>
          <a:ln>
            <a:solidFill>
              <a:schemeClr val="accent6"/>
            </a:solidFill>
            <a:prstDash val="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 b="1" i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Case B:  release via RP due pipe breach in vacuum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C87E3C-1ECC-E2D2-4824-D56E67567F3D}"/>
              </a:ext>
            </a:extLst>
          </p:cNvPr>
          <p:cNvSpPr txBox="1"/>
          <p:nvPr/>
        </p:nvSpPr>
        <p:spPr>
          <a:xfrm>
            <a:off x="1475656" y="4088620"/>
            <a:ext cx="7594223" cy="547783"/>
          </a:xfrm>
          <a:prstGeom prst="rect">
            <a:avLst/>
          </a:prstGeom>
          <a:noFill/>
          <a:ln>
            <a:solidFill>
              <a:schemeClr val="accent6"/>
            </a:solidFill>
            <a:prstDash val="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sz="12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842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E61B6-9643-18B4-356B-15E91A23A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102" y="0"/>
            <a:ext cx="8532000" cy="540000"/>
          </a:xfrm>
        </p:spPr>
        <p:txBody>
          <a:bodyPr/>
          <a:lstStyle/>
          <a:p>
            <a:r>
              <a:rPr lang="en-US" sz="1800" dirty="0"/>
              <a:t>Different accesses cases with potential helium release to tunnel environment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5239D-792C-42AA-9E71-E99357D00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Basics towards helium safety for HL tunnel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5FED65-70AE-B0AB-AF59-958E17405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CA1C4-9514-7B4F-976F-D92F7E296653}" type="slidenum">
              <a:rPr lang="fr-FR" smtClean="0"/>
              <a:t>7</a:t>
            </a:fld>
            <a:endParaRPr lang="fr-FR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B833C87-6482-0C24-C27A-8BD87E0110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3483169"/>
              </p:ext>
            </p:extLst>
          </p:nvPr>
        </p:nvGraphicFramePr>
        <p:xfrm>
          <a:off x="77166" y="514350"/>
          <a:ext cx="8989668" cy="4114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21193">
                  <a:extLst>
                    <a:ext uri="{9D8B030D-6E8A-4147-A177-3AD203B41FA5}">
                      <a16:colId xmlns:a16="http://schemas.microsoft.com/office/drawing/2014/main" val="2236947526"/>
                    </a:ext>
                  </a:extLst>
                </a:gridCol>
                <a:gridCol w="1413695">
                  <a:extLst>
                    <a:ext uri="{9D8B030D-6E8A-4147-A177-3AD203B41FA5}">
                      <a16:colId xmlns:a16="http://schemas.microsoft.com/office/drawing/2014/main" val="3161170609"/>
                    </a:ext>
                  </a:extLst>
                </a:gridCol>
                <a:gridCol w="1413695">
                  <a:extLst>
                    <a:ext uri="{9D8B030D-6E8A-4147-A177-3AD203B41FA5}">
                      <a16:colId xmlns:a16="http://schemas.microsoft.com/office/drawing/2014/main" val="2605634835"/>
                    </a:ext>
                  </a:extLst>
                </a:gridCol>
                <a:gridCol w="1413695">
                  <a:extLst>
                    <a:ext uri="{9D8B030D-6E8A-4147-A177-3AD203B41FA5}">
                      <a16:colId xmlns:a16="http://schemas.microsoft.com/office/drawing/2014/main" val="1666036633"/>
                    </a:ext>
                  </a:extLst>
                </a:gridCol>
                <a:gridCol w="1413695">
                  <a:extLst>
                    <a:ext uri="{9D8B030D-6E8A-4147-A177-3AD203B41FA5}">
                      <a16:colId xmlns:a16="http://schemas.microsoft.com/office/drawing/2014/main" val="117697049"/>
                    </a:ext>
                  </a:extLst>
                </a:gridCol>
                <a:gridCol w="1413695">
                  <a:extLst>
                    <a:ext uri="{9D8B030D-6E8A-4147-A177-3AD203B41FA5}">
                      <a16:colId xmlns:a16="http://schemas.microsoft.com/office/drawing/2014/main" val="691844002"/>
                    </a:ext>
                  </a:extLst>
                </a:gridCol>
              </a:tblGrid>
              <a:tr h="223119">
                <a:tc>
                  <a:txBody>
                    <a:bodyPr/>
                    <a:lstStyle/>
                    <a:p>
                      <a:r>
                        <a:rPr lang="en-US" sz="1200" b="1" dirty="0"/>
                        <a:t>Case 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C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C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2836436"/>
                  </a:ext>
                </a:extLst>
              </a:tr>
              <a:tr h="223119">
                <a:tc>
                  <a:txBody>
                    <a:bodyPr/>
                    <a:lstStyle/>
                    <a:p>
                      <a:r>
                        <a:rPr lang="en-US" sz="1200" b="1" dirty="0"/>
                        <a:t>Volume to be protected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Helium 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Insulation vacuum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Insulation vacuum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Insulation vacuum</a:t>
                      </a:r>
                      <a:endParaRPr kumimoji="0" lang="en-US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Insulation vacuum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6728423"/>
                  </a:ext>
                </a:extLst>
              </a:tr>
              <a:tr h="669358">
                <a:tc>
                  <a:txBody>
                    <a:bodyPr/>
                    <a:lstStyle/>
                    <a:p>
                      <a:r>
                        <a:rPr lang="en-US" sz="1200" b="1" dirty="0"/>
                        <a:t>Operating cases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Nominal conditions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First </a:t>
                      </a:r>
                    </a:p>
                    <a:p>
                      <a:pPr algn="ctr"/>
                      <a:r>
                        <a:rPr lang="en-US" sz="1200" dirty="0"/>
                        <a:t>Cooldown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Other  </a:t>
                      </a:r>
                    </a:p>
                    <a:p>
                      <a:pPr algn="ctr"/>
                      <a:r>
                        <a:rPr lang="en-US" sz="1200" dirty="0"/>
                        <a:t>Cooldown </a:t>
                      </a:r>
                      <a:r>
                        <a:rPr lang="en-US" sz="1200" i="1" dirty="0"/>
                        <a:t>/ Nominal conditions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Powering </a:t>
                      </a:r>
                    </a:p>
                    <a:p>
                      <a:pPr algn="ctr"/>
                      <a:r>
                        <a:rPr lang="en-US" sz="1200" dirty="0"/>
                        <a:t>&gt; 1.1 kA </a:t>
                      </a:r>
                      <a:r>
                        <a:rPr lang="en-US" sz="12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(</a:t>
                      </a:r>
                      <a:r>
                        <a:rPr lang="en-US" sz="1200" i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powering level TBC</a:t>
                      </a:r>
                      <a:r>
                        <a:rPr lang="en-US" sz="12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Powering </a:t>
                      </a:r>
                    </a:p>
                    <a:p>
                      <a:pPr algn="ctr"/>
                      <a:r>
                        <a:rPr lang="en-US" sz="1200" dirty="0"/>
                        <a:t>&lt; 1.1 kA </a:t>
                      </a:r>
                      <a:r>
                        <a:rPr lang="en-US" sz="12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(</a:t>
                      </a:r>
                      <a:r>
                        <a:rPr lang="en-US" sz="1200" i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powering level TBC</a:t>
                      </a:r>
                      <a:r>
                        <a:rPr lang="en-US" sz="12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en-US" sz="1200" dirty="0"/>
                    </a:p>
                  </a:txBody>
                  <a:tcP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3165135"/>
                  </a:ext>
                </a:extLst>
              </a:tr>
              <a:tr h="223119">
                <a:tc>
                  <a:txBody>
                    <a:bodyPr/>
                    <a:lstStyle/>
                    <a:p>
                      <a:r>
                        <a:rPr lang="en-US" sz="1200" b="1" dirty="0"/>
                        <a:t>Access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B050"/>
                          </a:solidFill>
                        </a:rPr>
                        <a:t>Access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NO ACCESS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B050"/>
                          </a:solidFill>
                        </a:rPr>
                        <a:t>Access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NO ACCESS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B050"/>
                          </a:solidFill>
                        </a:rPr>
                        <a:t>Access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2343504"/>
                  </a:ext>
                </a:extLst>
              </a:tr>
              <a:tr h="520612">
                <a:tc>
                  <a:txBody>
                    <a:bodyPr/>
                    <a:lstStyle/>
                    <a:p>
                      <a:r>
                        <a:rPr lang="en-US" sz="1200" b="1" dirty="0"/>
                        <a:t>Failure modes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LIV</a:t>
                      </a:r>
                    </a:p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x Static HL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Any line full rupture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Line partial rupture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Electrical arc leading to line full rupture + Quench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Limited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electrical arc (partial rupture)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5026892"/>
                  </a:ext>
                </a:extLst>
              </a:tr>
              <a:tr h="966851">
                <a:tc>
                  <a:txBody>
                    <a:bodyPr/>
                    <a:lstStyle/>
                    <a:p>
                      <a:r>
                        <a:rPr lang="en-US" sz="1200" b="1" dirty="0"/>
                        <a:t>System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DFX</a:t>
                      </a:r>
                    </a:p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DFM</a:t>
                      </a:r>
                    </a:p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CCs</a:t>
                      </a:r>
                    </a:p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RM QXL</a:t>
                      </a:r>
                    </a:p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JM QXL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QXL line C</a:t>
                      </a:r>
                    </a:p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IT CM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interco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i="1" dirty="0">
                          <a:solidFill>
                            <a:schemeClr val="tx1"/>
                          </a:solidFill>
                        </a:rPr>
                        <a:t>D2</a:t>
                      </a:r>
                    </a:p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>
                          <a:solidFill>
                            <a:schemeClr val="tx1"/>
                          </a:solidFill>
                        </a:rPr>
                        <a:t>CC</a:t>
                      </a:r>
                    </a:p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>
                          <a:solidFill>
                            <a:schemeClr val="tx1"/>
                          </a:solidFill>
                        </a:rPr>
                        <a:t>DFM</a:t>
                      </a:r>
                    </a:p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>
                          <a:solidFill>
                            <a:schemeClr val="tx1"/>
                          </a:solidFill>
                        </a:rPr>
                        <a:t>DFX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</a:p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IT line M or N</a:t>
                      </a:r>
                    </a:p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D2 </a:t>
                      </a:r>
                    </a:p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DFX</a:t>
                      </a:r>
                    </a:p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DFM</a:t>
                      </a:r>
                    </a:p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>
                          <a:solidFill>
                            <a:schemeClr val="tx1"/>
                          </a:solidFill>
                        </a:rPr>
                        <a:t>CC?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IT</a:t>
                      </a:r>
                    </a:p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D2</a:t>
                      </a:r>
                    </a:p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DFX</a:t>
                      </a:r>
                    </a:p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DFM</a:t>
                      </a:r>
                    </a:p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>
                          <a:solidFill>
                            <a:schemeClr val="tx1"/>
                          </a:solidFill>
                        </a:rPr>
                        <a:t>CC?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4532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/>
                        <a:t>Goal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>
                          <a:solidFill>
                            <a:schemeClr val="tx1"/>
                          </a:solidFill>
                        </a:rPr>
                        <a:t>Sizing of the protecting device</a:t>
                      </a:r>
                    </a:p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>
                          <a:solidFill>
                            <a:schemeClr val="tx1"/>
                          </a:solidFill>
                        </a:rPr>
                        <a:t>Sizing of the protecting device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Define the release location and stagging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>
                          <a:solidFill>
                            <a:schemeClr val="tx1"/>
                          </a:solidFill>
                        </a:rPr>
                        <a:t>Sizing of the protecting device</a:t>
                      </a:r>
                    </a:p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Define the release location  and stagging</a:t>
                      </a:r>
                    </a:p>
                  </a:txBody>
                  <a:tcP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11262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48923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8DE02-BFFE-DDDB-DAF4-E383A46F5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CASE A - helium circuit overpressure – </a:t>
            </a:r>
            <a:br>
              <a:rPr lang="en-US" sz="2000" dirty="0"/>
            </a:br>
            <a:r>
              <a:rPr lang="en-US" sz="2000" dirty="0"/>
              <a:t>Preliminary flow and inventory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9251C6-963B-FB92-8DF8-42866AC90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Basics towards helium safety for HL tunnel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940A10-C516-4D96-4D9C-588852FB4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CA1C4-9514-7B4F-976F-D92F7E296653}" type="slidenum">
              <a:rPr lang="fr-FR" smtClean="0"/>
              <a:t>8</a:t>
            </a:fld>
            <a:endParaRPr lang="fr-FR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FDFA2820-BF90-A833-FC2E-41BF1F3E38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476346"/>
              </p:ext>
            </p:extLst>
          </p:nvPr>
        </p:nvGraphicFramePr>
        <p:xfrm>
          <a:off x="146791" y="980008"/>
          <a:ext cx="8850418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655">
                  <a:extLst>
                    <a:ext uri="{9D8B030D-6E8A-4147-A177-3AD203B41FA5}">
                      <a16:colId xmlns:a16="http://schemas.microsoft.com/office/drawing/2014/main" val="2236947526"/>
                    </a:ext>
                  </a:extLst>
                </a:gridCol>
                <a:gridCol w="941570">
                  <a:extLst>
                    <a:ext uri="{9D8B030D-6E8A-4147-A177-3AD203B41FA5}">
                      <a16:colId xmlns:a16="http://schemas.microsoft.com/office/drawing/2014/main" val="3161170609"/>
                    </a:ext>
                  </a:extLst>
                </a:gridCol>
                <a:gridCol w="1351280">
                  <a:extLst>
                    <a:ext uri="{9D8B030D-6E8A-4147-A177-3AD203B41FA5}">
                      <a16:colId xmlns:a16="http://schemas.microsoft.com/office/drawing/2014/main" val="2605634835"/>
                    </a:ext>
                  </a:extLst>
                </a:gridCol>
                <a:gridCol w="710156">
                  <a:extLst>
                    <a:ext uri="{9D8B030D-6E8A-4147-A177-3AD203B41FA5}">
                      <a16:colId xmlns:a16="http://schemas.microsoft.com/office/drawing/2014/main" val="1666036633"/>
                    </a:ext>
                  </a:extLst>
                </a:gridCol>
                <a:gridCol w="830198">
                  <a:extLst>
                    <a:ext uri="{9D8B030D-6E8A-4147-A177-3AD203B41FA5}">
                      <a16:colId xmlns:a16="http://schemas.microsoft.com/office/drawing/2014/main" val="117697049"/>
                    </a:ext>
                  </a:extLst>
                </a:gridCol>
                <a:gridCol w="1212822">
                  <a:extLst>
                    <a:ext uri="{9D8B030D-6E8A-4147-A177-3AD203B41FA5}">
                      <a16:colId xmlns:a16="http://schemas.microsoft.com/office/drawing/2014/main" val="691844002"/>
                    </a:ext>
                  </a:extLst>
                </a:gridCol>
                <a:gridCol w="826836">
                  <a:extLst>
                    <a:ext uri="{9D8B030D-6E8A-4147-A177-3AD203B41FA5}">
                      <a16:colId xmlns:a16="http://schemas.microsoft.com/office/drawing/2014/main" val="526165704"/>
                    </a:ext>
                  </a:extLst>
                </a:gridCol>
                <a:gridCol w="794067">
                  <a:extLst>
                    <a:ext uri="{9D8B030D-6E8A-4147-A177-3AD203B41FA5}">
                      <a16:colId xmlns:a16="http://schemas.microsoft.com/office/drawing/2014/main" val="1516128324"/>
                    </a:ext>
                  </a:extLst>
                </a:gridCol>
                <a:gridCol w="1222834">
                  <a:extLst>
                    <a:ext uri="{9D8B030D-6E8A-4147-A177-3AD203B41FA5}">
                      <a16:colId xmlns:a16="http://schemas.microsoft.com/office/drawing/2014/main" val="3327746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Liquid inventory</a:t>
                      </a:r>
                    </a:p>
                    <a:p>
                      <a:pPr algn="ctr"/>
                      <a:r>
                        <a:rPr lang="en-US" sz="1200" dirty="0"/>
                        <a:t>[kg]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SV design case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SV SP</a:t>
                      </a:r>
                    </a:p>
                    <a:p>
                      <a:pPr algn="ctr"/>
                      <a:r>
                        <a:rPr lang="en-US" sz="1200" dirty="0"/>
                        <a:t>[</a:t>
                      </a:r>
                      <a:r>
                        <a:rPr lang="en-US" sz="1200" dirty="0" err="1"/>
                        <a:t>barg</a:t>
                      </a:r>
                      <a:r>
                        <a:rPr lang="en-US" sz="12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SV flow</a:t>
                      </a:r>
                    </a:p>
                    <a:p>
                      <a:pPr algn="ctr"/>
                      <a:r>
                        <a:rPr lang="en-US" sz="1200" dirty="0"/>
                        <a:t>[g/s]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BD design case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BD SP</a:t>
                      </a:r>
                    </a:p>
                    <a:p>
                      <a:pPr algn="ctr"/>
                      <a:r>
                        <a:rPr lang="en-US" sz="1200" dirty="0"/>
                        <a:t>[</a:t>
                      </a:r>
                      <a:r>
                        <a:rPr lang="en-US" sz="1200" dirty="0" err="1"/>
                        <a:t>barg</a:t>
                      </a:r>
                      <a:r>
                        <a:rPr lang="en-US" sz="12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BD flow</a:t>
                      </a:r>
                    </a:p>
                    <a:p>
                      <a:pPr algn="ctr"/>
                      <a:r>
                        <a:rPr lang="en-US" sz="1200" dirty="0"/>
                        <a:t>[g/s]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Reference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28364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DFX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~60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2x Static load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1.8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 g/s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LIV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550 g/s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EDMS 2365987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165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DFM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~50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2x Static load 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 g/s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LIV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500 g/s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Private communication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2343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CC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~20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2.5 x Static load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 g/s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Beam vacuum loss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3510 g/s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EDMS 1900654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5026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JM line C QXL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&lt;0.05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LIV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&lt;10 g/s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TBA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89374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RM QXL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/>
                        <a:t>~15 (TBC)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270 g/s </a:t>
                      </a:r>
                      <a:r>
                        <a:rPr lang="en-US" sz="1200" i="1" dirty="0"/>
                        <a:t>(TBC)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TBA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116109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DC311E5-F182-96BC-3ACF-8A0391CF37A1}"/>
              </a:ext>
            </a:extLst>
          </p:cNvPr>
          <p:cNvSpPr txBox="1"/>
          <p:nvPr/>
        </p:nvSpPr>
        <p:spPr>
          <a:xfrm>
            <a:off x="211937" y="4255476"/>
            <a:ext cx="8720125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FFFF00"/>
                </a:solidFill>
              </a:rPr>
              <a:t>It is understood that below 1 kg/s, the release in the tunnel does not lead to a helium jam ( refer to Note 2010-057)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578BED-4479-A6BA-9EC2-3642DF175402}"/>
              </a:ext>
            </a:extLst>
          </p:cNvPr>
          <p:cNvSpPr txBox="1"/>
          <p:nvPr/>
        </p:nvSpPr>
        <p:spPr>
          <a:xfrm>
            <a:off x="165472" y="3701827"/>
            <a:ext cx="3201073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FFFF00"/>
                </a:solidFill>
              </a:rPr>
              <a:t>Addition of Relief device for the operational case of RM considered.  </a:t>
            </a:r>
          </a:p>
        </p:txBody>
      </p:sp>
    </p:spTree>
    <p:extLst>
      <p:ext uri="{BB962C8B-B14F-4D97-AF65-F5344CB8AC3E}">
        <p14:creationId xmlns:p14="http://schemas.microsoft.com/office/powerpoint/2010/main" val="552950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8DE02-BFFE-DDDB-DAF4-E383A46F5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CASE B – Helium pipe breach to Insulation vacuum– </a:t>
            </a:r>
            <a:br>
              <a:rPr lang="en-US" sz="2000" dirty="0"/>
            </a:br>
            <a:r>
              <a:rPr lang="en-US" sz="2000" dirty="0"/>
              <a:t>Preliminary flow and inventory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9251C6-963B-FB92-8DF8-42866AC90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Basics towards helium safety for HL tunnel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940A10-C516-4D96-4D9C-588852FB4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CA1C4-9514-7B4F-976F-D92F7E296653}" type="slidenum">
              <a:rPr lang="fr-FR" smtClean="0"/>
              <a:t>9</a:t>
            </a:fld>
            <a:endParaRPr lang="fr-FR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FDFA2820-BF90-A833-FC2E-41BF1F3E38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159171"/>
              </p:ext>
            </p:extLst>
          </p:nvPr>
        </p:nvGraphicFramePr>
        <p:xfrm>
          <a:off x="330614" y="1239790"/>
          <a:ext cx="2896130" cy="2335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1026">
                  <a:extLst>
                    <a:ext uri="{9D8B030D-6E8A-4147-A177-3AD203B41FA5}">
                      <a16:colId xmlns:a16="http://schemas.microsoft.com/office/drawing/2014/main" val="2236947526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161170609"/>
                    </a:ext>
                  </a:extLst>
                </a:gridCol>
                <a:gridCol w="670968">
                  <a:extLst>
                    <a:ext uri="{9D8B030D-6E8A-4147-A177-3AD203B41FA5}">
                      <a16:colId xmlns:a16="http://schemas.microsoft.com/office/drawing/2014/main" val="117697049"/>
                    </a:ext>
                  </a:extLst>
                </a:gridCol>
              </a:tblGrid>
              <a:tr h="34244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Liquid inventory</a:t>
                      </a:r>
                    </a:p>
                    <a:p>
                      <a:pPr algn="ctr"/>
                      <a:r>
                        <a:rPr lang="en-US" sz="1000" dirty="0"/>
                        <a:t>[kg]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flow</a:t>
                      </a:r>
                    </a:p>
                    <a:p>
                      <a:pPr algn="ctr"/>
                      <a:r>
                        <a:rPr lang="en-US" sz="1000" dirty="0"/>
                        <a:t>[kg/s]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2836436"/>
                  </a:ext>
                </a:extLst>
              </a:tr>
              <a:tr h="342443">
                <a:tc>
                  <a:txBody>
                    <a:bodyPr/>
                    <a:lstStyle/>
                    <a:p>
                      <a:r>
                        <a:rPr lang="en-US" sz="1000" dirty="0"/>
                        <a:t>QXL line C</a:t>
                      </a:r>
                    </a:p>
                    <a:p>
                      <a:r>
                        <a:rPr lang="en-US" sz="1000" dirty="0"/>
                        <a:t>(long branch)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>
                          <a:solidFill>
                            <a:schemeClr val="tx1"/>
                          </a:solidFill>
                        </a:rPr>
                        <a:t>2.2 - 4.6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165135"/>
                  </a:ext>
                </a:extLst>
              </a:tr>
              <a:tr h="342443">
                <a:tc>
                  <a:txBody>
                    <a:bodyPr/>
                    <a:lstStyle/>
                    <a:p>
                      <a:r>
                        <a:rPr lang="en-US" sz="1000" dirty="0"/>
                        <a:t>IT cold mass interconnect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418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TBC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2343504"/>
                  </a:ext>
                </a:extLst>
              </a:tr>
              <a:tr h="286668">
                <a:tc>
                  <a:txBody>
                    <a:bodyPr/>
                    <a:lstStyle/>
                    <a:p>
                      <a:r>
                        <a:rPr lang="en-US" sz="1000" dirty="0"/>
                        <a:t>DFX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~60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TBC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5026892"/>
                  </a:ext>
                </a:extLst>
              </a:tr>
              <a:tr h="286668">
                <a:tc>
                  <a:txBody>
                    <a:bodyPr/>
                    <a:lstStyle/>
                    <a:p>
                      <a:r>
                        <a:rPr lang="en-US" sz="1000" dirty="0"/>
                        <a:t>DFM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~50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TBC</a:t>
                      </a:r>
                      <a:endParaRPr kumimoji="0" lang="en-US" sz="10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8937427"/>
                  </a:ext>
                </a:extLst>
              </a:tr>
              <a:tr h="286668">
                <a:tc>
                  <a:txBody>
                    <a:bodyPr/>
                    <a:lstStyle/>
                    <a:p>
                      <a:r>
                        <a:rPr lang="en-US" sz="1000" dirty="0"/>
                        <a:t>CC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/>
                        <a:t>~20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TBC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1161092"/>
                  </a:ext>
                </a:extLst>
              </a:tr>
              <a:tr h="286668">
                <a:tc>
                  <a:txBody>
                    <a:bodyPr/>
                    <a:lstStyle/>
                    <a:p>
                      <a:r>
                        <a:rPr lang="en-US" sz="1000" dirty="0"/>
                        <a:t>D2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/>
                        <a:t>~70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TBC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5778618"/>
                  </a:ext>
                </a:extLst>
              </a:tr>
            </a:tbl>
          </a:graphicData>
        </a:graphic>
      </p:graphicFrame>
      <p:graphicFrame>
        <p:nvGraphicFramePr>
          <p:cNvPr id="12" name="Table 7">
            <a:extLst>
              <a:ext uri="{FF2B5EF4-FFF2-40B4-BE49-F238E27FC236}">
                <a16:creationId xmlns:a16="http://schemas.microsoft.com/office/drawing/2014/main" id="{FFB773AB-06E1-97A6-651C-C38CF0FB9C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7534763"/>
              </p:ext>
            </p:extLst>
          </p:nvPr>
        </p:nvGraphicFramePr>
        <p:xfrm>
          <a:off x="3707902" y="1239790"/>
          <a:ext cx="3223475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555">
                  <a:extLst>
                    <a:ext uri="{9D8B030D-6E8A-4147-A177-3AD203B41FA5}">
                      <a16:colId xmlns:a16="http://schemas.microsoft.com/office/drawing/2014/main" val="2236947526"/>
                    </a:ext>
                  </a:extLst>
                </a:gridCol>
                <a:gridCol w="984568">
                  <a:extLst>
                    <a:ext uri="{9D8B030D-6E8A-4147-A177-3AD203B41FA5}">
                      <a16:colId xmlns:a16="http://schemas.microsoft.com/office/drawing/2014/main" val="3161170609"/>
                    </a:ext>
                  </a:extLst>
                </a:gridCol>
                <a:gridCol w="740676">
                  <a:extLst>
                    <a:ext uri="{9D8B030D-6E8A-4147-A177-3AD203B41FA5}">
                      <a16:colId xmlns:a16="http://schemas.microsoft.com/office/drawing/2014/main" val="117697049"/>
                    </a:ext>
                  </a:extLst>
                </a:gridCol>
                <a:gridCol w="740676">
                  <a:extLst>
                    <a:ext uri="{9D8B030D-6E8A-4147-A177-3AD203B41FA5}">
                      <a16:colId xmlns:a16="http://schemas.microsoft.com/office/drawing/2014/main" val="19394449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dirty="0"/>
                        <a:t>Pressure</a:t>
                      </a:r>
                    </a:p>
                    <a:p>
                      <a:r>
                        <a:rPr lang="en-US" sz="1000" dirty="0"/>
                        <a:t>[bara]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Temperature</a:t>
                      </a:r>
                    </a:p>
                    <a:p>
                      <a:pPr algn="ctr"/>
                      <a:r>
                        <a:rPr lang="en-US" sz="1000" dirty="0"/>
                        <a:t>[K]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Area </a:t>
                      </a:r>
                    </a:p>
                    <a:p>
                      <a:pPr algn="ctr"/>
                      <a:r>
                        <a:rPr lang="en-US" sz="1000" dirty="0"/>
                        <a:t>[mm2]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Diameter [mm]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28364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>
                          <a:solidFill>
                            <a:schemeClr val="tx1"/>
                          </a:solidFill>
                        </a:rPr>
                        <a:t>124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>
                          <a:solidFill>
                            <a:schemeClr val="tx1"/>
                          </a:solidFill>
                        </a:rPr>
                        <a:t>12.6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165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255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2343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1.9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336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20.7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5026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00B050"/>
                          </a:solidFill>
                        </a:rPr>
                        <a:t>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B050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1078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37.1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5574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4.55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280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18.9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89374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206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16.2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3669355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D0AD15A2-AAD1-A64A-219D-ABDA84EF466C}"/>
              </a:ext>
            </a:extLst>
          </p:cNvPr>
          <p:cNvSpPr txBox="1"/>
          <p:nvPr/>
        </p:nvSpPr>
        <p:spPr>
          <a:xfrm>
            <a:off x="323529" y="779357"/>
            <a:ext cx="2896130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i="1" dirty="0">
                <a:solidFill>
                  <a:srgbClr val="FFFF00"/>
                </a:solidFill>
              </a:rPr>
              <a:t>1</a:t>
            </a:r>
            <a:r>
              <a:rPr lang="en-US" sz="1200" b="1" i="1" baseline="30000" dirty="0">
                <a:solidFill>
                  <a:srgbClr val="FFFF00"/>
                </a:solidFill>
              </a:rPr>
              <a:t>st</a:t>
            </a:r>
            <a:r>
              <a:rPr lang="en-US" sz="1200" b="1" i="1" dirty="0">
                <a:solidFill>
                  <a:srgbClr val="FFFF00"/>
                </a:solidFill>
              </a:rPr>
              <a:t> cooldown : </a:t>
            </a:r>
            <a:r>
              <a:rPr lang="en-US" sz="1200" b="1" i="1" dirty="0">
                <a:solidFill>
                  <a:srgbClr val="FF0000"/>
                </a:solidFill>
              </a:rPr>
              <a:t>NO ACCESS</a:t>
            </a:r>
          </a:p>
          <a:p>
            <a:pPr algn="ctr"/>
            <a:r>
              <a:rPr lang="en-US" sz="1200" b="1" i="1" dirty="0">
                <a:solidFill>
                  <a:srgbClr val="FFFF00"/>
                </a:solidFill>
              </a:rPr>
              <a:t>Full tube rupture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B9A167-B790-A19B-4495-D20708FA2775}"/>
              </a:ext>
            </a:extLst>
          </p:cNvPr>
          <p:cNvSpPr txBox="1"/>
          <p:nvPr/>
        </p:nvSpPr>
        <p:spPr>
          <a:xfrm>
            <a:off x="3707903" y="778125"/>
            <a:ext cx="3223474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i="1" dirty="0">
                <a:solidFill>
                  <a:srgbClr val="FFFF00"/>
                </a:solidFill>
              </a:rPr>
              <a:t>Other : </a:t>
            </a:r>
            <a:r>
              <a:rPr lang="en-US" sz="1200" b="1" i="1" dirty="0">
                <a:solidFill>
                  <a:srgbClr val="00B050"/>
                </a:solidFill>
              </a:rPr>
              <a:t>ACCESS</a:t>
            </a:r>
          </a:p>
          <a:p>
            <a:pPr algn="ctr"/>
            <a:r>
              <a:rPr lang="en-US" sz="1200" b="1" i="1" dirty="0">
                <a:solidFill>
                  <a:srgbClr val="FFFF00"/>
                </a:solidFill>
              </a:rPr>
              <a:t>Partial tube rupture – 1 kg/s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2437E3D-426E-043E-9542-A51CF4BCE5A1}"/>
              </a:ext>
            </a:extLst>
          </p:cNvPr>
          <p:cNvSpPr txBox="1"/>
          <p:nvPr/>
        </p:nvSpPr>
        <p:spPr>
          <a:xfrm>
            <a:off x="314144" y="4238141"/>
            <a:ext cx="8500635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FFFF00"/>
                </a:solidFill>
              </a:rPr>
              <a:t>Local pressure in the vacuum enclosure still be checked with the longitudinal vacuum impedance</a:t>
            </a:r>
          </a:p>
          <a:p>
            <a:r>
              <a:rPr lang="en-US" sz="1200" b="1" i="1" dirty="0">
                <a:solidFill>
                  <a:srgbClr val="FFFF00"/>
                </a:solidFill>
              </a:rPr>
              <a:t>It is understood that below 1 kg/s, the release in the tunnel does not lead to a helium jam ( refer to Note 2010-057)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9C6F4E-E190-5631-FA3E-4C938B137E11}"/>
              </a:ext>
            </a:extLst>
          </p:cNvPr>
          <p:cNvSpPr/>
          <p:nvPr/>
        </p:nvSpPr>
        <p:spPr bwMode="auto">
          <a:xfrm>
            <a:off x="2542160" y="2009809"/>
            <a:ext cx="677499" cy="1591051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029E149-F67F-C1AD-C998-A1CC5790A56E}"/>
              </a:ext>
            </a:extLst>
          </p:cNvPr>
          <p:cNvSpPr txBox="1"/>
          <p:nvPr/>
        </p:nvSpPr>
        <p:spPr>
          <a:xfrm>
            <a:off x="1187624" y="3715004"/>
            <a:ext cx="2232248" cy="461665"/>
          </a:xfrm>
          <a:prstGeom prst="rect">
            <a:avLst/>
          </a:prstGeom>
          <a:ln>
            <a:solidFill>
              <a:srgbClr val="C00000"/>
            </a:solidFill>
            <a:prstDash val="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i="1" dirty="0">
                <a:solidFill>
                  <a:schemeClr val="tx1"/>
                </a:solidFill>
              </a:rPr>
              <a:t>Dynamic simulation to be run for evaluation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29BA387-58B9-3B48-7DEB-D229747CAE8E}"/>
              </a:ext>
            </a:extLst>
          </p:cNvPr>
          <p:cNvCxnSpPr>
            <a:cxnSpLocks/>
            <a:stCxn id="33" idx="0"/>
          </p:cNvCxnSpPr>
          <p:nvPr/>
        </p:nvCxnSpPr>
        <p:spPr bwMode="auto">
          <a:xfrm flipV="1">
            <a:off x="2303748" y="3575182"/>
            <a:ext cx="609363" cy="139822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06DA76D6-8F99-7F4D-A10B-18E50CA30EB4}"/>
              </a:ext>
            </a:extLst>
          </p:cNvPr>
          <p:cNvSpPr txBox="1"/>
          <p:nvPr/>
        </p:nvSpPr>
        <p:spPr>
          <a:xfrm>
            <a:off x="7092281" y="1540406"/>
            <a:ext cx="1954519" cy="276999"/>
          </a:xfrm>
          <a:prstGeom prst="rect">
            <a:avLst/>
          </a:prstGeom>
          <a:ln>
            <a:solidFill>
              <a:srgbClr val="C00000"/>
            </a:solidFill>
            <a:prstDash val="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i="1" dirty="0">
                <a:solidFill>
                  <a:schemeClr val="tx1"/>
                </a:solidFill>
              </a:rPr>
              <a:t>Similar to LHC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7184CD-154C-A5D2-F608-418AA9E9B9D5}"/>
              </a:ext>
            </a:extLst>
          </p:cNvPr>
          <p:cNvSpPr txBox="1"/>
          <p:nvPr/>
        </p:nvSpPr>
        <p:spPr>
          <a:xfrm>
            <a:off x="7092280" y="1987332"/>
            <a:ext cx="1954519" cy="646331"/>
          </a:xfrm>
          <a:prstGeom prst="rect">
            <a:avLst/>
          </a:prstGeom>
          <a:ln>
            <a:solidFill>
              <a:srgbClr val="C00000"/>
            </a:solidFill>
            <a:prstDash val="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i="1" dirty="0">
                <a:solidFill>
                  <a:schemeClr val="accent6">
                    <a:lumMod val="75000"/>
                  </a:schemeClr>
                </a:solidFill>
              </a:rPr>
              <a:t>Above 280 mm2  defined in Access and powering  LHC doc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26DC8B-0642-8740-C72A-FC50A2DE7F20}"/>
              </a:ext>
            </a:extLst>
          </p:cNvPr>
          <p:cNvSpPr txBox="1"/>
          <p:nvPr/>
        </p:nvSpPr>
        <p:spPr>
          <a:xfrm>
            <a:off x="7092280" y="2794655"/>
            <a:ext cx="1954519" cy="276999"/>
          </a:xfrm>
          <a:prstGeom prst="rect">
            <a:avLst/>
          </a:prstGeom>
          <a:ln>
            <a:solidFill>
              <a:srgbClr val="C00000"/>
            </a:solidFill>
            <a:prstDash val="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i="1" dirty="0">
                <a:solidFill>
                  <a:srgbClr val="00B050"/>
                </a:solidFill>
              </a:rPr>
              <a:t>Above 500 mm2  </a:t>
            </a:r>
          </a:p>
        </p:txBody>
      </p:sp>
    </p:spTree>
    <p:extLst>
      <p:ext uri="{BB962C8B-B14F-4D97-AF65-F5344CB8AC3E}">
        <p14:creationId xmlns:p14="http://schemas.microsoft.com/office/powerpoint/2010/main" val="388239640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Bureau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Template_Presentation_PSM_WPXX_2022</Template>
  <TotalTime>12122</TotalTime>
  <Words>2856</Words>
  <Application>Microsoft Office PowerPoint</Application>
  <DocSecurity>0</DocSecurity>
  <PresentationFormat>On-screen Show (16:9)</PresentationFormat>
  <Paragraphs>766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Wingdings</vt:lpstr>
      <vt:lpstr>Thème Office</vt:lpstr>
      <vt:lpstr>HL-LHC WP9 Cryogenics Safety studies</vt:lpstr>
      <vt:lpstr>Content</vt:lpstr>
      <vt:lpstr>HL-LHC P1/P5 Cryogenic architecture</vt:lpstr>
      <vt:lpstr>Operating modes and dependency with adjacent sector </vt:lpstr>
      <vt:lpstr>Protecting devices releasing helium to environment- Preliminary Layout</vt:lpstr>
      <vt:lpstr>Failure modes and cases considered  for helium release in the tunnel </vt:lpstr>
      <vt:lpstr>Different accesses cases with potential helium release to tunnel environment</vt:lpstr>
      <vt:lpstr>CASE A - helium circuit overpressure –  Preliminary flow and inventory</vt:lpstr>
      <vt:lpstr>CASE B – Helium pipe breach to Insulation vacuum–  Preliminary flow and inventory</vt:lpstr>
      <vt:lpstr>CASE C – MCI or any other case due to powering energy- –  Preliminary flow and inventory</vt:lpstr>
      <vt:lpstr>Way forward</vt:lpstr>
      <vt:lpstr>Vacuum safety valves</vt:lpstr>
      <vt:lpstr>Volumes to be protected and protecting devices</vt:lpstr>
      <vt:lpstr>Failure modes –  MCI or any other case due to powering energy-  CASE C</vt:lpstr>
      <vt:lpstr>Inner triplet process data and inventory (1/2)</vt:lpstr>
      <vt:lpstr>Inner triplet inventory given in helium litre (2/2)</vt:lpstr>
      <vt:lpstr>Configuration in case of access</vt:lpstr>
      <vt:lpstr>Configuration in case of access</vt:lpstr>
      <vt:lpstr>Reminder of all LHC failure modes</vt:lpstr>
      <vt:lpstr>Failure modes leading to helium circuit overpressure -  CASE A</vt:lpstr>
      <vt:lpstr>LHC model benchmark</vt:lpstr>
      <vt:lpstr>QRL line rupture</vt:lpstr>
      <vt:lpstr>HL-LHC model – case B</vt:lpstr>
      <vt:lpstr>QXL line C full rupture – case 1</vt:lpstr>
      <vt:lpstr>QXL line C partial rupture – case 1</vt:lpstr>
      <vt:lpstr>Pressure drop evolution versus the discharge length</vt:lpstr>
    </vt:vector>
  </TitlesOfParts>
  <Manager/>
  <Company>APO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 xxx</dc:title>
  <dc:subject/>
  <dc:creator>Cecile Noels</dc:creator>
  <cp:keywords/>
  <dc:description/>
  <cp:lastModifiedBy>Vanessa Gahier</cp:lastModifiedBy>
  <cp:revision>46</cp:revision>
  <dcterms:created xsi:type="dcterms:W3CDTF">2022-01-19T10:06:53Z</dcterms:created>
  <dcterms:modified xsi:type="dcterms:W3CDTF">2025-02-06T12:59:56Z</dcterms:modified>
  <cp:category/>
  <dc:identifier/>
  <cp:contentStatus/>
  <dc:language/>
  <cp:version/>
</cp:coreProperties>
</file>