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370" r:id="rId3"/>
    <p:sldId id="262" r:id="rId4"/>
    <p:sldId id="473" r:id="rId5"/>
    <p:sldId id="257" r:id="rId6"/>
    <p:sldId id="474" r:id="rId7"/>
    <p:sldId id="475" r:id="rId8"/>
    <p:sldId id="364" r:id="rId9"/>
    <p:sldId id="365" r:id="rId10"/>
    <p:sldId id="258" r:id="rId11"/>
    <p:sldId id="291" r:id="rId12"/>
    <p:sldId id="292" r:id="rId13"/>
    <p:sldId id="263" r:id="rId14"/>
    <p:sldId id="265" r:id="rId15"/>
    <p:sldId id="268" r:id="rId16"/>
    <p:sldId id="374" r:id="rId17"/>
    <p:sldId id="264" r:id="rId18"/>
    <p:sldId id="278" r:id="rId19"/>
    <p:sldId id="279" r:id="rId20"/>
    <p:sldId id="282" r:id="rId21"/>
    <p:sldId id="289" r:id="rId22"/>
    <p:sldId id="477" r:id="rId23"/>
    <p:sldId id="260" r:id="rId24"/>
    <p:sldId id="472" r:id="rId25"/>
    <p:sldId id="478" r:id="rId26"/>
    <p:sldId id="294" r:id="rId27"/>
    <p:sldId id="464" r:id="rId28"/>
    <p:sldId id="290" r:id="rId29"/>
    <p:sldId id="471" r:id="rId30"/>
    <p:sldId id="479" r:id="rId31"/>
    <p:sldId id="486" r:id="rId32"/>
    <p:sldId id="48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30"/>
    <p:restoredTop sz="94634"/>
  </p:normalViewPr>
  <p:slideViewPr>
    <p:cSldViewPr snapToGrid="0">
      <p:cViewPr varScale="1">
        <p:scale>
          <a:sx n="136" d="100"/>
          <a:sy n="136" d="100"/>
        </p:scale>
        <p:origin x="10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87891-D815-9043-9051-908038761E2F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F8548-53C4-EC40-8951-4924ABA1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33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FC840-D1AA-E942-874A-D51211637E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18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108829-FEA2-2B04-0609-65B7ED090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333574-D569-11BE-C3CF-2700D9D2AA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6D47C3-1AF2-5B49-57CB-4F2B2EEB11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0E62B6-376B-052C-9ECE-4D1402D894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FC840-D1AA-E942-874A-D51211637E6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625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71CA1-9626-D31E-BFE6-E53127896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A88B66-0BB6-EE3B-F3D4-11C9AD5A81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F7AC5D-4547-87B2-7BE1-F7DB4BBBA3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500BA7-A235-704C-DEBA-4AFC9AC2D1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0FC840-D1AA-E942-874A-D51211637E6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54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D1F3742E-8CEC-584C-6F47-F4A36A35701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>
            <a:noAutofit/>
          </a:bodyPr>
          <a:lstStyle/>
          <a:p>
            <a:pPr lvl="0"/>
            <a:fld id="{17FD1DC8-5C72-FE4F-8604-4291D7F4613C}" type="slidenum">
              <a:t>22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CBC425-E25F-E07E-8FBB-EF4C44E7227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93F40F-11F5-B212-130F-283912F8B0A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GB" sz="24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E06AD47E-C47A-DB9A-9162-32A87778090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>
            <a:noAutofit/>
          </a:bodyPr>
          <a:lstStyle/>
          <a:p>
            <a:pPr lvl="0"/>
            <a:fld id="{4C187A35-0FD9-2141-8DD8-73863AD8028C}" type="slidenum">
              <a:t>23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E4E5DE-4D8F-33B2-24B5-4C807944515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BB2C77-C249-451E-BEC6-0223F11FAF1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GB" sz="24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D0F43656-7BC8-2758-741E-262D85B2ACB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>
            <a:noAutofit/>
          </a:bodyPr>
          <a:lstStyle/>
          <a:p>
            <a:pPr lvl="0"/>
            <a:fld id="{51779C7A-238F-5D4C-B567-04239B641697}" type="slidenum">
              <a:t>25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02CDF8-5540-7A61-92EC-4D07E14F34C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C60541-9574-F109-11D3-28C32BFA207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GB" sz="24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0E626F36-3A8F-E42C-CCB4-185E7FDA246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>
            <a:noAutofit/>
          </a:bodyPr>
          <a:lstStyle/>
          <a:p>
            <a:pPr lvl="0"/>
            <a:fld id="{76BCB647-557F-344A-8B30-C041E4698937}" type="slidenum">
              <a:t>30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162B0C-9A2D-FAC7-90FD-33EA94C4792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D916E4-FF4E-8F7A-2617-3ADF47CC933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GB" sz="24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C73E2F-105A-2BD7-16BD-B5BED8B8E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F6349DC6-7266-8979-8E8C-0ED1A3C44A9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>
            <a:noAutofit/>
          </a:bodyPr>
          <a:lstStyle/>
          <a:p>
            <a:pPr lvl="0"/>
            <a:fld id="{76BCB647-557F-344A-8B30-C041E4698937}" type="slidenum">
              <a:t>31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1136F3-68E1-FB9C-2879-9134DE35871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C77088-503B-32F3-4A20-AFD357498EB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1750206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7B10C-A5F7-3F26-601A-7279803609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6406D1C8-49E8-40C0-3102-66A2637241D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0000" tIns="46800" rIns="90000" bIns="46800" anchor="b" anchorCtr="0">
            <a:noAutofit/>
          </a:bodyPr>
          <a:lstStyle/>
          <a:p>
            <a:pPr lvl="0"/>
            <a:fld id="{76BCB647-557F-344A-8B30-C041E4698937}" type="slidenum">
              <a:t>32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C11359-C554-352E-489A-C774E89C607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F80D59-E4AE-4A50-55CD-B2428E027EE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313012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3E26B-D22F-8BCF-D4F4-7B8AE71E7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0EBC41-9BA8-ACF8-A41C-056326CC7E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C198B-039A-3E23-33FB-658E3789D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5C977-FE82-32C0-9466-4A0F1FB7C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806F8-E16E-F79E-7BE3-68B5B61AF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287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FB429-2C5E-D78F-DDFC-3C6E20EAB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F5663B-A582-89E9-D462-A84EDF3FF0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56185-DEF3-7A5D-ABDC-6AB68ED39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D3215-2971-D664-12DD-D896E2E90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58C68-36AC-9240-BC44-DA8D4A3E5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6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5D0A16-B324-09CE-A1E1-30BE28F9D7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D57A3B-7B2F-B655-BBFA-1F9AFE6C88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5BA7B-0085-45AD-D934-A8567367F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BF081-96F0-EA4F-9932-EBCF8C7E3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EFF90-F92A-3DED-B0BB-22768EE08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497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732BB-8332-3F6A-39CB-DCED78350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1A059-BFAC-8F6F-6876-C646505C3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67079-BEFF-3C3D-0F22-80FEA3861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3BEE6-0DE9-F8B7-E26D-C86032A9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5EDF2-C901-CAC0-A993-74D820F27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37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32075-CD1F-375C-40C7-B47788236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A195FA-9C6A-8E29-FCD8-E254F284A8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51016-3B81-F461-1478-E720EEFFC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8AAAC-D7AB-634E-85E6-A2D2D6B6F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E03F8-7D5B-02C0-EB61-BE64C0EDA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07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57EBD-2050-24D4-71F6-6098543AE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209AC-E8A0-C482-46A7-D61F86B532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54620A-41A9-BF40-63F6-224D179744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6B535-1881-5A7C-A62A-6A830795A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BB236-7237-DD4D-7733-A5FFF0361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19479-D55A-0D2B-C2AF-4FD25EAFB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4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A4EE9-C966-3D83-BC51-4FE5CEE94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9343E-09E8-9C98-44E4-549641E88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4957C8-D40F-E2A0-CC3B-37D1963553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B4984C-82DE-598B-4984-198C369D01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F593B7-274B-DD3B-C864-27140DF72C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65F8D0-8738-E12E-3FB8-F0A8FA6AB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747BD1-1EA7-7A6D-BB43-B6BEB2ED1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168F60-79F4-3968-F953-587472921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34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C1BAA-79C7-2407-4BE0-72E1C8A9A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56C91B-251C-2100-DE65-0CC63A664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C238D0-54BE-143B-7B1A-780DBADAD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AE42DB-5179-702C-E217-4ABF0AAE0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5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E7D2A8-9237-62B4-6B1D-73CD842F4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02B700-932B-E676-B02C-D987966F7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A2B52A-7760-AEBE-E7FE-DC6E95F14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1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3E170-02C3-51F3-0CF3-9AC883BB1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BD684-8685-CA0C-3D7E-D3728A914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0F43AF-0F78-E9F0-B264-66A6259F96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C90353-4A67-4366-FB80-5D7D3CCF2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58F85F-3D0B-8244-4BE5-0EDBE93C7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002E2-1B74-BBF0-0964-0C53AE519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48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3364-9F93-D1E1-D095-252B41A0D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8C13A8-26AB-FC4C-8466-5911E8F620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6F09F6-EC6A-874A-1695-BA8A864AA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B2C88D-B9AA-F171-C229-0C6853D8B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2A610B-9CF4-ECEA-CC97-EBDBAC77A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ADDA50-F4B6-3D41-738E-908BFD7C2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5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672363-778F-3556-BD6A-0F7E000A9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5A3412-1EC4-6A63-0016-C231774A6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7F2FA-A1E4-8ED7-42A5-83C9582800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189940-AC1A-424C-9A60-014BE3529867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14931-DAD1-E50B-1B0A-D7FA443530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0392F-E372-9924-AEA9-654C230589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06729B-F748-9C46-93FA-D6CDBD487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85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1491351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nschmidtALICE/analysis_cod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lhcb/Detector/-/tree/MS_develop_Nico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8BC4C-8336-858E-C9EB-BC20AE64AA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i="0" u="none" strike="noStrike" dirty="0">
                <a:solidFill>
                  <a:srgbClr val="202020"/>
                </a:solidFill>
                <a:effectLst/>
                <a:latin typeface="Liberation Sans"/>
              </a:rPr>
              <a:t>MS design and technology, including potential LS3 installation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910D79-E8F2-33F2-8BA4-CF3E9C390B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Marcin </a:t>
            </a:r>
            <a:r>
              <a:rPr lang="en-US" dirty="0" err="1"/>
              <a:t>Chrząszcz</a:t>
            </a:r>
            <a:r>
              <a:rPr lang="en-US" dirty="0"/>
              <a:t> (IFJ PAN)</a:t>
            </a:r>
          </a:p>
          <a:p>
            <a:r>
              <a:rPr lang="en-US" sz="1800" b="0" i="0" u="none" strike="noStrike" dirty="0">
                <a:solidFill>
                  <a:srgbClr val="FFFFFF"/>
                </a:solidFill>
                <a:effectLst/>
                <a:latin typeface="Roboto" panose="02000000000000000000" pitchFamily="2" charset="0"/>
                <a:hlinkClick r:id="rId2"/>
              </a:rPr>
              <a:t>8th Workshop on LHCb Upgrade II</a:t>
            </a:r>
            <a:br>
              <a:rPr lang="en-US" sz="1800" b="0" i="0" u="none" strike="noStrike" dirty="0">
                <a:solidFill>
                  <a:srgbClr val="FFFFF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pic>
        <p:nvPicPr>
          <p:cNvPr id="1026" name="Picture 2" descr="Serwis prasowy IFJ PAN">
            <a:extLst>
              <a:ext uri="{FF2B5EF4-FFF2-40B4-BE49-F238E27FC236}">
                <a16:creationId xmlns:a16="http://schemas.microsoft.com/office/drawing/2014/main" id="{EBE626DE-3A96-E8E5-AA56-99EB3A8CA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728" y="5116649"/>
            <a:ext cx="1433104" cy="143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759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CCF7193-A975-7C6F-85A2-33E509C3FBC7}"/>
              </a:ext>
            </a:extLst>
          </p:cNvPr>
          <p:cNvGrpSpPr>
            <a:grpSpLocks noChangeAspect="1"/>
          </p:cNvGrpSpPr>
          <p:nvPr/>
        </p:nvGrpSpPr>
        <p:grpSpPr>
          <a:xfrm>
            <a:off x="4681055" y="748928"/>
            <a:ext cx="7510945" cy="4023164"/>
            <a:chOff x="-611374" y="0"/>
            <a:chExt cx="12803374" cy="6858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DFE16F0-FAC0-12FA-FB45-BB9D6544F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1415" y="0"/>
              <a:ext cx="6670585" cy="6858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331545F-E5CB-F186-AE67-1D0DC36E4C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-611374" y="0"/>
              <a:ext cx="6670585" cy="6858000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E23480E-B93B-C4EF-8125-1866298DCFA4}"/>
              </a:ext>
            </a:extLst>
          </p:cNvPr>
          <p:cNvSpPr txBox="1"/>
          <p:nvPr/>
        </p:nvSpPr>
        <p:spPr>
          <a:xfrm>
            <a:off x="472966" y="147145"/>
            <a:ext cx="11161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NEW CONFIGURATION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3E082D-94F1-3356-5A92-F05A42AE79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91" y="748928"/>
            <a:ext cx="4506464" cy="39340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DA984A-1F88-EA65-31C1-3A276370A410}"/>
              </a:ext>
            </a:extLst>
          </p:cNvPr>
          <p:cNvSpPr txBox="1"/>
          <p:nvPr/>
        </p:nvSpPr>
        <p:spPr>
          <a:xfrm>
            <a:off x="174591" y="4761494"/>
            <a:ext cx="114603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optimized position and angle of MS stations for tracking and occupancy. MS modules are more projective to the collision point.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36 modules fit between the long track acceptance and magnet walls.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covering only the middle to upstream of the magnet without significant physics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/>
                </a:solidFill>
              </a:rPr>
              <a:t>Smaller number of channels : 90K </a:t>
            </a:r>
            <a:r>
              <a:rPr lang="en-US" sz="2000" dirty="0">
                <a:solidFill>
                  <a:schemeClr val="accent6"/>
                </a:solidFill>
                <a:sym typeface="Wingdings" pitchFamily="2" charset="2"/>
              </a:rPr>
              <a:t></a:t>
            </a:r>
            <a:r>
              <a:rPr lang="en-US" sz="2000" dirty="0">
                <a:solidFill>
                  <a:schemeClr val="accent6"/>
                </a:solidFill>
              </a:rPr>
              <a:t> 60K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BABB3F7B-E78D-ADD7-1660-CBA74C244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74B10-FC4D-E64A-AD27-B2034C56003A}" type="datetime1">
              <a:rPr lang="en-US" smtClean="0"/>
              <a:t>3/26/25</a:t>
            </a:fld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502D9E0-5F94-5738-FFC6-F51C9C157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9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67E334-CB91-0B7A-3E94-323DC28B0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562" y="464545"/>
            <a:ext cx="6847703" cy="59289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E83FE1-3CCE-810B-F447-8A27AABDD476}"/>
              </a:ext>
            </a:extLst>
          </p:cNvPr>
          <p:cNvSpPr txBox="1"/>
          <p:nvPr/>
        </p:nvSpPr>
        <p:spPr>
          <a:xfrm>
            <a:off x="7525265" y="2648607"/>
            <a:ext cx="42778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Thanks Lukasz </a:t>
            </a:r>
            <a:r>
              <a:rPr lang="en-US" sz="2800" dirty="0" err="1"/>
              <a:t>Felkowski</a:t>
            </a:r>
            <a:r>
              <a:rPr lang="en-US" sz="2800" dirty="0"/>
              <a:t> (PK/Poland) for providing a near complete support structure model 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02B779-A459-C1D1-4BE8-C5DB74124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A36ED-992A-5B4A-9B14-994DB2204425}" type="datetime1">
              <a:rPr lang="en-US" smtClean="0"/>
              <a:t>3/26/25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EE535B-FDC0-484A-2AF1-DC937F4AB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32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ED6BB0-E90D-C697-824F-D69CD3D65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1506" y="850604"/>
            <a:ext cx="3871229" cy="46373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F5ACB7-B7EE-BFAC-9756-6FE9701CA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659" y="850604"/>
            <a:ext cx="4448837" cy="46251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5EF5F60-A3DC-8181-38C7-029921C88DA7}"/>
              </a:ext>
            </a:extLst>
          </p:cNvPr>
          <p:cNvSpPr txBox="1"/>
          <p:nvPr/>
        </p:nvSpPr>
        <p:spPr>
          <a:xfrm>
            <a:off x="489098" y="106326"/>
            <a:ext cx="1089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Mounts at the Magnet Wall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8F1DD0-403D-F7CF-47F0-5EAA0658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DE449-7DEA-B84D-93B2-138780396CAE}" type="datetime1">
              <a:rPr lang="en-US" smtClean="0"/>
              <a:t>3/26/25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12FD65-E862-6B70-FED0-7B70FE2DC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C2CE4C-9DDA-D7DA-2CC3-E99CCE875210}"/>
              </a:ext>
            </a:extLst>
          </p:cNvPr>
          <p:cNvSpPr txBox="1"/>
          <p:nvPr/>
        </p:nvSpPr>
        <p:spPr>
          <a:xfrm>
            <a:off x="8996987" y="6352143"/>
            <a:ext cx="1795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Łukas</a:t>
            </a:r>
            <a:r>
              <a:rPr lang="en-US" dirty="0"/>
              <a:t> </a:t>
            </a:r>
            <a:r>
              <a:rPr lang="en-US" dirty="0" err="1"/>
              <a:t>Felkowski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000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695F118-AD74-8499-25B5-1398E1390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164" y="1127453"/>
            <a:ext cx="3963672" cy="52288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046156D-9606-0912-04AA-9C32FBED1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01" y="1127454"/>
            <a:ext cx="3963672" cy="52288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0D4D42-F3F6-0E57-1B03-A4300AEDAB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7592" y="1127451"/>
            <a:ext cx="3963672" cy="52288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3C6E7E-2813-6A7B-F407-084E48159F4B}"/>
              </a:ext>
            </a:extLst>
          </p:cNvPr>
          <p:cNvSpPr txBox="1"/>
          <p:nvPr/>
        </p:nvSpPr>
        <p:spPr>
          <a:xfrm>
            <a:off x="273270" y="129930"/>
            <a:ext cx="3165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Assemble steps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857E28-32A9-38D0-3F7E-3738F7213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2F03-D3B3-0146-87FE-2C49A6C80A1A}" type="datetime1">
              <a:rPr lang="en-US" smtClean="0"/>
              <a:t>3/26/25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D42CB8-4390-C374-C0F6-45122B4EF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45EE47-6C3B-87C0-4CAD-AB2034318BED}"/>
              </a:ext>
            </a:extLst>
          </p:cNvPr>
          <p:cNvSpPr txBox="1"/>
          <p:nvPr/>
        </p:nvSpPr>
        <p:spPr>
          <a:xfrm>
            <a:off x="359607" y="767223"/>
            <a:ext cx="2992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Mounting to the magnet wall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3BF52C-3865-8D9C-4A6E-9C46A62D94E1}"/>
              </a:ext>
            </a:extLst>
          </p:cNvPr>
          <p:cNvSpPr txBox="1"/>
          <p:nvPr/>
        </p:nvSpPr>
        <p:spPr>
          <a:xfrm>
            <a:off x="5115049" y="749617"/>
            <a:ext cx="1299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frame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2B047F-2EAF-D8D5-3CF6-F7599960B139}"/>
              </a:ext>
            </a:extLst>
          </p:cNvPr>
          <p:cNvSpPr txBox="1"/>
          <p:nvPr/>
        </p:nvSpPr>
        <p:spPr>
          <a:xfrm>
            <a:off x="8177592" y="749617"/>
            <a:ext cx="3996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Modules mounting on the main frame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8B1485-4A93-74DB-F04B-AB2D8363C770}"/>
              </a:ext>
            </a:extLst>
          </p:cNvPr>
          <p:cNvSpPr txBox="1"/>
          <p:nvPr/>
        </p:nvSpPr>
        <p:spPr>
          <a:xfrm>
            <a:off x="8996987" y="6352143"/>
            <a:ext cx="1795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Łukas</a:t>
            </a:r>
            <a:r>
              <a:rPr lang="en-US" dirty="0"/>
              <a:t> </a:t>
            </a:r>
            <a:r>
              <a:rPr lang="en-US" dirty="0" err="1"/>
              <a:t>Felkowski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871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9C7361-74BE-F896-5720-ED4447238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033" y="828895"/>
            <a:ext cx="3601481" cy="53504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1FD2D7-F8A2-3447-4B37-E31352BD6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203" y="828895"/>
            <a:ext cx="3601481" cy="53504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7AC3DC-BBB8-7D48-7A7D-B8BBBC79CC27}"/>
              </a:ext>
            </a:extLst>
          </p:cNvPr>
          <p:cNvSpPr txBox="1"/>
          <p:nvPr/>
        </p:nvSpPr>
        <p:spPr>
          <a:xfrm>
            <a:off x="273270" y="129930"/>
            <a:ext cx="4139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Main frame mounting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78243C-DAED-38E1-48B3-0458AF902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F55D-7620-7C47-8130-BD8CEE604882}" type="datetime1">
              <a:rPr lang="en-US" smtClean="0"/>
              <a:t>3/26/25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E601-E639-F1D1-B048-C827D1A26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5EFD4E-6396-8972-2969-F5E92E738823}"/>
              </a:ext>
            </a:extLst>
          </p:cNvPr>
          <p:cNvSpPr txBox="1"/>
          <p:nvPr/>
        </p:nvSpPr>
        <p:spPr>
          <a:xfrm>
            <a:off x="8996987" y="6352143"/>
            <a:ext cx="1795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Łukas</a:t>
            </a:r>
            <a:r>
              <a:rPr lang="en-US" dirty="0"/>
              <a:t> </a:t>
            </a:r>
            <a:r>
              <a:rPr lang="en-US" dirty="0" err="1"/>
              <a:t>Felkowski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179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>
            <a:extLst>
              <a:ext uri="{FF2B5EF4-FFF2-40B4-BE49-F238E27FC236}">
                <a16:creationId xmlns:a16="http://schemas.microsoft.com/office/drawing/2014/main" id="{7E61213F-B7D9-5E90-0A2F-31F482D44984}"/>
              </a:ext>
            </a:extLst>
          </p:cNvPr>
          <p:cNvSpPr txBox="1"/>
          <p:nvPr/>
        </p:nvSpPr>
        <p:spPr>
          <a:xfrm>
            <a:off x="634114" y="5794234"/>
            <a:ext cx="10832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Sketch of a gutter for the clear fiber bundles.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AE6A6D4-58F1-17F9-4113-7DF0F90BE54F}"/>
              </a:ext>
            </a:extLst>
          </p:cNvPr>
          <p:cNvSpPr txBox="1"/>
          <p:nvPr/>
        </p:nvSpPr>
        <p:spPr>
          <a:xfrm>
            <a:off x="832388" y="98277"/>
            <a:ext cx="50585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Suggestion for the clear fibers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8E6C396-787C-8380-87EA-F0017487E72B}"/>
              </a:ext>
            </a:extLst>
          </p:cNvPr>
          <p:cNvGrpSpPr/>
          <p:nvPr/>
        </p:nvGrpSpPr>
        <p:grpSpPr>
          <a:xfrm>
            <a:off x="616688" y="806035"/>
            <a:ext cx="9835776" cy="4605937"/>
            <a:chOff x="444795" y="610521"/>
            <a:chExt cx="9835776" cy="460593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FBC5017-0B24-F14D-6D2D-27E794BE3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4795" y="610521"/>
              <a:ext cx="9835776" cy="4543820"/>
            </a:xfrm>
            <a:prstGeom prst="rect">
              <a:avLst/>
            </a:prstGeom>
          </p:spPr>
        </p:pic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83B7807-9C3E-5753-E6CC-78A1AC2CA37F}"/>
                </a:ext>
              </a:extLst>
            </p:cNvPr>
            <p:cNvGrpSpPr/>
            <p:nvPr/>
          </p:nvGrpSpPr>
          <p:grpSpPr>
            <a:xfrm>
              <a:off x="1828800" y="1594022"/>
              <a:ext cx="2942641" cy="3622436"/>
              <a:chOff x="1828800" y="1594022"/>
              <a:chExt cx="2942641" cy="3622436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49578DA8-117A-4C1A-B702-0AE311B93F03}"/>
                  </a:ext>
                </a:extLst>
              </p:cNvPr>
              <p:cNvGrpSpPr/>
              <p:nvPr/>
            </p:nvGrpSpPr>
            <p:grpSpPr>
              <a:xfrm>
                <a:off x="2621366" y="3251400"/>
                <a:ext cx="2150075" cy="1902941"/>
                <a:chOff x="2621366" y="3251400"/>
                <a:chExt cx="2150075" cy="1902941"/>
              </a:xfrm>
            </p:grpSpPr>
            <p:sp>
              <p:nvSpPr>
                <p:cNvPr id="2" name="Freeform 1">
                  <a:extLst>
                    <a:ext uri="{FF2B5EF4-FFF2-40B4-BE49-F238E27FC236}">
                      <a16:creationId xmlns:a16="http://schemas.microsoft.com/office/drawing/2014/main" id="{C5D61DD7-0C33-B1FA-98EA-0B03F372BAED}"/>
                    </a:ext>
                  </a:extLst>
                </p:cNvPr>
                <p:cNvSpPr/>
                <p:nvPr/>
              </p:nvSpPr>
              <p:spPr>
                <a:xfrm>
                  <a:off x="2621366" y="3251400"/>
                  <a:ext cx="2150075" cy="1902941"/>
                </a:xfrm>
                <a:custGeom>
                  <a:avLst/>
                  <a:gdLst>
                    <a:gd name="connsiteX0" fmla="*/ 0 w 2150075"/>
                    <a:gd name="connsiteY0" fmla="*/ 12357 h 1902941"/>
                    <a:gd name="connsiteX1" fmla="*/ 0 w 2150075"/>
                    <a:gd name="connsiteY1" fmla="*/ 803189 h 1902941"/>
                    <a:gd name="connsiteX2" fmla="*/ 568411 w 2150075"/>
                    <a:gd name="connsiteY2" fmla="*/ 1878227 h 1902941"/>
                    <a:gd name="connsiteX3" fmla="*/ 2150075 w 2150075"/>
                    <a:gd name="connsiteY3" fmla="*/ 1902941 h 1902941"/>
                    <a:gd name="connsiteX4" fmla="*/ 2137719 w 2150075"/>
                    <a:gd name="connsiteY4" fmla="*/ 1062681 h 1902941"/>
                    <a:gd name="connsiteX5" fmla="*/ 1581665 w 2150075"/>
                    <a:gd name="connsiteY5" fmla="*/ 0 h 1902941"/>
                    <a:gd name="connsiteX6" fmla="*/ 1421027 w 2150075"/>
                    <a:gd name="connsiteY6" fmla="*/ 0 h 1902941"/>
                    <a:gd name="connsiteX7" fmla="*/ 1408670 w 2150075"/>
                    <a:gd name="connsiteY7" fmla="*/ 543698 h 1902941"/>
                    <a:gd name="connsiteX8" fmla="*/ 469557 w 2150075"/>
                    <a:gd name="connsiteY8" fmla="*/ 556054 h 1902941"/>
                    <a:gd name="connsiteX9" fmla="*/ 197708 w 2150075"/>
                    <a:gd name="connsiteY9" fmla="*/ 49427 h 1902941"/>
                    <a:gd name="connsiteX10" fmla="*/ 0 w 2150075"/>
                    <a:gd name="connsiteY10" fmla="*/ 12357 h 1902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50075" h="1902941">
                      <a:moveTo>
                        <a:pt x="0" y="12357"/>
                      </a:moveTo>
                      <a:lnTo>
                        <a:pt x="0" y="803189"/>
                      </a:lnTo>
                      <a:lnTo>
                        <a:pt x="568411" y="1878227"/>
                      </a:lnTo>
                      <a:lnTo>
                        <a:pt x="2150075" y="1902941"/>
                      </a:lnTo>
                      <a:lnTo>
                        <a:pt x="2137719" y="1062681"/>
                      </a:lnTo>
                      <a:lnTo>
                        <a:pt x="1581665" y="0"/>
                      </a:lnTo>
                      <a:lnTo>
                        <a:pt x="1421027" y="0"/>
                      </a:lnTo>
                      <a:lnTo>
                        <a:pt x="1408670" y="543698"/>
                      </a:lnTo>
                      <a:lnTo>
                        <a:pt x="469557" y="556054"/>
                      </a:lnTo>
                      <a:lnTo>
                        <a:pt x="197708" y="49427"/>
                      </a:lnTo>
                      <a:lnTo>
                        <a:pt x="0" y="1235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" name="Freeform 2">
                  <a:extLst>
                    <a:ext uri="{FF2B5EF4-FFF2-40B4-BE49-F238E27FC236}">
                      <a16:creationId xmlns:a16="http://schemas.microsoft.com/office/drawing/2014/main" id="{4DC67AB2-0B64-BB11-14B6-656768DBBA10}"/>
                    </a:ext>
                  </a:extLst>
                </p:cNvPr>
                <p:cNvSpPr/>
                <p:nvPr/>
              </p:nvSpPr>
              <p:spPr>
                <a:xfrm>
                  <a:off x="2640143" y="3312525"/>
                  <a:ext cx="729048" cy="1087395"/>
                </a:xfrm>
                <a:custGeom>
                  <a:avLst/>
                  <a:gdLst>
                    <a:gd name="connsiteX0" fmla="*/ 185351 w 729048"/>
                    <a:gd name="connsiteY0" fmla="*/ 0 h 1087395"/>
                    <a:gd name="connsiteX1" fmla="*/ 729048 w 729048"/>
                    <a:gd name="connsiteY1" fmla="*/ 1087395 h 1087395"/>
                    <a:gd name="connsiteX2" fmla="*/ 531340 w 729048"/>
                    <a:gd name="connsiteY2" fmla="*/ 1062681 h 1087395"/>
                    <a:gd name="connsiteX3" fmla="*/ 0 w 729048"/>
                    <a:gd name="connsiteY3" fmla="*/ 0 h 1087395"/>
                    <a:gd name="connsiteX4" fmla="*/ 185351 w 729048"/>
                    <a:gd name="connsiteY4" fmla="*/ 0 h 1087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9048" h="1087395">
                      <a:moveTo>
                        <a:pt x="185351" y="0"/>
                      </a:moveTo>
                      <a:lnTo>
                        <a:pt x="729048" y="1087395"/>
                      </a:lnTo>
                      <a:lnTo>
                        <a:pt x="531340" y="1062681"/>
                      </a:lnTo>
                      <a:lnTo>
                        <a:pt x="0" y="0"/>
                      </a:lnTo>
                      <a:lnTo>
                        <a:pt x="185351" y="0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BF588196-976A-7E9B-43E4-4F60F65DC14B}"/>
                    </a:ext>
                  </a:extLst>
                </p:cNvPr>
                <p:cNvSpPr/>
                <p:nvPr/>
              </p:nvSpPr>
              <p:spPr>
                <a:xfrm>
                  <a:off x="3079052" y="3266425"/>
                  <a:ext cx="1507524" cy="1643448"/>
                </a:xfrm>
                <a:custGeom>
                  <a:avLst/>
                  <a:gdLst>
                    <a:gd name="connsiteX0" fmla="*/ 0 w 1507524"/>
                    <a:gd name="connsiteY0" fmla="*/ 531340 h 1643448"/>
                    <a:gd name="connsiteX1" fmla="*/ 296562 w 1507524"/>
                    <a:gd name="connsiteY1" fmla="*/ 1124465 h 1643448"/>
                    <a:gd name="connsiteX2" fmla="*/ 296562 w 1507524"/>
                    <a:gd name="connsiteY2" fmla="*/ 1643448 h 1643448"/>
                    <a:gd name="connsiteX3" fmla="*/ 1507524 w 1507524"/>
                    <a:gd name="connsiteY3" fmla="*/ 1643448 h 1643448"/>
                    <a:gd name="connsiteX4" fmla="*/ 1470454 w 1507524"/>
                    <a:gd name="connsiteY4" fmla="*/ 1112108 h 1643448"/>
                    <a:gd name="connsiteX5" fmla="*/ 951470 w 1507524"/>
                    <a:gd name="connsiteY5" fmla="*/ 0 h 1643448"/>
                    <a:gd name="connsiteX6" fmla="*/ 926757 w 1507524"/>
                    <a:gd name="connsiteY6" fmla="*/ 580767 h 1643448"/>
                    <a:gd name="connsiteX7" fmla="*/ 0 w 1507524"/>
                    <a:gd name="connsiteY7" fmla="*/ 531340 h 1643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7524" h="1643448">
                      <a:moveTo>
                        <a:pt x="0" y="531340"/>
                      </a:moveTo>
                      <a:lnTo>
                        <a:pt x="296562" y="1124465"/>
                      </a:lnTo>
                      <a:lnTo>
                        <a:pt x="296562" y="1643448"/>
                      </a:lnTo>
                      <a:lnTo>
                        <a:pt x="1507524" y="1643448"/>
                      </a:lnTo>
                      <a:lnTo>
                        <a:pt x="1470454" y="1112108"/>
                      </a:lnTo>
                      <a:lnTo>
                        <a:pt x="951470" y="0"/>
                      </a:lnTo>
                      <a:lnTo>
                        <a:pt x="926757" y="580767"/>
                      </a:lnTo>
                      <a:lnTo>
                        <a:pt x="0" y="531340"/>
                      </a:lnTo>
                      <a:close/>
                    </a:path>
                  </a:pathLst>
                </a:cu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916E4129-8B6E-A655-14E5-DC266E5174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20156" y="3843865"/>
                  <a:ext cx="494788" cy="104995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0B2DB2E1-832B-3F63-CDB2-4EEA8617DE7B}"/>
                    </a:ext>
                  </a:extLst>
                </p:cNvPr>
                <p:cNvCxnSpPr>
                  <a:cxnSpLocks/>
                  <a:endCxn id="2" idx="2"/>
                </p:cNvCxnSpPr>
                <p:nvPr/>
              </p:nvCxnSpPr>
              <p:spPr>
                <a:xfrm>
                  <a:off x="3158319" y="4384895"/>
                  <a:ext cx="31458" cy="744732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76C9DD7A-EA0C-3826-2B4D-99A1DC6E9239}"/>
                  </a:ext>
                </a:extLst>
              </p:cNvPr>
              <p:cNvSpPr/>
              <p:nvPr/>
            </p:nvSpPr>
            <p:spPr>
              <a:xfrm>
                <a:off x="1828800" y="1594022"/>
                <a:ext cx="1915297" cy="3311610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5297" h="3311610">
                    <a:moveTo>
                      <a:pt x="0" y="0"/>
                    </a:moveTo>
                    <a:lnTo>
                      <a:pt x="49427" y="506627"/>
                    </a:lnTo>
                    <a:lnTo>
                      <a:pt x="135924" y="889686"/>
                    </a:lnTo>
                    <a:lnTo>
                      <a:pt x="420130" y="1346886"/>
                    </a:lnTo>
                    <a:lnTo>
                      <a:pt x="1025611" y="1754659"/>
                    </a:lnTo>
                    <a:lnTo>
                      <a:pt x="1359243" y="2261286"/>
                    </a:lnTo>
                    <a:lnTo>
                      <a:pt x="1754659" y="3311610"/>
                    </a:lnTo>
                    <a:lnTo>
                      <a:pt x="1915297" y="3311610"/>
                    </a:lnTo>
                    <a:lnTo>
                      <a:pt x="1383957" y="2088292"/>
                    </a:lnTo>
                    <a:lnTo>
                      <a:pt x="1112108" y="1729946"/>
                    </a:lnTo>
                    <a:lnTo>
                      <a:pt x="864973" y="1532237"/>
                    </a:lnTo>
                    <a:lnTo>
                      <a:pt x="568411" y="1285102"/>
                    </a:lnTo>
                    <a:lnTo>
                      <a:pt x="407773" y="1136821"/>
                    </a:lnTo>
                    <a:lnTo>
                      <a:pt x="284205" y="939113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7D7B90F9-DE8C-750A-B3DC-4BF6E8CC5FB7}"/>
                  </a:ext>
                </a:extLst>
              </p:cNvPr>
              <p:cNvSpPr/>
              <p:nvPr/>
            </p:nvSpPr>
            <p:spPr>
              <a:xfrm>
                <a:off x="1966829" y="1606379"/>
                <a:ext cx="1915297" cy="3311610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5297" h="3311610">
                    <a:moveTo>
                      <a:pt x="0" y="0"/>
                    </a:moveTo>
                    <a:lnTo>
                      <a:pt x="49427" y="506627"/>
                    </a:lnTo>
                    <a:lnTo>
                      <a:pt x="135924" y="889686"/>
                    </a:lnTo>
                    <a:lnTo>
                      <a:pt x="420130" y="1346886"/>
                    </a:lnTo>
                    <a:lnTo>
                      <a:pt x="1025611" y="1754659"/>
                    </a:lnTo>
                    <a:lnTo>
                      <a:pt x="1359243" y="2261286"/>
                    </a:lnTo>
                    <a:lnTo>
                      <a:pt x="1754659" y="3311610"/>
                    </a:lnTo>
                    <a:lnTo>
                      <a:pt x="1915297" y="3311610"/>
                    </a:lnTo>
                    <a:lnTo>
                      <a:pt x="1383957" y="2088292"/>
                    </a:lnTo>
                    <a:lnTo>
                      <a:pt x="1112108" y="1729946"/>
                    </a:lnTo>
                    <a:lnTo>
                      <a:pt x="864973" y="1532237"/>
                    </a:lnTo>
                    <a:lnTo>
                      <a:pt x="568411" y="1285102"/>
                    </a:lnTo>
                    <a:lnTo>
                      <a:pt x="407773" y="1136821"/>
                    </a:lnTo>
                    <a:lnTo>
                      <a:pt x="284205" y="939113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D7606F99-CA87-034F-B905-097AD022816B}"/>
                  </a:ext>
                </a:extLst>
              </p:cNvPr>
              <p:cNvSpPr/>
              <p:nvPr/>
            </p:nvSpPr>
            <p:spPr>
              <a:xfrm>
                <a:off x="2104858" y="1721708"/>
                <a:ext cx="1915297" cy="3311610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5297" h="3311610">
                    <a:moveTo>
                      <a:pt x="0" y="0"/>
                    </a:moveTo>
                    <a:lnTo>
                      <a:pt x="49427" y="506627"/>
                    </a:lnTo>
                    <a:lnTo>
                      <a:pt x="135924" y="889686"/>
                    </a:lnTo>
                    <a:lnTo>
                      <a:pt x="420130" y="1346886"/>
                    </a:lnTo>
                    <a:lnTo>
                      <a:pt x="1025611" y="1754659"/>
                    </a:lnTo>
                    <a:lnTo>
                      <a:pt x="1359243" y="2261286"/>
                    </a:lnTo>
                    <a:lnTo>
                      <a:pt x="1754659" y="3311610"/>
                    </a:lnTo>
                    <a:lnTo>
                      <a:pt x="1915297" y="3311610"/>
                    </a:lnTo>
                    <a:lnTo>
                      <a:pt x="1383957" y="2088292"/>
                    </a:lnTo>
                    <a:lnTo>
                      <a:pt x="1112108" y="1729946"/>
                    </a:lnTo>
                    <a:lnTo>
                      <a:pt x="864973" y="1532237"/>
                    </a:lnTo>
                    <a:lnTo>
                      <a:pt x="568411" y="1285102"/>
                    </a:lnTo>
                    <a:lnTo>
                      <a:pt x="407773" y="1136821"/>
                    </a:lnTo>
                    <a:lnTo>
                      <a:pt x="284205" y="939113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45A889C5-6BC4-A709-07BB-F356718BE8BF}"/>
                  </a:ext>
                </a:extLst>
              </p:cNvPr>
              <p:cNvSpPr/>
              <p:nvPr/>
            </p:nvSpPr>
            <p:spPr>
              <a:xfrm>
                <a:off x="1981200" y="1746422"/>
                <a:ext cx="1915297" cy="3311610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5297" h="3311610">
                    <a:moveTo>
                      <a:pt x="0" y="0"/>
                    </a:moveTo>
                    <a:lnTo>
                      <a:pt x="49427" y="506627"/>
                    </a:lnTo>
                    <a:lnTo>
                      <a:pt x="135924" y="889686"/>
                    </a:lnTo>
                    <a:lnTo>
                      <a:pt x="420130" y="1346886"/>
                    </a:lnTo>
                    <a:lnTo>
                      <a:pt x="1025611" y="1754659"/>
                    </a:lnTo>
                    <a:lnTo>
                      <a:pt x="1359243" y="2261286"/>
                    </a:lnTo>
                    <a:lnTo>
                      <a:pt x="1754659" y="3311610"/>
                    </a:lnTo>
                    <a:lnTo>
                      <a:pt x="1915297" y="3311610"/>
                    </a:lnTo>
                    <a:lnTo>
                      <a:pt x="1383957" y="2088292"/>
                    </a:lnTo>
                    <a:lnTo>
                      <a:pt x="1112108" y="1729946"/>
                    </a:lnTo>
                    <a:lnTo>
                      <a:pt x="864973" y="1532237"/>
                    </a:lnTo>
                    <a:lnTo>
                      <a:pt x="568411" y="1285102"/>
                    </a:lnTo>
                    <a:lnTo>
                      <a:pt x="407773" y="1136821"/>
                    </a:lnTo>
                    <a:lnTo>
                      <a:pt x="284205" y="939113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54311897-1406-3175-CB37-6E29BD6AD2EF}"/>
                  </a:ext>
                </a:extLst>
              </p:cNvPr>
              <p:cNvSpPr/>
              <p:nvPr/>
            </p:nvSpPr>
            <p:spPr>
              <a:xfrm>
                <a:off x="2242887" y="1746422"/>
                <a:ext cx="1915297" cy="3311610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5297" h="3311610">
                    <a:moveTo>
                      <a:pt x="0" y="0"/>
                    </a:moveTo>
                    <a:lnTo>
                      <a:pt x="49427" y="506627"/>
                    </a:lnTo>
                    <a:lnTo>
                      <a:pt x="135924" y="889686"/>
                    </a:lnTo>
                    <a:lnTo>
                      <a:pt x="420130" y="1346886"/>
                    </a:lnTo>
                    <a:lnTo>
                      <a:pt x="1025611" y="1754659"/>
                    </a:lnTo>
                    <a:lnTo>
                      <a:pt x="1359243" y="2261286"/>
                    </a:lnTo>
                    <a:lnTo>
                      <a:pt x="1754659" y="3311610"/>
                    </a:lnTo>
                    <a:lnTo>
                      <a:pt x="1915297" y="3311610"/>
                    </a:lnTo>
                    <a:lnTo>
                      <a:pt x="1383957" y="2088292"/>
                    </a:lnTo>
                    <a:lnTo>
                      <a:pt x="1112108" y="1729946"/>
                    </a:lnTo>
                    <a:lnTo>
                      <a:pt x="864973" y="1532237"/>
                    </a:lnTo>
                    <a:lnTo>
                      <a:pt x="568411" y="1285102"/>
                    </a:lnTo>
                    <a:lnTo>
                      <a:pt x="407773" y="1136821"/>
                    </a:lnTo>
                    <a:lnTo>
                      <a:pt x="284205" y="939113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89639DE2-21C5-0515-850A-0BA30CEC381D}"/>
                  </a:ext>
                </a:extLst>
              </p:cNvPr>
              <p:cNvSpPr/>
              <p:nvPr/>
            </p:nvSpPr>
            <p:spPr>
              <a:xfrm>
                <a:off x="2387230" y="1794577"/>
                <a:ext cx="1915297" cy="3311610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5297" h="3311610">
                    <a:moveTo>
                      <a:pt x="0" y="0"/>
                    </a:moveTo>
                    <a:lnTo>
                      <a:pt x="49427" y="506627"/>
                    </a:lnTo>
                    <a:lnTo>
                      <a:pt x="135924" y="889686"/>
                    </a:lnTo>
                    <a:lnTo>
                      <a:pt x="420130" y="1346886"/>
                    </a:lnTo>
                    <a:lnTo>
                      <a:pt x="1025611" y="1754659"/>
                    </a:lnTo>
                    <a:lnTo>
                      <a:pt x="1359243" y="2261286"/>
                    </a:lnTo>
                    <a:lnTo>
                      <a:pt x="1754659" y="3311610"/>
                    </a:lnTo>
                    <a:lnTo>
                      <a:pt x="1915297" y="3311610"/>
                    </a:lnTo>
                    <a:lnTo>
                      <a:pt x="1383957" y="2088292"/>
                    </a:lnTo>
                    <a:lnTo>
                      <a:pt x="1112108" y="1729946"/>
                    </a:lnTo>
                    <a:lnTo>
                      <a:pt x="864973" y="1532237"/>
                    </a:lnTo>
                    <a:lnTo>
                      <a:pt x="568411" y="1285102"/>
                    </a:lnTo>
                    <a:lnTo>
                      <a:pt x="407773" y="1136821"/>
                    </a:lnTo>
                    <a:lnTo>
                      <a:pt x="284205" y="939113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983B584C-2A38-1BB1-4175-DAF9266D4D55}"/>
                  </a:ext>
                </a:extLst>
              </p:cNvPr>
              <p:cNvSpPr/>
              <p:nvPr/>
            </p:nvSpPr>
            <p:spPr>
              <a:xfrm>
                <a:off x="2510888" y="1818654"/>
                <a:ext cx="1915297" cy="3311610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5297" h="3311610">
                    <a:moveTo>
                      <a:pt x="0" y="0"/>
                    </a:moveTo>
                    <a:lnTo>
                      <a:pt x="49427" y="506627"/>
                    </a:lnTo>
                    <a:lnTo>
                      <a:pt x="135924" y="889686"/>
                    </a:lnTo>
                    <a:lnTo>
                      <a:pt x="420130" y="1346886"/>
                    </a:lnTo>
                    <a:lnTo>
                      <a:pt x="1025611" y="1754659"/>
                    </a:lnTo>
                    <a:lnTo>
                      <a:pt x="1359243" y="2261286"/>
                    </a:lnTo>
                    <a:lnTo>
                      <a:pt x="1754659" y="3311610"/>
                    </a:lnTo>
                    <a:lnTo>
                      <a:pt x="1915297" y="3311610"/>
                    </a:lnTo>
                    <a:lnTo>
                      <a:pt x="1383957" y="2088292"/>
                    </a:lnTo>
                    <a:lnTo>
                      <a:pt x="1112108" y="1729946"/>
                    </a:lnTo>
                    <a:lnTo>
                      <a:pt x="864973" y="1532237"/>
                    </a:lnTo>
                    <a:lnTo>
                      <a:pt x="568411" y="1285102"/>
                    </a:lnTo>
                    <a:lnTo>
                      <a:pt x="407773" y="1136821"/>
                    </a:lnTo>
                    <a:lnTo>
                      <a:pt x="284205" y="939113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6936E66A-656E-DBAB-6507-CF5271340926}"/>
                  </a:ext>
                </a:extLst>
              </p:cNvPr>
              <p:cNvSpPr/>
              <p:nvPr/>
            </p:nvSpPr>
            <p:spPr>
              <a:xfrm>
                <a:off x="2638380" y="1861751"/>
                <a:ext cx="1915297" cy="3311610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5297" h="3311610">
                    <a:moveTo>
                      <a:pt x="0" y="0"/>
                    </a:moveTo>
                    <a:lnTo>
                      <a:pt x="49427" y="506627"/>
                    </a:lnTo>
                    <a:lnTo>
                      <a:pt x="135924" y="889686"/>
                    </a:lnTo>
                    <a:lnTo>
                      <a:pt x="420130" y="1346886"/>
                    </a:lnTo>
                    <a:lnTo>
                      <a:pt x="1025611" y="1754659"/>
                    </a:lnTo>
                    <a:lnTo>
                      <a:pt x="1359243" y="2261286"/>
                    </a:lnTo>
                    <a:lnTo>
                      <a:pt x="1754659" y="3311610"/>
                    </a:lnTo>
                    <a:lnTo>
                      <a:pt x="1915297" y="3311610"/>
                    </a:lnTo>
                    <a:lnTo>
                      <a:pt x="1383957" y="2088292"/>
                    </a:lnTo>
                    <a:lnTo>
                      <a:pt x="1112108" y="1729946"/>
                    </a:lnTo>
                    <a:lnTo>
                      <a:pt x="864973" y="1532237"/>
                    </a:lnTo>
                    <a:lnTo>
                      <a:pt x="568411" y="1285102"/>
                    </a:lnTo>
                    <a:lnTo>
                      <a:pt x="407773" y="1136821"/>
                    </a:lnTo>
                    <a:lnTo>
                      <a:pt x="284205" y="939113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F3B480C9-BF4A-9780-4647-127EC751D6F0}"/>
                  </a:ext>
                </a:extLst>
              </p:cNvPr>
              <p:cNvSpPr/>
              <p:nvPr/>
            </p:nvSpPr>
            <p:spPr>
              <a:xfrm>
                <a:off x="2765872" y="1904848"/>
                <a:ext cx="1915297" cy="3311610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15297" h="3311610">
                    <a:moveTo>
                      <a:pt x="0" y="0"/>
                    </a:moveTo>
                    <a:lnTo>
                      <a:pt x="49427" y="506627"/>
                    </a:lnTo>
                    <a:lnTo>
                      <a:pt x="135924" y="889686"/>
                    </a:lnTo>
                    <a:lnTo>
                      <a:pt x="420130" y="1346886"/>
                    </a:lnTo>
                    <a:lnTo>
                      <a:pt x="1025611" y="1754659"/>
                    </a:lnTo>
                    <a:lnTo>
                      <a:pt x="1359243" y="2261286"/>
                    </a:lnTo>
                    <a:lnTo>
                      <a:pt x="1754659" y="3311610"/>
                    </a:lnTo>
                    <a:lnTo>
                      <a:pt x="1915297" y="3311610"/>
                    </a:lnTo>
                    <a:lnTo>
                      <a:pt x="1383957" y="2088292"/>
                    </a:lnTo>
                    <a:lnTo>
                      <a:pt x="1112108" y="1729946"/>
                    </a:lnTo>
                    <a:lnTo>
                      <a:pt x="864973" y="1532237"/>
                    </a:lnTo>
                    <a:lnTo>
                      <a:pt x="568411" y="1285102"/>
                    </a:lnTo>
                    <a:lnTo>
                      <a:pt x="407773" y="1136821"/>
                    </a:lnTo>
                    <a:lnTo>
                      <a:pt x="284205" y="939113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D08CAB69-14F8-F34C-6693-43922D502970}"/>
                  </a:ext>
                </a:extLst>
              </p:cNvPr>
              <p:cNvSpPr/>
              <p:nvPr/>
            </p:nvSpPr>
            <p:spPr>
              <a:xfrm>
                <a:off x="2911340" y="1970903"/>
                <a:ext cx="852616" cy="2916194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667264 w 1915297"/>
                  <a:gd name="connsiteY6" fmla="*/ 2879124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1359243 w 1383957"/>
                  <a:gd name="connsiteY5" fmla="*/ 2261286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469557 w 1383957"/>
                  <a:gd name="connsiteY9" fmla="*/ 2026508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407773 w 852616"/>
                  <a:gd name="connsiteY10" fmla="*/ 169287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370703 w 852616"/>
                  <a:gd name="connsiteY10" fmla="*/ 172994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52616" h="2916194">
                    <a:moveTo>
                      <a:pt x="0" y="0"/>
                    </a:moveTo>
                    <a:lnTo>
                      <a:pt x="49427" y="506627"/>
                    </a:lnTo>
                    <a:lnTo>
                      <a:pt x="98854" y="1235675"/>
                    </a:lnTo>
                    <a:lnTo>
                      <a:pt x="160638" y="1470453"/>
                    </a:lnTo>
                    <a:lnTo>
                      <a:pt x="494270" y="2360140"/>
                    </a:lnTo>
                    <a:lnTo>
                      <a:pt x="593124" y="2520778"/>
                    </a:lnTo>
                    <a:lnTo>
                      <a:pt x="667264" y="2879124"/>
                    </a:lnTo>
                    <a:lnTo>
                      <a:pt x="852616" y="2916194"/>
                    </a:lnTo>
                    <a:lnTo>
                      <a:pt x="642552" y="2360141"/>
                    </a:lnTo>
                    <a:lnTo>
                      <a:pt x="469557" y="2026508"/>
                    </a:lnTo>
                    <a:lnTo>
                      <a:pt x="370703" y="1729945"/>
                    </a:lnTo>
                    <a:lnTo>
                      <a:pt x="296562" y="1470453"/>
                    </a:lnTo>
                    <a:lnTo>
                      <a:pt x="259492" y="1235675"/>
                    </a:lnTo>
                    <a:lnTo>
                      <a:pt x="197708" y="1075037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3D006869-6F17-5B3B-6AF6-614D8889E67E}"/>
                  </a:ext>
                </a:extLst>
              </p:cNvPr>
              <p:cNvSpPr/>
              <p:nvPr/>
            </p:nvSpPr>
            <p:spPr>
              <a:xfrm>
                <a:off x="3053361" y="2010987"/>
                <a:ext cx="852616" cy="2916194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667264 w 1915297"/>
                  <a:gd name="connsiteY6" fmla="*/ 2879124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1359243 w 1383957"/>
                  <a:gd name="connsiteY5" fmla="*/ 2261286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469557 w 1383957"/>
                  <a:gd name="connsiteY9" fmla="*/ 2026508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407773 w 852616"/>
                  <a:gd name="connsiteY10" fmla="*/ 169287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370703 w 852616"/>
                  <a:gd name="connsiteY10" fmla="*/ 172994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52616" h="2916194">
                    <a:moveTo>
                      <a:pt x="0" y="0"/>
                    </a:moveTo>
                    <a:lnTo>
                      <a:pt x="49427" y="506627"/>
                    </a:lnTo>
                    <a:lnTo>
                      <a:pt x="98854" y="1235675"/>
                    </a:lnTo>
                    <a:lnTo>
                      <a:pt x="160638" y="1470453"/>
                    </a:lnTo>
                    <a:lnTo>
                      <a:pt x="494270" y="2360140"/>
                    </a:lnTo>
                    <a:lnTo>
                      <a:pt x="593124" y="2520778"/>
                    </a:lnTo>
                    <a:lnTo>
                      <a:pt x="667264" y="2879124"/>
                    </a:lnTo>
                    <a:lnTo>
                      <a:pt x="852616" y="2916194"/>
                    </a:lnTo>
                    <a:lnTo>
                      <a:pt x="642552" y="2360141"/>
                    </a:lnTo>
                    <a:lnTo>
                      <a:pt x="469557" y="2026508"/>
                    </a:lnTo>
                    <a:lnTo>
                      <a:pt x="370703" y="1729945"/>
                    </a:lnTo>
                    <a:lnTo>
                      <a:pt x="296562" y="1470453"/>
                    </a:lnTo>
                    <a:lnTo>
                      <a:pt x="259492" y="1235675"/>
                    </a:lnTo>
                    <a:lnTo>
                      <a:pt x="197708" y="1075037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D6438C90-052B-E703-5880-CC3F7294D29C}"/>
                  </a:ext>
                </a:extLst>
              </p:cNvPr>
              <p:cNvSpPr/>
              <p:nvPr/>
            </p:nvSpPr>
            <p:spPr>
              <a:xfrm>
                <a:off x="3231285" y="2067850"/>
                <a:ext cx="852616" cy="2916194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667264 w 1915297"/>
                  <a:gd name="connsiteY6" fmla="*/ 2879124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1359243 w 1383957"/>
                  <a:gd name="connsiteY5" fmla="*/ 2261286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469557 w 1383957"/>
                  <a:gd name="connsiteY9" fmla="*/ 2026508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407773 w 852616"/>
                  <a:gd name="connsiteY10" fmla="*/ 169287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370703 w 852616"/>
                  <a:gd name="connsiteY10" fmla="*/ 172994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52616" h="2916194">
                    <a:moveTo>
                      <a:pt x="0" y="0"/>
                    </a:moveTo>
                    <a:lnTo>
                      <a:pt x="49427" y="506627"/>
                    </a:lnTo>
                    <a:lnTo>
                      <a:pt x="98854" y="1235675"/>
                    </a:lnTo>
                    <a:lnTo>
                      <a:pt x="160638" y="1470453"/>
                    </a:lnTo>
                    <a:lnTo>
                      <a:pt x="494270" y="2360140"/>
                    </a:lnTo>
                    <a:lnTo>
                      <a:pt x="593124" y="2520778"/>
                    </a:lnTo>
                    <a:lnTo>
                      <a:pt x="667264" y="2879124"/>
                    </a:lnTo>
                    <a:lnTo>
                      <a:pt x="852616" y="2916194"/>
                    </a:lnTo>
                    <a:lnTo>
                      <a:pt x="642552" y="2360141"/>
                    </a:lnTo>
                    <a:lnTo>
                      <a:pt x="469557" y="2026508"/>
                    </a:lnTo>
                    <a:lnTo>
                      <a:pt x="370703" y="1729945"/>
                    </a:lnTo>
                    <a:lnTo>
                      <a:pt x="296562" y="1470453"/>
                    </a:lnTo>
                    <a:lnTo>
                      <a:pt x="259492" y="1235675"/>
                    </a:lnTo>
                    <a:lnTo>
                      <a:pt x="197708" y="1075037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CFFEF44E-93F0-5BFE-11BC-BDF0E5670A52}"/>
                  </a:ext>
                </a:extLst>
              </p:cNvPr>
              <p:cNvSpPr/>
              <p:nvPr/>
            </p:nvSpPr>
            <p:spPr>
              <a:xfrm>
                <a:off x="3395543" y="2107614"/>
                <a:ext cx="852616" cy="2916194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667264 w 1915297"/>
                  <a:gd name="connsiteY6" fmla="*/ 2879124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1359243 w 1383957"/>
                  <a:gd name="connsiteY5" fmla="*/ 2261286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469557 w 1383957"/>
                  <a:gd name="connsiteY9" fmla="*/ 2026508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407773 w 852616"/>
                  <a:gd name="connsiteY10" fmla="*/ 169287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370703 w 852616"/>
                  <a:gd name="connsiteY10" fmla="*/ 172994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52616" h="2916194">
                    <a:moveTo>
                      <a:pt x="0" y="0"/>
                    </a:moveTo>
                    <a:lnTo>
                      <a:pt x="49427" y="506627"/>
                    </a:lnTo>
                    <a:lnTo>
                      <a:pt x="98854" y="1235675"/>
                    </a:lnTo>
                    <a:lnTo>
                      <a:pt x="160638" y="1470453"/>
                    </a:lnTo>
                    <a:lnTo>
                      <a:pt x="494270" y="2360140"/>
                    </a:lnTo>
                    <a:lnTo>
                      <a:pt x="593124" y="2520778"/>
                    </a:lnTo>
                    <a:lnTo>
                      <a:pt x="667264" y="2879124"/>
                    </a:lnTo>
                    <a:lnTo>
                      <a:pt x="852616" y="2916194"/>
                    </a:lnTo>
                    <a:lnTo>
                      <a:pt x="642552" y="2360141"/>
                    </a:lnTo>
                    <a:lnTo>
                      <a:pt x="469557" y="2026508"/>
                    </a:lnTo>
                    <a:lnTo>
                      <a:pt x="370703" y="1729945"/>
                    </a:lnTo>
                    <a:lnTo>
                      <a:pt x="296562" y="1470453"/>
                    </a:lnTo>
                    <a:lnTo>
                      <a:pt x="259492" y="1235675"/>
                    </a:lnTo>
                    <a:lnTo>
                      <a:pt x="197708" y="1075037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167BD81E-62F3-A2C5-C77E-4CE14F361143}"/>
                  </a:ext>
                </a:extLst>
              </p:cNvPr>
              <p:cNvSpPr/>
              <p:nvPr/>
            </p:nvSpPr>
            <p:spPr>
              <a:xfrm>
                <a:off x="3573072" y="2183028"/>
                <a:ext cx="852616" cy="2916194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667264 w 1915297"/>
                  <a:gd name="connsiteY6" fmla="*/ 2879124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1359243 w 1383957"/>
                  <a:gd name="connsiteY5" fmla="*/ 2261286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469557 w 1383957"/>
                  <a:gd name="connsiteY9" fmla="*/ 2026508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407773 w 852616"/>
                  <a:gd name="connsiteY10" fmla="*/ 169287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370703 w 852616"/>
                  <a:gd name="connsiteY10" fmla="*/ 172994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52616" h="2916194">
                    <a:moveTo>
                      <a:pt x="0" y="0"/>
                    </a:moveTo>
                    <a:lnTo>
                      <a:pt x="49427" y="506627"/>
                    </a:lnTo>
                    <a:lnTo>
                      <a:pt x="98854" y="1235675"/>
                    </a:lnTo>
                    <a:lnTo>
                      <a:pt x="160638" y="1470453"/>
                    </a:lnTo>
                    <a:lnTo>
                      <a:pt x="494270" y="2360140"/>
                    </a:lnTo>
                    <a:lnTo>
                      <a:pt x="593124" y="2520778"/>
                    </a:lnTo>
                    <a:lnTo>
                      <a:pt x="667264" y="2879124"/>
                    </a:lnTo>
                    <a:lnTo>
                      <a:pt x="852616" y="2916194"/>
                    </a:lnTo>
                    <a:lnTo>
                      <a:pt x="642552" y="2360141"/>
                    </a:lnTo>
                    <a:lnTo>
                      <a:pt x="469557" y="2026508"/>
                    </a:lnTo>
                    <a:lnTo>
                      <a:pt x="370703" y="1729945"/>
                    </a:lnTo>
                    <a:lnTo>
                      <a:pt x="296562" y="1470453"/>
                    </a:lnTo>
                    <a:lnTo>
                      <a:pt x="259492" y="1235675"/>
                    </a:lnTo>
                    <a:lnTo>
                      <a:pt x="197708" y="1075037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DB3C5FB8-F600-A49E-36B2-1780109497F0}"/>
                  </a:ext>
                </a:extLst>
              </p:cNvPr>
              <p:cNvSpPr/>
              <p:nvPr/>
            </p:nvSpPr>
            <p:spPr>
              <a:xfrm>
                <a:off x="3762081" y="2249535"/>
                <a:ext cx="852616" cy="2916194"/>
              </a:xfrm>
              <a:custGeom>
                <a:avLst/>
                <a:gdLst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23568 w 1927654"/>
                  <a:gd name="connsiteY17" fmla="*/ 98854 h 3274540"/>
                  <a:gd name="connsiteX18" fmla="*/ 0 w 1927654"/>
                  <a:gd name="connsiteY18" fmla="*/ 0 h 3274540"/>
                  <a:gd name="connsiteX0" fmla="*/ 0 w 1927654"/>
                  <a:gd name="connsiteY0" fmla="*/ 0 h 3274540"/>
                  <a:gd name="connsiteX1" fmla="*/ 61784 w 1927654"/>
                  <a:gd name="connsiteY1" fmla="*/ 469557 h 3274540"/>
                  <a:gd name="connsiteX2" fmla="*/ 148281 w 1927654"/>
                  <a:gd name="connsiteY2" fmla="*/ 852616 h 3274540"/>
                  <a:gd name="connsiteX3" fmla="*/ 432487 w 1927654"/>
                  <a:gd name="connsiteY3" fmla="*/ 1309816 h 3274540"/>
                  <a:gd name="connsiteX4" fmla="*/ 1037968 w 1927654"/>
                  <a:gd name="connsiteY4" fmla="*/ 1717589 h 3274540"/>
                  <a:gd name="connsiteX5" fmla="*/ 1371600 w 1927654"/>
                  <a:gd name="connsiteY5" fmla="*/ 2224216 h 3274540"/>
                  <a:gd name="connsiteX6" fmla="*/ 1767016 w 1927654"/>
                  <a:gd name="connsiteY6" fmla="*/ 3274540 h 3274540"/>
                  <a:gd name="connsiteX7" fmla="*/ 1927654 w 1927654"/>
                  <a:gd name="connsiteY7" fmla="*/ 3274540 h 3274540"/>
                  <a:gd name="connsiteX8" fmla="*/ 1396314 w 1927654"/>
                  <a:gd name="connsiteY8" fmla="*/ 2051222 h 3274540"/>
                  <a:gd name="connsiteX9" fmla="*/ 1124465 w 1927654"/>
                  <a:gd name="connsiteY9" fmla="*/ 1692876 h 3274540"/>
                  <a:gd name="connsiteX10" fmla="*/ 877330 w 1927654"/>
                  <a:gd name="connsiteY10" fmla="*/ 1495167 h 3274540"/>
                  <a:gd name="connsiteX11" fmla="*/ 580768 w 1927654"/>
                  <a:gd name="connsiteY11" fmla="*/ 1248032 h 3274540"/>
                  <a:gd name="connsiteX12" fmla="*/ 420130 w 1927654"/>
                  <a:gd name="connsiteY12" fmla="*/ 1099751 h 3274540"/>
                  <a:gd name="connsiteX13" fmla="*/ 296562 w 1927654"/>
                  <a:gd name="connsiteY13" fmla="*/ 902043 h 3274540"/>
                  <a:gd name="connsiteX14" fmla="*/ 172995 w 1927654"/>
                  <a:gd name="connsiteY14" fmla="*/ 617838 h 3274540"/>
                  <a:gd name="connsiteX15" fmla="*/ 135925 w 1927654"/>
                  <a:gd name="connsiteY15" fmla="*/ 284205 h 3274540"/>
                  <a:gd name="connsiteX16" fmla="*/ 123568 w 1927654"/>
                  <a:gd name="connsiteY16" fmla="*/ 98854 h 3274540"/>
                  <a:gd name="connsiteX17" fmla="*/ 135924 w 1927654"/>
                  <a:gd name="connsiteY17" fmla="*/ 24714 h 3274540"/>
                  <a:gd name="connsiteX18" fmla="*/ 0 w 1927654"/>
                  <a:gd name="connsiteY18" fmla="*/ 0 h 327454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1754659 w 1915297"/>
                  <a:gd name="connsiteY6" fmla="*/ 3311610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915297"/>
                  <a:gd name="connsiteY0" fmla="*/ 0 h 3311610"/>
                  <a:gd name="connsiteX1" fmla="*/ 49427 w 1915297"/>
                  <a:gd name="connsiteY1" fmla="*/ 506627 h 3311610"/>
                  <a:gd name="connsiteX2" fmla="*/ 135924 w 1915297"/>
                  <a:gd name="connsiteY2" fmla="*/ 889686 h 3311610"/>
                  <a:gd name="connsiteX3" fmla="*/ 420130 w 1915297"/>
                  <a:gd name="connsiteY3" fmla="*/ 1346886 h 3311610"/>
                  <a:gd name="connsiteX4" fmla="*/ 1025611 w 1915297"/>
                  <a:gd name="connsiteY4" fmla="*/ 1754659 h 3311610"/>
                  <a:gd name="connsiteX5" fmla="*/ 1359243 w 1915297"/>
                  <a:gd name="connsiteY5" fmla="*/ 2261286 h 3311610"/>
                  <a:gd name="connsiteX6" fmla="*/ 667264 w 1915297"/>
                  <a:gd name="connsiteY6" fmla="*/ 2879124 h 3311610"/>
                  <a:gd name="connsiteX7" fmla="*/ 1915297 w 1915297"/>
                  <a:gd name="connsiteY7" fmla="*/ 3311610 h 3311610"/>
                  <a:gd name="connsiteX8" fmla="*/ 1383957 w 1915297"/>
                  <a:gd name="connsiteY8" fmla="*/ 2088292 h 3311610"/>
                  <a:gd name="connsiteX9" fmla="*/ 1112108 w 1915297"/>
                  <a:gd name="connsiteY9" fmla="*/ 1729946 h 3311610"/>
                  <a:gd name="connsiteX10" fmla="*/ 864973 w 1915297"/>
                  <a:gd name="connsiteY10" fmla="*/ 1532237 h 3311610"/>
                  <a:gd name="connsiteX11" fmla="*/ 568411 w 1915297"/>
                  <a:gd name="connsiteY11" fmla="*/ 1285102 h 3311610"/>
                  <a:gd name="connsiteX12" fmla="*/ 407773 w 1915297"/>
                  <a:gd name="connsiteY12" fmla="*/ 1136821 h 3311610"/>
                  <a:gd name="connsiteX13" fmla="*/ 284205 w 1915297"/>
                  <a:gd name="connsiteY13" fmla="*/ 939113 h 3311610"/>
                  <a:gd name="connsiteX14" fmla="*/ 160638 w 1915297"/>
                  <a:gd name="connsiteY14" fmla="*/ 654908 h 3311610"/>
                  <a:gd name="connsiteX15" fmla="*/ 123568 w 1915297"/>
                  <a:gd name="connsiteY15" fmla="*/ 321275 h 3311610"/>
                  <a:gd name="connsiteX16" fmla="*/ 111211 w 1915297"/>
                  <a:gd name="connsiteY16" fmla="*/ 135924 h 3311610"/>
                  <a:gd name="connsiteX17" fmla="*/ 123567 w 1915297"/>
                  <a:gd name="connsiteY17" fmla="*/ 61784 h 3311610"/>
                  <a:gd name="connsiteX18" fmla="*/ 0 w 1915297"/>
                  <a:gd name="connsiteY18" fmla="*/ 0 h 3311610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1359243 w 1383957"/>
                  <a:gd name="connsiteY5" fmla="*/ 2261286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1025611 w 1383957"/>
                  <a:gd name="connsiteY4" fmla="*/ 1754659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420130 w 1383957"/>
                  <a:gd name="connsiteY3" fmla="*/ 1346886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135924 w 1383957"/>
                  <a:gd name="connsiteY2" fmla="*/ 889686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284205 w 1383957"/>
                  <a:gd name="connsiteY13" fmla="*/ 939113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407773 w 1383957"/>
                  <a:gd name="connsiteY12" fmla="*/ 1136821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568411 w 1383957"/>
                  <a:gd name="connsiteY11" fmla="*/ 1285102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864973 w 1383957"/>
                  <a:gd name="connsiteY10" fmla="*/ 1532237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1112108 w 1383957"/>
                  <a:gd name="connsiteY9" fmla="*/ 1729946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1383957"/>
                  <a:gd name="connsiteY0" fmla="*/ 0 h 2916194"/>
                  <a:gd name="connsiteX1" fmla="*/ 49427 w 1383957"/>
                  <a:gd name="connsiteY1" fmla="*/ 506627 h 2916194"/>
                  <a:gd name="connsiteX2" fmla="*/ 98854 w 1383957"/>
                  <a:gd name="connsiteY2" fmla="*/ 1235675 h 2916194"/>
                  <a:gd name="connsiteX3" fmla="*/ 160638 w 1383957"/>
                  <a:gd name="connsiteY3" fmla="*/ 1470453 h 2916194"/>
                  <a:gd name="connsiteX4" fmla="*/ 494270 w 1383957"/>
                  <a:gd name="connsiteY4" fmla="*/ 2360140 h 2916194"/>
                  <a:gd name="connsiteX5" fmla="*/ 593124 w 1383957"/>
                  <a:gd name="connsiteY5" fmla="*/ 2520778 h 2916194"/>
                  <a:gd name="connsiteX6" fmla="*/ 667264 w 1383957"/>
                  <a:gd name="connsiteY6" fmla="*/ 2879124 h 2916194"/>
                  <a:gd name="connsiteX7" fmla="*/ 852616 w 1383957"/>
                  <a:gd name="connsiteY7" fmla="*/ 2916194 h 2916194"/>
                  <a:gd name="connsiteX8" fmla="*/ 1383957 w 1383957"/>
                  <a:gd name="connsiteY8" fmla="*/ 2088292 h 2916194"/>
                  <a:gd name="connsiteX9" fmla="*/ 469557 w 1383957"/>
                  <a:gd name="connsiteY9" fmla="*/ 2026508 h 2916194"/>
                  <a:gd name="connsiteX10" fmla="*/ 407773 w 1383957"/>
                  <a:gd name="connsiteY10" fmla="*/ 1692875 h 2916194"/>
                  <a:gd name="connsiteX11" fmla="*/ 296562 w 1383957"/>
                  <a:gd name="connsiteY11" fmla="*/ 1470453 h 2916194"/>
                  <a:gd name="connsiteX12" fmla="*/ 259492 w 1383957"/>
                  <a:gd name="connsiteY12" fmla="*/ 1235675 h 2916194"/>
                  <a:gd name="connsiteX13" fmla="*/ 197708 w 1383957"/>
                  <a:gd name="connsiteY13" fmla="*/ 1075037 h 2916194"/>
                  <a:gd name="connsiteX14" fmla="*/ 160638 w 1383957"/>
                  <a:gd name="connsiteY14" fmla="*/ 654908 h 2916194"/>
                  <a:gd name="connsiteX15" fmla="*/ 123568 w 1383957"/>
                  <a:gd name="connsiteY15" fmla="*/ 321275 h 2916194"/>
                  <a:gd name="connsiteX16" fmla="*/ 111211 w 1383957"/>
                  <a:gd name="connsiteY16" fmla="*/ 135924 h 2916194"/>
                  <a:gd name="connsiteX17" fmla="*/ 123567 w 1383957"/>
                  <a:gd name="connsiteY17" fmla="*/ 61784 h 2916194"/>
                  <a:gd name="connsiteX18" fmla="*/ 0 w 1383957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407773 w 852616"/>
                  <a:gd name="connsiteY10" fmla="*/ 169287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  <a:gd name="connsiteX0" fmla="*/ 0 w 852616"/>
                  <a:gd name="connsiteY0" fmla="*/ 0 h 2916194"/>
                  <a:gd name="connsiteX1" fmla="*/ 49427 w 852616"/>
                  <a:gd name="connsiteY1" fmla="*/ 506627 h 2916194"/>
                  <a:gd name="connsiteX2" fmla="*/ 98854 w 852616"/>
                  <a:gd name="connsiteY2" fmla="*/ 1235675 h 2916194"/>
                  <a:gd name="connsiteX3" fmla="*/ 160638 w 852616"/>
                  <a:gd name="connsiteY3" fmla="*/ 1470453 h 2916194"/>
                  <a:gd name="connsiteX4" fmla="*/ 494270 w 852616"/>
                  <a:gd name="connsiteY4" fmla="*/ 2360140 h 2916194"/>
                  <a:gd name="connsiteX5" fmla="*/ 593124 w 852616"/>
                  <a:gd name="connsiteY5" fmla="*/ 2520778 h 2916194"/>
                  <a:gd name="connsiteX6" fmla="*/ 667264 w 852616"/>
                  <a:gd name="connsiteY6" fmla="*/ 2879124 h 2916194"/>
                  <a:gd name="connsiteX7" fmla="*/ 852616 w 852616"/>
                  <a:gd name="connsiteY7" fmla="*/ 2916194 h 2916194"/>
                  <a:gd name="connsiteX8" fmla="*/ 642552 w 852616"/>
                  <a:gd name="connsiteY8" fmla="*/ 2360141 h 2916194"/>
                  <a:gd name="connsiteX9" fmla="*/ 469557 w 852616"/>
                  <a:gd name="connsiteY9" fmla="*/ 2026508 h 2916194"/>
                  <a:gd name="connsiteX10" fmla="*/ 370703 w 852616"/>
                  <a:gd name="connsiteY10" fmla="*/ 1729945 h 2916194"/>
                  <a:gd name="connsiteX11" fmla="*/ 296562 w 852616"/>
                  <a:gd name="connsiteY11" fmla="*/ 1470453 h 2916194"/>
                  <a:gd name="connsiteX12" fmla="*/ 259492 w 852616"/>
                  <a:gd name="connsiteY12" fmla="*/ 1235675 h 2916194"/>
                  <a:gd name="connsiteX13" fmla="*/ 197708 w 852616"/>
                  <a:gd name="connsiteY13" fmla="*/ 1075037 h 2916194"/>
                  <a:gd name="connsiteX14" fmla="*/ 160638 w 852616"/>
                  <a:gd name="connsiteY14" fmla="*/ 654908 h 2916194"/>
                  <a:gd name="connsiteX15" fmla="*/ 123568 w 852616"/>
                  <a:gd name="connsiteY15" fmla="*/ 321275 h 2916194"/>
                  <a:gd name="connsiteX16" fmla="*/ 111211 w 852616"/>
                  <a:gd name="connsiteY16" fmla="*/ 135924 h 2916194"/>
                  <a:gd name="connsiteX17" fmla="*/ 123567 w 852616"/>
                  <a:gd name="connsiteY17" fmla="*/ 61784 h 2916194"/>
                  <a:gd name="connsiteX18" fmla="*/ 0 w 852616"/>
                  <a:gd name="connsiteY18" fmla="*/ 0 h 291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52616" h="2916194">
                    <a:moveTo>
                      <a:pt x="0" y="0"/>
                    </a:moveTo>
                    <a:lnTo>
                      <a:pt x="49427" y="506627"/>
                    </a:lnTo>
                    <a:lnTo>
                      <a:pt x="98854" y="1235675"/>
                    </a:lnTo>
                    <a:lnTo>
                      <a:pt x="160638" y="1470453"/>
                    </a:lnTo>
                    <a:lnTo>
                      <a:pt x="494270" y="2360140"/>
                    </a:lnTo>
                    <a:lnTo>
                      <a:pt x="593124" y="2520778"/>
                    </a:lnTo>
                    <a:lnTo>
                      <a:pt x="667264" y="2879124"/>
                    </a:lnTo>
                    <a:lnTo>
                      <a:pt x="852616" y="2916194"/>
                    </a:lnTo>
                    <a:lnTo>
                      <a:pt x="642552" y="2360141"/>
                    </a:lnTo>
                    <a:lnTo>
                      <a:pt x="469557" y="2026508"/>
                    </a:lnTo>
                    <a:lnTo>
                      <a:pt x="370703" y="1729945"/>
                    </a:lnTo>
                    <a:lnTo>
                      <a:pt x="296562" y="1470453"/>
                    </a:lnTo>
                    <a:lnTo>
                      <a:pt x="259492" y="1235675"/>
                    </a:lnTo>
                    <a:lnTo>
                      <a:pt x="197708" y="1075037"/>
                    </a:lnTo>
                    <a:lnTo>
                      <a:pt x="160638" y="654908"/>
                    </a:lnTo>
                    <a:lnTo>
                      <a:pt x="123568" y="321275"/>
                    </a:lnTo>
                    <a:lnTo>
                      <a:pt x="111211" y="135924"/>
                    </a:lnTo>
                    <a:lnTo>
                      <a:pt x="123567" y="617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0" name="Date Placeholder 69">
            <a:extLst>
              <a:ext uri="{FF2B5EF4-FFF2-40B4-BE49-F238E27FC236}">
                <a16:creationId xmlns:a16="http://schemas.microsoft.com/office/drawing/2014/main" id="{17FAD376-2DAD-C188-0ED9-3A87BC092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3828E-23C9-9C43-B1AD-58DE3AE464AE}" type="datetime1">
              <a:rPr lang="en-US" smtClean="0"/>
              <a:t>3/26/25</a:t>
            </a:fld>
            <a:endParaRPr lang="en-US"/>
          </a:p>
        </p:txBody>
      </p:sp>
      <p:sp>
        <p:nvSpPr>
          <p:cNvPr id="71" name="Slide Number Placeholder 70">
            <a:extLst>
              <a:ext uri="{FF2B5EF4-FFF2-40B4-BE49-F238E27FC236}">
                <a16:creationId xmlns:a16="http://schemas.microsoft.com/office/drawing/2014/main" id="{292E882D-46F8-9BBF-32F4-1A00D7F28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44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1B82A3-1A10-DEF3-16DB-6C7C9B16F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119916D-3DD7-5411-5949-48039288ED37}"/>
              </a:ext>
            </a:extLst>
          </p:cNvPr>
          <p:cNvSpPr/>
          <p:nvPr/>
        </p:nvSpPr>
        <p:spPr>
          <a:xfrm>
            <a:off x="2227478" y="4843613"/>
            <a:ext cx="2406315" cy="13555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56221D7-9651-E82D-57D4-3645694CBB20}"/>
              </a:ext>
            </a:extLst>
          </p:cNvPr>
          <p:cNvSpPr txBox="1">
            <a:spLocks/>
          </p:cNvSpPr>
          <p:nvPr/>
        </p:nvSpPr>
        <p:spPr>
          <a:xfrm>
            <a:off x="258945" y="169933"/>
            <a:ext cx="5071460" cy="931440"/>
          </a:xfrm>
          <a:prstGeom prst="rect">
            <a:avLst/>
          </a:prstGeom>
        </p:spPr>
        <p:txBody>
          <a:bodyPr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000F7E"/>
                </a:solidFill>
              </a:rPr>
              <a:t>MS impact on </a:t>
            </a:r>
            <a:r>
              <a:rPr lang="en-US" sz="5400" b="1" dirty="0" err="1">
                <a:solidFill>
                  <a:srgbClr val="000F7E"/>
                </a:solidFill>
              </a:rPr>
              <a:t>SciFi</a:t>
            </a:r>
            <a:endParaRPr lang="en-US" sz="5400" b="1" dirty="0">
              <a:solidFill>
                <a:srgbClr val="000F7E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54C7C3-580A-E66B-2464-3AA946067126}"/>
              </a:ext>
            </a:extLst>
          </p:cNvPr>
          <p:cNvSpPr txBox="1"/>
          <p:nvPr/>
        </p:nvSpPr>
        <p:spPr>
          <a:xfrm>
            <a:off x="351684" y="1336608"/>
            <a:ext cx="55156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Particles traversing the active and passive material of MS can scatter or produce daughters within </a:t>
            </a:r>
            <a:r>
              <a:rPr lang="en-US" dirty="0" err="1"/>
              <a:t>SciFi</a:t>
            </a:r>
            <a:r>
              <a:rPr lang="en-US" dirty="0"/>
              <a:t> acceptance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Simulation studies performed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Check if hits in </a:t>
            </a:r>
            <a:r>
              <a:rPr lang="en-US" dirty="0" err="1"/>
              <a:t>SciFi</a:t>
            </a:r>
            <a:r>
              <a:rPr lang="en-US" dirty="0"/>
              <a:t> came from particles that had interaction with MS or MS support (particle itself, or mother, or grandmother)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Studies based on old overengineered support structure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study to be performed once </a:t>
            </a:r>
            <a:r>
              <a:rPr lang="en-US" dirty="0">
                <a:solidFill>
                  <a:srgbClr val="C00000"/>
                </a:solidFill>
              </a:rPr>
              <a:t>support for new geometry</a:t>
            </a:r>
            <a:r>
              <a:rPr lang="en-US" dirty="0"/>
              <a:t> finalized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5D1FC2-7E76-1955-D634-9AB79E27DB67}"/>
              </a:ext>
            </a:extLst>
          </p:cNvPr>
          <p:cNvSpPr txBox="1"/>
          <p:nvPr/>
        </p:nvSpPr>
        <p:spPr>
          <a:xfrm>
            <a:off x="2297751" y="4921227"/>
            <a:ext cx="2295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Only 0.04% of </a:t>
            </a:r>
            <a:r>
              <a:rPr lang="en-US" sz="2400" b="1" dirty="0" err="1">
                <a:solidFill>
                  <a:schemeClr val="bg1"/>
                </a:solidFill>
              </a:rPr>
              <a:t>SciFi</a:t>
            </a:r>
            <a:r>
              <a:rPr lang="en-US" sz="2400" b="1" dirty="0">
                <a:solidFill>
                  <a:schemeClr val="bg1"/>
                </a:solidFill>
              </a:rPr>
              <a:t> hits trace back to MS!</a:t>
            </a:r>
          </a:p>
        </p:txBody>
      </p:sp>
      <p:pic>
        <p:nvPicPr>
          <p:cNvPr id="9" name="Picture 8" descr="Chart&#10;&#10;AI-generated content may be incorrect.">
            <a:extLst>
              <a:ext uri="{FF2B5EF4-FFF2-40B4-BE49-F238E27FC236}">
                <a16:creationId xmlns:a16="http://schemas.microsoft.com/office/drawing/2014/main" id="{9C3CFF00-F2F9-A818-2587-5E281766D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3496" y="166523"/>
            <a:ext cx="5496820" cy="394568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20AE63-3D6D-D04C-7851-4404B9B299D6}"/>
              </a:ext>
            </a:extLst>
          </p:cNvPr>
          <p:cNvCxnSpPr>
            <a:cxnSpLocks/>
          </p:cNvCxnSpPr>
          <p:nvPr/>
        </p:nvCxnSpPr>
        <p:spPr>
          <a:xfrm flipV="1">
            <a:off x="7014315" y="3016098"/>
            <a:ext cx="401052" cy="1459831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29FA575-9D88-1A78-9587-C5647CF22D6D}"/>
              </a:ext>
            </a:extLst>
          </p:cNvPr>
          <p:cNvCxnSpPr>
            <a:cxnSpLocks/>
          </p:cNvCxnSpPr>
          <p:nvPr/>
        </p:nvCxnSpPr>
        <p:spPr>
          <a:xfrm flipV="1">
            <a:off x="7273589" y="3344961"/>
            <a:ext cx="2021305" cy="1130968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D4D7B1C-7D8A-2EE6-E59C-8CDE11A28A73}"/>
              </a:ext>
            </a:extLst>
          </p:cNvPr>
          <p:cNvSpPr txBox="1"/>
          <p:nvPr/>
        </p:nvSpPr>
        <p:spPr>
          <a:xfrm>
            <a:off x="5466252" y="4520447"/>
            <a:ext cx="3096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MS support structures with visible high interactions</a:t>
            </a:r>
          </a:p>
        </p:txBody>
      </p:sp>
      <p:pic>
        <p:nvPicPr>
          <p:cNvPr id="21" name="Picture 20" descr="Chart, scatter chart&#10;&#10;AI-generated content may be incorrect.">
            <a:extLst>
              <a:ext uri="{FF2B5EF4-FFF2-40B4-BE49-F238E27FC236}">
                <a16:creationId xmlns:a16="http://schemas.microsoft.com/office/drawing/2014/main" id="{848CA505-4AE9-651A-3794-816D36F9F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1652" y="4475929"/>
            <a:ext cx="3086525" cy="221554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1EAB128-C149-A1B2-CA02-5A0584F092A5}"/>
              </a:ext>
            </a:extLst>
          </p:cNvPr>
          <p:cNvSpPr txBox="1"/>
          <p:nvPr/>
        </p:nvSpPr>
        <p:spPr>
          <a:xfrm>
            <a:off x="6200422" y="6078402"/>
            <a:ext cx="2776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Negligible effect on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SciFi</a:t>
            </a:r>
            <a:endParaRPr lang="en-US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C5B068E-1136-89E6-4B40-241E5F4879BB}"/>
              </a:ext>
            </a:extLst>
          </p:cNvPr>
          <p:cNvCxnSpPr>
            <a:cxnSpLocks/>
          </p:cNvCxnSpPr>
          <p:nvPr/>
        </p:nvCxnSpPr>
        <p:spPr>
          <a:xfrm flipV="1">
            <a:off x="8085221" y="5417573"/>
            <a:ext cx="1538535" cy="660829"/>
          </a:xfrm>
          <a:prstGeom prst="straightConnector1">
            <a:avLst/>
          </a:prstGeom>
          <a:ln w="2540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, sign&#10;&#10;AI-generated content may be incorrect.">
            <a:extLst>
              <a:ext uri="{FF2B5EF4-FFF2-40B4-BE49-F238E27FC236}">
                <a16:creationId xmlns:a16="http://schemas.microsoft.com/office/drawing/2014/main" id="{1ECC7A6A-9133-028A-7E87-5C78EE5DA7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7" y="4404908"/>
            <a:ext cx="1628091" cy="2106475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C789E70-B1C4-7E55-61D7-5369B17A0C40}"/>
              </a:ext>
            </a:extLst>
          </p:cNvPr>
          <p:cNvCxnSpPr>
            <a:cxnSpLocks/>
          </p:cNvCxnSpPr>
          <p:nvPr/>
        </p:nvCxnSpPr>
        <p:spPr>
          <a:xfrm flipH="1">
            <a:off x="1395019" y="4404908"/>
            <a:ext cx="583989" cy="58418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49714FD-5B50-BB58-8E4F-F68AE4960E7A}"/>
              </a:ext>
            </a:extLst>
          </p:cNvPr>
          <p:cNvSpPr txBox="1"/>
          <p:nvPr/>
        </p:nvSpPr>
        <p:spPr>
          <a:xfrm>
            <a:off x="1120988" y="988624"/>
            <a:ext cx="2542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Nicolas Schmidt (LANL)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781B85-BD55-C575-609C-196FB3326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72CB-292D-5B48-A231-F50050B5595E}" type="datetime1">
              <a:rPr lang="en-US" smtClean="0"/>
              <a:t>3/26/25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F4C8BA-168C-CD40-FC01-2E1425AE9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66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BAD9BE9C-33C5-A051-8E1E-BDB414902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022" y="187456"/>
            <a:ext cx="3279228" cy="531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60660A-1146-5398-067E-CAFC63C0F41F}"/>
              </a:ext>
            </a:extLst>
          </p:cNvPr>
          <p:cNvSpPr txBox="1"/>
          <p:nvPr/>
        </p:nvSpPr>
        <p:spPr>
          <a:xfrm>
            <a:off x="5691848" y="683801"/>
            <a:ext cx="4053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Clear fibers ribbon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F38B74-9691-224B-0D5A-89FEB0A58914}"/>
              </a:ext>
            </a:extLst>
          </p:cNvPr>
          <p:cNvSpPr txBox="1"/>
          <p:nvPr/>
        </p:nvSpPr>
        <p:spPr>
          <a:xfrm>
            <a:off x="742333" y="877162"/>
            <a:ext cx="15074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SiPM</a:t>
            </a:r>
            <a:r>
              <a:rPr lang="en-US" sz="2000" b="1" dirty="0"/>
              <a:t> board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1EC0C6E-EFA9-A8A7-A0CF-A12C309939D7}"/>
              </a:ext>
            </a:extLst>
          </p:cNvPr>
          <p:cNvCxnSpPr/>
          <p:nvPr/>
        </p:nvCxnSpPr>
        <p:spPr>
          <a:xfrm flipH="1">
            <a:off x="5387048" y="1070901"/>
            <a:ext cx="1736202" cy="19729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D543E8A-EC12-5F7F-3E3D-309C2AD56012}"/>
              </a:ext>
            </a:extLst>
          </p:cNvPr>
          <p:cNvCxnSpPr>
            <a:cxnSpLocks/>
          </p:cNvCxnSpPr>
          <p:nvPr/>
        </p:nvCxnSpPr>
        <p:spPr>
          <a:xfrm>
            <a:off x="2249797" y="1070901"/>
            <a:ext cx="824148" cy="570083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BB7986B4-30A6-5773-5CB1-0ED0EAE99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848" y="1455244"/>
            <a:ext cx="6038402" cy="335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B7114B-DDB3-371A-446C-92A98A6C20DC}"/>
              </a:ext>
            </a:extLst>
          </p:cNvPr>
          <p:cNvSpPr txBox="1"/>
          <p:nvPr/>
        </p:nvSpPr>
        <p:spPr>
          <a:xfrm>
            <a:off x="7123250" y="0"/>
            <a:ext cx="4026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Module prototype.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FEC011-6AB4-3E15-8CC3-6AB1E916BBB9}"/>
              </a:ext>
            </a:extLst>
          </p:cNvPr>
          <p:cNvSpPr txBox="1"/>
          <p:nvPr/>
        </p:nvSpPr>
        <p:spPr>
          <a:xfrm>
            <a:off x="877615" y="5676712"/>
            <a:ext cx="87498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4-layers module prototype assembled with 1152 channels.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Identified a company in Albuquerque/NM(USA) for assembly of panels.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It will take btw. 6-9 months to produce all modules.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C168D13-5EA0-46F3-EB20-DFF8B484E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88AF-F7BA-E54C-B80B-299210732DE4}" type="datetime1">
              <a:rPr lang="en-US" smtClean="0"/>
              <a:t>3/26/25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6C9FA77-640A-D648-85B8-495629D50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101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tack of cigarettes on a black surface&#10;&#10;AI-generated content may be incorrect.">
            <a:extLst>
              <a:ext uri="{FF2B5EF4-FFF2-40B4-BE49-F238E27FC236}">
                <a16:creationId xmlns:a16="http://schemas.microsoft.com/office/drawing/2014/main" id="{96514B5D-DE14-9790-9451-17FCE99AE9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009" r="11513"/>
          <a:stretch/>
        </p:blipFill>
        <p:spPr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12B2D0-E070-E204-CB31-046A4AAC2EF4}"/>
              </a:ext>
            </a:extLst>
          </p:cNvPr>
          <p:cNvSpPr txBox="1"/>
          <p:nvPr/>
        </p:nvSpPr>
        <p:spPr>
          <a:xfrm>
            <a:off x="6754586" y="2180010"/>
            <a:ext cx="5202639" cy="2780873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ISMA (Ukraine) finished the production of a batch of square bars for prototyping.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Still needs some work on edges of the bars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DCF47F-0F00-635D-2403-C2D4A5E15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74C2-FD1E-8A4D-A462-970EB5E40FB1}" type="datetime1">
              <a:rPr lang="en-US" smtClean="0"/>
              <a:t>3/26/25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C9E9ED-4927-D614-A2C3-684204B93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449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027DC97-B7F7-DAD7-68B7-25DBFB006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870" y="518896"/>
            <a:ext cx="9585433" cy="40006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9955E3-BCCD-065B-BDE6-6586A744A612}"/>
              </a:ext>
            </a:extLst>
          </p:cNvPr>
          <p:cNvSpPr txBox="1"/>
          <p:nvPr/>
        </p:nvSpPr>
        <p:spPr>
          <a:xfrm>
            <a:off x="325821" y="5124498"/>
            <a:ext cx="11477296" cy="16312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Conclusion: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some of the light attenuation can, in principle, be handled by changing the gain in PACIFIC++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however, at least the MS modules at the upstream side of the magnet may need to be replaced before the end of </a:t>
            </a:r>
            <a:r>
              <a:rPr lang="en-US" sz="2000" dirty="0" err="1"/>
              <a:t>LHCb</a:t>
            </a:r>
            <a:r>
              <a:rPr lang="en-US" sz="2000" dirty="0"/>
              <a:t> operation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That will require the possibility to remove panels during short shutdowns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FB7557-0E3C-1256-71E9-95DF983FF325}"/>
              </a:ext>
            </a:extLst>
          </p:cNvPr>
          <p:cNvSpPr txBox="1"/>
          <p:nvPr/>
        </p:nvSpPr>
        <p:spPr>
          <a:xfrm>
            <a:off x="325821" y="10228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/>
              <a:t>Radiation effects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99CCFF-F390-63DE-5517-87738179EF43}"/>
              </a:ext>
            </a:extLst>
          </p:cNvPr>
          <p:cNvSpPr txBox="1"/>
          <p:nvPr/>
        </p:nvSpPr>
        <p:spPr>
          <a:xfrm>
            <a:off x="325821" y="4519538"/>
            <a:ext cx="11613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Attenuation estimated from previous measurements from literature (see backup slides)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03B27AA-07CF-677E-FDEA-88A2E5311A62}"/>
              </a:ext>
            </a:extLst>
          </p:cNvPr>
          <p:cNvSpPr/>
          <p:nvPr/>
        </p:nvSpPr>
        <p:spPr>
          <a:xfrm>
            <a:off x="8628993" y="1408386"/>
            <a:ext cx="809297" cy="3468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83E407C-8EA3-4BBB-633E-B2A9DBBE357D}"/>
              </a:ext>
            </a:extLst>
          </p:cNvPr>
          <p:cNvSpPr/>
          <p:nvPr/>
        </p:nvSpPr>
        <p:spPr>
          <a:xfrm>
            <a:off x="8628993" y="790220"/>
            <a:ext cx="809297" cy="3468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53C2E9A2-2CC2-2434-EC0E-A9BE41D0E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F85CE-F504-9343-A668-F010205003C4}" type="datetime1">
              <a:rPr lang="en-US" smtClean="0"/>
              <a:t>3/26/25</a:t>
            </a:fld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66AD107-92C0-A717-5FB7-EF62BED06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190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76783-F318-71E1-C05B-78BBDA07B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rgbClr val="000F7E"/>
                </a:solidFill>
              </a:rPr>
              <a:t>Geometry Developments</a:t>
            </a:r>
            <a:endParaRPr lang="en-US" sz="7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E4752F-21CF-6242-ECDA-36D606CC10B9}"/>
              </a:ext>
            </a:extLst>
          </p:cNvPr>
          <p:cNvSpPr txBox="1"/>
          <p:nvPr/>
        </p:nvSpPr>
        <p:spPr>
          <a:xfrm>
            <a:off x="0" y="6488668"/>
            <a:ext cx="770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code used for plots in this presentation is available on GitHub: </a:t>
            </a:r>
            <a:r>
              <a:rPr lang="en-US" dirty="0">
                <a:hlinkClick r:id="rId2"/>
              </a:rPr>
              <a:t>[click here]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442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659F7D42-B345-497D-9422-609B44A1A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551714" cy="3122839"/>
          </a:xfrm>
          <a:prstGeom prst="rect">
            <a:avLst/>
          </a:prstGeom>
        </p:spPr>
      </p:pic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D73F36CD-CD86-EBC8-B8FF-9D2722394F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473" y="3278776"/>
            <a:ext cx="4479010" cy="33399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CAD102-E32F-1E61-E6AE-266BA880D826}"/>
              </a:ext>
            </a:extLst>
          </p:cNvPr>
          <p:cNvSpPr txBox="1"/>
          <p:nvPr/>
        </p:nvSpPr>
        <p:spPr>
          <a:xfrm>
            <a:off x="5782126" y="1658983"/>
            <a:ext cx="60734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Matthias </a:t>
            </a:r>
            <a:r>
              <a:rPr lang="en-US" sz="2400" dirty="0" err="1"/>
              <a:t>Karacson</a:t>
            </a:r>
            <a:r>
              <a:rPr lang="en-US" sz="2400" dirty="0"/>
              <a:t> started the removal of fibers placed inside the magnet for radiation damage studies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Fibers were exposed to a delivered luminosity of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10.9 fb</a:t>
            </a:r>
            <a:r>
              <a:rPr lang="en-US" sz="2400" b="0" i="0" u="none" strike="noStrike" baseline="3000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-1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, compared to 300 fb</a:t>
            </a:r>
            <a:r>
              <a:rPr lang="en-US" sz="2400" b="0" i="0" u="none" strike="noStrike" baseline="3000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-1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expected for run4+run5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ptos" panose="020B0004020202020204" pitchFamily="34" charset="0"/>
              </a:rPr>
              <a:t>Light yield analysis of these fibers can provide a better estimation of their attenuation length</a:t>
            </a:r>
            <a:endParaRPr lang="en-US" sz="24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88B0A3-D73D-FF0A-A829-B88EDAC44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BBDD-76E2-3948-A1E7-5A6E70E31760}" type="datetime1">
              <a:rPr lang="en-US" smtClean="0"/>
              <a:t>3/26/25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07A0DF-CA12-338C-B251-5DC6F370E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20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370485-0220-53E9-D69F-B3F7124CC986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LiberationSans"/>
              </a:rPr>
              <a:t>tunable 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31590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BDCCC-8F2A-B4B6-CC5C-0D0DCBAE4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25153"/>
            <a:ext cx="10515600" cy="1325563"/>
          </a:xfrm>
        </p:spPr>
        <p:txBody>
          <a:bodyPr/>
          <a:lstStyle/>
          <a:p>
            <a:r>
              <a:rPr lang="en-US" dirty="0"/>
              <a:t>Electronics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58EA1D-A0DC-7A16-D270-32428D5A5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FCDC-0DA2-FD44-A0DB-E9BA2199D620}" type="datetime1">
              <a:rPr lang="en-US" smtClean="0"/>
              <a:t>3/26/25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AF7ACE-46D1-97FA-C960-4D7C919B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522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CC44498-0FE2-6C8C-D997-1E1547E8A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EB2A60-F867-4949-B4F3-5DD5FD42A002}" type="slidenum">
              <a:rPr lang="en-GB" smtClean="0"/>
              <a:t>22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0AEC1-D1BF-E040-6A51-A4E31462475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163080" y="338400"/>
            <a:ext cx="7139160" cy="941760"/>
          </a:xfrm>
        </p:spPr>
        <p:txBody>
          <a:bodyPr vert="horz">
            <a:normAutofit fontScale="90000"/>
          </a:bodyPr>
          <a:lstStyle/>
          <a:p>
            <a:pPr lvl="0" rtl="0"/>
            <a:r>
              <a:rPr lang="en-GB"/>
              <a:t>PACIFIC++ </a:t>
            </a:r>
            <a:br>
              <a:rPr lang="en-GB"/>
            </a:br>
            <a:r>
              <a:rPr lang="en-GB"/>
              <a:t>Existing specification</a:t>
            </a:r>
          </a:p>
        </p:txBody>
      </p:sp>
      <p:graphicFrame>
        <p:nvGraphicFramePr>
          <p:cNvPr id="3" name="Table Placeholder 2">
            <a:extLst>
              <a:ext uri="{FF2B5EF4-FFF2-40B4-BE49-F238E27FC236}">
                <a16:creationId xmlns:a16="http://schemas.microsoft.com/office/drawing/2014/main" id="{102947B0-AFDF-1126-DC70-8FF60A6D17F2}"/>
              </a:ext>
            </a:extLst>
          </p:cNvPr>
          <p:cNvGraphicFramePr>
            <a:graphicFrameLocks noGrp="1"/>
          </p:cNvGraphicFramePr>
          <p:nvPr>
            <p:ph type="tbl" idx="4294967295"/>
          </p:nvPr>
        </p:nvGraphicFramePr>
        <p:xfrm>
          <a:off x="2033760" y="1377360"/>
          <a:ext cx="7990560" cy="4944000"/>
        </p:xfrm>
        <a:graphic>
          <a:graphicData uri="http://schemas.openxmlformats.org/drawingml/2006/table">
            <a:tbl>
              <a:tblPr firstRow="1" bandRow="1"/>
              <a:tblGrid>
                <a:gridCol w="2347920">
                  <a:extLst>
                    <a:ext uri="{9D8B030D-6E8A-4147-A177-3AD203B41FA5}">
                      <a16:colId xmlns:a16="http://schemas.microsoft.com/office/drawing/2014/main" val="1155100643"/>
                    </a:ext>
                  </a:extLst>
                </a:gridCol>
                <a:gridCol w="2773440">
                  <a:extLst>
                    <a:ext uri="{9D8B030D-6E8A-4147-A177-3AD203B41FA5}">
                      <a16:colId xmlns:a16="http://schemas.microsoft.com/office/drawing/2014/main" val="212341868"/>
                    </a:ext>
                  </a:extLst>
                </a:gridCol>
                <a:gridCol w="2869200">
                  <a:extLst>
                    <a:ext uri="{9D8B030D-6E8A-4147-A177-3AD203B41FA5}">
                      <a16:colId xmlns:a16="http://schemas.microsoft.com/office/drawing/2014/main" val="2339916342"/>
                    </a:ext>
                  </a:extLst>
                </a:gridCol>
              </a:tblGrid>
              <a:tr h="40644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GB" sz="2200" b="1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200" b="1"/>
                      </a:pPr>
                      <a:r>
                        <a:rPr lang="en-GB" sz="2200" b="1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PACIFIC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200" b="1"/>
                      </a:pPr>
                      <a:r>
                        <a:rPr lang="en-GB" sz="2200" b="1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PACIFIC++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291627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130 nm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 b="1"/>
                      </a:pPr>
                      <a:r>
                        <a:rPr lang="en-GB" sz="1600" b="1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65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62241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Number of channels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785545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8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Power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0.5W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&lt;1W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692525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Channel 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single-ended, DC coupled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single-ended, DC coupled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012260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Signal polarity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positive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positive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4055575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Gain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4 different gains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4 different gains </a:t>
                      </a:r>
                      <a:r>
                        <a:rPr lang="en-GB" sz="1600" b="1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(MS?)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910265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Sensor bias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adjustable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 b="1" i="1"/>
                      </a:pPr>
                      <a:r>
                        <a:rPr lang="en-GB" sz="1600" b="1" i="1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not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087247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Shaping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tunable tail cancellation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tunable tail cancellation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922149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ADC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multi-threshold (3)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 b="1"/>
                      </a:pPr>
                      <a:r>
                        <a:rPr lang="en-GB" sz="1600" b="1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10 bit ADC(*)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236977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TDC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 b="1"/>
                      </a:pPr>
                      <a:r>
                        <a:rPr lang="en-GB" sz="1600" b="1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0.39 ns, 6 bit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6516774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DSP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 b="1"/>
                      </a:pPr>
                      <a:r>
                        <a:rPr lang="en-GB" sz="1600" b="1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basic operations+clusters?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215287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IO/ interface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16 SLVS 320MHz serialisers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 </a:t>
                      </a:r>
                      <a:r>
                        <a:rPr lang="en-GB" sz="1600" b="1" i="0" u="none" strike="noStrike" baseline="0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&lt;4 x eLink@1.28 Gbit/s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306508"/>
                  </a:ext>
                </a:extLst>
              </a:tr>
              <a:tr h="3459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Slow control / TFC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I2C / FPGA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I2C / </a:t>
                      </a:r>
                      <a:r>
                        <a:rPr lang="en-GB" sz="1600" b="1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eLink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242987"/>
                  </a:ext>
                </a:extLst>
              </a:tr>
            </a:tbl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B166E-55A8-8AA6-084E-056A9238DA9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615440" y="6217919"/>
            <a:ext cx="9144000" cy="385920"/>
          </a:xfrm>
        </p:spPr>
        <p:txBody>
          <a:bodyPr vert="horz"/>
          <a:lstStyle/>
          <a:p>
            <a:pPr lvl="0" rtl="0">
              <a:lnSpc>
                <a:spcPct val="150000"/>
              </a:lnSpc>
            </a:pPr>
            <a:r>
              <a:rPr lang="en-US" sz="1400"/>
              <a:t> *10-bit ADC only for baseline, between 1-4 bits for standard operation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CA432D-626A-5D8A-0431-A815EF36674C}"/>
              </a:ext>
            </a:extLst>
          </p:cNvPr>
          <p:cNvSpPr txBox="1"/>
          <p:nvPr/>
        </p:nvSpPr>
        <p:spPr>
          <a:xfrm>
            <a:off x="7235190" y="6541496"/>
            <a:ext cx="6097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0F7E"/>
                </a:solidFill>
              </a:rPr>
              <a:t>Marek Idzik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894A68AC-552F-E5B9-2DA1-25D133E8A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8F5A3D-BB81-4744-9BAF-8DCE5A11A995}" type="slidenum">
              <a:rPr lang="en-GB" smtClean="0"/>
              <a:t>23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E18E82-F6AA-07FF-0971-D4A0DDEEE72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25606" y="0"/>
            <a:ext cx="7596720" cy="974520"/>
          </a:xfrm>
        </p:spPr>
        <p:txBody>
          <a:bodyPr vert="horz">
            <a:normAutofit fontScale="90000"/>
          </a:bodyPr>
          <a:lstStyle/>
          <a:p>
            <a:pPr lvl="0" rtl="0"/>
            <a:r>
              <a:rPr lang="en-GB" dirty="0"/>
              <a:t>PACIFIC++ (&amp; PACIFIC+8)</a:t>
            </a:r>
            <a:br>
              <a:rPr lang="en-GB" dirty="0"/>
            </a:br>
            <a:r>
              <a:rPr lang="en-GB" dirty="0"/>
              <a:t>Recent specification </a:t>
            </a:r>
            <a:r>
              <a:rPr lang="en-GB" dirty="0" err="1"/>
              <a:t>agrements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5F7CC3-5189-3443-4DC7-3430BC21FD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81778"/>
              </p:ext>
            </p:extLst>
          </p:nvPr>
        </p:nvGraphicFramePr>
        <p:xfrm>
          <a:off x="4101737" y="1281497"/>
          <a:ext cx="7964657" cy="4929574"/>
        </p:xfrm>
        <a:graphic>
          <a:graphicData uri="http://schemas.openxmlformats.org/drawingml/2006/table">
            <a:tbl>
              <a:tblPr firstRow="1" bandRow="1"/>
              <a:tblGrid>
                <a:gridCol w="2335180">
                  <a:extLst>
                    <a:ext uri="{9D8B030D-6E8A-4147-A177-3AD203B41FA5}">
                      <a16:colId xmlns:a16="http://schemas.microsoft.com/office/drawing/2014/main" val="3588970647"/>
                    </a:ext>
                  </a:extLst>
                </a:gridCol>
                <a:gridCol w="5629477">
                  <a:extLst>
                    <a:ext uri="{9D8B030D-6E8A-4147-A177-3AD203B41FA5}">
                      <a16:colId xmlns:a16="http://schemas.microsoft.com/office/drawing/2014/main" val="1366177354"/>
                    </a:ext>
                  </a:extLst>
                </a:gridCol>
              </a:tblGrid>
              <a:tr h="539333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Nr channels (PACIFIC+8)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~8 (one with ADC&amp;TDC only)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915754"/>
                  </a:ext>
                </a:extLst>
              </a:tr>
              <a:tr h="3343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Channel pitch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120um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843577"/>
                  </a:ext>
                </a:extLst>
              </a:tr>
              <a:tr h="334360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Analog front-end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Voltage comparator after fast shaper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747258"/>
                  </a:ext>
                </a:extLst>
              </a:tr>
              <a:tr h="993508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ADC std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Liberation Sans" pitchFamily="18"/>
                          <a:ea typeface="Noto Sans CJK SC" pitchFamily="2"/>
                          <a:cs typeface="Lohit Devanagari" pitchFamily="2"/>
                        </a:rPr>
                        <a:t>ADC converts only when comparator fires </a:t>
                      </a: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(maybe configurable since CM can not be removed).</a:t>
                      </a:r>
                    </a:p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If comp. does not drop below Vth within Tclk, subsequent ADC conversion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273069"/>
                  </a:ext>
                </a:extLst>
              </a:tr>
              <a:tr h="315656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ADC in raw 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ADC conversion @each Tclk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627690"/>
                  </a:ext>
                </a:extLst>
              </a:tr>
              <a:tr h="312245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**e-links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>
                          <a:solidFill>
                            <a:srgbClr val="C9211E"/>
                          </a:solidFill>
                        </a:defRPr>
                      </a:pP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4 x 1.28 Gb/s  </a:t>
                      </a:r>
                      <a:r>
                        <a:rPr lang="en-GB" sz="1600" b="0" i="0" u="none" strike="noStrike" baseline="0" dirty="0" err="1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lpGBT</a:t>
                      </a: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 problem(max7)!!!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652040"/>
                  </a:ext>
                </a:extLst>
              </a:tr>
              <a:tr h="539333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Clustering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For </a:t>
                      </a:r>
                      <a:r>
                        <a:rPr lang="en-GB" sz="1600" b="0" i="0" u="none" strike="noStrike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SciFi</a:t>
                      </a: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 it’s a must, for MS an earlier prototype w/o possible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0906129"/>
                  </a:ext>
                </a:extLst>
              </a:tr>
              <a:tr h="391479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Design prod.-ready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~2028 for MS, ~2029 for </a:t>
                      </a:r>
                      <a:r>
                        <a:rPr lang="en-GB" sz="1600" b="0" i="0" u="none" strike="noStrike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SciFi</a:t>
                      </a:r>
                      <a:endParaRPr lang="en-GB" sz="1600" b="0" i="0" u="none" strike="noStrike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Arial" pitchFamily="34"/>
                        <a:ea typeface="DejaVu Sans" pitchFamily="2"/>
                        <a:cs typeface="DejaVu Sans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291364"/>
                  </a:ext>
                </a:extLst>
              </a:tr>
              <a:tr h="392815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Deadtime in BX period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~5ns (20ns should be enough for signal processing)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816834"/>
                  </a:ext>
                </a:extLst>
              </a:tr>
              <a:tr h="539333"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TDC info*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ToA</a:t>
                      </a: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 of 1</a:t>
                      </a:r>
                      <a:r>
                        <a:rPr lang="en-GB" sz="1600" b="0" i="0" u="none" strike="noStrike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st</a:t>
                      </a: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 particle enough for </a:t>
                      </a:r>
                      <a:r>
                        <a:rPr lang="en-GB" sz="1600" b="0" i="0" u="none" strike="noStrike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SciFi</a:t>
                      </a:r>
                      <a:endParaRPr lang="en-GB" sz="1600" b="0" i="0" u="none" strike="noStrike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latin typeface="Arial" pitchFamily="34"/>
                        <a:ea typeface="DejaVu Sans" pitchFamily="2"/>
                        <a:cs typeface="DejaVu Sans" pitchFamily="2"/>
                      </a:endParaRPr>
                    </a:p>
                    <a:p>
                      <a:pPr marL="0" marR="0" lvl="0" indent="0" algn="l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1600"/>
                      </a:pPr>
                      <a:r>
                        <a:rPr lang="en-GB" sz="1600" b="0" i="0" u="none" strike="noStrike" baseline="0" dirty="0" err="1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ToA</a:t>
                      </a: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 of 1</a:t>
                      </a:r>
                      <a:r>
                        <a:rPr lang="en-GB" sz="1600" b="0" i="0" u="none" strike="noStrike" baseline="30000" dirty="0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st</a:t>
                      </a: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 , 2</a:t>
                      </a:r>
                      <a:r>
                        <a:rPr lang="en-GB" sz="1600" b="0" i="0" u="none" strike="noStrike" baseline="30000" dirty="0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nd</a:t>
                      </a: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, and if possible 3</a:t>
                      </a:r>
                      <a:r>
                        <a:rPr lang="en-GB" sz="1600" b="0" i="0" u="none" strike="noStrike" baseline="30000" dirty="0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rd</a:t>
                      </a:r>
                      <a:r>
                        <a:rPr lang="en-GB" sz="1600" b="0" i="0" u="none" strike="noStrike" baseline="0" dirty="0">
                          <a:ln>
                            <a:noFill/>
                          </a:ln>
                          <a:solidFill>
                            <a:srgbClr val="C9211E"/>
                          </a:solidFill>
                          <a:latin typeface="Arial" pitchFamily="34"/>
                          <a:ea typeface="DejaVu Sans" pitchFamily="2"/>
                          <a:cs typeface="DejaVu Sans" pitchFamily="2"/>
                        </a:rPr>
                        <a:t> particle for 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14627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0BAEA04E-E725-AA2B-0CAE-23E66C80A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06" y="1281497"/>
            <a:ext cx="3772163" cy="15818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8ADACD-E389-1C07-331A-37CDDBA80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204" y="2863372"/>
            <a:ext cx="4912505" cy="204687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7964640" y="680760"/>
            <a:ext cx="4220280" cy="447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ptos"/>
              </a:rPr>
              <a:t>For Magnet Station :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ptos"/>
              </a:rPr>
              <a:t>3 to 4-bit ADC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ptos"/>
              </a:rPr>
              <a:t>6-bit TDC (390 ps)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ptos"/>
              </a:rPr>
              <a:t>No need of clusterization </a:t>
            </a:r>
            <a:endParaRPr lang="en-US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ptos"/>
              </a:rPr>
              <a:t>SciFi requires it</a:t>
            </a:r>
            <a:endParaRPr lang="en-US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ptos"/>
              </a:rPr>
              <a:t>Can develop an ASIC version for MS (Run4) without clusters and another version for SciFi (run5)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ptos"/>
              </a:rPr>
              <a:t>Estimated streaming per 64-channels chip and 2% occupancy  : </a:t>
            </a:r>
            <a:endParaRPr lang="en-US" sz="18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ptos"/>
              </a:rPr>
              <a:t>&gt;=1.25 Gb/s (still needs to evaluate occupancies 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60560" y="5992920"/>
            <a:ext cx="11812680" cy="821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b="0" strike="noStrike" spc="-1">
                <a:solidFill>
                  <a:srgbClr val="000000"/>
                </a:solidFill>
                <a:latin typeface="Aptos"/>
              </a:rPr>
              <a:t>Plans to have a version of the PACIFIC++ without clustering available by 2028 for LS3 installation. 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4" name="TextShape 3"/>
          <p:cNvSpPr txBox="1"/>
          <p:nvPr/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0491CE96-5FF9-450F-AEBB-98FE530D5675}" type="datetime1">
              <a:rPr lang="en-US" sz="1200" b="0" strike="noStrike" spc="-1">
                <a:solidFill>
                  <a:srgbClr val="787878"/>
                </a:solidFill>
                <a:latin typeface="Aptos"/>
              </a:rPr>
              <a:t>3/26/25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85" name="TextShape 4"/>
          <p:cNvSpPr txBox="1"/>
          <p:nvPr/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01D9446-5B58-4102-814F-F512E26A1FE6}" type="slidenum">
              <a:rPr lang="en-US" sz="1200" b="0" strike="noStrike" spc="-1">
                <a:solidFill>
                  <a:srgbClr val="787878"/>
                </a:solidFill>
                <a:latin typeface="Aptos"/>
              </a:rPr>
              <a:t>24</a:t>
            </a:fld>
            <a:endParaRPr lang="en-US" sz="1200" b="0" strike="noStrike" spc="-1">
              <a:latin typeface="Times New Roman"/>
            </a:endParaRPr>
          </a:p>
        </p:txBody>
      </p:sp>
      <p:pic>
        <p:nvPicPr>
          <p:cNvPr id="86" name="Picture 85"/>
          <p:cNvPicPr/>
          <p:nvPr/>
        </p:nvPicPr>
        <p:blipFill>
          <a:blip r:embed="rId2"/>
          <a:stretch/>
        </p:blipFill>
        <p:spPr>
          <a:xfrm>
            <a:off x="18720" y="7920"/>
            <a:ext cx="7937280" cy="55414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47C921BE-6C1C-684B-C846-286EE9E5E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641B9B-E4AC-994A-8434-013E7085C6A8}" type="slidenum">
              <a:rPr lang="en-GB" smtClean="0"/>
              <a:t>25</a:t>
            </a:fld>
            <a:endParaRPr lang="en-GB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3E1CEC-7212-D381-27B2-88D734675EC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651440" y="1053001"/>
            <a:ext cx="8833680" cy="5983559"/>
          </a:xfrm>
        </p:spPr>
        <p:txBody>
          <a:bodyPr vert="horz"/>
          <a:lstStyle/>
          <a:p>
            <a:pPr lvl="0" rtl="0"/>
            <a:endParaRPr lang="en-GB" sz="2000" dirty="0"/>
          </a:p>
          <a:p>
            <a:pPr lvl="0" algn="just" rtl="0">
              <a:buClr>
                <a:srgbClr val="000000"/>
              </a:buClr>
              <a:buSzPct val="100000"/>
              <a:buFont typeface="Verdana" pitchFamily="34"/>
              <a:buChar char="•"/>
            </a:pPr>
            <a:r>
              <a:rPr lang="en-GB" sz="2000" dirty="0"/>
              <a:t> Task sharing</a:t>
            </a:r>
          </a:p>
          <a:p>
            <a:pPr marL="0" lvl="1" indent="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Verdana" pitchFamily="34"/>
              <a:buChar char="–"/>
              <a:tabLst>
                <a:tab pos="571320" algn="l"/>
                <a:tab pos="1485720" algn="l"/>
                <a:tab pos="2400120" algn="l"/>
                <a:tab pos="3314520" algn="l"/>
                <a:tab pos="4228920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Barcelona group responsible for </a:t>
            </a:r>
            <a:r>
              <a:rPr lang="en-GB" sz="2000" dirty="0">
                <a:solidFill>
                  <a:srgbClr val="158466"/>
                </a:solidFill>
                <a:latin typeface="Verdana" pitchFamily="34"/>
              </a:rPr>
              <a:t>analogue front-end</a:t>
            </a:r>
          </a:p>
          <a:p>
            <a:pPr marL="0" lvl="1" indent="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Verdana" pitchFamily="34"/>
              <a:buChar char="–"/>
              <a:tabLst>
                <a:tab pos="571320" algn="l"/>
                <a:tab pos="1485720" algn="l"/>
                <a:tab pos="2400120" algn="l"/>
                <a:tab pos="3314520" algn="l"/>
                <a:tab pos="4228920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AGH responsible for </a:t>
            </a:r>
            <a:r>
              <a:rPr lang="en-GB" sz="2000" dirty="0">
                <a:solidFill>
                  <a:srgbClr val="800000"/>
                </a:solidFill>
                <a:latin typeface="Verdana" pitchFamily="34"/>
              </a:rPr>
              <a:t>“right” part</a:t>
            </a: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(ADC, TDC, DSP) &amp; integration</a:t>
            </a:r>
          </a:p>
          <a:p>
            <a:pPr marL="0" lvl="1" indent="0">
              <a:lnSpc>
                <a:spcPct val="100000"/>
              </a:lnSpc>
              <a:spcBef>
                <a:spcPts val="575"/>
              </a:spcBef>
              <a:spcAft>
                <a:spcPts val="1009"/>
              </a:spcAft>
              <a:buClr>
                <a:srgbClr val="000000"/>
              </a:buClr>
              <a:buSzPct val="100000"/>
              <a:buFont typeface="Verdana" pitchFamily="34"/>
              <a:buChar char="–"/>
              <a:tabLst>
                <a:tab pos="571320" algn="l"/>
                <a:tab pos="1485720" algn="l"/>
                <a:tab pos="2400120" algn="l"/>
                <a:tab pos="3314520" algn="l"/>
                <a:tab pos="4228920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Other groups may join the design of dedicated blocks (Costa Rica interested in verification and not only...)</a:t>
            </a:r>
          </a:p>
          <a:p>
            <a:pPr lvl="0" algn="just" rtl="0">
              <a:buClr>
                <a:srgbClr val="000000"/>
              </a:buClr>
              <a:buSzPct val="100000"/>
              <a:buFont typeface="Verdana" pitchFamily="34"/>
              <a:buChar char="•"/>
            </a:pPr>
            <a:r>
              <a:rPr lang="en-GB" sz="2000" dirty="0"/>
              <a:t> Current schedule</a:t>
            </a:r>
          </a:p>
          <a:p>
            <a:pPr marL="0" lvl="1" indent="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Verdana" pitchFamily="34"/>
              <a:buChar char="–"/>
              <a:tabLst>
                <a:tab pos="571320" algn="l"/>
                <a:tab pos="1485720" algn="l"/>
                <a:tab pos="2400120" algn="l"/>
                <a:tab pos="3314520" algn="l"/>
                <a:tab pos="4228920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1</a:t>
            </a:r>
            <a:r>
              <a:rPr lang="en-GB" sz="2000" baseline="30000" dirty="0">
                <a:solidFill>
                  <a:srgbClr val="000000"/>
                </a:solidFill>
                <a:latin typeface="Verdana" pitchFamily="34"/>
              </a:rPr>
              <a:t>st</a:t>
            </a: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8-channel prototype – PACIFIC+8 - with key functionalities ready for submission by </a:t>
            </a:r>
            <a:r>
              <a:rPr lang="en-GB" sz="2000" dirty="0">
                <a:solidFill>
                  <a:srgbClr val="C9211E"/>
                </a:solidFill>
                <a:latin typeface="Verdana" pitchFamily="34"/>
              </a:rPr>
              <a:t>end of May 2025</a:t>
            </a:r>
          </a:p>
          <a:p>
            <a:pPr marL="0" lvl="1" indent="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Verdana" pitchFamily="34"/>
              <a:buChar char="–"/>
              <a:tabLst>
                <a:tab pos="571320" algn="l"/>
                <a:tab pos="1485720" algn="l"/>
                <a:tab pos="2400120" algn="l"/>
                <a:tab pos="3314520" algn="l"/>
                <a:tab pos="4228920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Test-setup to be prepared at AGH, details to be discussed...</a:t>
            </a:r>
          </a:p>
          <a:p>
            <a:pPr marL="0" lvl="1" indent="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Verdana" pitchFamily="34"/>
              <a:buChar char="–"/>
              <a:tabLst>
                <a:tab pos="571320" algn="l"/>
                <a:tab pos="1485720" algn="l"/>
                <a:tab pos="2400120" algn="l"/>
                <a:tab pos="3314520" algn="l"/>
                <a:tab pos="4228920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2</a:t>
            </a:r>
            <a:r>
              <a:rPr lang="en-GB" sz="2000" baseline="30000" dirty="0">
                <a:solidFill>
                  <a:srgbClr val="000000"/>
                </a:solidFill>
                <a:latin typeface="Verdana" pitchFamily="34"/>
              </a:rPr>
              <a:t>nd</a:t>
            </a: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prototype – the full scale 64-channel chip – design in 2025-2026, time for ~2 submissions/iterations and production up to ~2028 (MS) and ~2029 (</a:t>
            </a:r>
            <a:r>
              <a:rPr lang="en-GB" sz="2000" dirty="0" err="1">
                <a:solidFill>
                  <a:srgbClr val="000000"/>
                </a:solidFill>
                <a:latin typeface="Verdana" pitchFamily="34"/>
              </a:rPr>
              <a:t>SciFi</a:t>
            </a: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)</a:t>
            </a:r>
          </a:p>
          <a:p>
            <a:pPr marL="0" lvl="1" indent="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Verdana" pitchFamily="34"/>
              <a:buChar char="–"/>
              <a:tabLst>
                <a:tab pos="571320" algn="l"/>
                <a:tab pos="1485720" algn="l"/>
                <a:tab pos="2400120" algn="l"/>
                <a:tab pos="3314520" algn="l"/>
                <a:tab pos="4228920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When clustering should be added ?</a:t>
            </a:r>
          </a:p>
          <a:p>
            <a:pPr marL="0" lvl="1" indent="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SzPct val="100000"/>
              <a:buFont typeface="Verdana" pitchFamily="34"/>
              <a:buChar char="–"/>
              <a:tabLst>
                <a:tab pos="571320" algn="l"/>
                <a:tab pos="1485720" algn="l"/>
                <a:tab pos="2400120" algn="l"/>
                <a:tab pos="3314520" algn="l"/>
                <a:tab pos="4228920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We are considering to move to </a:t>
            </a:r>
            <a:r>
              <a:rPr lang="en-GB" sz="2000" dirty="0" err="1">
                <a:solidFill>
                  <a:srgbClr val="000000"/>
                </a:solidFill>
                <a:latin typeface="Verdana" pitchFamily="34"/>
              </a:rPr>
              <a:t>DigitalOnTop</a:t>
            </a: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 design methodology (</a:t>
            </a:r>
            <a:r>
              <a:rPr lang="en-GB" sz="2000" dirty="0">
                <a:solidFill>
                  <a:srgbClr val="C9211E"/>
                </a:solidFill>
                <a:latin typeface="Verdana" pitchFamily="34"/>
              </a:rPr>
              <a:t>online course at CERN end of March</a:t>
            </a:r>
            <a:r>
              <a:rPr lang="en-GB" sz="2000" dirty="0">
                <a:solidFill>
                  <a:srgbClr val="000000"/>
                </a:solidFill>
                <a:latin typeface="Verdana" pitchFamily="34"/>
              </a:rPr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A592BE-65D1-AAC8-8FB0-8877868BD94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13040" y="-328320"/>
            <a:ext cx="6464554" cy="2533835"/>
          </a:xfrm>
        </p:spPr>
        <p:txBody>
          <a:bodyPr vert="horz" wrap="square">
            <a:spAutoFit/>
          </a:bodyPr>
          <a:lstStyle/>
          <a:p>
            <a:pPr lvl="0" rtl="0"/>
            <a:br>
              <a:rPr lang="en-GB" dirty="0"/>
            </a:br>
            <a:r>
              <a:rPr lang="en-GB" dirty="0"/>
              <a:t>PACIFIC++</a:t>
            </a:r>
            <a:br>
              <a:rPr lang="en-GB" dirty="0"/>
            </a:br>
            <a:r>
              <a:rPr lang="en-GB" dirty="0"/>
              <a:t>Task sharing and Schedule 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3E1BA8-FF8E-3F4D-A26D-C236E148D076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877594" y="154697"/>
            <a:ext cx="4628160" cy="15681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C2E59F21-88D3-A5E8-EDDF-BBFFF65CBBE6}"/>
              </a:ext>
            </a:extLst>
          </p:cNvPr>
          <p:cNvSpPr/>
          <p:nvPr/>
        </p:nvSpPr>
        <p:spPr>
          <a:xfrm>
            <a:off x="6908194" y="154697"/>
            <a:ext cx="2581560" cy="156780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172" h="4356">
                <a:moveTo>
                  <a:pt x="0" y="4100"/>
                </a:moveTo>
                <a:lnTo>
                  <a:pt x="0" y="0"/>
                </a:lnTo>
                <a:lnTo>
                  <a:pt x="5285" y="0"/>
                </a:lnTo>
                <a:lnTo>
                  <a:pt x="5285" y="1794"/>
                </a:lnTo>
                <a:lnTo>
                  <a:pt x="7172" y="1794"/>
                </a:lnTo>
                <a:lnTo>
                  <a:pt x="7172" y="4356"/>
                </a:lnTo>
                <a:lnTo>
                  <a:pt x="0" y="4356"/>
                </a:lnTo>
                <a:close/>
              </a:path>
            </a:pathLst>
          </a:custGeom>
          <a:noFill/>
          <a:ln w="36720">
            <a:solidFill>
              <a:srgbClr val="158466"/>
            </a:solidFill>
            <a:prstDash val="solid"/>
          </a:ln>
        </p:spPr>
        <p:txBody>
          <a:bodyPr wrap="none" lIns="90000" tIns="45000" rIns="90000" bIns="45000" anchor="ctr" anchorCtr="1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>
              <a:solidFill>
                <a:srgbClr val="000000"/>
              </a:solidFill>
              <a:latin typeface="Arial" pitchFamily="34"/>
              <a:ea typeface="DejaVu Sans" pitchFamily="2"/>
              <a:cs typeface="DejaVu Sans" pitchFamily="2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EE08FB9F-20BE-ABFA-E2FD-A0A2BBA1236A}"/>
              </a:ext>
            </a:extLst>
          </p:cNvPr>
          <p:cNvSpPr/>
          <p:nvPr/>
        </p:nvSpPr>
        <p:spPr>
          <a:xfrm>
            <a:off x="9086193" y="168377"/>
            <a:ext cx="2419200" cy="1554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721" h="4318">
                <a:moveTo>
                  <a:pt x="6721" y="4318"/>
                </a:moveTo>
                <a:lnTo>
                  <a:pt x="6721" y="0"/>
                </a:lnTo>
                <a:lnTo>
                  <a:pt x="0" y="0"/>
                </a:lnTo>
                <a:lnTo>
                  <a:pt x="0" y="1778"/>
                </a:lnTo>
                <a:lnTo>
                  <a:pt x="1258" y="1778"/>
                </a:lnTo>
                <a:lnTo>
                  <a:pt x="1258" y="4318"/>
                </a:lnTo>
                <a:close/>
              </a:path>
            </a:pathLst>
          </a:custGeom>
          <a:noFill/>
          <a:ln w="36720">
            <a:solidFill>
              <a:srgbClr val="800000"/>
            </a:solidFill>
            <a:prstDash val="solid"/>
          </a:ln>
        </p:spPr>
        <p:txBody>
          <a:bodyPr wrap="none" lIns="90000" tIns="45000" rIns="90000" bIns="45000" anchor="ctr" anchorCtr="1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>
              <a:solidFill>
                <a:srgbClr val="000000"/>
              </a:solidFill>
              <a:latin typeface="Arial" pitchFamily="34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page18image66131648">
            <a:extLst>
              <a:ext uri="{FF2B5EF4-FFF2-40B4-BE49-F238E27FC236}">
                <a16:creationId xmlns:a16="http://schemas.microsoft.com/office/drawing/2014/main" id="{F3DDCC0C-7551-3EF0-CE15-0B535CD4E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853" y="1025284"/>
            <a:ext cx="2769886" cy="52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BD34AB-1ABB-E670-B087-3EE703535DDD}"/>
              </a:ext>
            </a:extLst>
          </p:cNvPr>
          <p:cNvSpPr txBox="1"/>
          <p:nvPr/>
        </p:nvSpPr>
        <p:spPr>
          <a:xfrm>
            <a:off x="206089" y="157203"/>
            <a:ext cx="6259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SiPM</a:t>
            </a:r>
            <a:r>
              <a:rPr lang="en-US" sz="3600" b="1" dirty="0"/>
              <a:t> + electronics racks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E12BD1-A1F3-5C4A-EA17-54EC836330F5}"/>
              </a:ext>
            </a:extLst>
          </p:cNvPr>
          <p:cNvSpPr txBox="1"/>
          <p:nvPr/>
        </p:nvSpPr>
        <p:spPr>
          <a:xfrm>
            <a:off x="9398335" y="5756405"/>
            <a:ext cx="2075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Jakub Moron (AGH)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F0FF9E-2DB8-3FB4-8E2E-EFCB7234F3B0}"/>
              </a:ext>
            </a:extLst>
          </p:cNvPr>
          <p:cNvGrpSpPr/>
          <p:nvPr/>
        </p:nvGrpSpPr>
        <p:grpSpPr>
          <a:xfrm>
            <a:off x="4438626" y="868443"/>
            <a:ext cx="7556249" cy="5121114"/>
            <a:chOff x="4635751" y="352697"/>
            <a:chExt cx="7556249" cy="5121114"/>
          </a:xfrm>
        </p:grpSpPr>
        <p:pic>
          <p:nvPicPr>
            <p:cNvPr id="4101" name="Picture 5" descr="page18image66139760">
              <a:extLst>
                <a:ext uri="{FF2B5EF4-FFF2-40B4-BE49-F238E27FC236}">
                  <a16:creationId xmlns:a16="http://schemas.microsoft.com/office/drawing/2014/main" id="{752C3E3A-35EA-1108-4D41-3D848725E9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5751" y="521781"/>
              <a:ext cx="7556249" cy="4575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C7B851B-8C48-D815-3521-BAD5B1FB1475}"/>
                </a:ext>
              </a:extLst>
            </p:cNvPr>
            <p:cNvSpPr/>
            <p:nvPr/>
          </p:nvSpPr>
          <p:spPr>
            <a:xfrm>
              <a:off x="4935192" y="4721456"/>
              <a:ext cx="2986268" cy="75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EA375C-9E17-D558-5714-7261439E3328}"/>
                </a:ext>
              </a:extLst>
            </p:cNvPr>
            <p:cNvSpPr/>
            <p:nvPr/>
          </p:nvSpPr>
          <p:spPr>
            <a:xfrm>
              <a:off x="8769905" y="352697"/>
              <a:ext cx="2986268" cy="75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97" name="Picture 1" descr="page19image66118800">
            <a:extLst>
              <a:ext uri="{FF2B5EF4-FFF2-40B4-BE49-F238E27FC236}">
                <a16:creationId xmlns:a16="http://schemas.microsoft.com/office/drawing/2014/main" id="{3E84279F-DB3A-0F1E-14CC-DBB4F5347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842" y="3345321"/>
            <a:ext cx="54102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943D3D-A06A-F61F-A96D-21E89C5B3E9E}"/>
              </a:ext>
            </a:extLst>
          </p:cNvPr>
          <p:cNvSpPr txBox="1"/>
          <p:nvPr/>
        </p:nvSpPr>
        <p:spPr>
          <a:xfrm>
            <a:off x="6986524" y="1125817"/>
            <a:ext cx="5205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Rack for an entire station (quadrant).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BA69A2-7D20-D85B-5681-93B63349F2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-548824" y="1800742"/>
            <a:ext cx="3892456" cy="20278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AADAEC1-87C0-6275-181C-2481C36A7F62}"/>
              </a:ext>
            </a:extLst>
          </p:cNvPr>
          <p:cNvSpPr txBox="1"/>
          <p:nvPr/>
        </p:nvSpPr>
        <p:spPr>
          <a:xfrm>
            <a:off x="2545492" y="1244620"/>
            <a:ext cx="131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SiPM</a:t>
            </a:r>
            <a:r>
              <a:rPr lang="en-US" dirty="0"/>
              <a:t> board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00A2D2-91C5-0F58-A78B-3FBC962B17E3}"/>
              </a:ext>
            </a:extLst>
          </p:cNvPr>
          <p:cNvSpPr txBox="1"/>
          <p:nvPr/>
        </p:nvSpPr>
        <p:spPr>
          <a:xfrm>
            <a:off x="2694052" y="4894340"/>
            <a:ext cx="2592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SiPM</a:t>
            </a:r>
            <a:r>
              <a:rPr lang="en-US" dirty="0"/>
              <a:t> + PACIFIC++ board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539BB51B-011E-571C-2D96-FEAF98E07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A0E48-9F04-AE4B-9CF1-FAFACBC3474F}" type="datetime1">
              <a:rPr lang="en-US" smtClean="0"/>
              <a:t>3/26/25</a:t>
            </a:fld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2747376-EF9A-2E41-C30D-708261E22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3078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age17image66072560">
            <a:extLst>
              <a:ext uri="{FF2B5EF4-FFF2-40B4-BE49-F238E27FC236}">
                <a16:creationId xmlns:a16="http://schemas.microsoft.com/office/drawing/2014/main" id="{E2F4C1EE-7DDC-AF67-4D45-8A9CF2519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043" y="393400"/>
            <a:ext cx="4178735" cy="379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7DDDED1-7943-F083-01F4-6785B38B9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6109" y="429995"/>
            <a:ext cx="3027405" cy="216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AF6C087C-E12E-150D-CD5E-B12A5FDE3A3A}"/>
              </a:ext>
            </a:extLst>
          </p:cNvPr>
          <p:cNvSpPr/>
          <p:nvPr/>
        </p:nvSpPr>
        <p:spPr>
          <a:xfrm>
            <a:off x="3339314" y="393400"/>
            <a:ext cx="616517" cy="2698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83630E2A-5D20-F17A-1415-91A725631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7104" y="4069204"/>
            <a:ext cx="2957656" cy="1754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87B5F788-69B8-DE8A-447C-7FD17CA287D8}"/>
              </a:ext>
            </a:extLst>
          </p:cNvPr>
          <p:cNvSpPr/>
          <p:nvPr/>
        </p:nvSpPr>
        <p:spPr>
          <a:xfrm rot="10800000">
            <a:off x="8263044" y="4261059"/>
            <a:ext cx="616517" cy="2698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82566E83-057E-76EB-5F6B-4AAEE2FD8A3A}"/>
              </a:ext>
            </a:extLst>
          </p:cNvPr>
          <p:cNvSpPr/>
          <p:nvPr/>
        </p:nvSpPr>
        <p:spPr>
          <a:xfrm>
            <a:off x="3067491" y="4259656"/>
            <a:ext cx="691629" cy="20455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9783E1-B331-4E15-EFA9-02A638ADADFC}"/>
              </a:ext>
            </a:extLst>
          </p:cNvPr>
          <p:cNvSpPr txBox="1"/>
          <p:nvPr/>
        </p:nvSpPr>
        <p:spPr>
          <a:xfrm>
            <a:off x="468448" y="3059668"/>
            <a:ext cx="2918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Needs to move some pipes.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C7C307-CEAA-0C89-F041-2F236C3D4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5258" y="-172994"/>
            <a:ext cx="2850145" cy="3521130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07C1DBE3-54A5-4EBE-4184-D508B4B37031}"/>
              </a:ext>
            </a:extLst>
          </p:cNvPr>
          <p:cNvSpPr/>
          <p:nvPr/>
        </p:nvSpPr>
        <p:spPr>
          <a:xfrm rot="10340542">
            <a:off x="8071913" y="393399"/>
            <a:ext cx="616517" cy="26981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C1E8EC-4AFC-3E70-37FE-7660A371D3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0268" y="3459488"/>
            <a:ext cx="2371879" cy="29576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3033026-7A88-C3A5-73A3-1B042F0D4E65}"/>
              </a:ext>
            </a:extLst>
          </p:cNvPr>
          <p:cNvSpPr txBox="1"/>
          <p:nvPr/>
        </p:nvSpPr>
        <p:spPr>
          <a:xfrm>
            <a:off x="8263044" y="6417145"/>
            <a:ext cx="4178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Needs a fake floor and few step stairs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3F52C2-15D4-2A4E-BFA1-6D7B8BEA98B9}"/>
              </a:ext>
            </a:extLst>
          </p:cNvPr>
          <p:cNvSpPr txBox="1"/>
          <p:nvPr/>
        </p:nvSpPr>
        <p:spPr>
          <a:xfrm>
            <a:off x="284698" y="6463573"/>
            <a:ext cx="4178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Needs a fake floor and few step stairs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33D6C1F-D37D-63AD-35CC-6504A3C500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83610" y="4290412"/>
            <a:ext cx="1616343" cy="24960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8C70C80-97C2-11CB-1B85-2FCEED236564}"/>
              </a:ext>
            </a:extLst>
          </p:cNvPr>
          <p:cNvSpPr txBox="1"/>
          <p:nvPr/>
        </p:nvSpPr>
        <p:spPr>
          <a:xfrm>
            <a:off x="6173676" y="4733078"/>
            <a:ext cx="25299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Difficult access to the bottom of the magnet.</a:t>
            </a:r>
          </a:p>
          <a:p>
            <a:endParaRPr lang="en-US" dirty="0"/>
          </a:p>
          <a:p>
            <a:r>
              <a:rPr lang="en-US" dirty="0"/>
              <a:t>Can some pipes be rerouted ?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2247A66E-F4A8-6837-FC7A-D8CC0DE3F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94145-2862-F344-AC71-CF5391CC19CC}" type="datetime1">
              <a:rPr lang="en-US" smtClean="0"/>
              <a:t>3/26/25</a:t>
            </a:fld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78F56DED-9EED-F489-5CA8-5BE65E90F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237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BC25D8C-DCC3-140F-99E6-C34A757565D4}"/>
              </a:ext>
            </a:extLst>
          </p:cNvPr>
          <p:cNvSpPr txBox="1"/>
          <p:nvPr/>
        </p:nvSpPr>
        <p:spPr>
          <a:xfrm>
            <a:off x="4639262" y="0"/>
            <a:ext cx="2912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Cooling Needs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F164F5-BFF3-75A0-BF54-7B879B949BEF}"/>
              </a:ext>
            </a:extLst>
          </p:cNvPr>
          <p:cNvSpPr txBox="1"/>
          <p:nvPr/>
        </p:nvSpPr>
        <p:spPr>
          <a:xfrm>
            <a:off x="0" y="292387"/>
            <a:ext cx="755223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Needs regular water to cool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1000 PACIFIC++ chips, &lt; 1W each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~ 30 </a:t>
            </a:r>
            <a:r>
              <a:rPr lang="en-US" sz="2200" dirty="0" err="1"/>
              <a:t>lpGBTs</a:t>
            </a:r>
            <a:r>
              <a:rPr lang="en-US" sz="2200" dirty="0"/>
              <a:t>, 800 </a:t>
            </a:r>
            <a:r>
              <a:rPr lang="en-US" sz="2200" dirty="0" err="1"/>
              <a:t>mW</a:t>
            </a: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 keep </a:t>
            </a:r>
            <a:r>
              <a:rPr lang="en-US" sz="2200" dirty="0" err="1"/>
              <a:t>SiPMs</a:t>
            </a:r>
            <a:r>
              <a:rPr lang="en-US" sz="2200" dirty="0"/>
              <a:t> with temperature &lt; 5C. Initially assumed 5C  water was enough, however two factor made us changed our minds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Difficult access to cold water at </a:t>
            </a:r>
            <a:r>
              <a:rPr lang="en-US" sz="2200" dirty="0" err="1"/>
              <a:t>LHCb</a:t>
            </a:r>
            <a:r>
              <a:rPr lang="en-US" sz="2200" dirty="0"/>
              <a:t>, we would be the first to use 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Additional neutron flux from ECAL’s tungsten has a potential to damage </a:t>
            </a:r>
            <a:r>
              <a:rPr lang="en-US" sz="2200" dirty="0" err="1"/>
              <a:t>SiPMs</a:t>
            </a:r>
            <a:r>
              <a:rPr lang="en-US" sz="2200" dirty="0"/>
              <a:t> at the top and bottom of the magnet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 err="1"/>
              <a:t>Novek</a:t>
            </a:r>
            <a:r>
              <a:rPr lang="en-US" sz="2200" dirty="0"/>
              <a:t> is easily accessible and can bring </a:t>
            </a:r>
            <a:r>
              <a:rPr lang="en-US" sz="2200" dirty="0" err="1"/>
              <a:t>SiPM</a:t>
            </a:r>
            <a:r>
              <a:rPr lang="en-US" sz="2200" dirty="0"/>
              <a:t> temperatures to &lt; -10C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MS modules would need dry nitrogen flow to deal with condensation</a:t>
            </a:r>
          </a:p>
        </p:txBody>
      </p:sp>
      <p:pic>
        <p:nvPicPr>
          <p:cNvPr id="7" name="Picture 1" descr="page19image66118800">
            <a:extLst>
              <a:ext uri="{FF2B5EF4-FFF2-40B4-BE49-F238E27FC236}">
                <a16:creationId xmlns:a16="http://schemas.microsoft.com/office/drawing/2014/main" id="{D93E705A-124A-10B1-91A8-3E0DF977B7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2240" y="231289"/>
            <a:ext cx="4875326" cy="30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1D3F9A-E286-7CF3-D4C6-50A1AF9B441E}"/>
              </a:ext>
            </a:extLst>
          </p:cNvPr>
          <p:cNvSpPr txBox="1"/>
          <p:nvPr/>
        </p:nvSpPr>
        <p:spPr>
          <a:xfrm>
            <a:off x="8106274" y="1759120"/>
            <a:ext cx="2592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SiPM</a:t>
            </a:r>
            <a:r>
              <a:rPr lang="en-US" dirty="0"/>
              <a:t> + PACIFIC++ board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F2F443-8669-AEEB-33F7-2435AA4739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2239" y="3429000"/>
            <a:ext cx="4592243" cy="226159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EECDCA-F967-2B46-5A7E-A6E24CBCF522}"/>
              </a:ext>
            </a:extLst>
          </p:cNvPr>
          <p:cNvSpPr txBox="1"/>
          <p:nvPr/>
        </p:nvSpPr>
        <p:spPr>
          <a:xfrm>
            <a:off x="7552239" y="5832642"/>
            <a:ext cx="3006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MeV neutron fluence in U2 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32C7D47-61FA-B1A2-3BCD-0A125073E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1F9EF-4C9D-FD43-A65A-C7880730FD21}" type="datetime1">
              <a:rPr lang="en-US" smtClean="0"/>
              <a:t>3/26/25</a:t>
            </a:fld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E02A6DF-78E6-4573-E652-5C121D12B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777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91A838C-2159-D7FF-259D-72D3BBD5747A}"/>
              </a:ext>
            </a:extLst>
          </p:cNvPr>
          <p:cNvSpPr txBox="1"/>
          <p:nvPr/>
        </p:nvSpPr>
        <p:spPr>
          <a:xfrm>
            <a:off x="395416" y="345989"/>
            <a:ext cx="11430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LS3 suggested installation procedure</a:t>
            </a:r>
          </a:p>
          <a:p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Magnet Station is still a Upgrade2 project, but LS3 will have a chance to advance LS4 efforts. Large part of the Magnet Station installation can be performed in LS3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Support structure installation : frames and gutters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Access to MS </a:t>
            </a:r>
            <a:r>
              <a:rPr lang="en-US" sz="2800" dirty="0" err="1"/>
              <a:t>SiPM+electronics</a:t>
            </a:r>
            <a:r>
              <a:rPr lang="en-US" sz="2800" dirty="0"/>
              <a:t> rack locations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Access to cooling (</a:t>
            </a:r>
            <a:r>
              <a:rPr lang="en-US" sz="2800" dirty="0" err="1"/>
              <a:t>Novek</a:t>
            </a:r>
            <a:r>
              <a:rPr lang="en-US" sz="2800" dirty="0"/>
              <a:t>), power supply and data fibers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Stretch efforts if PACIFIC++ is available: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Slide in at least some of the MS </a:t>
            </a:r>
            <a:r>
              <a:rPr lang="en-US" sz="2800" dirty="0" err="1"/>
              <a:t>panels+fibers</a:t>
            </a:r>
            <a:endParaRPr lang="en-US" sz="28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install </a:t>
            </a:r>
            <a:r>
              <a:rPr lang="en-US" sz="2800" dirty="0" err="1"/>
              <a:t>SiPM+PACIFIC</a:t>
            </a:r>
            <a:r>
              <a:rPr lang="en-US" sz="2800" dirty="0"/>
              <a:t> boards on the racks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Incremental installation during YETS after LS3 if necessary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69C1B4-E853-3839-3F46-98CEB5F2A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EC0F-0CCA-1F4A-89FB-637BDA5261F2}" type="datetime1">
              <a:rPr lang="en-US" smtClean="0"/>
              <a:t>3/26/25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9E42F-010F-0747-5218-1651AF84B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1127-98EB-7143-BFAE-89234C84659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63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A18FB-F868-F73D-AA74-CE84A251F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264" y="365126"/>
            <a:ext cx="6139211" cy="781886"/>
          </a:xfrm>
        </p:spPr>
        <p:txBody>
          <a:bodyPr/>
          <a:lstStyle/>
          <a:p>
            <a:r>
              <a:rPr lang="en-US" b="1" dirty="0">
                <a:solidFill>
                  <a:srgbClr val="000F7E"/>
                </a:solidFill>
              </a:rPr>
              <a:t>Reminder – Initial design</a:t>
            </a:r>
          </a:p>
        </p:txBody>
      </p:sp>
      <p:pic>
        <p:nvPicPr>
          <p:cNvPr id="5" name="Content Placeholder 4" descr="Icon&#10;&#10;Description automatically generated">
            <a:extLst>
              <a:ext uri="{FF2B5EF4-FFF2-40B4-BE49-F238E27FC236}">
                <a16:creationId xmlns:a16="http://schemas.microsoft.com/office/drawing/2014/main" id="{99A00D90-A8A0-317C-99AB-B6B37EBFCD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4386648"/>
            <a:ext cx="3123042" cy="2187125"/>
          </a:xfrm>
        </p:spPr>
      </p:pic>
      <p:pic>
        <p:nvPicPr>
          <p:cNvPr id="11" name="Picture 10" descr="A picture containing businesscard&#10;&#10;Description automatically generated">
            <a:extLst>
              <a:ext uri="{FF2B5EF4-FFF2-40B4-BE49-F238E27FC236}">
                <a16:creationId xmlns:a16="http://schemas.microsoft.com/office/drawing/2014/main" id="{671B925C-A6B0-9740-852B-AC4FB4E0A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5650" y="2752465"/>
            <a:ext cx="1967840" cy="3917289"/>
          </a:xfrm>
          <a:prstGeom prst="rect">
            <a:avLst/>
          </a:prstGeom>
        </p:spPr>
      </p:pic>
      <p:pic>
        <p:nvPicPr>
          <p:cNvPr id="13" name="Picture 12" descr="Chart, funnel chart&#10;&#10;Description automatically generated">
            <a:extLst>
              <a:ext uri="{FF2B5EF4-FFF2-40B4-BE49-F238E27FC236}">
                <a16:creationId xmlns:a16="http://schemas.microsoft.com/office/drawing/2014/main" id="{9AC5F750-F5A3-2737-4576-11862D5F96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4866" y="4386647"/>
            <a:ext cx="3301027" cy="2283107"/>
          </a:xfrm>
          <a:prstGeom prst="rect">
            <a:avLst/>
          </a:prstGeom>
        </p:spPr>
      </p:pic>
      <p:pic>
        <p:nvPicPr>
          <p:cNvPr id="15" name="Picture 14" descr="A picture containing text, box, container, picture frame&#10;&#10;Description automatically generated">
            <a:extLst>
              <a:ext uri="{FF2B5EF4-FFF2-40B4-BE49-F238E27FC236}">
                <a16:creationId xmlns:a16="http://schemas.microsoft.com/office/drawing/2014/main" id="{5C4682B8-6AF3-41C2-30D4-CE93DDE4C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2434" y="4386648"/>
            <a:ext cx="3123041" cy="22869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C20F505-DF39-0782-0082-62EB0057BAFC}"/>
              </a:ext>
            </a:extLst>
          </p:cNvPr>
          <p:cNvSpPr txBox="1"/>
          <p:nvPr/>
        </p:nvSpPr>
        <p:spPr>
          <a:xfrm>
            <a:off x="136929" y="1248498"/>
            <a:ext cx="724467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7 Modules starting coverage from about z = 3.5m onward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Modules oriented on tilted planes (4 segments) facing the beam pipe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Module height from 1.0 to 1.4m depending on z-position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74k channels (each individual scintillator bar counts as channel)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Easy support structure for large plane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Not perpendicular to particle trajectory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Acceptance gap between MS and </a:t>
            </a:r>
            <a:r>
              <a:rPr lang="en-US" dirty="0" err="1"/>
              <a:t>SciFi</a:t>
            </a:r>
            <a:r>
              <a:rPr lang="en-US" dirty="0"/>
              <a:t> tracker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support 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8FF6E64E-9FC6-F25F-8F2D-1EF6BA8A92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5536" y="165159"/>
            <a:ext cx="4209535" cy="2060988"/>
          </a:xfrm>
          <a:prstGeom prst="rect">
            <a:avLst/>
          </a:prstGeom>
        </p:spPr>
      </p:pic>
      <p:pic>
        <p:nvPicPr>
          <p:cNvPr id="21" name="Picture 20" descr="Chart, scatter chart&#10;&#10;Description automatically generated">
            <a:extLst>
              <a:ext uri="{FF2B5EF4-FFF2-40B4-BE49-F238E27FC236}">
                <a16:creationId xmlns:a16="http://schemas.microsoft.com/office/drawing/2014/main" id="{2ACE829C-57E8-942C-C6A8-C1CF63A16E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33768" y="2232325"/>
            <a:ext cx="3499054" cy="2392577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91476F39-C38F-A199-D632-A38B1481410F}"/>
              </a:ext>
            </a:extLst>
          </p:cNvPr>
          <p:cNvSpPr/>
          <p:nvPr/>
        </p:nvSpPr>
        <p:spPr>
          <a:xfrm rot="20489791">
            <a:off x="8122911" y="2766359"/>
            <a:ext cx="2405309" cy="508056"/>
          </a:xfrm>
          <a:custGeom>
            <a:avLst/>
            <a:gdLst>
              <a:gd name="connsiteX0" fmla="*/ 0 w 2405309"/>
              <a:gd name="connsiteY0" fmla="*/ 254028 h 508056"/>
              <a:gd name="connsiteX1" fmla="*/ 1202655 w 2405309"/>
              <a:gd name="connsiteY1" fmla="*/ 0 h 508056"/>
              <a:gd name="connsiteX2" fmla="*/ 2405310 w 2405309"/>
              <a:gd name="connsiteY2" fmla="*/ 254028 h 508056"/>
              <a:gd name="connsiteX3" fmla="*/ 1202655 w 2405309"/>
              <a:gd name="connsiteY3" fmla="*/ 508056 h 508056"/>
              <a:gd name="connsiteX4" fmla="*/ 0 w 2405309"/>
              <a:gd name="connsiteY4" fmla="*/ 254028 h 50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5309" h="508056" extrusionOk="0">
                <a:moveTo>
                  <a:pt x="0" y="254028"/>
                </a:moveTo>
                <a:cubicBezTo>
                  <a:pt x="-98532" y="52955"/>
                  <a:pt x="430443" y="40535"/>
                  <a:pt x="1202655" y="0"/>
                </a:cubicBezTo>
                <a:cubicBezTo>
                  <a:pt x="1895089" y="5942"/>
                  <a:pt x="2382259" y="114465"/>
                  <a:pt x="2405310" y="254028"/>
                </a:cubicBezTo>
                <a:cubicBezTo>
                  <a:pt x="2359216" y="439337"/>
                  <a:pt x="1839644" y="658503"/>
                  <a:pt x="1202655" y="508056"/>
                </a:cubicBezTo>
                <a:cubicBezTo>
                  <a:pt x="521529" y="498800"/>
                  <a:pt x="26890" y="407172"/>
                  <a:pt x="0" y="254028"/>
                </a:cubicBezTo>
                <a:close/>
              </a:path>
            </a:pathLst>
          </a:custGeom>
          <a:noFill/>
          <a:ln w="50800">
            <a:solidFill>
              <a:srgbClr val="000F7E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1D70BFE-74A4-4822-C5C0-E19170813177}"/>
              </a:ext>
            </a:extLst>
          </p:cNvPr>
          <p:cNvCxnSpPr>
            <a:cxnSpLocks/>
          </p:cNvCxnSpPr>
          <p:nvPr/>
        </p:nvCxnSpPr>
        <p:spPr>
          <a:xfrm flipH="1">
            <a:off x="10540903" y="2460523"/>
            <a:ext cx="419540" cy="195555"/>
          </a:xfrm>
          <a:prstGeom prst="straightConnector1">
            <a:avLst/>
          </a:prstGeom>
          <a:ln w="44450">
            <a:solidFill>
              <a:srgbClr val="000F7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6974966-3144-AAF8-284B-57FD8E8B8595}"/>
              </a:ext>
            </a:extLst>
          </p:cNvPr>
          <p:cNvSpPr txBox="1"/>
          <p:nvPr/>
        </p:nvSpPr>
        <p:spPr>
          <a:xfrm>
            <a:off x="10670653" y="2102947"/>
            <a:ext cx="1384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Acceptance</a:t>
            </a:r>
          </a:p>
          <a:p>
            <a:pPr algn="ctr"/>
            <a:r>
              <a:rPr lang="en-US" dirty="0"/>
              <a:t> loss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F2C476-F49B-F378-3EAA-4FE84F966C6E}"/>
              </a:ext>
            </a:extLst>
          </p:cNvPr>
          <p:cNvSpPr txBox="1"/>
          <p:nvPr/>
        </p:nvSpPr>
        <p:spPr>
          <a:xfrm>
            <a:off x="7579380" y="6573773"/>
            <a:ext cx="61068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0F7E"/>
                </a:solidFill>
              </a:rPr>
              <a:t>Nicolas Schmidt</a:t>
            </a:r>
          </a:p>
        </p:txBody>
      </p:sp>
    </p:spTree>
    <p:extLst>
      <p:ext uri="{BB962C8B-B14F-4D97-AF65-F5344CB8AC3E}">
        <p14:creationId xmlns:p14="http://schemas.microsoft.com/office/powerpoint/2010/main" val="34475844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5BED7024-7ECD-E4BE-EAD9-691236C52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D4F1B3F-8692-2D43-B0AF-C3CBA78D9536}" type="slidenum">
              <a:rPr lang="en-GB" smtClean="0"/>
              <a:t>30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92F785-669B-9696-308E-AB2603A62C2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910982" y="3021665"/>
            <a:ext cx="7139160" cy="705642"/>
          </a:xfrm>
        </p:spPr>
        <p:txBody>
          <a:bodyPr vert="horz">
            <a:spAutoFit/>
          </a:bodyPr>
          <a:lstStyle/>
          <a:p>
            <a:pPr lvl="0" rtl="0"/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B0C3C04-F116-1934-714B-E9B329099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96" y="658322"/>
            <a:ext cx="6864742" cy="516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2BF3A-A0F0-A491-1EEF-6D9FAED96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E7327C58-12E9-D71F-D95D-1049B2A0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D4F1B3F-8692-2D43-B0AF-C3CBA78D9536}" type="slidenum">
              <a:rPr lang="en-GB" smtClean="0"/>
              <a:t>31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88E183-0C66-AF42-B665-4238D5F6244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910982" y="3021665"/>
            <a:ext cx="7139160" cy="705642"/>
          </a:xfrm>
        </p:spPr>
        <p:txBody>
          <a:bodyPr vert="horz">
            <a:spAutoFit/>
          </a:bodyPr>
          <a:lstStyle/>
          <a:p>
            <a:pPr lvl="0" rtl="0"/>
            <a:r>
              <a:rPr lang="en-GB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7400284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AC5715-3C60-BB96-A44B-A0FDB0DD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5836000-A2A8-05C5-9301-14DB176B2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D4F1B3F-8692-2D43-B0AF-C3CBA78D9536}" type="slidenum">
              <a:rPr lang="en-GB" smtClean="0"/>
              <a:t>32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CE37A6-D6AF-05DB-1D6A-85FE5CD4B69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252000" y="-6640"/>
            <a:ext cx="7139160" cy="1315040"/>
          </a:xfrm>
        </p:spPr>
        <p:txBody>
          <a:bodyPr vert="horz">
            <a:spAutoFit/>
          </a:bodyPr>
          <a:lstStyle/>
          <a:p>
            <a:pPr lvl="0" rtl="0"/>
            <a:r>
              <a:rPr lang="en-GB"/>
              <a:t>PACIFIC+8</a:t>
            </a:r>
            <a:br>
              <a:rPr lang="en-GB"/>
            </a:br>
            <a:r>
              <a:rPr lang="en-GB"/>
              <a:t>Layout&amp;Padring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CF81B8-F554-4BA1-1024-68751296DB0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24996" t="3913" r="25995" b="4120"/>
          <a:stretch>
            <a:fillRect/>
          </a:stretch>
        </p:blipFill>
        <p:spPr>
          <a:xfrm>
            <a:off x="6096000" y="1920600"/>
            <a:ext cx="4480200" cy="42973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8E554B-6F1A-4EEF-9077-C91C91A9226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7467600" y="6217919"/>
            <a:ext cx="2286000" cy="276120"/>
          </a:xfrm>
        </p:spPr>
        <p:txBody>
          <a:bodyPr vert="horz">
            <a:normAutofit fontScale="92500" lnSpcReduction="20000"/>
          </a:bodyPr>
          <a:lstStyle/>
          <a:p>
            <a:pPr lvl="0" rtl="0"/>
            <a:r>
              <a:rPr lang="en-GB" sz="1600"/>
              <a:t>Size: 1.85 x 1.83 mm</a:t>
            </a:r>
            <a:r>
              <a:rPr lang="en-GB" sz="1600" baseline="30000"/>
              <a:t>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DFB640-891B-81EE-BBC0-AD5CEF19E7B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816429" y="1705320"/>
            <a:ext cx="5188131" cy="3141000"/>
          </a:xfrm>
        </p:spPr>
        <p:txBody>
          <a:bodyPr vert="horz"/>
          <a:lstStyle/>
          <a:p>
            <a:pPr lvl="0" rtl="0"/>
            <a:r>
              <a:rPr lang="en-GB" sz="2000" dirty="0"/>
              <a:t>For PACIFIC+8 the layout/</a:t>
            </a:r>
            <a:r>
              <a:rPr lang="en-GB" sz="2000" dirty="0" err="1"/>
              <a:t>padring</a:t>
            </a:r>
            <a:r>
              <a:rPr lang="en-GB" sz="2000" dirty="0"/>
              <a:t> will be based on existing 8-channel ADC ASIC in CMOS 65nm, </a:t>
            </a:r>
            <a:r>
              <a:rPr lang="en-GB" sz="2000" dirty="0" err="1"/>
              <a:t>designed&amp;fabricated</a:t>
            </a:r>
            <a:r>
              <a:rPr lang="en-GB" sz="2000" dirty="0"/>
              <a:t> in the past by AGH.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9D2A67F-A938-05D2-28B1-963A16CED7B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552120" y="1629720"/>
            <a:ext cx="4114800" cy="311400"/>
          </a:xfrm>
        </p:spPr>
        <p:txBody>
          <a:bodyPr vert="horz">
            <a:normAutofit fontScale="92500" lnSpcReduction="10000"/>
          </a:bodyPr>
          <a:lstStyle/>
          <a:p>
            <a:pPr lvl="0" rtl="0"/>
            <a:r>
              <a:rPr lang="en-GB" sz="1800"/>
              <a:t>Layout of existing 8-channel ADC</a:t>
            </a:r>
          </a:p>
        </p:txBody>
      </p:sp>
    </p:spTree>
    <p:extLst>
      <p:ext uri="{BB962C8B-B14F-4D97-AF65-F5344CB8AC3E}">
        <p14:creationId xmlns:p14="http://schemas.microsoft.com/office/powerpoint/2010/main" val="2377704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tool&#10;&#10;Description automatically generated">
            <a:extLst>
              <a:ext uri="{FF2B5EF4-FFF2-40B4-BE49-F238E27FC236}">
                <a16:creationId xmlns:a16="http://schemas.microsoft.com/office/drawing/2014/main" id="{63F363E4-A59B-C9E0-4A06-EDF642573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53030">
            <a:off x="1783950" y="5053995"/>
            <a:ext cx="3770661" cy="22377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210739-A8B0-D5F9-FFD3-087755693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7002" y="454237"/>
            <a:ext cx="4790364" cy="1668424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n-US" b="1" dirty="0">
                <a:solidFill>
                  <a:srgbClr val="000F7E"/>
                </a:solidFill>
              </a:rPr>
              <a:t>Bar segmentation and passive material of modules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D9DA480-EE6D-C675-7857-840419D72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050" y="2362214"/>
            <a:ext cx="5366950" cy="3463353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4 layers per module</a:t>
            </a:r>
          </a:p>
          <a:p>
            <a:r>
              <a:rPr lang="en-US" sz="2000" dirty="0"/>
              <a:t>Varying segment length per layer</a:t>
            </a:r>
          </a:p>
          <a:p>
            <a:pPr lvl="1"/>
            <a:r>
              <a:rPr lang="en-US" sz="1600" dirty="0"/>
              <a:t>Produces desired granularity in y-direction</a:t>
            </a:r>
          </a:p>
          <a:p>
            <a:pPr lvl="1"/>
            <a:r>
              <a:rPr lang="en-US" sz="1600" dirty="0"/>
              <a:t>Adjustment for varying module length</a:t>
            </a:r>
          </a:p>
          <a:p>
            <a:r>
              <a:rPr lang="en-US" sz="2000" dirty="0"/>
              <a:t>Each segment made of 57 scintillator bars</a:t>
            </a:r>
          </a:p>
          <a:p>
            <a:pPr lvl="1"/>
            <a:r>
              <a:rPr lang="en-US" sz="1600" dirty="0"/>
              <a:t>5x5mm</a:t>
            </a:r>
            <a:r>
              <a:rPr lang="en-US" sz="1600" baseline="30000" dirty="0"/>
              <a:t>2</a:t>
            </a:r>
            <a:r>
              <a:rPr lang="en-US" sz="1600" dirty="0"/>
              <a:t> square bars with 200micron separation to account for tolerances in final assembly</a:t>
            </a:r>
          </a:p>
          <a:p>
            <a:r>
              <a:rPr lang="en-US" sz="2000" dirty="0"/>
              <a:t>Alternating offset of segments</a:t>
            </a:r>
          </a:p>
          <a:p>
            <a:pPr lvl="1"/>
            <a:r>
              <a:rPr lang="en-US" sz="1600" dirty="0"/>
              <a:t>Allows for routing of fibers</a:t>
            </a:r>
          </a:p>
          <a:p>
            <a:r>
              <a:rPr lang="en-US" sz="2000" dirty="0"/>
              <a:t>Passive material implemented</a:t>
            </a:r>
          </a:p>
          <a:p>
            <a:pPr lvl="1"/>
            <a:r>
              <a:rPr lang="en-US" sz="1600" dirty="0"/>
              <a:t>Carbon fiber sheets and plastic bar trays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5D22725-D4C4-73FE-9212-68B293BDDC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903460" y="360031"/>
            <a:ext cx="3635087" cy="5912432"/>
          </a:xfrm>
          <a:prstGeom prst="rect">
            <a:avLst/>
          </a:prstGeom>
        </p:spPr>
      </p:pic>
      <p:pic>
        <p:nvPicPr>
          <p:cNvPr id="9" name="Picture 8" descr="Chart, calendar&#10;&#10;Description automatically generated">
            <a:extLst>
              <a:ext uri="{FF2B5EF4-FFF2-40B4-BE49-F238E27FC236}">
                <a16:creationId xmlns:a16="http://schemas.microsoft.com/office/drawing/2014/main" id="{50537E02-F14E-D104-8496-8B2824ACC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0257" y="273945"/>
            <a:ext cx="2618340" cy="31546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F0FF64-5C45-BDB0-6900-7EEA3C79BAE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690792" y="3436992"/>
            <a:ext cx="1946314" cy="31390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614F792-2B83-E44E-A38D-0F2ED7DBDE5A}"/>
              </a:ext>
            </a:extLst>
          </p:cNvPr>
          <p:cNvSpPr txBox="1"/>
          <p:nvPr/>
        </p:nvSpPr>
        <p:spPr>
          <a:xfrm>
            <a:off x="3262184" y="6468443"/>
            <a:ext cx="1633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Image from Hubert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764B53-B460-21A1-C9BC-39DDCE08DD70}"/>
              </a:ext>
            </a:extLst>
          </p:cNvPr>
          <p:cNvSpPr txBox="1"/>
          <p:nvPr/>
        </p:nvSpPr>
        <p:spPr>
          <a:xfrm>
            <a:off x="10582866" y="3646308"/>
            <a:ext cx="1433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Segment with 57 bars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2FF9397-B378-EE1D-7DE1-878787427701}"/>
              </a:ext>
            </a:extLst>
          </p:cNvPr>
          <p:cNvCxnSpPr>
            <a:cxnSpLocks/>
          </p:cNvCxnSpPr>
          <p:nvPr/>
        </p:nvCxnSpPr>
        <p:spPr>
          <a:xfrm flipV="1">
            <a:off x="9624168" y="3736953"/>
            <a:ext cx="958698" cy="65858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F518CC3-0CAF-7BD4-B685-37D70DEEEB37}"/>
              </a:ext>
            </a:extLst>
          </p:cNvPr>
          <p:cNvCxnSpPr>
            <a:cxnSpLocks/>
          </p:cNvCxnSpPr>
          <p:nvPr/>
        </p:nvCxnSpPr>
        <p:spPr>
          <a:xfrm flipV="1">
            <a:off x="9607057" y="4292639"/>
            <a:ext cx="958698" cy="71387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E057D06-198D-1506-F8C1-2171B388E797}"/>
              </a:ext>
            </a:extLst>
          </p:cNvPr>
          <p:cNvCxnSpPr>
            <a:cxnSpLocks/>
          </p:cNvCxnSpPr>
          <p:nvPr/>
        </p:nvCxnSpPr>
        <p:spPr>
          <a:xfrm flipH="1" flipV="1">
            <a:off x="9538547" y="2967789"/>
            <a:ext cx="1098559" cy="670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4B91F0E-2653-885F-D83F-0F0B4E042899}"/>
              </a:ext>
            </a:extLst>
          </p:cNvPr>
          <p:cNvSpPr txBox="1"/>
          <p:nvPr/>
        </p:nvSpPr>
        <p:spPr>
          <a:xfrm>
            <a:off x="7770767" y="6512190"/>
            <a:ext cx="6097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0F7E"/>
                </a:solidFill>
              </a:rPr>
              <a:t>Nicolas Schmidt</a:t>
            </a:r>
          </a:p>
        </p:txBody>
      </p:sp>
    </p:spTree>
    <p:extLst>
      <p:ext uri="{BB962C8B-B14F-4D97-AF65-F5344CB8AC3E}">
        <p14:creationId xmlns:p14="http://schemas.microsoft.com/office/powerpoint/2010/main" val="1182989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40CFD-1D5A-6238-222D-87ADAE97F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4578039" cy="2063808"/>
          </a:xfrm>
        </p:spPr>
        <p:txBody>
          <a:bodyPr anchor="b">
            <a:normAutofit/>
          </a:bodyPr>
          <a:lstStyle/>
          <a:p>
            <a:pPr algn="ctr"/>
            <a:r>
              <a:rPr lang="en-US" sz="5400" b="1" dirty="0">
                <a:solidFill>
                  <a:srgbClr val="000F7E"/>
                </a:solidFill>
              </a:rPr>
              <a:t>Incident Angle Optimization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533A36F-8D43-E3EC-ADC0-DF7ADBE57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394" y="2899984"/>
            <a:ext cx="5163022" cy="3268957"/>
          </a:xfrm>
        </p:spPr>
        <p:txBody>
          <a:bodyPr>
            <a:normAutofit/>
          </a:bodyPr>
          <a:lstStyle/>
          <a:p>
            <a:r>
              <a:rPr lang="en-US" sz="2200" dirty="0"/>
              <a:t>Rotation of modules around y-axis for average perpendicular incident angle of particles</a:t>
            </a:r>
          </a:p>
          <a:p>
            <a:r>
              <a:rPr lang="en-US" sz="2200" dirty="0"/>
              <a:t>Rotations between 40 and 57 degrees</a:t>
            </a:r>
          </a:p>
          <a:p>
            <a:pPr lvl="1"/>
            <a:r>
              <a:rPr lang="en-US" sz="1800" dirty="0"/>
              <a:t>Increasing rotation with distance from IP</a:t>
            </a:r>
          </a:p>
          <a:p>
            <a:r>
              <a:rPr lang="en-US" sz="2200" dirty="0"/>
              <a:t>Increases tracking performance and reduces occupancy</a:t>
            </a:r>
          </a:p>
          <a:p>
            <a:pPr lvl="1"/>
            <a:r>
              <a:rPr lang="en-US" sz="1800" dirty="0"/>
              <a:t>E.g. from crossing of two bars in single layer</a:t>
            </a:r>
          </a:p>
          <a:p>
            <a:endParaRPr lang="en-US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8CB533-82E0-74FA-206A-F52FAA5882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341156" y="211915"/>
            <a:ext cx="2884488" cy="3185425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AF2658B-5147-B3C0-2038-D71430AD0B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526582" y="211914"/>
            <a:ext cx="2884489" cy="3185427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8619AFC0-0FD9-E8BA-CD6F-A4676BC84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72486" y="3191353"/>
            <a:ext cx="2406866" cy="330426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7E8F6A7-19E1-BB52-0C71-C71DD34B8DD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5775670" y="3725216"/>
            <a:ext cx="3275569" cy="37388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82472E-B7ED-538B-3BEC-A4C06991AD39}"/>
              </a:ext>
            </a:extLst>
          </p:cNvPr>
          <p:cNvSpPr txBox="1"/>
          <p:nvPr/>
        </p:nvSpPr>
        <p:spPr>
          <a:xfrm>
            <a:off x="5489619" y="2530652"/>
            <a:ext cx="261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module rotation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B33477-8CF7-31E4-A59D-7D816CCAE1B3}"/>
              </a:ext>
            </a:extLst>
          </p:cNvPr>
          <p:cNvSpPr txBox="1"/>
          <p:nvPr/>
        </p:nvSpPr>
        <p:spPr>
          <a:xfrm>
            <a:off x="8903368" y="2530652"/>
            <a:ext cx="228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module rotation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13206C-686F-7561-9C1F-A501C00C72D7}"/>
              </a:ext>
            </a:extLst>
          </p:cNvPr>
          <p:cNvSpPr txBox="1"/>
          <p:nvPr/>
        </p:nvSpPr>
        <p:spPr>
          <a:xfrm>
            <a:off x="7614012" y="6495617"/>
            <a:ext cx="6097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0F7E"/>
                </a:solidFill>
              </a:rPr>
              <a:t>Nicolas Schmidt</a:t>
            </a:r>
          </a:p>
        </p:txBody>
      </p:sp>
    </p:spTree>
    <p:extLst>
      <p:ext uri="{BB962C8B-B14F-4D97-AF65-F5344CB8AC3E}">
        <p14:creationId xmlns:p14="http://schemas.microsoft.com/office/powerpoint/2010/main" val="1951940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113E8-5146-AC5C-F7F3-346F24A07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BB70A-1904-C3ED-9FAD-3FCE09564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5071460" cy="2063808"/>
          </a:xfrm>
        </p:spPr>
        <p:txBody>
          <a:bodyPr anchor="b">
            <a:normAutofit/>
          </a:bodyPr>
          <a:lstStyle/>
          <a:p>
            <a:pPr algn="ctr"/>
            <a:r>
              <a:rPr lang="en-US" sz="5400" b="1" dirty="0">
                <a:solidFill>
                  <a:srgbClr val="000F7E"/>
                </a:solidFill>
              </a:rPr>
              <a:t>Acceptance Optimization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F8F6D90-3449-670C-08E9-AD3D9B81C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2908005"/>
            <a:ext cx="5295015" cy="3268957"/>
          </a:xfrm>
        </p:spPr>
        <p:txBody>
          <a:bodyPr>
            <a:normAutofit/>
          </a:bodyPr>
          <a:lstStyle/>
          <a:p>
            <a:r>
              <a:rPr lang="en-US" sz="2400" dirty="0"/>
              <a:t>Removal of first two modules</a:t>
            </a:r>
          </a:p>
          <a:p>
            <a:pPr lvl="1"/>
            <a:r>
              <a:rPr lang="en-US" sz="1400" dirty="0"/>
              <a:t>Negligible impact on acceptance (removes small fraction of very soft particles)</a:t>
            </a:r>
          </a:p>
          <a:p>
            <a:pPr lvl="1"/>
            <a:r>
              <a:rPr lang="en-US" sz="1400" dirty="0"/>
              <a:t>Frees up about 20k channels AND significant portion of fiber material (longest fibers for readout in first layers)</a:t>
            </a:r>
          </a:p>
          <a:p>
            <a:r>
              <a:rPr lang="en-US" sz="2400" dirty="0"/>
              <a:t>Addition of modules at larger z</a:t>
            </a:r>
          </a:p>
          <a:p>
            <a:pPr lvl="1"/>
            <a:r>
              <a:rPr lang="en-US" sz="1400" dirty="0"/>
              <a:t>Closes gap between MS and </a:t>
            </a:r>
            <a:r>
              <a:rPr lang="en-US" sz="1400" dirty="0" err="1"/>
              <a:t>SciFi</a:t>
            </a:r>
            <a:r>
              <a:rPr lang="en-US" sz="1400" dirty="0"/>
              <a:t> tracker</a:t>
            </a:r>
          </a:p>
          <a:p>
            <a:pPr lvl="1"/>
            <a:r>
              <a:rPr lang="en-US" sz="1400" dirty="0"/>
              <a:t>Improves acceptance significantly</a:t>
            </a:r>
          </a:p>
          <a:p>
            <a:pPr lvl="1"/>
            <a:r>
              <a:rPr lang="en-US" sz="1400" dirty="0"/>
              <a:t>Last module close to </a:t>
            </a:r>
            <a:r>
              <a:rPr lang="en-US" sz="1400" dirty="0" err="1"/>
              <a:t>SciFi</a:t>
            </a:r>
            <a:r>
              <a:rPr lang="en-US" sz="1400" dirty="0"/>
              <a:t> and outer Magnet edge</a:t>
            </a:r>
            <a:endParaRPr lang="en-US" sz="600" dirty="0"/>
          </a:p>
          <a:p>
            <a:endParaRPr lang="en-US" sz="2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F79F26-B5FF-93A2-BCDD-C8E684197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014403" y="-639445"/>
            <a:ext cx="3400118" cy="47367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5FDDD00-727C-AB76-05CF-393490CFC1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014403" y="2699343"/>
            <a:ext cx="3400118" cy="4736774"/>
          </a:xfrm>
          <a:prstGeom prst="rect">
            <a:avLst/>
          </a:prstGeom>
        </p:spPr>
      </p:pic>
      <p:sp>
        <p:nvSpPr>
          <p:cNvPr id="19" name="Arc 18">
            <a:extLst>
              <a:ext uri="{FF2B5EF4-FFF2-40B4-BE49-F238E27FC236}">
                <a16:creationId xmlns:a16="http://schemas.microsoft.com/office/drawing/2014/main" id="{015ABFAC-ECE0-A14B-6A43-0414A0F6B108}"/>
              </a:ext>
            </a:extLst>
          </p:cNvPr>
          <p:cNvSpPr/>
          <p:nvPr/>
        </p:nvSpPr>
        <p:spPr>
          <a:xfrm>
            <a:off x="7536074" y="1728942"/>
            <a:ext cx="2248930" cy="1963894"/>
          </a:xfrm>
          <a:prstGeom prst="arc">
            <a:avLst/>
          </a:prstGeom>
          <a:ln w="349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007CF1F8-196B-B0BE-0D22-FC715162DBE2}"/>
              </a:ext>
            </a:extLst>
          </p:cNvPr>
          <p:cNvSpPr/>
          <p:nvPr/>
        </p:nvSpPr>
        <p:spPr>
          <a:xfrm>
            <a:off x="7536074" y="5067730"/>
            <a:ext cx="2248930" cy="1963894"/>
          </a:xfrm>
          <a:prstGeom prst="arc">
            <a:avLst/>
          </a:prstGeom>
          <a:ln w="34925"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Explosion 1 25">
            <a:extLst>
              <a:ext uri="{FF2B5EF4-FFF2-40B4-BE49-F238E27FC236}">
                <a16:creationId xmlns:a16="http://schemas.microsoft.com/office/drawing/2014/main" id="{66810E38-0254-0B01-4829-E812684143F2}"/>
              </a:ext>
            </a:extLst>
          </p:cNvPr>
          <p:cNvSpPr/>
          <p:nvPr/>
        </p:nvSpPr>
        <p:spPr>
          <a:xfrm>
            <a:off x="9695507" y="5704533"/>
            <a:ext cx="45719" cy="45719"/>
          </a:xfrm>
          <a:prstGeom prst="irregularSeal1">
            <a:avLst/>
          </a:prstGeom>
          <a:solidFill>
            <a:srgbClr val="C0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xplosion 1 26">
            <a:extLst>
              <a:ext uri="{FF2B5EF4-FFF2-40B4-BE49-F238E27FC236}">
                <a16:creationId xmlns:a16="http://schemas.microsoft.com/office/drawing/2014/main" id="{6CEBF299-EA0E-21DA-00FF-A90B634DF10C}"/>
              </a:ext>
            </a:extLst>
          </p:cNvPr>
          <p:cNvSpPr/>
          <p:nvPr/>
        </p:nvSpPr>
        <p:spPr>
          <a:xfrm>
            <a:off x="9731623" y="5802543"/>
            <a:ext cx="45719" cy="45719"/>
          </a:xfrm>
          <a:prstGeom prst="irregularSeal1">
            <a:avLst/>
          </a:prstGeom>
          <a:solidFill>
            <a:srgbClr val="C0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6605329-BD06-5C13-DCAE-6185C79072DB}"/>
              </a:ext>
            </a:extLst>
          </p:cNvPr>
          <p:cNvCxnSpPr>
            <a:cxnSpLocks/>
          </p:cNvCxnSpPr>
          <p:nvPr/>
        </p:nvCxnSpPr>
        <p:spPr>
          <a:xfrm>
            <a:off x="8825345" y="365125"/>
            <a:ext cx="0" cy="6077239"/>
          </a:xfrm>
          <a:prstGeom prst="line">
            <a:avLst/>
          </a:prstGeom>
          <a:ln>
            <a:solidFill>
              <a:srgbClr val="FFC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989E052-D3E4-2269-43F3-E5CF03D21661}"/>
              </a:ext>
            </a:extLst>
          </p:cNvPr>
          <p:cNvCxnSpPr>
            <a:cxnSpLocks/>
          </p:cNvCxnSpPr>
          <p:nvPr/>
        </p:nvCxnSpPr>
        <p:spPr>
          <a:xfrm>
            <a:off x="9690617" y="365125"/>
            <a:ext cx="0" cy="6077239"/>
          </a:xfrm>
          <a:prstGeom prst="line">
            <a:avLst/>
          </a:prstGeom>
          <a:ln>
            <a:solidFill>
              <a:srgbClr val="FFC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061A4EA-0A5D-895E-357D-4D3BF5DD4D95}"/>
              </a:ext>
            </a:extLst>
          </p:cNvPr>
          <p:cNvCxnSpPr>
            <a:cxnSpLocks/>
          </p:cNvCxnSpPr>
          <p:nvPr/>
        </p:nvCxnSpPr>
        <p:spPr>
          <a:xfrm>
            <a:off x="9896805" y="365124"/>
            <a:ext cx="0" cy="6077239"/>
          </a:xfrm>
          <a:prstGeom prst="line">
            <a:avLst/>
          </a:prstGeom>
          <a:ln>
            <a:solidFill>
              <a:srgbClr val="FFC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6D4F977-08E7-7864-AE44-1799C3ACA44A}"/>
              </a:ext>
            </a:extLst>
          </p:cNvPr>
          <p:cNvSpPr txBox="1"/>
          <p:nvPr/>
        </p:nvSpPr>
        <p:spPr>
          <a:xfrm>
            <a:off x="7888959" y="2606842"/>
            <a:ext cx="824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B482D9-FDDF-47AC-13E4-FD28293AFDFB}"/>
              </a:ext>
            </a:extLst>
          </p:cNvPr>
          <p:cNvSpPr txBox="1"/>
          <p:nvPr/>
        </p:nvSpPr>
        <p:spPr>
          <a:xfrm>
            <a:off x="7970108" y="5945630"/>
            <a:ext cx="65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7D34F1-7F63-AA2B-A062-2EAD4D36F986}"/>
              </a:ext>
            </a:extLst>
          </p:cNvPr>
          <p:cNvSpPr txBox="1"/>
          <p:nvPr/>
        </p:nvSpPr>
        <p:spPr>
          <a:xfrm>
            <a:off x="7235190" y="6541496"/>
            <a:ext cx="6097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0F7E"/>
                </a:solidFill>
              </a:rPr>
              <a:t>Nicolas Schmidt</a:t>
            </a:r>
          </a:p>
        </p:txBody>
      </p:sp>
    </p:spTree>
    <p:extLst>
      <p:ext uri="{BB962C8B-B14F-4D97-AF65-F5344CB8AC3E}">
        <p14:creationId xmlns:p14="http://schemas.microsoft.com/office/powerpoint/2010/main" val="3088573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0692D-C0D1-021C-F7B8-A6D6270C1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56EB-13A7-3387-0E96-48C2A4850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5071460" cy="2063808"/>
          </a:xfrm>
        </p:spPr>
        <p:txBody>
          <a:bodyPr anchor="b">
            <a:normAutofit/>
          </a:bodyPr>
          <a:lstStyle/>
          <a:p>
            <a:pPr algn="ctr"/>
            <a:r>
              <a:rPr lang="en-US" sz="5400" b="1" dirty="0">
                <a:solidFill>
                  <a:srgbClr val="000F7E"/>
                </a:solidFill>
              </a:rPr>
              <a:t>Acceptance Optimization</a:t>
            </a:r>
          </a:p>
        </p:txBody>
      </p:sp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1D80D02B-02C6-F3E3-2AF3-5A03A2468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864" y="3581861"/>
            <a:ext cx="4835487" cy="3306401"/>
          </a:xfrm>
          <a:prstGeom prst="rect">
            <a:avLst/>
          </a:prstGeom>
        </p:spPr>
      </p:pic>
      <p:pic>
        <p:nvPicPr>
          <p:cNvPr id="24" name="Picture 23" descr="Chart, scatter chart&#10;&#10;Description automatically generated">
            <a:extLst>
              <a:ext uri="{FF2B5EF4-FFF2-40B4-BE49-F238E27FC236}">
                <a16:creationId xmlns:a16="http://schemas.microsoft.com/office/drawing/2014/main" id="{FDA5B808-42D8-1ED0-14A8-F088285A64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3864" y="379371"/>
            <a:ext cx="4835488" cy="330640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906EEA6F-0173-4E92-6999-72E7E1011924}"/>
              </a:ext>
            </a:extLst>
          </p:cNvPr>
          <p:cNvSpPr/>
          <p:nvPr/>
        </p:nvSpPr>
        <p:spPr>
          <a:xfrm rot="20337478">
            <a:off x="8416819" y="1058096"/>
            <a:ext cx="2986577" cy="726177"/>
          </a:xfrm>
          <a:custGeom>
            <a:avLst/>
            <a:gdLst>
              <a:gd name="connsiteX0" fmla="*/ 0 w 2986577"/>
              <a:gd name="connsiteY0" fmla="*/ 363089 h 726177"/>
              <a:gd name="connsiteX1" fmla="*/ 1493289 w 2986577"/>
              <a:gd name="connsiteY1" fmla="*/ 0 h 726177"/>
              <a:gd name="connsiteX2" fmla="*/ 2986578 w 2986577"/>
              <a:gd name="connsiteY2" fmla="*/ 363089 h 726177"/>
              <a:gd name="connsiteX3" fmla="*/ 1493289 w 2986577"/>
              <a:gd name="connsiteY3" fmla="*/ 726178 h 726177"/>
              <a:gd name="connsiteX4" fmla="*/ 0 w 2986577"/>
              <a:gd name="connsiteY4" fmla="*/ 363089 h 72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6577" h="726177" extrusionOk="0">
                <a:moveTo>
                  <a:pt x="0" y="363089"/>
                </a:moveTo>
                <a:cubicBezTo>
                  <a:pt x="-150084" y="69985"/>
                  <a:pt x="510517" y="59319"/>
                  <a:pt x="1493289" y="0"/>
                </a:cubicBezTo>
                <a:cubicBezTo>
                  <a:pt x="2352764" y="7317"/>
                  <a:pt x="2933737" y="164240"/>
                  <a:pt x="2986578" y="363089"/>
                </a:cubicBezTo>
                <a:cubicBezTo>
                  <a:pt x="2965795" y="583914"/>
                  <a:pt x="2308307" y="779810"/>
                  <a:pt x="1493289" y="726178"/>
                </a:cubicBezTo>
                <a:cubicBezTo>
                  <a:pt x="626315" y="703061"/>
                  <a:pt x="36979" y="581287"/>
                  <a:pt x="0" y="363089"/>
                </a:cubicBezTo>
                <a:close/>
              </a:path>
            </a:pathLst>
          </a:custGeom>
          <a:noFill/>
          <a:ln w="50800">
            <a:solidFill>
              <a:srgbClr val="000F7E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8204858-061C-2827-DA81-6B6DE15ABAC8}"/>
              </a:ext>
            </a:extLst>
          </p:cNvPr>
          <p:cNvSpPr/>
          <p:nvPr/>
        </p:nvSpPr>
        <p:spPr>
          <a:xfrm rot="20337478">
            <a:off x="8416819" y="4260586"/>
            <a:ext cx="2986577" cy="726177"/>
          </a:xfrm>
          <a:custGeom>
            <a:avLst/>
            <a:gdLst>
              <a:gd name="connsiteX0" fmla="*/ 0 w 2986577"/>
              <a:gd name="connsiteY0" fmla="*/ 363089 h 726177"/>
              <a:gd name="connsiteX1" fmla="*/ 1493289 w 2986577"/>
              <a:gd name="connsiteY1" fmla="*/ 0 h 726177"/>
              <a:gd name="connsiteX2" fmla="*/ 2986578 w 2986577"/>
              <a:gd name="connsiteY2" fmla="*/ 363089 h 726177"/>
              <a:gd name="connsiteX3" fmla="*/ 1493289 w 2986577"/>
              <a:gd name="connsiteY3" fmla="*/ 726178 h 726177"/>
              <a:gd name="connsiteX4" fmla="*/ 0 w 2986577"/>
              <a:gd name="connsiteY4" fmla="*/ 363089 h 72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6577" h="726177" extrusionOk="0">
                <a:moveTo>
                  <a:pt x="0" y="363089"/>
                </a:moveTo>
                <a:cubicBezTo>
                  <a:pt x="-150084" y="69985"/>
                  <a:pt x="510517" y="59319"/>
                  <a:pt x="1493289" y="0"/>
                </a:cubicBezTo>
                <a:cubicBezTo>
                  <a:pt x="2352764" y="7317"/>
                  <a:pt x="2933737" y="164240"/>
                  <a:pt x="2986578" y="363089"/>
                </a:cubicBezTo>
                <a:cubicBezTo>
                  <a:pt x="2965795" y="583914"/>
                  <a:pt x="2308307" y="779810"/>
                  <a:pt x="1493289" y="726178"/>
                </a:cubicBezTo>
                <a:cubicBezTo>
                  <a:pt x="626315" y="703061"/>
                  <a:pt x="36979" y="581287"/>
                  <a:pt x="0" y="363089"/>
                </a:cubicBezTo>
                <a:close/>
              </a:path>
            </a:pathLst>
          </a:custGeom>
          <a:noFill/>
          <a:ln w="50800">
            <a:solidFill>
              <a:srgbClr val="000F7E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5678028-88C7-89FC-C64B-49A9AEAF07BB}"/>
              </a:ext>
            </a:extLst>
          </p:cNvPr>
          <p:cNvSpPr/>
          <p:nvPr/>
        </p:nvSpPr>
        <p:spPr>
          <a:xfrm rot="19556357">
            <a:off x="7317517" y="5397829"/>
            <a:ext cx="1555750" cy="726177"/>
          </a:xfrm>
          <a:custGeom>
            <a:avLst/>
            <a:gdLst>
              <a:gd name="connsiteX0" fmla="*/ 0 w 1555750"/>
              <a:gd name="connsiteY0" fmla="*/ 363089 h 726177"/>
              <a:gd name="connsiteX1" fmla="*/ 777875 w 1555750"/>
              <a:gd name="connsiteY1" fmla="*/ 0 h 726177"/>
              <a:gd name="connsiteX2" fmla="*/ 1555750 w 1555750"/>
              <a:gd name="connsiteY2" fmla="*/ 363089 h 726177"/>
              <a:gd name="connsiteX3" fmla="*/ 777875 w 1555750"/>
              <a:gd name="connsiteY3" fmla="*/ 726178 h 726177"/>
              <a:gd name="connsiteX4" fmla="*/ 0 w 1555750"/>
              <a:gd name="connsiteY4" fmla="*/ 363089 h 72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5750" h="726177" extrusionOk="0">
                <a:moveTo>
                  <a:pt x="0" y="363089"/>
                </a:moveTo>
                <a:cubicBezTo>
                  <a:pt x="-24071" y="147712"/>
                  <a:pt x="300009" y="18112"/>
                  <a:pt x="777875" y="0"/>
                </a:cubicBezTo>
                <a:cubicBezTo>
                  <a:pt x="1242237" y="7317"/>
                  <a:pt x="1502909" y="164240"/>
                  <a:pt x="1555750" y="363089"/>
                </a:cubicBezTo>
                <a:cubicBezTo>
                  <a:pt x="1476293" y="641212"/>
                  <a:pt x="1202469" y="753890"/>
                  <a:pt x="777875" y="726178"/>
                </a:cubicBezTo>
                <a:cubicBezTo>
                  <a:pt x="306014" y="703061"/>
                  <a:pt x="36979" y="581287"/>
                  <a:pt x="0" y="363089"/>
                </a:cubicBezTo>
                <a:close/>
              </a:path>
            </a:pathLst>
          </a:custGeom>
          <a:noFill/>
          <a:ln w="50800">
            <a:solidFill>
              <a:srgbClr val="000F7E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F5F1CDA-9D64-CE7D-3B5F-580CC6CEEA31}"/>
              </a:ext>
            </a:extLst>
          </p:cNvPr>
          <p:cNvSpPr/>
          <p:nvPr/>
        </p:nvSpPr>
        <p:spPr>
          <a:xfrm rot="19556357">
            <a:off x="7317519" y="2254475"/>
            <a:ext cx="1555750" cy="726177"/>
          </a:xfrm>
          <a:custGeom>
            <a:avLst/>
            <a:gdLst>
              <a:gd name="connsiteX0" fmla="*/ 0 w 1555750"/>
              <a:gd name="connsiteY0" fmla="*/ 363089 h 726177"/>
              <a:gd name="connsiteX1" fmla="*/ 777875 w 1555750"/>
              <a:gd name="connsiteY1" fmla="*/ 0 h 726177"/>
              <a:gd name="connsiteX2" fmla="*/ 1555750 w 1555750"/>
              <a:gd name="connsiteY2" fmla="*/ 363089 h 726177"/>
              <a:gd name="connsiteX3" fmla="*/ 777875 w 1555750"/>
              <a:gd name="connsiteY3" fmla="*/ 726178 h 726177"/>
              <a:gd name="connsiteX4" fmla="*/ 0 w 1555750"/>
              <a:gd name="connsiteY4" fmla="*/ 363089 h 726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5750" h="726177" extrusionOk="0">
                <a:moveTo>
                  <a:pt x="0" y="363089"/>
                </a:moveTo>
                <a:cubicBezTo>
                  <a:pt x="-24071" y="147712"/>
                  <a:pt x="300009" y="18112"/>
                  <a:pt x="777875" y="0"/>
                </a:cubicBezTo>
                <a:cubicBezTo>
                  <a:pt x="1242237" y="7317"/>
                  <a:pt x="1502909" y="164240"/>
                  <a:pt x="1555750" y="363089"/>
                </a:cubicBezTo>
                <a:cubicBezTo>
                  <a:pt x="1476293" y="641212"/>
                  <a:pt x="1202469" y="753890"/>
                  <a:pt x="777875" y="726178"/>
                </a:cubicBezTo>
                <a:cubicBezTo>
                  <a:pt x="306014" y="703061"/>
                  <a:pt x="36979" y="581287"/>
                  <a:pt x="0" y="363089"/>
                </a:cubicBezTo>
                <a:close/>
              </a:path>
            </a:pathLst>
          </a:custGeom>
          <a:noFill/>
          <a:ln w="50800">
            <a:solidFill>
              <a:srgbClr val="000F7E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D1F35E27-4F63-1861-DD48-59B141B28F7D}"/>
              </a:ext>
            </a:extLst>
          </p:cNvPr>
          <p:cNvSpPr txBox="1">
            <a:spLocks/>
          </p:cNvSpPr>
          <p:nvPr/>
        </p:nvSpPr>
        <p:spPr>
          <a:xfrm>
            <a:off x="612648" y="2908005"/>
            <a:ext cx="5295015" cy="3268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Removal of first two modules</a:t>
            </a:r>
          </a:p>
          <a:p>
            <a:pPr lvl="1"/>
            <a:r>
              <a:rPr lang="en-US" sz="1400" dirty="0"/>
              <a:t>Negligible impact on acceptance (removes small fraction of very soft particles)</a:t>
            </a:r>
          </a:p>
          <a:p>
            <a:pPr lvl="1"/>
            <a:r>
              <a:rPr lang="en-US" sz="1400" dirty="0"/>
              <a:t>Frees up about 20k channels AND significant portion of fiber material (longest fibers for readout in first layers)</a:t>
            </a:r>
          </a:p>
          <a:p>
            <a:r>
              <a:rPr lang="en-US" sz="2400" dirty="0"/>
              <a:t>Addition of modules at larger z</a:t>
            </a:r>
          </a:p>
          <a:p>
            <a:pPr lvl="1"/>
            <a:r>
              <a:rPr lang="en-US" sz="1400" dirty="0"/>
              <a:t>Closes gap between MS and </a:t>
            </a:r>
            <a:r>
              <a:rPr lang="en-US" sz="1400" dirty="0" err="1"/>
              <a:t>SciFi</a:t>
            </a:r>
            <a:r>
              <a:rPr lang="en-US" sz="1400" dirty="0"/>
              <a:t> tracker</a:t>
            </a:r>
          </a:p>
          <a:p>
            <a:pPr lvl="1"/>
            <a:r>
              <a:rPr lang="en-US" sz="1400" dirty="0"/>
              <a:t>Improves acceptance significantly</a:t>
            </a:r>
          </a:p>
          <a:p>
            <a:pPr lvl="1"/>
            <a:r>
              <a:rPr lang="en-US" sz="1400" dirty="0"/>
              <a:t>Adds 20k channels</a:t>
            </a:r>
          </a:p>
          <a:p>
            <a:pPr lvl="1"/>
            <a:r>
              <a:rPr lang="en-US" sz="1400" dirty="0"/>
              <a:t>Last module closer to </a:t>
            </a:r>
            <a:r>
              <a:rPr lang="en-US" sz="1400" dirty="0" err="1"/>
              <a:t>SciFi</a:t>
            </a:r>
            <a:r>
              <a:rPr lang="en-US" sz="1400" dirty="0"/>
              <a:t> and outer Magnet edge</a:t>
            </a:r>
            <a:endParaRPr lang="en-US" sz="600" dirty="0"/>
          </a:p>
          <a:p>
            <a:endParaRPr lang="en-US" sz="2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4550D0-8731-CC21-A7EE-61C750272331}"/>
              </a:ext>
            </a:extLst>
          </p:cNvPr>
          <p:cNvSpPr txBox="1"/>
          <p:nvPr/>
        </p:nvSpPr>
        <p:spPr>
          <a:xfrm>
            <a:off x="10355179" y="2621669"/>
            <a:ext cx="824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before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A7C68C-30FE-BF14-3584-B1BC3697CEEF}"/>
              </a:ext>
            </a:extLst>
          </p:cNvPr>
          <p:cNvSpPr txBox="1"/>
          <p:nvPr/>
        </p:nvSpPr>
        <p:spPr>
          <a:xfrm>
            <a:off x="10441805" y="5904915"/>
            <a:ext cx="65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2FC590-1288-BB44-2CF0-B23CD46EF904}"/>
              </a:ext>
            </a:extLst>
          </p:cNvPr>
          <p:cNvSpPr txBox="1"/>
          <p:nvPr/>
        </p:nvSpPr>
        <p:spPr>
          <a:xfrm>
            <a:off x="7979773" y="6508648"/>
            <a:ext cx="6097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0F7E"/>
                </a:solidFill>
              </a:rPr>
              <a:t>Nicolas Schmidt</a:t>
            </a:r>
          </a:p>
        </p:txBody>
      </p:sp>
    </p:spTree>
    <p:extLst>
      <p:ext uri="{BB962C8B-B14F-4D97-AF65-F5344CB8AC3E}">
        <p14:creationId xmlns:p14="http://schemas.microsoft.com/office/powerpoint/2010/main" val="3996636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evice&#10;&#10;AI-generated content may be incorrect.">
            <a:extLst>
              <a:ext uri="{FF2B5EF4-FFF2-40B4-BE49-F238E27FC236}">
                <a16:creationId xmlns:a16="http://schemas.microsoft.com/office/drawing/2014/main" id="{1223C820-A33C-0FA1-9803-5288F05B9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340" y="945907"/>
            <a:ext cx="6601444" cy="371990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ED8E569-7E95-CDE6-607E-6780E1B3FC52}"/>
              </a:ext>
            </a:extLst>
          </p:cNvPr>
          <p:cNvSpPr txBox="1">
            <a:spLocks/>
          </p:cNvSpPr>
          <p:nvPr/>
        </p:nvSpPr>
        <p:spPr>
          <a:xfrm>
            <a:off x="163691" y="120662"/>
            <a:ext cx="4744075" cy="1291389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000F7E"/>
                </a:solidFill>
              </a:rPr>
              <a:t>Support structures and CAD model import</a:t>
            </a:r>
          </a:p>
        </p:txBody>
      </p:sp>
      <p:sp>
        <p:nvSpPr>
          <p:cNvPr id="7" name="pole tekstowe 2">
            <a:extLst>
              <a:ext uri="{FF2B5EF4-FFF2-40B4-BE49-F238E27FC236}">
                <a16:creationId xmlns:a16="http://schemas.microsoft.com/office/drawing/2014/main" id="{D2AADE18-8DD4-5AAD-9F95-5E5DB5AA1051}"/>
              </a:ext>
            </a:extLst>
          </p:cNvPr>
          <p:cNvSpPr txBox="1"/>
          <p:nvPr/>
        </p:nvSpPr>
        <p:spPr>
          <a:xfrm>
            <a:off x="8825573" y="238021"/>
            <a:ext cx="372036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Old crude detector </a:t>
            </a:r>
          </a:p>
          <a:p>
            <a:r>
              <a:rPr lang="en-US" sz="2000" b="1" dirty="0"/>
              <a:t>geometry</a:t>
            </a:r>
            <a:endParaRPr lang="pl-PL" sz="2000" b="1" dirty="0"/>
          </a:p>
        </p:txBody>
      </p:sp>
      <p:sp>
        <p:nvSpPr>
          <p:cNvPr id="8" name="pole tekstowe 2">
            <a:extLst>
              <a:ext uri="{FF2B5EF4-FFF2-40B4-BE49-F238E27FC236}">
                <a16:creationId xmlns:a16="http://schemas.microsoft.com/office/drawing/2014/main" id="{EE66F7C2-84C5-64CA-5000-AA83B3340970}"/>
              </a:ext>
            </a:extLst>
          </p:cNvPr>
          <p:cNvSpPr txBox="1"/>
          <p:nvPr/>
        </p:nvSpPr>
        <p:spPr>
          <a:xfrm>
            <a:off x="5847338" y="238021"/>
            <a:ext cx="28539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NEW CAD based detector geometry</a:t>
            </a:r>
            <a:endParaRPr lang="pl-PL" sz="2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0D40F5-D641-2804-B85C-7470D6D5A689}"/>
              </a:ext>
            </a:extLst>
          </p:cNvPr>
          <p:cNvSpPr txBox="1"/>
          <p:nvPr/>
        </p:nvSpPr>
        <p:spPr>
          <a:xfrm>
            <a:off x="263216" y="1613602"/>
            <a:ext cx="45450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 station support structure imported from CAD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Mesh conversion and GDML export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Exact placement of structures for optimization of MS panel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Revealed slight issues with panels at large z compared to crude geometry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Fixed by optimized placement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1" name="Picture 10" descr="A picture containing container, box, picture frame&#10;&#10;AI-generated content may be incorrect.">
            <a:extLst>
              <a:ext uri="{FF2B5EF4-FFF2-40B4-BE49-F238E27FC236}">
                <a16:creationId xmlns:a16="http://schemas.microsoft.com/office/drawing/2014/main" id="{F86DE4A2-FCE1-6CCB-C192-5904EFFEE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068" y="4198925"/>
            <a:ext cx="3596749" cy="2538413"/>
          </a:xfrm>
          <a:prstGeom prst="rect">
            <a:avLst/>
          </a:prstGeom>
        </p:spPr>
      </p:pic>
      <p:pic>
        <p:nvPicPr>
          <p:cNvPr id="17" name="Picture 16" descr="Chart, scatter chart&#10;&#10;AI-generated content may be incorrect.">
            <a:extLst>
              <a:ext uri="{FF2B5EF4-FFF2-40B4-BE49-F238E27FC236}">
                <a16:creationId xmlns:a16="http://schemas.microsoft.com/office/drawing/2014/main" id="{B6955406-2879-EA35-CE00-732F1CD74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618568"/>
            <a:ext cx="2951701" cy="21187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E0CDDFD-0110-D6B8-3128-E49460475686}"/>
              </a:ext>
            </a:extLst>
          </p:cNvPr>
          <p:cNvSpPr txBox="1"/>
          <p:nvPr/>
        </p:nvSpPr>
        <p:spPr>
          <a:xfrm>
            <a:off x="9217153" y="5484988"/>
            <a:ext cx="2765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Geant</a:t>
            </a:r>
            <a:r>
              <a:rPr lang="en-US" dirty="0"/>
              <a:t> 4 hit distribution in imported support structures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376A98-7592-4527-0C48-595F131877EA}"/>
              </a:ext>
            </a:extLst>
          </p:cNvPr>
          <p:cNvSpPr txBox="1"/>
          <p:nvPr/>
        </p:nvSpPr>
        <p:spPr>
          <a:xfrm>
            <a:off x="7979773" y="6508648"/>
            <a:ext cx="6097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0F7E"/>
                </a:solidFill>
              </a:rPr>
              <a:t>Nicolas Schmidt</a:t>
            </a:r>
          </a:p>
        </p:txBody>
      </p:sp>
    </p:spTree>
    <p:extLst>
      <p:ext uri="{BB962C8B-B14F-4D97-AF65-F5344CB8AC3E}">
        <p14:creationId xmlns:p14="http://schemas.microsoft.com/office/powerpoint/2010/main" val="663049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5F69DB8-F2A8-99A3-BD5B-5DA00E163F07}"/>
              </a:ext>
            </a:extLst>
          </p:cNvPr>
          <p:cNvSpPr txBox="1">
            <a:spLocks/>
          </p:cNvSpPr>
          <p:nvPr/>
        </p:nvSpPr>
        <p:spPr>
          <a:xfrm>
            <a:off x="258945" y="169932"/>
            <a:ext cx="5203392" cy="1332549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>
                <a:solidFill>
                  <a:srgbClr val="000F7E"/>
                </a:solidFill>
              </a:rPr>
              <a:t>Summary of geometry changes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6450D0-2530-3B60-448F-FD6286ACEF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044411" y="1713464"/>
            <a:ext cx="6798037" cy="388227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3C5C0FB-18E6-AAE3-9962-D8E6BCF09BD3}"/>
              </a:ext>
            </a:extLst>
          </p:cNvPr>
          <p:cNvCxnSpPr>
            <a:cxnSpLocks/>
          </p:cNvCxnSpPr>
          <p:nvPr/>
        </p:nvCxnSpPr>
        <p:spPr>
          <a:xfrm flipH="1" flipV="1">
            <a:off x="1650775" y="2532753"/>
            <a:ext cx="3081646" cy="63932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6CD47AA-BDF4-1F3F-3126-F0D55ED5E414}"/>
              </a:ext>
            </a:extLst>
          </p:cNvPr>
          <p:cNvCxnSpPr>
            <a:cxnSpLocks/>
          </p:cNvCxnSpPr>
          <p:nvPr/>
        </p:nvCxnSpPr>
        <p:spPr>
          <a:xfrm flipH="1">
            <a:off x="2357442" y="3529263"/>
            <a:ext cx="1845590" cy="1061681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40AF756-1A4B-F61E-3E42-A255DF7BCEEF}"/>
              </a:ext>
            </a:extLst>
          </p:cNvPr>
          <p:cNvCxnSpPr>
            <a:cxnSpLocks/>
          </p:cNvCxnSpPr>
          <p:nvPr/>
        </p:nvCxnSpPr>
        <p:spPr>
          <a:xfrm flipV="1">
            <a:off x="6853954" y="2500439"/>
            <a:ext cx="2880765" cy="671639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C99AF20-A1FD-1DBA-DA61-A2EF6B57FDA7}"/>
              </a:ext>
            </a:extLst>
          </p:cNvPr>
          <p:cNvCxnSpPr>
            <a:cxnSpLocks/>
          </p:cNvCxnSpPr>
          <p:nvPr/>
        </p:nvCxnSpPr>
        <p:spPr>
          <a:xfrm>
            <a:off x="7226968" y="4128318"/>
            <a:ext cx="2127425" cy="41717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959847B-358E-756C-0584-96C9D2294AA5}"/>
              </a:ext>
            </a:extLst>
          </p:cNvPr>
          <p:cNvSpPr txBox="1"/>
          <p:nvPr/>
        </p:nvSpPr>
        <p:spPr>
          <a:xfrm>
            <a:off x="89922" y="2082095"/>
            <a:ext cx="35908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Modules: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9 Modules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30cm wide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30cm spaced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0.95m tall first module (larger modules at larger 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Approximately 64k channels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8647483-C756-7CB9-C905-8C2CD7F869E3}"/>
              </a:ext>
            </a:extLst>
          </p:cNvPr>
          <p:cNvSpPr txBox="1"/>
          <p:nvPr/>
        </p:nvSpPr>
        <p:spPr>
          <a:xfrm>
            <a:off x="479584" y="4687354"/>
            <a:ext cx="3210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y-gap between stations increased from 10cm to 20cm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Reduction of coverage in high activity region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01C0F81-9F43-E1AC-4FF5-D2EF2FC4A531}"/>
              </a:ext>
            </a:extLst>
          </p:cNvPr>
          <p:cNvSpPr txBox="1"/>
          <p:nvPr/>
        </p:nvSpPr>
        <p:spPr>
          <a:xfrm>
            <a:off x="9429949" y="3948690"/>
            <a:ext cx="26631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support structures added to Geant4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Based on CAD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Perfect placement of structures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6E4BA2-1EAA-DCD8-3B04-ABDA53FFB23E}"/>
              </a:ext>
            </a:extLst>
          </p:cNvPr>
          <p:cNvSpPr txBox="1"/>
          <p:nvPr/>
        </p:nvSpPr>
        <p:spPr>
          <a:xfrm>
            <a:off x="9653798" y="1900274"/>
            <a:ext cx="24393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Optimized clearance of support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Small tilt of 8.6 degrees of stations (less than initial version)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04966C-398C-E947-ACAD-7AC3AA1C2A31}"/>
              </a:ext>
            </a:extLst>
          </p:cNvPr>
          <p:cNvSpPr txBox="1"/>
          <p:nvPr/>
        </p:nvSpPr>
        <p:spPr>
          <a:xfrm>
            <a:off x="0" y="6466095"/>
            <a:ext cx="306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dd4hep code here: </a:t>
            </a:r>
            <a:r>
              <a:rPr lang="en-US" dirty="0">
                <a:hlinkClick r:id="rId3"/>
              </a:rPr>
              <a:t>[click me]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99B6A4-6C6F-F4C9-F0E0-DD5450266E32}"/>
              </a:ext>
            </a:extLst>
          </p:cNvPr>
          <p:cNvSpPr txBox="1"/>
          <p:nvPr/>
        </p:nvSpPr>
        <p:spPr>
          <a:xfrm>
            <a:off x="7979773" y="6508648"/>
            <a:ext cx="6097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0F7E"/>
                </a:solidFill>
              </a:rPr>
              <a:t>Nicolas Schmidt</a:t>
            </a:r>
          </a:p>
        </p:txBody>
      </p:sp>
    </p:spTree>
    <p:extLst>
      <p:ext uri="{BB962C8B-B14F-4D97-AF65-F5344CB8AC3E}">
        <p14:creationId xmlns:p14="http://schemas.microsoft.com/office/powerpoint/2010/main" val="1509489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1829</Words>
  <Application>Microsoft Macintosh PowerPoint</Application>
  <PresentationFormat>Widescreen</PresentationFormat>
  <Paragraphs>324</Paragraphs>
  <Slides>32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Aptos</vt:lpstr>
      <vt:lpstr>Aptos Display</vt:lpstr>
      <vt:lpstr>Arial</vt:lpstr>
      <vt:lpstr>Liberation Sans</vt:lpstr>
      <vt:lpstr>LiberationSans</vt:lpstr>
      <vt:lpstr>Roboto</vt:lpstr>
      <vt:lpstr>Times New Roman</vt:lpstr>
      <vt:lpstr>Verdana</vt:lpstr>
      <vt:lpstr>Wingdings</vt:lpstr>
      <vt:lpstr>Office Theme</vt:lpstr>
      <vt:lpstr>MS design and technology, including potential LS3 installation</vt:lpstr>
      <vt:lpstr>Geometry Developments</vt:lpstr>
      <vt:lpstr>Reminder – Initial design</vt:lpstr>
      <vt:lpstr>Bar segmentation and passive material of modules</vt:lpstr>
      <vt:lpstr>Incident Angle Optimization</vt:lpstr>
      <vt:lpstr>Acceptance Optimization</vt:lpstr>
      <vt:lpstr>Acceptance Optimization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Electronics</vt:lpstr>
      <vt:lpstr>PACIFIC++  Existing specification</vt:lpstr>
      <vt:lpstr>PACIFIC++ (&amp; PACIFIC+8) Recent specification agrements</vt:lpstr>
      <vt:lpstr>PowerPoint Presentation</vt:lpstr>
      <vt:lpstr> PACIFIC++ Task sharing and Schedule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PACIFIC+8 Layout&amp;Padring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Marcin Jakub Chrzaszcz</dc:creator>
  <cp:lastModifiedBy>Marcin Jakub Chrzaszcz</cp:lastModifiedBy>
  <cp:revision>2</cp:revision>
  <dcterms:created xsi:type="dcterms:W3CDTF">2025-03-25T11:43:07Z</dcterms:created>
  <dcterms:modified xsi:type="dcterms:W3CDTF">2025-03-26T15:18:51Z</dcterms:modified>
</cp:coreProperties>
</file>