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97" r:id="rId2"/>
    <p:sldId id="498" r:id="rId3"/>
    <p:sldId id="530" r:id="rId4"/>
    <p:sldId id="539" r:id="rId5"/>
    <p:sldId id="496" r:id="rId6"/>
    <p:sldId id="536" r:id="rId7"/>
    <p:sldId id="512" r:id="rId8"/>
    <p:sldId id="531" r:id="rId9"/>
    <p:sldId id="537" r:id="rId10"/>
    <p:sldId id="540" r:id="rId11"/>
    <p:sldId id="501" r:id="rId12"/>
  </p:sldIdLst>
  <p:sldSz cx="12192000" cy="6858000"/>
  <p:notesSz cx="6858000" cy="9144000"/>
  <p:embeddedFontLst>
    <p:embeddedFont>
      <p:font typeface="Cambria Math" panose="02040503050406030204" pitchFamily="18" charset="0"/>
      <p:regular r:id="rId15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5">
          <p15:clr>
            <a:srgbClr val="A4A3A4"/>
          </p15:clr>
        </p15:guide>
        <p15:guide id="2" pos="38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likenow" initials="i" lastIdx="19" clrIdx="0"/>
  <p:cmAuthor id="1" name="yuanxh" initials="y" lastIdx="5" clrIdx="1"/>
  <p:cmAuthor id="2" name="Xuhao Yuan" initials="XY" lastIdx="0" clrIdx="2"/>
  <p:cmAuthor id="4" name="yuanxuhao" initials="y" lastIdx="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00"/>
    <a:srgbClr val="1300FF"/>
    <a:srgbClr val="011893"/>
    <a:srgbClr val="FF8AD8"/>
    <a:srgbClr val="D883FF"/>
    <a:srgbClr val="9300FF"/>
    <a:srgbClr val="929000"/>
    <a:srgbClr val="58D453"/>
    <a:srgbClr val="00FDFF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86" autoAdjust="0"/>
    <p:restoredTop sz="96327" autoAdjust="0"/>
  </p:normalViewPr>
  <p:slideViewPr>
    <p:cSldViewPr>
      <p:cViewPr varScale="1">
        <p:scale>
          <a:sx n="162" d="100"/>
          <a:sy n="162" d="100"/>
        </p:scale>
        <p:origin x="352" y="200"/>
      </p:cViewPr>
      <p:guideLst>
        <p:guide orient="horz" pos="2245"/>
        <p:guide pos="38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1902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54889-4327-4139-89D8-C5F350155EE1}" type="datetimeFigureOut">
              <a:rPr lang="zh-CN" altLang="en-US" smtClean="0"/>
              <a:t>2025/3/28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F368C-2E6C-4BB8-ABD7-A2312A2B77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44FFC-99AF-474F-8E61-32CD326E6A18}" type="datetimeFigureOut">
              <a:rPr lang="zh-CN" altLang="en-US" smtClean="0"/>
              <a:t>2025/3/28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BF028-500B-4132-95EE-C1A30E9AE0A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-13846" y="-4345"/>
            <a:ext cx="1429326" cy="101082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rcRect t="-12118" b="10815"/>
          <a:stretch>
            <a:fillRect/>
          </a:stretch>
        </p:blipFill>
        <p:spPr>
          <a:xfrm>
            <a:off x="10617200" y="-129540"/>
            <a:ext cx="1574800" cy="11360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32444" y="105572"/>
            <a:ext cx="8284037" cy="803151"/>
          </a:xfrm>
        </p:spPr>
        <p:txBody>
          <a:bodyPr>
            <a:no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328" y="6453339"/>
            <a:ext cx="2844800" cy="365125"/>
          </a:xfrm>
        </p:spPr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453339"/>
            <a:ext cx="3860800" cy="365125"/>
          </a:xfrm>
        </p:spPr>
        <p:txBody>
          <a:bodyPr/>
          <a:lstStyle/>
          <a:p>
            <a:r>
              <a:rPr lang="en-US" altLang="zh-CN" dirty="0"/>
              <a:t>Xuhao Yuan, IHEP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99872" y="6453339"/>
            <a:ext cx="28448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8" name="图片 6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-13846" y="-4345"/>
            <a:ext cx="1429326" cy="10108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rcRect t="-12118" b="10815"/>
          <a:stretch>
            <a:fillRect/>
          </a:stretch>
        </p:blipFill>
        <p:spPr>
          <a:xfrm>
            <a:off x="10617200" y="-129540"/>
            <a:ext cx="1574800" cy="113601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0" y="64921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2025/03/28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525344"/>
            <a:ext cx="3860800" cy="33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549" y="64921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E6442-E66C-4AD6-B195-29684E9AB0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gitlab.cern.ch/rquaglia/pattern_recognition_u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3.png"/><Relationship Id="rId7" Type="http://schemas.openxmlformats.org/officeDocument/2006/relationships/image" Target="../media/image2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4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hyperlink" Target="https://gitlab.cern.ch/rquaglia/pattern_recognition_u2" TargetMode="External"/><Relationship Id="rId4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894C1-17D6-40CA-CB37-71050C77CB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40" y="2130428"/>
            <a:ext cx="11399520" cy="1470025"/>
          </a:xfrm>
        </p:spPr>
        <p:txBody>
          <a:bodyPr/>
          <a:lstStyle/>
          <a:p>
            <a:r>
              <a:rPr lang="en-US" altLang="zh-CN" dirty="0"/>
              <a:t>Tracking</a:t>
            </a:r>
            <a:r>
              <a:rPr lang="zh-CN" altLang="en-US" dirty="0"/>
              <a:t> </a:t>
            </a:r>
            <a:r>
              <a:rPr lang="en-US" altLang="zh-CN" dirty="0"/>
              <a:t>performance:</a:t>
            </a:r>
            <a:r>
              <a:rPr lang="zh-CN" altLang="en-US" dirty="0"/>
              <a:t> </a:t>
            </a:r>
            <a:br>
              <a:rPr lang="en-US" altLang="zh-CN" dirty="0"/>
            </a:br>
            <a:r>
              <a:rPr lang="en-US" altLang="zh-CN" dirty="0"/>
              <a:t>Downstream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upstream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8C643B-28DE-CD7B-6BA7-1018EF4848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645024"/>
            <a:ext cx="8534400" cy="1752600"/>
          </a:xfrm>
        </p:spPr>
        <p:txBody>
          <a:bodyPr/>
          <a:lstStyle/>
          <a:p>
            <a:r>
              <a:rPr lang="en-US" altLang="zh-CN" dirty="0"/>
              <a:t>Xuhao</a:t>
            </a:r>
            <a:r>
              <a:rPr lang="zh-CN" altLang="en-US" dirty="0"/>
              <a:t> </a:t>
            </a:r>
            <a:r>
              <a:rPr lang="en-US" altLang="zh-CN" dirty="0"/>
              <a:t>Yuan</a:t>
            </a:r>
          </a:p>
          <a:p>
            <a:r>
              <a:rPr lang="en-US" altLang="zh-CN" dirty="0"/>
              <a:t>IHEP,</a:t>
            </a:r>
            <a:r>
              <a:rPr lang="zh-CN" altLang="en-US" dirty="0"/>
              <a:t> </a:t>
            </a:r>
            <a:r>
              <a:rPr lang="en-US" altLang="zh-CN" dirty="0"/>
              <a:t>China</a:t>
            </a:r>
          </a:p>
          <a:p>
            <a:r>
              <a:rPr lang="en-US" dirty="0"/>
              <a:t>2025-0</a:t>
            </a:r>
            <a:r>
              <a:rPr lang="en-US" altLang="zh-CN" dirty="0"/>
              <a:t>3</a:t>
            </a:r>
            <a:r>
              <a:rPr lang="en-US" dirty="0"/>
              <a:t>-2</a:t>
            </a:r>
            <a:r>
              <a:rPr lang="en-US" altLang="zh-CN" dirty="0"/>
              <a:t>8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C60429C-5F38-BE0C-D1BB-AF499E6BD303}"/>
              </a:ext>
            </a:extLst>
          </p:cNvPr>
          <p:cNvSpPr txBox="1">
            <a:spLocks/>
          </p:cNvSpPr>
          <p:nvPr/>
        </p:nvSpPr>
        <p:spPr>
          <a:xfrm>
            <a:off x="119336" y="1396701"/>
            <a:ext cx="7344816" cy="5921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altLang="zh-CN" sz="3200" dirty="0" err="1"/>
              <a:t>LHCb</a:t>
            </a:r>
            <a:r>
              <a:rPr lang="zh-CN" altLang="en-US" sz="3200" dirty="0"/>
              <a:t> </a:t>
            </a:r>
            <a:r>
              <a:rPr lang="en-US" altLang="zh-CN" sz="3200" dirty="0"/>
              <a:t>Upgrade</a:t>
            </a:r>
            <a:r>
              <a:rPr lang="zh-CN" altLang="en-US" sz="3200" dirty="0"/>
              <a:t> </a:t>
            </a:r>
            <a:r>
              <a:rPr lang="en-US" altLang="zh-CN" sz="3200" dirty="0"/>
              <a:t>II</a:t>
            </a:r>
            <a:r>
              <a:rPr lang="zh-CN" altLang="en-US" sz="3200" dirty="0"/>
              <a:t> </a:t>
            </a:r>
            <a:r>
              <a:rPr lang="en-US" altLang="zh-CN" sz="3200" dirty="0"/>
              <a:t>Workshop</a:t>
            </a:r>
            <a:endParaRPr lang="en-US" sz="32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464302A-E9E1-9650-3DDA-D0B2DE1B1C99}"/>
              </a:ext>
            </a:extLst>
          </p:cNvPr>
          <p:cNvGrpSpPr/>
          <p:nvPr/>
        </p:nvGrpSpPr>
        <p:grpSpPr>
          <a:xfrm>
            <a:off x="2103120" y="91440"/>
            <a:ext cx="8046720" cy="1097280"/>
            <a:chOff x="1371600" y="91440"/>
            <a:chExt cx="8046720" cy="109728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FE4891F-7078-F044-0A83-4E8F35B6A9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136" r="-1091"/>
            <a:stretch/>
          </p:blipFill>
          <p:spPr>
            <a:xfrm>
              <a:off x="5486400" y="182880"/>
              <a:ext cx="1645920" cy="9144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B02EEAF-2782-103C-B7FF-68C8C3EFCD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615" r="-1954"/>
            <a:stretch/>
          </p:blipFill>
          <p:spPr>
            <a:xfrm>
              <a:off x="1371600" y="91440"/>
              <a:ext cx="1097280" cy="109728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B1C6E51-EA5A-C44B-E379-C4E2BB0F1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200" y="91440"/>
              <a:ext cx="1097280" cy="109728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56C0033-97E5-A5AC-DE95-FA810ECB1A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68" t="24680" r="11027" b="22749"/>
            <a:stretch/>
          </p:blipFill>
          <p:spPr>
            <a:xfrm>
              <a:off x="7406640" y="182880"/>
              <a:ext cx="2011680" cy="9144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E3CFCE37-2BAB-D5F8-7ECA-BD3E00BA84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663" t="10882" r="21701" b="4537"/>
            <a:stretch/>
          </p:blipFill>
          <p:spPr>
            <a:xfrm>
              <a:off x="4114800" y="91440"/>
              <a:ext cx="1097280" cy="109728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92EE843-32FF-8CCB-BE65-D0CF7E3E91A6}"/>
              </a:ext>
            </a:extLst>
          </p:cNvPr>
          <p:cNvGrpSpPr/>
          <p:nvPr/>
        </p:nvGrpSpPr>
        <p:grpSpPr>
          <a:xfrm>
            <a:off x="1828800" y="5669280"/>
            <a:ext cx="8505590" cy="1097280"/>
            <a:chOff x="2194560" y="5669280"/>
            <a:chExt cx="8505590" cy="109728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2F9E5DA-0A5B-E829-F40E-86998BC04C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52560" y="5760720"/>
              <a:ext cx="1647590" cy="91440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FC66CFFE-1AAB-DC79-4709-9D65C3F66CE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0480" y="5669280"/>
              <a:ext cx="1097280" cy="109728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9D225A7-3626-C0EF-657A-23ED80150D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00"/>
            <a:stretch/>
          </p:blipFill>
          <p:spPr>
            <a:xfrm>
              <a:off x="6583680" y="5760720"/>
              <a:ext cx="2194560" cy="9144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7316B38-4FB6-6B50-5D18-73237722F88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2080" y="5669280"/>
              <a:ext cx="1099359" cy="109728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7ECF29F-640D-59CC-2EE8-D055D2EA6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4560" y="5760720"/>
              <a:ext cx="13716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1301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689C8-F32C-DE14-A79F-3502ABC71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23F9E-8BE7-F586-01BF-312AC6FBED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To-do</a:t>
            </a:r>
            <a:r>
              <a:rPr lang="zh-CN" altLang="en-US" dirty="0"/>
              <a:t> </a:t>
            </a:r>
            <a:r>
              <a:rPr lang="en-US" altLang="zh-CN" dirty="0"/>
              <a:t>list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downstream/upstream</a:t>
            </a:r>
            <a:r>
              <a:rPr lang="zh-CN" altLang="en-US" dirty="0"/>
              <a:t> </a:t>
            </a:r>
            <a:r>
              <a:rPr lang="en-US" altLang="zh-CN" dirty="0"/>
              <a:t>track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A6FA96-16D3-7A09-EB18-FEE6DCEB2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0D6726-7047-9FEC-174D-945141090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A0A1AB-6AE2-1365-03B9-263DD4A9D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28">
                <a:extLst>
                  <a:ext uri="{FF2B5EF4-FFF2-40B4-BE49-F238E27FC236}">
                    <a16:creationId xmlns:a16="http://schemas.microsoft.com/office/drawing/2014/main" id="{1251DCAD-8DFB-67CF-7A6A-10E60383838A}"/>
                  </a:ext>
                </a:extLst>
              </p:cNvPr>
              <p:cNvSpPr txBox="1"/>
              <p:nvPr/>
            </p:nvSpPr>
            <p:spPr>
              <a:xfrm>
                <a:off x="95561" y="1188272"/>
                <a:ext cx="7668852" cy="4732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None/>
                </a:pPr>
                <a:r>
                  <a:rPr lang="en-US" altLang="zh-CN" sz="2000" dirty="0"/>
                  <a:t>Aiming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TDR,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something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discussed/studied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Time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consumption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downstream/upstream track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studied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next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step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Possibility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timing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information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from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other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subdetector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studied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next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step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Optimization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sub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detector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geometry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Internal/outer size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Pixel size, response efficiency,…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UP,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improvement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full-acceptance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detector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based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new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module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layout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design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(more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details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can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found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https://</a:t>
                </a:r>
                <a:r>
                  <a:rPr lang="en-US" altLang="zh-CN" sz="2000" dirty="0" err="1"/>
                  <a:t>indico.cern.ch</a:t>
                </a:r>
                <a:r>
                  <a:rPr lang="en-US" altLang="zh-CN" sz="2000" dirty="0"/>
                  <a:t>/event/1526658/)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Impacts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of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UP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 err="1"/>
                  <a:t>LHCb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tracking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system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altLang="zh-CN" sz="2000" dirty="0"/>
                  <a:t>,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Ghost</m:t>
                        </m:r>
                      </m:sub>
                    </m:sSub>
                  </m:oMath>
                </a14:m>
                <a:r>
                  <a:rPr lang="en-US" altLang="zh-CN" sz="2000" dirty="0"/>
                  <a:t>,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sz="2000" dirty="0"/>
                  <a:t>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…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with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and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without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UP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Performance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studies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HLT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 err="1"/>
                  <a:t>LHCb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physics,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performance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combining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with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MS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PIDs</a:t>
                </a:r>
              </a:p>
            </p:txBody>
          </p:sp>
        </mc:Choice>
        <mc:Fallback xmlns="">
          <p:sp>
            <p:nvSpPr>
              <p:cNvPr id="7" name="Text Box 28">
                <a:extLst>
                  <a:ext uri="{FF2B5EF4-FFF2-40B4-BE49-F238E27FC236}">
                    <a16:creationId xmlns:a16="http://schemas.microsoft.com/office/drawing/2014/main" id="{1251DCAD-8DFB-67CF-7A6A-10E6038383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61" y="1188272"/>
                <a:ext cx="7668852" cy="4732642"/>
              </a:xfrm>
              <a:prstGeom prst="rect">
                <a:avLst/>
              </a:prstGeom>
              <a:blipFill>
                <a:blip r:embed="rId2"/>
                <a:stretch>
                  <a:fillRect l="-826" t="-802" b="-13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5DBC664-4118-0C10-D88B-3EBC77488C1B}"/>
              </a:ext>
            </a:extLst>
          </p:cNvPr>
          <p:cNvSpPr txBox="1"/>
          <p:nvPr/>
        </p:nvSpPr>
        <p:spPr>
          <a:xfrm>
            <a:off x="4799856" y="801363"/>
            <a:ext cx="354359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1800" dirty="0">
                <a:latin typeface="+mj-lt"/>
              </a:rPr>
              <a:t>Many</a:t>
            </a:r>
            <a:r>
              <a:rPr lang="zh-CN" altLang="en-US" sz="1800" dirty="0">
                <a:latin typeface="+mj-lt"/>
              </a:rPr>
              <a:t> </a:t>
            </a:r>
            <a:r>
              <a:rPr lang="en-US" altLang="zh-CN" sz="1800" dirty="0">
                <a:latin typeface="+mj-lt"/>
              </a:rPr>
              <a:t>thanks</a:t>
            </a:r>
            <a:r>
              <a:rPr lang="zh-CN" altLang="en-US" sz="1800" dirty="0">
                <a:latin typeface="+mj-lt"/>
              </a:rPr>
              <a:t> </a:t>
            </a:r>
            <a:r>
              <a:rPr lang="en-US" altLang="zh-CN" sz="1800" dirty="0">
                <a:latin typeface="+mj-lt"/>
              </a:rPr>
              <a:t>for</a:t>
            </a:r>
            <a:r>
              <a:rPr lang="zh-CN" altLang="en-US" sz="1800" dirty="0">
                <a:latin typeface="+mj-lt"/>
              </a:rPr>
              <a:t> </a:t>
            </a:r>
            <a:r>
              <a:rPr lang="en-US" altLang="zh-CN" sz="1800" dirty="0">
                <a:latin typeface="+mj-lt"/>
              </a:rPr>
              <a:t>inputs</a:t>
            </a:r>
            <a:r>
              <a:rPr lang="zh-CN" altLang="en-US" sz="1800" dirty="0">
                <a:latin typeface="+mj-lt"/>
              </a:rPr>
              <a:t> </a:t>
            </a:r>
            <a:r>
              <a:rPr lang="en-US" altLang="zh-CN" sz="1800" dirty="0">
                <a:latin typeface="+mj-lt"/>
              </a:rPr>
              <a:t>from</a:t>
            </a:r>
            <a:r>
              <a:rPr lang="zh-CN" altLang="en-US" sz="1800" dirty="0">
                <a:latin typeface="+mj-lt"/>
              </a:rPr>
              <a:t> </a:t>
            </a:r>
            <a:r>
              <a:rPr lang="en-US" b="0" i="0" u="none" strike="noStrike" dirty="0">
                <a:effectLst/>
                <a:latin typeface="+mj-lt"/>
              </a:rPr>
              <a:t>Renato</a:t>
            </a:r>
            <a:endParaRPr lang="en-US" dirty="0"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DFE936-7673-B9C5-AC09-E25EC6407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288" y="1772816"/>
            <a:ext cx="3326185" cy="259384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D1527A9-EEAE-17AD-02AD-522B0369F046}"/>
              </a:ext>
            </a:extLst>
          </p:cNvPr>
          <p:cNvSpPr txBox="1"/>
          <p:nvPr/>
        </p:nvSpPr>
        <p:spPr>
          <a:xfrm>
            <a:off x="9317543" y="2092212"/>
            <a:ext cx="217905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</a:rPr>
              <a:t>Dummy</a:t>
            </a:r>
            <a:r>
              <a:rPr lang="zh-CN" altLang="en-US" sz="1800" dirty="0">
                <a:solidFill>
                  <a:schemeClr val="bg1"/>
                </a:solidFill>
              </a:rPr>
              <a:t> </a:t>
            </a:r>
            <a:r>
              <a:rPr lang="en-US" altLang="zh-CN" sz="1800" dirty="0">
                <a:solidFill>
                  <a:schemeClr val="bg1"/>
                </a:solidFill>
              </a:rPr>
              <a:t>CMOS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chip</a:t>
            </a:r>
          </a:p>
          <a:p>
            <a:r>
              <a:rPr lang="en-US" altLang="zh-CN" dirty="0">
                <a:solidFill>
                  <a:schemeClr val="bg1"/>
                </a:solidFill>
              </a:rPr>
              <a:t>@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IHEP,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28Mar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B3BB31D-95AF-4B03-5C15-04B931E1000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4892"/>
          <a:stretch/>
        </p:blipFill>
        <p:spPr>
          <a:xfrm rot="5400000">
            <a:off x="9038493" y="4065677"/>
            <a:ext cx="2330574" cy="3175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69E292-0307-3C14-02CF-73E71874312D}"/>
              </a:ext>
            </a:extLst>
          </p:cNvPr>
          <p:cNvSpPr txBox="1"/>
          <p:nvPr/>
        </p:nvSpPr>
        <p:spPr>
          <a:xfrm>
            <a:off x="7162358" y="1111540"/>
            <a:ext cx="502964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For both MT-CMOS and UP</a:t>
            </a:r>
          </a:p>
          <a:p>
            <a:r>
              <a:rPr lang="en-US" sz="1400" dirty="0"/>
              <a:t>the size is a reasonable guesstimation for the CMOS technologies. but we can revise it when necessary, so are the binding pads</a:t>
            </a:r>
          </a:p>
        </p:txBody>
      </p:sp>
    </p:spTree>
    <p:extLst>
      <p:ext uri="{BB962C8B-B14F-4D97-AF65-F5344CB8AC3E}">
        <p14:creationId xmlns:p14="http://schemas.microsoft.com/office/powerpoint/2010/main" val="2547934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9771EA-32A9-9049-969A-7B28623B5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28AFC-646F-EF54-0CD8-2C2D7E14A4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Conclusion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D4F172-EA40-30B9-A037-9BF66D11B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3B54F8-9C02-374D-D57C-521A070F1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E2D3D4-AF74-7D78-DCF0-204CD9C76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 dirty="0"/>
          </a:p>
        </p:txBody>
      </p:sp>
      <p:sp>
        <p:nvSpPr>
          <p:cNvPr id="6" name="Text Box 28">
            <a:extLst>
              <a:ext uri="{FF2B5EF4-FFF2-40B4-BE49-F238E27FC236}">
                <a16:creationId xmlns:a16="http://schemas.microsoft.com/office/drawing/2014/main" id="{816FC772-A0BD-4C0F-3060-74724B9661D6}"/>
              </a:ext>
            </a:extLst>
          </p:cNvPr>
          <p:cNvSpPr txBox="1"/>
          <p:nvPr/>
        </p:nvSpPr>
        <p:spPr>
          <a:xfrm>
            <a:off x="390198" y="1441230"/>
            <a:ext cx="11449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Reconstruction &amp; performance studies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/>
              <a:t>Downstream/upstream</a:t>
            </a:r>
            <a:r>
              <a:rPr lang="zh-CN" altLang="en-US" sz="2000" dirty="0"/>
              <a:t> </a:t>
            </a:r>
            <a:r>
              <a:rPr lang="en-US" altLang="zh-CN" sz="2000" dirty="0"/>
              <a:t>tracking</a:t>
            </a:r>
            <a:r>
              <a:rPr lang="zh-CN" altLang="en-US" sz="2000" dirty="0"/>
              <a:t> </a:t>
            </a:r>
            <a:r>
              <a:rPr lang="en-US" altLang="zh-CN" sz="2000" dirty="0"/>
              <a:t>algorithm</a:t>
            </a:r>
            <a:r>
              <a:rPr lang="zh-CN" altLang="en-US" sz="2000" dirty="0"/>
              <a:t> </a:t>
            </a:r>
            <a:r>
              <a:rPr lang="en-US" altLang="zh-CN" sz="2000" dirty="0"/>
              <a:t>presented</a:t>
            </a:r>
            <a:endParaRPr lang="en-US" sz="20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/>
              <a:t>Efficiency, ghost, momentum resolution studies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US" altLang="zh-CN" sz="2000" dirty="0"/>
              <a:t>Impacts</a:t>
            </a:r>
            <a:r>
              <a:rPr lang="zh-CN" altLang="en-US" sz="2000" dirty="0"/>
              <a:t> </a:t>
            </a:r>
            <a:r>
              <a:rPr lang="en-US" altLang="zh-CN" sz="2000" dirty="0"/>
              <a:t>of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UP</a:t>
            </a:r>
            <a:r>
              <a:rPr lang="zh-CN" altLang="en-US" sz="2000" dirty="0"/>
              <a:t> </a:t>
            </a:r>
            <a:r>
              <a:rPr lang="en-US" altLang="zh-CN" sz="2000" dirty="0"/>
              <a:t>geometry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tracking</a:t>
            </a:r>
            <a:r>
              <a:rPr lang="zh-CN" altLang="en-US" sz="2000" dirty="0"/>
              <a:t> </a:t>
            </a:r>
            <a:r>
              <a:rPr lang="en-US" altLang="zh-CN" sz="2000" dirty="0"/>
              <a:t>performance</a:t>
            </a:r>
            <a:r>
              <a:rPr lang="zh-CN" altLang="en-US" sz="2000" dirty="0"/>
              <a:t> </a:t>
            </a:r>
            <a:r>
              <a:rPr lang="en-US" altLang="zh-CN" sz="2000" dirty="0"/>
              <a:t>discussed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28">
                <a:extLst>
                  <a:ext uri="{FF2B5EF4-FFF2-40B4-BE49-F238E27FC236}">
                    <a16:creationId xmlns:a16="http://schemas.microsoft.com/office/drawing/2014/main" id="{D9126C4A-48A2-248D-C28E-D6670FE5FAE2}"/>
                  </a:ext>
                </a:extLst>
              </p:cNvPr>
              <p:cNvSpPr txBox="1"/>
              <p:nvPr/>
            </p:nvSpPr>
            <p:spPr>
              <a:xfrm>
                <a:off x="390198" y="2930168"/>
                <a:ext cx="1170130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None/>
                </a:pPr>
                <a:r>
                  <a:rPr lang="en-US" altLang="zh-CN" sz="2000" dirty="0"/>
                  <a:t>To-do-list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sz="2000" dirty="0"/>
                  <a:t>Finalization of sub detector geometric configuration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according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performance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studies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long/downstream/upstream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tracks</a:t>
                </a:r>
                <a:r>
                  <a:rPr lang="en-US" sz="2000" dirty="0"/>
                  <a:t> 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Physical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studies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on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m:rPr>
                        <m:lit/>
                      </m:rPr>
                      <a:rPr lang="en-US" altLang="zh-CN" sz="2000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very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soft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particles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Impacts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LLP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physics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HL-LHC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at</a:t>
                </a:r>
                <a:r>
                  <a:rPr lang="zh-CN" altLang="en-US" sz="2000" dirty="0"/>
                  <a:t> </a:t>
                </a:r>
                <a:r>
                  <a:rPr lang="en-US" altLang="zh-CN" sz="2000" dirty="0" err="1"/>
                  <a:t>LHCb</a:t>
                </a:r>
                <a:endParaRPr lang="en-US" altLang="zh-CN" sz="2000" dirty="0"/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Inputs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TDR</a:t>
                </a:r>
                <a:endParaRPr lang="en-US" sz="2000" dirty="0"/>
              </a:p>
            </p:txBody>
          </p:sp>
        </mc:Choice>
        <mc:Fallback xmlns="">
          <p:sp>
            <p:nvSpPr>
              <p:cNvPr id="10" name="Text Box 28">
                <a:extLst>
                  <a:ext uri="{FF2B5EF4-FFF2-40B4-BE49-F238E27FC236}">
                    <a16:creationId xmlns:a16="http://schemas.microsoft.com/office/drawing/2014/main" id="{D9126C4A-48A2-248D-C28E-D6670FE5FA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98" y="2930168"/>
                <a:ext cx="11701300" cy="1938992"/>
              </a:xfrm>
              <a:prstGeom prst="rect">
                <a:avLst/>
              </a:prstGeom>
              <a:blipFill>
                <a:blip r:embed="rId2"/>
                <a:stretch>
                  <a:fillRect l="-542" t="-1299" b="-5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28">
            <a:extLst>
              <a:ext uri="{FF2B5EF4-FFF2-40B4-BE49-F238E27FC236}">
                <a16:creationId xmlns:a16="http://schemas.microsoft.com/office/drawing/2014/main" id="{1A979636-AEBF-DB50-0479-8C0B613CF444}"/>
              </a:ext>
            </a:extLst>
          </p:cNvPr>
          <p:cNvSpPr txBox="1"/>
          <p:nvPr/>
        </p:nvSpPr>
        <p:spPr>
          <a:xfrm>
            <a:off x="8472264" y="5946365"/>
            <a:ext cx="3454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400" dirty="0"/>
              <a:t>Thanks for your attention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68490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96D83-63B9-DD8C-1375-DF8A9607CB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4351F-09BE-FB5E-4D53-136AD1A1C5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Downstream/upstream tracks at </a:t>
            </a:r>
            <a:r>
              <a:rPr lang="en-US" altLang="zh-CN" dirty="0" err="1"/>
              <a:t>LHCb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1105A7-7520-AE15-D508-138A173DE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EE764E-A734-3A13-579E-DAA721478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1F544B-D153-B705-1892-07503387B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8">
                <a:extLst>
                  <a:ext uri="{FF2B5EF4-FFF2-40B4-BE49-F238E27FC236}">
                    <a16:creationId xmlns:a16="http://schemas.microsoft.com/office/drawing/2014/main" id="{1F19D409-08B9-642A-BDE8-B9977DA62EC0}"/>
                  </a:ext>
                </a:extLst>
              </p:cNvPr>
              <p:cNvSpPr txBox="1"/>
              <p:nvPr/>
            </p:nvSpPr>
            <p:spPr>
              <a:xfrm>
                <a:off x="108854" y="1628800"/>
                <a:ext cx="7234529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None/>
                </a:pPr>
                <a:r>
                  <a:rPr lang="en-US" altLang="zh-CN" sz="2000" dirty="0"/>
                  <a:t>Simulation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with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Gauss: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500</a:t>
                </a:r>
                <a:r>
                  <a:rPr lang="zh-CN" altLang="en-US" sz="2000" dirty="0"/>
                  <a:t> </a:t>
                </a:r>
                <a:r>
                  <a:rPr lang="en-US" altLang="zh-CN" sz="2000" dirty="0" err="1"/>
                  <a:t>minibias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events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with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1.3×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altLang="zh-CN" sz="2000" dirty="0"/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TV, UP, MP: all baseline geometry</a:t>
                </a:r>
              </a:p>
              <a:p>
                <a:r>
                  <a:rPr lang="en-US" altLang="zh-CN" sz="2000" dirty="0"/>
                  <a:t>Digitization for FT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TV/UP/MP use fake digitization in Moore</a:t>
                </a:r>
              </a:p>
              <a:p>
                <a:pPr indent="0">
                  <a:buNone/>
                </a:pPr>
                <a:r>
                  <a:rPr lang="en-US" altLang="zh-CN" sz="2000" dirty="0"/>
                  <a:t>Tracking using Pattern Recognition on Run5 simulation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TV tracks, T tracks with FT and MP, UP standalone tracks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Combine TV tracks + UP standalone tracks OR UP hits for upstream tracks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Combine UP standalone tracks + T tracks for downstream tracks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Extrapolated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point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of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convergence,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lowest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χ2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tracks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matching</a:t>
                </a:r>
              </a:p>
            </p:txBody>
          </p:sp>
        </mc:Choice>
        <mc:Fallback xmlns="">
          <p:sp>
            <p:nvSpPr>
              <p:cNvPr id="6" name="Text Box 28">
                <a:extLst>
                  <a:ext uri="{FF2B5EF4-FFF2-40B4-BE49-F238E27FC236}">
                    <a16:creationId xmlns:a16="http://schemas.microsoft.com/office/drawing/2014/main" id="{1F19D409-08B9-642A-BDE8-B9977DA62E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54" y="1628800"/>
                <a:ext cx="7234529" cy="3477875"/>
              </a:xfrm>
              <a:prstGeom prst="rect">
                <a:avLst/>
              </a:prstGeom>
              <a:blipFill>
                <a:blip r:embed="rId2"/>
                <a:stretch>
                  <a:fillRect l="-876" t="-1091" b="-2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 Box 28">
            <a:extLst>
              <a:ext uri="{FF2B5EF4-FFF2-40B4-BE49-F238E27FC236}">
                <a16:creationId xmlns:a16="http://schemas.microsoft.com/office/drawing/2014/main" id="{4E80CCD4-4CA6-28D0-F056-3FD9EAA77834}"/>
              </a:ext>
            </a:extLst>
          </p:cNvPr>
          <p:cNvSpPr txBox="1"/>
          <p:nvPr/>
        </p:nvSpPr>
        <p:spPr>
          <a:xfrm>
            <a:off x="7248128" y="6466624"/>
            <a:ext cx="4791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1600" dirty="0"/>
              <a:t>Plots from </a:t>
            </a:r>
            <a:r>
              <a:rPr lang="en-US" altLang="zh-CN" sz="1600" dirty="0" err="1"/>
              <a:t>Mingjie</a:t>
            </a:r>
            <a:r>
              <a:rPr lang="en-US" altLang="zh-CN" sz="1600" dirty="0"/>
              <a:t> Feng @ RTA: WP2-6 U2, 17Dec2024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5175E5E-DC80-0745-C4B9-B28D32186C80}"/>
              </a:ext>
            </a:extLst>
          </p:cNvPr>
          <p:cNvSpPr txBox="1"/>
          <p:nvPr/>
        </p:nvSpPr>
        <p:spPr>
          <a:xfrm>
            <a:off x="9075371" y="2279944"/>
            <a:ext cx="30431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Only pp collisions focused in this talk</a:t>
            </a:r>
            <a:endParaRPr lang="en-US" sz="1400" baseline="30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DC3BAC-CEA7-44B4-45BB-35C0994BC7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4533" y="2594364"/>
            <a:ext cx="4398613" cy="18948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55C3B6-5F4B-0F4B-AE94-F6403F20A2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5131" y="4582813"/>
            <a:ext cx="4408015" cy="19068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4A15B34-A9F4-0C28-5CA0-D65679C632E5}"/>
                  </a:ext>
                </a:extLst>
              </p:cNvPr>
              <p:cNvSpPr txBox="1"/>
              <p:nvPr/>
            </p:nvSpPr>
            <p:spPr>
              <a:xfrm>
                <a:off x="7392144" y="1412328"/>
                <a:ext cx="4248472" cy="707886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US" altLang="zh-CN" sz="2000" dirty="0"/>
                  <a:t>All studies to be updated according to the default setup: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1.0×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34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000" baseline="30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4A15B34-A9F4-0C28-5CA0-D65679C632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144" y="1412328"/>
                <a:ext cx="4248472" cy="7078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 Box 28">
            <a:extLst>
              <a:ext uri="{FF2B5EF4-FFF2-40B4-BE49-F238E27FC236}">
                <a16:creationId xmlns:a16="http://schemas.microsoft.com/office/drawing/2014/main" id="{E6DF7FDE-9F51-9591-DBB9-7AF6F28C0781}"/>
              </a:ext>
            </a:extLst>
          </p:cNvPr>
          <p:cNvSpPr txBox="1"/>
          <p:nvPr/>
        </p:nvSpPr>
        <p:spPr>
          <a:xfrm>
            <a:off x="108854" y="5745450"/>
            <a:ext cx="72345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000" dirty="0"/>
              <a:t>Focus on UP functions in </a:t>
            </a:r>
            <a:r>
              <a:rPr lang="en-US" altLang="zh-CN" sz="2000" dirty="0" err="1"/>
              <a:t>LHCb</a:t>
            </a:r>
            <a:r>
              <a:rPr lang="en-US" altLang="zh-CN" sz="2000" dirty="0"/>
              <a:t> upgrade II tracking system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/>
              <a:t>Sensitivity for UP acceptance …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CDF6476-121D-E151-8DA6-02C0D8BDFC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593" y="5123755"/>
            <a:ext cx="4320480" cy="60461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48F5D4A-4A1F-3DC1-EA17-1FDB0BB3DA55}"/>
              </a:ext>
            </a:extLst>
          </p:cNvPr>
          <p:cNvSpPr txBox="1"/>
          <p:nvPr/>
        </p:nvSpPr>
        <p:spPr>
          <a:xfrm>
            <a:off x="4516870" y="4913837"/>
            <a:ext cx="32723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More</a:t>
            </a:r>
            <a:r>
              <a:rPr lang="zh-CN" altLang="en-US" sz="1400" dirty="0"/>
              <a:t> </a:t>
            </a:r>
            <a:r>
              <a:rPr lang="en-US" altLang="zh-CN" sz="1400" dirty="0"/>
              <a:t>details</a:t>
            </a:r>
            <a:r>
              <a:rPr lang="zh-CN" altLang="en-US" sz="1400" dirty="0"/>
              <a:t> </a:t>
            </a:r>
            <a:r>
              <a:rPr lang="en-US" altLang="zh-CN" sz="1400" dirty="0"/>
              <a:t>on</a:t>
            </a:r>
            <a:r>
              <a:rPr lang="zh-CN" altLang="en-US" sz="1400" dirty="0"/>
              <a:t> </a:t>
            </a:r>
            <a:r>
              <a:rPr lang="en-US" altLang="zh-CN" sz="1400" dirty="0"/>
              <a:t>Benjamin </a:t>
            </a:r>
            <a:r>
              <a:rPr lang="en-US" altLang="zh-CN" sz="1400" dirty="0" err="1"/>
              <a:t>Audurier’s</a:t>
            </a:r>
            <a:r>
              <a:rPr lang="zh-CN" altLang="en-US" sz="1400" dirty="0"/>
              <a:t> </a:t>
            </a:r>
            <a:r>
              <a:rPr lang="en-US" altLang="zh-CN" sz="1400" dirty="0"/>
              <a:t>talk</a:t>
            </a:r>
            <a:r>
              <a:rPr lang="zh-CN" altLang="en-US" sz="1400" dirty="0"/>
              <a:t> </a:t>
            </a:r>
            <a:r>
              <a:rPr lang="en-US" altLang="zh-CN" sz="1400" dirty="0"/>
              <a:t>https://</a:t>
            </a:r>
            <a:r>
              <a:rPr lang="en-US" altLang="zh-CN" sz="1400" dirty="0" err="1"/>
              <a:t>indico.cern.ch</a:t>
            </a:r>
            <a:r>
              <a:rPr lang="en-US" altLang="zh-CN" sz="1400" dirty="0"/>
              <a:t>/event/1342873/</a:t>
            </a:r>
            <a:endParaRPr lang="en-US" sz="1400" baseline="30000" dirty="0"/>
          </a:p>
        </p:txBody>
      </p:sp>
    </p:spTree>
    <p:extLst>
      <p:ext uri="{BB962C8B-B14F-4D97-AF65-F5344CB8AC3E}">
        <p14:creationId xmlns:p14="http://schemas.microsoft.com/office/powerpoint/2010/main" val="2436223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D42C2A-F5BB-8458-89EE-39C9FED82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4E4E0-960F-A28D-A036-7335B88DFB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UP</a:t>
            </a:r>
            <a:r>
              <a:rPr lang="zh-CN" altLang="en-US" dirty="0"/>
              <a:t> </a:t>
            </a:r>
            <a:r>
              <a:rPr lang="en-US" altLang="zh-CN" dirty="0"/>
              <a:t>standalone</a:t>
            </a:r>
            <a:r>
              <a:rPr lang="zh-CN" altLang="en-US" dirty="0"/>
              <a:t> </a:t>
            </a:r>
            <a:r>
              <a:rPr lang="en-US" altLang="zh-CN" dirty="0"/>
              <a:t>track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573418-3F35-D0E7-2F45-34476E076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02352E-4920-9354-A5CB-BDC017DD3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3E5960-63A8-485B-B74B-D5E93F454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8">
                <a:extLst>
                  <a:ext uri="{FF2B5EF4-FFF2-40B4-BE49-F238E27FC236}">
                    <a16:creationId xmlns:a16="http://schemas.microsoft.com/office/drawing/2014/main" id="{44873A4B-79F6-25FB-2800-3403EA33F71F}"/>
                  </a:ext>
                </a:extLst>
              </p:cNvPr>
              <p:cNvSpPr txBox="1"/>
              <p:nvPr/>
            </p:nvSpPr>
            <p:spPr>
              <a:xfrm>
                <a:off x="185541" y="1052736"/>
                <a:ext cx="9582868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None/>
                </a:pPr>
                <a:r>
                  <a:rPr lang="en-US" altLang="zh-CN" sz="2000" dirty="0"/>
                  <a:t>As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pixel-chip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detector,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UP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standalone track can be reconstructed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Based on </a:t>
                </a:r>
                <a:r>
                  <a:rPr lang="en-US" altLang="zh-CN" sz="2000" dirty="0">
                    <a:hlinkClick r:id="rId2"/>
                  </a:rPr>
                  <a:t>pattern_recognition_u2</a:t>
                </a:r>
                <a:r>
                  <a:rPr lang="en-US" altLang="zh-CN" sz="2000" dirty="0"/>
                  <a:t> framework by Renato </a:t>
                </a:r>
                <a:r>
                  <a:rPr lang="en-US" altLang="zh-CN" sz="2000" dirty="0" err="1"/>
                  <a:t>Quagliani</a:t>
                </a:r>
                <a:r>
                  <a:rPr lang="en-US" altLang="zh-CN" sz="2000" dirty="0"/>
                  <a:t>, </a:t>
                </a:r>
                <a:br>
                  <a:rPr lang="en-US" altLang="zh-CN" sz="2000" dirty="0"/>
                </a:br>
                <a:r>
                  <a:rPr lang="en-US" altLang="zh-CN" sz="2000" dirty="0"/>
                  <a:t>=&gt;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input for scoping document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Based on Run_5 branch of </a:t>
                </a:r>
                <a:r>
                  <a:rPr lang="en-US" altLang="zh-CN" sz="2000" dirty="0" err="1"/>
                  <a:t>LHCb</a:t>
                </a:r>
                <a:r>
                  <a:rPr lang="en-US" altLang="zh-CN" sz="2000" dirty="0"/>
                  <a:t> official framework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At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least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3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UP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layers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with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hit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each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UP standalone track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Doublet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state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Layer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1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(2)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and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Layer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2(3)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region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&gt;2</m:t>
                    </m:r>
                  </m:oMath>
                </a14:m>
                <a:endParaRPr lang="en-US" altLang="zh-CN" sz="2000" dirty="0"/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Loop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all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hits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other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layers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certain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search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window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(40x40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mm,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~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2x2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chips)</a:t>
                </a:r>
                <a:r>
                  <a:rPr lang="zh-CN" altLang="en-US" sz="2000" dirty="0"/>
                  <a:t> </a:t>
                </a:r>
                <a:endParaRPr lang="en-US" altLang="zh-CN" sz="2000" dirty="0"/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linear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fit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get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all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UP standalone track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candidates</a:t>
                </a:r>
              </a:p>
            </p:txBody>
          </p:sp>
        </mc:Choice>
        <mc:Fallback xmlns="">
          <p:sp>
            <p:nvSpPr>
              <p:cNvPr id="6" name="Text Box 28">
                <a:extLst>
                  <a:ext uri="{FF2B5EF4-FFF2-40B4-BE49-F238E27FC236}">
                    <a16:creationId xmlns:a16="http://schemas.microsoft.com/office/drawing/2014/main" id="{44873A4B-79F6-25FB-2800-3403EA33F7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541" y="1052736"/>
                <a:ext cx="9582868" cy="2554545"/>
              </a:xfrm>
              <a:prstGeom prst="rect">
                <a:avLst/>
              </a:prstGeom>
              <a:blipFill>
                <a:blip r:embed="rId3"/>
                <a:stretch>
                  <a:fillRect l="-662" t="-1485" b="-2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4EDD3EBF-64A9-8316-9541-0B1D4B5B0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0160" y="1052736"/>
            <a:ext cx="2146300" cy="2641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0200FF-3EDF-5909-B6B9-4D9D14530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0016" y="3851441"/>
            <a:ext cx="3695080" cy="24961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9B8DC1-3C5B-E51E-7082-49A61DDAD2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2930" y="3547471"/>
            <a:ext cx="2912380" cy="2748763"/>
          </a:xfrm>
          <a:prstGeom prst="rect">
            <a:avLst/>
          </a:prstGeom>
        </p:spPr>
      </p:pic>
      <p:sp>
        <p:nvSpPr>
          <p:cNvPr id="14" name="Text Box 28">
            <a:extLst>
              <a:ext uri="{FF2B5EF4-FFF2-40B4-BE49-F238E27FC236}">
                <a16:creationId xmlns:a16="http://schemas.microsoft.com/office/drawing/2014/main" id="{F5B56A6B-462C-651F-6D85-15F526204933}"/>
              </a:ext>
            </a:extLst>
          </p:cNvPr>
          <p:cNvSpPr txBox="1"/>
          <p:nvPr/>
        </p:nvSpPr>
        <p:spPr>
          <a:xfrm>
            <a:off x="8087556" y="6243080"/>
            <a:ext cx="3238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1400" dirty="0"/>
              <a:t>Plots from </a:t>
            </a:r>
            <a:r>
              <a:rPr lang="en-US" altLang="zh-CN" sz="1400" dirty="0" err="1"/>
              <a:t>Mingjie</a:t>
            </a:r>
            <a:r>
              <a:rPr lang="en-US" altLang="zh-CN" sz="1400" dirty="0"/>
              <a:t> Feng @ RTA: WP2-6 U2, 17Dec2024 </a:t>
            </a:r>
          </a:p>
        </p:txBody>
      </p:sp>
      <p:sp>
        <p:nvSpPr>
          <p:cNvPr id="15" name="Text Box 28">
            <a:extLst>
              <a:ext uri="{FF2B5EF4-FFF2-40B4-BE49-F238E27FC236}">
                <a16:creationId xmlns:a16="http://schemas.microsoft.com/office/drawing/2014/main" id="{C8D10D02-930E-8EB8-EA00-3A7CF0058CB8}"/>
              </a:ext>
            </a:extLst>
          </p:cNvPr>
          <p:cNvSpPr txBox="1"/>
          <p:nvPr/>
        </p:nvSpPr>
        <p:spPr>
          <a:xfrm>
            <a:off x="88884" y="5840963"/>
            <a:ext cx="184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1600" dirty="0"/>
              <a:t>“Standalone”</a:t>
            </a:r>
            <a:r>
              <a:rPr lang="zh-CN" altLang="en-US" sz="1600" dirty="0"/>
              <a:t> </a:t>
            </a:r>
            <a:r>
              <a:rPr lang="en-US" altLang="zh-CN" sz="1600" dirty="0"/>
              <a:t>tracks</a:t>
            </a:r>
          </a:p>
        </p:txBody>
      </p:sp>
      <p:sp>
        <p:nvSpPr>
          <p:cNvPr id="16" name="Text Box 28">
            <a:extLst>
              <a:ext uri="{FF2B5EF4-FFF2-40B4-BE49-F238E27FC236}">
                <a16:creationId xmlns:a16="http://schemas.microsoft.com/office/drawing/2014/main" id="{C57DD362-EB1A-9751-A912-9BB982AAD484}"/>
              </a:ext>
            </a:extLst>
          </p:cNvPr>
          <p:cNvSpPr txBox="1"/>
          <p:nvPr/>
        </p:nvSpPr>
        <p:spPr>
          <a:xfrm>
            <a:off x="63336" y="6179517"/>
            <a:ext cx="50987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r">
              <a:buNone/>
            </a:pPr>
            <a:r>
              <a:rPr lang="en-US" altLang="zh-CN" sz="1600" dirty="0"/>
              <a:t>See</a:t>
            </a:r>
            <a:r>
              <a:rPr lang="zh-CN" altLang="en-US" sz="1600" dirty="0"/>
              <a:t> </a:t>
            </a:r>
            <a:r>
              <a:rPr lang="en-US" altLang="zh-CN" sz="1600" dirty="0"/>
              <a:t>C.</a:t>
            </a:r>
            <a:r>
              <a:rPr lang="zh-CN" altLang="en-US" sz="1600" dirty="0"/>
              <a:t> </a:t>
            </a:r>
            <a:r>
              <a:rPr lang="en-US" altLang="zh-CN" sz="1600" dirty="0" err="1"/>
              <a:t>Langenbruch’s</a:t>
            </a:r>
            <a:r>
              <a:rPr lang="zh-CN" altLang="en-US" sz="1600" dirty="0"/>
              <a:t> </a:t>
            </a:r>
            <a:r>
              <a:rPr lang="en-US" altLang="zh-CN" sz="1600" dirty="0"/>
              <a:t>talk</a:t>
            </a:r>
            <a:r>
              <a:rPr lang="zh-CN" altLang="en-US" sz="1600" dirty="0"/>
              <a:t> </a:t>
            </a:r>
            <a:r>
              <a:rPr lang="en-US" altLang="zh-CN" sz="1600" dirty="0"/>
              <a:t>in</a:t>
            </a:r>
            <a:r>
              <a:rPr lang="zh-CN" altLang="en-US" sz="1600" dirty="0"/>
              <a:t> </a:t>
            </a:r>
            <a:r>
              <a:rPr lang="en-US" altLang="zh-CN" sz="1600" dirty="0"/>
              <a:t>MP</a:t>
            </a:r>
            <a:r>
              <a:rPr lang="zh-CN" altLang="en-US" sz="1600" dirty="0"/>
              <a:t> </a:t>
            </a:r>
            <a:r>
              <a:rPr lang="en-US" altLang="zh-CN" sz="1600" dirty="0"/>
              <a:t>WS</a:t>
            </a:r>
            <a:r>
              <a:rPr lang="zh-CN" altLang="en-US" sz="1600" dirty="0"/>
              <a:t> </a:t>
            </a:r>
            <a:r>
              <a:rPr lang="en-US" altLang="zh-CN" sz="1600" dirty="0"/>
              <a:t>@Heidelberg,</a:t>
            </a:r>
            <a:r>
              <a:rPr lang="zh-CN" altLang="en-US" sz="1600" dirty="0"/>
              <a:t> </a:t>
            </a:r>
            <a:r>
              <a:rPr lang="en-US" altLang="zh-CN" sz="1600" dirty="0"/>
              <a:t>last</a:t>
            </a:r>
            <a:r>
              <a:rPr lang="zh-CN" altLang="en-US" sz="1600" dirty="0"/>
              <a:t> </a:t>
            </a:r>
            <a:r>
              <a:rPr lang="en-US" altLang="zh-CN" sz="1600" dirty="0"/>
              <a:t>Oct,</a:t>
            </a:r>
            <a:r>
              <a:rPr lang="zh-CN" altLang="en-US" sz="1600" dirty="0"/>
              <a:t> </a:t>
            </a:r>
            <a:r>
              <a:rPr lang="en-US" altLang="zh-CN" sz="1600" dirty="0"/>
              <a:t>plots</a:t>
            </a:r>
            <a:r>
              <a:rPr lang="zh-CN" altLang="en-US" sz="1600" dirty="0"/>
              <a:t> </a:t>
            </a:r>
            <a:r>
              <a:rPr lang="en-US" altLang="zh-CN" sz="1600" dirty="0"/>
              <a:t>by</a:t>
            </a:r>
            <a:r>
              <a:rPr lang="zh-CN" altLang="en-US" sz="1600" dirty="0"/>
              <a:t> </a:t>
            </a:r>
            <a:r>
              <a:rPr lang="en-US" altLang="zh-CN" sz="1600" dirty="0"/>
              <a:t>Carlos</a:t>
            </a:r>
            <a:r>
              <a:rPr lang="zh-CN" altLang="en-US" sz="1600" dirty="0"/>
              <a:t> </a:t>
            </a:r>
            <a:r>
              <a:rPr lang="en-US" altLang="zh-CN" sz="1600" dirty="0" err="1"/>
              <a:t>Barbero</a:t>
            </a:r>
            <a:r>
              <a:rPr lang="zh-CN" altLang="en-US" sz="1600" dirty="0"/>
              <a:t> </a:t>
            </a:r>
            <a:r>
              <a:rPr lang="en-US" altLang="zh-CN" sz="1600" dirty="0" err="1"/>
              <a:t>Pretel</a:t>
            </a:r>
            <a:endParaRPr lang="en-US" altLang="zh-CN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162911-483B-CE40-4D53-2958E3C3437B}"/>
              </a:ext>
            </a:extLst>
          </p:cNvPr>
          <p:cNvSpPr txBox="1"/>
          <p:nvPr/>
        </p:nvSpPr>
        <p:spPr>
          <a:xfrm>
            <a:off x="7176120" y="5337503"/>
            <a:ext cx="20405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/>
              <a:t>Minimum</a:t>
            </a:r>
            <a:r>
              <a:rPr lang="zh-CN" altLang="en-US" sz="1400" dirty="0"/>
              <a:t> </a:t>
            </a:r>
            <a:r>
              <a:rPr lang="en-US" altLang="zh-CN" sz="1400" dirty="0"/>
              <a:t>bias</a:t>
            </a:r>
            <a:r>
              <a:rPr lang="zh-CN" altLang="en-US" sz="1400" dirty="0"/>
              <a:t> </a:t>
            </a:r>
            <a:r>
              <a:rPr lang="en-US" altLang="zh-CN" sz="1400" dirty="0"/>
              <a:t>sample</a:t>
            </a:r>
          </a:p>
          <a:p>
            <a:r>
              <a:rPr lang="en-US" altLang="zh-CN" sz="1400" dirty="0"/>
              <a:t>1.3x10</a:t>
            </a:r>
            <a:r>
              <a:rPr lang="en-US" altLang="zh-CN" sz="1400" baseline="30000" dirty="0"/>
              <a:t>34</a:t>
            </a:r>
            <a:r>
              <a:rPr lang="zh-CN" altLang="en-US" sz="1400" dirty="0"/>
              <a:t> </a:t>
            </a:r>
            <a:r>
              <a:rPr lang="en-US" altLang="zh-CN" sz="1400" dirty="0"/>
              <a:t>cm</a:t>
            </a:r>
            <a:r>
              <a:rPr lang="en-US" altLang="zh-CN" sz="1400" baseline="30000" dirty="0"/>
              <a:t>-2</a:t>
            </a:r>
            <a:r>
              <a:rPr lang="en-US" altLang="zh-CN" sz="1400" dirty="0"/>
              <a:t>s</a:t>
            </a:r>
            <a:r>
              <a:rPr lang="en-US" altLang="zh-CN" sz="1400" baseline="30000" dirty="0"/>
              <a:t>-1</a:t>
            </a:r>
            <a:endParaRPr lang="en-US" sz="1400" baseline="30000" dirty="0"/>
          </a:p>
        </p:txBody>
      </p:sp>
    </p:spTree>
    <p:extLst>
      <p:ext uri="{BB962C8B-B14F-4D97-AF65-F5344CB8AC3E}">
        <p14:creationId xmlns:p14="http://schemas.microsoft.com/office/powerpoint/2010/main" val="3548102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D55DE-CB1A-B8A4-3430-580788DE5F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01D82-C840-B061-3AC4-9035941EE9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Downstream</a:t>
            </a:r>
            <a:r>
              <a:rPr lang="zh-CN" altLang="en-US" dirty="0"/>
              <a:t> </a:t>
            </a:r>
            <a:r>
              <a:rPr lang="en-US" altLang="zh-CN" dirty="0"/>
              <a:t>tracks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06FE10-0513-9B25-3D9F-72AD2611F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B8CBA9-EA6E-9DED-6011-73B29E824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C99662-2A58-C17C-35F5-AA5C4F454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B41FBA-414A-7E2F-70F9-023A71A8F3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453"/>
          <a:stretch/>
        </p:blipFill>
        <p:spPr>
          <a:xfrm>
            <a:off x="497358" y="1687201"/>
            <a:ext cx="3150370" cy="2997859"/>
          </a:xfrm>
          <a:prstGeom prst="rect">
            <a:avLst/>
          </a:prstGeom>
        </p:spPr>
      </p:pic>
      <p:sp>
        <p:nvSpPr>
          <p:cNvPr id="17" name="Text Box 28">
            <a:extLst>
              <a:ext uri="{FF2B5EF4-FFF2-40B4-BE49-F238E27FC236}">
                <a16:creationId xmlns:a16="http://schemas.microsoft.com/office/drawing/2014/main" id="{0D5283BF-02FA-62DC-97D2-FADF79A311B6}"/>
              </a:ext>
            </a:extLst>
          </p:cNvPr>
          <p:cNvSpPr txBox="1"/>
          <p:nvPr/>
        </p:nvSpPr>
        <p:spPr>
          <a:xfrm>
            <a:off x="162874" y="4663707"/>
            <a:ext cx="3612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1600" dirty="0"/>
              <a:t>“Standalone”</a:t>
            </a:r>
            <a:r>
              <a:rPr lang="zh-CN" altLang="en-US" sz="1600" dirty="0"/>
              <a:t> </a:t>
            </a:r>
            <a:r>
              <a:rPr lang="en-US" altLang="zh-CN" sz="1600" dirty="0"/>
              <a:t>tracks</a:t>
            </a:r>
            <a:r>
              <a:rPr lang="zh-CN" altLang="en-US" sz="1600" dirty="0"/>
              <a:t> </a:t>
            </a:r>
            <a:r>
              <a:rPr lang="en-US" altLang="zh-CN" sz="1600" dirty="0"/>
              <a:t>(UP-</a:t>
            </a:r>
            <a:r>
              <a:rPr lang="zh-CN" altLang="en-US" sz="1600" dirty="0"/>
              <a:t> </a:t>
            </a:r>
            <a:r>
              <a:rPr lang="en-US" altLang="zh-CN" sz="1600" dirty="0"/>
              <a:t>and</a:t>
            </a:r>
            <a:r>
              <a:rPr lang="zh-CN" altLang="en-US" sz="1600" dirty="0"/>
              <a:t> </a:t>
            </a:r>
            <a:r>
              <a:rPr lang="en-US" altLang="zh-CN" sz="1600" dirty="0"/>
              <a:t>T-tracks)</a:t>
            </a:r>
            <a:r>
              <a:rPr lang="zh-CN" altLang="en-US" sz="1600" dirty="0"/>
              <a:t> </a:t>
            </a:r>
            <a:r>
              <a:rPr lang="en-US" altLang="zh-CN" sz="1600" dirty="0"/>
              <a:t>extrapolated</a:t>
            </a:r>
            <a:r>
              <a:rPr lang="zh-CN" altLang="en-US" sz="1600" dirty="0"/>
              <a:t> </a:t>
            </a:r>
            <a:r>
              <a:rPr lang="en-US" altLang="zh-CN" sz="1600" dirty="0"/>
              <a:t>and</a:t>
            </a:r>
            <a:r>
              <a:rPr lang="zh-CN" altLang="en-US" sz="1600" dirty="0"/>
              <a:t> </a:t>
            </a:r>
            <a:r>
              <a:rPr lang="en-US" altLang="zh-CN" sz="1600" dirty="0"/>
              <a:t>combined</a:t>
            </a:r>
            <a:r>
              <a:rPr lang="zh-CN" altLang="en-US" sz="1600" dirty="0"/>
              <a:t> </a:t>
            </a:r>
            <a:r>
              <a:rPr lang="en-US" altLang="zh-CN" sz="1600" dirty="0"/>
              <a:t>using</a:t>
            </a:r>
            <a:r>
              <a:rPr lang="zh-CN" altLang="en-US" sz="1600" dirty="0"/>
              <a:t> </a:t>
            </a:r>
            <a:r>
              <a:rPr lang="en-US" altLang="zh-CN" sz="1600" dirty="0"/>
              <a:t>spatial</a:t>
            </a:r>
            <a:r>
              <a:rPr lang="zh-CN" altLang="en-US" sz="1600" dirty="0"/>
              <a:t> </a:t>
            </a:r>
            <a:r>
              <a:rPr lang="en-US" altLang="zh-CN" sz="1600" dirty="0"/>
              <a:t>χ2</a:t>
            </a:r>
            <a:r>
              <a:rPr lang="zh-CN" altLang="en-US" sz="1600" dirty="0"/>
              <a:t> </a:t>
            </a:r>
            <a:r>
              <a:rPr lang="en-US" altLang="zh-CN" sz="1600" dirty="0"/>
              <a:t>criterion</a:t>
            </a:r>
          </a:p>
        </p:txBody>
      </p:sp>
      <p:sp>
        <p:nvSpPr>
          <p:cNvPr id="18" name="Text Box 28">
            <a:extLst>
              <a:ext uri="{FF2B5EF4-FFF2-40B4-BE49-F238E27FC236}">
                <a16:creationId xmlns:a16="http://schemas.microsoft.com/office/drawing/2014/main" id="{23B434BC-DE36-F244-5B65-BA424716A08A}"/>
              </a:ext>
            </a:extLst>
          </p:cNvPr>
          <p:cNvSpPr txBox="1"/>
          <p:nvPr/>
        </p:nvSpPr>
        <p:spPr>
          <a:xfrm>
            <a:off x="162874" y="5619476"/>
            <a:ext cx="3612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1600" dirty="0"/>
              <a:t>See</a:t>
            </a:r>
            <a:r>
              <a:rPr lang="zh-CN" altLang="en-US" sz="1600" dirty="0"/>
              <a:t> </a:t>
            </a:r>
            <a:r>
              <a:rPr lang="en-US" altLang="zh-CN" sz="1600" dirty="0"/>
              <a:t>C.</a:t>
            </a:r>
            <a:r>
              <a:rPr lang="zh-CN" altLang="en-US" sz="1600" dirty="0"/>
              <a:t> </a:t>
            </a:r>
            <a:r>
              <a:rPr lang="en-US" altLang="zh-CN" sz="1600" dirty="0" err="1"/>
              <a:t>Langenbruch’s</a:t>
            </a:r>
            <a:r>
              <a:rPr lang="zh-CN" altLang="en-US" sz="1600" dirty="0"/>
              <a:t> </a:t>
            </a:r>
            <a:r>
              <a:rPr lang="en-US" altLang="zh-CN" sz="1600" dirty="0"/>
              <a:t>talk</a:t>
            </a:r>
            <a:r>
              <a:rPr lang="zh-CN" altLang="en-US" sz="1600" dirty="0"/>
              <a:t> </a:t>
            </a:r>
            <a:r>
              <a:rPr lang="en-US" altLang="zh-CN" sz="1600" dirty="0"/>
              <a:t>in</a:t>
            </a:r>
            <a:r>
              <a:rPr lang="zh-CN" altLang="en-US" sz="1600" dirty="0"/>
              <a:t> </a:t>
            </a:r>
            <a:r>
              <a:rPr lang="en-US" altLang="zh-CN" sz="1600" dirty="0"/>
              <a:t>MP</a:t>
            </a:r>
            <a:r>
              <a:rPr lang="zh-CN" altLang="en-US" sz="1600" dirty="0"/>
              <a:t> </a:t>
            </a:r>
            <a:r>
              <a:rPr lang="en-US" altLang="zh-CN" sz="1600" dirty="0"/>
              <a:t>WS</a:t>
            </a:r>
            <a:r>
              <a:rPr lang="zh-CN" altLang="en-US" sz="1600" dirty="0"/>
              <a:t> </a:t>
            </a:r>
            <a:r>
              <a:rPr lang="en-US" altLang="zh-CN" sz="1600" dirty="0"/>
              <a:t>@Heidelberg,</a:t>
            </a:r>
            <a:r>
              <a:rPr lang="zh-CN" altLang="en-US" sz="1600" dirty="0"/>
              <a:t> </a:t>
            </a:r>
            <a:r>
              <a:rPr lang="en-US" altLang="zh-CN" sz="1600" dirty="0"/>
              <a:t>last</a:t>
            </a:r>
            <a:r>
              <a:rPr lang="zh-CN" altLang="en-US" sz="1600" dirty="0"/>
              <a:t> </a:t>
            </a:r>
            <a:r>
              <a:rPr lang="en-US" altLang="zh-CN" sz="1600" dirty="0"/>
              <a:t>Oct,</a:t>
            </a:r>
            <a:r>
              <a:rPr lang="zh-CN" altLang="en-US" sz="1600" dirty="0"/>
              <a:t> </a:t>
            </a:r>
            <a:r>
              <a:rPr lang="en-US" altLang="zh-CN" sz="1600" dirty="0"/>
              <a:t>plots</a:t>
            </a:r>
            <a:r>
              <a:rPr lang="zh-CN" altLang="en-US" sz="1600" dirty="0"/>
              <a:t> </a:t>
            </a:r>
            <a:r>
              <a:rPr lang="en-US" altLang="zh-CN" sz="1600" dirty="0"/>
              <a:t>by</a:t>
            </a:r>
            <a:r>
              <a:rPr lang="zh-CN" altLang="en-US" sz="1600" dirty="0"/>
              <a:t> </a:t>
            </a:r>
            <a:r>
              <a:rPr lang="en-US" altLang="zh-CN" sz="1600" dirty="0"/>
              <a:t>Carlos</a:t>
            </a:r>
            <a:r>
              <a:rPr lang="zh-CN" altLang="en-US" sz="1600" dirty="0"/>
              <a:t> </a:t>
            </a:r>
            <a:r>
              <a:rPr lang="en-US" altLang="zh-CN" sz="1600" dirty="0" err="1"/>
              <a:t>Barbero</a:t>
            </a:r>
            <a:r>
              <a:rPr lang="zh-CN" altLang="en-US" sz="1600" dirty="0"/>
              <a:t> </a:t>
            </a:r>
            <a:r>
              <a:rPr lang="en-US" altLang="zh-CN" sz="1600" dirty="0" err="1"/>
              <a:t>Pretel</a:t>
            </a:r>
            <a:endParaRPr lang="en-US" altLang="zh-CN" sz="1600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311EC03-2FF2-A4C3-4ACB-B23318A68711}"/>
              </a:ext>
            </a:extLst>
          </p:cNvPr>
          <p:cNvGrpSpPr/>
          <p:nvPr/>
        </p:nvGrpSpPr>
        <p:grpSpPr>
          <a:xfrm>
            <a:off x="4854736" y="1052736"/>
            <a:ext cx="5849776" cy="2153216"/>
            <a:chOff x="6240016" y="1052736"/>
            <a:chExt cx="5849776" cy="2153216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D8230F6-A02F-F662-7CFD-BED1C6E4A447}"/>
                </a:ext>
              </a:extLst>
            </p:cNvPr>
            <p:cNvSpPr/>
            <p:nvPr/>
          </p:nvSpPr>
          <p:spPr>
            <a:xfrm>
              <a:off x="6240016" y="1052736"/>
              <a:ext cx="5849776" cy="215321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677F63B-3D44-E74C-4A9C-0B1AF4E9A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7383" t="14690" r="8779" b="12336"/>
            <a:stretch/>
          </p:blipFill>
          <p:spPr>
            <a:xfrm>
              <a:off x="6539400" y="1368919"/>
              <a:ext cx="2580936" cy="1768277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B2DDC04-17B4-C1DC-E242-EBA0D5B359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7383" t="14690" r="8779" b="11831"/>
            <a:stretch/>
          </p:blipFill>
          <p:spPr>
            <a:xfrm>
              <a:off x="9448190" y="1368919"/>
              <a:ext cx="2580936" cy="178051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 Box 28">
                  <a:extLst>
                    <a:ext uri="{FF2B5EF4-FFF2-40B4-BE49-F238E27FC236}">
                      <a16:creationId xmlns:a16="http://schemas.microsoft.com/office/drawing/2014/main" id="{6944F347-76CE-7C74-32EB-F1EA5D1A6FC5}"/>
                    </a:ext>
                  </a:extLst>
                </p:cNvPr>
                <p:cNvSpPr txBox="1"/>
                <p:nvPr/>
              </p:nvSpPr>
              <p:spPr>
                <a:xfrm>
                  <a:off x="7176120" y="1061140"/>
                  <a:ext cx="489654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𝝐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altLang="zh-CN" sz="1400" b="1" dirty="0">
                      <a:solidFill>
                        <a:schemeClr val="bg1"/>
                      </a:solidFill>
                    </a:rPr>
                    <a:t> (left) and Ghost rate (right) for UP+FT downstream track</a:t>
                  </a:r>
                </a:p>
              </p:txBody>
            </p:sp>
          </mc:Choice>
          <mc:Fallback xmlns="">
            <p:sp>
              <p:nvSpPr>
                <p:cNvPr id="31" name="Text Box 28">
                  <a:extLst>
                    <a:ext uri="{FF2B5EF4-FFF2-40B4-BE49-F238E27FC236}">
                      <a16:creationId xmlns:a16="http://schemas.microsoft.com/office/drawing/2014/main" id="{6944F347-76CE-7C74-32EB-F1EA5D1A6F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6120" y="1061140"/>
                  <a:ext cx="4896544" cy="307777"/>
                </a:xfrm>
                <a:prstGeom prst="rect">
                  <a:avLst/>
                </a:prstGeom>
                <a:blipFill>
                  <a:blip r:embed="rId5"/>
                  <a:stretch>
                    <a:fillRect t="-3846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Text Box 28">
            <a:extLst>
              <a:ext uri="{FF2B5EF4-FFF2-40B4-BE49-F238E27FC236}">
                <a16:creationId xmlns:a16="http://schemas.microsoft.com/office/drawing/2014/main" id="{58BEA668-6CEC-7736-D8D7-EB76523DCCAB}"/>
              </a:ext>
            </a:extLst>
          </p:cNvPr>
          <p:cNvSpPr txBox="1"/>
          <p:nvPr/>
        </p:nvSpPr>
        <p:spPr>
          <a:xfrm>
            <a:off x="47328" y="1033495"/>
            <a:ext cx="3215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000" dirty="0"/>
              <a:t>No big diff. when size no larger</a:t>
            </a:r>
            <a:r>
              <a:rPr lang="zh-CN" altLang="en-US" sz="2000" dirty="0"/>
              <a:t> </a:t>
            </a:r>
            <a:r>
              <a:rPr lang="en-US" altLang="zh-CN" sz="2000" dirty="0"/>
              <a:t>than 50x150 μm</a:t>
            </a:r>
            <a:r>
              <a:rPr lang="en-US" altLang="zh-CN" sz="2000" baseline="30000" dirty="0"/>
              <a:t>2</a:t>
            </a:r>
          </a:p>
        </p:txBody>
      </p:sp>
      <p:sp>
        <p:nvSpPr>
          <p:cNvPr id="35" name="Text Box 28">
            <a:extLst>
              <a:ext uri="{FF2B5EF4-FFF2-40B4-BE49-F238E27FC236}">
                <a16:creationId xmlns:a16="http://schemas.microsoft.com/office/drawing/2014/main" id="{47D54519-37D9-4D51-2796-7B26878D95DF}"/>
              </a:ext>
            </a:extLst>
          </p:cNvPr>
          <p:cNvSpPr txBox="1"/>
          <p:nvPr/>
        </p:nvSpPr>
        <p:spPr>
          <a:xfrm>
            <a:off x="3575721" y="5551690"/>
            <a:ext cx="6408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000" dirty="0"/>
              <a:t>Tracking (</a:t>
            </a:r>
            <a:r>
              <a:rPr lang="en-US" altLang="zh-CN" sz="2000" dirty="0" err="1"/>
              <a:t>PR+Track</a:t>
            </a:r>
            <a:r>
              <a:rPr lang="en-US" altLang="zh-CN" sz="2000" dirty="0"/>
              <a:t> fit/</a:t>
            </a:r>
            <a:r>
              <a:rPr lang="en-US" altLang="zh-CN" sz="2000" dirty="0" err="1"/>
              <a:t>Kfilter</a:t>
            </a:r>
            <a:r>
              <a:rPr lang="en-US" altLang="zh-CN" sz="2000" dirty="0"/>
              <a:t>) using Moore (run_5 branch)</a:t>
            </a:r>
            <a:endParaRPr lang="en-US" altLang="zh-CN" sz="2000" baseline="300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/>
              <a:t>T</a:t>
            </a:r>
            <a:r>
              <a:rPr lang="zh-CN" altLang="en-US" sz="2000" dirty="0"/>
              <a:t> </a:t>
            </a:r>
            <a:r>
              <a:rPr lang="en-US" altLang="zh-CN" sz="2000" dirty="0"/>
              <a:t>track using FT/MP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/>
              <a:t>Combining with UP standalone track</a:t>
            </a:r>
          </a:p>
        </p:txBody>
      </p:sp>
      <p:sp>
        <p:nvSpPr>
          <p:cNvPr id="36" name="Text Box 28">
            <a:extLst>
              <a:ext uri="{FF2B5EF4-FFF2-40B4-BE49-F238E27FC236}">
                <a16:creationId xmlns:a16="http://schemas.microsoft.com/office/drawing/2014/main" id="{61F44090-96DA-F859-C8C5-E726C1AD46B4}"/>
              </a:ext>
            </a:extLst>
          </p:cNvPr>
          <p:cNvSpPr txBox="1"/>
          <p:nvPr/>
        </p:nvSpPr>
        <p:spPr>
          <a:xfrm>
            <a:off x="9949180" y="5576177"/>
            <a:ext cx="2230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1400" dirty="0"/>
              <a:t>Plots from </a:t>
            </a:r>
            <a:r>
              <a:rPr lang="en-US" altLang="zh-CN" sz="1400" dirty="0" err="1"/>
              <a:t>Mingjie</a:t>
            </a:r>
            <a:r>
              <a:rPr lang="en-US" altLang="zh-CN" sz="1400" dirty="0"/>
              <a:t> Feng @ UP mini WS, 22Jan2025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81DFDB8-C399-AC7F-622C-B8F75B7A74E6}"/>
              </a:ext>
            </a:extLst>
          </p:cNvPr>
          <p:cNvGrpSpPr/>
          <p:nvPr/>
        </p:nvGrpSpPr>
        <p:grpSpPr>
          <a:xfrm>
            <a:off x="4854736" y="3291355"/>
            <a:ext cx="5849776" cy="2153216"/>
            <a:chOff x="6240016" y="3291355"/>
            <a:chExt cx="5849776" cy="2153216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6DC3F0B-A1F0-483B-888C-6F149BC36629}"/>
                </a:ext>
              </a:extLst>
            </p:cNvPr>
            <p:cNvSpPr/>
            <p:nvPr/>
          </p:nvSpPr>
          <p:spPr>
            <a:xfrm>
              <a:off x="6240016" y="3291355"/>
              <a:ext cx="5849776" cy="2153216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6E7E0B6-3AE9-16F0-3D4D-B1E8C9E90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7383" t="14690" r="8779" b="12336"/>
            <a:stretch/>
          </p:blipFill>
          <p:spPr>
            <a:xfrm>
              <a:off x="9448190" y="3604289"/>
              <a:ext cx="2580936" cy="176827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 Box 28">
                  <a:extLst>
                    <a:ext uri="{FF2B5EF4-FFF2-40B4-BE49-F238E27FC236}">
                      <a16:creationId xmlns:a16="http://schemas.microsoft.com/office/drawing/2014/main" id="{55159D68-E324-BD1A-2F2E-E3D3DA9DC4CA}"/>
                    </a:ext>
                  </a:extLst>
                </p:cNvPr>
                <p:cNvSpPr txBox="1"/>
                <p:nvPr/>
              </p:nvSpPr>
              <p:spPr>
                <a:xfrm>
                  <a:off x="7171910" y="3296510"/>
                  <a:ext cx="489654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𝝐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altLang="zh-CN" sz="1400" b="1" dirty="0">
                      <a:solidFill>
                        <a:schemeClr val="bg1"/>
                      </a:solidFill>
                    </a:rPr>
                    <a:t> (left) and Ghost rate (right) for UP+MP downstream track</a:t>
                  </a:r>
                </a:p>
              </p:txBody>
            </p:sp>
          </mc:Choice>
          <mc:Fallback xmlns="">
            <p:sp>
              <p:nvSpPr>
                <p:cNvPr id="30" name="Text Box 28">
                  <a:extLst>
                    <a:ext uri="{FF2B5EF4-FFF2-40B4-BE49-F238E27FC236}">
                      <a16:creationId xmlns:a16="http://schemas.microsoft.com/office/drawing/2014/main" id="{55159D68-E324-BD1A-2F2E-E3D3DA9DC4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1910" y="3296510"/>
                  <a:ext cx="4896544" cy="307777"/>
                </a:xfrm>
                <a:prstGeom prst="rect">
                  <a:avLst/>
                </a:prstGeom>
                <a:blipFill>
                  <a:blip r:embed="rId7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D2630BE2-D9A6-FDE6-E6C6-74FBD25824B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7383" t="14590" r="8779" b="12336"/>
            <a:stretch/>
          </p:blipFill>
          <p:spPr>
            <a:xfrm>
              <a:off x="6545793" y="3611882"/>
              <a:ext cx="2568150" cy="17619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5165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CBAB5-6819-5B4F-FFD7-C61D028A2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8242" y="105572"/>
            <a:ext cx="9112441" cy="803151"/>
          </a:xfrm>
        </p:spPr>
        <p:txBody>
          <a:bodyPr/>
          <a:lstStyle/>
          <a:p>
            <a:r>
              <a:rPr lang="en-US" altLang="zh-CN" dirty="0"/>
              <a:t>UP</a:t>
            </a:r>
            <a:r>
              <a:rPr lang="zh-CN" altLang="en-US" dirty="0"/>
              <a:t> </a:t>
            </a:r>
            <a:r>
              <a:rPr lang="en-US" altLang="zh-CN" dirty="0"/>
              <a:t>acceptance</a:t>
            </a:r>
            <a:r>
              <a:rPr lang="zh-CN" altLang="en-US" dirty="0"/>
              <a:t> </a:t>
            </a:r>
            <a:r>
              <a:rPr lang="en-US" altLang="zh-CN" dirty="0"/>
              <a:t>impacts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Downstream</a:t>
            </a:r>
            <a:r>
              <a:rPr lang="zh-CN" altLang="en-US" dirty="0"/>
              <a:t> </a:t>
            </a:r>
            <a:r>
              <a:rPr lang="en-US" altLang="zh-CN" dirty="0"/>
              <a:t>Track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DE5480-F07B-20B5-E701-B79DEA987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25EA8B-B984-880E-017E-C4D27467B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2A6061-1AF0-01F4-B11C-F87C10B1B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 dirty="0"/>
          </a:p>
        </p:txBody>
      </p:sp>
      <p:pic>
        <p:nvPicPr>
          <p:cNvPr id="14" name="Picture 6" descr="page5image1365808976">
            <a:extLst>
              <a:ext uri="{FF2B5EF4-FFF2-40B4-BE49-F238E27FC236}">
                <a16:creationId xmlns:a16="http://schemas.microsoft.com/office/drawing/2014/main" id="{7AFFD8B7-A79A-3611-9732-9CAAA0F46D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1" t="10346" r="60523" b="16533"/>
          <a:stretch/>
        </p:blipFill>
        <p:spPr bwMode="auto">
          <a:xfrm>
            <a:off x="119336" y="1518123"/>
            <a:ext cx="1872209" cy="160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28">
            <a:extLst>
              <a:ext uri="{FF2B5EF4-FFF2-40B4-BE49-F238E27FC236}">
                <a16:creationId xmlns:a16="http://schemas.microsoft.com/office/drawing/2014/main" id="{022DB8FF-1A94-6EAC-537F-0F3790337F9D}"/>
              </a:ext>
            </a:extLst>
          </p:cNvPr>
          <p:cNvSpPr txBox="1"/>
          <p:nvPr/>
        </p:nvSpPr>
        <p:spPr>
          <a:xfrm>
            <a:off x="119335" y="3517406"/>
            <a:ext cx="53394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000" dirty="0"/>
              <a:t>Definition</a:t>
            </a:r>
            <a:r>
              <a:rPr lang="zh-CN" altLang="en-US" sz="2000" dirty="0"/>
              <a:t> </a:t>
            </a:r>
            <a:r>
              <a:rPr lang="en-US" altLang="zh-CN" sz="2000" dirty="0"/>
              <a:t>of</a:t>
            </a:r>
            <a:r>
              <a:rPr lang="zh-CN" altLang="en-US" sz="2000" dirty="0"/>
              <a:t> </a:t>
            </a:r>
            <a:r>
              <a:rPr lang="en-US" altLang="zh-CN" sz="2000" dirty="0"/>
              <a:t>“</a:t>
            </a:r>
            <a:r>
              <a:rPr lang="en-US" altLang="zh-CN" sz="2000" dirty="0" err="1"/>
              <a:t>reconstructable</a:t>
            </a:r>
            <a:r>
              <a:rPr lang="zh-CN" altLang="en-US" sz="2000" dirty="0"/>
              <a:t> </a:t>
            </a:r>
            <a:r>
              <a:rPr lang="en-US" altLang="zh-CN" sz="2000" dirty="0"/>
              <a:t>downstream</a:t>
            </a:r>
            <a:r>
              <a:rPr lang="zh-CN" altLang="en-US" sz="2000" dirty="0"/>
              <a:t> </a:t>
            </a:r>
            <a:r>
              <a:rPr lang="en-US" altLang="zh-CN" sz="2000" dirty="0"/>
              <a:t>track”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 err="1">
                <a:solidFill>
                  <a:srgbClr val="FF0000"/>
                </a:solidFill>
              </a:rPr>
              <a:t>hasUP</a:t>
            </a:r>
            <a:r>
              <a:rPr lang="en-US" altLang="zh-CN" sz="2000" dirty="0"/>
              <a:t>&amp;&amp;</a:t>
            </a:r>
            <a:r>
              <a:rPr lang="en-US" altLang="zh-CN" sz="2000" dirty="0" err="1"/>
              <a:t>hasFT</a:t>
            </a:r>
            <a:r>
              <a:rPr lang="en-US" altLang="zh-CN" sz="2000" dirty="0"/>
              <a:t>(MP)&amp;&amp;!</a:t>
            </a:r>
            <a:r>
              <a:rPr lang="en-US" altLang="zh-CN" sz="2000" dirty="0" err="1"/>
              <a:t>hasTV</a:t>
            </a:r>
            <a:endParaRPr lang="en-US" altLang="zh-CN" sz="2000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/>
              <a:t>2&lt;</a:t>
            </a:r>
            <a:r>
              <a:rPr lang="en-US" altLang="zh-CN" sz="2000" dirty="0" err="1"/>
              <a:t>η</a:t>
            </a:r>
            <a:r>
              <a:rPr lang="en-US" altLang="zh-CN" sz="2000" dirty="0"/>
              <a:t>&lt;5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/>
              <a:t>No electron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2C1F317-5495-DC82-FAF5-2984C45CF00F}"/>
              </a:ext>
            </a:extLst>
          </p:cNvPr>
          <p:cNvGrpSpPr/>
          <p:nvPr/>
        </p:nvGrpSpPr>
        <p:grpSpPr>
          <a:xfrm>
            <a:off x="2184434" y="1390076"/>
            <a:ext cx="2952327" cy="2066623"/>
            <a:chOff x="266314" y="4263901"/>
            <a:chExt cx="2952327" cy="2066623"/>
          </a:xfrm>
        </p:grpSpPr>
        <p:pic>
          <p:nvPicPr>
            <p:cNvPr id="15" name="Picture 6" descr="page5image1365808976">
              <a:extLst>
                <a:ext uri="{FF2B5EF4-FFF2-40B4-BE49-F238E27FC236}">
                  <a16:creationId xmlns:a16="http://schemas.microsoft.com/office/drawing/2014/main" id="{3D2E8F59-670D-1894-734F-73463EEDDEC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96" t="39074" r="72442" b="45384"/>
            <a:stretch/>
          </p:blipFill>
          <p:spPr bwMode="auto">
            <a:xfrm>
              <a:off x="266314" y="4263901"/>
              <a:ext cx="2952327" cy="20666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Frame 9">
              <a:extLst>
                <a:ext uri="{FF2B5EF4-FFF2-40B4-BE49-F238E27FC236}">
                  <a16:creationId xmlns:a16="http://schemas.microsoft.com/office/drawing/2014/main" id="{26F8629A-2792-6C8E-2632-86EDBBB8A844}"/>
                </a:ext>
              </a:extLst>
            </p:cNvPr>
            <p:cNvSpPr/>
            <p:nvPr/>
          </p:nvSpPr>
          <p:spPr>
            <a:xfrm>
              <a:off x="1202418" y="4715289"/>
              <a:ext cx="1077158" cy="1089975"/>
            </a:xfrm>
            <a:prstGeom prst="frame">
              <a:avLst>
                <a:gd name="adj1" fmla="val 4921"/>
              </a:avLst>
            </a:prstGeom>
            <a:solidFill>
              <a:srgbClr val="1300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Frame 10">
              <a:extLst>
                <a:ext uri="{FF2B5EF4-FFF2-40B4-BE49-F238E27FC236}">
                  <a16:creationId xmlns:a16="http://schemas.microsoft.com/office/drawing/2014/main" id="{21279183-0C05-669A-59D0-2E424AFE050B}"/>
                </a:ext>
              </a:extLst>
            </p:cNvPr>
            <p:cNvSpPr/>
            <p:nvPr/>
          </p:nvSpPr>
          <p:spPr>
            <a:xfrm>
              <a:off x="1066419" y="4592474"/>
              <a:ext cx="1336855" cy="1356806"/>
            </a:xfrm>
            <a:prstGeom prst="frame">
              <a:avLst>
                <a:gd name="adj1" fmla="val 1886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F2D0AC-E687-A920-EF1C-7A3D0F671313}"/>
              </a:ext>
            </a:extLst>
          </p:cNvPr>
          <p:cNvCxnSpPr>
            <a:cxnSpLocks/>
          </p:cNvCxnSpPr>
          <p:nvPr/>
        </p:nvCxnSpPr>
        <p:spPr>
          <a:xfrm>
            <a:off x="1167316" y="2318939"/>
            <a:ext cx="1730981" cy="0"/>
          </a:xfrm>
          <a:prstGeom prst="line">
            <a:avLst/>
          </a:prstGeom>
          <a:ln w="381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28">
            <a:extLst>
              <a:ext uri="{FF2B5EF4-FFF2-40B4-BE49-F238E27FC236}">
                <a16:creationId xmlns:a16="http://schemas.microsoft.com/office/drawing/2014/main" id="{C4B5F361-90CA-A664-8871-8E94FCF1DD96}"/>
              </a:ext>
            </a:extLst>
          </p:cNvPr>
          <p:cNvSpPr txBox="1"/>
          <p:nvPr/>
        </p:nvSpPr>
        <p:spPr>
          <a:xfrm>
            <a:off x="4407636" y="1379092"/>
            <a:ext cx="168836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dirty="0">
                <a:solidFill>
                  <a:srgbClr val="FF0000"/>
                </a:solidFill>
              </a:rPr>
              <a:t>8x8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cm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@</a:t>
            </a:r>
            <a:r>
              <a:rPr lang="zh-CN" altLang="en-US" dirty="0">
                <a:solidFill>
                  <a:srgbClr val="FF0000"/>
                </a:solidFill>
              </a:rPr>
              <a:t> </a:t>
            </a:r>
            <a:r>
              <a:rPr lang="en-US" altLang="zh-CN" dirty="0">
                <a:solidFill>
                  <a:srgbClr val="FF0000"/>
                </a:solidFill>
              </a:rPr>
              <a:t>FTDR</a:t>
            </a:r>
          </a:p>
          <a:p>
            <a:pPr indent="0">
              <a:buNone/>
            </a:pPr>
            <a:r>
              <a:rPr lang="en-US" altLang="zh-CN" dirty="0">
                <a:solidFill>
                  <a:srgbClr val="1300FF"/>
                </a:solidFill>
              </a:rPr>
              <a:t>12x12</a:t>
            </a:r>
            <a:r>
              <a:rPr lang="zh-CN" altLang="en-US" dirty="0">
                <a:solidFill>
                  <a:srgbClr val="1300FF"/>
                </a:solidFill>
              </a:rPr>
              <a:t> </a:t>
            </a:r>
            <a:r>
              <a:rPr lang="en-US" altLang="zh-CN" dirty="0">
                <a:solidFill>
                  <a:srgbClr val="1300FF"/>
                </a:solidFill>
              </a:rPr>
              <a:t>cm</a:t>
            </a:r>
          </a:p>
          <a:p>
            <a:pPr indent="0">
              <a:buNone/>
            </a:pPr>
            <a:r>
              <a:rPr lang="en-US" altLang="zh-CN" dirty="0"/>
              <a:t>16x16</a:t>
            </a:r>
            <a:r>
              <a:rPr lang="zh-CN" altLang="en-US" dirty="0"/>
              <a:t> </a:t>
            </a:r>
            <a:r>
              <a:rPr lang="en-US" altLang="zh-CN" dirty="0"/>
              <a:t>cm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75A0B2C-CD4B-35CD-4468-9214F38B890B}"/>
              </a:ext>
            </a:extLst>
          </p:cNvPr>
          <p:cNvGrpSpPr/>
          <p:nvPr/>
        </p:nvGrpSpPr>
        <p:grpSpPr>
          <a:xfrm>
            <a:off x="6733230" y="3621895"/>
            <a:ext cx="5168028" cy="2225224"/>
            <a:chOff x="6544596" y="3761166"/>
            <a:chExt cx="5168028" cy="222522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FA225C7-BF78-73AD-62F5-F06CE1015126}"/>
                </a:ext>
              </a:extLst>
            </p:cNvPr>
            <p:cNvSpPr/>
            <p:nvPr/>
          </p:nvSpPr>
          <p:spPr>
            <a:xfrm>
              <a:off x="6544596" y="3761166"/>
              <a:ext cx="5168028" cy="2225224"/>
            </a:xfrm>
            <a:prstGeom prst="rect">
              <a:avLst/>
            </a:prstGeom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819C441-BA33-59C6-265C-30B1C1707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56995" y="4155229"/>
              <a:ext cx="2468880" cy="170688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77500D9-E627-E6F9-DA86-FD1382EB78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265940" y="4149080"/>
              <a:ext cx="2372360" cy="170688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 Box 28">
                  <a:extLst>
                    <a:ext uri="{FF2B5EF4-FFF2-40B4-BE49-F238E27FC236}">
                      <a16:creationId xmlns:a16="http://schemas.microsoft.com/office/drawing/2014/main" id="{D3D06103-AFB8-5CE8-5881-35CB80311F1B}"/>
                    </a:ext>
                  </a:extLst>
                </p:cNvPr>
                <p:cNvSpPr txBox="1"/>
                <p:nvPr/>
              </p:nvSpPr>
              <p:spPr>
                <a:xfrm>
                  <a:off x="6656995" y="3767866"/>
                  <a:ext cx="498130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𝝐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altLang="zh-CN" sz="1400" b="1" dirty="0">
                      <a:solidFill>
                        <a:schemeClr val="bg1"/>
                      </a:solidFill>
                    </a:rPr>
                    <a:t> (left) and Ghost rate (right) for UP+MP downstream track</a:t>
                  </a:r>
                </a:p>
              </p:txBody>
            </p:sp>
          </mc:Choice>
          <mc:Fallback xmlns="">
            <p:sp>
              <p:nvSpPr>
                <p:cNvPr id="28" name="Text Box 28">
                  <a:extLst>
                    <a:ext uri="{FF2B5EF4-FFF2-40B4-BE49-F238E27FC236}">
                      <a16:creationId xmlns:a16="http://schemas.microsoft.com/office/drawing/2014/main" id="{D3D06103-AFB8-5CE8-5881-35CB80311F1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56995" y="3767866"/>
                  <a:ext cx="4981305" cy="307777"/>
                </a:xfrm>
                <a:prstGeom prst="rect">
                  <a:avLst/>
                </a:prstGeom>
                <a:blipFill>
                  <a:blip r:embed="rId5"/>
                  <a:stretch>
                    <a:fillRect t="-3846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65A1709-5D6B-46C5-2523-1D83BE5B3669}"/>
              </a:ext>
            </a:extLst>
          </p:cNvPr>
          <p:cNvGrpSpPr/>
          <p:nvPr/>
        </p:nvGrpSpPr>
        <p:grpSpPr>
          <a:xfrm>
            <a:off x="6715858" y="1150234"/>
            <a:ext cx="5168028" cy="2225224"/>
            <a:chOff x="6544596" y="980728"/>
            <a:chExt cx="5168028" cy="222522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4C1293-D5A5-FAE4-8CDA-5394334AC1F8}"/>
                </a:ext>
              </a:extLst>
            </p:cNvPr>
            <p:cNvSpPr/>
            <p:nvPr/>
          </p:nvSpPr>
          <p:spPr>
            <a:xfrm>
              <a:off x="6544596" y="980728"/>
              <a:ext cx="5168028" cy="2225224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959F3A5-7EEC-C34B-D2FB-2666F6B68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56995" y="1347915"/>
              <a:ext cx="2433320" cy="170688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7705F9F-42BD-6F5C-C7D2-8E38084E5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265940" y="1361187"/>
              <a:ext cx="2362200" cy="171196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 Box 28">
                  <a:extLst>
                    <a:ext uri="{FF2B5EF4-FFF2-40B4-BE49-F238E27FC236}">
                      <a16:creationId xmlns:a16="http://schemas.microsoft.com/office/drawing/2014/main" id="{C677638A-8850-532C-32D8-B4F2F7EE9C3F}"/>
                    </a:ext>
                  </a:extLst>
                </p:cNvPr>
                <p:cNvSpPr txBox="1"/>
                <p:nvPr/>
              </p:nvSpPr>
              <p:spPr>
                <a:xfrm>
                  <a:off x="6599662" y="1010433"/>
                  <a:ext cx="498130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𝝐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altLang="zh-CN" sz="1400" b="1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altLang="zh-CN" sz="1400" b="1" dirty="0">
                      <a:solidFill>
                        <a:schemeClr val="bg1"/>
                      </a:solidFill>
                    </a:rPr>
                    <a:t> (left) and Ghost rate (right) for UP+FT downstream track</a:t>
                  </a:r>
                </a:p>
              </p:txBody>
            </p:sp>
          </mc:Choice>
          <mc:Fallback xmlns="">
            <p:sp>
              <p:nvSpPr>
                <p:cNvPr id="30" name="Text Box 28">
                  <a:extLst>
                    <a:ext uri="{FF2B5EF4-FFF2-40B4-BE49-F238E27FC236}">
                      <a16:creationId xmlns:a16="http://schemas.microsoft.com/office/drawing/2014/main" id="{C677638A-8850-532C-32D8-B4F2F7EE9C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9662" y="1010433"/>
                  <a:ext cx="4981305" cy="307777"/>
                </a:xfrm>
                <a:prstGeom prst="rect">
                  <a:avLst/>
                </a:prstGeom>
                <a:blipFill>
                  <a:blip r:embed="rId8"/>
                  <a:stretch>
                    <a:fillRect t="-4000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04D2B6A-AB56-28FF-1C08-9811CC7FB2B6}"/>
              </a:ext>
            </a:extLst>
          </p:cNvPr>
          <p:cNvGrpSpPr/>
          <p:nvPr/>
        </p:nvGrpSpPr>
        <p:grpSpPr>
          <a:xfrm>
            <a:off x="3353796" y="4210743"/>
            <a:ext cx="3268930" cy="2297565"/>
            <a:chOff x="3353796" y="4210743"/>
            <a:chExt cx="3268930" cy="2297565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5470906-375C-DD01-B183-B1DB71EE0C9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612786" y="4307492"/>
              <a:ext cx="3009940" cy="2200816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908B113-FCD0-B367-F1A4-8C2B1893D8C6}"/>
                </a:ext>
              </a:extLst>
            </p:cNvPr>
            <p:cNvSpPr txBox="1"/>
            <p:nvPr/>
          </p:nvSpPr>
          <p:spPr>
            <a:xfrm rot="16200000">
              <a:off x="2753282" y="4811257"/>
              <a:ext cx="157036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800" dirty="0"/>
                <a:t>Rec. Efficiency</a:t>
              </a:r>
              <a:endParaRPr lang="en-US" dirty="0"/>
            </a:p>
          </p:txBody>
        </p:sp>
      </p:grpSp>
      <p:sp>
        <p:nvSpPr>
          <p:cNvPr id="37" name="Text Box 28">
            <a:extLst>
              <a:ext uri="{FF2B5EF4-FFF2-40B4-BE49-F238E27FC236}">
                <a16:creationId xmlns:a16="http://schemas.microsoft.com/office/drawing/2014/main" id="{9FE4A963-278A-AC26-2BE6-4B40DE53097E}"/>
              </a:ext>
            </a:extLst>
          </p:cNvPr>
          <p:cNvSpPr txBox="1"/>
          <p:nvPr/>
        </p:nvSpPr>
        <p:spPr>
          <a:xfrm>
            <a:off x="124828" y="5698034"/>
            <a:ext cx="33584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000" dirty="0"/>
              <a:t>Huge</a:t>
            </a:r>
            <a:r>
              <a:rPr lang="zh-CN" altLang="en-US" sz="2000" dirty="0"/>
              <a:t> </a:t>
            </a:r>
            <a:r>
              <a:rPr lang="en-US" altLang="zh-CN" sz="2000" dirty="0"/>
              <a:t>drop</a:t>
            </a:r>
            <a:r>
              <a:rPr lang="zh-CN" altLang="en-US" sz="2000" dirty="0"/>
              <a:t> </a:t>
            </a:r>
            <a:r>
              <a:rPr lang="en-US" altLang="zh-CN" sz="2000" dirty="0"/>
              <a:t>for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efficiency</a:t>
            </a:r>
            <a:r>
              <a:rPr lang="zh-CN" altLang="en-US" sz="2000" dirty="0"/>
              <a:t> </a:t>
            </a:r>
            <a:r>
              <a:rPr lang="en-US" altLang="zh-CN" sz="2000" dirty="0"/>
              <a:t>due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acceptance</a:t>
            </a:r>
            <a:r>
              <a:rPr lang="zh-CN" altLang="en-US" sz="2000" dirty="0"/>
              <a:t> </a:t>
            </a:r>
            <a:r>
              <a:rPr lang="en-US" altLang="zh-CN" sz="2000" dirty="0"/>
              <a:t>effects</a:t>
            </a:r>
          </a:p>
        </p:txBody>
      </p:sp>
      <p:sp>
        <p:nvSpPr>
          <p:cNvPr id="38" name="Left-Right Arrow 37">
            <a:extLst>
              <a:ext uri="{FF2B5EF4-FFF2-40B4-BE49-F238E27FC236}">
                <a16:creationId xmlns:a16="http://schemas.microsoft.com/office/drawing/2014/main" id="{9B3684D0-F018-84CB-F8B6-886DA0381CDE}"/>
              </a:ext>
            </a:extLst>
          </p:cNvPr>
          <p:cNvSpPr/>
          <p:nvPr/>
        </p:nvSpPr>
        <p:spPr>
          <a:xfrm rot="20083048">
            <a:off x="6383786" y="4756013"/>
            <a:ext cx="432048" cy="155077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 Box 28">
            <a:extLst>
              <a:ext uri="{FF2B5EF4-FFF2-40B4-BE49-F238E27FC236}">
                <a16:creationId xmlns:a16="http://schemas.microsoft.com/office/drawing/2014/main" id="{6F0710D2-49DF-ACC3-92C4-2AA53A73BA51}"/>
              </a:ext>
            </a:extLst>
          </p:cNvPr>
          <p:cNvSpPr txBox="1"/>
          <p:nvPr/>
        </p:nvSpPr>
        <p:spPr>
          <a:xfrm>
            <a:off x="8972249" y="5920556"/>
            <a:ext cx="3073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1400" dirty="0"/>
              <a:t>Plots from </a:t>
            </a:r>
            <a:r>
              <a:rPr lang="en-US" altLang="zh-CN" sz="1400" dirty="0" err="1"/>
              <a:t>Mingjie</a:t>
            </a:r>
            <a:r>
              <a:rPr lang="en-US" altLang="zh-CN" sz="1400" dirty="0"/>
              <a:t> Feng and </a:t>
            </a:r>
            <a:r>
              <a:rPr lang="en-US" altLang="zh-CN" sz="1400" dirty="0" err="1"/>
              <a:t>Yisheng</a:t>
            </a:r>
            <a:r>
              <a:rPr lang="en-US" altLang="zh-CN" sz="1400" dirty="0"/>
              <a:t> Fu</a:t>
            </a:r>
            <a:r>
              <a:rPr lang="zh-CN" altLang="en-US" sz="1400" dirty="0"/>
              <a:t> </a:t>
            </a:r>
            <a:r>
              <a:rPr lang="en-US" altLang="zh-CN" sz="1400" dirty="0"/>
              <a:t>on</a:t>
            </a:r>
            <a:r>
              <a:rPr lang="zh-CN" altLang="en-US" sz="1400" dirty="0"/>
              <a:t> </a:t>
            </a:r>
            <a:r>
              <a:rPr lang="en-US" altLang="zh-CN" sz="1400" dirty="0"/>
              <a:t>UP</a:t>
            </a:r>
            <a:r>
              <a:rPr lang="zh-CN" altLang="en-US" sz="1400" dirty="0"/>
              <a:t> </a:t>
            </a:r>
            <a:r>
              <a:rPr lang="en-US" altLang="zh-CN" sz="1400" dirty="0"/>
              <a:t>mini</a:t>
            </a:r>
            <a:r>
              <a:rPr lang="zh-CN" altLang="en-US" sz="1400" dirty="0"/>
              <a:t> </a:t>
            </a:r>
            <a:r>
              <a:rPr lang="en-US" altLang="zh-CN" sz="1400" dirty="0"/>
              <a:t>WS,</a:t>
            </a:r>
            <a:r>
              <a:rPr lang="zh-CN" altLang="en-US" sz="1400" dirty="0"/>
              <a:t> </a:t>
            </a:r>
            <a:r>
              <a:rPr lang="en-US" altLang="zh-CN" sz="1400" dirty="0"/>
              <a:t>22Jan</a:t>
            </a:r>
            <a:r>
              <a:rPr lang="zh-CN" altLang="en-US" sz="1400" dirty="0"/>
              <a:t> </a:t>
            </a:r>
            <a:r>
              <a:rPr lang="en-US" altLang="zh-CN" sz="1400" dirty="0"/>
              <a:t>2025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DBDB2DB-549C-0840-D393-42DA08B63F6F}"/>
              </a:ext>
            </a:extLst>
          </p:cNvPr>
          <p:cNvSpPr txBox="1"/>
          <p:nvPr/>
        </p:nvSpPr>
        <p:spPr>
          <a:xfrm>
            <a:off x="10103837" y="4060748"/>
            <a:ext cx="166702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✛ </a:t>
            </a:r>
            <a:r>
              <a:rPr lang="en-US" altLang="zh-CN" sz="1600" dirty="0" err="1">
                <a:solidFill>
                  <a:srgbClr val="FF0000"/>
                </a:solidFill>
              </a:rPr>
              <a:t>holeSize</a:t>
            </a:r>
            <a:r>
              <a:rPr lang="en-US" altLang="zh-CN" sz="1600" dirty="0">
                <a:solidFill>
                  <a:srgbClr val="FF0000"/>
                </a:solidFill>
              </a:rPr>
              <a:t> 8 cm</a:t>
            </a:r>
          </a:p>
          <a:p>
            <a:r>
              <a:rPr lang="en-US" altLang="zh-CN" sz="1600" dirty="0">
                <a:solidFill>
                  <a:srgbClr val="1300FF"/>
                </a:solidFill>
              </a:rPr>
              <a:t>✛ </a:t>
            </a:r>
            <a:r>
              <a:rPr lang="en-US" altLang="zh-CN" sz="1600" dirty="0" err="1">
                <a:solidFill>
                  <a:srgbClr val="1300FF"/>
                </a:solidFill>
              </a:rPr>
              <a:t>holeSize</a:t>
            </a:r>
            <a:r>
              <a:rPr lang="en-US" altLang="zh-CN" sz="1600" dirty="0">
                <a:solidFill>
                  <a:srgbClr val="1300FF"/>
                </a:solidFill>
              </a:rPr>
              <a:t> 12 cm</a:t>
            </a:r>
          </a:p>
          <a:p>
            <a:r>
              <a:rPr lang="en-US" altLang="zh-CN" sz="1600" dirty="0"/>
              <a:t>✛ </a:t>
            </a:r>
            <a:r>
              <a:rPr lang="en-US" altLang="zh-CN" sz="1600" dirty="0" err="1"/>
              <a:t>holeSize</a:t>
            </a:r>
            <a:r>
              <a:rPr lang="en-US" altLang="zh-CN" sz="1600" dirty="0"/>
              <a:t> 16 cm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6CE3291-F4BB-55C2-E105-A8D32C33D96B}"/>
              </a:ext>
            </a:extLst>
          </p:cNvPr>
          <p:cNvSpPr txBox="1"/>
          <p:nvPr/>
        </p:nvSpPr>
        <p:spPr>
          <a:xfrm>
            <a:off x="10104932" y="1555454"/>
            <a:ext cx="166702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✛ </a:t>
            </a:r>
            <a:r>
              <a:rPr lang="en-US" altLang="zh-CN" sz="1600" dirty="0" err="1">
                <a:solidFill>
                  <a:srgbClr val="FF0000"/>
                </a:solidFill>
              </a:rPr>
              <a:t>holeSize</a:t>
            </a:r>
            <a:r>
              <a:rPr lang="en-US" altLang="zh-CN" sz="1600" dirty="0">
                <a:solidFill>
                  <a:srgbClr val="FF0000"/>
                </a:solidFill>
              </a:rPr>
              <a:t> 8 cm</a:t>
            </a:r>
          </a:p>
          <a:p>
            <a:r>
              <a:rPr lang="en-US" altLang="zh-CN" sz="1600" dirty="0">
                <a:solidFill>
                  <a:srgbClr val="1300FF"/>
                </a:solidFill>
              </a:rPr>
              <a:t>✛ </a:t>
            </a:r>
            <a:r>
              <a:rPr lang="en-US" altLang="zh-CN" sz="1600" dirty="0" err="1">
                <a:solidFill>
                  <a:srgbClr val="1300FF"/>
                </a:solidFill>
              </a:rPr>
              <a:t>holeSize</a:t>
            </a:r>
            <a:r>
              <a:rPr lang="en-US" altLang="zh-CN" sz="1600" dirty="0">
                <a:solidFill>
                  <a:srgbClr val="1300FF"/>
                </a:solidFill>
              </a:rPr>
              <a:t> 12 cm</a:t>
            </a:r>
          </a:p>
          <a:p>
            <a:r>
              <a:rPr lang="en-US" altLang="zh-CN" sz="1600" dirty="0"/>
              <a:t>✛ </a:t>
            </a:r>
            <a:r>
              <a:rPr lang="en-US" altLang="zh-CN" sz="1600" dirty="0" err="1"/>
              <a:t>holeSize</a:t>
            </a:r>
            <a:r>
              <a:rPr lang="en-US" altLang="zh-CN" sz="1600" dirty="0"/>
              <a:t> 16 cm</a:t>
            </a:r>
          </a:p>
        </p:txBody>
      </p:sp>
    </p:spTree>
    <p:extLst>
      <p:ext uri="{BB962C8B-B14F-4D97-AF65-F5344CB8AC3E}">
        <p14:creationId xmlns:p14="http://schemas.microsoft.com/office/powerpoint/2010/main" val="4287863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194334-C21D-5D79-02EB-3B1E94F7FD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BAF34-7873-456E-3C33-9910016F21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8242" y="105572"/>
            <a:ext cx="9112441" cy="803151"/>
          </a:xfrm>
        </p:spPr>
        <p:txBody>
          <a:bodyPr/>
          <a:lstStyle/>
          <a:p>
            <a:r>
              <a:rPr lang="en-US" altLang="zh-CN" dirty="0"/>
              <a:t>UP</a:t>
            </a:r>
            <a:r>
              <a:rPr lang="zh-CN" altLang="en-US" dirty="0"/>
              <a:t> </a:t>
            </a:r>
            <a:r>
              <a:rPr lang="en-US" altLang="zh-CN" dirty="0"/>
              <a:t>acceptance</a:t>
            </a:r>
            <a:r>
              <a:rPr lang="zh-CN" altLang="en-US" dirty="0"/>
              <a:t> </a:t>
            </a:r>
            <a:r>
              <a:rPr lang="en-US" altLang="zh-CN" dirty="0"/>
              <a:t>impacts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Downstream</a:t>
            </a:r>
            <a:r>
              <a:rPr lang="zh-CN" altLang="en-US" dirty="0"/>
              <a:t> </a:t>
            </a:r>
            <a:r>
              <a:rPr lang="en-US" altLang="zh-CN" dirty="0"/>
              <a:t>Track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E51599-27E9-2F66-C60B-66D53CE02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2018AA-655E-95BC-7B96-AF652E40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6B8B14-2A76-4EF8-C142-267EF1BC6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 dirty="0"/>
          </a:p>
        </p:txBody>
      </p:sp>
      <p:sp>
        <p:nvSpPr>
          <p:cNvPr id="27" name="Text Box 28">
            <a:extLst>
              <a:ext uri="{FF2B5EF4-FFF2-40B4-BE49-F238E27FC236}">
                <a16:creationId xmlns:a16="http://schemas.microsoft.com/office/drawing/2014/main" id="{0F462847-47CA-B84D-5A52-5341B22857A4}"/>
              </a:ext>
            </a:extLst>
          </p:cNvPr>
          <p:cNvSpPr txBox="1"/>
          <p:nvPr/>
        </p:nvSpPr>
        <p:spPr>
          <a:xfrm>
            <a:off x="222779" y="5367211"/>
            <a:ext cx="58587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200" dirty="0"/>
              <a:t>No</a:t>
            </a:r>
            <a:r>
              <a:rPr lang="zh-CN" altLang="en-US" sz="2200" dirty="0"/>
              <a:t> </a:t>
            </a:r>
            <a:r>
              <a:rPr lang="en-US" altLang="zh-CN" sz="2200" dirty="0"/>
              <a:t>significant</a:t>
            </a:r>
            <a:r>
              <a:rPr lang="zh-CN" altLang="en-US" sz="2200" dirty="0"/>
              <a:t> </a:t>
            </a:r>
            <a:r>
              <a:rPr lang="en-US" altLang="zh-CN" sz="2200" dirty="0"/>
              <a:t>difference</a:t>
            </a:r>
            <a:r>
              <a:rPr lang="zh-CN" altLang="en-US" sz="2200" dirty="0"/>
              <a:t> </a:t>
            </a:r>
            <a:r>
              <a:rPr lang="en-US" altLang="zh-CN" sz="2200" dirty="0"/>
              <a:t>observed</a:t>
            </a:r>
            <a:r>
              <a:rPr lang="zh-CN" altLang="en-US" sz="2200" dirty="0"/>
              <a:t> </a:t>
            </a:r>
            <a:r>
              <a:rPr lang="en-US" altLang="zh-CN" sz="2200" dirty="0"/>
              <a:t>with</a:t>
            </a:r>
            <a:r>
              <a:rPr lang="zh-CN" altLang="en-US" sz="2200" dirty="0"/>
              <a:t> </a:t>
            </a:r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“smaller”</a:t>
            </a:r>
            <a:r>
              <a:rPr lang="zh-CN" altLang="en-US" sz="2200" dirty="0"/>
              <a:t> </a:t>
            </a:r>
            <a:r>
              <a:rPr lang="en-US" altLang="zh-CN" sz="2200" dirty="0"/>
              <a:t>UP</a:t>
            </a:r>
            <a:r>
              <a:rPr lang="zh-CN" altLang="en-US" sz="2200" dirty="0"/>
              <a:t> </a:t>
            </a:r>
            <a:r>
              <a:rPr lang="en-US" altLang="zh-CN" sz="2200" dirty="0"/>
              <a:t>acceptance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292824B-B032-2BD2-6CF3-35FDC041AB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457" t="12632" r="8779" b="11139"/>
          <a:stretch/>
        </p:blipFill>
        <p:spPr>
          <a:xfrm>
            <a:off x="9214673" y="1684352"/>
            <a:ext cx="2932394" cy="213758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72D1093-521F-ED6F-15EC-6EA846ECE9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660" t="12906" r="8576" b="10866"/>
          <a:stretch/>
        </p:blipFill>
        <p:spPr>
          <a:xfrm>
            <a:off x="6171138" y="1684352"/>
            <a:ext cx="2932394" cy="213755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B034B10-FB5C-442E-657C-9D0E0812C6E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457" t="12632" r="8779" b="11139"/>
          <a:stretch/>
        </p:blipFill>
        <p:spPr>
          <a:xfrm>
            <a:off x="6181918" y="4367761"/>
            <a:ext cx="2932394" cy="213758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FA347B6-DBB4-149A-94FC-5C615A60A43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457" t="12632" r="8779" b="11139"/>
          <a:stretch/>
        </p:blipFill>
        <p:spPr>
          <a:xfrm>
            <a:off x="9214673" y="4367761"/>
            <a:ext cx="2932394" cy="213758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D281AB1-F4A8-2D1B-0411-89919F62C9FF}"/>
              </a:ext>
            </a:extLst>
          </p:cNvPr>
          <p:cNvSpPr txBox="1"/>
          <p:nvPr/>
        </p:nvSpPr>
        <p:spPr>
          <a:xfrm>
            <a:off x="7763321" y="3905363"/>
            <a:ext cx="3661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UP-MP</a:t>
            </a:r>
            <a:r>
              <a:rPr lang="zh-CN" altLang="en-US" dirty="0"/>
              <a:t> </a:t>
            </a:r>
            <a:r>
              <a:rPr lang="en-US" altLang="zh-CN" dirty="0"/>
              <a:t>tracks (</a:t>
            </a:r>
            <a:r>
              <a:rPr lang="en-US" altLang="zh-CN" dirty="0" err="1"/>
              <a:t>hasUP</a:t>
            </a:r>
            <a:r>
              <a:rPr lang="en-US" altLang="zh-CN" dirty="0"/>
              <a:t>)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100</a:t>
            </a:r>
            <a:r>
              <a:rPr lang="zh-CN" altLang="en-US" dirty="0"/>
              <a:t> </a:t>
            </a:r>
            <a:r>
              <a:rPr lang="en-US" altLang="zh-CN" dirty="0"/>
              <a:t>events</a:t>
            </a:r>
            <a:endParaRPr lang="en-US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ECF32F-E17C-29B6-41DC-7675E016B7A6}"/>
              </a:ext>
            </a:extLst>
          </p:cNvPr>
          <p:cNvSpPr txBox="1"/>
          <p:nvPr/>
        </p:nvSpPr>
        <p:spPr>
          <a:xfrm>
            <a:off x="7740138" y="1239709"/>
            <a:ext cx="41885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UP-FT</a:t>
            </a:r>
            <a:r>
              <a:rPr lang="zh-CN" altLang="en-US" dirty="0"/>
              <a:t> </a:t>
            </a:r>
            <a:r>
              <a:rPr lang="en-US" altLang="zh-CN" dirty="0"/>
              <a:t>tracks</a:t>
            </a:r>
            <a:r>
              <a:rPr lang="zh-CN" altLang="en-US" dirty="0"/>
              <a:t> </a:t>
            </a:r>
            <a:r>
              <a:rPr lang="en-US" altLang="zh-CN" dirty="0"/>
              <a:t>(</a:t>
            </a:r>
            <a:r>
              <a:rPr lang="en-US" altLang="zh-CN" dirty="0" err="1"/>
              <a:t>hasUP</a:t>
            </a:r>
            <a:r>
              <a:rPr lang="en-US" altLang="zh-CN" dirty="0"/>
              <a:t>)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100</a:t>
            </a:r>
            <a:r>
              <a:rPr lang="zh-CN" altLang="en-US" dirty="0"/>
              <a:t> </a:t>
            </a:r>
            <a:r>
              <a:rPr lang="en-US" altLang="zh-CN" dirty="0"/>
              <a:t>events</a:t>
            </a:r>
            <a:endParaRPr lang="en-US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884EBFCC-46D7-81AC-06B4-A898CD9B57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553" y="1239709"/>
            <a:ext cx="4735714" cy="3810815"/>
          </a:xfrm>
          <a:prstGeom prst="rect">
            <a:avLst/>
          </a:prstGeom>
        </p:spPr>
      </p:pic>
      <p:sp>
        <p:nvSpPr>
          <p:cNvPr id="39" name="Text Box 28">
            <a:extLst>
              <a:ext uri="{FF2B5EF4-FFF2-40B4-BE49-F238E27FC236}">
                <a16:creationId xmlns:a16="http://schemas.microsoft.com/office/drawing/2014/main" id="{0FDDB679-9C26-BC77-EB6D-8E41931B93D3}"/>
              </a:ext>
            </a:extLst>
          </p:cNvPr>
          <p:cNvSpPr txBox="1"/>
          <p:nvPr/>
        </p:nvSpPr>
        <p:spPr>
          <a:xfrm>
            <a:off x="1919536" y="1992286"/>
            <a:ext cx="1652146" cy="430887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200" dirty="0"/>
              <a:t>1/4</a:t>
            </a:r>
            <a:r>
              <a:rPr lang="zh-CN" altLang="en-US" sz="2200" dirty="0"/>
              <a:t> </a:t>
            </a:r>
            <a:r>
              <a:rPr lang="en-US" altLang="zh-CN" sz="2200" dirty="0"/>
              <a:t>UP</a:t>
            </a:r>
            <a:r>
              <a:rPr lang="zh-CN" altLang="en-US" sz="2200" dirty="0"/>
              <a:t> </a:t>
            </a:r>
            <a:r>
              <a:rPr lang="en-US" altLang="zh-CN" sz="2200" dirty="0"/>
              <a:t>layer</a:t>
            </a:r>
            <a:r>
              <a:rPr lang="zh-CN" altLang="en-US" sz="2200" dirty="0"/>
              <a:t> </a:t>
            </a:r>
            <a:endParaRPr lang="en-US" altLang="zh-CN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51DB68-ACD5-ECA0-11CA-916B6B4CCBC4}"/>
              </a:ext>
            </a:extLst>
          </p:cNvPr>
          <p:cNvSpPr txBox="1"/>
          <p:nvPr/>
        </p:nvSpPr>
        <p:spPr>
          <a:xfrm rot="16200000">
            <a:off x="5412432" y="4953332"/>
            <a:ext cx="153897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dirty="0"/>
              <a:t>Rec.</a:t>
            </a:r>
            <a:r>
              <a:rPr lang="zh-CN" altLang="en-US" dirty="0"/>
              <a:t> </a:t>
            </a:r>
            <a:r>
              <a:rPr lang="en-US" altLang="zh-CN" dirty="0"/>
              <a:t>efficiency</a:t>
            </a:r>
            <a:endParaRPr lang="en-US" dirty="0"/>
          </a:p>
        </p:txBody>
      </p:sp>
      <p:sp>
        <p:nvSpPr>
          <p:cNvPr id="7" name="Text Box 28">
            <a:extLst>
              <a:ext uri="{FF2B5EF4-FFF2-40B4-BE49-F238E27FC236}">
                <a16:creationId xmlns:a16="http://schemas.microsoft.com/office/drawing/2014/main" id="{C3B063E9-62A1-994E-BB11-F031D33BD9A2}"/>
              </a:ext>
            </a:extLst>
          </p:cNvPr>
          <p:cNvSpPr txBox="1"/>
          <p:nvPr/>
        </p:nvSpPr>
        <p:spPr>
          <a:xfrm>
            <a:off x="9480376" y="6336800"/>
            <a:ext cx="2230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1400" dirty="0"/>
              <a:t>Plots from </a:t>
            </a:r>
            <a:r>
              <a:rPr lang="en-US" altLang="zh-CN" sz="1400" dirty="0" err="1"/>
              <a:t>Mingjie</a:t>
            </a:r>
            <a:r>
              <a:rPr lang="en-US" altLang="zh-CN" sz="1400" dirty="0"/>
              <a:t> Feng @ UP mini WS, 22Jan2025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228E08-15ED-CD45-52A2-3227448E1736}"/>
              </a:ext>
            </a:extLst>
          </p:cNvPr>
          <p:cNvSpPr txBox="1"/>
          <p:nvPr/>
        </p:nvSpPr>
        <p:spPr>
          <a:xfrm>
            <a:off x="10261622" y="4551065"/>
            <a:ext cx="166702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✛ X,Y = 704 cm</a:t>
            </a:r>
          </a:p>
          <a:p>
            <a:r>
              <a:rPr lang="en-US" altLang="zh-CN" sz="1600" dirty="0">
                <a:solidFill>
                  <a:srgbClr val="1300FF"/>
                </a:solidFill>
              </a:rPr>
              <a:t>✛ X,Y = 634 cm</a:t>
            </a:r>
          </a:p>
          <a:p>
            <a:r>
              <a:rPr lang="en-US" altLang="zh-CN" sz="1600" dirty="0"/>
              <a:t>✛ X,Y = 564 cm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EB8578-F4FF-52A5-A9A2-A3CE396163B7}"/>
              </a:ext>
            </a:extLst>
          </p:cNvPr>
          <p:cNvSpPr txBox="1"/>
          <p:nvPr/>
        </p:nvSpPr>
        <p:spPr>
          <a:xfrm>
            <a:off x="10297132" y="1902596"/>
            <a:ext cx="1667026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</a:rPr>
              <a:t>✛ X,Y = 704 cm</a:t>
            </a:r>
          </a:p>
          <a:p>
            <a:r>
              <a:rPr lang="en-US" altLang="zh-CN" sz="1600" dirty="0">
                <a:solidFill>
                  <a:srgbClr val="1300FF"/>
                </a:solidFill>
              </a:rPr>
              <a:t>✛ X,Y = 634 cm</a:t>
            </a:r>
          </a:p>
          <a:p>
            <a:r>
              <a:rPr lang="en-US" altLang="zh-CN" sz="1600" dirty="0"/>
              <a:t>✛ X,Y = 564 cm</a:t>
            </a:r>
          </a:p>
        </p:txBody>
      </p:sp>
    </p:spTree>
    <p:extLst>
      <p:ext uri="{BB962C8B-B14F-4D97-AF65-F5344CB8AC3E}">
        <p14:creationId xmlns:p14="http://schemas.microsoft.com/office/powerpoint/2010/main" val="3479501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6A49B8-28CA-EFA2-C086-6B5B799B3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F1CE9-417C-2BEF-0F6C-B8617ACA5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5440" y="105572"/>
            <a:ext cx="10023685" cy="803151"/>
          </a:xfrm>
        </p:spPr>
        <p:txBody>
          <a:bodyPr/>
          <a:lstStyle/>
          <a:p>
            <a:r>
              <a:rPr lang="en-US" altLang="zh-CN" dirty="0"/>
              <a:t>UP</a:t>
            </a:r>
            <a:r>
              <a:rPr lang="zh-CN" altLang="en-US" dirty="0"/>
              <a:t> </a:t>
            </a:r>
            <a:r>
              <a:rPr lang="en-US" altLang="zh-CN" dirty="0"/>
              <a:t>geometry (beampipe hole)</a:t>
            </a:r>
            <a:r>
              <a:rPr lang="zh-CN" altLang="en-US" dirty="0"/>
              <a:t> </a:t>
            </a:r>
            <a:r>
              <a:rPr lang="en-US" altLang="zh-CN" dirty="0"/>
              <a:t>impacts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long</a:t>
            </a:r>
            <a:r>
              <a:rPr lang="zh-CN" altLang="en-US" dirty="0"/>
              <a:t> </a:t>
            </a:r>
            <a:r>
              <a:rPr lang="en-US" altLang="zh-CN" dirty="0"/>
              <a:t>track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EBD208-6558-5399-22CA-205DCC3C3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B67134-891C-C02B-BC6C-9BCF3CDB7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77EA06-6304-695D-410B-997FA95AF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135231-0DE4-CFBB-8574-66659F2A25F2}"/>
              </a:ext>
            </a:extLst>
          </p:cNvPr>
          <p:cNvSpPr txBox="1"/>
          <p:nvPr/>
        </p:nvSpPr>
        <p:spPr>
          <a:xfrm>
            <a:off x="188784" y="1053166"/>
            <a:ext cx="18350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TV</a:t>
            </a:r>
            <a:r>
              <a:rPr lang="en-US" altLang="zh-CN" dirty="0"/>
              <a:t>-UP-FT</a:t>
            </a:r>
            <a:r>
              <a:rPr lang="en-US" dirty="0"/>
              <a:t> </a:t>
            </a:r>
            <a:r>
              <a:rPr lang="en-US" altLang="zh-CN" dirty="0"/>
              <a:t>track</a:t>
            </a:r>
            <a:r>
              <a:rPr lang="zh-CN" altLang="en-US" dirty="0"/>
              <a:t> 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CD5208-658F-8E4C-70F1-1CCCF0CE1159}"/>
              </a:ext>
            </a:extLst>
          </p:cNvPr>
          <p:cNvSpPr txBox="1"/>
          <p:nvPr/>
        </p:nvSpPr>
        <p:spPr>
          <a:xfrm>
            <a:off x="181641" y="3689822"/>
            <a:ext cx="18350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TV</a:t>
            </a:r>
            <a:r>
              <a:rPr lang="en-US" altLang="zh-CN" dirty="0"/>
              <a:t>-UP-MP</a:t>
            </a:r>
            <a:r>
              <a:rPr lang="zh-CN" altLang="en-US" dirty="0"/>
              <a:t> </a:t>
            </a:r>
            <a:r>
              <a:rPr lang="en-US" altLang="zh-CN" dirty="0"/>
              <a:t>track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1FD7442-6532-C343-EBF7-7060E1286B8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457" t="13425" r="8779" b="11035"/>
          <a:stretch/>
        </p:blipFill>
        <p:spPr>
          <a:xfrm>
            <a:off x="8544272" y="3982033"/>
            <a:ext cx="3421126" cy="247130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1995066-674A-30E4-CB82-BFA7A24704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457" t="13425" r="8779" b="11139"/>
          <a:stretch/>
        </p:blipFill>
        <p:spPr>
          <a:xfrm>
            <a:off x="1199106" y="1334457"/>
            <a:ext cx="3421126" cy="246790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0A8DC05-A619-D6FC-AA34-22B289E4E53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457" t="13425" r="8779" b="11139"/>
          <a:stretch/>
        </p:blipFill>
        <p:spPr>
          <a:xfrm>
            <a:off x="4933294" y="1334457"/>
            <a:ext cx="3421126" cy="246790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E83B8DE-4F48-C04D-7DF9-701DB4EC61F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457" t="13424" r="8779" b="11140"/>
          <a:stretch/>
        </p:blipFill>
        <p:spPr>
          <a:xfrm>
            <a:off x="8540033" y="1334457"/>
            <a:ext cx="3421126" cy="24679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A153CC-231C-E304-6D9C-9ECC137DD8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3472" y="4032222"/>
            <a:ext cx="3358191" cy="2370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92D4CA-E02C-15DD-3ADB-EF44A3E6E9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47208" y="4032054"/>
            <a:ext cx="3238128" cy="2367339"/>
          </a:xfrm>
          <a:prstGeom prst="rect">
            <a:avLst/>
          </a:prstGeom>
        </p:spPr>
      </p:pic>
      <p:sp>
        <p:nvSpPr>
          <p:cNvPr id="9" name="Text Box 28">
            <a:extLst>
              <a:ext uri="{FF2B5EF4-FFF2-40B4-BE49-F238E27FC236}">
                <a16:creationId xmlns:a16="http://schemas.microsoft.com/office/drawing/2014/main" id="{A868B4C9-ABC0-A6AB-5E8B-B671E988B68D}"/>
              </a:ext>
            </a:extLst>
          </p:cNvPr>
          <p:cNvSpPr txBox="1"/>
          <p:nvPr/>
        </p:nvSpPr>
        <p:spPr>
          <a:xfrm>
            <a:off x="8253453" y="6334780"/>
            <a:ext cx="30737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1400" dirty="0"/>
              <a:t>Plots from </a:t>
            </a:r>
            <a:r>
              <a:rPr lang="en-US" altLang="zh-CN" sz="1400" dirty="0" err="1"/>
              <a:t>Mingjie</a:t>
            </a:r>
            <a:r>
              <a:rPr lang="en-US" altLang="zh-CN" sz="1400" dirty="0"/>
              <a:t> Feng and </a:t>
            </a:r>
            <a:r>
              <a:rPr lang="en-US" altLang="zh-CN" sz="1400" dirty="0" err="1"/>
              <a:t>Yisheng</a:t>
            </a:r>
            <a:r>
              <a:rPr lang="en-US" altLang="zh-CN" sz="1400" dirty="0"/>
              <a:t> Fu</a:t>
            </a:r>
            <a:r>
              <a:rPr lang="zh-CN" altLang="en-US" sz="1400" dirty="0"/>
              <a:t> </a:t>
            </a:r>
            <a:r>
              <a:rPr lang="en-US" altLang="zh-CN" sz="1400" dirty="0"/>
              <a:t>on</a:t>
            </a:r>
            <a:r>
              <a:rPr lang="zh-CN" altLang="en-US" sz="1400" dirty="0"/>
              <a:t> </a:t>
            </a:r>
            <a:r>
              <a:rPr lang="en-US" altLang="zh-CN" sz="1400" dirty="0"/>
              <a:t>UP</a:t>
            </a:r>
            <a:r>
              <a:rPr lang="zh-CN" altLang="en-US" sz="1400" dirty="0"/>
              <a:t> </a:t>
            </a:r>
            <a:r>
              <a:rPr lang="en-US" altLang="zh-CN" sz="1400" dirty="0"/>
              <a:t>mini</a:t>
            </a:r>
            <a:r>
              <a:rPr lang="zh-CN" altLang="en-US" sz="1400" dirty="0"/>
              <a:t> </a:t>
            </a:r>
            <a:r>
              <a:rPr lang="en-US" altLang="zh-CN" sz="1400" dirty="0"/>
              <a:t>WS,</a:t>
            </a:r>
            <a:r>
              <a:rPr lang="zh-CN" altLang="en-US" sz="1400" dirty="0"/>
              <a:t> </a:t>
            </a:r>
            <a:r>
              <a:rPr lang="en-US" altLang="zh-CN" sz="1400" dirty="0"/>
              <a:t>22Jan</a:t>
            </a:r>
            <a:r>
              <a:rPr lang="zh-CN" altLang="en-US" sz="1400" dirty="0"/>
              <a:t> </a:t>
            </a:r>
            <a:r>
              <a:rPr lang="en-US" altLang="zh-CN" sz="1400" dirty="0"/>
              <a:t>2025 </a:t>
            </a:r>
          </a:p>
        </p:txBody>
      </p:sp>
    </p:spTree>
    <p:extLst>
      <p:ext uri="{BB962C8B-B14F-4D97-AF65-F5344CB8AC3E}">
        <p14:creationId xmlns:p14="http://schemas.microsoft.com/office/powerpoint/2010/main" val="1363114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5E9100-047C-D62D-141C-3C793E953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4241E5-677E-2ABA-C141-F41BDEBB0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236" y="4181297"/>
            <a:ext cx="2812737" cy="26279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DF9CBE-0B2F-3320-DCA2-D7AD244C4A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Upstream</a:t>
            </a:r>
            <a:r>
              <a:rPr lang="zh-CN" altLang="en-US" dirty="0"/>
              <a:t> </a:t>
            </a:r>
            <a:r>
              <a:rPr lang="en-US" altLang="zh-CN" dirty="0"/>
              <a:t>tracks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2139DB-61E8-8769-6001-296B3E6C6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FEB71-CFD2-039E-21B4-99CDC17A5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6C884C-CC44-146E-97D1-B6BB601CC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BDB8786-921A-5FA6-8412-B6C48C43C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5891" y="3768751"/>
            <a:ext cx="3984325" cy="27417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62FB9B-9718-FEF5-D9E5-3558B497C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0362" y="4240056"/>
            <a:ext cx="1622095" cy="1755931"/>
          </a:xfrm>
          <a:prstGeom prst="rect">
            <a:avLst/>
          </a:prstGeom>
        </p:spPr>
      </p:pic>
      <p:sp>
        <p:nvSpPr>
          <p:cNvPr id="14" name="Text Box 28">
            <a:extLst>
              <a:ext uri="{FF2B5EF4-FFF2-40B4-BE49-F238E27FC236}">
                <a16:creationId xmlns:a16="http://schemas.microsoft.com/office/drawing/2014/main" id="{EC96DE3C-7345-C63E-A471-AD47DC994F2C}"/>
              </a:ext>
            </a:extLst>
          </p:cNvPr>
          <p:cNvSpPr txBox="1"/>
          <p:nvPr/>
        </p:nvSpPr>
        <p:spPr>
          <a:xfrm>
            <a:off x="407368" y="1052736"/>
            <a:ext cx="115212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2000" dirty="0"/>
              <a:t>Two</a:t>
            </a:r>
            <a:r>
              <a:rPr lang="zh-CN" altLang="en-US" sz="2000" dirty="0"/>
              <a:t> </a:t>
            </a:r>
            <a:r>
              <a:rPr lang="en-US" altLang="zh-CN" sz="2000" dirty="0"/>
              <a:t>methods</a:t>
            </a:r>
            <a:r>
              <a:rPr lang="zh-CN" altLang="en-US" sz="2000" dirty="0"/>
              <a:t> </a:t>
            </a:r>
            <a:r>
              <a:rPr lang="en-US" altLang="zh-CN" sz="2000" dirty="0"/>
              <a:t>for</a:t>
            </a:r>
            <a:r>
              <a:rPr lang="zh-CN" altLang="en-US" sz="2000" dirty="0"/>
              <a:t> </a:t>
            </a:r>
            <a:r>
              <a:rPr lang="en-US" altLang="zh-CN" sz="2000" dirty="0"/>
              <a:t>upstream</a:t>
            </a:r>
            <a:r>
              <a:rPr lang="zh-CN" altLang="en-US" sz="2000" dirty="0"/>
              <a:t> </a:t>
            </a:r>
            <a:r>
              <a:rPr lang="en-US" altLang="zh-CN" sz="2000" dirty="0"/>
              <a:t>track</a:t>
            </a:r>
            <a:r>
              <a:rPr lang="zh-CN" altLang="en-US" sz="2000" dirty="0"/>
              <a:t> </a:t>
            </a:r>
            <a:r>
              <a:rPr lang="en-US" altLang="zh-CN" sz="2000" dirty="0"/>
              <a:t>reconstruction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/>
              <a:t>TV track combining with UP standalone track: based on </a:t>
            </a:r>
            <a:r>
              <a:rPr lang="en-US" altLang="zh-CN" sz="2000" dirty="0">
                <a:hlinkClick r:id="rId5"/>
              </a:rPr>
              <a:t>pattern_recognition_u2</a:t>
            </a:r>
            <a:r>
              <a:rPr lang="en-US" altLang="zh-CN" sz="2000" dirty="0"/>
              <a:t> framework by R. </a:t>
            </a:r>
            <a:r>
              <a:rPr lang="en-US" altLang="zh-CN" sz="2000" dirty="0" err="1"/>
              <a:t>Quagliani</a:t>
            </a:r>
            <a:r>
              <a:rPr lang="en-US" altLang="zh-CN" sz="2000" dirty="0"/>
              <a:t>, input for scoping document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/>
              <a:t>TV track with UP hits: based on Run_5 branch of </a:t>
            </a:r>
            <a:r>
              <a:rPr lang="en-US" altLang="zh-CN" sz="2000" dirty="0" err="1"/>
              <a:t>LHCb</a:t>
            </a:r>
            <a:r>
              <a:rPr lang="en-US" altLang="zh-CN" sz="2000" dirty="0"/>
              <a:t> official framework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US" altLang="zh-CN" sz="2000" dirty="0"/>
              <a:t>TV</a:t>
            </a:r>
            <a:r>
              <a:rPr lang="zh-CN" altLang="en-US" sz="2000" dirty="0"/>
              <a:t> </a:t>
            </a:r>
            <a:r>
              <a:rPr lang="en-US" altLang="zh-CN" sz="2000" dirty="0"/>
              <a:t>track</a:t>
            </a:r>
            <a:r>
              <a:rPr lang="zh-CN" altLang="en-US" sz="2000" dirty="0"/>
              <a:t> </a:t>
            </a:r>
            <a:r>
              <a:rPr lang="en-US" altLang="zh-CN" sz="2000" dirty="0"/>
              <a:t>extrapolated</a:t>
            </a:r>
            <a:r>
              <a:rPr lang="zh-CN" altLang="en-US" sz="2000" dirty="0"/>
              <a:t> </a:t>
            </a:r>
            <a:r>
              <a:rPr lang="en-US" altLang="zh-CN" sz="2000" dirty="0"/>
              <a:t>on</a:t>
            </a:r>
            <a:r>
              <a:rPr lang="zh-CN" altLang="en-US" sz="2000" dirty="0"/>
              <a:t> </a:t>
            </a:r>
            <a:r>
              <a:rPr lang="en-US" altLang="zh-CN" sz="2000" dirty="0"/>
              <a:t>each</a:t>
            </a:r>
            <a:r>
              <a:rPr lang="zh-CN" altLang="en-US" sz="2000" dirty="0"/>
              <a:t> </a:t>
            </a:r>
            <a:r>
              <a:rPr lang="en-US" altLang="zh-CN" sz="2000" dirty="0"/>
              <a:t>UP</a:t>
            </a:r>
            <a:r>
              <a:rPr lang="zh-CN" altLang="en-US" sz="2000" dirty="0"/>
              <a:t> </a:t>
            </a:r>
            <a:r>
              <a:rPr lang="en-US" altLang="zh-CN" sz="2000" dirty="0"/>
              <a:t>layer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US" altLang="zh-CN" sz="2000" dirty="0"/>
              <a:t>Loop</a:t>
            </a:r>
            <a:r>
              <a:rPr lang="zh-CN" altLang="en-US" sz="2000" dirty="0"/>
              <a:t> </a:t>
            </a:r>
            <a:r>
              <a:rPr lang="en-US" altLang="zh-CN" sz="2000" dirty="0"/>
              <a:t>all</a:t>
            </a:r>
            <a:r>
              <a:rPr lang="zh-CN" altLang="en-US" sz="2000" dirty="0"/>
              <a:t> </a:t>
            </a:r>
            <a:r>
              <a:rPr lang="en-US" altLang="zh-CN" sz="2000" dirty="0"/>
              <a:t>hits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search</a:t>
            </a:r>
            <a:r>
              <a:rPr lang="zh-CN" altLang="en-US" sz="2000" dirty="0"/>
              <a:t> </a:t>
            </a:r>
            <a:r>
              <a:rPr lang="en-US" altLang="zh-CN" sz="2000" dirty="0"/>
              <a:t>window</a:t>
            </a:r>
            <a:r>
              <a:rPr lang="zh-CN" altLang="en-US" sz="2000" dirty="0"/>
              <a:t> </a:t>
            </a:r>
            <a:r>
              <a:rPr lang="en-US" altLang="zh-CN" sz="2000" dirty="0"/>
              <a:t>(~2x2</a:t>
            </a:r>
            <a:r>
              <a:rPr lang="zh-CN" altLang="en-US" sz="2000" dirty="0"/>
              <a:t> </a:t>
            </a:r>
            <a:r>
              <a:rPr lang="en-US" altLang="zh-CN" sz="2000" dirty="0"/>
              <a:t>chip</a:t>
            </a:r>
            <a:r>
              <a:rPr lang="zh-CN" altLang="en-US" sz="2000" dirty="0"/>
              <a:t> </a:t>
            </a:r>
            <a:r>
              <a:rPr lang="en-US" altLang="zh-CN" sz="2000" dirty="0"/>
              <a:t>area)</a:t>
            </a:r>
          </a:p>
          <a:p>
            <a:pPr marL="800100" lvl="1" indent="-342900">
              <a:buFont typeface="Wingdings" pitchFamily="2" charset="2"/>
              <a:buChar char="q"/>
            </a:pPr>
            <a:r>
              <a:rPr lang="en-US" altLang="zh-CN" sz="2000" dirty="0"/>
              <a:t>Linear</a:t>
            </a:r>
            <a:r>
              <a:rPr lang="zh-CN" altLang="en-US" sz="2000" dirty="0"/>
              <a:t> </a:t>
            </a:r>
            <a:r>
              <a:rPr lang="en-US" altLang="zh-CN" sz="2000" dirty="0"/>
              <a:t>fits</a:t>
            </a:r>
            <a:r>
              <a:rPr lang="zh-CN" altLang="en-US" sz="2000" dirty="0"/>
              <a:t> </a:t>
            </a:r>
            <a:r>
              <a:rPr lang="en-US" altLang="zh-CN" sz="2000" dirty="0"/>
              <a:t>applied</a:t>
            </a:r>
            <a:r>
              <a:rPr lang="zh-CN" altLang="en-US" sz="2000" dirty="0"/>
              <a:t> </a:t>
            </a:r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UP</a:t>
            </a:r>
            <a:r>
              <a:rPr lang="zh-CN" altLang="en-US" sz="2000" dirty="0"/>
              <a:t> </a:t>
            </a:r>
            <a:r>
              <a:rPr lang="en-US" altLang="zh-CN" sz="2000" dirty="0"/>
              <a:t>region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get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best</a:t>
            </a:r>
            <a:r>
              <a:rPr lang="zh-CN" altLang="en-US" sz="2000" dirty="0"/>
              <a:t> </a:t>
            </a:r>
            <a:r>
              <a:rPr lang="en-US" altLang="zh-CN" sz="2000" dirty="0"/>
              <a:t>track</a:t>
            </a:r>
            <a:r>
              <a:rPr lang="zh-CN" altLang="en-US" sz="2000" dirty="0"/>
              <a:t> </a:t>
            </a:r>
            <a:r>
              <a:rPr lang="en-US" altLang="zh-CN" sz="2000" dirty="0"/>
              <a:t>candidates</a:t>
            </a:r>
            <a:r>
              <a:rPr lang="zh-CN" altLang="en-US" sz="2000" dirty="0"/>
              <a:t> </a:t>
            </a:r>
            <a:endParaRPr lang="en-US" altLang="zh-CN" sz="2000" dirty="0"/>
          </a:p>
          <a:p>
            <a:r>
              <a:rPr lang="en-US" altLang="zh-CN" sz="2000" dirty="0"/>
              <a:t>Upstream track combining with MS next step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D39F3BC-0665-D0F5-60EF-ABBDF82205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31595" y="3891916"/>
            <a:ext cx="3712616" cy="179192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2BFC871-5194-A207-A9BE-72B60A728E4A}"/>
              </a:ext>
            </a:extLst>
          </p:cNvPr>
          <p:cNvSpPr txBox="1"/>
          <p:nvPr/>
        </p:nvSpPr>
        <p:spPr>
          <a:xfrm>
            <a:off x="8245594" y="5805264"/>
            <a:ext cx="37259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/>
              <a:t>&lt;</a:t>
            </a:r>
            <a:r>
              <a:rPr lang="en-US" altLang="zh-CN" sz="1800" dirty="0" err="1"/>
              <a:t>Tracklet</a:t>
            </a:r>
            <a:r>
              <a:rPr lang="en-US" altLang="zh-CN" sz="1800" dirty="0"/>
              <a:t> creation in MS&gt;</a:t>
            </a:r>
          </a:p>
          <a:p>
            <a:pPr algn="r"/>
            <a:r>
              <a:rPr lang="en-US" dirty="0"/>
              <a:t>See more details in Nicolas Schmidt’s talk on WP2-6 18Mar 2025</a:t>
            </a:r>
          </a:p>
        </p:txBody>
      </p:sp>
      <p:sp>
        <p:nvSpPr>
          <p:cNvPr id="18" name="Text Box 28">
            <a:extLst>
              <a:ext uri="{FF2B5EF4-FFF2-40B4-BE49-F238E27FC236}">
                <a16:creationId xmlns:a16="http://schemas.microsoft.com/office/drawing/2014/main" id="{C658BCA9-FE88-5C3D-6460-23BF3127A532}"/>
              </a:ext>
            </a:extLst>
          </p:cNvPr>
          <p:cNvSpPr txBox="1"/>
          <p:nvPr/>
        </p:nvSpPr>
        <p:spPr>
          <a:xfrm>
            <a:off x="4119391" y="6286036"/>
            <a:ext cx="3238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1400" dirty="0"/>
              <a:t>Plots from </a:t>
            </a:r>
            <a:r>
              <a:rPr lang="en-US" altLang="zh-CN" sz="1400" dirty="0" err="1"/>
              <a:t>Mingjie</a:t>
            </a:r>
            <a:r>
              <a:rPr lang="en-US" altLang="zh-CN" sz="1400" dirty="0"/>
              <a:t> Feng @ RTA: WP2-6 U2, 17Dec2024 </a:t>
            </a:r>
          </a:p>
        </p:txBody>
      </p:sp>
      <p:sp>
        <p:nvSpPr>
          <p:cNvPr id="19" name="Text Box 28">
            <a:extLst>
              <a:ext uri="{FF2B5EF4-FFF2-40B4-BE49-F238E27FC236}">
                <a16:creationId xmlns:a16="http://schemas.microsoft.com/office/drawing/2014/main" id="{E8543DF9-95F9-2FFD-8340-CAA4586406E4}"/>
              </a:ext>
            </a:extLst>
          </p:cNvPr>
          <p:cNvSpPr txBox="1"/>
          <p:nvPr/>
        </p:nvSpPr>
        <p:spPr>
          <a:xfrm>
            <a:off x="119336" y="3742543"/>
            <a:ext cx="29672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altLang="zh-CN" sz="1400" dirty="0"/>
              <a:t>See</a:t>
            </a:r>
            <a:r>
              <a:rPr lang="zh-CN" altLang="en-US" sz="1400" dirty="0"/>
              <a:t> </a:t>
            </a:r>
            <a:r>
              <a:rPr lang="en-US" altLang="zh-CN" sz="1400" dirty="0"/>
              <a:t>C.</a:t>
            </a:r>
            <a:r>
              <a:rPr lang="zh-CN" altLang="en-US" sz="1400" dirty="0"/>
              <a:t> </a:t>
            </a:r>
            <a:r>
              <a:rPr lang="en-US" altLang="zh-CN" sz="1400" dirty="0" err="1"/>
              <a:t>Langenbruch’s</a:t>
            </a:r>
            <a:r>
              <a:rPr lang="zh-CN" altLang="en-US" sz="1400" dirty="0"/>
              <a:t> </a:t>
            </a:r>
            <a:r>
              <a:rPr lang="en-US" altLang="zh-CN" sz="1400" dirty="0"/>
              <a:t>talk</a:t>
            </a:r>
            <a:r>
              <a:rPr lang="zh-CN" altLang="en-US" sz="1400" dirty="0"/>
              <a:t> </a:t>
            </a:r>
            <a:r>
              <a:rPr lang="en-US" altLang="zh-CN" sz="1400" dirty="0"/>
              <a:t>in</a:t>
            </a:r>
            <a:r>
              <a:rPr lang="zh-CN" altLang="en-US" sz="1400" dirty="0"/>
              <a:t> </a:t>
            </a:r>
            <a:r>
              <a:rPr lang="en-US" altLang="zh-CN" sz="1400" dirty="0"/>
              <a:t>MP</a:t>
            </a:r>
            <a:r>
              <a:rPr lang="zh-CN" altLang="en-US" sz="1400" dirty="0"/>
              <a:t> </a:t>
            </a:r>
            <a:r>
              <a:rPr lang="en-US" altLang="zh-CN" sz="1400" dirty="0"/>
              <a:t>WS</a:t>
            </a:r>
            <a:r>
              <a:rPr lang="zh-CN" altLang="en-US" sz="1400" dirty="0"/>
              <a:t> </a:t>
            </a:r>
            <a:r>
              <a:rPr lang="en-US" altLang="zh-CN" sz="1400" dirty="0"/>
              <a:t>@Heidelberg,</a:t>
            </a:r>
            <a:r>
              <a:rPr lang="zh-CN" altLang="en-US" sz="1400" dirty="0"/>
              <a:t> </a:t>
            </a:r>
            <a:r>
              <a:rPr lang="en-US" altLang="zh-CN" sz="1400" dirty="0"/>
              <a:t>last</a:t>
            </a:r>
            <a:r>
              <a:rPr lang="zh-CN" altLang="en-US" sz="1400" dirty="0"/>
              <a:t> </a:t>
            </a:r>
            <a:r>
              <a:rPr lang="en-US" altLang="zh-CN" sz="1400" dirty="0"/>
              <a:t>Oct,</a:t>
            </a:r>
            <a:r>
              <a:rPr lang="zh-CN" altLang="en-US" sz="1400" dirty="0"/>
              <a:t> </a:t>
            </a:r>
            <a:r>
              <a:rPr lang="en-US" altLang="zh-CN" sz="1400" dirty="0"/>
              <a:t>plots</a:t>
            </a:r>
            <a:r>
              <a:rPr lang="zh-CN" altLang="en-US" sz="1400" dirty="0"/>
              <a:t> </a:t>
            </a:r>
            <a:r>
              <a:rPr lang="en-US" altLang="zh-CN" sz="1400" dirty="0"/>
              <a:t>by</a:t>
            </a:r>
            <a:r>
              <a:rPr lang="zh-CN" altLang="en-US" sz="1400" dirty="0"/>
              <a:t> </a:t>
            </a:r>
            <a:r>
              <a:rPr lang="en-US" altLang="zh-CN" sz="1400" dirty="0"/>
              <a:t>Carlos</a:t>
            </a:r>
            <a:r>
              <a:rPr lang="zh-CN" altLang="en-US" sz="1400" dirty="0"/>
              <a:t> </a:t>
            </a:r>
            <a:r>
              <a:rPr lang="en-US" altLang="zh-CN" sz="1400" dirty="0" err="1"/>
              <a:t>Barbero</a:t>
            </a:r>
            <a:r>
              <a:rPr lang="zh-CN" altLang="en-US" sz="1400" dirty="0"/>
              <a:t> </a:t>
            </a:r>
            <a:r>
              <a:rPr lang="en-US" altLang="zh-CN" sz="1400" dirty="0" err="1"/>
              <a:t>Pretel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3991286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B62E22-5139-F431-E14E-13DA04D1AB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F0AB8-AA92-F424-81F3-D5C6303332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To-do</a:t>
            </a:r>
            <a:r>
              <a:rPr lang="zh-CN" altLang="en-US" dirty="0"/>
              <a:t> </a:t>
            </a:r>
            <a:r>
              <a:rPr lang="en-US" altLang="zh-CN" dirty="0"/>
              <a:t>list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downstream/upstream</a:t>
            </a:r>
            <a:r>
              <a:rPr lang="zh-CN" altLang="en-US" dirty="0"/>
              <a:t> </a:t>
            </a:r>
            <a:r>
              <a:rPr lang="en-US" altLang="zh-CN" dirty="0"/>
              <a:t>track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2A45A7-C264-6423-7331-673F6044E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2025/03/28</a:t>
            </a:r>
            <a:endParaRPr lang="zh-CN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CD6A4F-2587-400E-01CD-C858B7282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Xuhao Yuan, IHEP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ACE94A-194D-31D6-337B-CCF3E7F2A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28">
                <a:extLst>
                  <a:ext uri="{FF2B5EF4-FFF2-40B4-BE49-F238E27FC236}">
                    <a16:creationId xmlns:a16="http://schemas.microsoft.com/office/drawing/2014/main" id="{37691B17-7AC1-6A82-C971-E458AB22F682}"/>
                  </a:ext>
                </a:extLst>
              </p:cNvPr>
              <p:cNvSpPr txBox="1"/>
              <p:nvPr/>
            </p:nvSpPr>
            <p:spPr>
              <a:xfrm>
                <a:off x="95561" y="1188272"/>
                <a:ext cx="7668852" cy="4732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0">
                  <a:buNone/>
                </a:pPr>
                <a:r>
                  <a:rPr lang="en-US" altLang="zh-CN" sz="2000" dirty="0"/>
                  <a:t>Aiming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TDR,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something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discussed/studied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Time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consumption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downstream/upstream track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studied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next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step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Possibility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timing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information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from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other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subdetector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To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studied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next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step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Optimization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sub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detector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geometry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Internal/outer size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Pixel size, response efficiency,…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UP,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improvement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full-acceptance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detector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based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new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module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layout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design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(more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details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can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found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https://</a:t>
                </a:r>
                <a:r>
                  <a:rPr lang="en-US" altLang="zh-CN" sz="2000" dirty="0" err="1"/>
                  <a:t>indico.cern.ch</a:t>
                </a:r>
                <a:r>
                  <a:rPr lang="en-US" altLang="zh-CN" sz="2000" dirty="0"/>
                  <a:t>/event/1526658/)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/>
                  <a:t>Impacts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of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UP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 err="1"/>
                  <a:t>LHCb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tracking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system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𝜖</m:t>
                    </m:r>
                  </m:oMath>
                </a14:m>
                <a:r>
                  <a:rPr lang="en-US" altLang="zh-CN" sz="2000" dirty="0"/>
                  <a:t>,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𝒫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panose="02040503050406030204" pitchFamily="18" charset="0"/>
                          </a:rPr>
                          <m:t>Ghost</m:t>
                        </m:r>
                      </m:sub>
                    </m:sSub>
                  </m:oMath>
                </a14:m>
                <a:r>
                  <a:rPr lang="en-US" altLang="zh-CN" sz="2000" dirty="0"/>
                  <a:t>,</a:t>
                </a:r>
                <a:r>
                  <a:rPr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altLang="zh-CN" sz="2000" dirty="0"/>
                  <a:t>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…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with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and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without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UP</a:t>
                </a:r>
              </a:p>
              <a:p>
                <a:pPr marL="800100" lvl="1" indent="-342900">
                  <a:buFont typeface="Wingdings" pitchFamily="2" charset="2"/>
                  <a:buChar char="q"/>
                </a:pPr>
                <a:r>
                  <a:rPr lang="en-US" altLang="zh-CN" sz="2000" dirty="0"/>
                  <a:t>Performance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studies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HLT</a:t>
                </a:r>
              </a:p>
              <a:p>
                <a:pPr marL="342900" indent="-342900">
                  <a:buFont typeface="Wingdings" pitchFamily="2" charset="2"/>
                  <a:buChar char="Ø"/>
                </a:pPr>
                <a:r>
                  <a:rPr lang="en-US" altLang="zh-CN" sz="2000" dirty="0" err="1"/>
                  <a:t>LHCb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physics,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performance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combining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with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MS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PIDs</a:t>
                </a:r>
              </a:p>
            </p:txBody>
          </p:sp>
        </mc:Choice>
        <mc:Fallback xmlns="">
          <p:sp>
            <p:nvSpPr>
              <p:cNvPr id="7" name="Text Box 28">
                <a:extLst>
                  <a:ext uri="{FF2B5EF4-FFF2-40B4-BE49-F238E27FC236}">
                    <a16:creationId xmlns:a16="http://schemas.microsoft.com/office/drawing/2014/main" id="{37691B17-7AC1-6A82-C971-E458AB22F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561" y="1188272"/>
                <a:ext cx="7668852" cy="4732642"/>
              </a:xfrm>
              <a:prstGeom prst="rect">
                <a:avLst/>
              </a:prstGeom>
              <a:blipFill>
                <a:blip r:embed="rId2"/>
                <a:stretch>
                  <a:fillRect l="-826" t="-802" b="-13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87B226F3-EB7B-8096-5056-96214DE65D3C}"/>
              </a:ext>
            </a:extLst>
          </p:cNvPr>
          <p:cNvSpPr txBox="1"/>
          <p:nvPr/>
        </p:nvSpPr>
        <p:spPr>
          <a:xfrm>
            <a:off x="4799856" y="801363"/>
            <a:ext cx="354359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1800" dirty="0">
                <a:latin typeface="+mj-lt"/>
              </a:rPr>
              <a:t>Many</a:t>
            </a:r>
            <a:r>
              <a:rPr lang="zh-CN" altLang="en-US" sz="1800" dirty="0">
                <a:latin typeface="+mj-lt"/>
              </a:rPr>
              <a:t> </a:t>
            </a:r>
            <a:r>
              <a:rPr lang="en-US" altLang="zh-CN" sz="1800" dirty="0">
                <a:latin typeface="+mj-lt"/>
              </a:rPr>
              <a:t>thanks</a:t>
            </a:r>
            <a:r>
              <a:rPr lang="zh-CN" altLang="en-US" sz="1800" dirty="0">
                <a:latin typeface="+mj-lt"/>
              </a:rPr>
              <a:t> </a:t>
            </a:r>
            <a:r>
              <a:rPr lang="en-US" altLang="zh-CN" sz="1800" dirty="0">
                <a:latin typeface="+mj-lt"/>
              </a:rPr>
              <a:t>for</a:t>
            </a:r>
            <a:r>
              <a:rPr lang="zh-CN" altLang="en-US" sz="1800" dirty="0">
                <a:latin typeface="+mj-lt"/>
              </a:rPr>
              <a:t> </a:t>
            </a:r>
            <a:r>
              <a:rPr lang="en-US" altLang="zh-CN" sz="1800" dirty="0">
                <a:latin typeface="+mj-lt"/>
              </a:rPr>
              <a:t>inputs</a:t>
            </a:r>
            <a:r>
              <a:rPr lang="zh-CN" altLang="en-US" sz="1800" dirty="0">
                <a:latin typeface="+mj-lt"/>
              </a:rPr>
              <a:t> </a:t>
            </a:r>
            <a:r>
              <a:rPr lang="en-US" altLang="zh-CN" sz="1800" dirty="0">
                <a:latin typeface="+mj-lt"/>
              </a:rPr>
              <a:t>from</a:t>
            </a:r>
            <a:r>
              <a:rPr lang="zh-CN" altLang="en-US" sz="1800" dirty="0">
                <a:latin typeface="+mj-lt"/>
              </a:rPr>
              <a:t> </a:t>
            </a:r>
            <a:r>
              <a:rPr lang="en-US" b="0" i="0" u="none" strike="noStrike" dirty="0">
                <a:effectLst/>
                <a:latin typeface="+mj-lt"/>
              </a:rPr>
              <a:t>Renato</a:t>
            </a:r>
            <a:endParaRPr lang="en-US" dirty="0"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5B1B68-4CB3-FE31-18BC-50C088BDA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7938" y="1540947"/>
            <a:ext cx="1511735" cy="27405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E3C84A-83C1-9CF3-775B-420D6AA2E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8469" y="1702546"/>
            <a:ext cx="1354231" cy="22734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B2AA0E-919D-8A45-A248-57DC23A518BA}"/>
              </a:ext>
            </a:extLst>
          </p:cNvPr>
          <p:cNvSpPr txBox="1"/>
          <p:nvPr/>
        </p:nvSpPr>
        <p:spPr>
          <a:xfrm>
            <a:off x="9174801" y="982469"/>
            <a:ext cx="29216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1800" dirty="0"/>
              <a:t>Layout</a:t>
            </a:r>
            <a:r>
              <a:rPr lang="zh-CN" altLang="en-US" sz="1800" dirty="0"/>
              <a:t> </a:t>
            </a:r>
            <a:r>
              <a:rPr lang="en-US" altLang="zh-CN" sz="1800" dirty="0"/>
              <a:t>of</a:t>
            </a:r>
            <a:r>
              <a:rPr lang="zh-CN" altLang="en-US" sz="1800" dirty="0"/>
              <a:t> </a:t>
            </a:r>
            <a:r>
              <a:rPr lang="en-US" altLang="zh-CN" sz="1800" dirty="0"/>
              <a:t>UP</a:t>
            </a:r>
            <a:r>
              <a:rPr lang="zh-CN" altLang="en-US" sz="1800" dirty="0"/>
              <a:t> </a:t>
            </a:r>
            <a:r>
              <a:rPr lang="en-US" altLang="zh-CN" sz="1800" dirty="0"/>
              <a:t>module</a:t>
            </a:r>
            <a:r>
              <a:rPr lang="zh-CN" altLang="en-US" sz="1800" dirty="0"/>
              <a:t> </a:t>
            </a:r>
            <a:r>
              <a:rPr lang="en-US" altLang="zh-CN" sz="1800" dirty="0"/>
              <a:t>with</a:t>
            </a:r>
            <a:r>
              <a:rPr lang="zh-CN" altLang="en-US" sz="1800" dirty="0"/>
              <a:t> </a:t>
            </a:r>
            <a:r>
              <a:rPr lang="en-US" altLang="zh-CN" sz="1800" dirty="0"/>
              <a:t>full</a:t>
            </a:r>
            <a:r>
              <a:rPr lang="zh-CN" altLang="en-US" sz="1800" dirty="0"/>
              <a:t> </a:t>
            </a:r>
            <a:r>
              <a:rPr lang="en-US" altLang="zh-CN" sz="1800" dirty="0"/>
              <a:t>acceptance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0118D00-4805-7B67-6216-CD68281AA3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863" y="4355241"/>
            <a:ext cx="3731216" cy="2536969"/>
          </a:xfrm>
          <a:prstGeom prst="rect">
            <a:avLst/>
          </a:prstGeom>
        </p:spPr>
      </p:pic>
      <p:sp>
        <p:nvSpPr>
          <p:cNvPr id="15" name="Can 14">
            <a:extLst>
              <a:ext uri="{FF2B5EF4-FFF2-40B4-BE49-F238E27FC236}">
                <a16:creationId xmlns:a16="http://schemas.microsoft.com/office/drawing/2014/main" id="{031D196A-4C9C-8DD7-A58F-B496470A7F74}"/>
              </a:ext>
            </a:extLst>
          </p:cNvPr>
          <p:cNvSpPr/>
          <p:nvPr/>
        </p:nvSpPr>
        <p:spPr>
          <a:xfrm rot="7299767">
            <a:off x="10781874" y="5723332"/>
            <a:ext cx="63136" cy="360040"/>
          </a:xfrm>
          <a:prstGeom prst="can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an 15">
            <a:extLst>
              <a:ext uri="{FF2B5EF4-FFF2-40B4-BE49-F238E27FC236}">
                <a16:creationId xmlns:a16="http://schemas.microsoft.com/office/drawing/2014/main" id="{43210305-DCF1-E570-850B-1CF2D2D3C670}"/>
              </a:ext>
            </a:extLst>
          </p:cNvPr>
          <p:cNvSpPr/>
          <p:nvPr/>
        </p:nvSpPr>
        <p:spPr>
          <a:xfrm rot="7299767">
            <a:off x="11490811" y="5633130"/>
            <a:ext cx="63136" cy="360040"/>
          </a:xfrm>
          <a:prstGeom prst="can">
            <a:avLst>
              <a:gd name="adj" fmla="val 5000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48D332-06FB-88D8-ACA4-9DB33244F3D4}"/>
              </a:ext>
            </a:extLst>
          </p:cNvPr>
          <p:cNvSpPr txBox="1"/>
          <p:nvPr/>
        </p:nvSpPr>
        <p:spPr>
          <a:xfrm>
            <a:off x="6960095" y="6164706"/>
            <a:ext cx="25331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sz="1800" dirty="0"/>
              <a:t>optical</a:t>
            </a:r>
            <a:r>
              <a:rPr lang="zh-CN" altLang="en-US" sz="1800" dirty="0"/>
              <a:t> </a:t>
            </a:r>
            <a:r>
              <a:rPr lang="en-US" altLang="zh-CN" sz="1800" dirty="0"/>
              <a:t>can</a:t>
            </a:r>
            <a:r>
              <a:rPr lang="zh-CN" altLang="en-US" sz="1800" dirty="0"/>
              <a:t> </a:t>
            </a:r>
            <a:r>
              <a:rPr lang="en-US" altLang="zh-CN" sz="1800" dirty="0"/>
              <a:t>be at FE or at end of stave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468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20510</TotalTime>
  <Words>1272</Words>
  <Application>Microsoft Macintosh PowerPoint</Application>
  <PresentationFormat>Widescreen</PresentationFormat>
  <Paragraphs>169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Cambria Math</vt:lpstr>
      <vt:lpstr>Calibri</vt:lpstr>
      <vt:lpstr>Wingdings</vt:lpstr>
      <vt:lpstr>Arial</vt:lpstr>
      <vt:lpstr>Office 主题​​</vt:lpstr>
      <vt:lpstr>Tracking performance:  Downstream and upstream</vt:lpstr>
      <vt:lpstr>Downstream/upstream tracks at LHCb</vt:lpstr>
      <vt:lpstr>UP standalone track</vt:lpstr>
      <vt:lpstr>Downstream tracks</vt:lpstr>
      <vt:lpstr>UP acceptance impacts for Downstream Track</vt:lpstr>
      <vt:lpstr>UP acceptance impacts for Downstream Track</vt:lpstr>
      <vt:lpstr>UP geometry (beampipe hole) impacts to long track</vt:lpstr>
      <vt:lpstr>Upstream tracks</vt:lpstr>
      <vt:lpstr>To-do list for downstream/upstream track</vt:lpstr>
      <vt:lpstr>To-do list for downstream/upstream track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highlight 2012</dc:title>
  <dc:creator>yuanxh</dc:creator>
  <cp:lastModifiedBy>Xuhao Yuan</cp:lastModifiedBy>
  <cp:revision>2694</cp:revision>
  <cp:lastPrinted>2022-11-26T15:27:46Z</cp:lastPrinted>
  <dcterms:created xsi:type="dcterms:W3CDTF">2022-11-26T15:27:46Z</dcterms:created>
  <dcterms:modified xsi:type="dcterms:W3CDTF">2025-03-28T09:21:17Z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1033-4.7.0.7770</vt:lpwstr>
  </property>
</Properties>
</file>