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1" r:id="rId4"/>
    <p:sldMasterId id="2147483700" r:id="rId5"/>
    <p:sldMasterId id="2147483715" r:id="rId6"/>
  </p:sldMasterIdLst>
  <p:notesMasterIdLst>
    <p:notesMasterId r:id="rId24"/>
  </p:notesMasterIdLst>
  <p:sldIdLst>
    <p:sldId id="257" r:id="rId7"/>
    <p:sldId id="271" r:id="rId8"/>
    <p:sldId id="270" r:id="rId9"/>
    <p:sldId id="272" r:id="rId10"/>
    <p:sldId id="273" r:id="rId11"/>
    <p:sldId id="274" r:id="rId12"/>
    <p:sldId id="260" r:id="rId13"/>
    <p:sldId id="275" r:id="rId14"/>
    <p:sldId id="268" r:id="rId15"/>
    <p:sldId id="269" r:id="rId16"/>
    <p:sldId id="277" r:id="rId17"/>
    <p:sldId id="278" r:id="rId18"/>
    <p:sldId id="258" r:id="rId19"/>
    <p:sldId id="259" r:id="rId20"/>
    <p:sldId id="263" r:id="rId21"/>
    <p:sldId id="279" r:id="rId22"/>
    <p:sldId id="280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D36"/>
    <a:srgbClr val="626262"/>
    <a:srgbClr val="000000"/>
    <a:srgbClr val="003088"/>
    <a:srgbClr val="F08900"/>
    <a:srgbClr val="FF6900"/>
    <a:srgbClr val="1E5DF8"/>
    <a:srgbClr val="FFFFFF"/>
    <a:srgbClr val="00BED5"/>
    <a:srgbClr val="C13D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25"/>
    <p:restoredTop sz="94422"/>
  </p:normalViewPr>
  <p:slideViewPr>
    <p:cSldViewPr snapToGrid="0" snapToObjects="1">
      <p:cViewPr varScale="1">
        <p:scale>
          <a:sx n="100" d="100"/>
          <a:sy n="100" d="100"/>
        </p:scale>
        <p:origin x="858" y="90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3/26/2025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717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1859448b73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31859448b73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1859448b73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1859448b73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cd7cb5aaea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cd7cb5aaea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1a326e5d6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1a326e5d6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76DFA-3B4E-4768-BF7D-3AFA0F625992}" type="datetime1">
              <a:rPr lang="en-US" smtClean="0"/>
              <a:t>3/26/2025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0058-ADE3-4D22-9010-30DBCEDBBD5C}" type="datetime1">
              <a:rPr lang="en-US" smtClean="0"/>
              <a:t>3/26/2025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09CBB-82EF-4498-AB6C-69A62D22427D}" type="datetime1">
              <a:rPr lang="en-US" smtClean="0"/>
              <a:t>3/26/2025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47856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A764F-8D7F-4BCA-9F00-3BC527295B0D}" type="datetime1">
              <a:rPr lang="en-US" smtClean="0"/>
              <a:t>3/26/2025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2112-C521-43A6-95A7-23861B74B04F}" type="datetime1">
              <a:rPr lang="en-US" smtClean="0"/>
              <a:t>3/26/2025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E68CD-1452-4347-A238-F37F00AEC78B}" type="datetime1">
              <a:rPr lang="en-US" smtClean="0"/>
              <a:t>3/26/2025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53BBC-AACC-41D1-869D-238587296CCB}" type="datetime1">
              <a:rPr lang="en-US" smtClean="0"/>
              <a:t>3/26/2025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E3389-A4EC-4F4C-9069-FF8BEC04F7ED}" type="datetime1">
              <a:rPr lang="en-US" smtClean="0"/>
              <a:t>3/26/2025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24AA-3836-48CB-A55A-136A0318F52B}" type="datetime1">
              <a:rPr lang="en-US" smtClean="0"/>
              <a:t>3/26/2025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97367-B2A7-43D7-A113-A12C620776E0}" type="datetime1">
              <a:rPr lang="en-US" smtClean="0"/>
              <a:t>3/26/2025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1CA4-051A-4C28-A1E4-9F7DFF0922E1}" type="datetime1">
              <a:rPr lang="en-US" smtClean="0"/>
              <a:t>3/26/2025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440AD-E98D-4493-8B1B-743DE46A0AE1}" type="datetime1">
              <a:rPr lang="en-US" smtClean="0"/>
              <a:t>3/26/2025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2A688-57BC-499C-8D2F-D80D0C0E69CD}" type="datetime1">
              <a:rPr lang="en-US" smtClean="0"/>
              <a:t>3/26/2025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1D390-D64E-42E3-ADA6-331BE2D49713}" type="datetime1">
              <a:rPr lang="en-US" smtClean="0"/>
              <a:t>3/26/2025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656AE-0474-4265-85BA-91C266159BF8}" type="datetime1">
              <a:rPr lang="en-US" smtClean="0"/>
              <a:t>3/26/2025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45AF1-4187-4BC8-8862-A3D66D632F3E}" type="datetime1">
              <a:rPr lang="en-US" smtClean="0"/>
              <a:t>3/26/2025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2719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1DFB7-ED61-4876-A9A3-AFAD5F5D6081}" type="datetime1">
              <a:rPr lang="en-US" smtClean="0"/>
              <a:t>3/26/2025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33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756A0-6157-44DB-AC7E-CA0DE59E177B}" type="datetime1">
              <a:rPr lang="en-US" smtClean="0"/>
              <a:t>3/26/2025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81DFE-9DE3-438F-84A7-B7C6C790E0F9}" type="datetime1">
              <a:rPr lang="en-US" smtClean="0"/>
              <a:t>3/26/2025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4950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4B7F5-46F1-452D-A8A7-8742304B016B}" type="datetime1">
              <a:rPr lang="en-US" smtClean="0"/>
              <a:t>3/26/2025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774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FE80D-8CF1-4830-85C9-F3126A7E8A14}" type="datetime1">
              <a:rPr lang="en-US" smtClean="0"/>
              <a:t>3/26/2025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9597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87BF-0BC0-44A1-8A37-C3F10C7728CD}" type="datetime1">
              <a:rPr lang="en-US" smtClean="0"/>
              <a:t>3/26/2025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37404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BCF90-0CA7-4912-84C5-C9FFD75176E0}" type="datetime1">
              <a:rPr lang="en-US" smtClean="0"/>
              <a:t>3/26/2025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59667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03C69-484B-4786-A621-B82A0728D564}" type="datetime1">
              <a:rPr lang="en-US" smtClean="0"/>
              <a:t>3/26/2025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2123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E063-2524-419E-91EB-58491F268062}" type="datetime1">
              <a:rPr lang="en-US" smtClean="0"/>
              <a:t>3/26/2025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0687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90105-3F86-4A71-8398-6F5BE3372EDC}" type="datetime1">
              <a:rPr lang="en-US" smtClean="0"/>
              <a:t>3/26/2025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088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0E957-4B49-4B08-9895-311E154976DB}" type="datetime1">
              <a:rPr lang="en-US" smtClean="0"/>
              <a:t>3/26/2025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1366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7505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61A9B-572A-489D-8F7D-8F3BBBFEF6CE}" type="datetime1">
              <a:rPr lang="en-US" smtClean="0"/>
              <a:t>3/26/2025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9549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2117C-6D13-4A70-8078-CCC592035B95}" type="datetime1">
              <a:rPr lang="en-US" smtClean="0"/>
              <a:t>3/26/2025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42A0A-0BFE-496E-9869-625995508C08}" type="datetime1">
              <a:rPr lang="en-US" smtClean="0"/>
              <a:t>3/26/2025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F9A45-3371-4088-ACED-D7DA1C654FC5}" type="datetime1">
              <a:rPr lang="en-US" smtClean="0"/>
              <a:t>3/26/2025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4864F-8B29-4BBC-AC00-D4A730CFCF7B}" type="datetime1">
              <a:rPr lang="en-US" smtClean="0"/>
              <a:t>3/26/2025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C9F10-90E3-4C42-8971-C024BA88788D}" type="datetime1">
              <a:rPr lang="en-US" smtClean="0"/>
              <a:t>3/26/2025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ED33B-EEAF-48FE-B76D-10E90C6369AB}" type="datetime1">
              <a:rPr lang="en-US" smtClean="0"/>
              <a:t>3/26/2025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  <p:pic>
        <p:nvPicPr>
          <p:cNvPr id="1028" name="Picture 4" descr="LHCb">
            <a:extLst>
              <a:ext uri="{FF2B5EF4-FFF2-40B4-BE49-F238E27FC236}">
                <a16:creationId xmlns:a16="http://schemas.microsoft.com/office/drawing/2014/main" id="{84018128-0299-1120-21F5-26E050834C1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00" y="465605"/>
            <a:ext cx="17145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  <p:sldLayoutId id="2147483729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C97D1-7B8C-4F73-B78C-CBC0841B7E9B}" type="datetime1">
              <a:rPr lang="en-US" smtClean="0"/>
              <a:t>3/26/2025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65878-9CF6-41DC-88AF-45CCB86B0AB0}" type="datetime1">
              <a:rPr lang="en-US" smtClean="0"/>
              <a:t>3/26/2025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436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467796" y="2425004"/>
            <a:ext cx="1022560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RICH and TORCH roadmap for TDR</a:t>
            </a:r>
          </a:p>
          <a:p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467796" y="4747641"/>
            <a:ext cx="63902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Antonis Papanestis / Tom Blake</a:t>
            </a:r>
          </a:p>
          <a:p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behalf of the RICH and TORCH projects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2050" name="Picture 2" descr="LHCb">
            <a:extLst>
              <a:ext uri="{FF2B5EF4-FFF2-40B4-BE49-F238E27FC236}">
                <a16:creationId xmlns:a16="http://schemas.microsoft.com/office/drawing/2014/main" id="{3A6EA8A2-66A5-D019-BB68-EE74801988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8975" y="322883"/>
            <a:ext cx="17145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black letter on a pink background&#10;&#10;AI-generated content may be incorrect.">
            <a:extLst>
              <a:ext uri="{FF2B5EF4-FFF2-40B4-BE49-F238E27FC236}">
                <a16:creationId xmlns:a16="http://schemas.microsoft.com/office/drawing/2014/main" id="{08348E07-B739-BFFD-2202-FFBEA3C972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" y="2445948"/>
            <a:ext cx="12153519" cy="1912239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FB8A2B-3ABE-5897-36C5-2B6D52A0A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665661-FD07-3715-8681-03B3F6037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100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>
              <a:spcBef>
                <a:spcPts val="1200"/>
              </a:spcBef>
            </a:pPr>
            <a:r>
              <a:rPr lang="en" dirty="0"/>
              <a:t>Optimisation of module layout</a:t>
            </a:r>
            <a:endParaRPr dirty="0"/>
          </a:p>
        </p:txBody>
      </p:sp>
      <p:sp>
        <p:nvSpPr>
          <p:cNvPr id="83" name="Google Shape;83;p17"/>
          <p:cNvSpPr txBox="1">
            <a:spLocks noGrp="1"/>
          </p:cNvSpPr>
          <p:nvPr>
            <p:ph idx="1"/>
          </p:nvPr>
        </p:nvSpPr>
        <p:spPr>
          <a:xfrm>
            <a:off x="838199" y="1825625"/>
            <a:ext cx="7602415" cy="4351338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buNone/>
            </a:pPr>
            <a:r>
              <a:rPr lang="en" sz="1867" dirty="0"/>
              <a:t>Aim to perform studies to optimise the layout of the individual TORCH modules and converge on a preferred overall layout for the TDR; this depends on the chosen scoping scenario.</a:t>
            </a:r>
            <a:endParaRPr sz="1867" dirty="0"/>
          </a:p>
          <a:p>
            <a:pPr>
              <a:spcBef>
                <a:spcPts val="1600"/>
              </a:spcBef>
              <a:buSzPts val="1400"/>
            </a:pPr>
            <a:r>
              <a:rPr lang="en" sz="1867" dirty="0"/>
              <a:t>Within current constraints there is flexibility to optimise the module size, focusing block geometry and various properties of the radiator for the TDR.</a:t>
            </a:r>
            <a:endParaRPr sz="1867" dirty="0"/>
          </a:p>
          <a:p>
            <a:pPr>
              <a:spcBef>
                <a:spcPts val="1333"/>
              </a:spcBef>
              <a:buSzPts val="1400"/>
            </a:pPr>
            <a:r>
              <a:rPr lang="en" sz="1867" dirty="0"/>
              <a:t>We will need to continue dialogue with vendors to understand cost implications of the various design choices. The quartz cost is a significant cost driver of the project.</a:t>
            </a:r>
            <a:endParaRPr sz="1867" dirty="0"/>
          </a:p>
          <a:p>
            <a:pPr>
              <a:spcBef>
                <a:spcPts val="1333"/>
              </a:spcBef>
              <a:buSzPts val="1400"/>
            </a:pPr>
            <a:r>
              <a:rPr lang="en" sz="1867" dirty="0"/>
              <a:t>A new vendor for the quartz polishing has been identified through USTC. Checking the suitability of quartz polishing from this supplier could be an intermediate milestone </a:t>
            </a:r>
            <a:endParaRPr sz="1867" dirty="0"/>
          </a:p>
          <a:p>
            <a:pPr marL="0" indent="0">
              <a:spcBef>
                <a:spcPts val="1333"/>
              </a:spcBef>
              <a:spcAft>
                <a:spcPts val="1600"/>
              </a:spcAft>
              <a:buNone/>
            </a:pPr>
            <a:endParaRPr sz="1867" dirty="0"/>
          </a:p>
        </p:txBody>
      </p:sp>
      <p:sp>
        <p:nvSpPr>
          <p:cNvPr id="84" name="Google Shape;84;p17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 fontScale="77500" lnSpcReduction="20000"/>
          </a:bodyPr>
          <a:lstStyle/>
          <a:p>
            <a:fld id="{00000000-1234-1234-1234-123412341234}" type="slidenum">
              <a:rPr lang="en"/>
              <a:pPr/>
              <a:t>11</a:t>
            </a:fld>
            <a:endParaRPr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FA59A7B-8A18-DD25-8E0C-21A7473185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0600" y="3255665"/>
            <a:ext cx="3275060" cy="208905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72604-A085-0EB5-B8CF-5D77DEFFF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Baseline photon detector choice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332848-17B4-8549-85BC-DDA66C00DD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Aim to define a baseline choice for the photon detector technology and a suitable back-up. </a:t>
            </a:r>
          </a:p>
          <a:p>
            <a:r>
              <a:rPr lang="en-GB" sz="2000" dirty="0"/>
              <a:t>Need to identify a technology with a development pathway that will be viable by 2028.   </a:t>
            </a:r>
          </a:p>
          <a:p>
            <a:pPr lvl="1"/>
            <a:r>
              <a:rPr lang="en-GB" sz="1800" dirty="0"/>
              <a:t>MCP-PMTs are currently assumed as the baseline.</a:t>
            </a:r>
          </a:p>
          <a:p>
            <a:r>
              <a:rPr lang="en-GB" sz="2000" dirty="0"/>
              <a:t>Lifetime and rate capability are a concern, and they may not be suitable across the full detector acceptance. </a:t>
            </a:r>
          </a:p>
          <a:p>
            <a:r>
              <a:rPr lang="en-GB" sz="2000" dirty="0" err="1"/>
              <a:t>SiPMs</a:t>
            </a:r>
            <a:r>
              <a:rPr lang="en-GB" sz="2000" dirty="0"/>
              <a:t> are currently considered as an alternative choice. </a:t>
            </a:r>
          </a:p>
          <a:p>
            <a:pPr lvl="1"/>
            <a:r>
              <a:rPr lang="en-GB" sz="1800" dirty="0"/>
              <a:t>Development will be needed to achieve a pixelated detector with the desired time resolution. </a:t>
            </a:r>
          </a:p>
          <a:p>
            <a:pPr lvl="1"/>
            <a:r>
              <a:rPr lang="en-GB" sz="1800" dirty="0"/>
              <a:t>If </a:t>
            </a:r>
            <a:r>
              <a:rPr lang="en-GB" sz="1800" dirty="0" err="1"/>
              <a:t>SiPMs</a:t>
            </a:r>
            <a:r>
              <a:rPr lang="en-GB" sz="1800" dirty="0"/>
              <a:t> are used, we will likely need cryogenic cooling and will need a conceptual design for the TDR illustrating how a cryostat could be implemented within the limited TORCH envelope. </a:t>
            </a:r>
          </a:p>
          <a:p>
            <a:endParaRPr lang="en-GB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41C727-1492-9A94-04C1-1367586C4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C601BA-3D36-C539-680B-DBDD7CB3A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8017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r>
              <a:rPr lang="en-GB" dirty="0"/>
              <a:t>Design of front-end electronics</a:t>
            </a:r>
            <a:endParaRPr dirty="0"/>
          </a:p>
        </p:txBody>
      </p:sp>
      <p:sp>
        <p:nvSpPr>
          <p:cNvPr id="69" name="Google Shape;69;p15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buNone/>
            </a:pPr>
            <a:r>
              <a:rPr lang="en" sz="1867" dirty="0"/>
              <a:t>Aim for a preliminary design of the front-end electronics for TORCH and a specification of the TORCH data format.  The intention is to profit from synergy with the FastRICH development.   </a:t>
            </a:r>
            <a:endParaRPr sz="1867" dirty="0"/>
          </a:p>
          <a:p>
            <a:pPr>
              <a:spcBef>
                <a:spcPts val="1600"/>
              </a:spcBef>
              <a:buSzPts val="1400"/>
            </a:pPr>
            <a:r>
              <a:rPr lang="en" sz="1867" dirty="0"/>
              <a:t>Aim to evaluate the FastRICH ASIC with MCP-PMTs and SiPMs in laboratory test stands. </a:t>
            </a:r>
            <a:endParaRPr sz="1867" dirty="0"/>
          </a:p>
          <a:p>
            <a:pPr>
              <a:spcBef>
                <a:spcPts val="1333"/>
              </a:spcBef>
              <a:buSzPts val="1400"/>
            </a:pPr>
            <a:r>
              <a:rPr lang="en" sz="1867" dirty="0"/>
              <a:t>Aim to understand whether modifications are required to the FastRICH (e.g. operating without a gate) and to demonstrate that the FastRICH can be used without sending TOT information.</a:t>
            </a:r>
            <a:endParaRPr sz="1867" dirty="0"/>
          </a:p>
          <a:p>
            <a:pPr marL="0" indent="0">
              <a:spcBef>
                <a:spcPts val="1600"/>
              </a:spcBef>
              <a:spcAft>
                <a:spcPts val="1600"/>
              </a:spcAft>
              <a:buNone/>
            </a:pPr>
            <a:endParaRPr sz="1867" dirty="0"/>
          </a:p>
        </p:txBody>
      </p:sp>
      <p:sp>
        <p:nvSpPr>
          <p:cNvPr id="70" name="Google Shape;70;p1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 fontScale="77500" lnSpcReduction="20000"/>
          </a:bodyPr>
          <a:lstStyle/>
          <a:p>
            <a:fld id="{00000000-1234-1234-1234-123412341234}" type="slidenum">
              <a:rPr lang="en"/>
              <a:pPr/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9723120" cy="1325563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en" dirty="0"/>
              <a:t>Conceptual design of an integrated RICH-TORCH detector</a:t>
            </a:r>
            <a:endParaRPr dirty="0"/>
          </a:p>
        </p:txBody>
      </p:sp>
      <p:sp>
        <p:nvSpPr>
          <p:cNvPr id="76" name="Google Shape;76;p16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buNone/>
            </a:pPr>
            <a:r>
              <a:rPr lang="en" sz="1867" dirty="0"/>
              <a:t>Aim to provide a conceptual design illustrating how RICH 2 and TORCH can be accommodated within a common detector envelope. </a:t>
            </a:r>
            <a:endParaRPr sz="1867" dirty="0"/>
          </a:p>
          <a:p>
            <a:pPr>
              <a:lnSpc>
                <a:spcPct val="115000"/>
              </a:lnSpc>
              <a:spcBef>
                <a:spcPts val="1600"/>
              </a:spcBef>
              <a:buSzPts val="1400"/>
            </a:pPr>
            <a:r>
              <a:rPr lang="en" sz="1867" dirty="0"/>
              <a:t>We are assembling a prototype TORCH support structure for use in a test beam in July 2025.  </a:t>
            </a:r>
            <a:br>
              <a:rPr lang="en" sz="1867" dirty="0"/>
            </a:br>
            <a:r>
              <a:rPr lang="en" sz="1867" dirty="0"/>
              <a:t>Experience from the test beam will give confidence in the design for the TDR. </a:t>
            </a:r>
            <a:endParaRPr sz="1867" dirty="0"/>
          </a:p>
          <a:p>
            <a:pPr>
              <a:lnSpc>
                <a:spcPct val="115000"/>
              </a:lnSpc>
              <a:spcBef>
                <a:spcPts val="1333"/>
              </a:spcBef>
              <a:buSzPts val="1400"/>
            </a:pPr>
            <a:r>
              <a:rPr lang="en" sz="1867" dirty="0"/>
              <a:t>Successful completion of the prototype could be an intermediate milestone.</a:t>
            </a:r>
          </a:p>
          <a:p>
            <a:pPr>
              <a:lnSpc>
                <a:spcPct val="115000"/>
              </a:lnSpc>
              <a:spcBef>
                <a:spcPts val="1333"/>
              </a:spcBef>
              <a:buSzPts val="1400"/>
            </a:pPr>
            <a:r>
              <a:rPr lang="en" sz="1867" dirty="0"/>
              <a:t>Requirements for services to be defined</a:t>
            </a:r>
          </a:p>
          <a:p>
            <a:pPr>
              <a:lnSpc>
                <a:spcPct val="115000"/>
              </a:lnSpc>
              <a:spcBef>
                <a:spcPts val="1333"/>
              </a:spcBef>
              <a:buSzPts val="1400"/>
            </a:pPr>
            <a:r>
              <a:rPr lang="en" sz="1867" dirty="0"/>
              <a:t>Space at the bottom of RICH2 very tight</a:t>
            </a:r>
            <a:endParaRPr sz="1867" dirty="0"/>
          </a:p>
          <a:p>
            <a:pPr marL="0" indent="0">
              <a:spcBef>
                <a:spcPts val="1333"/>
              </a:spcBef>
              <a:buNone/>
            </a:pPr>
            <a:endParaRPr sz="1867" dirty="0"/>
          </a:p>
          <a:p>
            <a:pPr marL="0" indent="0">
              <a:spcBef>
                <a:spcPts val="1600"/>
              </a:spcBef>
              <a:spcAft>
                <a:spcPts val="1600"/>
              </a:spcAft>
              <a:buNone/>
            </a:pPr>
            <a:endParaRPr sz="1867" dirty="0"/>
          </a:p>
        </p:txBody>
      </p:sp>
      <p:sp>
        <p:nvSpPr>
          <p:cNvPr id="77" name="Google Shape;77;p1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 fontScale="77500" lnSpcReduction="20000"/>
          </a:bodyPr>
          <a:lstStyle/>
          <a:p>
            <a:fld id="{00000000-1234-1234-1234-123412341234}" type="slidenum">
              <a:rPr lang="en"/>
              <a:pPr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en"/>
              <a:t>Proposed milestones towards a TDR</a:t>
            </a:r>
            <a:endParaRPr/>
          </a:p>
        </p:txBody>
      </p:sp>
      <p:sp>
        <p:nvSpPr>
          <p:cNvPr id="104" name="Google Shape;104;p2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en"/>
              <a:pPr/>
              <a:t>15</a:t>
            </a:fld>
            <a:endParaRPr/>
          </a:p>
        </p:txBody>
      </p:sp>
      <p:graphicFrame>
        <p:nvGraphicFramePr>
          <p:cNvPr id="105" name="Google Shape;105;p20"/>
          <p:cNvGraphicFramePr/>
          <p:nvPr>
            <p:extLst>
              <p:ext uri="{D42A27DB-BD31-4B8C-83A1-F6EECF244321}">
                <p14:modId xmlns:p14="http://schemas.microsoft.com/office/powerpoint/2010/main" val="3577420355"/>
              </p:ext>
            </p:extLst>
          </p:nvPr>
        </p:nvGraphicFramePr>
        <p:xfrm>
          <a:off x="599478" y="1672798"/>
          <a:ext cx="11428733" cy="4910884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6044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881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61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0893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/>
                    </a:p>
                  </a:txBody>
                  <a:tcPr marL="121900" marR="121900" marT="121900" marB="0">
                    <a:solidFill>
                      <a:srgbClr val="0B539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 dirty="0">
                          <a:solidFill>
                            <a:schemeClr val="lt1"/>
                          </a:solidFill>
                        </a:rPr>
                        <a:t>Milestone</a:t>
                      </a:r>
                      <a:endParaRPr sz="1600" b="1" dirty="0">
                        <a:solidFill>
                          <a:schemeClr val="lt1"/>
                        </a:solidFill>
                      </a:endParaRPr>
                    </a:p>
                  </a:txBody>
                  <a:tcPr marL="121900" marR="121900" marT="121900" marB="121900">
                    <a:solidFill>
                      <a:srgbClr val="0B539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chemeClr val="lt1"/>
                          </a:solidFill>
                        </a:rPr>
                        <a:t>Date</a:t>
                      </a:r>
                      <a:endParaRPr sz="1600" b="1">
                        <a:solidFill>
                          <a:schemeClr val="lt1"/>
                        </a:solidFill>
                      </a:endParaRPr>
                    </a:p>
                  </a:txBody>
                  <a:tcPr marL="121900" marR="121900" marT="121900" marB="121900">
                    <a:solidFill>
                      <a:srgbClr val="0B53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8181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1</a:t>
                      </a:r>
                      <a:endParaRPr sz="1600"/>
                    </a:p>
                  </a:txBody>
                  <a:tcPr marL="121900" marR="121900" marT="121900" marB="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Definition of photodetector requirements and dependence on the module location</a:t>
                      </a:r>
                      <a:endParaRPr sz="1600"/>
                    </a:p>
                  </a:txBody>
                  <a:tcPr marL="121900" marR="121900" marT="121900" marB="0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dirty="0"/>
                        <a:t>Q1 2025</a:t>
                      </a:r>
                      <a:endParaRPr sz="1600" dirty="0"/>
                    </a:p>
                  </a:txBody>
                  <a:tcPr marL="121900" marR="121900" marT="12190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8181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2</a:t>
                      </a:r>
                      <a:endParaRPr sz="1600"/>
                    </a:p>
                  </a:txBody>
                  <a:tcPr marL="121900" marR="121900" marT="121900" marB="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Definition of baseline photodetector and backup solution based on R&amp;D progress</a:t>
                      </a:r>
                      <a:endParaRPr sz="1600"/>
                    </a:p>
                  </a:txBody>
                  <a:tcPr marL="121900" marR="121900" marT="121900" marB="0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Q2 2026</a:t>
                      </a:r>
                      <a:endParaRPr sz="1600"/>
                    </a:p>
                  </a:txBody>
                  <a:tcPr marL="121900" marR="121900" marT="12190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8181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3</a:t>
                      </a:r>
                      <a:endParaRPr sz="1600"/>
                    </a:p>
                  </a:txBody>
                  <a:tcPr marL="121900" marR="121900" marT="121900" marB="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dirty="0"/>
                        <a:t>Readout of </a:t>
                      </a:r>
                      <a:r>
                        <a:rPr lang="en" sz="1600" dirty="0">
                          <a:solidFill>
                            <a:schemeClr val="dk1"/>
                          </a:solidFill>
                        </a:rPr>
                        <a:t>MCP-PMT/SiPM  with </a:t>
                      </a:r>
                      <a:r>
                        <a:rPr lang="en" sz="1600" dirty="0"/>
                        <a:t>FastRICH ASIC in lab </a:t>
                      </a:r>
                      <a:endParaRPr sz="1600" dirty="0"/>
                    </a:p>
                  </a:txBody>
                  <a:tcPr marL="121900" marR="121900" marT="121900" marB="0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dirty="0"/>
                        <a:t>Q1 2026</a:t>
                      </a:r>
                      <a:endParaRPr sz="1600" dirty="0"/>
                    </a:p>
                  </a:txBody>
                  <a:tcPr marL="121900" marR="121900" marT="12190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8181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4</a:t>
                      </a:r>
                      <a:endParaRPr sz="1600"/>
                    </a:p>
                  </a:txBody>
                  <a:tcPr marL="121900" marR="121900" marT="121900" marB="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dirty="0"/>
                        <a:t>Decide on need for modification of the FastRICH gating through simulation studies</a:t>
                      </a:r>
                      <a:endParaRPr sz="1600" dirty="0"/>
                    </a:p>
                  </a:txBody>
                  <a:tcPr marL="121900" marR="121900" marT="121900" marB="0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dirty="0"/>
                        <a:t>Q1 2025</a:t>
                      </a:r>
                      <a:endParaRPr sz="1600" dirty="0"/>
                    </a:p>
                  </a:txBody>
                  <a:tcPr marL="121900" marR="121900" marT="12190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8181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5</a:t>
                      </a:r>
                      <a:endParaRPr sz="1600"/>
                    </a:p>
                  </a:txBody>
                  <a:tcPr marL="121900" marR="121900" marT="121900" marB="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Completion of full-size prototype module and test of its mechanical properties</a:t>
                      </a:r>
                      <a:endParaRPr sz="1600"/>
                    </a:p>
                  </a:txBody>
                  <a:tcPr marL="121900" marR="121900" marT="121900" marB="0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Q2 2025</a:t>
                      </a:r>
                      <a:endParaRPr sz="1600"/>
                    </a:p>
                  </a:txBody>
                  <a:tcPr marL="121900" marR="121900" marT="12190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8181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6</a:t>
                      </a:r>
                      <a:endParaRPr sz="1600"/>
                    </a:p>
                  </a:txBody>
                  <a:tcPr marL="121900" marR="121900" marT="121900" marB="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Analysis of test-beam data taken with the full-size prototype module</a:t>
                      </a:r>
                      <a:endParaRPr sz="1600"/>
                    </a:p>
                  </a:txBody>
                  <a:tcPr marL="121900" marR="121900" marT="121900" marB="0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Q1 2026</a:t>
                      </a:r>
                      <a:endParaRPr sz="1600"/>
                    </a:p>
                  </a:txBody>
                  <a:tcPr marL="121900" marR="121900" marT="12190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8181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7</a:t>
                      </a:r>
                      <a:endParaRPr sz="1600"/>
                    </a:p>
                  </a:txBody>
                  <a:tcPr marL="121900" marR="121900" marT="121900" marB="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Complete conceptual design for integration of TORCH and RICH2 in a common structure</a:t>
                      </a:r>
                      <a:endParaRPr sz="1600"/>
                    </a:p>
                  </a:txBody>
                  <a:tcPr marL="121900" marR="121900" marT="121900" marB="0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Q1 2026</a:t>
                      </a:r>
                      <a:endParaRPr sz="1600"/>
                    </a:p>
                  </a:txBody>
                  <a:tcPr marL="121900" marR="121900" marT="12190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8181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8</a:t>
                      </a:r>
                      <a:endParaRPr sz="1600"/>
                    </a:p>
                  </a:txBody>
                  <a:tcPr marL="121900" marR="121900" marT="121900" marB="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Complete optimisation of the optical layout of the TORCH modules</a:t>
                      </a:r>
                      <a:endParaRPr sz="1600"/>
                    </a:p>
                  </a:txBody>
                  <a:tcPr marL="121900" marR="121900" marT="121900" marB="0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Q3 2025</a:t>
                      </a:r>
                      <a:endParaRPr sz="1600"/>
                    </a:p>
                  </a:txBody>
                  <a:tcPr marL="121900" marR="121900" marT="12190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8181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dirty="0"/>
                        <a:t>9</a:t>
                      </a:r>
                      <a:endParaRPr sz="1600" dirty="0"/>
                    </a:p>
                  </a:txBody>
                  <a:tcPr marL="121900" marR="121900" marT="12190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dirty="0"/>
                        <a:t>Assess vendors for suitably polished quartz</a:t>
                      </a:r>
                      <a:endParaRPr sz="1600" dirty="0"/>
                    </a:p>
                  </a:txBody>
                  <a:tcPr marL="121900" marR="121900" marT="12190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Q1 2026</a:t>
                      </a:r>
                      <a:endParaRPr sz="1600"/>
                    </a:p>
                  </a:txBody>
                  <a:tcPr marL="121900" marR="121900" marT="12190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8181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10</a:t>
                      </a:r>
                      <a:endParaRPr sz="1600"/>
                    </a:p>
                  </a:txBody>
                  <a:tcPr marL="121900" marR="121900" marT="12190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dirty="0"/>
                        <a:t>Demonstrate reconstruction can be run on hardware accelerators </a:t>
                      </a:r>
                      <a:endParaRPr sz="1600" dirty="0"/>
                    </a:p>
                  </a:txBody>
                  <a:tcPr marL="121900" marR="121900" marT="12190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dirty="0"/>
                        <a:t>Q4 2025</a:t>
                      </a:r>
                      <a:endParaRPr sz="1600" dirty="0"/>
                    </a:p>
                  </a:txBody>
                  <a:tcPr marL="121900" marR="121900" marT="12190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8181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dirty="0"/>
                        <a:t>11</a:t>
                      </a:r>
                      <a:endParaRPr sz="1600" dirty="0"/>
                    </a:p>
                  </a:txBody>
                  <a:tcPr marL="121900" marR="121900" marT="12190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Evaluate detector performance of preferred detector configurations</a:t>
                      </a:r>
                      <a:endParaRPr sz="1600"/>
                    </a:p>
                  </a:txBody>
                  <a:tcPr marL="121900" marR="121900" marT="12190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dirty="0"/>
                        <a:t>Q1 2026</a:t>
                      </a:r>
                      <a:endParaRPr sz="1600" dirty="0"/>
                    </a:p>
                  </a:txBody>
                  <a:tcPr marL="121900" marR="121900" marT="12190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C95EC-ADB6-3CEC-97E5-1AC9E1DE8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Synergies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10A9B9-20B9-A7F8-2B79-F3B3156A57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RICH and TORCH could potentially use the same photon detectors. We should cooperate more, starting with joint meetings</a:t>
            </a:r>
          </a:p>
          <a:p>
            <a:pPr lvl="1"/>
            <a:r>
              <a:rPr lang="en-GB" sz="2000" dirty="0"/>
              <a:t>Probably not if RICH uses LAPPDs</a:t>
            </a:r>
          </a:p>
          <a:p>
            <a:r>
              <a:rPr lang="en-GB" sz="2400" dirty="0"/>
              <a:t>Both RICH and TORCH would benefit from simulation with realistic material in the tracking stations</a:t>
            </a:r>
          </a:p>
          <a:p>
            <a:pPr lvl="1"/>
            <a:r>
              <a:rPr lang="en-GB" sz="2000" dirty="0"/>
              <a:t>And verification of performance with Run 5 tracking</a:t>
            </a:r>
          </a:p>
          <a:p>
            <a:r>
              <a:rPr lang="en-GB" sz="2400" dirty="0"/>
              <a:t>Having combined PID would benefit the optimisation of the design of the RICH detectors</a:t>
            </a:r>
          </a:p>
          <a:p>
            <a:r>
              <a:rPr lang="en-GB" sz="2400" dirty="0"/>
              <a:t>A realistic conceptual design is required by TORCH before any redesign of RICH2</a:t>
            </a:r>
          </a:p>
          <a:p>
            <a:endParaRPr lang="en-GB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412CE6-5220-F9BF-3893-A7AF949A6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9CF3C3-EB41-90B5-08F0-D3CEB59F0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8164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5C97C-37F2-3B44-6C52-81A21F0ED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F17223-BBF6-CCA8-AA2F-4EAA5EDC50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There is a lot of work towards a PID TDR, but the tasks are well defined and should be achievable</a:t>
            </a:r>
          </a:p>
          <a:p>
            <a:pPr lvl="1"/>
            <a:r>
              <a:rPr lang="en-GB" dirty="0"/>
              <a:t>Good progress on the software side</a:t>
            </a:r>
          </a:p>
          <a:p>
            <a:pPr lvl="1"/>
            <a:r>
              <a:rPr lang="en-GB" dirty="0"/>
              <a:t>A baseline design for the RICH is expected by Q3</a:t>
            </a:r>
          </a:p>
          <a:p>
            <a:r>
              <a:rPr lang="en-GB" dirty="0"/>
              <a:t>Both projects will benefit by working closer together</a:t>
            </a:r>
          </a:p>
          <a:p>
            <a:r>
              <a:rPr lang="en-GB" dirty="0"/>
              <a:t>The photon detector choice will not be made by the TDR, but a baseline should be defined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914330-146E-B418-ED35-937DC799A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DFFDAA-12CE-4C2A-6CE8-E4B06AF83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248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sign&#10;&#10;AI-generated content may be incorrect.">
            <a:extLst>
              <a:ext uri="{FF2B5EF4-FFF2-40B4-BE49-F238E27FC236}">
                <a16:creationId xmlns:a16="http://schemas.microsoft.com/office/drawing/2014/main" id="{50D90950-567E-369F-DA89-8E04BAA5C32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250" r="16945"/>
          <a:stretch/>
        </p:blipFill>
        <p:spPr>
          <a:xfrm>
            <a:off x="1981200" y="2469853"/>
            <a:ext cx="8144933" cy="1918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681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34E27-B499-D887-A766-51A81BEA6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Optical geometry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318778-05AC-A988-AF75-EB74C7065F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Define the optimal geometry for PID assuming “complete” freedom (within the RICH1 and RICH2 z envelope)</a:t>
            </a:r>
          </a:p>
          <a:p>
            <a:r>
              <a:rPr lang="en-GB" dirty="0"/>
              <a:t>No requitement for magnetic shielding</a:t>
            </a:r>
          </a:p>
          <a:p>
            <a:r>
              <a:rPr lang="en-GB" dirty="0"/>
              <a:t>Improve Cherenkov angle resolution</a:t>
            </a:r>
          </a:p>
          <a:p>
            <a:r>
              <a:rPr lang="en-GB" dirty="0"/>
              <a:t>Manage detector occupancy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F1997F-06A3-9B6C-9D00-174D90439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057A65-CA9D-D030-5203-65EF7048B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484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33C9632-F161-F2A0-9B75-F9B6826EB50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4854" t="23635" r="4506" b="13454"/>
          <a:stretch/>
        </p:blipFill>
        <p:spPr>
          <a:xfrm>
            <a:off x="5620779" y="1714433"/>
            <a:ext cx="5733021" cy="44625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0D96DE2-5B41-5199-EFED-14A882420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RICH1 layout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F64CFE-69A6-8F93-D387-5868B5E7CA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15000" cy="4351338"/>
          </a:xfrm>
        </p:spPr>
        <p:txBody>
          <a:bodyPr>
            <a:normAutofit/>
          </a:bodyPr>
          <a:lstStyle/>
          <a:p>
            <a:r>
              <a:rPr lang="en-GB" sz="2000" dirty="0"/>
              <a:t>Currently two options:</a:t>
            </a:r>
          </a:p>
          <a:p>
            <a:pPr lvl="1"/>
            <a:r>
              <a:rPr lang="en-GB" sz="1800" dirty="0"/>
              <a:t>FDTR Geometry</a:t>
            </a:r>
          </a:p>
          <a:p>
            <a:pPr lvl="1"/>
            <a:r>
              <a:rPr lang="en-GB" sz="1800" dirty="0"/>
              <a:t>Split Optics</a:t>
            </a:r>
          </a:p>
          <a:p>
            <a:endParaRPr lang="en-GB" sz="2000" dirty="0"/>
          </a:p>
          <a:p>
            <a:r>
              <a:rPr lang="en-GB" sz="2000" dirty="0"/>
              <a:t>FTDR is well defined and ready for further studies</a:t>
            </a:r>
          </a:p>
          <a:p>
            <a:r>
              <a:rPr lang="en-GB" sz="2000" dirty="0"/>
              <a:t>Split optics will require modifications to the reconstruction due the extra detector planes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150A6B-1822-1003-0368-DF7036773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35D9C7-208A-7CE5-E77D-031FDC695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989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EDB77-B23B-9DB1-7ACF-8ACE2EA80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RICH2 layout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E75ADA-7FBD-3A27-11A0-9B7E891E78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305415" cy="4351338"/>
          </a:xfrm>
        </p:spPr>
        <p:txBody>
          <a:bodyPr>
            <a:normAutofit/>
          </a:bodyPr>
          <a:lstStyle/>
          <a:p>
            <a:r>
              <a:rPr lang="en-GB" sz="1800" dirty="0"/>
              <a:t>Same outer envelope</a:t>
            </a:r>
          </a:p>
          <a:p>
            <a:r>
              <a:rPr lang="en-GB" sz="1800" dirty="0"/>
              <a:t>Currently implementing the FTDR layout in Gauss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105C09-1B34-F73C-AA6D-14AB749E6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26E98A-70B1-C011-8222-7EF6494E7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 descr="A blue and yellow rectangular object&#10;&#10;AI-generated content may be incorrect.">
            <a:extLst>
              <a:ext uri="{FF2B5EF4-FFF2-40B4-BE49-F238E27FC236}">
                <a16:creationId xmlns:a16="http://schemas.microsoft.com/office/drawing/2014/main" id="{D65BDB94-3BB7-8F67-CF5D-64907D96821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6818527" y="2852492"/>
            <a:ext cx="5717512" cy="1784547"/>
          </a:xfrm>
          <a:prstGeom prst="rect">
            <a:avLst/>
          </a:prstGeom>
        </p:spPr>
      </p:pic>
      <p:pic>
        <p:nvPicPr>
          <p:cNvPr id="9" name="Picture 8" descr="A blue and yellow rectangular object with blue lines&#10;&#10;AI-generated content may be incorrect.">
            <a:extLst>
              <a:ext uri="{FF2B5EF4-FFF2-40B4-BE49-F238E27FC236}">
                <a16:creationId xmlns:a16="http://schemas.microsoft.com/office/drawing/2014/main" id="{E2C955C7-2700-A311-04E5-FFCCDC8095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189627" y="2792382"/>
            <a:ext cx="5717512" cy="1904767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69510102-7565-8E48-8083-0EF46426288A}"/>
              </a:ext>
            </a:extLst>
          </p:cNvPr>
          <p:cNvSpPr/>
          <p:nvPr/>
        </p:nvSpPr>
        <p:spPr>
          <a:xfrm>
            <a:off x="8022543" y="3501083"/>
            <a:ext cx="609833" cy="52243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Content Placeholder 6">
            <a:extLst>
              <a:ext uri="{FF2B5EF4-FFF2-40B4-BE49-F238E27FC236}">
                <a16:creationId xmlns:a16="http://schemas.microsoft.com/office/drawing/2014/main" id="{A7EC129C-88F4-2993-32B2-2E9D8A0905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7460" y="3110121"/>
            <a:ext cx="3623786" cy="1586241"/>
          </a:xfrm>
          <a:prstGeom prst="rect">
            <a:avLst/>
          </a:prstGeom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072DEED9-02E9-46D8-E3A4-393EB250EAB5}"/>
              </a:ext>
            </a:extLst>
          </p:cNvPr>
          <p:cNvSpPr/>
          <p:nvPr/>
        </p:nvSpPr>
        <p:spPr>
          <a:xfrm>
            <a:off x="2381074" y="3659560"/>
            <a:ext cx="609833" cy="52243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B7950C5-4D51-C2C6-7992-EF1379D516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539" y="5210599"/>
            <a:ext cx="4362704" cy="516983"/>
          </a:xfrm>
          <a:prstGeom prst="rect">
            <a:avLst/>
          </a:prstGeom>
        </p:spPr>
      </p:pic>
      <p:sp>
        <p:nvSpPr>
          <p:cNvPr id="14" name="Right Brace 13">
            <a:extLst>
              <a:ext uri="{FF2B5EF4-FFF2-40B4-BE49-F238E27FC236}">
                <a16:creationId xmlns:a16="http://schemas.microsoft.com/office/drawing/2014/main" id="{217250FC-1FF9-B3F4-F1EB-7AA5E601CF8E}"/>
              </a:ext>
            </a:extLst>
          </p:cNvPr>
          <p:cNvSpPr/>
          <p:nvPr/>
        </p:nvSpPr>
        <p:spPr>
          <a:xfrm>
            <a:off x="4353500" y="5430103"/>
            <a:ext cx="187746" cy="258115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4F3743-95F4-2771-2325-A3ADC51A1F55}"/>
              </a:ext>
            </a:extLst>
          </p:cNvPr>
          <p:cNvSpPr txBox="1"/>
          <p:nvPr/>
        </p:nvSpPr>
        <p:spPr>
          <a:xfrm>
            <a:off x="4461035" y="5389883"/>
            <a:ext cx="139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24% reduction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98BC20E-2384-8E98-6AF4-393C10959959}"/>
              </a:ext>
            </a:extLst>
          </p:cNvPr>
          <p:cNvSpPr txBox="1"/>
          <p:nvPr/>
        </p:nvSpPr>
        <p:spPr>
          <a:xfrm>
            <a:off x="1865494" y="2739749"/>
            <a:ext cx="2000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22% fewer photons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ACD294-BFE9-33F8-BEB4-C857ED57AF81}"/>
              </a:ext>
            </a:extLst>
          </p:cNvPr>
          <p:cNvSpPr txBox="1"/>
          <p:nvPr/>
        </p:nvSpPr>
        <p:spPr>
          <a:xfrm>
            <a:off x="2786997" y="4882068"/>
            <a:ext cx="2158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 Scoping document</a:t>
            </a:r>
          </a:p>
        </p:txBody>
      </p:sp>
    </p:spTree>
    <p:extLst>
      <p:ext uri="{BB962C8B-B14F-4D97-AF65-F5344CB8AC3E}">
        <p14:creationId xmlns:p14="http://schemas.microsoft.com/office/powerpoint/2010/main" val="3977255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0B9C2-2EBF-DBF6-DA4A-D7890F034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PID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D5E600-E492-525A-410F-69F2460871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Run Gauss and Moore with the different geometries and realistic photon detectors (QE, signal response, dark counts) to establish relative PID performance and optimise design</a:t>
            </a:r>
          </a:p>
          <a:p>
            <a:pPr lvl="1"/>
            <a:r>
              <a:rPr lang="en-GB" sz="2000" dirty="0"/>
              <a:t>With both RICH and TORCH</a:t>
            </a:r>
          </a:p>
          <a:p>
            <a:r>
              <a:rPr lang="en-GB" sz="2400" dirty="0"/>
              <a:t>Include as much as possible the material from Upgrade II tracker</a:t>
            </a:r>
          </a:p>
          <a:p>
            <a:pPr lvl="1"/>
            <a:r>
              <a:rPr lang="en-GB" sz="2000" dirty="0"/>
              <a:t>Possibility of significant amounts of extra material from Mighty Pixel services</a:t>
            </a:r>
          </a:p>
          <a:p>
            <a:pPr lvl="1"/>
            <a:r>
              <a:rPr lang="en-GB" sz="2000" dirty="0"/>
              <a:t>Upgrade II tracking would also be desirable</a:t>
            </a:r>
          </a:p>
          <a:p>
            <a:r>
              <a:rPr lang="en-GB" sz="2400" dirty="0"/>
              <a:t>Ideally with Run 5 tracking performance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B907AD-8E4F-5B2F-D072-9D23196D1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301FBF-9AAC-EDAF-EC31-86A9AB6A2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FE70DD1-4303-9E72-1444-EA81CD67A9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9145" y="4248844"/>
            <a:ext cx="3211286" cy="2424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317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BB931-5AB5-6A26-D635-DD9D6C45F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Milestones/Task towards RICH TDR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6458C6-6779-747C-5DC9-C08E36727D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Define RICH2 geometry [Q2 25]</a:t>
            </a:r>
          </a:p>
          <a:p>
            <a:pPr lvl="1"/>
            <a:r>
              <a:rPr lang="en-GB" sz="2000" dirty="0">
                <a:solidFill>
                  <a:schemeClr val="accent6">
                    <a:lumMod val="75000"/>
                  </a:schemeClr>
                </a:solidFill>
              </a:rPr>
              <a:t>RAL, Genova</a:t>
            </a:r>
          </a:p>
          <a:p>
            <a:r>
              <a:rPr lang="en-GB" sz="2400" dirty="0"/>
              <a:t>Define RICH1 geometry [Q3 25]</a:t>
            </a:r>
          </a:p>
          <a:p>
            <a:pPr lvl="1"/>
            <a:r>
              <a:rPr lang="en-GB" sz="2000" dirty="0">
                <a:solidFill>
                  <a:schemeClr val="accent6">
                    <a:lumMod val="75000"/>
                  </a:schemeClr>
                </a:solidFill>
              </a:rPr>
              <a:t>RAL, Genova, Edinburgh</a:t>
            </a:r>
          </a:p>
          <a:p>
            <a:r>
              <a:rPr lang="en-GB" sz="2400" dirty="0"/>
              <a:t>Establish acceptable dark count rate [Q3 25]</a:t>
            </a:r>
          </a:p>
          <a:p>
            <a:pPr lvl="1"/>
            <a:r>
              <a:rPr lang="en-GB" sz="2000" dirty="0">
                <a:solidFill>
                  <a:schemeClr val="accent6">
                    <a:lumMod val="75000"/>
                  </a:schemeClr>
                </a:solidFill>
              </a:rPr>
              <a:t>Milano, CERN, Ljubljana</a:t>
            </a:r>
          </a:p>
          <a:p>
            <a:r>
              <a:rPr lang="en-GB" sz="2400" dirty="0"/>
              <a:t>PID performance from simulation and reconstruction [Q4 25]</a:t>
            </a:r>
          </a:p>
          <a:p>
            <a:pPr lvl="1"/>
            <a:r>
              <a:rPr lang="en-GB" sz="2000" dirty="0">
                <a:solidFill>
                  <a:schemeClr val="accent6">
                    <a:lumMod val="75000"/>
                  </a:schemeClr>
                </a:solidFill>
              </a:rPr>
              <a:t>RAL, Cambridge</a:t>
            </a:r>
          </a:p>
          <a:p>
            <a:r>
              <a:rPr lang="en-GB" sz="2400" dirty="0"/>
              <a:t>Feasibility of cryostat/cool-box [Q1 26]</a:t>
            </a:r>
          </a:p>
          <a:p>
            <a:pPr lvl="1"/>
            <a:r>
              <a:rPr lang="en-GB" sz="2000" dirty="0">
                <a:solidFill>
                  <a:schemeClr val="accent6">
                    <a:lumMod val="75000"/>
                  </a:schemeClr>
                </a:solidFill>
              </a:rPr>
              <a:t>CERN</a:t>
            </a:r>
          </a:p>
          <a:p>
            <a:endParaRPr lang="en-GB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AE22B-33B8-0DE2-BD51-E52C0AB55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ABFBB0-D829-7957-7B9D-6C0D0D308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883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7F35C-1092-3743-5930-AB2E56E64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261B84-FFF8-2683-0FB0-74A8211A60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Verify suitability of FastRICH [Q1 26]</a:t>
            </a:r>
          </a:p>
          <a:p>
            <a:pPr lvl="1"/>
            <a:r>
              <a:rPr lang="en-GB" sz="2000" dirty="0">
                <a:solidFill>
                  <a:schemeClr val="accent6">
                    <a:lumMod val="75000"/>
                  </a:schemeClr>
                </a:solidFill>
              </a:rPr>
              <a:t>CERN, Bucharest, Ljubljana</a:t>
            </a:r>
          </a:p>
          <a:p>
            <a:r>
              <a:rPr lang="en-GB" sz="2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Readout electronics [Q1 26]</a:t>
            </a:r>
          </a:p>
          <a:p>
            <a:pPr lvl="1"/>
            <a:r>
              <a:rPr lang="en-GB" sz="2000" dirty="0">
                <a:solidFill>
                  <a:schemeClr val="accent6">
                    <a:lumMod val="75000"/>
                  </a:schemeClr>
                </a:solidFill>
              </a:rPr>
              <a:t>CERN, Cambridge, Bucharest, Ljubljana</a:t>
            </a:r>
          </a:p>
          <a:p>
            <a:r>
              <a:rPr lang="en-GB" sz="2400" dirty="0"/>
              <a:t>Specify baseline photon detector option [Q1 26, </a:t>
            </a:r>
            <a:r>
              <a:rPr lang="en-GB" sz="2400" dirty="0">
                <a:solidFill>
                  <a:srgbClr val="E94D36"/>
                </a:solidFill>
              </a:rPr>
              <a:t>and beyond</a:t>
            </a:r>
            <a:r>
              <a:rPr lang="en-GB" sz="2400" dirty="0"/>
              <a:t>]</a:t>
            </a:r>
          </a:p>
          <a:p>
            <a:pPr lvl="1"/>
            <a:r>
              <a:rPr lang="en-GB" sz="2000" dirty="0">
                <a:solidFill>
                  <a:schemeClr val="accent6">
                    <a:lumMod val="75000"/>
                  </a:schemeClr>
                </a:solidFill>
              </a:rPr>
              <a:t>Genova, Ferrara, Milano, Perugia, Padova, Edinburgh, RAL, CERN, Bucharest, Ljubljana</a:t>
            </a:r>
          </a:p>
          <a:p>
            <a:endParaRPr lang="en-GB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E03A87-AEBD-83B7-89E2-F9BEEAADD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775663-FF09-0C01-5362-AA9C6216E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6558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00183CAA-8284-B638-E314-3BD9D9677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633"/>
            <a:ext cx="10515600" cy="1325563"/>
          </a:xfrm>
        </p:spPr>
        <p:txBody>
          <a:bodyPr/>
          <a:lstStyle/>
          <a:p>
            <a:r>
              <a:rPr lang="en-GB" dirty="0"/>
              <a:t>RICH Mechanics Up II schedule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B7E1EAD-D9BE-4A13-27BC-59AB77E7AD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b="27112"/>
          <a:stretch/>
        </p:blipFill>
        <p:spPr>
          <a:xfrm>
            <a:off x="0" y="2610174"/>
            <a:ext cx="12185002" cy="4111301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E481F4-A380-DF14-6CF3-FC6F4624D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F64EC2-DC1B-59E2-4DB6-A8684947D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750529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5CDD6A94A459459C297F10E8F74457" ma:contentTypeVersion="14" ma:contentTypeDescription="Create a new document." ma:contentTypeScope="" ma:versionID="a8d77cd685431dcf4cf1fca2f07cb51e">
  <xsd:schema xmlns:xsd="http://www.w3.org/2001/XMLSchema" xmlns:xs="http://www.w3.org/2001/XMLSchema" xmlns:p="http://schemas.microsoft.com/office/2006/metadata/properties" xmlns:ns2="1e0c0f35-d0b2-43fb-b8b8-147d937ebf45" xmlns:ns3="2e24dfb7-a69e-40eb-b94f-44b9ca9c25ed" targetNamespace="http://schemas.microsoft.com/office/2006/metadata/properties" ma:root="true" ma:fieldsID="597157de75d07e5cf34596620867d05c" ns2:_="" ns3:_="">
    <xsd:import namespace="1e0c0f35-d0b2-43fb-b8b8-147d937ebf45"/>
    <xsd:import namespace="2e24dfb7-a69e-40eb-b94f-44b9ca9c25e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Year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0c0f35-d0b2-43fb-b8b8-147d937ebf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Year" ma:index="12" nillable="true" ma:displayName="Year" ma:default="2022" ma:format="Dropdown" ma:internalName="Year">
      <xsd:simpleType>
        <xsd:restriction base="dms:Choice">
          <xsd:enumeration value="2007"/>
          <xsd:enumeration value="2008"/>
          <xsd:enumeration value="2009"/>
          <xsd:enumeration value="2010"/>
          <xsd:enumeration value="2011"/>
          <xsd:enumeration value="2012"/>
          <xsd:enumeration value="2013"/>
          <xsd:enumeration value="2014"/>
          <xsd:enumeration value="2015"/>
          <xsd:enumeration value="2016"/>
          <xsd:enumeration value="2017"/>
          <xsd:enumeration value="2018"/>
          <xsd:enumeration value="2019"/>
          <xsd:enumeration value="2020"/>
          <xsd:enumeration value="2021"/>
          <xsd:enumeration value="2022"/>
          <xsd:enumeration value="N/A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2f5dd817-92c5-4985-aefa-795407915ae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24dfb7-a69e-40eb-b94f-44b9ca9c25ed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b5ce2244-f3a2-4f8c-9fdd-a2abf5b0a3d3}" ma:internalName="TaxCatchAll" ma:showField="CatchAllData" ma:web="834c96a2-eb0c-4033-b35f-0261faddef2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1e0c0f35-d0b2-43fb-b8b8-147d937ebf45">2022</Year>
    <TaxCatchAll xmlns="2e24dfb7-a69e-40eb-b94f-44b9ca9c25ed" xsi:nil="true"/>
    <lcf76f155ced4ddcb4097134ff3c332f xmlns="1e0c0f35-d0b2-43fb-b8b8-147d937ebf4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678AA82-5F24-4C22-A821-D5CA6C2566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e0c0f35-d0b2-43fb-b8b8-147d937ebf45"/>
    <ds:schemaRef ds:uri="2e24dfb7-a69e-40eb-b94f-44b9ca9c25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2343E82-7DC5-4DF1-896D-E8C717438D0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D5FE28F-E808-4D13-89A4-C40B1B8D9C60}">
  <ds:schemaRefs>
    <ds:schemaRef ds:uri="http://schemas.microsoft.com/office/2006/metadata/properties"/>
    <ds:schemaRef ds:uri="http://schemas.microsoft.com/office/infopath/2007/PartnerControls"/>
    <ds:schemaRef ds:uri="1e0c0f35-d0b2-43fb-b8b8-147d937ebf45"/>
    <ds:schemaRef ds:uri="2e24dfb7-a69e-40eb-b94f-44b9ca9c25e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8373</TotalTime>
  <Words>1027</Words>
  <Application>Microsoft Office PowerPoint</Application>
  <PresentationFormat>Widescreen</PresentationFormat>
  <Paragraphs>136</Paragraphs>
  <Slides>17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Arial Regular</vt:lpstr>
      <vt:lpstr>Calibri</vt:lpstr>
      <vt:lpstr>Wingdings</vt:lpstr>
      <vt:lpstr>Font and logo master</vt:lpstr>
      <vt:lpstr>Font WITHOUT logo master</vt:lpstr>
      <vt:lpstr>1_Font and logo master</vt:lpstr>
      <vt:lpstr>PowerPoint Presentation</vt:lpstr>
      <vt:lpstr>PowerPoint Presentation</vt:lpstr>
      <vt:lpstr>Optical geometry</vt:lpstr>
      <vt:lpstr>RICH1 layout</vt:lpstr>
      <vt:lpstr>RICH2 layout</vt:lpstr>
      <vt:lpstr>PID performance</vt:lpstr>
      <vt:lpstr>Milestones/Task towards RICH TDR</vt:lpstr>
      <vt:lpstr>(continued)</vt:lpstr>
      <vt:lpstr>RICH Mechanics Up II schedule</vt:lpstr>
      <vt:lpstr>PowerPoint Presentation</vt:lpstr>
      <vt:lpstr>Optimisation of module layout</vt:lpstr>
      <vt:lpstr>Baseline photon detector choice</vt:lpstr>
      <vt:lpstr>Design of front-end electronics</vt:lpstr>
      <vt:lpstr>Conceptual design of an integrated RICH-TORCH detector</vt:lpstr>
      <vt:lpstr>Proposed milestones towards a TDR</vt:lpstr>
      <vt:lpstr>Synergies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STFC PowerPoint template - basic</dc:title>
  <dc:creator>Philip Millard</dc:creator>
  <cp:lastModifiedBy>Papanestis, Antonis (STFC,RAL,PPD)</cp:lastModifiedBy>
  <cp:revision>310</cp:revision>
  <cp:lastPrinted>2019-10-02T08:27:37Z</cp:lastPrinted>
  <dcterms:created xsi:type="dcterms:W3CDTF">2019-09-17T08:04:08Z</dcterms:created>
  <dcterms:modified xsi:type="dcterms:W3CDTF">2025-03-27T07:30:37Z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0x0101000D5CDD6A94A459459C297F10E8F74457</vt:lpwstr>
  </property>
</Properties>
</file>