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36"/>
  </p:notesMasterIdLst>
  <p:handoutMasterIdLst>
    <p:handoutMasterId r:id="rId37"/>
  </p:handoutMasterIdLst>
  <p:sldIdLst>
    <p:sldId id="259" r:id="rId2"/>
    <p:sldId id="3141" r:id="rId3"/>
    <p:sldId id="3172" r:id="rId4"/>
    <p:sldId id="3145" r:id="rId5"/>
    <p:sldId id="3194" r:id="rId6"/>
    <p:sldId id="3217" r:id="rId7"/>
    <p:sldId id="3147" r:id="rId8"/>
    <p:sldId id="3163" r:id="rId9"/>
    <p:sldId id="3154" r:id="rId10"/>
    <p:sldId id="3184" r:id="rId11"/>
    <p:sldId id="3214" r:id="rId12"/>
    <p:sldId id="3159" r:id="rId13"/>
    <p:sldId id="3168" r:id="rId14"/>
    <p:sldId id="3170" r:id="rId15"/>
    <p:sldId id="3215" r:id="rId16"/>
    <p:sldId id="3192" r:id="rId17"/>
    <p:sldId id="3195" r:id="rId18"/>
    <p:sldId id="3216" r:id="rId19"/>
    <p:sldId id="3197" r:id="rId20"/>
    <p:sldId id="3199" r:id="rId21"/>
    <p:sldId id="3207" r:id="rId22"/>
    <p:sldId id="3211" r:id="rId23"/>
    <p:sldId id="3183" r:id="rId24"/>
    <p:sldId id="3182" r:id="rId25"/>
    <p:sldId id="3179" r:id="rId26"/>
    <p:sldId id="3165" r:id="rId27"/>
    <p:sldId id="3191" r:id="rId28"/>
    <p:sldId id="3146" r:id="rId29"/>
    <p:sldId id="3178" r:id="rId30"/>
    <p:sldId id="3196" r:id="rId31"/>
    <p:sldId id="3208" r:id="rId32"/>
    <p:sldId id="3210" r:id="rId33"/>
    <p:sldId id="3212" r:id="rId34"/>
    <p:sldId id="3213" r:id="rId35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60093"/>
    <a:srgbClr val="008E40"/>
    <a:srgbClr val="0000FF"/>
    <a:srgbClr val="FF33CC"/>
    <a:srgbClr val="99FF99"/>
    <a:srgbClr val="0214BE"/>
    <a:srgbClr val="CCFFFF"/>
    <a:srgbClr val="00CC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9" autoAdjust="0"/>
    <p:restoredTop sz="87075" autoAdjust="0"/>
  </p:normalViewPr>
  <p:slideViewPr>
    <p:cSldViewPr>
      <p:cViewPr>
        <p:scale>
          <a:sx n="100" d="100"/>
          <a:sy n="100" d="100"/>
        </p:scale>
        <p:origin x="856" y="304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482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3/27/25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20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39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8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38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baseline="0" dirty="0">
                <a:solidFill>
                  <a:srgbClr val="FFFFFF"/>
                </a:solidFill>
                <a:latin typeface="Arial"/>
              </a:rPr>
              <a:t>8</a:t>
            </a:r>
            <a:r>
              <a:rPr lang="en-GB" sz="1400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dirty="0">
                <a:solidFill>
                  <a:srgbClr val="FFFFFF"/>
                </a:solidFill>
                <a:latin typeface="Arial"/>
              </a:rPr>
              <a:t> workshop on LHCb upgrade II - 27.03.2025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  <p:sldLayoutId id="2147486931" r:id="rId5"/>
    <p:sldLayoutId id="2147486932" r:id="rId6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1377881/contributions/5861153/attachments/2826792/4938358/Lumi_LHCbupgrade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indico.cern.ch/event/1483832/contributions/6274031/subcontributions/529772/attachments/3015997/5319304/2025.02.17--Town_meeting--Future_ion_operation.pdf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1483832/contributions/6274031/subcontributions/529772/attachments/3015997/5319304/2025.02.17--Town_meeting--Future_ion_operation.pdf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11" Type="http://schemas.openxmlformats.org/officeDocument/2006/relationships/hyperlink" Target="https://indico.cern.ch/event/1483832/contributions/6274031/subcontributions/529773/attachments/3015816/5319175/ESPP_HI_QGP_17022025_alemany.pdf" TargetMode="External"/><Relationship Id="rId5" Type="http://schemas.microsoft.com/office/2007/relationships/hdphoto" Target="../media/hdphoto2.wdp"/><Relationship Id="rId10" Type="http://schemas.openxmlformats.org/officeDocument/2006/relationships/image" Target="../media/image41.png"/><Relationship Id="rId4" Type="http://schemas.openxmlformats.org/officeDocument/2006/relationships/image" Target="../media/image38.png"/><Relationship Id="rId9" Type="http://schemas.microsoft.com/office/2007/relationships/hdphoto" Target="../media/hdphoto4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cds.cern.ch/record/2720131" TargetMode="Externa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3832/contributions/6274031/subcontributions/529772/attachments/3015997/5319304/2025.02.17--Town_meeting--Future_ion_operation.pdf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30730" y="5003605"/>
            <a:ext cx="3339305" cy="1297695"/>
          </a:xfrm>
        </p:spPr>
        <p:txBody>
          <a:bodyPr/>
          <a:lstStyle/>
          <a:p>
            <a:r>
              <a:rPr lang="en-US" sz="2400" b="1" dirty="0"/>
              <a:t>Matteo Solfaroli</a:t>
            </a:r>
          </a:p>
          <a:p>
            <a:r>
              <a:rPr lang="en-US" sz="1500" dirty="0"/>
              <a:t>for the ATS feasibility study team</a:t>
            </a:r>
          </a:p>
          <a:p>
            <a:endParaRPr lang="en-US" sz="1500" dirty="0"/>
          </a:p>
          <a:p>
            <a:r>
              <a:rPr lang="en-US" sz="1800" dirty="0"/>
              <a:t>8</a:t>
            </a:r>
            <a:r>
              <a:rPr lang="en-US" sz="1800" baseline="30000" dirty="0"/>
              <a:t>th</a:t>
            </a:r>
            <a:r>
              <a:rPr lang="en-US" sz="1800" dirty="0"/>
              <a:t> WS on LHCb upgrade II</a:t>
            </a:r>
          </a:p>
          <a:p>
            <a:r>
              <a:rPr lang="en-US" sz="1800" dirty="0"/>
              <a:t>Heidelberg, March 27</a:t>
            </a:r>
            <a:r>
              <a:rPr lang="en-US" sz="1800" baseline="30000" dirty="0"/>
              <a:t>th</a:t>
            </a:r>
            <a:r>
              <a:rPr lang="en-US" sz="1800" dirty="0"/>
              <a:t>,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004029-E2C2-DCF7-7C19-107A7E871814}"/>
              </a:ext>
            </a:extLst>
          </p:cNvPr>
          <p:cNvSpPr txBox="1"/>
          <p:nvPr/>
        </p:nvSpPr>
        <p:spPr>
          <a:xfrm>
            <a:off x="335250" y="3429000"/>
            <a:ext cx="948603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400" b="1" dirty="0">
                <a:solidFill>
                  <a:schemeClr val="bg1"/>
                </a:solidFill>
                <a:latin typeface="+mn-lt"/>
              </a:rPr>
              <a:t>Machine infrastructure and performance</a:t>
            </a:r>
            <a:endParaRPr lang="en-CH" sz="5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8EA0C9-D208-0298-84D6-B046C9C221F9}"/>
              </a:ext>
            </a:extLst>
          </p:cNvPr>
          <p:cNvSpPr txBox="1"/>
          <p:nvPr/>
        </p:nvSpPr>
        <p:spPr>
          <a:xfrm>
            <a:off x="28010" y="6539268"/>
            <a:ext cx="85259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Material from: </a:t>
            </a:r>
            <a:r>
              <a:rPr lang="en-US" sz="1400" dirty="0" err="1">
                <a:solidFill>
                  <a:schemeClr val="bg1"/>
                </a:solidFill>
              </a:rPr>
              <a:t>R.Alemany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R.Bruce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R.Calà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F.Cerutti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R.de</a:t>
            </a:r>
            <a:r>
              <a:rPr lang="en-US" sz="1400" dirty="0">
                <a:solidFill>
                  <a:schemeClr val="bg1"/>
                </a:solidFill>
              </a:rPr>
              <a:t> Maria, </a:t>
            </a:r>
            <a:r>
              <a:rPr lang="en-US" sz="1400" dirty="0" err="1">
                <a:solidFill>
                  <a:schemeClr val="bg1"/>
                </a:solidFill>
              </a:rPr>
              <a:t>S.Kostoglou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G.Lerner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M.Pezzetti</a:t>
            </a:r>
            <a:endParaRPr lang="en-CH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F3854-4A46-807B-F84C-A55FD1BA1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3EDEB1-FFF0-3D83-63BF-869A339C9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6446524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Cryogenic system – inner triplet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A941F7-F659-A0EE-4823-B3528B42C6AB}"/>
              </a:ext>
            </a:extLst>
          </p:cNvPr>
          <p:cNvSpPr txBox="1"/>
          <p:nvPr/>
        </p:nvSpPr>
        <p:spPr>
          <a:xfrm>
            <a:off x="220035" y="2332637"/>
            <a:ext cx="7565785" cy="324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effectLst/>
                <a:latin typeface="+mn-lt"/>
              </a:rPr>
              <a:t>Upgrade junction module </a:t>
            </a:r>
            <a:r>
              <a:rPr lang="en-GB" sz="2200" dirty="0">
                <a:effectLst/>
                <a:latin typeface="+mn-lt"/>
              </a:rPr>
              <a:t>between refrigerator and triplet </a:t>
            </a:r>
            <a:r>
              <a:rPr lang="en-GB" sz="1700" dirty="0">
                <a:effectLst/>
                <a:latin typeface="+mn-lt"/>
              </a:rPr>
              <a:t>(as installed in ATLAS/CMS) </a:t>
            </a:r>
            <a:r>
              <a:rPr lang="en-GB" sz="2200" dirty="0">
                <a:effectLst/>
                <a:latin typeface="+mn-lt"/>
              </a:rPr>
              <a:t>to allow extraction of 325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latin typeface="+mn-lt"/>
              </a:rPr>
              <a:t>R</a:t>
            </a:r>
            <a:r>
              <a:rPr lang="en-GB" sz="2200" b="1" dirty="0">
                <a:effectLst/>
                <a:latin typeface="+mn-lt"/>
              </a:rPr>
              <a:t>educe aperture </a:t>
            </a:r>
            <a:r>
              <a:rPr lang="en-GB" sz="2200" dirty="0">
                <a:effectLst/>
                <a:latin typeface="+mn-lt"/>
              </a:rPr>
              <a:t>of MBXWS-TAS to lower power deposition to ~300 W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effectLst/>
                <a:latin typeface="+mn-lt"/>
              </a:rPr>
              <a:t>Increase cooling power </a:t>
            </a:r>
            <a:r>
              <a:rPr lang="en-GB" sz="2200" dirty="0">
                <a:effectLst/>
                <a:latin typeface="+mn-lt"/>
              </a:rPr>
              <a:t>in 4.5 K refrigerators for IT/D1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Exchange the refrigerator </a:t>
            </a:r>
            <a:r>
              <a:rPr lang="en-GB" sz="2000" dirty="0">
                <a:effectLst/>
                <a:latin typeface="+mn-lt"/>
                <a:sym typeface="Wingdings" pitchFamily="2" charset="2"/>
              </a:rPr>
              <a:t> v</a:t>
            </a:r>
            <a:r>
              <a:rPr lang="en-GB" sz="2000" dirty="0">
                <a:latin typeface="+mn-lt"/>
                <a:sym typeface="Wingdings" pitchFamily="2" charset="2"/>
              </a:rPr>
              <a:t>ery </a:t>
            </a:r>
            <a:r>
              <a:rPr lang="en-GB" sz="2000" u="sng" dirty="0">
                <a:latin typeface="+mn-lt"/>
                <a:sym typeface="Wingdings" pitchFamily="2" charset="2"/>
              </a:rPr>
              <a:t>costly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n-lt"/>
              </a:rPr>
              <a:t>Additional </a:t>
            </a:r>
            <a:r>
              <a:rPr lang="en-GB" sz="2000" u="sng" dirty="0">
                <a:effectLst/>
                <a:latin typeface="+mn-lt"/>
              </a:rPr>
              <a:t>carbon coating</a:t>
            </a:r>
            <a:r>
              <a:rPr lang="en-GB" sz="2000" dirty="0">
                <a:effectLst/>
                <a:latin typeface="+mn-lt"/>
              </a:rPr>
              <a:t> on beam screens to recover power from ARCs </a:t>
            </a:r>
            <a:r>
              <a:rPr lang="en-GB" sz="2000" dirty="0">
                <a:latin typeface="+mn-lt"/>
                <a:sym typeface="Wingdings" pitchFamily="2" charset="2"/>
              </a:rPr>
              <a:t> </a:t>
            </a:r>
            <a:r>
              <a:rPr lang="en-GB" sz="2000" dirty="0">
                <a:latin typeface="+mn-lt"/>
              </a:rPr>
              <a:t>coating efficacy </a:t>
            </a:r>
            <a:r>
              <a:rPr lang="en-GB" sz="2000" u="sng" dirty="0">
                <a:latin typeface="+mn-lt"/>
              </a:rPr>
              <a:t>to be evaluated</a:t>
            </a:r>
            <a:endParaRPr lang="en-GB" sz="20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2F7A4C-DAFF-B68B-17CD-A0F406C54FEF}"/>
              </a:ext>
            </a:extLst>
          </p:cNvPr>
          <p:cNvSpPr txBox="1"/>
          <p:nvPr/>
        </p:nvSpPr>
        <p:spPr>
          <a:xfrm>
            <a:off x="258440" y="1369043"/>
            <a:ext cx="84491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effectLst/>
                <a:latin typeface="+mn-lt"/>
              </a:rPr>
              <a:t>Power </a:t>
            </a:r>
            <a:r>
              <a:rPr lang="en-GB" sz="2400" b="1" dirty="0">
                <a:solidFill>
                  <a:srgbClr val="00B0F0"/>
                </a:solidFill>
                <a:effectLst/>
                <a:latin typeface="+mn-lt"/>
              </a:rPr>
              <a:t>between 390 W </a:t>
            </a:r>
            <a:r>
              <a:rPr lang="en-GB" b="1" dirty="0">
                <a:solidFill>
                  <a:srgbClr val="00B0F0"/>
                </a:solidFill>
                <a:effectLst/>
                <a:latin typeface="+mn-lt"/>
              </a:rPr>
              <a:t>(NO changes) </a:t>
            </a:r>
            <a:r>
              <a:rPr lang="en-GB" sz="2400" b="1" dirty="0">
                <a:solidFill>
                  <a:srgbClr val="00B0F0"/>
                </a:solidFill>
                <a:effectLst/>
                <a:latin typeface="+mn-lt"/>
              </a:rPr>
              <a:t>and ~345 W </a:t>
            </a:r>
            <a:r>
              <a:rPr lang="en-GB" b="1" dirty="0">
                <a:solidFill>
                  <a:srgbClr val="00B0F0"/>
                </a:solidFill>
                <a:effectLst/>
                <a:latin typeface="+mn-lt"/>
              </a:rPr>
              <a:t>(ALL changes)</a:t>
            </a:r>
            <a:r>
              <a:rPr lang="en-GB" sz="2400" dirty="0">
                <a:effectLst/>
                <a:latin typeface="+mn-lt"/>
              </a:rPr>
              <a:t> will need to be extracted on both inner triplets in IP8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11ED195-A866-416A-EFC0-80FB0FEB6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960709"/>
              </p:ext>
            </p:extLst>
          </p:nvPr>
        </p:nvGraphicFramePr>
        <p:xfrm>
          <a:off x="7985753" y="2350830"/>
          <a:ext cx="3909402" cy="2296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27490">
                  <a:extLst>
                    <a:ext uri="{9D8B030D-6E8A-4147-A177-3AD203B41FA5}">
                      <a16:colId xmlns:a16="http://schemas.microsoft.com/office/drawing/2014/main" val="1775690326"/>
                    </a:ext>
                  </a:extLst>
                </a:gridCol>
                <a:gridCol w="883315">
                  <a:extLst>
                    <a:ext uri="{9D8B030D-6E8A-4147-A177-3AD203B41FA5}">
                      <a16:colId xmlns:a16="http://schemas.microsoft.com/office/drawing/2014/main" val="1950608275"/>
                    </a:ext>
                  </a:extLst>
                </a:gridCol>
                <a:gridCol w="798597">
                  <a:extLst>
                    <a:ext uri="{9D8B030D-6E8A-4147-A177-3AD203B41FA5}">
                      <a16:colId xmlns:a16="http://schemas.microsoft.com/office/drawing/2014/main" val="3570533685"/>
                    </a:ext>
                  </a:extLst>
                </a:gridCol>
              </a:tblGrid>
              <a:tr h="320040">
                <a:tc rowSpan="2">
                  <a:txBody>
                    <a:bodyPr/>
                    <a:lstStyle/>
                    <a:p>
                      <a:pPr algn="ctr"/>
                      <a:r>
                        <a:rPr lang="en-CH" dirty="0"/>
                        <a:t>Modification(s)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H" dirty="0"/>
                        <a:t>IT-D1</a:t>
                      </a:r>
                    </a:p>
                    <a:p>
                      <a:pPr algn="ctr"/>
                      <a:r>
                        <a:rPr lang="en-CH" dirty="0"/>
                        <a:t>total power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337814"/>
                  </a:ext>
                </a:extLst>
              </a:tr>
              <a:tr h="32004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IP8-L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IP8-R</a:t>
                      </a:r>
                      <a:endParaRPr lang="en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741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500" b="1" dirty="0"/>
                        <a:t>Upgrade 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331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388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9939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500" b="1" dirty="0"/>
                        <a:t>TAS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297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307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473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TAS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+ D1 shielding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338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346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254097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DD992F7-AB9F-D806-CBC4-280F635E93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8676"/>
          <a:stretch/>
        </p:blipFill>
        <p:spPr>
          <a:xfrm>
            <a:off x="7945455" y="4951390"/>
            <a:ext cx="3949700" cy="62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0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3E5B1-F3DF-3376-BDEE-EF8D5D41E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4E5D6B-BD0D-F208-CDA3-A3C35AE82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951AAC-CE96-B56C-D31E-374D026F5829}"/>
              </a:ext>
            </a:extLst>
          </p:cNvPr>
          <p:cNvSpPr txBox="1"/>
          <p:nvPr/>
        </p:nvSpPr>
        <p:spPr>
          <a:xfrm>
            <a:off x="1960553" y="1513091"/>
            <a:ext cx="8270893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3000" dirty="0">
                <a:effectLst/>
                <a:latin typeface="+mn-lt"/>
              </a:rPr>
              <a:t>Studies on </a:t>
            </a:r>
            <a:r>
              <a:rPr lang="en-GB" sz="3000" b="1" dirty="0">
                <a:solidFill>
                  <a:srgbClr val="00B0F0"/>
                </a:solidFill>
                <a:effectLst/>
                <a:latin typeface="+mn-lt"/>
              </a:rPr>
              <a:t>impact to</a:t>
            </a:r>
            <a:r>
              <a:rPr lang="en-GB" sz="3000" dirty="0">
                <a:effectLst/>
                <a:latin typeface="+mn-lt"/>
              </a:rPr>
              <a:t> </a:t>
            </a:r>
            <a:r>
              <a:rPr lang="en-GB" sz="3000" b="1" dirty="0">
                <a:solidFill>
                  <a:srgbClr val="00B0F0"/>
                </a:solidFill>
                <a:effectLst/>
                <a:latin typeface="+mn-lt"/>
              </a:rPr>
              <a:t>equipment</a:t>
            </a:r>
            <a:r>
              <a:rPr lang="en-GB" sz="3000" b="1" dirty="0">
                <a:effectLst/>
                <a:latin typeface="+mn-lt"/>
              </a:rPr>
              <a:t> </a:t>
            </a:r>
            <a:r>
              <a:rPr lang="en-GB" sz="3000" dirty="0">
                <a:effectLst/>
                <a:latin typeface="+mn-lt"/>
              </a:rPr>
              <a:t>installed in:</a:t>
            </a:r>
          </a:p>
          <a:p>
            <a:pPr marL="800100" lvl="1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LHC tunnel</a:t>
            </a:r>
            <a:r>
              <a:rPr lang="en-GB" sz="26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: </a:t>
            </a:r>
            <a:r>
              <a:rPr lang="en-GB" sz="26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state of the art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latin typeface="+mn-lt"/>
              </a:rPr>
              <a:t>service caverns</a:t>
            </a:r>
            <a:r>
              <a:rPr lang="en-GB" b="1" dirty="0">
                <a:latin typeface="+mn-lt"/>
              </a:rPr>
              <a:t> </a:t>
            </a:r>
            <a:r>
              <a:rPr lang="en-GB" dirty="0">
                <a:latin typeface="+mn-lt"/>
              </a:rPr>
              <a:t>(UX85, US85, UL84/86, UW85)</a:t>
            </a:r>
            <a:r>
              <a:rPr lang="en-GB" sz="2600" dirty="0">
                <a:latin typeface="+mn-lt"/>
              </a:rPr>
              <a:t>: recent development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>
                    <a:alpha val="35193"/>
                  </a:srgbClr>
                </a:solidFill>
                <a:effectLst/>
                <a:latin typeface="+mn-lt"/>
              </a:rPr>
              <a:t>Observations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effectLst/>
                <a:latin typeface="+mn-lt"/>
              </a:rPr>
              <a:t> from 2024 run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>
                    <a:alpha val="35193"/>
                  </a:srgbClr>
                </a:solidFill>
                <a:latin typeface="+mn-lt"/>
              </a:rPr>
              <a:t>Considerations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on </a:t>
            </a:r>
            <a:r>
              <a:rPr lang="en-GB" sz="3000" b="1" dirty="0">
                <a:solidFill>
                  <a:schemeClr val="tx1">
                    <a:alpha val="35193"/>
                  </a:schemeClr>
                </a:solidFill>
                <a:latin typeface="+mn-lt"/>
              </a:rPr>
              <a:t>machine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</a:t>
            </a:r>
            <a:r>
              <a:rPr lang="en-GB" sz="3000" b="1" dirty="0">
                <a:solidFill>
                  <a:schemeClr val="tx1">
                    <a:alpha val="35193"/>
                  </a:schemeClr>
                </a:solidFill>
                <a:latin typeface="+mn-lt"/>
              </a:rPr>
              <a:t>performance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and </a:t>
            </a:r>
            <a:r>
              <a:rPr lang="en-GB" sz="3000" b="1" dirty="0">
                <a:solidFill>
                  <a:schemeClr val="tx1">
                    <a:alpha val="35193"/>
                  </a:schemeClr>
                </a:solidFill>
                <a:latin typeface="+mn-lt"/>
              </a:rPr>
              <a:t>ION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</a:t>
            </a:r>
            <a:r>
              <a:rPr lang="en-GB" sz="3000" b="1" dirty="0">
                <a:solidFill>
                  <a:schemeClr val="tx1">
                    <a:alpha val="35193"/>
                  </a:schemeClr>
                </a:solidFill>
                <a:latin typeface="+mn-lt"/>
              </a:rPr>
              <a:t>plans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for Run5</a:t>
            </a:r>
            <a:endParaRPr lang="en-GB" sz="3000" dirty="0">
              <a:solidFill>
                <a:schemeClr val="tx1">
                  <a:alpha val="35193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1770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A50AEA-FE85-02E9-205D-FB52C789A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The shielding (UX85)</a:t>
            </a:r>
          </a:p>
        </p:txBody>
      </p:sp>
      <p:pic>
        <p:nvPicPr>
          <p:cNvPr id="6" name="Picture 5" descr="A document with text and a note&#10;&#10;Description automatically generated with medium confidence">
            <a:extLst>
              <a:ext uri="{FF2B5EF4-FFF2-40B4-BE49-F238E27FC236}">
                <a16:creationId xmlns:a16="http://schemas.microsoft.com/office/drawing/2014/main" id="{21F13C81-F467-90CA-8CBF-1016BBA2EC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89" y="464243"/>
            <a:ext cx="2997793" cy="2065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F3DBCA-4FE4-8A2D-C926-4BED8B5985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24" t="19538"/>
          <a:stretch/>
        </p:blipFill>
        <p:spPr>
          <a:xfrm rot="19791170">
            <a:off x="8519240" y="1288872"/>
            <a:ext cx="3412615" cy="477862"/>
          </a:xfrm>
          <a:prstGeom prst="rect">
            <a:avLst/>
          </a:prstGeom>
        </p:spPr>
      </p:pic>
      <p:pic>
        <p:nvPicPr>
          <p:cNvPr id="9" name="Picture 8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A586B91D-5FB8-BACA-BAF0-AE57CA59DF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t="3904" r="4274" b="11319"/>
          <a:stretch/>
        </p:blipFill>
        <p:spPr>
          <a:xfrm>
            <a:off x="159184" y="3625876"/>
            <a:ext cx="4334264" cy="2015936"/>
          </a:xfrm>
          <a:prstGeom prst="rect">
            <a:avLst/>
          </a:prstGeom>
        </p:spPr>
      </p:pic>
      <p:pic>
        <p:nvPicPr>
          <p:cNvPr id="11" name="Picture 10" descr="A diagram of a beam&#10;&#10;Description automatically generated with medium confidence">
            <a:extLst>
              <a:ext uri="{FF2B5EF4-FFF2-40B4-BE49-F238E27FC236}">
                <a16:creationId xmlns:a16="http://schemas.microsoft.com/office/drawing/2014/main" id="{A7669FBC-0D63-7068-6677-CA37BDF2BE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010" y="3496686"/>
            <a:ext cx="3604135" cy="22743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B1D1341-B768-F6BB-069C-2A6911965A8E}"/>
              </a:ext>
            </a:extLst>
          </p:cNvPr>
          <p:cNvSpPr txBox="1"/>
          <p:nvPr/>
        </p:nvSpPr>
        <p:spPr>
          <a:xfrm>
            <a:off x="220034" y="971080"/>
            <a:ext cx="8289744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The UX85 cavern, housing LHCb experiment has the peculiarity to </a:t>
            </a:r>
            <a:r>
              <a:rPr lang="en-US" sz="2200" b="1" u="sng" dirty="0">
                <a:latin typeface="+mn-lt"/>
              </a:rPr>
              <a:t>also</a:t>
            </a:r>
            <a:r>
              <a:rPr lang="en-US" sz="2200" dirty="0">
                <a:latin typeface="+mn-lt"/>
              </a:rPr>
              <a:t> house extensive amounts of</a:t>
            </a:r>
            <a:r>
              <a:rPr lang="en-US" sz="2200" b="1" dirty="0">
                <a:solidFill>
                  <a:srgbClr val="00B0F0"/>
                </a:solidFill>
                <a:latin typeface="+mn-lt"/>
              </a:rPr>
              <a:t> LHC machine equipment</a:t>
            </a:r>
            <a:r>
              <a:rPr lang="en-US" sz="2200" dirty="0">
                <a:latin typeface="+mn-lt"/>
              </a:rPr>
              <a:t>, mainly cryogenics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b="1" dirty="0">
                <a:latin typeface="+mn-lt"/>
              </a:rPr>
              <a:t>Shielding wall </a:t>
            </a:r>
            <a:r>
              <a:rPr lang="en-CH" sz="2200" dirty="0">
                <a:latin typeface="+mn-lt"/>
              </a:rPr>
              <a:t>between LHCb detector and LHC equipment was proposed to </a:t>
            </a:r>
            <a:r>
              <a:rPr lang="en-GB" sz="2200" dirty="0">
                <a:effectLst/>
                <a:latin typeface="+mn-lt"/>
              </a:rPr>
              <a:t>reduce radiation levels by a factor of ~5, to compensate the increase in annual integrated luminosity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8F4322-717D-5C10-3C0B-AE5F059E591B}"/>
              </a:ext>
            </a:extLst>
          </p:cNvPr>
          <p:cNvSpPr txBox="1"/>
          <p:nvPr/>
        </p:nvSpPr>
        <p:spPr>
          <a:xfrm>
            <a:off x="4738150" y="3339868"/>
            <a:ext cx="3854175" cy="2662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Bef>
                <a:spcPts val="300"/>
              </a:spcBef>
            </a:pPr>
            <a:r>
              <a:rPr lang="en-CH" sz="2000" b="1" dirty="0">
                <a:solidFill>
                  <a:srgbClr val="00B0F0"/>
                </a:solidFill>
                <a:latin typeface="+mn-lt"/>
              </a:rPr>
              <a:t>Original idea: </a:t>
            </a:r>
            <a:r>
              <a:rPr lang="en-CH" sz="2000" dirty="0">
                <a:latin typeface="+mn-lt"/>
              </a:rPr>
              <a:t>shielding in UX85</a:t>
            </a:r>
          </a:p>
          <a:p>
            <a:pPr marL="571500" lvl="1" indent="-3556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latin typeface="+mn-lt"/>
              </a:rPr>
              <a:t>NO consensus</a:t>
            </a:r>
            <a:r>
              <a:rPr lang="en-CH" sz="1600" dirty="0">
                <a:latin typeface="+mn-lt"/>
              </a:rPr>
              <a:t> on design</a:t>
            </a:r>
          </a:p>
          <a:p>
            <a:pPr marL="571500" lvl="1" indent="-3556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Need to </a:t>
            </a:r>
            <a:r>
              <a:rPr lang="en-GB" sz="1600" b="1" dirty="0">
                <a:latin typeface="+mn-lt"/>
              </a:rPr>
              <a:t>d</a:t>
            </a:r>
            <a:r>
              <a:rPr lang="en-CH" sz="1600" b="1" dirty="0">
                <a:latin typeface="+mn-lt"/>
              </a:rPr>
              <a:t>rift and rotate </a:t>
            </a:r>
            <a:r>
              <a:rPr lang="en-CH" sz="1600" dirty="0">
                <a:latin typeface="+mn-lt"/>
              </a:rPr>
              <a:t>large cryogenic equipment</a:t>
            </a:r>
          </a:p>
          <a:p>
            <a:pPr marL="571500" lvl="1" indent="-3556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latin typeface="+mn-lt"/>
              </a:rPr>
              <a:t>Movement</a:t>
            </a:r>
            <a:r>
              <a:rPr lang="en-CH" sz="1600" dirty="0">
                <a:latin typeface="+mn-lt"/>
              </a:rPr>
              <a:t> of large blocks in </a:t>
            </a:r>
            <a:r>
              <a:rPr lang="en-CH" sz="1600" b="1" dirty="0">
                <a:latin typeface="+mn-lt"/>
              </a:rPr>
              <a:t>reduced space</a:t>
            </a:r>
          </a:p>
          <a:p>
            <a:pPr marL="571500" lvl="1" indent="-3556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latin typeface="+mn-lt"/>
              </a:rPr>
              <a:t>Reduced time</a:t>
            </a:r>
          </a:p>
          <a:p>
            <a:pPr marL="1028700" lvl="3" indent="-3556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400" dirty="0">
                <a:latin typeface="+mn-lt"/>
              </a:rPr>
              <a:t>no cohabitation in LS4 in UX85</a:t>
            </a:r>
          </a:p>
          <a:p>
            <a:pPr marL="571500" lvl="1" indent="-3556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latin typeface="+mn-lt"/>
              </a:rPr>
              <a:t>Large</a:t>
            </a:r>
            <a:r>
              <a:rPr lang="en-CH" sz="1600" dirty="0">
                <a:latin typeface="+mn-lt"/>
              </a:rPr>
              <a:t> cost</a:t>
            </a:r>
          </a:p>
        </p:txBody>
      </p:sp>
    </p:spTree>
    <p:extLst>
      <p:ext uri="{BB962C8B-B14F-4D97-AF65-F5344CB8AC3E}">
        <p14:creationId xmlns:p14="http://schemas.microsoft.com/office/powerpoint/2010/main" val="4155618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C3D2F-50CE-E7CC-AD7B-9DB5A5D90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56D489-8416-59EE-BAD1-0BBBB21AF8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98"/>
          <a:stretch/>
        </p:blipFill>
        <p:spPr>
          <a:xfrm>
            <a:off x="7248150" y="3044949"/>
            <a:ext cx="4711700" cy="28803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6A277C6-B0F0-F071-D2AC-D95A5106B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>
            <a:normAutofit/>
          </a:bodyPr>
          <a:lstStyle/>
          <a:p>
            <a:r>
              <a:rPr lang="en-GB" dirty="0"/>
              <a:t>The shielding (UX85-US85)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1EBE97-3201-A468-0275-FA497E60BE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75" t="6880" r="4325" b="5760"/>
          <a:stretch/>
        </p:blipFill>
        <p:spPr>
          <a:xfrm>
            <a:off x="7401770" y="243393"/>
            <a:ext cx="4277246" cy="26373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CB8985-C78A-E688-443F-719492A6B4AE}"/>
              </a:ext>
            </a:extLst>
          </p:cNvPr>
          <p:cNvSpPr txBox="1"/>
          <p:nvPr/>
        </p:nvSpPr>
        <p:spPr>
          <a:xfrm>
            <a:off x="571196" y="1627702"/>
            <a:ext cx="621609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200" dirty="0">
                <a:latin typeface="+mn-lt"/>
              </a:rPr>
              <a:t>A </a:t>
            </a:r>
            <a:r>
              <a:rPr lang="en-CH" sz="2200" b="1" dirty="0">
                <a:solidFill>
                  <a:srgbClr val="00B0F0"/>
                </a:solidFill>
                <a:latin typeface="+mn-lt"/>
              </a:rPr>
              <a:t>new solution </a:t>
            </a:r>
            <a:r>
              <a:rPr lang="en-CH" sz="2200" b="1" dirty="0">
                <a:latin typeface="+mn-lt"/>
              </a:rPr>
              <a:t>is identified</a:t>
            </a:r>
            <a:r>
              <a:rPr lang="en-CH" sz="2200" dirty="0">
                <a:latin typeface="+mn-lt"/>
              </a:rPr>
              <a:t>, by construction of a </a:t>
            </a:r>
            <a:r>
              <a:rPr lang="en-CH" sz="2200" b="1" dirty="0">
                <a:latin typeface="+mn-lt"/>
              </a:rPr>
              <a:t>concrete wall betweek UX85 and US85</a:t>
            </a:r>
            <a:r>
              <a:rPr lang="en-CH" sz="2200" dirty="0">
                <a:latin typeface="+mn-lt"/>
              </a:rPr>
              <a:t> </a:t>
            </a:r>
            <a:r>
              <a:rPr lang="en-CH" dirty="0">
                <a:latin typeface="+mn-lt"/>
              </a:rPr>
              <a:t>(present wall is made of SIPOREX blocks)</a:t>
            </a:r>
            <a:r>
              <a:rPr lang="en-CH" sz="2200" dirty="0">
                <a:latin typeface="+mn-lt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Easier</a:t>
            </a:r>
            <a:r>
              <a:rPr lang="en-CH" sz="2000" dirty="0">
                <a:latin typeface="+mn-lt"/>
              </a:rPr>
              <a:t> to install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Possible</a:t>
            </a:r>
            <a:r>
              <a:rPr lang="en-CH" sz="2000" dirty="0">
                <a:latin typeface="+mn-lt"/>
              </a:rPr>
              <a:t> to be done in LS4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Needed modifications </a:t>
            </a:r>
            <a:r>
              <a:rPr lang="en-CH" sz="2000" dirty="0">
                <a:latin typeface="+mn-lt"/>
              </a:rPr>
              <a:t>are significantly </a:t>
            </a:r>
            <a:r>
              <a:rPr lang="en-CH" sz="2000" b="1" dirty="0">
                <a:latin typeface="+mn-lt"/>
              </a:rPr>
              <a:t>easier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B42B3-F6F9-6BE0-3DA1-5C80A681A64D}"/>
              </a:ext>
            </a:extLst>
          </p:cNvPr>
          <p:cNvCxnSpPr>
            <a:cxnSpLocks/>
          </p:cNvCxnSpPr>
          <p:nvPr/>
        </p:nvCxnSpPr>
        <p:spPr>
          <a:xfrm>
            <a:off x="8899565" y="4273910"/>
            <a:ext cx="168982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4580A10-774B-5370-AB33-BD9C39AABC81}"/>
              </a:ext>
            </a:extLst>
          </p:cNvPr>
          <p:cNvSpPr txBox="1"/>
          <p:nvPr/>
        </p:nvSpPr>
        <p:spPr>
          <a:xfrm>
            <a:off x="472426" y="4427530"/>
            <a:ext cx="608443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200" dirty="0">
                <a:latin typeface="+mn-lt"/>
              </a:rPr>
              <a:t>This option provides </a:t>
            </a:r>
            <a:r>
              <a:rPr lang="en-CH" sz="2200" b="1" dirty="0">
                <a:latin typeface="+mn-lt"/>
              </a:rPr>
              <a:t>similar radiation attenuation </a:t>
            </a:r>
            <a:r>
              <a:rPr lang="en-CH" sz="2200" dirty="0">
                <a:latin typeface="+mn-lt"/>
              </a:rPr>
              <a:t>in US85, but NO protection for equipment in UX85 (acceptable)</a:t>
            </a:r>
          </a:p>
        </p:txBody>
      </p:sp>
    </p:spTree>
    <p:extLst>
      <p:ext uri="{BB962C8B-B14F-4D97-AF65-F5344CB8AC3E}">
        <p14:creationId xmlns:p14="http://schemas.microsoft.com/office/powerpoint/2010/main" val="285286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3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C5506-8E26-28E4-F958-AC3B38405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05AA89C9-80AF-BAFA-F62D-A36E5CC25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440" y="1070418"/>
            <a:ext cx="6589544" cy="470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F0"/>
                </a:solidFill>
                <a:effectLst/>
                <a:latin typeface="+mn-lt"/>
              </a:rPr>
              <a:t>Main challenges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effectLst/>
                <a:latin typeface="+mn-lt"/>
              </a:rPr>
              <a:t>Charge</a:t>
            </a:r>
            <a:r>
              <a:rPr lang="en-GB" dirty="0">
                <a:effectLst/>
                <a:latin typeface="+mn-lt"/>
              </a:rPr>
              <a:t> on the soil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effectLst/>
                <a:latin typeface="+mn-lt"/>
              </a:rPr>
              <a:t>Stability</a:t>
            </a:r>
            <a:r>
              <a:rPr lang="en-GB" dirty="0">
                <a:effectLst/>
                <a:latin typeface="+mn-lt"/>
              </a:rPr>
              <a:t> of the present wall during installation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CH" alt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Modification</a:t>
            </a: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CH" alt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of</a:t>
            </a: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en-CH" alt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equipment</a:t>
            </a: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attached to the wall: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kumimoji="0" lang="en-CH" altLang="en-CH" sz="16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gaine de ventilation</a:t>
            </a:r>
            <a:endParaRPr lang="en-CH" altLang="en-CH" sz="1600" dirty="0">
              <a:latin typeface="+mn-lt"/>
            </a:endParaRP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kumimoji="0" lang="en-CH" altLang="en-CH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Optical fibers (LHCb) </a:t>
            </a:r>
            <a:r>
              <a:rPr kumimoji="0" lang="en-CH" altLang="en-CH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Wingdings" pitchFamily="2" charset="2"/>
              </a:rPr>
              <a:t> </a:t>
            </a:r>
            <a:r>
              <a:rPr kumimoji="0" lang="en-CH" altLang="en-CH" sz="16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sym typeface="Wingdings" pitchFamily="2" charset="2"/>
              </a:rPr>
              <a:t>installation in LS4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kumimoji="0" lang="en-CH" altLang="en-CH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Pipes </a:t>
            </a:r>
            <a:r>
              <a:rPr kumimoji="0" lang="en-CH" altLang="en-CH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(demineralised water, fire brigade, etc)</a:t>
            </a:r>
            <a:endParaRPr kumimoji="0" lang="en-CH" altLang="en-CH" sz="16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+mn-lt"/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Radiation mapping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Several </a:t>
            </a:r>
            <a:r>
              <a:rPr lang="en-GB" b="1" dirty="0">
                <a:latin typeface="Arial" panose="020B0604020202020204" pitchFamily="34" charset="0"/>
              </a:rPr>
              <a:t>Radiation monitors </a:t>
            </a:r>
            <a:r>
              <a:rPr lang="en-GB" dirty="0">
                <a:latin typeface="Arial" panose="020B0604020202020204" pitchFamily="34" charset="0"/>
              </a:rPr>
              <a:t>installed in US85 &amp; UX85 to characterise radiation and benchmark simulations</a:t>
            </a:r>
            <a:endParaRPr lang="en-GB" dirty="0">
              <a:effectLst/>
              <a:latin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altLang="en-CH" sz="2000" b="1" dirty="0">
                <a:solidFill>
                  <a:srgbClr val="00B0F0"/>
                </a:solidFill>
                <a:latin typeface="+mn-lt"/>
              </a:rPr>
              <a:t>Design</a:t>
            </a:r>
            <a:r>
              <a:rPr lang="en-CH" altLang="en-CH" sz="2000" b="1" dirty="0">
                <a:latin typeface="+mn-lt"/>
              </a:rPr>
              <a:t> </a:t>
            </a:r>
            <a:r>
              <a:rPr lang="en-CH" altLang="en-CH" sz="2000" dirty="0">
                <a:latin typeface="+mn-lt"/>
              </a:rPr>
              <a:t>optimisation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Large effort in </a:t>
            </a:r>
            <a:r>
              <a:rPr kumimoji="0" lang="en-CH" alt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semplification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CH" altLang="en-CH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Simpler designed being achieved by re-design of critical equipment, rack displacement and local shielding</a:t>
            </a:r>
          </a:p>
        </p:txBody>
      </p:sp>
      <p:pic>
        <p:nvPicPr>
          <p:cNvPr id="6" name="Picture 5" descr="A purple and green room with a window and a rectangular object&#10;&#10;AI-generated content may be incorrect.">
            <a:extLst>
              <a:ext uri="{FF2B5EF4-FFF2-40B4-BE49-F238E27FC236}">
                <a16:creationId xmlns:a16="http://schemas.microsoft.com/office/drawing/2014/main" id="{A6068C87-5D5C-8CC1-B45C-B5E1DC1B18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360" y="2041760"/>
            <a:ext cx="1638621" cy="1080000"/>
          </a:xfrm>
          <a:prstGeom prst="rect">
            <a:avLst/>
          </a:prstGeom>
        </p:spPr>
      </p:pic>
      <p:pic>
        <p:nvPicPr>
          <p:cNvPr id="33" name="Google Shape;182;p23">
            <a:extLst>
              <a:ext uri="{FF2B5EF4-FFF2-40B4-BE49-F238E27FC236}">
                <a16:creationId xmlns:a16="http://schemas.microsoft.com/office/drawing/2014/main" id="{7B7B7238-91CB-636A-555B-915F410203F6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5048" y="2041760"/>
            <a:ext cx="1511375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4" descr="A diagram of a circular structure&#10;&#10;AI-generated content may be incorrect.">
            <a:extLst>
              <a:ext uri="{FF2B5EF4-FFF2-40B4-BE49-F238E27FC236}">
                <a16:creationId xmlns:a16="http://schemas.microsoft.com/office/drawing/2014/main" id="{C80CE320-3F2F-700A-6746-6A920A5D67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009" y="827862"/>
            <a:ext cx="1768234" cy="1080000"/>
          </a:xfrm>
          <a:prstGeom prst="rect">
            <a:avLst/>
          </a:prstGeom>
        </p:spPr>
      </p:pic>
      <p:pic>
        <p:nvPicPr>
          <p:cNvPr id="37" name="Picture 36" descr="A purple and yellow background with a hole in the middle&#10;&#10;AI-generated content may be incorrect.">
            <a:extLst>
              <a:ext uri="{FF2B5EF4-FFF2-40B4-BE49-F238E27FC236}">
                <a16:creationId xmlns:a16="http://schemas.microsoft.com/office/drawing/2014/main" id="{56939C37-0E42-28B3-74D3-4B0FF7C64B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14"/>
          <a:stretch/>
        </p:blipFill>
        <p:spPr>
          <a:xfrm>
            <a:off x="8830991" y="2041760"/>
            <a:ext cx="1390184" cy="1080000"/>
          </a:xfrm>
          <a:prstGeom prst="rect">
            <a:avLst/>
          </a:prstGeom>
        </p:spPr>
      </p:pic>
      <p:pic>
        <p:nvPicPr>
          <p:cNvPr id="38" name="Picture 37" descr="A purple and yellow background with a hole in the middle&#10;&#10;AI-generated content may be incorrect.">
            <a:extLst>
              <a:ext uri="{FF2B5EF4-FFF2-40B4-BE49-F238E27FC236}">
                <a16:creationId xmlns:a16="http://schemas.microsoft.com/office/drawing/2014/main" id="{5FA7734F-6426-D990-2C2D-B168A05590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53" r="34861"/>
          <a:stretch/>
        </p:blipFill>
        <p:spPr>
          <a:xfrm>
            <a:off x="10484193" y="855866"/>
            <a:ext cx="1390184" cy="1080000"/>
          </a:xfrm>
          <a:prstGeom prst="rect">
            <a:avLst/>
          </a:prstGeom>
        </p:spPr>
      </p:pic>
      <p:pic>
        <p:nvPicPr>
          <p:cNvPr id="39" name="Picture 38" descr="A purple and yellow background with a hole in the middle&#10;&#10;AI-generated content may be incorrect.">
            <a:extLst>
              <a:ext uri="{FF2B5EF4-FFF2-40B4-BE49-F238E27FC236}">
                <a16:creationId xmlns:a16="http://schemas.microsoft.com/office/drawing/2014/main" id="{C527A4E0-B5FE-6976-5238-86A512294D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57"/>
          <a:stretch/>
        </p:blipFill>
        <p:spPr>
          <a:xfrm>
            <a:off x="8899495" y="806523"/>
            <a:ext cx="1402429" cy="1080000"/>
          </a:xfrm>
          <a:prstGeom prst="rect">
            <a:avLst/>
          </a:prstGeom>
        </p:spPr>
      </p:pic>
      <p:pic>
        <p:nvPicPr>
          <p:cNvPr id="40" name="Picture 39" descr="A close-up of a map&#10;&#10;AI-generated content may be incorrect.">
            <a:extLst>
              <a:ext uri="{FF2B5EF4-FFF2-40B4-BE49-F238E27FC236}">
                <a16:creationId xmlns:a16="http://schemas.microsoft.com/office/drawing/2014/main" id="{D473A767-D567-EADF-B088-F8F39C1698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177" y="3697834"/>
            <a:ext cx="5140803" cy="2164901"/>
          </a:xfrm>
          <a:prstGeom prst="rect">
            <a:avLst/>
          </a:prstGeom>
        </p:spPr>
      </p:pic>
      <p:sp>
        <p:nvSpPr>
          <p:cNvPr id="43" name="Title 2">
            <a:extLst>
              <a:ext uri="{FF2B5EF4-FFF2-40B4-BE49-F238E27FC236}">
                <a16:creationId xmlns:a16="http://schemas.microsoft.com/office/drawing/2014/main" id="{31DE1996-602E-3CBA-8C9F-9D148E5FD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755234" cy="714265"/>
          </a:xfrm>
        </p:spPr>
        <p:txBody>
          <a:bodyPr>
            <a:normAutofit/>
          </a:bodyPr>
          <a:lstStyle/>
          <a:p>
            <a:r>
              <a:rPr lang="en-GB" dirty="0"/>
              <a:t>The shielding (UX85-US85)</a:t>
            </a:r>
          </a:p>
        </p:txBody>
      </p:sp>
    </p:spTree>
    <p:extLst>
      <p:ext uri="{BB962C8B-B14F-4D97-AF65-F5344CB8AC3E}">
        <p14:creationId xmlns:p14="http://schemas.microsoft.com/office/powerpoint/2010/main" val="2296086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D61C7-61E8-415C-8AD6-18E797533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8291CB-34D8-50C3-ABF8-B05D5A6C1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E3FAB6-79D3-D207-5A9D-F73F193CDB66}"/>
              </a:ext>
            </a:extLst>
          </p:cNvPr>
          <p:cNvSpPr txBox="1"/>
          <p:nvPr/>
        </p:nvSpPr>
        <p:spPr>
          <a:xfrm>
            <a:off x="1960553" y="1513091"/>
            <a:ext cx="8270893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Studies on </a:t>
            </a:r>
            <a:r>
              <a:rPr lang="en-GB" sz="3000" b="1" dirty="0">
                <a:solidFill>
                  <a:srgbClr val="00B0F0">
                    <a:alpha val="35000"/>
                  </a:srgbClr>
                </a:solidFill>
                <a:effectLst/>
                <a:latin typeface="+mn-lt"/>
              </a:rPr>
              <a:t>impact to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 </a:t>
            </a:r>
            <a:r>
              <a:rPr lang="en-GB" sz="3000" b="1" dirty="0">
                <a:solidFill>
                  <a:srgbClr val="00B0F0">
                    <a:alpha val="35000"/>
                  </a:srgbClr>
                </a:solidFill>
                <a:effectLst/>
                <a:latin typeface="+mn-lt"/>
              </a:rPr>
              <a:t>equipment</a:t>
            </a:r>
            <a:r>
              <a:rPr lang="en-GB" sz="3000" b="1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 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installed in:</a:t>
            </a:r>
          </a:p>
          <a:p>
            <a:pPr marL="800100" lvl="1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LHC tunnel</a:t>
            </a:r>
            <a:r>
              <a:rPr lang="en-GB" sz="26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: </a:t>
            </a:r>
            <a:r>
              <a:rPr lang="en-GB" sz="26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state of the art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service caverns</a:t>
            </a:r>
            <a:r>
              <a:rPr lang="en-GB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 </a:t>
            </a:r>
            <a:r>
              <a:rPr lang="en-GB" dirty="0">
                <a:solidFill>
                  <a:schemeClr val="tx1">
                    <a:alpha val="35000"/>
                  </a:schemeClr>
                </a:solidFill>
                <a:latin typeface="+mn-lt"/>
              </a:rPr>
              <a:t>(UX85, US85, UL84/86, UW85)</a:t>
            </a:r>
            <a:r>
              <a:rPr lang="en-GB" sz="2600" dirty="0">
                <a:solidFill>
                  <a:schemeClr val="tx1">
                    <a:alpha val="35000"/>
                  </a:schemeClr>
                </a:solidFill>
                <a:latin typeface="+mn-lt"/>
              </a:rPr>
              <a:t>: recent development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/>
                </a:solidFill>
                <a:effectLst/>
                <a:latin typeface="+mn-lt"/>
              </a:rPr>
              <a:t>Observations</a:t>
            </a:r>
            <a:r>
              <a:rPr lang="en-GB" sz="3000" dirty="0">
                <a:effectLst/>
                <a:latin typeface="+mn-lt"/>
              </a:rPr>
              <a:t> from 2024 run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>
                    <a:alpha val="35193"/>
                  </a:srgbClr>
                </a:solidFill>
                <a:latin typeface="+mn-lt"/>
              </a:rPr>
              <a:t>Considerations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on </a:t>
            </a:r>
            <a:r>
              <a:rPr lang="en-GB" sz="3000" b="1" dirty="0">
                <a:solidFill>
                  <a:schemeClr val="tx1">
                    <a:alpha val="35193"/>
                  </a:schemeClr>
                </a:solidFill>
                <a:latin typeface="+mn-lt"/>
              </a:rPr>
              <a:t>machine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</a:t>
            </a:r>
            <a:r>
              <a:rPr lang="en-GB" sz="3000" b="1" dirty="0">
                <a:solidFill>
                  <a:schemeClr val="tx1">
                    <a:alpha val="35193"/>
                  </a:schemeClr>
                </a:solidFill>
                <a:latin typeface="+mn-lt"/>
              </a:rPr>
              <a:t>performance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and </a:t>
            </a:r>
            <a:r>
              <a:rPr lang="en-GB" sz="3000" b="1" dirty="0">
                <a:solidFill>
                  <a:schemeClr val="tx1">
                    <a:alpha val="35193"/>
                  </a:schemeClr>
                </a:solidFill>
                <a:latin typeface="+mn-lt"/>
              </a:rPr>
              <a:t>ION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</a:t>
            </a:r>
            <a:r>
              <a:rPr lang="en-GB" sz="3000" b="1" dirty="0">
                <a:solidFill>
                  <a:schemeClr val="tx1">
                    <a:alpha val="35193"/>
                  </a:schemeClr>
                </a:solidFill>
                <a:latin typeface="+mn-lt"/>
              </a:rPr>
              <a:t>plans</a:t>
            </a:r>
            <a:r>
              <a:rPr lang="en-GB" sz="3000" dirty="0">
                <a:solidFill>
                  <a:schemeClr val="tx1">
                    <a:alpha val="35193"/>
                  </a:schemeClr>
                </a:solidFill>
                <a:latin typeface="+mn-lt"/>
              </a:rPr>
              <a:t> for Run5</a:t>
            </a:r>
            <a:endParaRPr lang="en-GB" sz="3000" dirty="0">
              <a:solidFill>
                <a:schemeClr val="tx1">
                  <a:alpha val="35193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3534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E777F-15B2-80C3-1562-7402BCBCE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F017BB27-48E1-2289-6F68-732F520B8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Recent observations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3F904F-E4B3-408A-28EA-FE942143C755}"/>
              </a:ext>
            </a:extLst>
          </p:cNvPr>
          <p:cNvSpPr txBox="1"/>
          <p:nvPr/>
        </p:nvSpPr>
        <p:spPr>
          <a:xfrm>
            <a:off x="5862309" y="4942766"/>
            <a:ext cx="627101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500" b="1" i="1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Note</a:t>
            </a:r>
            <a:r>
              <a:rPr lang="en-GB" sz="1500" i="1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: LHCb integrated luminosity increased by ~20x in 2024 </a:t>
            </a:r>
            <a:r>
              <a:rPr lang="en-GB" sz="1500" i="1" dirty="0" err="1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wrt</a:t>
            </a:r>
            <a:r>
              <a:rPr lang="en-GB" sz="1500" i="1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 2023</a:t>
            </a:r>
          </a:p>
          <a:p>
            <a:pPr algn="ctr">
              <a:buNone/>
            </a:pPr>
            <a:r>
              <a:rPr lang="en-GB" sz="1500" i="1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(and over 4x more than previous record of 2.45 fb</a:t>
            </a:r>
            <a:r>
              <a:rPr lang="en-GB" sz="1500" i="1" baseline="30000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-1</a:t>
            </a:r>
            <a:r>
              <a:rPr lang="en-GB" sz="1500" i="1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 in</a:t>
            </a:r>
            <a:r>
              <a:rPr lang="en-GB" sz="1500" dirty="0">
                <a:solidFill>
                  <a:srgbClr val="262626"/>
                </a:solidFill>
                <a:latin typeface="Arial" panose="020B0604020202020204" pitchFamily="34" charset="0"/>
              </a:rPr>
              <a:t> </a:t>
            </a:r>
            <a:r>
              <a:rPr lang="en-GB" sz="1500" i="1" dirty="0">
                <a:solidFill>
                  <a:srgbClr val="262626"/>
                </a:solidFill>
                <a:effectLst/>
                <a:latin typeface="Arial" panose="020B0604020202020204" pitchFamily="34" charset="0"/>
              </a:rPr>
              <a:t>2018)</a:t>
            </a:r>
            <a:endParaRPr lang="en-GB" sz="1500" dirty="0">
              <a:solidFill>
                <a:srgbClr val="262626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 descr="A graph with colored lines and numbers&#10;&#10;AI-generated content may be incorrect.">
            <a:extLst>
              <a:ext uri="{FF2B5EF4-FFF2-40B4-BE49-F238E27FC236}">
                <a16:creationId xmlns:a16="http://schemas.microsoft.com/office/drawing/2014/main" id="{53AEE55E-F3C4-EFEA-6AD0-8E9B23C06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274" y="316964"/>
            <a:ext cx="4812448" cy="28770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339123C-E827-6515-24CE-229E3F933F39}"/>
              </a:ext>
            </a:extLst>
          </p:cNvPr>
          <p:cNvSpPr txBox="1"/>
          <p:nvPr/>
        </p:nvSpPr>
        <p:spPr>
          <a:xfrm>
            <a:off x="10013310" y="5618085"/>
            <a:ext cx="211227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Courtesy of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FLUKA team</a:t>
            </a:r>
            <a:endParaRPr lang="en-CH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9B1085-ED33-76A1-0A7C-A1F137EA30EE}"/>
              </a:ext>
            </a:extLst>
          </p:cNvPr>
          <p:cNvSpPr txBox="1"/>
          <p:nvPr/>
        </p:nvSpPr>
        <p:spPr>
          <a:xfrm>
            <a:off x="296845" y="1520331"/>
            <a:ext cx="5680703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effectLst/>
                <a:latin typeface="Arial" panose="020B0604020202020204" pitchFamily="34" charset="0"/>
              </a:rPr>
              <a:t>Order of magnitude </a:t>
            </a:r>
            <a:r>
              <a:rPr lang="en-GB" sz="2200" dirty="0">
                <a:effectLst/>
                <a:latin typeface="Arial" panose="020B0604020202020204" pitchFamily="34" charset="0"/>
              </a:rPr>
              <a:t>of </a:t>
            </a:r>
            <a:r>
              <a:rPr lang="en-GB" sz="2200" b="1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annual dose </a:t>
            </a:r>
            <a:r>
              <a:rPr lang="en-GB" sz="2200" dirty="0">
                <a:effectLst/>
                <a:latin typeface="Arial" panose="020B0604020202020204" pitchFamily="34" charset="0"/>
              </a:rPr>
              <a:t>in the Dispersion </a:t>
            </a:r>
            <a:r>
              <a:rPr lang="en-GB" sz="2200" dirty="0">
                <a:latin typeface="Arial" panose="020B0604020202020204" pitchFamily="34" charset="0"/>
              </a:rPr>
              <a:t>S</a:t>
            </a:r>
            <a:r>
              <a:rPr lang="en-GB" sz="2200" dirty="0">
                <a:effectLst/>
                <a:latin typeface="Arial" panose="020B0604020202020204" pitchFamily="34" charset="0"/>
              </a:rPr>
              <a:t>uppressor (DS) </a:t>
            </a:r>
            <a:r>
              <a:rPr lang="en-GB" dirty="0">
                <a:effectLst/>
                <a:latin typeface="Arial" panose="020B0604020202020204" pitchFamily="34" charset="0"/>
              </a:rPr>
              <a:t>(cells 8-9)</a:t>
            </a:r>
            <a:r>
              <a:rPr lang="en-GB" sz="2200" dirty="0">
                <a:effectLst/>
                <a:latin typeface="Arial" panose="020B0604020202020204" pitchFamily="34" charset="0"/>
              </a:rPr>
              <a:t> of P8 reached in 2024 that of P1 </a:t>
            </a:r>
            <a:r>
              <a:rPr lang="en-GB" dirty="0">
                <a:effectLst/>
                <a:latin typeface="Arial" panose="020B0604020202020204" pitchFamily="34" charset="0"/>
              </a:rPr>
              <a:t>(where a COLL is installed to protect the DS)</a:t>
            </a:r>
            <a:r>
              <a:rPr lang="en-GB" sz="2200" dirty="0">
                <a:effectLst/>
                <a:latin typeface="Arial" panose="020B0604020202020204" pitchFamily="34" charset="0"/>
              </a:rPr>
              <a:t>, with different profile due to optics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effectLst/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effectLst/>
                <a:latin typeface="Arial" panose="020B0604020202020204" pitchFamily="34" charset="0"/>
              </a:rPr>
              <a:t>Six of the 16 R2E </a:t>
            </a:r>
            <a:r>
              <a:rPr lang="en-GB" sz="2200" dirty="0">
                <a:effectLst/>
                <a:latin typeface="Arial" panose="020B0604020202020204" pitchFamily="34" charset="0"/>
              </a:rPr>
              <a:t>dumps in 2024 were</a:t>
            </a:r>
            <a:r>
              <a:rPr lang="en-GB" sz="2200" b="1" dirty="0">
                <a:effectLst/>
                <a:latin typeface="Arial" panose="020B0604020202020204" pitchFamily="34" charset="0"/>
              </a:rPr>
              <a:t> in P8 </a:t>
            </a:r>
            <a:r>
              <a:rPr lang="en-GB" dirty="0">
                <a:effectLst/>
                <a:latin typeface="Arial" panose="020B0604020202020204" pitchFamily="34" charset="0"/>
              </a:rPr>
              <a:t>(compared to 0 in past pp runs)</a:t>
            </a:r>
            <a:r>
              <a:rPr lang="en-GB" sz="2200" dirty="0">
                <a:effectLst/>
                <a:latin typeface="Arial" panose="020B0604020202020204" pitchFamily="34" charset="0"/>
              </a:rPr>
              <a:t>, which shows an</a:t>
            </a:r>
            <a:r>
              <a:rPr lang="en-GB" sz="2200" dirty="0">
                <a:latin typeface="Arial" panose="020B0604020202020204" pitchFamily="34" charset="0"/>
              </a:rPr>
              <a:t> </a:t>
            </a:r>
            <a:r>
              <a:rPr lang="en-GB" sz="2200" b="1" dirty="0">
                <a:effectLst/>
                <a:latin typeface="Arial" panose="020B0604020202020204" pitchFamily="34" charset="0"/>
              </a:rPr>
              <a:t>outsized impact </a:t>
            </a:r>
            <a:r>
              <a:rPr lang="en-GB" sz="2200" dirty="0">
                <a:effectLst/>
                <a:latin typeface="Arial" panose="020B0604020202020204" pitchFamily="34" charset="0"/>
              </a:rPr>
              <a:t>with &gt;0.5</a:t>
            </a:r>
            <a:r>
              <a:rPr lang="en-GB" sz="2200" dirty="0">
                <a:latin typeface="Arial" panose="020B0604020202020204" pitchFamily="34" charset="0"/>
              </a:rPr>
              <a:t> </a:t>
            </a:r>
            <a:r>
              <a:rPr lang="en-GB" sz="2200" dirty="0">
                <a:effectLst/>
                <a:latin typeface="Arial" panose="020B0604020202020204" pitchFamily="34" charset="0"/>
              </a:rPr>
              <a:t>dumps/fb</a:t>
            </a:r>
            <a:r>
              <a:rPr lang="en-GB" sz="2200" baseline="30000" dirty="0">
                <a:effectLst/>
                <a:latin typeface="Arial" panose="020B0604020202020204" pitchFamily="34" charset="0"/>
              </a:rPr>
              <a:t>-1</a:t>
            </a:r>
            <a:endParaRPr lang="en-GB" sz="2200" dirty="0">
              <a:effectLst/>
              <a:latin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</a:rPr>
              <a:t>HL-LHC goal </a:t>
            </a:r>
            <a:r>
              <a:rPr lang="en-GB" dirty="0">
                <a:latin typeface="Arial" panose="020B0604020202020204" pitchFamily="34" charset="0"/>
              </a:rPr>
              <a:t>&lt;</a:t>
            </a:r>
            <a:r>
              <a:rPr lang="en-GB" dirty="0">
                <a:effectLst/>
                <a:latin typeface="Arial" panose="020B0604020202020204" pitchFamily="34" charset="0"/>
              </a:rPr>
              <a:t> 0.1 dump/fb-1 (achieved in other points)</a:t>
            </a:r>
            <a:endParaRPr lang="en-GB" baseline="30000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CF29CC5-8736-DE87-85A7-2E0F420C71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86544"/>
              </p:ext>
            </p:extLst>
          </p:nvPr>
        </p:nvGraphicFramePr>
        <p:xfrm>
          <a:off x="6955527" y="3361336"/>
          <a:ext cx="4570195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74580">
                  <a:extLst>
                    <a:ext uri="{9D8B030D-6E8A-4147-A177-3AD203B41FA5}">
                      <a16:colId xmlns:a16="http://schemas.microsoft.com/office/drawing/2014/main" val="4001527949"/>
                    </a:ext>
                  </a:extLst>
                </a:gridCol>
                <a:gridCol w="831190">
                  <a:extLst>
                    <a:ext uri="{9D8B030D-6E8A-4147-A177-3AD203B41FA5}">
                      <a16:colId xmlns:a16="http://schemas.microsoft.com/office/drawing/2014/main" val="3608010147"/>
                    </a:ext>
                  </a:extLst>
                </a:gridCol>
                <a:gridCol w="960125">
                  <a:extLst>
                    <a:ext uri="{9D8B030D-6E8A-4147-A177-3AD203B41FA5}">
                      <a16:colId xmlns:a16="http://schemas.microsoft.com/office/drawing/2014/main" val="62046670"/>
                    </a:ext>
                  </a:extLst>
                </a:gridCol>
                <a:gridCol w="1036935">
                  <a:extLst>
                    <a:ext uri="{9D8B030D-6E8A-4147-A177-3AD203B41FA5}">
                      <a16:colId xmlns:a16="http://schemas.microsoft.com/office/drawing/2014/main" val="1720888280"/>
                    </a:ext>
                  </a:extLst>
                </a:gridCol>
                <a:gridCol w="1267365">
                  <a:extLst>
                    <a:ext uri="{9D8B030D-6E8A-4147-A177-3AD203B41FA5}">
                      <a16:colId xmlns:a16="http://schemas.microsoft.com/office/drawing/2014/main" val="2027436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2024/2023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307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41 fb</a:t>
                      </a:r>
                      <a:r>
                        <a:rPr lang="en-CH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32 fb</a:t>
                      </a:r>
                      <a:r>
                        <a:rPr lang="en-CH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125 fb</a:t>
                      </a:r>
                      <a:r>
                        <a:rPr lang="en-CH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FF6600"/>
                          </a:solidFill>
                        </a:rPr>
                        <a:t>~4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435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P5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41 fb</a:t>
                      </a:r>
                      <a:r>
                        <a:rPr lang="en-CH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32 fb</a:t>
                      </a:r>
                      <a:r>
                        <a:rPr lang="en-CH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123 fb</a:t>
                      </a:r>
                      <a:r>
                        <a:rPr lang="en-CH" sz="16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FF6600"/>
                          </a:solidFill>
                        </a:rPr>
                        <a:t>~4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5400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P8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/>
                        <a:t>1 fb</a:t>
                      </a:r>
                      <a:r>
                        <a:rPr lang="en-CH" sz="1600" b="1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/>
                        <a:t>0.5 fb</a:t>
                      </a:r>
                      <a:r>
                        <a:rPr lang="en-CH" sz="1600" b="1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/>
                        <a:t>11 fb</a:t>
                      </a:r>
                      <a:r>
                        <a:rPr lang="en-CH" sz="1600" b="1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FF0000"/>
                          </a:solidFill>
                        </a:rPr>
                        <a:t>~20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441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2687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42FA58-5272-2F6F-F453-7D41ED449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FC8ECB03-4DFD-0977-7E29-2D3BCB490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Recent observations - mitigations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B846D8-2751-B368-98B3-499B915711A6}"/>
              </a:ext>
            </a:extLst>
          </p:cNvPr>
          <p:cNvSpPr txBox="1"/>
          <p:nvPr/>
        </p:nvSpPr>
        <p:spPr>
          <a:xfrm>
            <a:off x="172730" y="1236916"/>
            <a:ext cx="6153700" cy="457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Electronics</a:t>
            </a:r>
            <a:r>
              <a:rPr lang="en-GB" sz="2200" dirty="0">
                <a:effectLst/>
                <a:latin typeface="+mn-lt"/>
              </a:rPr>
              <a:t> controlling the </a:t>
            </a: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cryogenic system</a:t>
            </a:r>
            <a:r>
              <a:rPr lang="en-GB" sz="2200" dirty="0">
                <a:effectLst/>
                <a:latin typeface="+mn-lt"/>
              </a:rPr>
              <a:t> was </a:t>
            </a:r>
            <a:r>
              <a:rPr lang="en-GB" sz="2200" b="1" dirty="0">
                <a:effectLst/>
                <a:latin typeface="+mn-lt"/>
              </a:rPr>
              <a:t>affected</a:t>
            </a:r>
            <a:r>
              <a:rPr lang="en-GB" sz="2200" dirty="0">
                <a:effectLst/>
                <a:latin typeface="+mn-lt"/>
              </a:rPr>
              <a:t> </a:t>
            </a:r>
            <a:r>
              <a:rPr lang="en-GB" sz="2200" b="1" dirty="0">
                <a:effectLst/>
                <a:latin typeface="+mn-lt"/>
              </a:rPr>
              <a:t>by 2 single event effects</a:t>
            </a:r>
            <a:r>
              <a:rPr lang="en-GB" sz="2200" dirty="0">
                <a:effectLst/>
                <a:latin typeface="+mn-lt"/>
              </a:rPr>
              <a:t>, resulting in ~60h LHC downtime</a:t>
            </a:r>
            <a:endParaRPr lang="en-GB" sz="2200" dirty="0">
              <a:latin typeface="+mn-lt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latin typeface="+mn-lt"/>
              </a:rPr>
              <a:t>Mitigation measures </a:t>
            </a:r>
            <a:r>
              <a:rPr lang="en-GB" sz="2000" dirty="0">
                <a:effectLst/>
                <a:latin typeface="+mn-lt"/>
              </a:rPr>
              <a:t>during the YETS 24/25 to reduce radiation levels:</a:t>
            </a:r>
          </a:p>
          <a:p>
            <a:pPr marL="1071563" lvl="2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+mn-lt"/>
              </a:rPr>
              <a:t>Racks moved by 80cm towards UL84 + installation of concrete shielding</a:t>
            </a:r>
          </a:p>
          <a:p>
            <a:pPr marL="1071563" lvl="2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+mn-lt"/>
              </a:rPr>
              <a:t>Simulations indicate that radiation levels will be </a:t>
            </a:r>
            <a:r>
              <a:rPr lang="en-GB" u="sng" dirty="0">
                <a:effectLst/>
                <a:latin typeface="+mn-lt"/>
              </a:rPr>
              <a:t>reduced by a factor ~3.5</a:t>
            </a:r>
            <a:endParaRPr lang="en-GB" u="sng" dirty="0">
              <a:latin typeface="+mn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effectLst/>
                <a:latin typeface="Arial" panose="020B0604020202020204" pitchFamily="34" charset="0"/>
              </a:rPr>
              <a:t>Preliminary studies show that a </a:t>
            </a:r>
            <a:r>
              <a:rPr lang="en-GB" sz="2200" b="1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TCL collimator </a:t>
            </a:r>
            <a:r>
              <a:rPr lang="en-GB" sz="2200" dirty="0">
                <a:effectLst/>
                <a:latin typeface="Arial" panose="020B0604020202020204" pitchFamily="34" charset="0"/>
              </a:rPr>
              <a:t>would substantially </a:t>
            </a:r>
            <a:r>
              <a:rPr lang="en-GB" sz="2200" b="1" dirty="0">
                <a:effectLst/>
                <a:latin typeface="Arial" panose="020B0604020202020204" pitchFamily="34" charset="0"/>
              </a:rPr>
              <a:t>reduce radiation levels </a:t>
            </a:r>
            <a:r>
              <a:rPr lang="en-GB" sz="2200" dirty="0">
                <a:effectLst/>
                <a:latin typeface="Arial" panose="020B0604020202020204" pitchFamily="34" charset="0"/>
              </a:rPr>
              <a:t>in the DS, with no impact on downstream losses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11F0BC-318F-7080-2D59-CDB57F6989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1" b="3064"/>
          <a:stretch/>
        </p:blipFill>
        <p:spPr bwMode="auto">
          <a:xfrm>
            <a:off x="6234264" y="3030908"/>
            <a:ext cx="3356591" cy="2040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87B26004-B274-1D22-9451-2764F7A9D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2465" y="4051217"/>
            <a:ext cx="2924869" cy="13891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448327E-349E-CE25-F0B8-AE23AB80BB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926" y="147327"/>
            <a:ext cx="3938533" cy="2953275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34F8C4-BF3E-7C7C-9048-D77E2A20EDD6}"/>
              </a:ext>
            </a:extLst>
          </p:cNvPr>
          <p:cNvSpPr txBox="1"/>
          <p:nvPr/>
        </p:nvSpPr>
        <p:spPr>
          <a:xfrm>
            <a:off x="10013310" y="5618085"/>
            <a:ext cx="211227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Courtesy of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FLUKA team</a:t>
            </a:r>
            <a:endParaRPr lang="en-CH" sz="13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171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A5C553-740C-DCAB-B41A-44D652E23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612ED9-B5B2-A5D5-A972-704C9BE98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4D0D89-B4EE-D845-4E81-88D50CBD98A4}"/>
              </a:ext>
            </a:extLst>
          </p:cNvPr>
          <p:cNvSpPr txBox="1"/>
          <p:nvPr/>
        </p:nvSpPr>
        <p:spPr>
          <a:xfrm>
            <a:off x="1960553" y="1513091"/>
            <a:ext cx="8270893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Studies on </a:t>
            </a:r>
            <a:r>
              <a:rPr lang="en-GB" sz="3000" b="1" dirty="0">
                <a:solidFill>
                  <a:srgbClr val="00B0F0">
                    <a:alpha val="35000"/>
                  </a:srgbClr>
                </a:solidFill>
                <a:effectLst/>
                <a:latin typeface="+mn-lt"/>
              </a:rPr>
              <a:t>impact to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 </a:t>
            </a:r>
            <a:r>
              <a:rPr lang="en-GB" sz="3000" b="1" dirty="0">
                <a:solidFill>
                  <a:srgbClr val="00B0F0">
                    <a:alpha val="35000"/>
                  </a:srgbClr>
                </a:solidFill>
                <a:effectLst/>
                <a:latin typeface="+mn-lt"/>
              </a:rPr>
              <a:t>equipment</a:t>
            </a:r>
            <a:r>
              <a:rPr lang="en-GB" sz="3000" b="1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 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installed in:</a:t>
            </a:r>
          </a:p>
          <a:p>
            <a:pPr marL="800100" lvl="1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LHC tunnel</a:t>
            </a:r>
            <a:r>
              <a:rPr lang="en-GB" sz="26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: </a:t>
            </a:r>
            <a:r>
              <a:rPr lang="en-GB" sz="26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state of the art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service caverns</a:t>
            </a:r>
            <a:r>
              <a:rPr lang="en-GB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 </a:t>
            </a:r>
            <a:r>
              <a:rPr lang="en-GB" dirty="0">
                <a:solidFill>
                  <a:schemeClr val="tx1">
                    <a:alpha val="35000"/>
                  </a:schemeClr>
                </a:solidFill>
                <a:latin typeface="+mn-lt"/>
              </a:rPr>
              <a:t>(UX85, US85, UL84/86, UW85)</a:t>
            </a:r>
            <a:r>
              <a:rPr lang="en-GB" sz="2600" dirty="0">
                <a:solidFill>
                  <a:schemeClr val="tx1">
                    <a:alpha val="35000"/>
                  </a:schemeClr>
                </a:solidFill>
                <a:latin typeface="+mn-lt"/>
              </a:rPr>
              <a:t>: recent development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>
                    <a:alpha val="35000"/>
                  </a:srgbClr>
                </a:solidFill>
                <a:effectLst/>
                <a:latin typeface="+mn-lt"/>
              </a:rPr>
              <a:t>Observations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 from 2024 run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/>
                </a:solidFill>
                <a:latin typeface="+mn-lt"/>
              </a:rPr>
              <a:t>Considerations</a:t>
            </a:r>
            <a:r>
              <a:rPr lang="en-GB" sz="3000" dirty="0">
                <a:latin typeface="+mn-lt"/>
              </a:rPr>
              <a:t> on </a:t>
            </a:r>
            <a:r>
              <a:rPr lang="en-GB" sz="3000" b="1" dirty="0">
                <a:latin typeface="+mn-lt"/>
              </a:rPr>
              <a:t>machine</a:t>
            </a:r>
            <a:r>
              <a:rPr lang="en-GB" sz="3000" dirty="0">
                <a:latin typeface="+mn-lt"/>
              </a:rPr>
              <a:t> </a:t>
            </a:r>
            <a:r>
              <a:rPr lang="en-GB" sz="3000" b="1" dirty="0">
                <a:latin typeface="+mn-lt"/>
              </a:rPr>
              <a:t>performance</a:t>
            </a:r>
            <a:r>
              <a:rPr lang="en-GB" sz="3000" dirty="0">
                <a:latin typeface="+mn-lt"/>
              </a:rPr>
              <a:t> and </a:t>
            </a:r>
            <a:r>
              <a:rPr lang="en-GB" sz="3000" b="1" dirty="0">
                <a:latin typeface="+mn-lt"/>
              </a:rPr>
              <a:t>ION</a:t>
            </a:r>
            <a:r>
              <a:rPr lang="en-GB" sz="3000" dirty="0">
                <a:latin typeface="+mn-lt"/>
              </a:rPr>
              <a:t> </a:t>
            </a:r>
            <a:r>
              <a:rPr lang="en-GB" sz="3000" b="1" dirty="0">
                <a:latin typeface="+mn-lt"/>
              </a:rPr>
              <a:t>plans</a:t>
            </a:r>
            <a:r>
              <a:rPr lang="en-GB" sz="3000" dirty="0">
                <a:latin typeface="+mn-lt"/>
              </a:rPr>
              <a:t> for Run5</a:t>
            </a:r>
            <a:endParaRPr lang="en-GB" sz="3000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9779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1645E-3EB7-AF11-DE28-96D43F3C9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44EE4DDF-5EFD-A451-6351-3F0C985A0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Optics and </a:t>
            </a:r>
            <a:r>
              <a:rPr lang="en-GB" dirty="0" err="1"/>
              <a:t>lumi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BA6F1B-DE84-C656-25D3-78DD69B56986}"/>
              </a:ext>
            </a:extLst>
          </p:cNvPr>
          <p:cNvSpPr txBox="1"/>
          <p:nvPr/>
        </p:nvSpPr>
        <p:spPr>
          <a:xfrm>
            <a:off x="724815" y="1040646"/>
            <a:ext cx="729143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1775" indent="-231775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Increased performance </a:t>
            </a:r>
            <a:r>
              <a:rPr lang="en-CH" b="0" dirty="0">
                <a:latin typeface="+mn-lt"/>
              </a:rPr>
              <a:t>with </a:t>
            </a:r>
            <a:r>
              <a:rPr lang="en-CH" b="1" dirty="0">
                <a:latin typeface="+mn-lt"/>
              </a:rPr>
              <a:t>flat optics </a:t>
            </a:r>
            <a:r>
              <a:rPr lang="en-CH" b="0" dirty="0">
                <a:latin typeface="+mn-lt"/>
              </a:rPr>
              <a:t>(β*</a:t>
            </a:r>
            <a:r>
              <a:rPr lang="en-CH" b="0" baseline="-25000" dirty="0">
                <a:latin typeface="+mn-lt"/>
              </a:rPr>
              <a:t>H</a:t>
            </a:r>
            <a:r>
              <a:rPr lang="en-CH" b="0" dirty="0">
                <a:latin typeface="+mn-lt"/>
              </a:rPr>
              <a:t>=0.5 m – β*</a:t>
            </a:r>
            <a:r>
              <a:rPr lang="en-CH" b="0" baseline="-25000" dirty="0">
                <a:latin typeface="+mn-lt"/>
              </a:rPr>
              <a:t>V</a:t>
            </a:r>
            <a:r>
              <a:rPr lang="en-CH" b="0" dirty="0">
                <a:latin typeface="+mn-lt"/>
              </a:rPr>
              <a:t>=1.5 m) wrt to baseline of round (β*</a:t>
            </a:r>
            <a:r>
              <a:rPr lang="en-CH" b="0" baseline="-25000" dirty="0">
                <a:latin typeface="+mn-lt"/>
              </a:rPr>
              <a:t>H</a:t>
            </a:r>
            <a:r>
              <a:rPr lang="en-CH" b="0" dirty="0">
                <a:latin typeface="+mn-lt"/>
              </a:rPr>
              <a:t>=1.5 m – β*</a:t>
            </a:r>
            <a:r>
              <a:rPr lang="en-CH" b="0" baseline="-25000" dirty="0">
                <a:latin typeface="+mn-lt"/>
              </a:rPr>
              <a:t>V</a:t>
            </a:r>
            <a:r>
              <a:rPr lang="en-CH" b="0" dirty="0">
                <a:latin typeface="+mn-lt"/>
              </a:rPr>
              <a:t>=1.5 m):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latin typeface="+mn-lt"/>
              </a:rPr>
              <a:t>Higher integrated luminosity: 15-20% gain (</a:t>
            </a:r>
            <a:r>
              <a:rPr lang="en-CH" sz="1600" b="1" dirty="0">
                <a:latin typeface="+mn-lt"/>
              </a:rPr>
              <a:t>7-14 fb</a:t>
            </a:r>
            <a:r>
              <a:rPr lang="en-CH" sz="1600" b="1" baseline="30000" dirty="0">
                <a:latin typeface="+mn-lt"/>
              </a:rPr>
              <a:t>-1</a:t>
            </a:r>
            <a:r>
              <a:rPr lang="en-CH" sz="1600" dirty="0">
                <a:latin typeface="+mn-lt"/>
              </a:rPr>
              <a:t>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600" b="0" dirty="0">
                <a:latin typeface="+mn-lt"/>
              </a:rPr>
              <a:t>Leveling time increase </a:t>
            </a:r>
            <a:r>
              <a:rPr lang="en-CH" sz="1600" b="1" dirty="0">
                <a:latin typeface="+mn-lt"/>
              </a:rPr>
              <a:t>~2 hours</a:t>
            </a:r>
            <a:endParaRPr lang="en-CH" sz="1600" dirty="0">
              <a:latin typeface="+mn-lt"/>
            </a:endParaRPr>
          </a:p>
          <a:p>
            <a:pPr marL="231775" indent="-2317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Maximum loss </a:t>
            </a:r>
            <a:r>
              <a:rPr lang="en-CH" b="0" dirty="0">
                <a:latin typeface="+mn-lt"/>
              </a:rPr>
              <a:t>of ATLAS/CMS integrated lumi around </a:t>
            </a:r>
            <a:r>
              <a:rPr lang="en-CH" dirty="0">
                <a:latin typeface="+mn-lt"/>
              </a:rPr>
              <a:t>2.5% </a:t>
            </a:r>
            <a:r>
              <a:rPr lang="en-CH" b="0" dirty="0">
                <a:latin typeface="+mn-lt"/>
              </a:rPr>
              <a:t>for round and </a:t>
            </a:r>
            <a:r>
              <a:rPr lang="en-CH" dirty="0">
                <a:latin typeface="+mn-lt"/>
              </a:rPr>
              <a:t>3% </a:t>
            </a:r>
            <a:r>
              <a:rPr lang="en-CH" b="0" dirty="0">
                <a:latin typeface="+mn-lt"/>
              </a:rPr>
              <a:t>for flat</a:t>
            </a:r>
          </a:p>
          <a:p>
            <a:pPr marL="231775" indent="-2317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Flat optics </a:t>
            </a:r>
            <a:r>
              <a:rPr lang="en-CH" b="0" dirty="0">
                <a:latin typeface="+mn-lt"/>
              </a:rPr>
              <a:t>configuration </a:t>
            </a:r>
            <a:r>
              <a:rPr lang="en-CH" b="1" u="sng" dirty="0">
                <a:solidFill>
                  <a:srgbClr val="C00000"/>
                </a:solidFill>
                <a:latin typeface="+mn-lt"/>
              </a:rPr>
              <a:t>must be verified</a:t>
            </a:r>
            <a:r>
              <a:rPr lang="en-CH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CH" dirty="0">
                <a:latin typeface="+mn-lt"/>
              </a:rPr>
              <a:t>with Dynamic Aperture studies and MDs</a:t>
            </a:r>
          </a:p>
          <a:p>
            <a:pPr marL="231775" indent="-2317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latin typeface="+mn-lt"/>
              </a:rPr>
              <a:t>Peak pile-up density </a:t>
            </a:r>
            <a:r>
              <a:rPr lang="en-GB" dirty="0">
                <a:latin typeface="+mn-lt"/>
              </a:rPr>
              <a:t>increase by 25% and </a:t>
            </a:r>
            <a:r>
              <a:rPr lang="en-GB" b="1" dirty="0">
                <a:latin typeface="+mn-lt"/>
              </a:rPr>
              <a:t>shorter longitudinal luminous</a:t>
            </a:r>
            <a:r>
              <a:rPr lang="en-GB" dirty="0">
                <a:latin typeface="+mn-lt"/>
              </a:rPr>
              <a:t> region by 12% between flat and round</a:t>
            </a:r>
            <a:endParaRPr lang="en-CH" dirty="0">
              <a:latin typeface="+mn-lt"/>
            </a:endParaRPr>
          </a:p>
          <a:p>
            <a:pPr marL="231775" indent="-2317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Skew crossing and orthogonal offset</a:t>
            </a:r>
            <a:r>
              <a:rPr lang="en-US" b="0" dirty="0">
                <a:latin typeface="+mn-lt"/>
              </a:rPr>
              <a:t>: shift of peak pile-up density from z=0 with flat optics</a:t>
            </a:r>
          </a:p>
          <a:p>
            <a:pPr marL="688975" lvl="1" indent="-2317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sym typeface="Wingdings" pitchFamily="2" charset="2"/>
              </a:rPr>
              <a:t> </a:t>
            </a:r>
            <a:r>
              <a:rPr lang="en-US" sz="1600" b="0" dirty="0">
                <a:latin typeface="+mn-lt"/>
              </a:rPr>
              <a:t>it </a:t>
            </a:r>
            <a:r>
              <a:rPr lang="en-CH" sz="1600" b="1" dirty="0">
                <a:latin typeface="+mn-lt"/>
              </a:rPr>
              <a:t>can be mitigated </a:t>
            </a:r>
            <a:r>
              <a:rPr lang="en-CH" sz="1600" b="0" dirty="0">
                <a:latin typeface="+mn-lt"/>
              </a:rPr>
              <a:t>by </a:t>
            </a:r>
            <a:r>
              <a:rPr lang="en-CH" sz="1600" dirty="0">
                <a:latin typeface="+mn-lt"/>
              </a:rPr>
              <a:t>non-fullly orthogonal separation</a:t>
            </a:r>
            <a:endParaRPr lang="en-CH" sz="1600" b="0" dirty="0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1D437B-3DD2-6594-18A1-5022BC2FD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074" y="2929735"/>
            <a:ext cx="3596701" cy="27009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DB4A26-59C4-013D-9E1F-C8DF542FE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5385" y="126170"/>
            <a:ext cx="3733390" cy="280356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976619A-6BE4-AB15-2307-5F7F657DFA4D}"/>
              </a:ext>
            </a:extLst>
          </p:cNvPr>
          <p:cNvSpPr txBox="1"/>
          <p:nvPr/>
        </p:nvSpPr>
        <p:spPr>
          <a:xfrm>
            <a:off x="9091590" y="5615048"/>
            <a:ext cx="305495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Courtesy of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S. </a:t>
            </a:r>
            <a:r>
              <a:rPr lang="en-US" sz="1300" b="1" dirty="0" err="1">
                <a:solidFill>
                  <a:schemeClr val="bg2">
                    <a:lumMod val="10000"/>
                  </a:schemeClr>
                </a:solidFill>
                <a:latin typeface="+mj-lt"/>
              </a:rPr>
              <a:t>Kostoglou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  <a:hlinkClick r:id="rId4"/>
              </a:rPr>
              <a:t>more info</a:t>
            </a:r>
            <a:endParaRPr lang="en-CH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BB6063-A461-B392-3F50-E29E320D21C0}"/>
              </a:ext>
            </a:extLst>
          </p:cNvPr>
          <p:cNvSpPr txBox="1"/>
          <p:nvPr/>
        </p:nvSpPr>
        <p:spPr>
          <a:xfrm>
            <a:off x="473063" y="5263740"/>
            <a:ext cx="7965642" cy="5847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b="1" dirty="0"/>
              <a:t>No reason </a:t>
            </a:r>
            <a:r>
              <a:rPr lang="en-CH" sz="1600" dirty="0"/>
              <a:t>identified today that would </a:t>
            </a:r>
            <a:r>
              <a:rPr lang="en-CH" sz="1600" b="1" dirty="0"/>
              <a:t>prevent</a:t>
            </a:r>
            <a:r>
              <a:rPr lang="en-CH" sz="1600" dirty="0"/>
              <a:t> flat optics from being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Deployment of flat optics in P1/P5 in 2025 will allow for </a:t>
            </a:r>
            <a:r>
              <a:rPr lang="en-CH" sz="1600" b="1" dirty="0"/>
              <a:t>increased confidence</a:t>
            </a:r>
          </a:p>
        </p:txBody>
      </p:sp>
    </p:spTree>
    <p:extLst>
      <p:ext uri="{BB962C8B-B14F-4D97-AF65-F5344CB8AC3E}">
        <p14:creationId xmlns:p14="http://schemas.microsoft.com/office/powerpoint/2010/main" val="1869490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A50AEA-FE85-02E9-205D-FB52C789A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A3004A-DB59-DAA0-0501-B92DC8D81674}"/>
              </a:ext>
            </a:extLst>
          </p:cNvPr>
          <p:cNvSpPr txBox="1"/>
          <p:nvPr/>
        </p:nvSpPr>
        <p:spPr>
          <a:xfrm>
            <a:off x="1960553" y="1513091"/>
            <a:ext cx="8270893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3000" dirty="0">
                <a:effectLst/>
                <a:latin typeface="+mn-lt"/>
              </a:rPr>
              <a:t>Studies on </a:t>
            </a:r>
            <a:r>
              <a:rPr lang="en-GB" sz="3000" b="1" dirty="0">
                <a:solidFill>
                  <a:srgbClr val="00B0F0"/>
                </a:solidFill>
                <a:effectLst/>
                <a:latin typeface="+mn-lt"/>
              </a:rPr>
              <a:t>impact to</a:t>
            </a:r>
            <a:r>
              <a:rPr lang="en-GB" sz="3000" dirty="0">
                <a:effectLst/>
                <a:latin typeface="+mn-lt"/>
              </a:rPr>
              <a:t> </a:t>
            </a:r>
            <a:r>
              <a:rPr lang="en-GB" sz="3000" b="1" dirty="0">
                <a:solidFill>
                  <a:srgbClr val="00B0F0"/>
                </a:solidFill>
                <a:effectLst/>
                <a:latin typeface="+mn-lt"/>
              </a:rPr>
              <a:t>equipment</a:t>
            </a:r>
            <a:r>
              <a:rPr lang="en-GB" sz="3000" b="1" dirty="0">
                <a:effectLst/>
                <a:latin typeface="+mn-lt"/>
              </a:rPr>
              <a:t> </a:t>
            </a:r>
            <a:r>
              <a:rPr lang="en-GB" sz="3000" dirty="0">
                <a:effectLst/>
                <a:latin typeface="+mn-lt"/>
              </a:rPr>
              <a:t>installed in:</a:t>
            </a:r>
          </a:p>
          <a:p>
            <a:pPr marL="800100" lvl="1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effectLst/>
                <a:latin typeface="+mn-lt"/>
              </a:rPr>
              <a:t>LHC tunnel</a:t>
            </a:r>
            <a:r>
              <a:rPr lang="en-GB" sz="2600" b="1" dirty="0">
                <a:latin typeface="+mn-lt"/>
              </a:rPr>
              <a:t>: </a:t>
            </a:r>
            <a:r>
              <a:rPr lang="en-GB" sz="2600" dirty="0">
                <a:effectLst/>
                <a:latin typeface="+mn-lt"/>
              </a:rPr>
              <a:t>state of the art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latin typeface="+mn-lt"/>
              </a:rPr>
              <a:t>service caverns</a:t>
            </a:r>
            <a:r>
              <a:rPr lang="en-GB" b="1" dirty="0">
                <a:latin typeface="+mn-lt"/>
              </a:rPr>
              <a:t> </a:t>
            </a:r>
            <a:r>
              <a:rPr lang="en-GB" dirty="0">
                <a:latin typeface="+mn-lt"/>
              </a:rPr>
              <a:t>(UX85, US85, UL84/86, UW85)</a:t>
            </a:r>
            <a:r>
              <a:rPr lang="en-GB" sz="2600" dirty="0">
                <a:latin typeface="+mn-lt"/>
              </a:rPr>
              <a:t>: recent development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/>
                </a:solidFill>
                <a:effectLst/>
                <a:latin typeface="+mn-lt"/>
              </a:rPr>
              <a:t>Observations</a:t>
            </a:r>
            <a:r>
              <a:rPr lang="en-GB" sz="3000" dirty="0">
                <a:effectLst/>
                <a:latin typeface="+mn-lt"/>
              </a:rPr>
              <a:t> from 2024 run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/>
                </a:solidFill>
                <a:latin typeface="+mn-lt"/>
              </a:rPr>
              <a:t>Considerations</a:t>
            </a:r>
            <a:r>
              <a:rPr lang="en-GB" sz="3000" dirty="0">
                <a:latin typeface="+mn-lt"/>
              </a:rPr>
              <a:t> on </a:t>
            </a:r>
            <a:r>
              <a:rPr lang="en-GB" sz="3000" b="1" dirty="0">
                <a:latin typeface="+mn-lt"/>
              </a:rPr>
              <a:t>machine</a:t>
            </a:r>
            <a:r>
              <a:rPr lang="en-GB" sz="3000" dirty="0">
                <a:latin typeface="+mn-lt"/>
              </a:rPr>
              <a:t> </a:t>
            </a:r>
            <a:r>
              <a:rPr lang="en-GB" sz="3000" b="1" dirty="0">
                <a:latin typeface="+mn-lt"/>
              </a:rPr>
              <a:t>performance</a:t>
            </a:r>
            <a:r>
              <a:rPr lang="en-GB" sz="3000" dirty="0">
                <a:latin typeface="+mn-lt"/>
              </a:rPr>
              <a:t> and </a:t>
            </a:r>
            <a:r>
              <a:rPr lang="en-GB" sz="3000" b="1" dirty="0">
                <a:latin typeface="+mn-lt"/>
              </a:rPr>
              <a:t>ION</a:t>
            </a:r>
            <a:r>
              <a:rPr lang="en-GB" sz="3000" dirty="0">
                <a:latin typeface="+mn-lt"/>
              </a:rPr>
              <a:t> </a:t>
            </a:r>
            <a:r>
              <a:rPr lang="en-GB" sz="3000" b="1" dirty="0">
                <a:latin typeface="+mn-lt"/>
              </a:rPr>
              <a:t>plans</a:t>
            </a:r>
            <a:r>
              <a:rPr lang="en-GB" sz="3000" dirty="0">
                <a:latin typeface="+mn-lt"/>
              </a:rPr>
              <a:t> for Run5</a:t>
            </a:r>
            <a:endParaRPr lang="en-GB" sz="3000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8461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1C302-9966-8DD5-16F7-8A9BDFBC4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F3612487-C0E5-9BB7-6B14-8985A8B61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IONS in Run3 and Run4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0E1452-19E1-C0B3-D472-619AC7ACB795}"/>
              </a:ext>
            </a:extLst>
          </p:cNvPr>
          <p:cNvSpPr txBox="1"/>
          <p:nvPr/>
        </p:nvSpPr>
        <p:spPr>
          <a:xfrm>
            <a:off x="8745945" y="5615048"/>
            <a:ext cx="340060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Courtesy of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A. Frasca R. Bruce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  <a:hlinkClick r:id="rId2"/>
              </a:rPr>
              <a:t>more info</a:t>
            </a:r>
            <a:endParaRPr lang="en-CH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19BC54-B984-7AD0-CFEB-E4AD2B9D3229}"/>
              </a:ext>
            </a:extLst>
          </p:cNvPr>
          <p:cNvSpPr txBox="1"/>
          <p:nvPr/>
        </p:nvSpPr>
        <p:spPr>
          <a:xfrm>
            <a:off x="181630" y="1239915"/>
            <a:ext cx="11137450" cy="1944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  <a:latin typeface="+mn-lt"/>
              </a:rPr>
              <a:t>2024 luminosity production </a:t>
            </a:r>
            <a:r>
              <a:rPr lang="en-US" sz="2000" b="0" dirty="0">
                <a:solidFill>
                  <a:schemeClr val="tx1"/>
                </a:solidFill>
                <a:latin typeface="+mn-lt"/>
              </a:rPr>
              <a:t>in single fills largely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surpassed HL-LHC projections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significantly higher bunch intensity from injectors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Mitigation of LHC limitations</a:t>
            </a:r>
          </a:p>
          <a:p>
            <a:pPr lvl="1"/>
            <a:endParaRPr lang="en-US" sz="1467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  <a:latin typeface="+mn-lt"/>
              </a:rPr>
              <a:t>Plan for Run 3 &amp; 4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: 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continue production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as in 2024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Incremental improvements may be within reach, but probably not big factors</a:t>
            </a:r>
          </a:p>
        </p:txBody>
      </p:sp>
      <p:pic>
        <p:nvPicPr>
          <p:cNvPr id="2" name="Picture 1" descr="A diagram of a cell&#10;&#10;AI-generated content may be incorrect.">
            <a:extLst>
              <a:ext uri="{FF2B5EF4-FFF2-40B4-BE49-F238E27FC236}">
                <a16:creationId xmlns:a16="http://schemas.microsoft.com/office/drawing/2014/main" id="{2905FBDE-A0A2-BC5C-F601-63CF01F78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630" y="3185410"/>
            <a:ext cx="4295251" cy="24296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440118-8DEC-7190-2350-859D61A7E6AB}"/>
              </a:ext>
            </a:extLst>
          </p:cNvPr>
          <p:cNvSpPr txBox="1"/>
          <p:nvPr/>
        </p:nvSpPr>
        <p:spPr>
          <a:xfrm>
            <a:off x="181630" y="3316646"/>
            <a:ext cx="718173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u="sng" dirty="0">
                <a:solidFill>
                  <a:srgbClr val="00B0F0"/>
                </a:solidFill>
                <a:latin typeface="+mn-lt"/>
              </a:rPr>
              <a:t>LHCb</a:t>
            </a:r>
            <a:r>
              <a:rPr lang="en-US" sz="2000" b="1" dirty="0">
                <a:solidFill>
                  <a:srgbClr val="00B0F0"/>
                </a:solidFill>
                <a:latin typeface="+mn-lt"/>
              </a:rPr>
              <a:t> specific</a:t>
            </a:r>
            <a:r>
              <a:rPr lang="en-US" sz="2000" dirty="0">
                <a:latin typeface="+mn-lt"/>
              </a:rPr>
              <a:t>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Run3 – attempt to reduce beta* to 1m in 2025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Adding TLCD collimators </a:t>
            </a:r>
            <a:r>
              <a:rPr lang="en-US" dirty="0">
                <a:latin typeface="+mn-lt"/>
              </a:rPr>
              <a:t>in cell 11 (as </a:t>
            </a:r>
            <a:r>
              <a:rPr lang="en-GB" dirty="0">
                <a:effectLst/>
                <a:latin typeface="+mn-lt"/>
              </a:rPr>
              <a:t>for ALICE</a:t>
            </a:r>
            <a:r>
              <a:rPr lang="en-US" dirty="0">
                <a:latin typeface="+mn-lt"/>
              </a:rPr>
              <a:t>) </a:t>
            </a:r>
            <a:r>
              <a:rPr lang="en-GB" dirty="0">
                <a:effectLst/>
                <a:latin typeface="+mn-lt"/>
              </a:rPr>
              <a:t>could </a:t>
            </a:r>
            <a:r>
              <a:rPr lang="en-US" dirty="0">
                <a:latin typeface="+mn-lt"/>
              </a:rPr>
              <a:t>allow a significant increase in </a:t>
            </a:r>
            <a:r>
              <a:rPr lang="en-US" b="1" dirty="0">
                <a:latin typeface="+mn-lt"/>
              </a:rPr>
              <a:t>peak luminosity </a:t>
            </a:r>
            <a:r>
              <a:rPr lang="en-US" dirty="0">
                <a:latin typeface="+mn-lt"/>
              </a:rPr>
              <a:t>(minimal gain in integrated luminosity)</a:t>
            </a:r>
            <a:r>
              <a:rPr lang="en-GB" b="1" dirty="0">
                <a:effectLst/>
                <a:latin typeface="+mn-lt"/>
              </a:rPr>
              <a:t> </a:t>
            </a:r>
            <a:r>
              <a:rPr lang="en-GB" dirty="0">
                <a:effectLst/>
                <a:latin typeface="+mn-lt"/>
              </a:rPr>
              <a:t>- </a:t>
            </a:r>
            <a:r>
              <a:rPr lang="en-GB" b="1" dirty="0">
                <a:solidFill>
                  <a:srgbClr val="C00000"/>
                </a:solidFill>
                <a:effectLst/>
                <a:latin typeface="+mn-lt"/>
              </a:rPr>
              <a:t>presently not foreseen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latin typeface="+mn-lt"/>
              </a:rPr>
              <a:t>TLCD</a:t>
            </a:r>
            <a:r>
              <a:rPr lang="en-GB" sz="1600" dirty="0">
                <a:latin typeface="+mn-lt"/>
              </a:rPr>
              <a:t> are </a:t>
            </a:r>
            <a:r>
              <a:rPr lang="en-GB" sz="1600" b="1" dirty="0">
                <a:latin typeface="+mn-lt"/>
              </a:rPr>
              <a:t>available</a:t>
            </a:r>
            <a:r>
              <a:rPr lang="en-GB" sz="1600" dirty="0">
                <a:latin typeface="+mn-lt"/>
              </a:rPr>
              <a:t> </a:t>
            </a:r>
            <a:r>
              <a:rPr lang="en-CH" sz="1600" dirty="0">
                <a:latin typeface="+mn-lt"/>
              </a:rPr>
              <a:t>(11 T dipoles inheritage)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+mn-lt"/>
              </a:rPr>
              <a:t>Further studies and checks (energy deposition, budget, feasibility…) are needed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3229355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5B893-00E0-2B25-29EB-B70D3AF83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94866BCD-1CD9-2E2D-453B-A95AE8A3A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IONS in Run5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3739F3-7F5E-B2D7-7F59-0A54271F3153}"/>
              </a:ext>
            </a:extLst>
          </p:cNvPr>
          <p:cNvSpPr txBox="1"/>
          <p:nvPr/>
        </p:nvSpPr>
        <p:spPr>
          <a:xfrm>
            <a:off x="143225" y="1316725"/>
            <a:ext cx="5184675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dirty="0">
                <a:latin typeface="+mn-lt"/>
              </a:rPr>
              <a:t>Different ways </a:t>
            </a:r>
            <a:r>
              <a:rPr lang="en-US" sz="2100" dirty="0">
                <a:latin typeface="+mn-lt"/>
              </a:rPr>
              <a:t>to </a:t>
            </a:r>
            <a:r>
              <a:rPr lang="en-US" sz="2100" b="1" dirty="0">
                <a:solidFill>
                  <a:srgbClr val="00B0F0"/>
                </a:solidFill>
                <a:latin typeface="+mn-lt"/>
              </a:rPr>
              <a:t>nucleon-nucleon luminosity </a:t>
            </a:r>
            <a:r>
              <a:rPr lang="en-US" sz="2100" dirty="0">
                <a:latin typeface="+mn-lt"/>
              </a:rPr>
              <a:t>higher </a:t>
            </a:r>
            <a:r>
              <a:rPr lang="en-US" sz="2100" b="0" dirty="0">
                <a:latin typeface="+mn-lt"/>
              </a:rPr>
              <a:t>than HL-LHC Pb-Pb</a:t>
            </a:r>
            <a:endParaRPr lang="en-US" sz="2100" dirty="0">
              <a:latin typeface="+mn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Further </a:t>
            </a:r>
            <a:r>
              <a:rPr lang="en-US" sz="2000" b="1" dirty="0">
                <a:solidFill>
                  <a:srgbClr val="00B0F0"/>
                </a:solidFill>
                <a:latin typeface="+mn-lt"/>
              </a:rPr>
              <a:t>optimizations</a:t>
            </a:r>
            <a:r>
              <a:rPr lang="en-US" sz="2000" dirty="0">
                <a:latin typeface="+mn-lt"/>
              </a:rPr>
              <a:t> to the </a:t>
            </a:r>
            <a:r>
              <a:rPr lang="en-US" sz="2000" b="1" dirty="0">
                <a:latin typeface="+mn-lt"/>
              </a:rPr>
              <a:t>beam production scheme </a:t>
            </a:r>
            <a:r>
              <a:rPr lang="en-US" sz="2000" dirty="0">
                <a:latin typeface="+mn-lt"/>
              </a:rPr>
              <a:t>in the injectors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50 ns (present baseline) without PS splitting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and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1600" b="0" i="0" u="none" strike="noStrike" dirty="0">
                <a:solidFill>
                  <a:srgbClr val="FF0000"/>
                </a:solidFill>
                <a:effectLst/>
                <a:latin typeface="+mn-lt"/>
              </a:rPr>
              <a:t>several optimistic assumptions in the injectors and LHC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D60093"/>
                </a:solidFill>
                <a:latin typeface="+mn-lt"/>
              </a:rPr>
              <a:t>25 ns spacing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D60093"/>
                </a:solidFill>
                <a:latin typeface="+mn-lt"/>
              </a:rPr>
              <a:t>Requires </a:t>
            </a:r>
            <a:r>
              <a:rPr lang="en-US" sz="1500" b="1" dirty="0">
                <a:solidFill>
                  <a:srgbClr val="D60093"/>
                </a:solidFill>
                <a:latin typeface="+mn-lt"/>
              </a:rPr>
              <a:t>upgrade of RF </a:t>
            </a:r>
            <a:r>
              <a:rPr lang="en-US" sz="1500" dirty="0">
                <a:solidFill>
                  <a:srgbClr val="D60093"/>
                </a:solidFill>
                <a:latin typeface="+mn-lt"/>
              </a:rPr>
              <a:t>system in PS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D60093"/>
                </a:solidFill>
                <a:latin typeface="+mn-lt"/>
              </a:rPr>
              <a:t>40% more bunches </a:t>
            </a:r>
            <a:r>
              <a:rPr lang="en-US" sz="1500" dirty="0">
                <a:solidFill>
                  <a:srgbClr val="D60093"/>
                </a:solidFill>
                <a:latin typeface="+mn-lt"/>
              </a:rPr>
              <a:t>in LHC but longer injection time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Use </a:t>
            </a:r>
            <a:r>
              <a:rPr lang="en-US" sz="2000" b="1" dirty="0">
                <a:solidFill>
                  <a:srgbClr val="00B0F0"/>
                </a:solidFill>
                <a:latin typeface="+mn-lt"/>
              </a:rPr>
              <a:t>other ion species </a:t>
            </a:r>
            <a:r>
              <a:rPr lang="en-US" sz="2000" dirty="0">
                <a:latin typeface="+mn-lt"/>
              </a:rPr>
              <a:t>than Pb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Potential to achieve higher bunch intensities and NN luminosity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824DC9-BB9F-D335-54F8-572FD35DCC57}"/>
              </a:ext>
            </a:extLst>
          </p:cNvPr>
          <p:cNvSpPr txBox="1"/>
          <p:nvPr/>
        </p:nvSpPr>
        <p:spPr>
          <a:xfrm rot="17320932">
            <a:off x="5530415" y="3617630"/>
            <a:ext cx="28455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They rely on assumptions </a:t>
            </a:r>
            <a:r>
              <a:rPr lang="en-US" sz="1400" b="1" u="sng" dirty="0">
                <a:solidFill>
                  <a:schemeClr val="bg2">
                    <a:lumMod val="10000"/>
                  </a:schemeClr>
                </a:solidFill>
              </a:rPr>
              <a:t>not yet proven </a:t>
            </a:r>
          </a:p>
        </p:txBody>
      </p:sp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115E288-4E5A-3BFB-B60C-1B60D7F148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069" y="166474"/>
            <a:ext cx="4104456" cy="2145816"/>
          </a:xfrm>
          <a:prstGeom prst="rect">
            <a:avLst/>
          </a:prstGeom>
        </p:spPr>
      </p:pic>
      <p:pic>
        <p:nvPicPr>
          <p:cNvPr id="7" name="Picture 6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B9EC00EE-8CD1-BF7B-3F6E-80A9C56C92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329" y="2387408"/>
            <a:ext cx="4175776" cy="2158303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80FDE6FD-9611-8C54-0EC5-35C8115C70C1}"/>
              </a:ext>
            </a:extLst>
          </p:cNvPr>
          <p:cNvSpPr/>
          <p:nvPr/>
        </p:nvSpPr>
        <p:spPr>
          <a:xfrm>
            <a:off x="5135875" y="2776115"/>
            <a:ext cx="307240" cy="92172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E029DB-035C-D3D2-72EE-903FE83EAB08}"/>
              </a:ext>
            </a:extLst>
          </p:cNvPr>
          <p:cNvSpPr txBox="1"/>
          <p:nvPr/>
        </p:nvSpPr>
        <p:spPr>
          <a:xfrm>
            <a:off x="5581010" y="3046512"/>
            <a:ext cx="104425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+mn-lt"/>
              </a:rPr>
              <a:t>Optimistic</a:t>
            </a:r>
            <a:endParaRPr lang="en-US" sz="1500" dirty="0">
              <a:latin typeface="+mn-lt"/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DA2EB087-C28A-5F57-A22E-F1B09CDD8B8E}"/>
              </a:ext>
            </a:extLst>
          </p:cNvPr>
          <p:cNvSpPr/>
          <p:nvPr/>
        </p:nvSpPr>
        <p:spPr>
          <a:xfrm>
            <a:off x="5135875" y="3816890"/>
            <a:ext cx="307240" cy="802665"/>
          </a:xfrm>
          <a:prstGeom prst="rightBrace">
            <a:avLst/>
          </a:prstGeom>
          <a:ln>
            <a:solidFill>
              <a:srgbClr val="D6009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CDE0AE-F387-3E5B-2204-DF937F6BDE6F}"/>
              </a:ext>
            </a:extLst>
          </p:cNvPr>
          <p:cNvSpPr txBox="1"/>
          <p:nvPr/>
        </p:nvSpPr>
        <p:spPr>
          <a:xfrm>
            <a:off x="5581010" y="4065960"/>
            <a:ext cx="82773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D60093"/>
                </a:solidFill>
                <a:latin typeface="+mn-lt"/>
              </a:rPr>
              <a:t>25 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FFB598-FD3D-B8DB-67EC-D1BC1A6657DD}"/>
              </a:ext>
            </a:extLst>
          </p:cNvPr>
          <p:cNvSpPr txBox="1"/>
          <p:nvPr/>
        </p:nvSpPr>
        <p:spPr>
          <a:xfrm>
            <a:off x="5871745" y="4849985"/>
            <a:ext cx="6100220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+mj-lt"/>
              </a:rPr>
              <a:t>In baseline scenario, up to 50% gain using Kr instead of Pb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+mj-lt"/>
              </a:rPr>
              <a:t>25 ns pays off the best for the heavier ions (a</a:t>
            </a:r>
            <a:r>
              <a:rPr lang="en-US" sz="1600" dirty="0">
                <a:latin typeface="+mj-lt"/>
              </a:rPr>
              <a:t>bout 60% gain over Pb in baseline scenario)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802C89-F3EC-88CE-ECB3-6955F2587497}"/>
              </a:ext>
            </a:extLst>
          </p:cNvPr>
          <p:cNvSpPr txBox="1"/>
          <p:nvPr/>
        </p:nvSpPr>
        <p:spPr>
          <a:xfrm>
            <a:off x="9407097" y="5615048"/>
            <a:ext cx="256486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Courtesy of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R. Bruce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  <a:hlinkClick r:id="rId4"/>
              </a:rPr>
              <a:t>more info</a:t>
            </a:r>
            <a:endParaRPr lang="en-CH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69C6E3-1CDA-A41A-D299-B117D3EA68EC}"/>
              </a:ext>
            </a:extLst>
          </p:cNvPr>
          <p:cNvSpPr txBox="1"/>
          <p:nvPr/>
        </p:nvSpPr>
        <p:spPr>
          <a:xfrm>
            <a:off x="9795715" y="337531"/>
            <a:ext cx="2242820" cy="124649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Plots refer to ALICE luminosity to be used for reference. The gain factors for LHCb </a:t>
            </a: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might be different</a:t>
            </a:r>
            <a:endParaRPr lang="en-CH" sz="1500" b="1" dirty="0"/>
          </a:p>
        </p:txBody>
      </p:sp>
    </p:spTree>
    <p:extLst>
      <p:ext uri="{BB962C8B-B14F-4D97-AF65-F5344CB8AC3E}">
        <p14:creationId xmlns:p14="http://schemas.microsoft.com/office/powerpoint/2010/main" val="2177671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0D94B-3982-EA8F-70FB-10ACAD6F7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54963076-6AD1-85C9-BF14-DF8EFA04B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IONS – more species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0F8170-1E0D-9DFD-B6A1-21F81DE65EB1}"/>
              </a:ext>
            </a:extLst>
          </p:cNvPr>
          <p:cNvSpPr txBox="1"/>
          <p:nvPr/>
        </p:nvSpPr>
        <p:spPr>
          <a:xfrm rot="871126">
            <a:off x="5683010" y="446648"/>
            <a:ext cx="30446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+mn-lt"/>
              </a:rPr>
              <a:t>Proposals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,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not approved</a:t>
            </a:r>
          </a:p>
          <a:p>
            <a:pPr algn="ctr"/>
            <a:r>
              <a:rPr lang="en-GB" sz="1600" b="0" i="0" u="none" strike="noStrike" dirty="0">
                <a:solidFill>
                  <a:srgbClr val="FF0000"/>
                </a:solidFill>
                <a:effectLst/>
                <a:latin typeface="+mn-lt"/>
              </a:rPr>
              <a:t>(except high-intensity LHC ions operation in Run 4&amp;5)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A96E86D-5F41-BC9A-C9A3-12536C0471BE}"/>
              </a:ext>
            </a:extLst>
          </p:cNvPr>
          <p:cNvGrpSpPr/>
          <p:nvPr/>
        </p:nvGrpSpPr>
        <p:grpSpPr>
          <a:xfrm>
            <a:off x="-48800" y="1962982"/>
            <a:ext cx="1458593" cy="1194900"/>
            <a:chOff x="-88593" y="3464601"/>
            <a:chExt cx="1654942" cy="125162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A1F8CAA-9AC6-68FF-DA16-DB4BCEAA760A}"/>
                </a:ext>
              </a:extLst>
            </p:cNvPr>
            <p:cNvGrpSpPr/>
            <p:nvPr/>
          </p:nvGrpSpPr>
          <p:grpSpPr>
            <a:xfrm>
              <a:off x="-88593" y="4086886"/>
              <a:ext cx="989899" cy="629335"/>
              <a:chOff x="2209005" y="3717686"/>
              <a:chExt cx="989899" cy="629335"/>
            </a:xfrm>
          </p:grpSpPr>
          <p:pic>
            <p:nvPicPr>
              <p:cNvPr id="23" name="Picture 2" descr="The LHCb Upgrade | EP News">
                <a:extLst>
                  <a:ext uri="{FF2B5EF4-FFF2-40B4-BE49-F238E27FC236}">
                    <a16:creationId xmlns:a16="http://schemas.microsoft.com/office/drawing/2014/main" id="{1B12A130-1A47-E322-EE4E-C37D3D8BE86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612" b="91473" l="9500" r="90417">
                            <a14:foregroundMark x1="10750" y1="56899" x2="17333" y2="55969"/>
                            <a14:foregroundMark x1="17333" y1="55969" x2="16167" y2="63101"/>
                            <a14:foregroundMark x1="16167" y1="63101" x2="11083" y2="62171"/>
                            <a14:foregroundMark x1="11083" y1="62171" x2="10917" y2="54419"/>
                            <a14:foregroundMark x1="10917" y1="54419" x2="16167" y2="48372"/>
                            <a14:foregroundMark x1="16167" y1="48372" x2="20000" y2="46357"/>
                            <a14:foregroundMark x1="20000" y1="46357" x2="20000" y2="36899"/>
                            <a14:foregroundMark x1="20000" y1="36899" x2="23833" y2="36124"/>
                            <a14:foregroundMark x1="23833" y1="36124" x2="24750" y2="35349"/>
                            <a14:foregroundMark x1="9583" y1="58605" x2="11250" y2="51318"/>
                            <a14:foregroundMark x1="11250" y1="51318" x2="16417" y2="50853"/>
                            <a14:foregroundMark x1="16417" y1="50853" x2="16750" y2="49922"/>
                            <a14:foregroundMark x1="11000" y1="51318" x2="13917" y2="48062"/>
                            <a14:foregroundMark x1="40250" y1="90388" x2="43833" y2="93643"/>
                            <a14:foregroundMark x1="43833" y1="93643" x2="47833" y2="91628"/>
                            <a14:foregroundMark x1="47833" y1="91628" x2="42833" y2="89302"/>
                            <a14:foregroundMark x1="42833" y1="89302" x2="40250" y2="91473"/>
                            <a14:foregroundMark x1="58917" y1="7132" x2="79333" y2="9147"/>
                            <a14:foregroundMark x1="79333" y1="9147" x2="83500" y2="8992"/>
                            <a14:foregroundMark x1="83500" y1="8992" x2="88417" y2="9147"/>
                            <a14:foregroundMark x1="88417" y1="9147" x2="91500" y2="14884"/>
                            <a14:foregroundMark x1="91500" y1="14884" x2="90417" y2="32248"/>
                            <a14:foregroundMark x1="90417" y1="32248" x2="89333" y2="24186"/>
                            <a14:foregroundMark x1="89333" y1="24186" x2="89833" y2="1085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9005" y="3717686"/>
                <a:ext cx="889713" cy="4782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4E9CBD-B1E0-C57C-416D-AAFF2900A3CD}"/>
                  </a:ext>
                </a:extLst>
              </p:cNvPr>
              <p:cNvSpPr txBox="1"/>
              <p:nvPr/>
            </p:nvSpPr>
            <p:spPr>
              <a:xfrm>
                <a:off x="2536543" y="4039244"/>
                <a:ext cx="662361" cy="307777"/>
              </a:xfrm>
              <a:prstGeom prst="rect">
                <a:avLst/>
              </a:prstGeom>
              <a:solidFill>
                <a:srgbClr val="F2F2F2">
                  <a:alpha val="29804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Helvetica" pitchFamily="2" charset="0"/>
                  </a:rPr>
                  <a:t>LHCb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6261CA2-EAB0-22B1-33C4-69FEE2EF8CE1}"/>
                </a:ext>
              </a:extLst>
            </p:cNvPr>
            <p:cNvGrpSpPr/>
            <p:nvPr/>
          </p:nvGrpSpPr>
          <p:grpSpPr>
            <a:xfrm>
              <a:off x="655366" y="3553567"/>
              <a:ext cx="910983" cy="644416"/>
              <a:chOff x="3007000" y="3690459"/>
              <a:chExt cx="910983" cy="644416"/>
            </a:xfrm>
          </p:grpSpPr>
          <p:pic>
            <p:nvPicPr>
              <p:cNvPr id="21" name="Picture 4" descr="ATLAS Upgrade for the HL-LHC: meeting the challenges of a five-fold  increase in collision rate - CERN Document Server">
                <a:extLst>
                  <a:ext uri="{FF2B5EF4-FFF2-40B4-BE49-F238E27FC236}">
                    <a16:creationId xmlns:a16="http://schemas.microsoft.com/office/drawing/2014/main" id="{FF4EDF41-2E56-57EA-26F2-3ADA9C71CB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9864" b="89796" l="7399" r="94756">
                            <a14:foregroundMark x1="9195" y1="34921" x2="9842" y2="49433"/>
                            <a14:foregroundMark x1="9842" y1="49433" x2="12716" y2="44218"/>
                            <a14:foregroundMark x1="12716" y1="44218" x2="11422" y2="36961"/>
                            <a14:foregroundMark x1="11422" y1="36961" x2="9339" y2="35828"/>
                            <a14:foregroundMark x1="89655" y1="17007" x2="88003" y2="34240"/>
                            <a14:foregroundMark x1="88003" y1="34240" x2="89152" y2="42063"/>
                            <a14:foregroundMark x1="89152" y1="42063" x2="86494" y2="48073"/>
                            <a14:foregroundMark x1="86494" y1="48073" x2="87644" y2="63039"/>
                            <a14:foregroundMark x1="87644" y1="63039" x2="92744" y2="63492"/>
                            <a14:foregroundMark x1="92744" y1="63492" x2="97557" y2="49093"/>
                            <a14:foregroundMark x1="97557" y1="49093" x2="97557" y2="31179"/>
                            <a14:foregroundMark x1="97557" y1="31179" x2="96264" y2="22902"/>
                            <a14:foregroundMark x1="96264" y1="22902" x2="92816" y2="17234"/>
                            <a14:foregroundMark x1="92816" y1="17234" x2="89511" y2="16440"/>
                            <a14:foregroundMark x1="95761" y1="26190" x2="98491" y2="31633"/>
                            <a14:foregroundMark x1="98491" y1="31633" x2="99641" y2="50340"/>
                            <a14:foregroundMark x1="99641" y1="50340" x2="97629" y2="57029"/>
                            <a14:foregroundMark x1="97629" y1="57029" x2="94756" y2="50227"/>
                            <a14:foregroundMark x1="94756" y1="50227" x2="93894" y2="24490"/>
                            <a14:foregroundMark x1="7184" y1="52834" x2="8261" y2="60204"/>
                            <a14:foregroundMark x1="8261" y1="60204" x2="13578" y2="61565"/>
                            <a14:foregroundMark x1="13578" y1="61565" x2="15805" y2="54875"/>
                            <a14:foregroundMark x1="15805" y1="54875" x2="10848" y2="52154"/>
                            <a14:foregroundMark x1="10848" y1="52154" x2="7399" y2="5181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07000" y="3690459"/>
                <a:ext cx="828778" cy="5251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6B38B9C-15F4-60E6-FF25-757023AEE0E2}"/>
                  </a:ext>
                </a:extLst>
              </p:cNvPr>
              <p:cNvSpPr txBox="1"/>
              <p:nvPr/>
            </p:nvSpPr>
            <p:spPr>
              <a:xfrm>
                <a:off x="3148605" y="4027098"/>
                <a:ext cx="769378" cy="307777"/>
              </a:xfrm>
              <a:prstGeom prst="rect">
                <a:avLst/>
              </a:prstGeom>
              <a:solidFill>
                <a:srgbClr val="F2F2F2">
                  <a:alpha val="29804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Helvetica" pitchFamily="2" charset="0"/>
                  </a:rPr>
                  <a:t>ATLAS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E754C4-F8E4-7D94-D619-F0DCAAF3469A}"/>
                </a:ext>
              </a:extLst>
            </p:cNvPr>
            <p:cNvGrpSpPr/>
            <p:nvPr/>
          </p:nvGrpSpPr>
          <p:grpSpPr>
            <a:xfrm>
              <a:off x="427253" y="3786278"/>
              <a:ext cx="1095773" cy="857117"/>
              <a:chOff x="3546677" y="3441780"/>
              <a:chExt cx="1095773" cy="857117"/>
            </a:xfrm>
          </p:grpSpPr>
          <p:pic>
            <p:nvPicPr>
              <p:cNvPr id="19" name="Picture 6">
                <a:extLst>
                  <a:ext uri="{FF2B5EF4-FFF2-40B4-BE49-F238E27FC236}">
                    <a16:creationId xmlns:a16="http://schemas.microsoft.com/office/drawing/2014/main" id="{14CC4204-EA3E-C608-BA49-CAA5E47B5B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0000" b="96000" l="10000" r="95833">
                            <a14:foregroundMark x1="30167" y1="55333" x2="38000" y2="41111"/>
                            <a14:foregroundMark x1="38000" y1="41111" x2="44167" y2="38000"/>
                            <a14:foregroundMark x1="44167" y1="38000" x2="52500" y2="37556"/>
                            <a14:foregroundMark x1="52500" y1="37556" x2="55000" y2="45333"/>
                            <a14:foregroundMark x1="55000" y1="45333" x2="40167" y2="60000"/>
                            <a14:foregroundMark x1="40167" y1="60000" x2="37500" y2="70444"/>
                            <a14:foregroundMark x1="37500" y1="70444" x2="38000" y2="79333"/>
                            <a14:foregroundMark x1="38000" y1="79333" x2="30500" y2="59111"/>
                            <a14:foregroundMark x1="30500" y1="59111" x2="31333" y2="54444"/>
                            <a14:foregroundMark x1="47667" y1="89778" x2="56833" y2="90222"/>
                            <a14:foregroundMark x1="56833" y1="90222" x2="80667" y2="67778"/>
                            <a14:foregroundMark x1="80667" y1="67778" x2="90500" y2="66889"/>
                            <a14:foregroundMark x1="90500" y1="66889" x2="96333" y2="72889"/>
                            <a14:foregroundMark x1="96333" y1="72889" x2="97500" y2="81556"/>
                            <a14:foregroundMark x1="97500" y1="81556" x2="96000" y2="90222"/>
                            <a14:foregroundMark x1="96000" y1="90222" x2="90500" y2="96222"/>
                            <a14:foregroundMark x1="90500" y1="96222" x2="55000" y2="95333"/>
                            <a14:foregroundMark x1="83167" y1="75556" x2="89000" y2="68444"/>
                            <a14:foregroundMark x1="89000" y1="68444" x2="95000" y2="72889"/>
                            <a14:foregroundMark x1="95000" y1="72889" x2="95833" y2="82000"/>
                            <a14:foregroundMark x1="95833" y1="82000" x2="93167" y2="886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6677" y="3441780"/>
                <a:ext cx="1095773" cy="8218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FBB9AE6-5411-99EE-5478-511AE33D329D}"/>
                  </a:ext>
                </a:extLst>
              </p:cNvPr>
              <p:cNvSpPr txBox="1"/>
              <p:nvPr/>
            </p:nvSpPr>
            <p:spPr>
              <a:xfrm>
                <a:off x="4043741" y="3991120"/>
                <a:ext cx="583814" cy="307777"/>
              </a:xfrm>
              <a:prstGeom prst="rect">
                <a:avLst/>
              </a:prstGeom>
              <a:solidFill>
                <a:srgbClr val="F2F2F2">
                  <a:alpha val="29804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Helvetica" pitchFamily="2" charset="0"/>
                  </a:rPr>
                  <a:t>CMS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E00BA58-9FB6-7483-109D-DCF635310AF4}"/>
                </a:ext>
              </a:extLst>
            </p:cNvPr>
            <p:cNvGrpSpPr/>
            <p:nvPr/>
          </p:nvGrpSpPr>
          <p:grpSpPr>
            <a:xfrm>
              <a:off x="-4973" y="3464601"/>
              <a:ext cx="822661" cy="654791"/>
              <a:chOff x="421762" y="3526195"/>
              <a:chExt cx="822661" cy="654791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CEE8183-F6E4-C333-17C2-36ED52B659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6742" b="94607" l="1613" r="97312">
                            <a14:foregroundMark x1="1434" y1="52809" x2="62186" y2="79326"/>
                            <a14:foregroundMark x1="62186" y1="79326" x2="71326" y2="93034"/>
                            <a14:foregroundMark x1="71326" y1="93034" x2="87814" y2="83371"/>
                            <a14:foregroundMark x1="87814" y1="83371" x2="95878" y2="33708"/>
                            <a14:foregroundMark x1="95878" y1="33708" x2="91398" y2="15056"/>
                            <a14:foregroundMark x1="91398" y1="15056" x2="18100" y2="7191"/>
                            <a14:foregroundMark x1="18100" y1="7191" x2="18638" y2="26067"/>
                            <a14:foregroundMark x1="18638" y1="26067" x2="10573" y2="42247"/>
                            <a14:foregroundMark x1="10573" y1="42247" x2="1792" y2="51011"/>
                            <a14:foregroundMark x1="80108" y1="10562" x2="93907" y2="13034"/>
                            <a14:foregroundMark x1="93907" y1="13034" x2="93369" y2="47191"/>
                            <a14:foregroundMark x1="93369" y1="47191" x2="78674" y2="43146"/>
                            <a14:foregroundMark x1="78674" y1="43146" x2="83333" y2="24494"/>
                            <a14:foregroundMark x1="83333" y1="24494" x2="79570" y2="13708"/>
                            <a14:foregroundMark x1="67204" y1="94607" x2="77419" y2="94607"/>
                            <a14:foregroundMark x1="65950" y1="93933" x2="6093" y2="53933"/>
                            <a14:foregroundMark x1="95161" y1="16629" x2="97491" y2="33708"/>
                            <a14:foregroundMark x1="97491" y1="33708" x2="95699" y2="43820"/>
                            <a14:foregroundMark x1="18100" y1="6742" x2="56810" y2="8764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65738" y="3526195"/>
                <a:ext cx="741410" cy="589939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A09117-374B-BD17-FA1A-EE0AE311E4E0}"/>
                  </a:ext>
                </a:extLst>
              </p:cNvPr>
              <p:cNvSpPr txBox="1"/>
              <p:nvPr/>
            </p:nvSpPr>
            <p:spPr>
              <a:xfrm>
                <a:off x="421762" y="3873209"/>
                <a:ext cx="822661" cy="307777"/>
              </a:xfrm>
              <a:prstGeom prst="rect">
                <a:avLst/>
              </a:prstGeom>
              <a:solidFill>
                <a:srgbClr val="F2F2F2">
                  <a:alpha val="29804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Helvetica" pitchFamily="2" charset="0"/>
                  </a:rPr>
                  <a:t>ALICE3</a:t>
                </a:r>
              </a:p>
            </p:txBody>
          </p:sp>
        </p:grp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22751E07-B2F1-04A8-C484-DF43D6A063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58482" y="1297580"/>
            <a:ext cx="6867584" cy="214344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8BFBD8B-9137-BAE9-210B-907CA63FBE35}"/>
              </a:ext>
            </a:extLst>
          </p:cNvPr>
          <p:cNvSpPr txBox="1"/>
          <p:nvPr/>
        </p:nvSpPr>
        <p:spPr>
          <a:xfrm>
            <a:off x="8259639" y="1297580"/>
            <a:ext cx="396593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b="1" dirty="0">
                <a:latin typeface="+mn-lt"/>
                <a:ea typeface="Helvetica Neue" charset="0"/>
                <a:cs typeface="Helvetica Neue" charset="0"/>
              </a:rPr>
              <a:t>LIGHT(er) IONS</a:t>
            </a:r>
          </a:p>
          <a:p>
            <a:pPr algn="ctr"/>
            <a:endParaRPr lang="en-GB" sz="1000" dirty="0">
              <a:latin typeface="+mn-lt"/>
              <a:ea typeface="Helvetica Neue" charset="0"/>
              <a:cs typeface="Helvetica Neue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ea typeface="Helvetica Neue" charset="0"/>
                <a:cs typeface="Helvetica Neue" charset="0"/>
              </a:rPr>
              <a:t>How </a:t>
            </a:r>
            <a:r>
              <a:rPr lang="en-GB" sz="2000" b="1" dirty="0">
                <a:solidFill>
                  <a:srgbClr val="00B0F0"/>
                </a:solidFill>
                <a:latin typeface="+mn-lt"/>
                <a:ea typeface="Helvetica Neue" charset="0"/>
                <a:cs typeface="Helvetica Neue" charset="0"/>
              </a:rPr>
              <a:t>different nuclear structure </a:t>
            </a:r>
            <a:r>
              <a:rPr lang="en-GB" sz="2000" dirty="0">
                <a:latin typeface="+mn-lt"/>
                <a:ea typeface="Helvetica Neue" charset="0"/>
                <a:cs typeface="Helvetica Neue" charset="0"/>
              </a:rPr>
              <a:t>influences QGP 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ea typeface="Helvetica Neue" charset="0"/>
                <a:cs typeface="Helvetica Neue" charset="0"/>
              </a:rPr>
              <a:t>Onset of </a:t>
            </a:r>
            <a:r>
              <a:rPr lang="en-GB" sz="2000" b="1" dirty="0">
                <a:solidFill>
                  <a:srgbClr val="00B0F0"/>
                </a:solidFill>
                <a:latin typeface="+mn-lt"/>
                <a:ea typeface="Helvetica Neue" charset="0"/>
                <a:cs typeface="Helvetica Neue" charset="0"/>
              </a:rPr>
              <a:t>deconfinement</a:t>
            </a:r>
            <a:r>
              <a:rPr lang="en-GB" sz="2000" dirty="0">
                <a:latin typeface="+mn-lt"/>
                <a:ea typeface="Helvetica Neue" charset="0"/>
                <a:cs typeface="Helvetica Neue" charset="0"/>
              </a:rPr>
              <a:t> vs </a:t>
            </a:r>
            <a:r>
              <a:rPr lang="en-GB" sz="2000" b="1" dirty="0">
                <a:solidFill>
                  <a:srgbClr val="00B0F0"/>
                </a:solidFill>
                <a:latin typeface="+mn-lt"/>
                <a:ea typeface="Helvetica Neue" charset="0"/>
                <a:cs typeface="Helvetica Neue" charset="0"/>
              </a:rPr>
              <a:t>system size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BFD3FD-E9ED-B536-4C75-4F1AB1317D9A}"/>
              </a:ext>
            </a:extLst>
          </p:cNvPr>
          <p:cNvSpPr txBox="1"/>
          <p:nvPr/>
        </p:nvSpPr>
        <p:spPr>
          <a:xfrm>
            <a:off x="9206805" y="5615048"/>
            <a:ext cx="293974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Courtesy of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R. Alemany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  <a:hlinkClick r:id="rId11"/>
              </a:rPr>
              <a:t>more info</a:t>
            </a:r>
            <a:endParaRPr lang="en-CH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5C7217-6814-9254-FADA-DD34B213644A}"/>
              </a:ext>
            </a:extLst>
          </p:cNvPr>
          <p:cNvSpPr txBox="1"/>
          <p:nvPr/>
        </p:nvSpPr>
        <p:spPr>
          <a:xfrm>
            <a:off x="94184" y="5646370"/>
            <a:ext cx="3016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+mn-lt"/>
                <a:ea typeface="Helvetica Neue" charset="0"/>
                <a:cs typeface="Helvetica Neue" charset="0"/>
              </a:rPr>
              <a:t>QGP: Quark-Gluon Plasma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567A86-36D2-23D3-0A0F-425309F5E004}"/>
              </a:ext>
            </a:extLst>
          </p:cNvPr>
          <p:cNvSpPr txBox="1"/>
          <p:nvPr/>
        </p:nvSpPr>
        <p:spPr>
          <a:xfrm>
            <a:off x="94184" y="3925582"/>
            <a:ext cx="6368329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  <a:ea typeface="Helvetica Neue" charset="0"/>
                <a:cs typeface="Helvetica Neue" charset="0"/>
              </a:rPr>
              <a:t>Concurrent feasibility studies </a:t>
            </a:r>
            <a:r>
              <a:rPr lang="en-GB" sz="2000" dirty="0">
                <a:latin typeface="+mn-lt"/>
                <a:ea typeface="Helvetica Neue" charset="0"/>
                <a:cs typeface="Helvetica Neue" charset="0"/>
              </a:rPr>
              <a:t>during a LHC and NA physics year are </a:t>
            </a:r>
            <a:r>
              <a:rPr lang="en-GB" sz="2000" b="1" dirty="0">
                <a:latin typeface="+mn-lt"/>
                <a:ea typeface="Helvetica Neue" charset="0"/>
                <a:cs typeface="Helvetica Neue" charset="0"/>
              </a:rPr>
              <a:t>challenging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dirty="0">
                <a:latin typeface="+mn-lt"/>
                <a:ea typeface="Helvetica Neue" charset="0"/>
                <a:cs typeface="Helvetica Neue" charset="0"/>
              </a:rPr>
              <a:t>One ion source for development and operation:</a:t>
            </a:r>
          </a:p>
          <a:p>
            <a:pPr marL="1257300" lvl="2" indent="-342900">
              <a:buFont typeface="Arial" charset="0"/>
              <a:buChar char="•"/>
            </a:pPr>
            <a:r>
              <a:rPr lang="en-GB" dirty="0">
                <a:latin typeface="+mn-lt"/>
                <a:ea typeface="Helvetica Neue" charset="0"/>
                <a:cs typeface="Helvetica Neue" charset="0"/>
              </a:rPr>
              <a:t>New ions can potentially contaminate the source</a:t>
            </a:r>
            <a:endParaRPr lang="en-GB" dirty="0">
              <a:latin typeface="+mn-lt"/>
              <a:ea typeface="Helvetica Neue" charset="0"/>
              <a:cs typeface="Helvetica Neue" charset="0"/>
              <a:sym typeface="Wingdings"/>
            </a:endParaRPr>
          </a:p>
          <a:p>
            <a:pPr marL="1257300" lvl="2" indent="-342900">
              <a:buFont typeface="Arial" charset="0"/>
              <a:buChar char="•"/>
            </a:pPr>
            <a:r>
              <a:rPr lang="en-GB" dirty="0">
                <a:latin typeface="+mn-lt"/>
                <a:ea typeface="Helvetica Neue" charset="0"/>
                <a:cs typeface="Helvetica Neue" charset="0"/>
              </a:rPr>
              <a:t>Limited time for studies</a:t>
            </a:r>
            <a:endParaRPr lang="en-GB" dirty="0">
              <a:latin typeface="+mn-lt"/>
              <a:ea typeface="Helvetica Neue" charset="0"/>
              <a:cs typeface="Helvetica Neue" charset="0"/>
              <a:sym typeface="Wingding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91DF82-CC14-F8C9-1798-1E84CB94A6E8}"/>
              </a:ext>
            </a:extLst>
          </p:cNvPr>
          <p:cNvSpPr txBox="1"/>
          <p:nvPr/>
        </p:nvSpPr>
        <p:spPr>
          <a:xfrm>
            <a:off x="6595265" y="3925582"/>
            <a:ext cx="6094070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  <a:ea typeface="Helvetica Neue" charset="0"/>
                <a:cs typeface="Helvetica Neue" charset="0"/>
              </a:rPr>
              <a:t>Ion Complex Upgrade under preparation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dirty="0">
                <a:latin typeface="+mn-lt"/>
                <a:ea typeface="Helvetica Neue" charset="0"/>
                <a:cs typeface="Helvetica Neue" charset="0"/>
              </a:rPr>
              <a:t>Second additional ion source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dirty="0">
                <a:latin typeface="+mn-lt"/>
                <a:ea typeface="Helvetica Neue" charset="0"/>
                <a:cs typeface="Helvetica Neue" charset="0"/>
              </a:rPr>
              <a:t>New PS RF cavities for 25 ns </a:t>
            </a:r>
            <a:endParaRPr lang="en-GB" dirty="0">
              <a:latin typeface="+mn-lt"/>
              <a:ea typeface="Helvetica Neue" charset="0"/>
              <a:cs typeface="Helvetica Neue" charset="0"/>
              <a:sym typeface="Wingdings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n-GB" dirty="0">
                <a:latin typeface="+mn-lt"/>
                <a:ea typeface="Helvetica Neue" charset="0"/>
                <a:cs typeface="Helvetica Neue" charset="0"/>
              </a:rPr>
              <a:t>Alternative stripping before PS</a:t>
            </a:r>
            <a:endParaRPr lang="en-GB" dirty="0">
              <a:latin typeface="+mn-lt"/>
              <a:ea typeface="Helvetica Neue" charset="0"/>
              <a:cs typeface="Helvetica Neue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648573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972D0-CB22-D5D3-B2A4-7114CFC0B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406041-F3D5-CD4F-5B1E-9CB8FBAC2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Impact on LS3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27B986-BEE2-7DA2-87BA-1FC2FDECBE00}"/>
              </a:ext>
            </a:extLst>
          </p:cNvPr>
          <p:cNvSpPr txBox="1"/>
          <p:nvPr/>
        </p:nvSpPr>
        <p:spPr>
          <a:xfrm>
            <a:off x="719301" y="1341249"/>
            <a:ext cx="10753400" cy="4367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B0F0"/>
                </a:solidFill>
                <a:latin typeface="+mn-lt"/>
              </a:rPr>
              <a:t>NO activity </a:t>
            </a:r>
            <a:r>
              <a:rPr lang="en-CH" sz="2200" dirty="0">
                <a:latin typeface="+mn-lt"/>
              </a:rPr>
              <a:t>is strictly </a:t>
            </a:r>
            <a:r>
              <a:rPr lang="en-CH" sz="2200" b="1" dirty="0">
                <a:solidFill>
                  <a:srgbClr val="00B0F0"/>
                </a:solidFill>
                <a:latin typeface="+mn-lt"/>
              </a:rPr>
              <a:t>required</a:t>
            </a:r>
            <a:r>
              <a:rPr lang="en-CH" sz="2200" dirty="0">
                <a:latin typeface="+mn-lt"/>
              </a:rPr>
              <a:t> to be carried out during </a:t>
            </a:r>
            <a:r>
              <a:rPr lang="en-CH" sz="2200" b="1" dirty="0">
                <a:solidFill>
                  <a:srgbClr val="00B0F0"/>
                </a:solidFill>
                <a:latin typeface="+mn-lt"/>
              </a:rPr>
              <a:t>LS3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Installation of the </a:t>
            </a:r>
            <a:r>
              <a:rPr lang="en-CH" sz="2200" b="1" dirty="0">
                <a:latin typeface="+mn-lt"/>
              </a:rPr>
              <a:t>wall</a:t>
            </a:r>
            <a:r>
              <a:rPr lang="en-CH" sz="2200" dirty="0">
                <a:latin typeface="+mn-lt"/>
              </a:rPr>
              <a:t> in LS3 was considered, but discared for technical reasons and resources availability:</a:t>
            </a:r>
            <a:endParaRPr lang="en-CH" sz="2200" b="1" dirty="0">
              <a:latin typeface="+mn-lt"/>
            </a:endParaRP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Critical LHCb optical fibers to be displaced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Partial installation (LS3+LS4) may pose problem of contractors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Resources committed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We could profit to </a:t>
            </a:r>
            <a:r>
              <a:rPr lang="en-CH" sz="2200" b="1" dirty="0">
                <a:solidFill>
                  <a:srgbClr val="00B0F0"/>
                </a:solidFill>
                <a:latin typeface="+mn-lt"/>
              </a:rPr>
              <a:t>anticipate some activities to LS3</a:t>
            </a:r>
            <a:r>
              <a:rPr lang="en-CH" sz="2200" b="1" dirty="0">
                <a:latin typeface="+mn-lt"/>
              </a:rPr>
              <a:t> </a:t>
            </a:r>
            <a:r>
              <a:rPr lang="en-CH" sz="2000" dirty="0">
                <a:latin typeface="+mn-lt"/>
              </a:rPr>
              <a:t>(</a:t>
            </a:r>
            <a:r>
              <a:rPr lang="en-CH" sz="2000" u="sng" dirty="0">
                <a:latin typeface="+mn-lt"/>
              </a:rPr>
              <a:t>pending resources availability</a:t>
            </a:r>
            <a:r>
              <a:rPr lang="en-CH" sz="2000" dirty="0">
                <a:latin typeface="+mn-lt"/>
              </a:rPr>
              <a:t>)</a:t>
            </a:r>
            <a:r>
              <a:rPr lang="en-CH" sz="2200" dirty="0">
                <a:latin typeface="+mn-lt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Potential </a:t>
            </a:r>
            <a:r>
              <a:rPr lang="en-CH" b="1" dirty="0">
                <a:latin typeface="+mn-lt"/>
              </a:rPr>
              <a:t>further displacement</a:t>
            </a:r>
            <a:r>
              <a:rPr lang="en-CH" dirty="0">
                <a:latin typeface="+mn-lt"/>
              </a:rPr>
              <a:t> of cryo rack (if confirmed to be required by 2025 observation)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Modification of </a:t>
            </a:r>
            <a:r>
              <a:rPr lang="en-GB" b="1" dirty="0">
                <a:effectLst/>
                <a:latin typeface="+mn-lt"/>
              </a:rPr>
              <a:t>MBXWS into </a:t>
            </a:r>
            <a:r>
              <a:rPr lang="en-CH" b="1" dirty="0">
                <a:latin typeface="+mn-lt"/>
              </a:rPr>
              <a:t>TAS</a:t>
            </a:r>
            <a:r>
              <a:rPr lang="en-CH" dirty="0">
                <a:latin typeface="+mn-lt"/>
              </a:rPr>
              <a:t>?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Installation of </a:t>
            </a:r>
            <a:r>
              <a:rPr lang="en-CH" b="1" dirty="0">
                <a:latin typeface="+mn-lt"/>
              </a:rPr>
              <a:t>shielding on MBXWS</a:t>
            </a:r>
            <a:r>
              <a:rPr lang="en-CH" dirty="0">
                <a:latin typeface="+mn-lt"/>
              </a:rPr>
              <a:t>?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TCL collimators</a:t>
            </a:r>
            <a:r>
              <a:rPr lang="en-CH" dirty="0">
                <a:latin typeface="+mn-lt"/>
              </a:rPr>
              <a:t> to protect DS?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TCLD collimators</a:t>
            </a:r>
            <a:r>
              <a:rPr lang="en-CH" dirty="0">
                <a:latin typeface="+mn-lt"/>
              </a:rPr>
              <a:t> for BFPP losses?</a:t>
            </a:r>
          </a:p>
        </p:txBody>
      </p:sp>
    </p:spTree>
    <p:extLst>
      <p:ext uri="{BB962C8B-B14F-4D97-AF65-F5344CB8AC3E}">
        <p14:creationId xmlns:p14="http://schemas.microsoft.com/office/powerpoint/2010/main" val="416939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BEDDD-E71C-C3C0-C423-AF16D4FA0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DFAF4A-B9B7-C3BA-5181-3D8E4666E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607633-3E23-C314-6CCD-A547CC67FB47}"/>
              </a:ext>
            </a:extLst>
          </p:cNvPr>
          <p:cNvSpPr txBox="1"/>
          <p:nvPr/>
        </p:nvSpPr>
        <p:spPr>
          <a:xfrm>
            <a:off x="527275" y="1089898"/>
            <a:ext cx="9370820" cy="457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noProof="0" dirty="0">
                <a:latin typeface="+mn-lt"/>
              </a:rPr>
              <a:t>As result of the LHCb upgrade, the </a:t>
            </a:r>
            <a:r>
              <a:rPr lang="en-GB" sz="2200" b="1" noProof="0" dirty="0">
                <a:latin typeface="+mn-lt"/>
              </a:rPr>
              <a:t>yearly integrated luminosity </a:t>
            </a:r>
            <a:r>
              <a:rPr lang="en-GB" sz="2200" noProof="0" dirty="0">
                <a:latin typeface="+mn-lt"/>
              </a:rPr>
              <a:t>at IP8 </a:t>
            </a:r>
            <a:r>
              <a:rPr lang="en-GB" sz="1600" noProof="0" dirty="0">
                <a:latin typeface="+mn-lt"/>
              </a:rPr>
              <a:t>(consequently </a:t>
            </a:r>
            <a:r>
              <a:rPr lang="en-GB" sz="1600" b="1" noProof="0" dirty="0">
                <a:latin typeface="+mn-lt"/>
              </a:rPr>
              <a:t>radiation</a:t>
            </a:r>
            <a:r>
              <a:rPr lang="en-GB" sz="1600" noProof="0" dirty="0">
                <a:latin typeface="+mn-lt"/>
              </a:rPr>
              <a:t> </a:t>
            </a:r>
            <a:r>
              <a:rPr lang="en-GB" sz="1600" b="1" noProof="0" dirty="0">
                <a:latin typeface="+mn-lt"/>
              </a:rPr>
              <a:t>levels</a:t>
            </a:r>
            <a:r>
              <a:rPr lang="en-GB" sz="1600" noProof="0" dirty="0">
                <a:latin typeface="+mn-lt"/>
              </a:rPr>
              <a:t>) </a:t>
            </a:r>
            <a:r>
              <a:rPr lang="en-GB" sz="2200" noProof="0" dirty="0">
                <a:latin typeface="+mn-lt"/>
              </a:rPr>
              <a:t>will increase by a factor ~5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noProof="0" dirty="0">
                <a:latin typeface="+mn-lt"/>
              </a:rPr>
              <a:t>Long-term studies identified </a:t>
            </a:r>
            <a:r>
              <a:rPr lang="en-GB" sz="2200" b="1" noProof="0" dirty="0">
                <a:solidFill>
                  <a:srgbClr val="00B0F0"/>
                </a:solidFill>
                <a:latin typeface="+mn-lt"/>
              </a:rPr>
              <a:t>viable solutions </a:t>
            </a:r>
            <a:r>
              <a:rPr lang="en-GB" sz="2200" noProof="0" dirty="0">
                <a:latin typeface="+mn-lt"/>
              </a:rPr>
              <a:t>for equipment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noProof="0" dirty="0">
                <a:latin typeface="+mn-lt"/>
              </a:rPr>
              <a:t>LHC tunnel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technical caverns</a:t>
            </a:r>
            <a:r>
              <a:rPr lang="en-GB" sz="2000" dirty="0">
                <a:latin typeface="+mn-lt"/>
              </a:rPr>
              <a:t>: </a:t>
            </a:r>
            <a:r>
              <a:rPr lang="en-GB" sz="2000" noProof="0" dirty="0">
                <a:latin typeface="+mn-lt"/>
              </a:rPr>
              <a:t>ensured by reinforcing the UX85-US85 wall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noProof="0" dirty="0">
                <a:latin typeface="+mn-lt"/>
              </a:rPr>
              <a:t>UX85 shielding wall installation discarded</a:t>
            </a:r>
          </a:p>
          <a:p>
            <a:pPr marL="1714500" lvl="3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noProof="0" dirty="0">
                <a:latin typeface="+mn-lt"/>
              </a:rPr>
              <a:t>Installation possible in LS4</a:t>
            </a:r>
          </a:p>
          <a:p>
            <a:pPr marL="1714500" lvl="3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noProof="0" dirty="0">
                <a:latin typeface="+mn-lt"/>
              </a:rPr>
              <a:t>Design being finalised to prioritise simplification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noProof="0" dirty="0">
                <a:latin typeface="+mn-lt"/>
              </a:rPr>
              <a:t>Significant performance improvement can be achieved with </a:t>
            </a:r>
            <a:r>
              <a:rPr lang="en-GB" sz="2200" b="1" noProof="0" dirty="0">
                <a:latin typeface="+mn-lt"/>
              </a:rPr>
              <a:t>flat optics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noProof="0" dirty="0">
                <a:latin typeface="+mn-lt"/>
              </a:rPr>
              <a:t>Gaining experience in P1/P5 in 2025 is important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b="1" noProof="0" dirty="0">
                <a:latin typeface="+mn-lt"/>
              </a:rPr>
              <a:t>ION beam performance </a:t>
            </a:r>
            <a:r>
              <a:rPr lang="en-GB" sz="2200" noProof="0" dirty="0">
                <a:latin typeface="+mn-lt"/>
              </a:rPr>
              <a:t>from injectors has already exceeded HL-LHC expectations, with further improvement under discussion</a:t>
            </a:r>
          </a:p>
        </p:txBody>
      </p:sp>
      <p:pic>
        <p:nvPicPr>
          <p:cNvPr id="6" name="Picture 5" descr="A yellow post-it note with a red push pin&#10;&#10;AI-generated content may be incorrect.">
            <a:extLst>
              <a:ext uri="{FF2B5EF4-FFF2-40B4-BE49-F238E27FC236}">
                <a16:creationId xmlns:a16="http://schemas.microsoft.com/office/drawing/2014/main" id="{9128F33F-3C7A-E1A1-D846-457BCEE08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7" t="9786" r="16786"/>
          <a:stretch/>
        </p:blipFill>
        <p:spPr>
          <a:xfrm>
            <a:off x="9898095" y="1854395"/>
            <a:ext cx="1997060" cy="206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85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20ADE-31A9-BFCF-3050-8592BD35A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3923B0-8D71-4A63-BF03-39013E325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7040" y="2714735"/>
            <a:ext cx="5640020" cy="714265"/>
          </a:xfrm>
        </p:spPr>
        <p:txBody>
          <a:bodyPr>
            <a:noAutofit/>
          </a:bodyPr>
          <a:lstStyle/>
          <a:p>
            <a:r>
              <a:rPr lang="en-GB" sz="5500" dirty="0"/>
              <a:t>SPARE</a:t>
            </a:r>
          </a:p>
        </p:txBody>
      </p:sp>
    </p:spTree>
    <p:extLst>
      <p:ext uri="{BB962C8B-B14F-4D97-AF65-F5344CB8AC3E}">
        <p14:creationId xmlns:p14="http://schemas.microsoft.com/office/powerpoint/2010/main" val="5493748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4EBAE3-2DBB-95B5-9083-15E9F3744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3C2761-C43E-54EB-1D3D-83CDA91ED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Service caverns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AC9BB9-223F-5326-E789-782D21F0620C}"/>
              </a:ext>
            </a:extLst>
          </p:cNvPr>
          <p:cNvSpPr/>
          <p:nvPr/>
        </p:nvSpPr>
        <p:spPr>
          <a:xfrm>
            <a:off x="512512" y="1574043"/>
            <a:ext cx="6631668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The UX85 cavern, housing LHCb experiment has the peculiarity to </a:t>
            </a:r>
            <a:r>
              <a:rPr lang="en-US" sz="2200" b="1" u="sng" dirty="0">
                <a:latin typeface="+mn-lt"/>
              </a:rPr>
              <a:t>also</a:t>
            </a:r>
            <a:r>
              <a:rPr lang="en-US" sz="2200" dirty="0">
                <a:latin typeface="+mn-lt"/>
              </a:rPr>
              <a:t> house extensive amounts of</a:t>
            </a:r>
            <a:r>
              <a:rPr lang="en-US" sz="2200" b="1" dirty="0">
                <a:solidFill>
                  <a:srgbClr val="00B0F0"/>
                </a:solidFill>
                <a:latin typeface="+mn-lt"/>
              </a:rPr>
              <a:t> LHC machine equipment</a:t>
            </a:r>
            <a:r>
              <a:rPr lang="en-US" sz="2200" dirty="0">
                <a:latin typeface="+mn-lt"/>
              </a:rPr>
              <a:t>, mainly cryogenics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Radiation effects to electronics </a:t>
            </a:r>
            <a:r>
              <a:rPr lang="en-GB" sz="2200" dirty="0">
                <a:effectLst/>
                <a:latin typeface="+mn-lt"/>
              </a:rPr>
              <a:t>are a source of LHC downtime, SEEs and cumulative degradation of components and systems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3ED835-5A92-495A-C919-A744D5A7E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180" y="740650"/>
            <a:ext cx="4815673" cy="293611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6F2F785-11A5-2CCF-889C-06665925DF19}"/>
              </a:ext>
            </a:extLst>
          </p:cNvPr>
          <p:cNvSpPr/>
          <p:nvPr/>
        </p:nvSpPr>
        <p:spPr>
          <a:xfrm flipV="1">
            <a:off x="6979315" y="3630002"/>
            <a:ext cx="1190555" cy="123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541A1C-74D1-C5D6-83DA-FBB0D42575C7}"/>
              </a:ext>
            </a:extLst>
          </p:cNvPr>
          <p:cNvSpPr txBox="1"/>
          <p:nvPr/>
        </p:nvSpPr>
        <p:spPr>
          <a:xfrm>
            <a:off x="527276" y="3813050"/>
            <a:ext cx="1144469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The many efforts done in the past (</a:t>
            </a:r>
            <a:r>
              <a:rPr lang="en-GB" sz="2200" dirty="0">
                <a:effectLst/>
                <a:latin typeface="+mn-lt"/>
              </a:rPr>
              <a:t>Radiation to electronics (R2E)</a:t>
            </a:r>
            <a:r>
              <a:rPr lang="en-US" sz="2200" dirty="0">
                <a:latin typeface="+mn-lt"/>
              </a:rPr>
              <a:t>) allow to </a:t>
            </a:r>
            <a:r>
              <a:rPr lang="en-US" sz="2200" b="1" dirty="0">
                <a:latin typeface="+mn-lt"/>
              </a:rPr>
              <a:t>safely and reliably run the LHC in Run3/4 </a:t>
            </a:r>
            <a:r>
              <a:rPr lang="en-US" sz="2200" dirty="0">
                <a:latin typeface="+mn-lt"/>
              </a:rPr>
              <a:t>(upgrade I)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However, </a:t>
            </a:r>
            <a:r>
              <a:rPr lang="en-US" sz="2200" dirty="0">
                <a:latin typeface="+mn-lt"/>
              </a:rPr>
              <a:t>with LHCb upgrade II, the equipment in UX85 and US85 technical cavern would be subjected to </a:t>
            </a:r>
            <a:r>
              <a:rPr lang="en-US" sz="2200" b="1" dirty="0">
                <a:latin typeface="+mn-lt"/>
              </a:rPr>
              <a:t>substantial increase of radiation</a:t>
            </a:r>
            <a:r>
              <a:rPr lang="en-US" sz="2200" dirty="0">
                <a:latin typeface="+mn-lt"/>
              </a:rPr>
              <a:t>, possibly leading to </a:t>
            </a:r>
            <a:r>
              <a:rPr lang="en-US" sz="2200" b="1" u="sng" dirty="0">
                <a:latin typeface="+mn-lt"/>
              </a:rPr>
              <a:t>downtime and failure</a:t>
            </a:r>
          </a:p>
        </p:txBody>
      </p:sp>
    </p:spTree>
    <p:extLst>
      <p:ext uri="{BB962C8B-B14F-4D97-AF65-F5344CB8AC3E}">
        <p14:creationId xmlns:p14="http://schemas.microsoft.com/office/powerpoint/2010/main" val="41555812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CC3C0-8FE6-E092-26E0-1A461D3DF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D78690-3306-F6CC-FE38-5A527B568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Impact on cryogenics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830091-3635-0E6E-1BE8-0DCF824AE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8763" y="95458"/>
            <a:ext cx="3738969" cy="43481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B353CB-3E86-1E28-C8D1-08D9F7D3F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280" y="110969"/>
            <a:ext cx="2713121" cy="4657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F31C62-91D2-22E8-6F50-C784AE08C2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8297" y="649696"/>
            <a:ext cx="1869952" cy="35874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0BD663-A23F-460E-1DB6-53BB25D69472}"/>
              </a:ext>
            </a:extLst>
          </p:cNvPr>
          <p:cNvCxnSpPr/>
          <p:nvPr/>
        </p:nvCxnSpPr>
        <p:spPr>
          <a:xfrm flipV="1">
            <a:off x="9898095" y="2358349"/>
            <a:ext cx="0" cy="6677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0C4F8E-0E85-3F48-A204-76F9885475BF}"/>
              </a:ext>
            </a:extLst>
          </p:cNvPr>
          <p:cNvSpPr txBox="1"/>
          <p:nvPr/>
        </p:nvSpPr>
        <p:spPr>
          <a:xfrm>
            <a:off x="7303752" y="4588478"/>
            <a:ext cx="4842991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latin typeface="+mn-lt"/>
              </a:rPr>
              <a:t>Evaluate the degree of degradation vs radiation level:</a:t>
            </a:r>
          </a:p>
          <a:p>
            <a:pPr algn="ctr"/>
            <a:r>
              <a:rPr lang="en-US" sz="1500" i="1" dirty="0">
                <a:latin typeface="+mn-lt"/>
              </a:rPr>
              <a:t>“</a:t>
            </a:r>
            <a:r>
              <a:rPr lang="en-US" sz="1500" i="1" dirty="0" err="1">
                <a:latin typeface="+mn-lt"/>
              </a:rPr>
              <a:t>W.r.t.</a:t>
            </a:r>
            <a:r>
              <a:rPr lang="en-US" sz="1500" i="1" dirty="0">
                <a:latin typeface="+mn-lt"/>
              </a:rPr>
              <a:t> </a:t>
            </a:r>
            <a:r>
              <a:rPr lang="en-US" sz="1500" i="1" dirty="0" err="1">
                <a:latin typeface="+mn-lt"/>
              </a:rPr>
              <a:t>Schonbacher</a:t>
            </a:r>
            <a:r>
              <a:rPr lang="en-US" sz="1500" i="1" dirty="0">
                <a:latin typeface="+mn-lt"/>
              </a:rPr>
              <a:t> (1998) the thermoplastic radiation resistance is not affecting in long term the lifetime of the material of the most common equipment (cabling and sensor present in the QURC and QUI).”</a:t>
            </a:r>
          </a:p>
        </p:txBody>
      </p:sp>
      <p:pic>
        <p:nvPicPr>
          <p:cNvPr id="19" name="Picture 18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2A405E6A-DD3F-E35C-695A-EDF47C9948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21" y="3746191"/>
            <a:ext cx="6798263" cy="214072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21EBCC4-744D-6139-0D45-B961C8CAD924}"/>
              </a:ext>
            </a:extLst>
          </p:cNvPr>
          <p:cNvSpPr txBox="1"/>
          <p:nvPr/>
        </p:nvSpPr>
        <p:spPr>
          <a:xfrm>
            <a:off x="1871451" y="3436360"/>
            <a:ext cx="3849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1">
                    <a:lumMod val="10000"/>
                  </a:schemeClr>
                </a:solidFill>
              </a:rPr>
              <a:t>Dose at 7m (worst case) from IP8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3C58B3-F406-A1C4-7130-7A0B5876F44F}"/>
              </a:ext>
            </a:extLst>
          </p:cNvPr>
          <p:cNvSpPr txBox="1"/>
          <p:nvPr/>
        </p:nvSpPr>
        <p:spPr>
          <a:xfrm>
            <a:off x="8996878" y="631770"/>
            <a:ext cx="1647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U</a:t>
            </a:r>
            <a:r>
              <a:rPr lang="en-CH" dirty="0">
                <a:solidFill>
                  <a:srgbClr val="FF0000"/>
                </a:solidFill>
              </a:rPr>
              <a:t>se </a:t>
            </a:r>
            <a:r>
              <a:rPr lang="en-CH" b="1" dirty="0">
                <a:solidFill>
                  <a:srgbClr val="FF0000"/>
                </a:solidFill>
              </a:rPr>
              <a:t>NOT</a:t>
            </a:r>
            <a:r>
              <a:rPr lang="en-CH" dirty="0">
                <a:solidFill>
                  <a:srgbClr val="FF0000"/>
                </a:solidFill>
              </a:rPr>
              <a:t> recommeded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D728D61-BCF9-68C1-B759-46528B49DE85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9820683" y="1278101"/>
            <a:ext cx="807106" cy="1080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D947AAF2-658D-2833-9438-F75C98964260}"/>
              </a:ext>
            </a:extLst>
          </p:cNvPr>
          <p:cNvSpPr/>
          <p:nvPr/>
        </p:nvSpPr>
        <p:spPr>
          <a:xfrm>
            <a:off x="3983725" y="5171943"/>
            <a:ext cx="1459390" cy="369332"/>
          </a:xfrm>
          <a:prstGeom prst="ellipse">
            <a:avLst/>
          </a:prstGeom>
          <a:noFill/>
          <a:ln w="38100">
            <a:solidFill>
              <a:srgbClr val="008E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2650D7-88B3-6A13-A9A6-F09C3FC04E5B}"/>
              </a:ext>
            </a:extLst>
          </p:cNvPr>
          <p:cNvCxnSpPr>
            <a:cxnSpLocks/>
          </p:cNvCxnSpPr>
          <p:nvPr/>
        </p:nvCxnSpPr>
        <p:spPr>
          <a:xfrm flipV="1">
            <a:off x="4828635" y="3111809"/>
            <a:ext cx="4647005" cy="206013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EBD4A0D-90AF-0C3A-BCDC-4C038DFAF9CC}"/>
              </a:ext>
            </a:extLst>
          </p:cNvPr>
          <p:cNvSpPr txBox="1"/>
          <p:nvPr/>
        </p:nvSpPr>
        <p:spPr>
          <a:xfrm>
            <a:off x="488292" y="1267339"/>
            <a:ext cx="6798263" cy="18928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2400" dirty="0">
                <a:latin typeface="+mn-lt"/>
              </a:rPr>
              <a:t>Impact on </a:t>
            </a:r>
            <a:r>
              <a:rPr lang="en-GB" sz="2400" b="1" dirty="0">
                <a:solidFill>
                  <a:srgbClr val="00B0F0"/>
                </a:solidFill>
                <a:latin typeface="+mn-lt"/>
              </a:rPr>
              <a:t>electrical/mechanical </a:t>
            </a:r>
            <a:r>
              <a:rPr lang="en-GB" sz="2400" dirty="0">
                <a:latin typeface="+mn-lt"/>
              </a:rPr>
              <a:t>components:</a:t>
            </a:r>
          </a:p>
          <a:p>
            <a:pPr algn="ctr">
              <a:spcBef>
                <a:spcPts val="600"/>
              </a:spcBef>
            </a:pPr>
            <a:r>
              <a:rPr lang="en-US" sz="2200" dirty="0">
                <a:latin typeface="+mn-lt"/>
              </a:rPr>
              <a:t>While exhaustive mapping of Run3 radiation levels is ongoing, </a:t>
            </a:r>
            <a:r>
              <a:rPr lang="en-US" sz="2200" b="1" dirty="0">
                <a:solidFill>
                  <a:srgbClr val="00B0F0"/>
                </a:solidFill>
                <a:latin typeface="+mn-lt"/>
              </a:rPr>
              <a:t>NO showstopper is identified </a:t>
            </a:r>
            <a:r>
              <a:rPr lang="en-US" sz="2200" dirty="0">
                <a:latin typeface="+mn-lt"/>
              </a:rPr>
              <a:t>to expose the equipment in the UX85 cavern to the expected level of radiation</a:t>
            </a:r>
          </a:p>
        </p:txBody>
      </p:sp>
    </p:spTree>
    <p:extLst>
      <p:ext uri="{BB962C8B-B14F-4D97-AF65-F5344CB8AC3E}">
        <p14:creationId xmlns:p14="http://schemas.microsoft.com/office/powerpoint/2010/main" val="2780627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4FA8A4-37F3-7BA6-66CA-C7322413C3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0"/>
          <a:stretch/>
        </p:blipFill>
        <p:spPr>
          <a:xfrm>
            <a:off x="7283796" y="3275380"/>
            <a:ext cx="4531790" cy="15325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C88DB0-A5B7-57ED-DE7C-86423B24E0A3}"/>
              </a:ext>
            </a:extLst>
          </p:cNvPr>
          <p:cNvSpPr txBox="1"/>
          <p:nvPr/>
        </p:nvSpPr>
        <p:spPr>
          <a:xfrm flipH="1">
            <a:off x="373285" y="1431940"/>
            <a:ext cx="867401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Impact on </a:t>
            </a:r>
            <a:r>
              <a:rPr lang="en-US" sz="2200" b="1" dirty="0">
                <a:solidFill>
                  <a:srgbClr val="00B0F0"/>
                </a:solidFill>
                <a:latin typeface="+mn-lt"/>
              </a:rPr>
              <a:t>downstream magnets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effectLst/>
                <a:latin typeface="+mn-lt"/>
              </a:rPr>
              <a:t>The inner triplet and D1 magnets must be protected from collision debris (</a:t>
            </a:r>
            <a:r>
              <a:rPr lang="en-US" sz="2200" b="1" dirty="0">
                <a:solidFill>
                  <a:srgbClr val="00B0F0"/>
                </a:solidFill>
                <a:effectLst/>
                <a:latin typeface="+mn-lt"/>
              </a:rPr>
              <a:t>n</a:t>
            </a:r>
            <a:r>
              <a:rPr lang="en-US" sz="2200" b="1" dirty="0">
                <a:solidFill>
                  <a:srgbClr val="00B0F0"/>
                </a:solidFill>
                <a:latin typeface="+mn-lt"/>
              </a:rPr>
              <a:t>o TAS </a:t>
            </a:r>
            <a:r>
              <a:rPr lang="en-US" sz="2200" dirty="0">
                <a:latin typeface="+mn-lt"/>
              </a:rPr>
              <a:t>in IP8)</a:t>
            </a:r>
          </a:p>
          <a:p>
            <a:pPr marL="542925" lvl="1" indent="-2190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n-lt"/>
              </a:rPr>
              <a:t>The deposited power could cause </a:t>
            </a:r>
            <a:r>
              <a:rPr lang="en-GB" sz="2000" b="1" dirty="0">
                <a:effectLst/>
                <a:latin typeface="+mn-lt"/>
              </a:rPr>
              <a:t>quench issues </a:t>
            </a:r>
            <a:r>
              <a:rPr lang="en-GB" sz="2000" dirty="0">
                <a:effectLst/>
                <a:latin typeface="+mn-lt"/>
              </a:rPr>
              <a:t>to </a:t>
            </a:r>
            <a:r>
              <a:rPr lang="en-GB" sz="2000" b="1" dirty="0">
                <a:solidFill>
                  <a:srgbClr val="00B0F0"/>
                </a:solidFill>
                <a:effectLst/>
                <a:latin typeface="+mn-lt"/>
              </a:rPr>
              <a:t>Q1 and D1 </a:t>
            </a:r>
            <a:endParaRPr lang="en-US" sz="2000" dirty="0">
              <a:latin typeface="+mn-lt"/>
            </a:endParaRPr>
          </a:p>
          <a:p>
            <a:pPr marL="542925" lvl="1" indent="-2190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F0"/>
                </a:solidFill>
                <a:effectLst/>
                <a:latin typeface="+mn-lt"/>
              </a:rPr>
              <a:t>Q1 and D1 </a:t>
            </a:r>
            <a:r>
              <a:rPr lang="en-US" sz="2000" dirty="0">
                <a:latin typeface="+mn-lt"/>
              </a:rPr>
              <a:t>exceed </a:t>
            </a:r>
            <a:r>
              <a:rPr lang="en-US" sz="2000" b="1" dirty="0">
                <a:latin typeface="+mn-lt"/>
              </a:rPr>
              <a:t>lifetime</a:t>
            </a:r>
            <a:r>
              <a:rPr lang="en-US" sz="2000" dirty="0">
                <a:latin typeface="+mn-lt"/>
              </a:rPr>
              <a:t> limits for 400 fb</a:t>
            </a:r>
            <a:r>
              <a:rPr lang="en-US" sz="2000" baseline="30000" dirty="0">
                <a:latin typeface="+mn-lt"/>
              </a:rPr>
              <a:t>-1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B0F0"/>
                </a:solidFill>
                <a:latin typeface="+mn-lt"/>
              </a:rPr>
              <a:t>D2 &amp; DS protection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B0F0"/>
                </a:solidFill>
                <a:latin typeface="+mn-lt"/>
              </a:rPr>
              <a:t>Heat load </a:t>
            </a:r>
            <a:r>
              <a:rPr lang="en-US" sz="2200" dirty="0">
                <a:latin typeface="+mn-lt"/>
              </a:rPr>
              <a:t>exceeds installed capacity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AF93FE1-3F92-F69B-594D-74D65C718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Main challenges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BB2165-A96B-035C-96A3-FDBF35AB2EA7}"/>
              </a:ext>
            </a:extLst>
          </p:cNvPr>
          <p:cNvSpPr txBox="1"/>
          <p:nvPr/>
        </p:nvSpPr>
        <p:spPr>
          <a:xfrm>
            <a:off x="6370351" y="183506"/>
            <a:ext cx="5640020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following is based on studies, under the </a:t>
            </a:r>
            <a:r>
              <a:rPr lang="en-GB" b="1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assumptions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96888" indent="-26670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 = 1.5x10</a:t>
            </a:r>
            <a:r>
              <a:rPr lang="en-GB" sz="1600" baseline="30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cm</a:t>
            </a:r>
            <a:r>
              <a:rPr lang="en-GB" sz="1600" baseline="30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600" baseline="30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96888" indent="-2667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400 fb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</a:p>
          <a:p>
            <a:pPr marL="496888" indent="-26670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+200 </a:t>
            </a:r>
            <a:r>
              <a:rPr lang="el-GR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 half external vertical crossing angle</a:t>
            </a: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C2219E-887F-ADD2-6395-F015C5A10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667" y="4734770"/>
            <a:ext cx="11676488" cy="123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217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BB723-A245-6B64-F84B-F12321D99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036E7D-B266-92E7-D654-F7C71984F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Discarded options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7C86DD-FC3D-5488-D4A8-6A41EB79A935}"/>
              </a:ext>
            </a:extLst>
          </p:cNvPr>
          <p:cNvSpPr txBox="1"/>
          <p:nvPr/>
        </p:nvSpPr>
        <p:spPr>
          <a:xfrm>
            <a:off x="735904" y="1120676"/>
            <a:ext cx="11027433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  <a:latin typeface="+mn-lt"/>
              </a:rPr>
              <a:t>Options </a:t>
            </a:r>
            <a:r>
              <a:rPr lang="en-US" sz="2400" dirty="0">
                <a:latin typeface="+mn-lt"/>
              </a:rPr>
              <a:t>considered for relocation of cryogenic equipment: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surface building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+mn-lt"/>
              </a:rPr>
              <a:t>abandoned</a:t>
            </a:r>
            <a:r>
              <a:rPr lang="en-US" sz="2000" dirty="0">
                <a:latin typeface="+mn-lt"/>
              </a:rPr>
              <a:t> already during studies for the LHC project in 1995- 2000, due to the hydrostatic overpressure of the gaseous helium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New service cavern </a:t>
            </a:r>
            <a:r>
              <a:rPr lang="en-US" sz="2200" dirty="0">
                <a:latin typeface="+mn-lt"/>
              </a:rPr>
              <a:t>underground to be used as an extension of the present service cavern (US85), to relocate the </a:t>
            </a:r>
            <a:r>
              <a:rPr lang="en-US" sz="2200" dirty="0" err="1">
                <a:latin typeface="+mn-lt"/>
              </a:rPr>
              <a:t>cryoplants</a:t>
            </a:r>
            <a:r>
              <a:rPr lang="en-US" sz="2200" dirty="0">
                <a:latin typeface="+mn-lt"/>
              </a:rPr>
              <a:t> underground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+mn-lt"/>
              </a:rPr>
              <a:t>discarded</a:t>
            </a:r>
            <a:r>
              <a:rPr lang="en-US" sz="2000" dirty="0">
                <a:latin typeface="+mn-lt"/>
              </a:rPr>
              <a:t> because it would require major civil engineering that would generate costs in the range of 50 MCHF, considered prohibitive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DELPHI cavern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sym typeface="Wingdings" pitchFamily="2" charset="2"/>
              </a:rPr>
              <a:t>partial dismantling of </a:t>
            </a:r>
            <a:r>
              <a:rPr lang="en-GB" sz="2000" dirty="0">
                <a:latin typeface="+mn-lt"/>
                <a:ea typeface="Calibri" panose="020F0502020204030204" pitchFamily="34" charset="0"/>
              </a:rPr>
              <a:t>counting houses) is considered </a:t>
            </a:r>
            <a:r>
              <a:rPr lang="en-US" sz="2000" b="1" dirty="0">
                <a:solidFill>
                  <a:srgbClr val="C00000"/>
                </a:solidFill>
                <a:latin typeface="+mn-lt"/>
                <a:sym typeface="Wingdings" pitchFamily="2" charset="2"/>
              </a:rPr>
              <a:t>NOT an option </a:t>
            </a:r>
            <a:r>
              <a:rPr lang="en-US" sz="2000" dirty="0">
                <a:latin typeface="+mn-lt"/>
                <a:sym typeface="Wingdings" pitchFamily="2" charset="2"/>
              </a:rPr>
              <a:t>by LHCb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ea typeface="Calibri" panose="020F0502020204030204" pitchFamily="34" charset="0"/>
              </a:rPr>
              <a:t>(VERY) long </a:t>
            </a:r>
            <a:r>
              <a:rPr lang="en-GB" sz="2000" dirty="0" err="1">
                <a:latin typeface="+mn-lt"/>
                <a:ea typeface="Calibri" panose="020F0502020204030204" pitchFamily="34" charset="0"/>
              </a:rPr>
              <a:t>cryo</a:t>
            </a:r>
            <a:r>
              <a:rPr lang="en-GB" sz="2000" dirty="0">
                <a:latin typeface="+mn-lt"/>
                <a:ea typeface="Calibri" panose="020F0502020204030204" pitchFamily="34" charset="0"/>
              </a:rPr>
              <a:t> connections to UX85 technically </a:t>
            </a:r>
            <a:r>
              <a:rPr lang="en-GB" sz="2000" b="1" dirty="0">
                <a:solidFill>
                  <a:srgbClr val="C00000"/>
                </a:solidFill>
                <a:latin typeface="+mn-lt"/>
                <a:ea typeface="Calibri" panose="020F0502020204030204" pitchFamily="34" charset="0"/>
              </a:rPr>
              <a:t>NOT acceptable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US85/UW85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Due to the very large size, some of the components (QURC, QUIC)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cannot be relocated</a:t>
            </a:r>
          </a:p>
        </p:txBody>
      </p:sp>
    </p:spTree>
    <p:extLst>
      <p:ext uri="{BB962C8B-B14F-4D97-AF65-F5344CB8AC3E}">
        <p14:creationId xmlns:p14="http://schemas.microsoft.com/office/powerpoint/2010/main" val="379141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197528-A41F-32CA-5DA6-7B939F2BCA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796AFE-A67B-D611-2058-9F53ED4FB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Upgrade 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9C63A8-7364-0F8E-426F-02E6CF425153}"/>
              </a:ext>
            </a:extLst>
          </p:cNvPr>
          <p:cNvSpPr txBox="1"/>
          <p:nvPr/>
        </p:nvSpPr>
        <p:spPr>
          <a:xfrm>
            <a:off x="6979315" y="1610704"/>
            <a:ext cx="505819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+mn-lt"/>
              </a:rPr>
              <a:t>LHCb </a:t>
            </a:r>
            <a:r>
              <a:rPr lang="en-GB" sz="2400" b="1" dirty="0">
                <a:latin typeface="+mn-lt"/>
              </a:rPr>
              <a:t>Upgrade II aims at </a:t>
            </a:r>
            <a:r>
              <a:rPr lang="en-GB" sz="2400" dirty="0">
                <a:effectLst/>
                <a:latin typeface="+mn-lt"/>
              </a:rPr>
              <a:t>fully exploiting the potential of the LHC regime in flavour physics by </a:t>
            </a:r>
            <a:endParaRPr lang="en-GB" sz="2400" b="1" dirty="0">
              <a:latin typeface="+mn-lt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n-lt"/>
              </a:rPr>
              <a:t>operating the detector at </a:t>
            </a:r>
            <a:r>
              <a:rPr lang="en-GB" sz="2000" b="1" dirty="0">
                <a:effectLst/>
                <a:latin typeface="+mn-lt"/>
              </a:rPr>
              <a:t>1.5∙10</a:t>
            </a:r>
            <a:r>
              <a:rPr lang="en-GB" sz="2000" b="1" baseline="30000" dirty="0">
                <a:effectLst/>
                <a:latin typeface="+mn-lt"/>
              </a:rPr>
              <a:t>34</a:t>
            </a:r>
            <a:r>
              <a:rPr lang="en-GB" sz="2000" b="1" dirty="0">
                <a:effectLst/>
                <a:latin typeface="+mn-lt"/>
              </a:rPr>
              <a:t>cm</a:t>
            </a:r>
            <a:r>
              <a:rPr lang="en-GB" sz="2000" b="1" baseline="30000" dirty="0">
                <a:effectLst/>
                <a:latin typeface="+mn-lt"/>
              </a:rPr>
              <a:t>-2</a:t>
            </a:r>
            <a:r>
              <a:rPr lang="en-GB" sz="2000" b="1" dirty="0">
                <a:effectLst/>
                <a:latin typeface="+mn-lt"/>
              </a:rPr>
              <a:t>s</a:t>
            </a:r>
            <a:r>
              <a:rPr lang="en-GB" sz="2000" b="1" baseline="30000" dirty="0">
                <a:effectLst/>
                <a:latin typeface="+mn-lt"/>
              </a:rPr>
              <a:t>-1</a:t>
            </a:r>
            <a:r>
              <a:rPr lang="en-GB" sz="2000" dirty="0">
                <a:solidFill>
                  <a:srgbClr val="FF0000"/>
                </a:solidFill>
                <a:effectLst/>
                <a:latin typeface="+mn-lt"/>
              </a:rPr>
              <a:t> (</a:t>
            </a:r>
            <a:r>
              <a:rPr lang="en-GB" sz="2000" u="sng" dirty="0">
                <a:solidFill>
                  <a:srgbClr val="FF0000"/>
                </a:solidFill>
                <a:effectLst/>
                <a:latin typeface="+mn-lt"/>
              </a:rPr>
              <a:t>about factor 7.5 higher</a:t>
            </a:r>
            <a:r>
              <a:rPr lang="en-GB" sz="2000" dirty="0">
                <a:solidFill>
                  <a:srgbClr val="FF0000"/>
                </a:solidFill>
                <a:effectLst/>
                <a:latin typeface="+mn-lt"/>
              </a:rPr>
              <a:t>)</a:t>
            </a:r>
            <a:endParaRPr lang="en-GB" sz="2000" b="1" baseline="30000" dirty="0">
              <a:effectLst/>
              <a:latin typeface="+mn-lt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n-lt"/>
              </a:rPr>
              <a:t>collecting </a:t>
            </a:r>
            <a:r>
              <a:rPr lang="en-GB" sz="2000" dirty="0">
                <a:latin typeface="+mn-lt"/>
              </a:rPr>
              <a:t>~</a:t>
            </a:r>
            <a:r>
              <a:rPr lang="en-GB" sz="2000" dirty="0">
                <a:effectLst/>
                <a:latin typeface="+mn-lt"/>
              </a:rPr>
              <a:t>50 fb</a:t>
            </a:r>
            <a:r>
              <a:rPr lang="en-GB" sz="2000" baseline="30000" dirty="0">
                <a:effectLst/>
                <a:latin typeface="+mn-lt"/>
              </a:rPr>
              <a:t>-1</a:t>
            </a:r>
            <a:r>
              <a:rPr lang="en-GB" sz="2000" dirty="0">
                <a:effectLst/>
                <a:latin typeface="+mn-lt"/>
              </a:rPr>
              <a:t>/year </a:t>
            </a:r>
            <a:r>
              <a:rPr lang="en-GB" sz="2000" dirty="0">
                <a:solidFill>
                  <a:srgbClr val="FF0000"/>
                </a:solidFill>
                <a:effectLst/>
                <a:latin typeface="+mn-lt"/>
              </a:rPr>
              <a:t>(</a:t>
            </a:r>
            <a:r>
              <a:rPr lang="en-GB" sz="2000" u="sng" dirty="0">
                <a:solidFill>
                  <a:srgbClr val="FF0000"/>
                </a:solidFill>
                <a:effectLst/>
                <a:latin typeface="+mn-lt"/>
              </a:rPr>
              <a:t>about factor 5 higher</a:t>
            </a:r>
            <a:r>
              <a:rPr lang="en-GB" sz="2000" dirty="0">
                <a:solidFill>
                  <a:srgbClr val="FF0000"/>
                </a:solidFill>
                <a:effectLst/>
                <a:latin typeface="+mn-lt"/>
              </a:rPr>
              <a:t>) </a:t>
            </a:r>
            <a:r>
              <a:rPr lang="en-GB" sz="2000" dirty="0">
                <a:effectLst/>
                <a:latin typeface="+mn-lt"/>
              </a:rPr>
              <a:t>reaching a total integrated luminosity </a:t>
            </a:r>
            <a:r>
              <a:rPr lang="en-GB" sz="2000">
                <a:effectLst/>
                <a:latin typeface="+mn-lt"/>
              </a:rPr>
              <a:t>of </a:t>
            </a:r>
            <a:r>
              <a:rPr lang="en-GB" sz="2000" b="1">
                <a:effectLst/>
                <a:latin typeface="+mn-lt"/>
              </a:rPr>
              <a:t>300/350 </a:t>
            </a:r>
            <a:r>
              <a:rPr lang="en-GB" sz="2000" b="1" dirty="0">
                <a:effectLst/>
                <a:latin typeface="+mn-lt"/>
              </a:rPr>
              <a:t>fb</a:t>
            </a:r>
            <a:r>
              <a:rPr lang="en-GB" sz="2000" b="1" baseline="30000" dirty="0">
                <a:effectLst/>
                <a:latin typeface="+mn-lt"/>
              </a:rPr>
              <a:t>-1</a:t>
            </a:r>
            <a:endParaRPr lang="en-GB" sz="2000" dirty="0">
              <a:effectLst/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4EBABE-D7DA-6D11-030A-877607BD0B17}"/>
              </a:ext>
            </a:extLst>
          </p:cNvPr>
          <p:cNvSpPr txBox="1"/>
          <p:nvPr/>
        </p:nvSpPr>
        <p:spPr>
          <a:xfrm>
            <a:off x="6443462" y="278180"/>
            <a:ext cx="549009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u="sng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European Strategy Update 2020</a:t>
            </a:r>
            <a:r>
              <a:rPr lang="en-GB" sz="1800" dirty="0">
                <a:solidFill>
                  <a:srgbClr val="00B0F0"/>
                </a:solidFill>
              </a:rPr>
              <a:t>   </a:t>
            </a:r>
            <a:r>
              <a:rPr lang="en-GB" sz="1800" dirty="0"/>
              <a:t>"The  full potential of the LHC and the HL-LHC, including the study of flavour physics, should be exploited” </a:t>
            </a:r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DA9BDF-CD82-5162-A8F6-52F2F812887C}"/>
              </a:ext>
            </a:extLst>
          </p:cNvPr>
          <p:cNvSpPr txBox="1"/>
          <p:nvPr/>
        </p:nvSpPr>
        <p:spPr>
          <a:xfrm>
            <a:off x="1828656" y="5259019"/>
            <a:ext cx="85346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0" i="0" u="none" strike="noStrike" dirty="0">
                <a:effectLst/>
                <a:latin typeface="Helvetica" pitchFamily="2" charset="0"/>
              </a:rPr>
              <a:t>ION run in Run5 approved (pending ALICE 3 confirmation)</a:t>
            </a:r>
            <a:endParaRPr lang="en-GB" sz="22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C5130C0-A039-CB32-0FEE-5B470B33F420}"/>
              </a:ext>
            </a:extLst>
          </p:cNvPr>
          <p:cNvCxnSpPr>
            <a:cxnSpLocks/>
          </p:cNvCxnSpPr>
          <p:nvPr/>
        </p:nvCxnSpPr>
        <p:spPr>
          <a:xfrm flipV="1">
            <a:off x="2908385" y="1805033"/>
            <a:ext cx="1613010" cy="18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3723D4D-906A-18AC-99F4-FEBAA4EC2CAC}"/>
              </a:ext>
            </a:extLst>
          </p:cNvPr>
          <p:cNvSpPr txBox="1"/>
          <p:nvPr/>
        </p:nvSpPr>
        <p:spPr>
          <a:xfrm>
            <a:off x="3071124" y="136103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Upgrade I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3EDA0A2-06A3-0A32-9E89-B023B296E5E0}"/>
              </a:ext>
            </a:extLst>
          </p:cNvPr>
          <p:cNvCxnSpPr>
            <a:cxnSpLocks/>
          </p:cNvCxnSpPr>
          <p:nvPr/>
        </p:nvCxnSpPr>
        <p:spPr>
          <a:xfrm>
            <a:off x="4993588" y="1805033"/>
            <a:ext cx="1256033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E4F5558-995B-4191-9A82-3836AFF22579}"/>
              </a:ext>
            </a:extLst>
          </p:cNvPr>
          <p:cNvSpPr txBox="1"/>
          <p:nvPr/>
        </p:nvSpPr>
        <p:spPr>
          <a:xfrm>
            <a:off x="4907275" y="1327485"/>
            <a:ext cx="14286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Upgrade II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9C7748-BF2E-2352-A329-F7BD286C3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813198" y="99326"/>
            <a:ext cx="32657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67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64653-6EC7-7619-BD7A-65AA4DDFF7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F045039-FABA-4CF7-9F78-F55905E0C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Recent observations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7F61A8-A72B-EC2F-0759-03714AA44123}"/>
              </a:ext>
            </a:extLst>
          </p:cNvPr>
          <p:cNvSpPr txBox="1"/>
          <p:nvPr/>
        </p:nvSpPr>
        <p:spPr>
          <a:xfrm>
            <a:off x="527274" y="2586620"/>
            <a:ext cx="7291433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b="1" dirty="0">
                <a:effectLst/>
                <a:latin typeface="Arial" panose="020B0604020202020204" pitchFamily="34" charset="0"/>
              </a:rPr>
              <a:t>Simulations</a:t>
            </a:r>
            <a:r>
              <a:rPr lang="en-GB" sz="1900" dirty="0">
                <a:effectLst/>
                <a:latin typeface="Arial" panose="020B0604020202020204" pitchFamily="34" charset="0"/>
              </a:rPr>
              <a:t> </a:t>
            </a:r>
            <a:r>
              <a:rPr lang="en-GB" sz="1900" b="1" dirty="0">
                <a:effectLst/>
                <a:latin typeface="Arial" panose="020B0604020202020204" pitchFamily="34" charset="0"/>
              </a:rPr>
              <a:t>benchmarked</a:t>
            </a:r>
            <a:r>
              <a:rPr lang="en-GB" sz="1900" dirty="0">
                <a:effectLst/>
                <a:latin typeface="Arial" panose="020B0604020202020204" pitchFamily="34" charset="0"/>
              </a:rPr>
              <a:t> to the 2024 BLM data of P8 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effectLst/>
                <a:latin typeface="Arial" panose="020B0604020202020204" pitchFamily="34" charset="0"/>
              </a:rPr>
              <a:t>Preliminary studies show that as in P1-P5, a </a:t>
            </a:r>
            <a:r>
              <a:rPr lang="en-GB" sz="1900" b="1" dirty="0">
                <a:effectLst/>
                <a:latin typeface="Arial" panose="020B0604020202020204" pitchFamily="34" charset="0"/>
              </a:rPr>
              <a:t>TCL collimator </a:t>
            </a:r>
            <a:r>
              <a:rPr lang="en-GB" sz="1900" dirty="0">
                <a:effectLst/>
                <a:latin typeface="Arial" panose="020B0604020202020204" pitchFamily="34" charset="0"/>
              </a:rPr>
              <a:t>would substantially </a:t>
            </a:r>
            <a:r>
              <a:rPr lang="en-GB" sz="1900" b="1" dirty="0">
                <a:effectLst/>
                <a:latin typeface="Arial" panose="020B0604020202020204" pitchFamily="34" charset="0"/>
              </a:rPr>
              <a:t>reduce the radiation levels </a:t>
            </a:r>
            <a:r>
              <a:rPr lang="en-GB" sz="1900" dirty="0">
                <a:effectLst/>
                <a:latin typeface="Arial" panose="020B0604020202020204" pitchFamily="34" charset="0"/>
              </a:rPr>
              <a:t>in the tunnel in the DS (cells 8-9), with no impact on the downstream losses</a:t>
            </a:r>
            <a:endParaRPr lang="en-GB" sz="1900" dirty="0">
              <a:latin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b="1" dirty="0">
                <a:effectLst/>
                <a:latin typeface="Arial" panose="020B0604020202020204" pitchFamily="34" charset="0"/>
              </a:rPr>
              <a:t>Studies will continue </a:t>
            </a:r>
            <a:r>
              <a:rPr lang="en-GB" sz="1900" dirty="0">
                <a:effectLst/>
                <a:latin typeface="Arial" panose="020B0604020202020204" pitchFamily="34" charset="0"/>
              </a:rPr>
              <a:t>to check settings and optics and to identify any potential</a:t>
            </a:r>
            <a:r>
              <a:rPr lang="en-GB" sz="1900" dirty="0">
                <a:latin typeface="Arial" panose="020B0604020202020204" pitchFamily="34" charset="0"/>
              </a:rPr>
              <a:t> </a:t>
            </a:r>
            <a:r>
              <a:rPr lang="en-GB" sz="1900" dirty="0">
                <a:effectLst/>
                <a:latin typeface="Arial" panose="020B0604020202020204" pitchFamily="34" charset="0"/>
              </a:rPr>
              <a:t>side-effects (e.g., radiation hotspot around the TCL)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effectLst/>
                <a:latin typeface="Arial" panose="020B0604020202020204" pitchFamily="34" charset="0"/>
              </a:rPr>
              <a:t>Possibility to order additional TCLs in the framework of the current HL-LHC production contract (as options)</a:t>
            </a:r>
          </a:p>
        </p:txBody>
      </p:sp>
      <p:pic>
        <p:nvPicPr>
          <p:cNvPr id="6" name="Picture 5" descr="A graph on a white background&#10;&#10;AI-generated content may be incorrect.">
            <a:extLst>
              <a:ext uri="{FF2B5EF4-FFF2-40B4-BE49-F238E27FC236}">
                <a16:creationId xmlns:a16="http://schemas.microsoft.com/office/drawing/2014/main" id="{EBB2ACFF-8A89-893B-D9A2-5DFE8DA47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50" y="2897330"/>
            <a:ext cx="3970305" cy="21830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6927BD-1A6E-FD7C-319D-40E126AF5BA4}"/>
              </a:ext>
            </a:extLst>
          </p:cNvPr>
          <p:cNvSpPr txBox="1"/>
          <p:nvPr/>
        </p:nvSpPr>
        <p:spPr>
          <a:xfrm>
            <a:off x="1372185" y="1162854"/>
            <a:ext cx="986456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2200" b="1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Main observation: </a:t>
            </a:r>
            <a:r>
              <a:rPr lang="en-GB" sz="2200" dirty="0">
                <a:effectLst/>
                <a:latin typeface="Arial" panose="020B0604020202020204" pitchFamily="34" charset="0"/>
              </a:rPr>
              <a:t>order of magnitude of annual dose in the Dispersion </a:t>
            </a:r>
            <a:r>
              <a:rPr lang="en-GB" sz="2200" dirty="0">
                <a:latin typeface="Arial" panose="020B0604020202020204" pitchFamily="34" charset="0"/>
              </a:rPr>
              <a:t>S</a:t>
            </a:r>
            <a:r>
              <a:rPr lang="en-GB" sz="2200" dirty="0">
                <a:effectLst/>
                <a:latin typeface="Arial" panose="020B0604020202020204" pitchFamily="34" charset="0"/>
              </a:rPr>
              <a:t>uppressor (DS) of P8 similar in 2024 to that of P1 (where a COLL is installed to protect the DS), with different loss profiles and a left-right asymmetry in P8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2FBBB8-3278-2D69-2FA4-E73D867E53D1}"/>
              </a:ext>
            </a:extLst>
          </p:cNvPr>
          <p:cNvSpPr txBox="1"/>
          <p:nvPr/>
        </p:nvSpPr>
        <p:spPr>
          <a:xfrm>
            <a:off x="10013310" y="5618085"/>
            <a:ext cx="211227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Courtesy of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FLUKA team</a:t>
            </a:r>
            <a:endParaRPr lang="en-CH" sz="13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4137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CFA36-93F2-EE68-0027-94E30F35C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961B6BB6-455D-F668-5AAD-5A01EA63E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IONS in Run5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F1A102-B1BD-E838-E274-2FC4873C4BCB}"/>
              </a:ext>
            </a:extLst>
          </p:cNvPr>
          <p:cNvSpPr txBox="1"/>
          <p:nvPr/>
        </p:nvSpPr>
        <p:spPr>
          <a:xfrm>
            <a:off x="220035" y="1036037"/>
            <a:ext cx="11598310" cy="4508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Aim at significantly </a:t>
            </a:r>
            <a:r>
              <a:rPr lang="en-US" sz="2200" b="1" dirty="0">
                <a:solidFill>
                  <a:srgbClr val="00B0F0"/>
                </a:solidFill>
                <a:latin typeface="+mn-lt"/>
              </a:rPr>
              <a:t>higher nucleon-nucleon luminosity </a:t>
            </a:r>
            <a:r>
              <a:rPr lang="en-US" sz="2200" b="0" dirty="0">
                <a:latin typeface="+mn-lt"/>
              </a:rPr>
              <a:t>than HL-LHC Pb-Pb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B0F0"/>
                </a:solidFill>
                <a:latin typeface="+mn-lt"/>
              </a:rPr>
              <a:t>Different ways </a:t>
            </a:r>
            <a:r>
              <a:rPr lang="en-US" sz="2200" dirty="0">
                <a:latin typeface="+mn-lt"/>
              </a:rPr>
              <a:t>to further increase luminosity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Further </a:t>
            </a:r>
            <a:r>
              <a:rPr lang="en-US" sz="2000" b="1" dirty="0">
                <a:solidFill>
                  <a:srgbClr val="00B0F0"/>
                </a:solidFill>
                <a:latin typeface="+mn-lt"/>
              </a:rPr>
              <a:t>optimizations</a:t>
            </a:r>
            <a:r>
              <a:rPr lang="en-US" sz="2000" dirty="0">
                <a:latin typeface="+mn-lt"/>
              </a:rPr>
              <a:t> and upgrades to the Pb </a:t>
            </a:r>
            <a:r>
              <a:rPr lang="en-US" sz="2000" b="1" dirty="0">
                <a:latin typeface="+mn-lt"/>
              </a:rPr>
              <a:t>beam production scheme </a:t>
            </a:r>
            <a:r>
              <a:rPr lang="en-US" sz="2000" dirty="0">
                <a:latin typeface="+mn-lt"/>
              </a:rPr>
              <a:t>in the injectors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50 ns (present baseline), </a:t>
            </a:r>
            <a:r>
              <a:rPr lang="en-US" b="1" dirty="0">
                <a:latin typeface="+mn-lt"/>
              </a:rPr>
              <a:t>no splitting </a:t>
            </a:r>
            <a:r>
              <a:rPr lang="en-US" dirty="0">
                <a:latin typeface="+mn-lt"/>
              </a:rPr>
              <a:t>in the PS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+mn-lt"/>
              </a:rPr>
              <a:t>Higher bunch intensity but fewer bunches and longer injection time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Any of the above scenarios with </a:t>
            </a:r>
            <a:r>
              <a:rPr lang="en-US" b="1" dirty="0">
                <a:latin typeface="+mn-lt"/>
              </a:rPr>
              <a:t>optimized charge state or isotope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Any of the above scenarios with </a:t>
            </a:r>
            <a:r>
              <a:rPr lang="en-US" b="1" dirty="0">
                <a:latin typeface="+mn-lt"/>
              </a:rPr>
              <a:t>additional electron stripping </a:t>
            </a:r>
            <a:r>
              <a:rPr lang="en-US" dirty="0">
                <a:latin typeface="+mn-lt"/>
              </a:rPr>
              <a:t>between LEIR and PS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25 ns spacing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+mn-lt"/>
              </a:rPr>
              <a:t>Requires </a:t>
            </a:r>
            <a:r>
              <a:rPr lang="en-US" sz="1500" b="1" dirty="0">
                <a:latin typeface="+mn-lt"/>
              </a:rPr>
              <a:t>upgrade of RF </a:t>
            </a:r>
            <a:r>
              <a:rPr lang="en-US" sz="1500" dirty="0">
                <a:latin typeface="+mn-lt"/>
              </a:rPr>
              <a:t>system in PS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b="1" dirty="0">
                <a:latin typeface="+mn-lt"/>
              </a:rPr>
              <a:t>40% more bunches </a:t>
            </a:r>
            <a:r>
              <a:rPr lang="en-US" sz="1500" dirty="0">
                <a:latin typeface="+mn-lt"/>
              </a:rPr>
              <a:t>in LHC but longer injection time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+mn-lt"/>
              </a:rPr>
              <a:t>Consider also scheme with 6 bunches from PS instead of 4 </a:t>
            </a:r>
            <a:r>
              <a:rPr lang="en-US" sz="1500" dirty="0">
                <a:latin typeface="+mn-lt"/>
                <a:sym typeface="Wingdings" panose="05000000000000000000" pitchFamily="2" charset="2"/>
              </a:rPr>
              <a:t> more bunches in LHC and faster injection time, but lower bunch intensity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Use </a:t>
            </a:r>
            <a:r>
              <a:rPr lang="en-US" sz="2000" b="1" dirty="0">
                <a:solidFill>
                  <a:srgbClr val="00B0F0"/>
                </a:solidFill>
                <a:latin typeface="+mn-lt"/>
              </a:rPr>
              <a:t>another ion species </a:t>
            </a:r>
            <a:r>
              <a:rPr lang="en-US" sz="2000" dirty="0">
                <a:latin typeface="+mn-lt"/>
              </a:rPr>
              <a:t>than Pb (need to estimate potential luminosity)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Potential to achieve higher bunch intensities from the injectors, and higher NN luminosity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Electromagnetic cross sections in the LHC collisions scale with powers of the charge – less limiting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Could </a:t>
            </a:r>
            <a:r>
              <a:rPr lang="en-US" sz="2000" b="1" dirty="0">
                <a:latin typeface="+mn-lt"/>
              </a:rPr>
              <a:t>combine all ways</a:t>
            </a:r>
            <a:r>
              <a:rPr lang="en-US" sz="2000" dirty="0">
                <a:latin typeface="+mn-lt"/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30654957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62C7C-7B78-4999-8E70-78C2AEDBA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0B6B42-1CB4-DC89-B1A7-0C45AA7AE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274" y="764704"/>
            <a:ext cx="9115451" cy="482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06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BC6E4-9798-62E8-46AE-CBA338298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A92AA01A-3388-42E0-3930-EA7E4D031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IONS in Run3 and Run4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0EFBDC-94D8-3DDD-5A07-43EDC93B3C0F}"/>
              </a:ext>
            </a:extLst>
          </p:cNvPr>
          <p:cNvSpPr txBox="1"/>
          <p:nvPr/>
        </p:nvSpPr>
        <p:spPr>
          <a:xfrm>
            <a:off x="8438705" y="1842773"/>
            <a:ext cx="3487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 Narrow" panose="020B0606020202030204" pitchFamily="34" charset="0"/>
              </a:rPr>
              <a:t>Fill 10400 (2024) vs Fill 9285 (2023)</a:t>
            </a:r>
          </a:p>
        </p:txBody>
      </p:sp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ACC3EF4-72C6-7D58-A227-CD8A987F94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69" b="52270"/>
          <a:stretch/>
        </p:blipFill>
        <p:spPr>
          <a:xfrm>
            <a:off x="7111975" y="3544215"/>
            <a:ext cx="1864400" cy="22220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3596FF-503A-DDA5-D468-66F1B93B71AF}"/>
              </a:ext>
            </a:extLst>
          </p:cNvPr>
          <p:cNvSpPr txBox="1"/>
          <p:nvPr/>
        </p:nvSpPr>
        <p:spPr>
          <a:xfrm>
            <a:off x="9581677" y="5615048"/>
            <a:ext cx="256486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Courtesy of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R. Bruce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  <a:hlinkClick r:id="rId3"/>
              </a:rPr>
              <a:t>more info</a:t>
            </a:r>
            <a:endParaRPr lang="en-CH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CA6686-B24F-02ED-8E76-57502EC3C8E9}"/>
              </a:ext>
            </a:extLst>
          </p:cNvPr>
          <p:cNvSpPr txBox="1"/>
          <p:nvPr/>
        </p:nvSpPr>
        <p:spPr>
          <a:xfrm>
            <a:off x="181630" y="1942454"/>
            <a:ext cx="6874495" cy="3790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After 6h, LHCb has 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80% more data than in HL-LHC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prediction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significantly higher bunch intensity from injectors</a:t>
            </a:r>
          </a:p>
          <a:p>
            <a:pPr marL="8001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Mitigation of LHC limitations</a:t>
            </a:r>
          </a:p>
          <a:p>
            <a:pPr lvl="1"/>
            <a:endParaRPr lang="en-US" sz="1467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Plan for Run 3 (and 4): 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continue production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as in 2024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Optimizations in injectors already gave &gt;3 higher bunch intensities and &gt;2 more bunches in 2024 than in LHC design report (2004)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Incremental improvements may be within reach, but probably not big factors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u="sng" dirty="0">
                <a:latin typeface="+mn-lt"/>
              </a:rPr>
              <a:t>LHCb</a:t>
            </a:r>
            <a:r>
              <a:rPr lang="en-US" dirty="0">
                <a:latin typeface="+mn-lt"/>
              </a:rPr>
              <a:t>: beta* = 1m will be tried in 2025</a:t>
            </a:r>
            <a:endParaRPr lang="en-US" u="sng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3B137B-585A-8BDD-8D87-628E71C1B0A3}"/>
              </a:ext>
            </a:extLst>
          </p:cNvPr>
          <p:cNvSpPr txBox="1"/>
          <p:nvPr/>
        </p:nvSpPr>
        <p:spPr>
          <a:xfrm>
            <a:off x="735819" y="1107582"/>
            <a:ext cx="10720361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300" b="1" dirty="0">
                <a:solidFill>
                  <a:srgbClr val="00B0F0"/>
                </a:solidFill>
                <a:latin typeface="+mn-lt"/>
              </a:rPr>
              <a:t>2024 luminosity production </a:t>
            </a:r>
            <a:r>
              <a:rPr lang="en-US" sz="2300" b="0" dirty="0">
                <a:solidFill>
                  <a:schemeClr val="tx1"/>
                </a:solidFill>
                <a:latin typeface="+mn-lt"/>
              </a:rPr>
              <a:t>in single fills largely </a:t>
            </a:r>
            <a:r>
              <a:rPr lang="en-US" sz="2300" dirty="0">
                <a:solidFill>
                  <a:schemeClr val="tx1"/>
                </a:solidFill>
                <a:latin typeface="+mn-lt"/>
              </a:rPr>
              <a:t>surpassed HL-LHC projections</a:t>
            </a:r>
          </a:p>
        </p:txBody>
      </p:sp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7D7DC4C-1D56-DBA8-3618-8E672DD50A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" r="35160" b="52270"/>
          <a:stretch/>
        </p:blipFill>
        <p:spPr>
          <a:xfrm>
            <a:off x="8034834" y="2315256"/>
            <a:ext cx="4052346" cy="268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9568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BD0A8-D110-A066-AB2F-6B9FC164D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1C6B2EC2-8DD4-EC0A-CE8B-131D8F263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IONS in Run4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49F0A8-B690-112D-2693-8459FBF89FC2}"/>
              </a:ext>
            </a:extLst>
          </p:cNvPr>
          <p:cNvSpPr txBox="1"/>
          <p:nvPr/>
        </p:nvSpPr>
        <p:spPr>
          <a:xfrm>
            <a:off x="468870" y="1340690"/>
            <a:ext cx="11254259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Orbit bump</a:t>
            </a:r>
            <a:r>
              <a:rPr lang="en-US" sz="2200" dirty="0">
                <a:latin typeface="+mn-lt"/>
              </a:rPr>
              <a:t> allowed to reduce losses in cell 10, effectively moving the peak losses to cell 12 (higher BLM thresholds)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Adding TLCD collimators </a:t>
            </a:r>
            <a:r>
              <a:rPr lang="en-US" sz="2200" dirty="0">
                <a:latin typeface="+mn-lt"/>
              </a:rPr>
              <a:t>in cell 11 (as </a:t>
            </a:r>
            <a:r>
              <a:rPr lang="en-GB" sz="2200" dirty="0">
                <a:effectLst/>
                <a:latin typeface="+mn-lt"/>
              </a:rPr>
              <a:t>used for ALICE</a:t>
            </a:r>
            <a:r>
              <a:rPr lang="en-US" sz="2200" dirty="0">
                <a:latin typeface="+mn-lt"/>
              </a:rPr>
              <a:t>) </a:t>
            </a:r>
            <a:r>
              <a:rPr lang="en-GB" sz="2200" dirty="0">
                <a:effectLst/>
                <a:latin typeface="+mn-lt"/>
              </a:rPr>
              <a:t>would be a viable alleviation, </a:t>
            </a:r>
            <a:r>
              <a:rPr lang="en-US" sz="2200" dirty="0">
                <a:latin typeface="+mn-lt"/>
              </a:rPr>
              <a:t>allowing an increase in </a:t>
            </a:r>
            <a:r>
              <a:rPr lang="en-US" sz="2200" b="1" dirty="0">
                <a:latin typeface="+mn-lt"/>
              </a:rPr>
              <a:t>peak luminosity of ~2x </a:t>
            </a:r>
            <a:r>
              <a:rPr lang="en-US" sz="2200" dirty="0">
                <a:latin typeface="+mn-lt"/>
              </a:rPr>
              <a:t>(minimal gain in integrated </a:t>
            </a:r>
            <a:r>
              <a:rPr lang="en-US" sz="2200" dirty="0" err="1">
                <a:latin typeface="+mn-lt"/>
              </a:rPr>
              <a:t>lumi</a:t>
            </a:r>
            <a:r>
              <a:rPr lang="en-US" sz="2200" dirty="0">
                <a:latin typeface="+mn-lt"/>
              </a:rPr>
              <a:t>)</a:t>
            </a:r>
            <a:r>
              <a:rPr lang="en-GB" sz="2200" b="1" dirty="0">
                <a:effectLst/>
                <a:latin typeface="+mn-lt"/>
              </a:rPr>
              <a:t> </a:t>
            </a:r>
            <a:r>
              <a:rPr lang="en-GB" sz="2200" dirty="0">
                <a:effectLst/>
                <a:latin typeface="+mn-lt"/>
              </a:rPr>
              <a:t>- </a:t>
            </a:r>
            <a:r>
              <a:rPr lang="en-GB" sz="2200" dirty="0">
                <a:solidFill>
                  <a:srgbClr val="C00000"/>
                </a:solidFill>
                <a:effectLst/>
                <a:latin typeface="+mn-lt"/>
              </a:rPr>
              <a:t>presently not foreseen</a:t>
            </a:r>
            <a:endParaRPr lang="en-US" sz="2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695D9F-0E06-87F7-477E-C187321A9F34}"/>
              </a:ext>
            </a:extLst>
          </p:cNvPr>
          <p:cNvSpPr txBox="1"/>
          <p:nvPr/>
        </p:nvSpPr>
        <p:spPr>
          <a:xfrm>
            <a:off x="9322021" y="5618085"/>
            <a:ext cx="277433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Courtesy of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A. Frasca</a:t>
            </a:r>
            <a:r>
              <a:rPr lang="en-US" sz="13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</a:t>
            </a:r>
            <a:r>
              <a:rPr lang="en-US" sz="13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R. Bruce</a:t>
            </a:r>
            <a:endParaRPr lang="en-CH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Picture 2" descr="A diagram of a cell&#10;&#10;AI-generated content may be incorrect.">
            <a:extLst>
              <a:ext uri="{FF2B5EF4-FFF2-40B4-BE49-F238E27FC236}">
                <a16:creationId xmlns:a16="http://schemas.microsoft.com/office/drawing/2014/main" id="{3AED6B53-8060-62C5-5581-BD56BE9EA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158" y="2816351"/>
            <a:ext cx="5029200" cy="284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3F087A-C484-B889-F62F-A1ACE33E42F9}"/>
              </a:ext>
            </a:extLst>
          </p:cNvPr>
          <p:cNvSpPr txBox="1"/>
          <p:nvPr/>
        </p:nvSpPr>
        <p:spPr>
          <a:xfrm>
            <a:off x="468869" y="3275380"/>
            <a:ext cx="7893025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TLCD</a:t>
            </a:r>
            <a:r>
              <a:rPr lang="en-GB" sz="2000" dirty="0">
                <a:latin typeface="+mn-lt"/>
              </a:rPr>
              <a:t> are </a:t>
            </a:r>
            <a:r>
              <a:rPr lang="en-GB" sz="2000" b="1" dirty="0">
                <a:latin typeface="+mn-lt"/>
              </a:rPr>
              <a:t>available</a:t>
            </a:r>
            <a:r>
              <a:rPr lang="en-GB" sz="2000" dirty="0">
                <a:latin typeface="+mn-lt"/>
              </a:rPr>
              <a:t> </a:t>
            </a:r>
            <a:r>
              <a:rPr lang="en-CH" sz="2000" dirty="0">
                <a:latin typeface="+mn-lt"/>
              </a:rPr>
              <a:t>(11 T dipoles inheritage)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effectLst/>
                <a:latin typeface="+mn-lt"/>
              </a:rPr>
              <a:t>Further studies and checks are needed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effectLst/>
                <a:latin typeface="+mn-lt"/>
              </a:rPr>
              <a:t>Energy deposition studies in cell 11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effectLst/>
                <a:latin typeface="+mn-lt"/>
              </a:rPr>
              <a:t>Manufacturing of connection cryostat?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effectLst/>
                <a:latin typeface="+mn-lt"/>
              </a:rPr>
              <a:t>Budget?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effectLst/>
                <a:latin typeface="+mn-lt"/>
              </a:rPr>
              <a:t>Feasibility of installation </a:t>
            </a:r>
            <a:r>
              <a:rPr lang="en-GB" sz="1600" b="0" i="0" u="none" strike="noStrike" dirty="0">
                <a:effectLst/>
                <a:latin typeface="+mn-lt"/>
              </a:rPr>
              <a:t>(manpower, infrastructure etc)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4618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320799-B150-63D7-0BDC-1E8F8B279F1B}"/>
              </a:ext>
            </a:extLst>
          </p:cNvPr>
          <p:cNvSpPr txBox="1"/>
          <p:nvPr/>
        </p:nvSpPr>
        <p:spPr>
          <a:xfrm>
            <a:off x="335250" y="1329252"/>
            <a:ext cx="2095445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</a:rPr>
              <a:t>First study</a:t>
            </a:r>
          </a:p>
          <a:p>
            <a:pPr algn="ctr"/>
            <a:r>
              <a:rPr lang="en-GB" b="1" dirty="0">
                <a:solidFill>
                  <a:srgbClr val="00B0F0"/>
                </a:solidFill>
              </a:rPr>
              <a:t>2015-2018 </a:t>
            </a:r>
          </a:p>
          <a:p>
            <a:pPr algn="ctr"/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CERN-ACC-2018-038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87157C-29A6-665A-9114-C1CEB4B0A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40" y="2468875"/>
            <a:ext cx="1316491" cy="1699301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60237B-9738-E286-CC47-89C1C118D488}"/>
              </a:ext>
            </a:extLst>
          </p:cNvPr>
          <p:cNvSpPr txBox="1"/>
          <p:nvPr/>
        </p:nvSpPr>
        <p:spPr>
          <a:xfrm>
            <a:off x="7901035" y="120956"/>
            <a:ext cx="422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n-lt"/>
              </a:rPr>
              <a:t>Studies on </a:t>
            </a:r>
            <a:r>
              <a:rPr lang="en-GB" sz="2000" b="1" dirty="0">
                <a:solidFill>
                  <a:srgbClr val="00B0F0"/>
                </a:solidFill>
                <a:latin typeface="+mn-lt"/>
              </a:rPr>
              <a:t>machine aspects </a:t>
            </a:r>
            <a:r>
              <a:rPr lang="en-GB" sz="2000" dirty="0">
                <a:latin typeface="+mn-lt"/>
              </a:rPr>
              <a:t>are ongoing </a:t>
            </a:r>
            <a:r>
              <a:rPr lang="en-GB" sz="2000" b="1" dirty="0">
                <a:latin typeface="+mn-lt"/>
              </a:rPr>
              <a:t>since a long time</a:t>
            </a:r>
            <a:r>
              <a:rPr lang="en-GB" sz="2000" dirty="0">
                <a:latin typeface="+mn-lt"/>
              </a:rPr>
              <a:t>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2F72DB-0A62-92E3-FB48-5AE2BCF0735A}"/>
              </a:ext>
            </a:extLst>
          </p:cNvPr>
          <p:cNvSpPr txBox="1"/>
          <p:nvPr/>
        </p:nvSpPr>
        <p:spPr>
          <a:xfrm>
            <a:off x="2482536" y="1339207"/>
            <a:ext cx="277367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</a:rPr>
              <a:t>CDR</a:t>
            </a:r>
          </a:p>
          <a:p>
            <a:pPr algn="ctr"/>
            <a:r>
              <a:rPr lang="en-GB" b="1" dirty="0">
                <a:solidFill>
                  <a:srgbClr val="00B0F0"/>
                </a:solidFill>
              </a:rPr>
              <a:t>2018-2021</a:t>
            </a:r>
          </a:p>
          <a:p>
            <a:pPr algn="ctr"/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CERN-ACC-2023-xxx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A75387-6383-550C-2035-C8D68C8834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23" r="7784"/>
          <a:stretch/>
        </p:blipFill>
        <p:spPr>
          <a:xfrm>
            <a:off x="2931703" y="2469746"/>
            <a:ext cx="1364893" cy="1699300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9DE1B9-BBE2-9C6C-EF3A-425760E17F56}"/>
              </a:ext>
            </a:extLst>
          </p:cNvPr>
          <p:cNvSpPr txBox="1"/>
          <p:nvPr/>
        </p:nvSpPr>
        <p:spPr>
          <a:xfrm>
            <a:off x="5148487" y="1222699"/>
            <a:ext cx="438914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</a:rPr>
              <a:t>2021-2023</a:t>
            </a:r>
          </a:p>
          <a:p>
            <a:pPr algn="ctr"/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deposition studies for the Upgrade II of LHCb at the CERN Large Hadron Collider, Alessia Ciccotelli et al., Phys. Rev</a:t>
            </a:r>
          </a:p>
          <a:p>
            <a:pPr algn="ctr"/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EDMS</a:t>
            </a:r>
            <a:r>
              <a:rPr lang="en-GB" sz="1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CH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2930726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CEA82B-C1BE-E86C-A458-7A2F40099816}"/>
              </a:ext>
            </a:extLst>
          </p:cNvPr>
          <p:cNvSpPr txBox="1"/>
          <p:nvPr/>
        </p:nvSpPr>
        <p:spPr>
          <a:xfrm>
            <a:off x="9214338" y="2419892"/>
            <a:ext cx="280435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/>
              <a:t>Preliminary studies </a:t>
            </a:r>
            <a:r>
              <a:rPr lang="en-CH" sz="2200" dirty="0"/>
              <a:t>on the performance and </a:t>
            </a:r>
            <a:r>
              <a:rPr lang="en-CH" sz="2200" b="1" dirty="0"/>
              <a:t>protection</a:t>
            </a:r>
            <a:r>
              <a:rPr lang="en-CH" sz="2200" dirty="0"/>
              <a:t> </a:t>
            </a:r>
            <a:r>
              <a:rPr lang="en-CH" sz="2200" b="1" dirty="0"/>
              <a:t>of LHC equipment, installed in US85-UX85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6A8023-EEFF-8907-F6DC-5C2EE84C3161}"/>
              </a:ext>
            </a:extLst>
          </p:cNvPr>
          <p:cNvSpPr txBox="1"/>
          <p:nvPr/>
        </p:nvSpPr>
        <p:spPr>
          <a:xfrm>
            <a:off x="9537630" y="1969610"/>
            <a:ext cx="211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B0F0"/>
                </a:solidFill>
              </a:rPr>
              <a:t>04.23 onwards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5E7FC45-F150-1DA8-CD41-ECDC640AC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100879" cy="714265"/>
          </a:xfrm>
        </p:spPr>
        <p:txBody>
          <a:bodyPr>
            <a:normAutofit/>
          </a:bodyPr>
          <a:lstStyle/>
          <a:p>
            <a:r>
              <a:rPr lang="en-GB" dirty="0"/>
              <a:t>Upgrade II – impact on LHC</a:t>
            </a:r>
          </a:p>
        </p:txBody>
      </p:sp>
      <p:pic>
        <p:nvPicPr>
          <p:cNvPr id="6" name="Picture 5" descr="A document with text on it&#10;&#10;Description automatically generated">
            <a:extLst>
              <a:ext uri="{FF2B5EF4-FFF2-40B4-BE49-F238E27FC236}">
                <a16:creationId xmlns:a16="http://schemas.microsoft.com/office/drawing/2014/main" id="{BCEAF09D-63BF-07D0-244E-F85BFF962A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960" y="2545685"/>
            <a:ext cx="3095986" cy="135365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white paper with black text&#10;&#10;Description automatically generated">
            <a:extLst>
              <a:ext uri="{FF2B5EF4-FFF2-40B4-BE49-F238E27FC236}">
                <a16:creationId xmlns:a16="http://schemas.microsoft.com/office/drawing/2014/main" id="{B816DC5B-BD4B-758D-514D-DA89FE678D2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87"/>
          <a:stretch/>
        </p:blipFill>
        <p:spPr>
          <a:xfrm>
            <a:off x="6022043" y="3697835"/>
            <a:ext cx="2429820" cy="982758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F5EDEF-AE9C-9C80-4D66-194AD8C4CD5E}"/>
              </a:ext>
            </a:extLst>
          </p:cNvPr>
          <p:cNvSpPr txBox="1"/>
          <p:nvPr/>
        </p:nvSpPr>
        <p:spPr>
          <a:xfrm>
            <a:off x="1066371" y="5080371"/>
            <a:ext cx="10059257" cy="71558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latin typeface="+mj-lt"/>
              </a:rPr>
              <a:t>ATS feasibility studies are </a:t>
            </a:r>
            <a:r>
              <a:rPr lang="en-GB" sz="2200" b="1" u="sng" dirty="0">
                <a:latin typeface="+mj-lt"/>
              </a:rPr>
              <a:t>NOT</a:t>
            </a:r>
            <a:r>
              <a:rPr lang="en-GB" sz="2200" b="1" dirty="0">
                <a:latin typeface="+mj-lt"/>
              </a:rPr>
              <a:t> part of HL-LHC project</a:t>
            </a:r>
          </a:p>
          <a:p>
            <a:pPr algn="ctr">
              <a:spcBef>
                <a:spcPts val="300"/>
              </a:spcBef>
            </a:pPr>
            <a:r>
              <a:rPr lang="en-GB" sz="1600" dirty="0">
                <a:latin typeface="+mj-lt"/>
              </a:rPr>
              <a:t>Detailed configurations and assessment of impact on HL program of ATLAS/CMS </a:t>
            </a:r>
            <a:r>
              <a:rPr lang="en-GB" sz="1600" b="1" dirty="0">
                <a:latin typeface="+mj-lt"/>
              </a:rPr>
              <a:t>need to be studied further</a:t>
            </a:r>
            <a:endParaRPr lang="en-CH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2074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1C33CA-7D29-AC40-BA4A-5888A42E2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C25DDC3-605A-B0AD-246B-A3EBFBD87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91434" cy="714265"/>
          </a:xfrm>
        </p:spPr>
        <p:txBody>
          <a:bodyPr/>
          <a:lstStyle/>
          <a:p>
            <a:r>
              <a:rPr lang="en-GB" dirty="0"/>
              <a:t>Upgrade II - impact on LHC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970B54-ED92-883A-133A-9B1C237103C2}"/>
              </a:ext>
            </a:extLst>
          </p:cNvPr>
          <p:cNvSpPr txBox="1"/>
          <p:nvPr/>
        </p:nvSpPr>
        <p:spPr>
          <a:xfrm>
            <a:off x="258439" y="1299536"/>
            <a:ext cx="7873026" cy="3436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n-lt"/>
              </a:rPr>
              <a:t>Compared to P1-P5, the </a:t>
            </a:r>
            <a:r>
              <a:rPr lang="en-GB" sz="2000" b="1" dirty="0">
                <a:effectLst/>
                <a:latin typeface="+mn-lt"/>
              </a:rPr>
              <a:t>non-hermeticity of the LHCb detector </a:t>
            </a:r>
            <a:r>
              <a:rPr lang="en-GB" sz="2000" dirty="0">
                <a:effectLst/>
                <a:latin typeface="+mn-lt"/>
              </a:rPr>
              <a:t>implies that the radiation levels in US85 and the nearby alcoves are relatively high 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With </a:t>
            </a:r>
            <a:r>
              <a:rPr lang="en-GB" sz="2000" b="1" dirty="0">
                <a:solidFill>
                  <a:srgbClr val="00B0F0"/>
                </a:solidFill>
                <a:latin typeface="+mn-lt"/>
              </a:rPr>
              <a:t>increased luminosity</a:t>
            </a:r>
            <a:r>
              <a:rPr lang="en-GB" sz="2000" b="1" dirty="0">
                <a:latin typeface="+mn-lt"/>
              </a:rPr>
              <a:t>, </a:t>
            </a:r>
            <a:r>
              <a:rPr lang="en-GB" sz="2000" dirty="0">
                <a:latin typeface="+mn-lt"/>
              </a:rPr>
              <a:t>potential limitation to machine availability</a:t>
            </a:r>
            <a:endParaRPr lang="en-GB" sz="2000" b="1" dirty="0">
              <a:effectLst/>
              <a:latin typeface="+mn-lt"/>
            </a:endParaRPr>
          </a:p>
          <a:p>
            <a:pPr marL="757238" lvl="1" indent="-30003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From </a:t>
            </a:r>
            <a:r>
              <a:rPr lang="en-GB" sz="2000" b="1" dirty="0">
                <a:latin typeface="+mn-lt"/>
              </a:rPr>
              <a:t>higher</a:t>
            </a:r>
            <a:r>
              <a:rPr lang="en-GB" sz="2000" dirty="0">
                <a:latin typeface="+mn-lt"/>
              </a:rPr>
              <a:t> </a:t>
            </a:r>
            <a:r>
              <a:rPr lang="en-GB" sz="2000" b="1" dirty="0">
                <a:latin typeface="+mn-lt"/>
              </a:rPr>
              <a:t>instantaneous</a:t>
            </a:r>
            <a:r>
              <a:rPr lang="en-GB" sz="2000" dirty="0">
                <a:latin typeface="+mn-lt"/>
              </a:rPr>
              <a:t> </a:t>
            </a:r>
            <a:r>
              <a:rPr lang="en-GB" sz="2000" b="1" dirty="0">
                <a:latin typeface="+mn-lt"/>
              </a:rPr>
              <a:t>luminosity</a:t>
            </a:r>
            <a:r>
              <a:rPr lang="en-GB" sz="2000" dirty="0">
                <a:latin typeface="+mn-lt"/>
              </a:rPr>
              <a:t> value</a:t>
            </a:r>
            <a:endParaRPr lang="en-GB" sz="2000" dirty="0">
              <a:effectLst/>
              <a:latin typeface="+mn-lt"/>
            </a:endParaRP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+mn-lt"/>
              </a:rPr>
              <a:t>Heat deposition on superconducting magnets -&gt; quench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From </a:t>
            </a:r>
            <a:r>
              <a:rPr lang="en-GB" sz="2000" b="1" dirty="0">
                <a:latin typeface="+mn-lt"/>
              </a:rPr>
              <a:t>higher</a:t>
            </a:r>
            <a:r>
              <a:rPr lang="en-GB" sz="2000" dirty="0">
                <a:latin typeface="+mn-lt"/>
              </a:rPr>
              <a:t> </a:t>
            </a:r>
            <a:r>
              <a:rPr lang="en-GB" sz="2000" b="1" dirty="0">
                <a:latin typeface="+mn-lt"/>
              </a:rPr>
              <a:t>integrated</a:t>
            </a:r>
            <a:r>
              <a:rPr lang="en-GB" sz="2000" dirty="0">
                <a:latin typeface="+mn-lt"/>
              </a:rPr>
              <a:t> </a:t>
            </a:r>
            <a:r>
              <a:rPr lang="en-GB" sz="2000" b="1" dirty="0">
                <a:latin typeface="+mn-lt"/>
              </a:rPr>
              <a:t>luminosity</a:t>
            </a:r>
            <a:endParaRPr lang="en-GB" sz="2000" b="1" dirty="0">
              <a:effectLst/>
              <a:latin typeface="+mn-lt"/>
            </a:endParaRP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+mn-lt"/>
              </a:rPr>
              <a:t>Electronics failure induced by Single Event Effects (SSE)</a:t>
            </a: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+mn-lt"/>
              </a:rPr>
              <a:t>Cumulative degradation of components and systems</a:t>
            </a:r>
          </a:p>
        </p:txBody>
      </p:sp>
      <p:pic>
        <p:nvPicPr>
          <p:cNvPr id="6" name="Picture 5" descr="A diagram of a radio frequency&#10;&#10;AI-generated content may be incorrect.">
            <a:extLst>
              <a:ext uri="{FF2B5EF4-FFF2-40B4-BE49-F238E27FC236}">
                <a16:creationId xmlns:a16="http://schemas.microsoft.com/office/drawing/2014/main" id="{6ECC9A1C-0CA5-D213-8358-546EC94D48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65" y="1212942"/>
            <a:ext cx="3897311" cy="38164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543BD1-4AE6-CDE3-40F4-72A1C4A14A22}"/>
              </a:ext>
            </a:extLst>
          </p:cNvPr>
          <p:cNvSpPr txBox="1"/>
          <p:nvPr/>
        </p:nvSpPr>
        <p:spPr>
          <a:xfrm>
            <a:off x="710097" y="5020544"/>
            <a:ext cx="107718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+mn-lt"/>
              </a:rPr>
              <a:t>These aspects were identified early on as </a:t>
            </a:r>
            <a:r>
              <a:rPr lang="en-GB" sz="2400" b="1" dirty="0">
                <a:latin typeface="+mn-lt"/>
              </a:rPr>
              <a:t>potential showstoppers</a:t>
            </a:r>
            <a:r>
              <a:rPr lang="en-GB" sz="2400" dirty="0">
                <a:latin typeface="+mn-lt"/>
              </a:rPr>
              <a:t>, so resources have been dedicated to assessing feasibility issues in these areas</a:t>
            </a:r>
            <a:endParaRPr lang="en-CH" sz="2400" dirty="0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63F1D5-0914-58CC-F9D0-24CBDFEE4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400" y="151707"/>
            <a:ext cx="2829842" cy="96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D0A54-BDBE-A5CC-01AB-8A9874C86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8D6C37-5D32-CDC1-3CD8-AFFFE5328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F76583-C308-F85A-71B2-84D142796B5E}"/>
              </a:ext>
            </a:extLst>
          </p:cNvPr>
          <p:cNvSpPr txBox="1"/>
          <p:nvPr/>
        </p:nvSpPr>
        <p:spPr>
          <a:xfrm>
            <a:off x="1960553" y="1513091"/>
            <a:ext cx="8270893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3000" dirty="0">
                <a:effectLst/>
                <a:latin typeface="+mn-lt"/>
              </a:rPr>
              <a:t>Studies on </a:t>
            </a:r>
            <a:r>
              <a:rPr lang="en-GB" sz="3000" b="1" dirty="0">
                <a:solidFill>
                  <a:srgbClr val="00B0F0"/>
                </a:solidFill>
                <a:effectLst/>
                <a:latin typeface="+mn-lt"/>
              </a:rPr>
              <a:t>impact to</a:t>
            </a:r>
            <a:r>
              <a:rPr lang="en-GB" sz="3000" dirty="0">
                <a:effectLst/>
                <a:latin typeface="+mn-lt"/>
              </a:rPr>
              <a:t> </a:t>
            </a:r>
            <a:r>
              <a:rPr lang="en-GB" sz="3000" b="1" dirty="0">
                <a:solidFill>
                  <a:srgbClr val="00B0F0"/>
                </a:solidFill>
                <a:effectLst/>
                <a:latin typeface="+mn-lt"/>
              </a:rPr>
              <a:t>equipment</a:t>
            </a:r>
            <a:r>
              <a:rPr lang="en-GB" sz="3000" b="1" dirty="0">
                <a:effectLst/>
                <a:latin typeface="+mn-lt"/>
              </a:rPr>
              <a:t> </a:t>
            </a:r>
            <a:r>
              <a:rPr lang="en-GB" sz="3000" dirty="0">
                <a:effectLst/>
                <a:latin typeface="+mn-lt"/>
              </a:rPr>
              <a:t>installed in:</a:t>
            </a:r>
          </a:p>
          <a:p>
            <a:pPr marL="800100" lvl="1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effectLst/>
                <a:latin typeface="+mn-lt"/>
              </a:rPr>
              <a:t>LHC tunnel</a:t>
            </a:r>
            <a:r>
              <a:rPr lang="en-GB" sz="2600" b="1" dirty="0">
                <a:latin typeface="+mn-lt"/>
              </a:rPr>
              <a:t>: </a:t>
            </a:r>
            <a:r>
              <a:rPr lang="en-GB" sz="2600" dirty="0">
                <a:effectLst/>
                <a:latin typeface="+mn-lt"/>
              </a:rPr>
              <a:t>state of the art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service caverns</a:t>
            </a:r>
            <a:r>
              <a:rPr lang="en-GB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 </a:t>
            </a:r>
            <a:r>
              <a:rPr lang="en-GB" dirty="0">
                <a:solidFill>
                  <a:schemeClr val="tx1">
                    <a:alpha val="35000"/>
                  </a:schemeClr>
                </a:solidFill>
                <a:latin typeface="+mn-lt"/>
              </a:rPr>
              <a:t>(UX85, US85, UL84/86, UW85)</a:t>
            </a:r>
            <a:r>
              <a:rPr lang="en-GB" sz="2600" dirty="0">
                <a:solidFill>
                  <a:schemeClr val="tx1">
                    <a:alpha val="35000"/>
                  </a:schemeClr>
                </a:solidFill>
                <a:latin typeface="+mn-lt"/>
              </a:rPr>
              <a:t>: recent development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>
                    <a:alpha val="35000"/>
                  </a:srgbClr>
                </a:solidFill>
                <a:effectLst/>
                <a:latin typeface="+mn-lt"/>
              </a:rPr>
              <a:t>Observations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effectLst/>
                <a:latin typeface="+mn-lt"/>
              </a:rPr>
              <a:t> from 2024 run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000" b="1" dirty="0">
                <a:solidFill>
                  <a:srgbClr val="00B0F0">
                    <a:alpha val="35000"/>
                  </a:srgbClr>
                </a:solidFill>
                <a:latin typeface="+mn-lt"/>
              </a:rPr>
              <a:t>Considerations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latin typeface="+mn-lt"/>
              </a:rPr>
              <a:t> on </a:t>
            </a:r>
            <a:r>
              <a:rPr lang="en-GB" sz="30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machine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latin typeface="+mn-lt"/>
              </a:rPr>
              <a:t> </a:t>
            </a:r>
            <a:r>
              <a:rPr lang="en-GB" sz="30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performance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latin typeface="+mn-lt"/>
              </a:rPr>
              <a:t> and </a:t>
            </a:r>
            <a:r>
              <a:rPr lang="en-GB" sz="30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ION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latin typeface="+mn-lt"/>
              </a:rPr>
              <a:t> </a:t>
            </a:r>
            <a:r>
              <a:rPr lang="en-GB" sz="3000" b="1" dirty="0">
                <a:solidFill>
                  <a:schemeClr val="tx1">
                    <a:alpha val="35000"/>
                  </a:schemeClr>
                </a:solidFill>
                <a:latin typeface="+mn-lt"/>
              </a:rPr>
              <a:t>plans</a:t>
            </a:r>
            <a:r>
              <a:rPr lang="en-GB" sz="3000" dirty="0">
                <a:solidFill>
                  <a:schemeClr val="tx1">
                    <a:alpha val="35000"/>
                  </a:schemeClr>
                </a:solidFill>
                <a:latin typeface="+mn-lt"/>
              </a:rPr>
              <a:t> for Run5</a:t>
            </a:r>
            <a:endParaRPr lang="en-GB" sz="3000" dirty="0">
              <a:solidFill>
                <a:schemeClr val="tx1">
                  <a:alpha val="35000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1668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A50AEA-FE85-02E9-205D-FB52C789A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Warm compensators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E493EE-084F-B8BE-09A4-82AE5C157E17}"/>
              </a:ext>
            </a:extLst>
          </p:cNvPr>
          <p:cNvSpPr txBox="1"/>
          <p:nvPr/>
        </p:nvSpPr>
        <p:spPr>
          <a:xfrm>
            <a:off x="1095341" y="1523492"/>
            <a:ext cx="6899985" cy="2564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effectLst/>
                <a:latin typeface="+mn-lt"/>
              </a:rPr>
              <a:t>FLUKA simulations </a:t>
            </a:r>
            <a:r>
              <a:rPr lang="en-GB" sz="2400" dirty="0">
                <a:effectLst/>
                <a:latin typeface="+mn-lt"/>
              </a:rPr>
              <a:t>show:</a:t>
            </a:r>
          </a:p>
          <a:p>
            <a:pPr marL="285750" indent="-2857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effectLst/>
                <a:latin typeface="+mn-lt"/>
              </a:rPr>
              <a:t>Dose on </a:t>
            </a:r>
            <a:r>
              <a:rPr lang="en-GB" sz="2200" b="1" dirty="0">
                <a:effectLst/>
                <a:latin typeface="+mn-lt"/>
              </a:rPr>
              <a:t>MBXWH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>
                <a:effectLst/>
                <a:latin typeface="+mn-lt"/>
              </a:rPr>
              <a:t>would reach 48 </a:t>
            </a:r>
            <a:r>
              <a:rPr lang="en-GB" sz="2200" dirty="0" err="1">
                <a:effectLst/>
                <a:latin typeface="+mn-lt"/>
              </a:rPr>
              <a:t>MGy</a:t>
            </a:r>
            <a:r>
              <a:rPr lang="en-GB" sz="2200" dirty="0">
                <a:latin typeface="+mn-lt"/>
              </a:rPr>
              <a:t>, below damage onset </a:t>
            </a:r>
            <a:r>
              <a:rPr lang="en-GB" sz="2200" dirty="0">
                <a:effectLst/>
                <a:latin typeface="+mn-lt"/>
                <a:sym typeface="Wingdings" pitchFamily="2" charset="2"/>
              </a:rPr>
              <a:t> </a:t>
            </a:r>
            <a:r>
              <a:rPr lang="en-GB" sz="2200" u="sng" dirty="0">
                <a:effectLst/>
                <a:latin typeface="+mn-lt"/>
                <a:sym typeface="Wingdings" pitchFamily="2" charset="2"/>
              </a:rPr>
              <a:t>NO required</a:t>
            </a:r>
            <a:r>
              <a:rPr lang="en-GB" sz="2200" dirty="0">
                <a:effectLst/>
                <a:latin typeface="+mn-lt"/>
                <a:sym typeface="Wingdings" pitchFamily="2" charset="2"/>
              </a:rPr>
              <a:t> action</a:t>
            </a:r>
            <a:endParaRPr lang="en-GB" sz="2200" dirty="0">
              <a:latin typeface="+mn-lt"/>
              <a:sym typeface="Wingdings" pitchFamily="2" charset="2"/>
            </a:endParaRPr>
          </a:p>
          <a:p>
            <a:pPr marL="285750" indent="-2857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effectLst/>
                <a:latin typeface="+mn-lt"/>
              </a:rPr>
              <a:t>Dose on </a:t>
            </a:r>
            <a:r>
              <a:rPr lang="en-GB" sz="2200" b="1" dirty="0">
                <a:effectLst/>
                <a:latin typeface="+mn-lt"/>
              </a:rPr>
              <a:t>MBXWS</a:t>
            </a:r>
            <a:r>
              <a:rPr lang="en-GB" sz="2200" dirty="0">
                <a:effectLst/>
                <a:latin typeface="+mn-lt"/>
              </a:rPr>
              <a:t> up to 140 </a:t>
            </a:r>
            <a:r>
              <a:rPr lang="en-GB" sz="2200" dirty="0" err="1">
                <a:effectLst/>
                <a:latin typeface="+mn-lt"/>
              </a:rPr>
              <a:t>MGy</a:t>
            </a:r>
            <a:r>
              <a:rPr lang="en-GB" sz="2200" dirty="0">
                <a:latin typeface="+mn-lt"/>
              </a:rPr>
              <a:t>, while </a:t>
            </a:r>
            <a:r>
              <a:rPr lang="en-GB" sz="2200" dirty="0">
                <a:effectLst/>
                <a:latin typeface="+mn-lt"/>
              </a:rPr>
              <a:t>damage limit is 75 </a:t>
            </a:r>
            <a:r>
              <a:rPr lang="en-GB" sz="2200" dirty="0" err="1">
                <a:effectLst/>
                <a:latin typeface="+mn-lt"/>
              </a:rPr>
              <a:t>MGy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>
                <a:latin typeface="+mn-lt"/>
                <a:sym typeface="Wingdings" pitchFamily="2" charset="2"/>
              </a:rPr>
              <a:t> </a:t>
            </a:r>
            <a:r>
              <a:rPr lang="en-GB" sz="2200" b="1" dirty="0">
                <a:effectLst/>
                <a:latin typeface="+mn-lt"/>
              </a:rPr>
              <a:t>tungsten shield </a:t>
            </a:r>
            <a:r>
              <a:rPr lang="en-GB" sz="2200" dirty="0">
                <a:effectLst/>
                <a:latin typeface="+mn-lt"/>
              </a:rPr>
              <a:t>allows dose reduction up to a factor ~5</a:t>
            </a:r>
          </a:p>
        </p:txBody>
      </p:sp>
      <p:pic>
        <p:nvPicPr>
          <p:cNvPr id="10" name="Picture 9" descr="A blueprint of a machine&#10;&#10;Description automatically generated">
            <a:extLst>
              <a:ext uri="{FF2B5EF4-FFF2-40B4-BE49-F238E27FC236}">
                <a16:creationId xmlns:a16="http://schemas.microsoft.com/office/drawing/2014/main" id="{F92ED212-393C-861A-8820-144DA0FC5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559" y="123401"/>
            <a:ext cx="2334258" cy="2164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81DC80-C647-3AF8-9A39-C14BAAAA3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667" y="4696365"/>
            <a:ext cx="11676488" cy="1235012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D866125-6787-7C7C-330C-01B0D0633C6F}"/>
              </a:ext>
            </a:extLst>
          </p:cNvPr>
          <p:cNvSpPr/>
          <p:nvPr/>
        </p:nvSpPr>
        <p:spPr>
          <a:xfrm>
            <a:off x="5750571" y="4747791"/>
            <a:ext cx="114999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4DAF133-9E6E-380C-FDE4-D95F3F20A706}"/>
              </a:ext>
            </a:extLst>
          </p:cNvPr>
          <p:cNvSpPr/>
          <p:nvPr/>
        </p:nvSpPr>
        <p:spPr>
          <a:xfrm>
            <a:off x="6403241" y="4747791"/>
            <a:ext cx="153620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ED6762-3AAE-6CDA-F26C-FB85127FDB48}"/>
              </a:ext>
            </a:extLst>
          </p:cNvPr>
          <p:cNvSpPr/>
          <p:nvPr/>
        </p:nvSpPr>
        <p:spPr>
          <a:xfrm>
            <a:off x="5930222" y="4747791"/>
            <a:ext cx="114999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977487-6C9F-9730-6C84-3013C80CED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000" y="2267750"/>
            <a:ext cx="3023155" cy="2469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6CBD37-D1D6-3C95-10FA-AED7010D3EFC}"/>
              </a:ext>
            </a:extLst>
          </p:cNvPr>
          <p:cNvSpPr txBox="1"/>
          <p:nvPr/>
        </p:nvSpPr>
        <p:spPr>
          <a:xfrm>
            <a:off x="5795912" y="4273105"/>
            <a:ext cx="720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FF0000"/>
                </a:solidFill>
              </a:rPr>
              <a:t>IP8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D0B89A1-0D52-7697-79B3-145068162FAB}"/>
              </a:ext>
            </a:extLst>
          </p:cNvPr>
          <p:cNvCxnSpPr>
            <a:cxnSpLocks/>
          </p:cNvCxnSpPr>
          <p:nvPr/>
        </p:nvCxnSpPr>
        <p:spPr>
          <a:xfrm>
            <a:off x="6141557" y="4747913"/>
            <a:ext cx="0" cy="2745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21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15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26E2B-624C-86DA-41DB-6BEA3253B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1389069D-300D-F8CE-5378-F2A355CFB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036" y="3445167"/>
            <a:ext cx="4187514" cy="24013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1D7C7D-64CD-6099-BE9C-425EF3DB4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Q1/D1 protection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910C46-AF3C-5863-3E40-1DF865332E4D}"/>
              </a:ext>
            </a:extLst>
          </p:cNvPr>
          <p:cNvSpPr txBox="1"/>
          <p:nvPr/>
        </p:nvSpPr>
        <p:spPr>
          <a:xfrm>
            <a:off x="126161" y="3589493"/>
            <a:ext cx="658431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F0"/>
                </a:solidFill>
                <a:effectLst/>
                <a:latin typeface="+mn-lt"/>
              </a:rPr>
              <a:t>Extend the shielding </a:t>
            </a:r>
            <a:r>
              <a:rPr lang="en-GB" sz="2000" dirty="0">
                <a:effectLst/>
                <a:latin typeface="+mn-lt"/>
              </a:rPr>
              <a:t>towards Q3 and through DFBX (</a:t>
            </a:r>
            <a:r>
              <a:rPr lang="en-GB" sz="2000" dirty="0">
                <a:latin typeface="+mn-lt"/>
              </a:rPr>
              <a:t>major engineering challenges &amp; </a:t>
            </a:r>
            <a:r>
              <a:rPr lang="en-GB" sz="2000" dirty="0">
                <a:effectLst/>
                <a:latin typeface="+mn-lt"/>
              </a:rPr>
              <a:t>additional power)</a:t>
            </a:r>
          </a:p>
          <a:p>
            <a:pPr marL="763588" lvl="1" indent="-3063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+mn-lt"/>
              </a:rPr>
              <a:t>Protect the IP side of D1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B43C82-C698-D5DD-A13D-3B9A199F6B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891"/>
          <a:stretch/>
        </p:blipFill>
        <p:spPr>
          <a:xfrm>
            <a:off x="218667" y="4696365"/>
            <a:ext cx="7835988" cy="1235012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99FD575-0E0C-5B7C-E973-692C32EEE081}"/>
              </a:ext>
            </a:extLst>
          </p:cNvPr>
          <p:cNvSpPr/>
          <p:nvPr/>
        </p:nvSpPr>
        <p:spPr>
          <a:xfrm>
            <a:off x="4675016" y="4734770"/>
            <a:ext cx="1075340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4C9C395-5FAF-4C89-18AE-96FA9C31F182}"/>
              </a:ext>
            </a:extLst>
          </p:cNvPr>
          <p:cNvSpPr/>
          <p:nvPr/>
        </p:nvSpPr>
        <p:spPr>
          <a:xfrm>
            <a:off x="6556860" y="4729006"/>
            <a:ext cx="960125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8166F45-79B0-FA40-1294-41C9EC18B3D1}"/>
              </a:ext>
            </a:extLst>
          </p:cNvPr>
          <p:cNvSpPr/>
          <p:nvPr/>
        </p:nvSpPr>
        <p:spPr>
          <a:xfrm>
            <a:off x="8177292" y="3511229"/>
            <a:ext cx="691290" cy="21388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CC3A1C3-1946-EA32-0702-70260EB2637C}"/>
              </a:ext>
            </a:extLst>
          </p:cNvPr>
          <p:cNvSpPr/>
          <p:nvPr/>
        </p:nvSpPr>
        <p:spPr>
          <a:xfrm>
            <a:off x="11533495" y="3511229"/>
            <a:ext cx="532344" cy="2138834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51BC09E-EEE0-4563-E412-407FB35B5CE0}"/>
              </a:ext>
            </a:extLst>
          </p:cNvPr>
          <p:cNvSpPr/>
          <p:nvPr/>
        </p:nvSpPr>
        <p:spPr>
          <a:xfrm>
            <a:off x="10865069" y="3511229"/>
            <a:ext cx="532344" cy="2138834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98744C4-8E5E-48C6-5875-AF9A0B335DC7}"/>
              </a:ext>
            </a:extLst>
          </p:cNvPr>
          <p:cNvSpPr/>
          <p:nvPr/>
        </p:nvSpPr>
        <p:spPr>
          <a:xfrm>
            <a:off x="138777" y="1047806"/>
            <a:ext cx="10181773" cy="10748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E0F0F5E-994F-DDC5-F4BF-A9DAEEA0E5CC}"/>
              </a:ext>
            </a:extLst>
          </p:cNvPr>
          <p:cNvSpPr/>
          <p:nvPr/>
        </p:nvSpPr>
        <p:spPr>
          <a:xfrm>
            <a:off x="138777" y="2315255"/>
            <a:ext cx="7999547" cy="108265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9B375DA-0CC8-7A7D-8128-AC7B3678D83B}"/>
              </a:ext>
            </a:extLst>
          </p:cNvPr>
          <p:cNvSpPr/>
          <p:nvPr/>
        </p:nvSpPr>
        <p:spPr>
          <a:xfrm>
            <a:off x="138777" y="3575519"/>
            <a:ext cx="6645398" cy="108265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53108E-E6F3-A01F-B7C7-731A680D522E}"/>
              </a:ext>
            </a:extLst>
          </p:cNvPr>
          <p:cNvSpPr txBox="1"/>
          <p:nvPr/>
        </p:nvSpPr>
        <p:spPr>
          <a:xfrm>
            <a:off x="126161" y="1046805"/>
            <a:ext cx="9867685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n-lt"/>
              </a:rPr>
              <a:t>Transform MBXWS into a </a:t>
            </a:r>
            <a:r>
              <a:rPr lang="en-GB" sz="2000" b="1" dirty="0">
                <a:solidFill>
                  <a:srgbClr val="00B0F0"/>
                </a:solidFill>
                <a:effectLst/>
                <a:latin typeface="+mn-lt"/>
              </a:rPr>
              <a:t>TAS-like object</a:t>
            </a:r>
            <a:r>
              <a:rPr lang="en-GB" sz="1600" b="1" dirty="0">
                <a:solidFill>
                  <a:srgbClr val="00B0F0"/>
                </a:solidFill>
                <a:effectLst/>
                <a:latin typeface="+mn-lt"/>
              </a:rPr>
              <a:t> </a:t>
            </a:r>
            <a:r>
              <a:rPr lang="en-GB" sz="1600" dirty="0">
                <a:effectLst/>
                <a:latin typeface="+mn-lt"/>
              </a:rPr>
              <a:t>(lack of space for TAS)</a:t>
            </a:r>
            <a:r>
              <a:rPr lang="en-GB" sz="2000" dirty="0">
                <a:effectLst/>
                <a:latin typeface="+mn-lt"/>
              </a:rPr>
              <a:t>, by filling the space between the magnet yoke and the vacuum chamber with absorbing material</a:t>
            </a:r>
          </a:p>
          <a:p>
            <a:pPr marL="763588" lvl="1" indent="-3063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+mn-lt"/>
              </a:rPr>
              <a:t>Power density (on Q1) to </a:t>
            </a:r>
            <a:r>
              <a:rPr lang="en-GB" b="1" dirty="0">
                <a:effectLst/>
                <a:latin typeface="+mn-lt"/>
              </a:rPr>
              <a:t>values safely exceeded </a:t>
            </a:r>
            <a:r>
              <a:rPr lang="en-GB" dirty="0">
                <a:effectLst/>
                <a:latin typeface="+mn-lt"/>
              </a:rPr>
              <a:t>during Run 2 in IP1/5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F0EE42-AD2E-812E-BB81-69D36F93255A}"/>
              </a:ext>
            </a:extLst>
          </p:cNvPr>
          <p:cNvSpPr txBox="1"/>
          <p:nvPr/>
        </p:nvSpPr>
        <p:spPr>
          <a:xfrm>
            <a:off x="126161" y="2318149"/>
            <a:ext cx="800218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n-lt"/>
              </a:rPr>
              <a:t>Replace </a:t>
            </a:r>
            <a:r>
              <a:rPr lang="en-GB" sz="2000" b="1" dirty="0">
                <a:solidFill>
                  <a:srgbClr val="00B0F0"/>
                </a:solidFill>
                <a:effectLst/>
                <a:latin typeface="+mn-lt"/>
              </a:rPr>
              <a:t>D1 beam screen </a:t>
            </a:r>
            <a:r>
              <a:rPr lang="en-GB" sz="2000" dirty="0">
                <a:effectLst/>
                <a:latin typeface="+mn-lt"/>
              </a:rPr>
              <a:t>with a smaller one</a:t>
            </a:r>
            <a:r>
              <a:rPr lang="en-GB" sz="1600" dirty="0">
                <a:effectLst/>
                <a:latin typeface="+mn-lt"/>
              </a:rPr>
              <a:t> (identical to Q3)</a:t>
            </a:r>
            <a:r>
              <a:rPr lang="en-GB" sz="2000" dirty="0">
                <a:effectLst/>
                <a:latin typeface="+mn-lt"/>
              </a:rPr>
              <a:t>, allowing to add a layer of internal shielding, reducing D1 aperture</a:t>
            </a:r>
          </a:p>
          <a:p>
            <a:pPr marL="763588" lvl="1" indent="-3063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latin typeface="+mn-lt"/>
                <a:sym typeface="Wingdings" pitchFamily="2" charset="2"/>
              </a:rPr>
              <a:t>Significant reduction </a:t>
            </a:r>
            <a:r>
              <a:rPr lang="en-GB" dirty="0">
                <a:effectLst/>
                <a:latin typeface="+mn-lt"/>
              </a:rPr>
              <a:t>of peak power density on </a:t>
            </a:r>
            <a:r>
              <a:rPr lang="en-GB" b="1" dirty="0">
                <a:effectLst/>
                <a:latin typeface="+mn-lt"/>
              </a:rPr>
              <a:t>non-IP side of D1</a:t>
            </a:r>
            <a:endParaRPr lang="en-GB" dirty="0">
              <a:effectLst/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B4D035-620D-6B99-254A-A1D9CE73F996}"/>
              </a:ext>
            </a:extLst>
          </p:cNvPr>
          <p:cNvSpPr txBox="1"/>
          <p:nvPr/>
        </p:nvSpPr>
        <p:spPr>
          <a:xfrm>
            <a:off x="8533692" y="2654612"/>
            <a:ext cx="3114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accent6">
                    <a:lumMod val="50000"/>
                  </a:schemeClr>
                </a:solidFill>
                <a:effectLst/>
                <a:latin typeface="CMR9"/>
              </a:rPr>
              <a:t>The grey dots are current layout, while black ones with the shielding options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ADB0B2-85D0-33FB-DDE3-D8632F332785}"/>
              </a:ext>
            </a:extLst>
          </p:cNvPr>
          <p:cNvSpPr txBox="1"/>
          <p:nvPr/>
        </p:nvSpPr>
        <p:spPr>
          <a:xfrm>
            <a:off x="5795912" y="4273105"/>
            <a:ext cx="720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FF0000"/>
                </a:solidFill>
              </a:rPr>
              <a:t>IP8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8DCD20-C084-B4D9-F66F-DC30761D5102}"/>
              </a:ext>
            </a:extLst>
          </p:cNvPr>
          <p:cNvCxnSpPr>
            <a:cxnSpLocks/>
          </p:cNvCxnSpPr>
          <p:nvPr/>
        </p:nvCxnSpPr>
        <p:spPr>
          <a:xfrm>
            <a:off x="6141557" y="4747913"/>
            <a:ext cx="0" cy="2745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81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  <p:bldP spid="9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A50AEA-FE85-02E9-205D-FB52C789A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D2 and beyond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9A971F-E3FC-6663-191E-501EA260EE76}"/>
              </a:ext>
            </a:extLst>
          </p:cNvPr>
          <p:cNvSpPr txBox="1"/>
          <p:nvPr/>
        </p:nvSpPr>
        <p:spPr>
          <a:xfrm>
            <a:off x="382709" y="1316725"/>
            <a:ext cx="7287896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effectLst/>
                <a:latin typeface="+mn-lt"/>
              </a:rPr>
              <a:t>Simulations show </a:t>
            </a: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TANB is effective </a:t>
            </a:r>
            <a:r>
              <a:rPr lang="en-GB" sz="2200" dirty="0">
                <a:effectLst/>
                <a:latin typeface="+mn-lt"/>
              </a:rPr>
              <a:t>to protect D2. </a:t>
            </a:r>
            <a:r>
              <a:rPr lang="en-GB" sz="2200" b="1" dirty="0">
                <a:effectLst/>
                <a:latin typeface="+mn-lt"/>
              </a:rPr>
              <a:t>Thermal simulations </a:t>
            </a:r>
            <a:r>
              <a:rPr lang="en-GB" sz="2200" dirty="0">
                <a:effectLst/>
                <a:latin typeface="+mn-lt"/>
              </a:rPr>
              <a:t>suggest that a </a:t>
            </a:r>
            <a:r>
              <a:rPr lang="en-GB" sz="2200" b="1" dirty="0">
                <a:effectLst/>
                <a:latin typeface="+mn-lt"/>
              </a:rPr>
              <a:t>cooling system </a:t>
            </a:r>
            <a:r>
              <a:rPr lang="en-GB" sz="2200" dirty="0">
                <a:effectLst/>
                <a:latin typeface="+mn-lt"/>
              </a:rPr>
              <a:t>may be needed</a:t>
            </a:r>
            <a:endParaRPr lang="en-GB" sz="2200" dirty="0">
              <a:latin typeface="+mn-lt"/>
              <a:sym typeface="Wingdings" pitchFamily="2" charset="2"/>
            </a:endParaRPr>
          </a:p>
          <a:p>
            <a:pPr marL="358775" indent="-3111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latin typeface="+mn-lt"/>
                <a:sym typeface="Wingdings" pitchFamily="2" charset="2"/>
              </a:rPr>
              <a:t>Studies show </a:t>
            </a:r>
            <a:r>
              <a:rPr lang="en-GB" sz="2200" b="1" dirty="0">
                <a:latin typeface="+mn-lt"/>
                <a:sym typeface="Wingdings" pitchFamily="2" charset="2"/>
              </a:rPr>
              <a:t>no need </a:t>
            </a:r>
            <a:r>
              <a:rPr lang="en-GB" sz="2200" dirty="0">
                <a:latin typeface="+mn-lt"/>
                <a:sym typeface="Wingdings" pitchFamily="2" charset="2"/>
              </a:rPr>
              <a:t>to protect Q5-Q6-Q7</a:t>
            </a:r>
          </a:p>
          <a:p>
            <a:pPr marL="358775" indent="-3111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effectLst/>
                <a:latin typeface="+mn-lt"/>
              </a:rPr>
              <a:t>Recent observations show that a</a:t>
            </a:r>
            <a:r>
              <a:rPr lang="en-GB" sz="2200" dirty="0">
                <a:effectLst/>
                <a:latin typeface="+mn-lt"/>
                <a:sym typeface="Wingdings" pitchFamily="2" charset="2"/>
              </a:rPr>
              <a:t> </a:t>
            </a:r>
            <a:r>
              <a:rPr lang="en-GB" sz="2200" b="1" dirty="0">
                <a:effectLst/>
                <a:latin typeface="+mn-lt"/>
              </a:rPr>
              <a:t>TCL6 collimator</a:t>
            </a:r>
            <a:r>
              <a:rPr lang="en-GB" sz="2200" dirty="0">
                <a:effectLst/>
                <a:latin typeface="+mn-lt"/>
              </a:rPr>
              <a:t> may be required t</a:t>
            </a:r>
            <a:r>
              <a:rPr lang="en-GB" sz="2200" dirty="0">
                <a:latin typeface="+mn-lt"/>
              </a:rPr>
              <a:t>o protect the Dispersion Suppressor</a:t>
            </a:r>
            <a:r>
              <a:rPr lang="en-GB" sz="2200" dirty="0">
                <a:latin typeface="+mn-lt"/>
                <a:sym typeface="Wingdings" pitchFamily="2" charset="2"/>
              </a:rPr>
              <a:t> (Q8-Q10), </a:t>
            </a:r>
            <a:r>
              <a:rPr lang="en-GB" sz="2200" u="sng" dirty="0">
                <a:effectLst/>
                <a:latin typeface="+mn-lt"/>
                <a:sym typeface="Wingdings" pitchFamily="2" charset="2"/>
              </a:rPr>
              <a:t>see later</a:t>
            </a:r>
            <a:endParaRPr lang="en-GB" sz="2200" u="sng" dirty="0">
              <a:effectLst/>
              <a:latin typeface="+mn-lt"/>
            </a:endParaRPr>
          </a:p>
        </p:txBody>
      </p:sp>
      <p:pic>
        <p:nvPicPr>
          <p:cNvPr id="6" name="Picture 5" descr="A computer generated model of a machine&#10;&#10;Description automatically generated">
            <a:extLst>
              <a:ext uri="{FF2B5EF4-FFF2-40B4-BE49-F238E27FC236}">
                <a16:creationId xmlns:a16="http://schemas.microsoft.com/office/drawing/2014/main" id="{6D3DBAFE-FD85-7B71-B1C8-F59FB4894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659" y="1295543"/>
            <a:ext cx="3988521" cy="30167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167DAF-FFC7-395C-A4B5-73D6B08AD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667" y="4734770"/>
            <a:ext cx="11676488" cy="1235012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B3BE855-E848-DF24-EEA4-A7FDA317EF1B}"/>
              </a:ext>
            </a:extLst>
          </p:cNvPr>
          <p:cNvSpPr/>
          <p:nvPr/>
        </p:nvSpPr>
        <p:spPr>
          <a:xfrm>
            <a:off x="8669135" y="4734770"/>
            <a:ext cx="268836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DFD7AF3-4ECB-3902-26CF-524225FE5E49}"/>
              </a:ext>
            </a:extLst>
          </p:cNvPr>
          <p:cNvSpPr/>
          <p:nvPr/>
        </p:nvSpPr>
        <p:spPr>
          <a:xfrm>
            <a:off x="3330839" y="4734770"/>
            <a:ext cx="268836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EFB5538-7896-D38B-D806-83D0694766EA}"/>
              </a:ext>
            </a:extLst>
          </p:cNvPr>
          <p:cNvSpPr/>
          <p:nvPr/>
        </p:nvSpPr>
        <p:spPr>
          <a:xfrm>
            <a:off x="218667" y="4734770"/>
            <a:ext cx="268836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1596736-DB3E-B8E8-8EAB-454F4FB52BC9}"/>
              </a:ext>
            </a:extLst>
          </p:cNvPr>
          <p:cNvSpPr/>
          <p:nvPr/>
        </p:nvSpPr>
        <p:spPr>
          <a:xfrm>
            <a:off x="11626317" y="4734770"/>
            <a:ext cx="268837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C3BE814-2DFE-7CE7-7D67-8E79E2171F22}"/>
              </a:ext>
            </a:extLst>
          </p:cNvPr>
          <p:cNvSpPr/>
          <p:nvPr/>
        </p:nvSpPr>
        <p:spPr>
          <a:xfrm>
            <a:off x="487503" y="4732166"/>
            <a:ext cx="2190453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501B75C-4B35-D264-90BC-42EDB6F0BEFC}"/>
              </a:ext>
            </a:extLst>
          </p:cNvPr>
          <p:cNvSpPr/>
          <p:nvPr/>
        </p:nvSpPr>
        <p:spPr>
          <a:xfrm>
            <a:off x="9475640" y="4730346"/>
            <a:ext cx="2150676" cy="1177534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B8D1A-5C3B-2347-A7CC-0400244105E3}"/>
              </a:ext>
            </a:extLst>
          </p:cNvPr>
          <p:cNvSpPr txBox="1"/>
          <p:nvPr/>
        </p:nvSpPr>
        <p:spPr>
          <a:xfrm>
            <a:off x="5795912" y="4273105"/>
            <a:ext cx="720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FF0000"/>
                </a:solidFill>
              </a:rPr>
              <a:t>IP8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5C32CF5-5214-D470-B136-EFC056F205E0}"/>
              </a:ext>
            </a:extLst>
          </p:cNvPr>
          <p:cNvCxnSpPr>
            <a:cxnSpLocks/>
          </p:cNvCxnSpPr>
          <p:nvPr/>
        </p:nvCxnSpPr>
        <p:spPr>
          <a:xfrm>
            <a:off x="6141557" y="4747913"/>
            <a:ext cx="0" cy="2745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34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5" grpId="0" animBg="1"/>
      <p:bldP spid="11" grpId="0" animBg="1"/>
    </p:bldLst>
  </p:timing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42815</TotalTime>
  <Words>3058</Words>
  <Application>Microsoft Macintosh PowerPoint</Application>
  <PresentationFormat>Widescreen</PresentationFormat>
  <Paragraphs>340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Arial Narrow</vt:lpstr>
      <vt:lpstr>Calibri</vt:lpstr>
      <vt:lpstr>CMR9</vt:lpstr>
      <vt:lpstr>Comic Sans MS</vt:lpstr>
      <vt:lpstr>Helvetica</vt:lpstr>
      <vt:lpstr>Lucida Grande</vt:lpstr>
      <vt:lpstr>Fred 2</vt:lpstr>
      <vt:lpstr>PowerPoint Presentation</vt:lpstr>
      <vt:lpstr>Outline</vt:lpstr>
      <vt:lpstr>Upgrade II</vt:lpstr>
      <vt:lpstr>Upgrade II – impact on LHC</vt:lpstr>
      <vt:lpstr>Upgrade II - impact on LHC</vt:lpstr>
      <vt:lpstr>Outline</vt:lpstr>
      <vt:lpstr>Warm compensators</vt:lpstr>
      <vt:lpstr>Q1/D1 protection</vt:lpstr>
      <vt:lpstr>D2 and beyond</vt:lpstr>
      <vt:lpstr>Cryogenic system – inner triplet</vt:lpstr>
      <vt:lpstr>Outline</vt:lpstr>
      <vt:lpstr>The shielding (UX85)</vt:lpstr>
      <vt:lpstr>The shielding (UX85-US85)</vt:lpstr>
      <vt:lpstr>The shielding (UX85-US85)</vt:lpstr>
      <vt:lpstr>Outline</vt:lpstr>
      <vt:lpstr>Recent observations</vt:lpstr>
      <vt:lpstr>Recent observations - mitigations</vt:lpstr>
      <vt:lpstr>Outline</vt:lpstr>
      <vt:lpstr>Optics and lumi</vt:lpstr>
      <vt:lpstr>IONS in Run3 and Run4</vt:lpstr>
      <vt:lpstr>IONS in Run5</vt:lpstr>
      <vt:lpstr>IONS – more species</vt:lpstr>
      <vt:lpstr>Impact on LS3</vt:lpstr>
      <vt:lpstr>Conclusions</vt:lpstr>
      <vt:lpstr>SPARE</vt:lpstr>
      <vt:lpstr>Service caverns</vt:lpstr>
      <vt:lpstr>Impact on cryogenics</vt:lpstr>
      <vt:lpstr>Main challenges</vt:lpstr>
      <vt:lpstr>Discarded options</vt:lpstr>
      <vt:lpstr>Recent observations</vt:lpstr>
      <vt:lpstr>IONS in Run5</vt:lpstr>
      <vt:lpstr>PowerPoint Presentation</vt:lpstr>
      <vt:lpstr>IONS in Run3 and Run4</vt:lpstr>
      <vt:lpstr>IONS in Run4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Matteo Solfaroli Camillocci</cp:lastModifiedBy>
  <cp:revision>9268</cp:revision>
  <cp:lastPrinted>2014-08-28T12:09:23Z</cp:lastPrinted>
  <dcterms:created xsi:type="dcterms:W3CDTF">1601-01-01T00:00:00Z</dcterms:created>
  <dcterms:modified xsi:type="dcterms:W3CDTF">2025-03-27T14:55:27Z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