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96" r:id="rId2"/>
    <p:sldId id="304" r:id="rId3"/>
    <p:sldId id="303" r:id="rId4"/>
    <p:sldId id="314" r:id="rId5"/>
    <p:sldId id="30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447" autoAdjust="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A7A88-6278-42CA-813F-68ABF8C2F151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3AC10-EBDD-488B-9481-314A912624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837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Verdana" panose="020B0604030504040204" pitchFamily="34" charset="0"/>
              <a:buChar char="-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The reaction of metallic elements (especially Cu and Fe) with Ti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formation of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brittle intermetallic phases in the joint = weakening the mechanical/fatigue strength of the joint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Verdana" panose="020B0604030504040204" pitchFamily="34" charset="0"/>
              <a:buChar char="-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The considerable mismatch of thermal expansion between stainless steel (SS) and titanium during the heating and hence the variation of joint clearance and residual stresses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6769BF-94C4-4ED0-9F49-7C055F681DD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7704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3AC10-EBDD-488B-9481-314A912624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963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6769BF-94C4-4ED0-9F49-7C055F681DD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9189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755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587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6060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00446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09584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7511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837606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80438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2736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33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097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420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195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289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608F8-F175-B346-8B91-FC2B082F46E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C2966-A2DC-E6DE-39D4-6ACADF3330A0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30454-4F92-102F-EA7A-5023C8FA14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9E3179-F5F7-45E6-98E2-D159FB87A5F9}" type="datetime1">
              <a:rPr lang="en-US"/>
              <a:pPr lvl="0"/>
              <a:t>12/18/2024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CDC6A-7337-1A99-EC69-F244D616599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B415-0139-E3F4-2CB8-C7290AC4009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B070FC-90D9-4C26-A19E-89A58C8373E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84229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849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50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99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46046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36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65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171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18 December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6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ZANON SS-Ti transition</a:t>
            </a:r>
            <a:endParaRPr lang="en-GB" sz="3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Claudia Santos EN-MME</a:t>
            </a:r>
          </a:p>
          <a:p>
            <a:r>
              <a:rPr lang="en-GB" b="0" dirty="0"/>
              <a:t>14.11.2024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2DB769-3205-794E-B162-1A4E0ECB4A97}" type="datetime3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 December 2024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D69CB2-7FAB-30C6-2720-F5274C747D04}"/>
              </a:ext>
            </a:extLst>
          </p:cNvPr>
          <p:cNvSpPr txBox="1"/>
          <p:nvPr/>
        </p:nvSpPr>
        <p:spPr>
          <a:xfrm>
            <a:off x="0" y="3388"/>
            <a:ext cx="1407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Context: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589DBD-68B2-4025-679B-F13585CAC602}"/>
              </a:ext>
            </a:extLst>
          </p:cNvPr>
          <p:cNvSpPr txBox="1"/>
          <p:nvPr/>
        </p:nvSpPr>
        <p:spPr>
          <a:xfrm>
            <a:off x="324679" y="502984"/>
            <a:ext cx="1141111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Brazing qualification is acc. to Eng. Spec EDMs 1389669. </a:t>
            </a:r>
          </a:p>
          <a:p>
            <a:pPr algn="l"/>
            <a:r>
              <a:rPr lang="en-US" dirty="0"/>
              <a:t>For the metallographic examination we follow acc. to EN 12797 (below).</a:t>
            </a:r>
          </a:p>
          <a:p>
            <a:pPr algn="l"/>
            <a:endParaRPr lang="en-US" dirty="0"/>
          </a:p>
          <a:p>
            <a:pPr algn="l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C5D7A8-8B8A-CA9E-B45E-C36FC5DF7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15" y="1166709"/>
            <a:ext cx="5969307" cy="27814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C11EF1-1C84-43A0-8B30-D5957CCEBDB2}"/>
              </a:ext>
            </a:extLst>
          </p:cNvPr>
          <p:cNvSpPr txBox="1"/>
          <p:nvPr/>
        </p:nvSpPr>
        <p:spPr>
          <a:xfrm>
            <a:off x="6702235" y="1285337"/>
            <a:ext cx="4837042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At CERN, we did: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Microscopic examination from 40x to 700x of magnification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Sophisticated techniques: detailed examination from regions that at 100x minimum showed major defects such as cracks.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071A2D-6005-1E59-07BE-6F46E62585C7}"/>
              </a:ext>
            </a:extLst>
          </p:cNvPr>
          <p:cNvSpPr txBox="1"/>
          <p:nvPr/>
        </p:nvSpPr>
        <p:spPr>
          <a:xfrm>
            <a:off x="6702235" y="3340863"/>
            <a:ext cx="5257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/>
              <a:t>*</a:t>
            </a:r>
            <a:r>
              <a:rPr lang="en-US" i="1" dirty="0" err="1"/>
              <a:t>Zanon</a:t>
            </a:r>
            <a:r>
              <a:rPr lang="en-US" i="1" dirty="0"/>
              <a:t> qualification by APAVE was up to 200x mag</a:t>
            </a:r>
            <a:endParaRPr lang="en-GB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61AC78-598E-D1DE-3D02-F77AD1346664}"/>
              </a:ext>
            </a:extLst>
          </p:cNvPr>
          <p:cNvSpPr txBox="1"/>
          <p:nvPr/>
        </p:nvSpPr>
        <p:spPr>
          <a:xfrm>
            <a:off x="324679" y="4170780"/>
            <a:ext cx="11490390" cy="1939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During metallographic qualification it was observed the presence of cracks in the shear lap region, on the Ti side.</a:t>
            </a:r>
          </a:p>
          <a:p>
            <a:pPr marR="0" lvl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The Brazing procedure was reviewed and compared for both CERN and ZANON (shown in next slide)</a:t>
            </a:r>
          </a:p>
          <a:p>
            <a:pPr marL="742950" lvl="1" indent="-285750" algn="just">
              <a:lnSpc>
                <a:spcPct val="120000"/>
              </a:lnSpc>
              <a:spcAft>
                <a:spcPts val="600"/>
              </a:spcAft>
              <a:buFontTx/>
              <a:buChar char="-"/>
            </a:pP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CERN does stress relief of the SS-tube and applies a Ni-plating of 1µm in all the brazing area.</a:t>
            </a:r>
          </a:p>
          <a:p>
            <a:pPr marL="742950" lvl="1" indent="-285750" algn="just">
              <a:lnSpc>
                <a:spcPct val="120000"/>
              </a:lnSpc>
              <a:spcAft>
                <a:spcPts val="600"/>
              </a:spcAft>
              <a:buFontTx/>
              <a:buChar char="-"/>
            </a:pP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Is the Ni-plating forming less brittle IMCs due to diffusion towards the Ti-parent material?</a:t>
            </a:r>
          </a:p>
          <a:p>
            <a:pPr marL="742950" lvl="1" indent="-285750" algn="just">
              <a:lnSpc>
                <a:spcPct val="120000"/>
              </a:lnSpc>
              <a:spcAft>
                <a:spcPts val="600"/>
              </a:spcAft>
              <a:buFontTx/>
              <a:buChar char="-"/>
            </a:pP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Is there a chemical composition difference of the IMCs between CERN and ZANON procedure?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90D8E983-09B1-6ACC-92FA-EE6BD7268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Claudia Santos | EN-MME</a:t>
            </a:r>
          </a:p>
        </p:txBody>
      </p:sp>
    </p:spTree>
    <p:extLst>
      <p:ext uri="{BB962C8B-B14F-4D97-AF65-F5344CB8AC3E}">
        <p14:creationId xmlns:p14="http://schemas.microsoft.com/office/powerpoint/2010/main" val="57492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2DB769-3205-794E-B162-1A4E0ECB4A97}" type="datetime3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 December 2024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D296D45-15AB-2F8B-8705-14854B45BE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175029"/>
              </p:ext>
            </p:extLst>
          </p:nvPr>
        </p:nvGraphicFramePr>
        <p:xfrm>
          <a:off x="1506962" y="497840"/>
          <a:ext cx="9365344" cy="586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2672">
                  <a:extLst>
                    <a:ext uri="{9D8B030D-6E8A-4147-A177-3AD203B41FA5}">
                      <a16:colId xmlns:a16="http://schemas.microsoft.com/office/drawing/2014/main" val="2353284286"/>
                    </a:ext>
                  </a:extLst>
                </a:gridCol>
                <a:gridCol w="4682672">
                  <a:extLst>
                    <a:ext uri="{9D8B030D-6E8A-4147-A177-3AD203B41FA5}">
                      <a16:colId xmlns:a16="http://schemas.microsoft.com/office/drawing/2014/main" val="639055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ZANON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908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SS tube is stress relieved at 950°C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NOT SPECIFIED/MENTIONED (?)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129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</a:rPr>
                        <a:t>Surface treatment and cleaning: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Ti tube is degrease/etch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SS tube is degrease/etch + 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</a:rPr>
                        <a:t>Wood’s strike of Ni 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(1 um) on brazing surface (both shear lap and toe region)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Tubes are pack with Al foil and stored in PE bags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NOT SPECIFIED/MENTIONED (?)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 Ni strike in SS tube???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6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</a:rPr>
                        <a:t>Vacuum brazing: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Filler material ‘Gapasil-9’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Load applied during brazing in Ti-tube &gt;10kg, insert&gt;2kg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Atmosphere: vacuum &lt; 5x10-6mbar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Program: 820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°C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 (300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°C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/h), dwell for 60min, goes up to 915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°C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 (500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°C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/h), 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</a:rPr>
                        <a:t>dwell until T reaches 905 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(+10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°C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) then 915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°C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 to 700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°C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 (600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°C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/h), dwell for 1h, cool down in furnace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</a:rPr>
                        <a:t>Vacuum brazing: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Filler Gapasil-9 diameter of 1mm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Load apply ??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Atm vacuum: ?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Program: 820°C (300°C/h),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dwell for 120min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, goes up to 915°C (500°C/h),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No dwell</a:t>
                      </a: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, then goes down to 700°C (600°C/h) dwell for 1h, furnace cooling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17615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39701FF-FC8D-42B5-8C71-F27AA3F2A1D3}"/>
              </a:ext>
            </a:extLst>
          </p:cNvPr>
          <p:cNvSpPr txBox="1"/>
          <p:nvPr/>
        </p:nvSpPr>
        <p:spPr>
          <a:xfrm>
            <a:off x="0" y="3388"/>
            <a:ext cx="5327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Brazing procedure CERN vs ZANON: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05AA155-89CA-6C7E-B7EB-C4CBBC09F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Claudia Santos | EN-MME</a:t>
            </a:r>
          </a:p>
        </p:txBody>
      </p:sp>
    </p:spTree>
    <p:extLst>
      <p:ext uri="{BB962C8B-B14F-4D97-AF65-F5344CB8AC3E}">
        <p14:creationId xmlns:p14="http://schemas.microsoft.com/office/powerpoint/2010/main" val="1178266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3F6F4-D81C-285B-5179-C013226B3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18 December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090A2-FCCF-D75E-FEAF-6A0BA09EA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6948AE-AA7B-2F17-1BCC-750D7E06D6E7}"/>
              </a:ext>
            </a:extLst>
          </p:cNvPr>
          <p:cNvSpPr txBox="1"/>
          <p:nvPr/>
        </p:nvSpPr>
        <p:spPr>
          <a:xfrm>
            <a:off x="0" y="3388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 </a:t>
            </a:r>
            <a:r>
              <a:rPr lang="en-US" sz="2400" b="1" dirty="0">
                <a:solidFill>
                  <a:srgbClr val="0033A0"/>
                </a:solidFill>
                <a:latin typeface="Arial"/>
              </a:rPr>
              <a:t>/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ZANON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1B9DC77-B123-CE42-AD26-5436B4D62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074" y="3555547"/>
            <a:ext cx="6145835" cy="277285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FCB3A78-DE22-9816-BD59-82B3ED680697}"/>
              </a:ext>
            </a:extLst>
          </p:cNvPr>
          <p:cNvSpPr txBox="1"/>
          <p:nvPr/>
        </p:nvSpPr>
        <p:spPr>
          <a:xfrm rot="16200000">
            <a:off x="1599624" y="1322333"/>
            <a:ext cx="140416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CERN</a:t>
            </a:r>
          </a:p>
          <a:p>
            <a:pPr algn="ctr"/>
            <a:r>
              <a:rPr lang="en-US" sz="1200" b="1" dirty="0"/>
              <a:t>(Shear lap region)</a:t>
            </a:r>
            <a:endParaRPr lang="en-GB" sz="12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840CA2E-BC14-958F-10A7-7F3173DDB7C1}"/>
              </a:ext>
            </a:extLst>
          </p:cNvPr>
          <p:cNvSpPr txBox="1"/>
          <p:nvPr/>
        </p:nvSpPr>
        <p:spPr>
          <a:xfrm rot="16200000">
            <a:off x="1586674" y="4538021"/>
            <a:ext cx="140416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ZANON</a:t>
            </a:r>
          </a:p>
          <a:p>
            <a:pPr algn="ctr"/>
            <a:r>
              <a:rPr lang="en-US" sz="1200" b="1" dirty="0"/>
              <a:t>(Shear lap region)</a:t>
            </a:r>
            <a:endParaRPr lang="en-GB" sz="12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F2430B-38C2-EA52-5A57-4EB152B6B086}"/>
              </a:ext>
            </a:extLst>
          </p:cNvPr>
          <p:cNvSpPr txBox="1"/>
          <p:nvPr/>
        </p:nvSpPr>
        <p:spPr>
          <a:xfrm>
            <a:off x="9247651" y="1356955"/>
            <a:ext cx="26940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Diffusion of Ni to the Ti region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IMCs of Pd-Ga-Ni-Fe</a:t>
            </a:r>
            <a:endParaRPr lang="en-GB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FFA1FD-C0EA-333B-32B3-10DF2724756F}"/>
              </a:ext>
            </a:extLst>
          </p:cNvPr>
          <p:cNvSpPr txBox="1"/>
          <p:nvPr/>
        </p:nvSpPr>
        <p:spPr>
          <a:xfrm>
            <a:off x="8988876" y="3980180"/>
            <a:ext cx="2694025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NO or minimal diffusion of Ni to the Ti region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IMCs of mostly Pd-Ga-Ti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Strong formation of α-phase </a:t>
            </a:r>
            <a:r>
              <a:rPr lang="en-US" sz="1600" dirty="0">
                <a:sym typeface="Wingdings" panose="05000000000000000000" pitchFamily="2" charset="2"/>
              </a:rPr>
              <a:t> very fragile  more stress concentration when stress relief by cutting</a:t>
            </a:r>
            <a:endParaRPr lang="en-GB" sz="160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BEEF21-9599-A18C-BE37-31C05E932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Claudia Santos | EN-MME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0E9084-63C1-A56C-BEB4-EE09DFA61A44}"/>
              </a:ext>
            </a:extLst>
          </p:cNvPr>
          <p:cNvGrpSpPr/>
          <p:nvPr/>
        </p:nvGrpSpPr>
        <p:grpSpPr>
          <a:xfrm>
            <a:off x="2557135" y="-14126"/>
            <a:ext cx="6492308" cy="3569673"/>
            <a:chOff x="2496569" y="253603"/>
            <a:chExt cx="6492308" cy="3569673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891C821-BCE3-93D6-AF13-AE4BF81A4031}"/>
                </a:ext>
              </a:extLst>
            </p:cNvPr>
            <p:cNvGrpSpPr/>
            <p:nvPr/>
          </p:nvGrpSpPr>
          <p:grpSpPr>
            <a:xfrm>
              <a:off x="2698169" y="253603"/>
              <a:ext cx="6290707" cy="1808513"/>
              <a:chOff x="2340096" y="-1536"/>
              <a:chExt cx="6290707" cy="1808513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D72D28FA-3911-914E-1BB8-CE86F6677FC5}"/>
                  </a:ext>
                </a:extLst>
              </p:cNvPr>
              <p:cNvGrpSpPr/>
              <p:nvPr/>
            </p:nvGrpSpPr>
            <p:grpSpPr>
              <a:xfrm>
                <a:off x="2340096" y="61221"/>
                <a:ext cx="1476583" cy="1745756"/>
                <a:chOff x="3855720" y="2705100"/>
                <a:chExt cx="3055620" cy="3612644"/>
              </a:xfrm>
            </p:grpSpPr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8D2C7C10-1781-4B74-B26B-AFE94DBE16E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25378" t="37742" r="41009" b="12193"/>
                <a:stretch/>
              </p:blipFill>
              <p:spPr>
                <a:xfrm>
                  <a:off x="3863340" y="2705100"/>
                  <a:ext cx="3048000" cy="2956560"/>
                </a:xfrm>
                <a:prstGeom prst="rect">
                  <a:avLst/>
                </a:prstGeom>
              </p:spPr>
            </p:pic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1C375341-C4DF-197E-8595-5022B0038BA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6470" t="88890" r="59833"/>
                <a:stretch/>
              </p:blipFill>
              <p:spPr>
                <a:xfrm>
                  <a:off x="3855720" y="5661660"/>
                  <a:ext cx="3055620" cy="656084"/>
                </a:xfrm>
                <a:prstGeom prst="rect">
                  <a:avLst/>
                </a:prstGeom>
              </p:spPr>
            </p:pic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D8E0D327-AC97-6659-2944-BFFE03E9436F}"/>
                  </a:ext>
                </a:extLst>
              </p:cNvPr>
              <p:cNvGrpSpPr/>
              <p:nvPr/>
            </p:nvGrpSpPr>
            <p:grpSpPr>
              <a:xfrm>
                <a:off x="3718458" y="-1536"/>
                <a:ext cx="4912345" cy="1744507"/>
                <a:chOff x="2603246" y="2186506"/>
                <a:chExt cx="6985508" cy="2480744"/>
              </a:xfrm>
            </p:grpSpPr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9D7BF648-0063-459E-8CAC-34EFA69CA2F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2603246" y="2190750"/>
                  <a:ext cx="2590800" cy="2476500"/>
                </a:xfrm>
                <a:prstGeom prst="rect">
                  <a:avLst/>
                </a:prstGeom>
              </p:spPr>
            </p:pic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220C8D03-BB58-4C59-893D-B7B56343FD2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4800600" y="2190750"/>
                  <a:ext cx="2590800" cy="2476500"/>
                </a:xfrm>
                <a:prstGeom prst="rect">
                  <a:avLst/>
                </a:prstGeom>
              </p:spPr>
            </p:pic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6A85C093-D1CC-4918-BA29-F6AB425C735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6997954" y="2186506"/>
                  <a:ext cx="2590800" cy="2476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CD76422-2265-8562-2307-174C70D786E4}"/>
                </a:ext>
              </a:extLst>
            </p:cNvPr>
            <p:cNvGrpSpPr/>
            <p:nvPr/>
          </p:nvGrpSpPr>
          <p:grpSpPr>
            <a:xfrm>
              <a:off x="2496569" y="2054899"/>
              <a:ext cx="6492308" cy="1768377"/>
              <a:chOff x="4800600" y="742950"/>
              <a:chExt cx="9092067" cy="2476500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52DFAAFF-DA51-4851-B064-55EAC5FD1F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1301867" y="742950"/>
                <a:ext cx="2590800" cy="2476500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1D5A8518-C2A2-432C-892D-348F6DC66D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800600" y="742950"/>
                <a:ext cx="2590800" cy="2476500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05C1BFD7-DEFE-41D4-A1EF-BCB61C705E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6976907" y="742950"/>
                <a:ext cx="2590800" cy="247650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DD9D03C8-2125-4B49-BD71-D1F9724702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9122830" y="742950"/>
                <a:ext cx="2590800" cy="2476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31704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2DB769-3205-794E-B162-1A4E0ECB4A97}" type="datetime3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 December 2024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Presenter |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D69CB2-7FAB-30C6-2720-F5274C747D04}"/>
              </a:ext>
            </a:extLst>
          </p:cNvPr>
          <p:cNvSpPr txBox="1"/>
          <p:nvPr/>
        </p:nvSpPr>
        <p:spPr>
          <a:xfrm>
            <a:off x="0" y="3388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Remarks: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5993B4-9A14-2E93-3874-FE30288CFD2C}"/>
              </a:ext>
            </a:extLst>
          </p:cNvPr>
          <p:cNvSpPr txBox="1"/>
          <p:nvPr/>
        </p:nvSpPr>
        <p:spPr>
          <a:xfrm>
            <a:off x="220980" y="403498"/>
            <a:ext cx="11750040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ZANON Brazing 2024: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Based in BPQR: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No Stress relieved was applied to 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No Ni-plating was applied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/>
              </a:rPr>
              <a:t>Based on EDX maps 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/>
              </a:rPr>
              <a:t>The are abundant </a:t>
            </a:r>
            <a:r>
              <a:rPr lang="en-US" u="sng" dirty="0">
                <a:highlight>
                  <a:srgbClr val="FFFF00"/>
                </a:highlight>
                <a:latin typeface="Arial"/>
              </a:rPr>
              <a:t>IMCs of Pd-Ga-Ti</a:t>
            </a:r>
            <a:r>
              <a:rPr lang="en-US" dirty="0">
                <a:latin typeface="Arial"/>
              </a:rPr>
              <a:t>, which are believe to be more brittle than Ga-Pd-Ni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/>
                <a:sym typeface="Wingdings" panose="05000000000000000000" pitchFamily="2" charset="2"/>
              </a:rPr>
              <a:t>The brittle IMCs </a:t>
            </a:r>
            <a:r>
              <a:rPr lang="en-US" b="1" dirty="0">
                <a:latin typeface="Arial"/>
                <a:sym typeface="Wingdings" panose="05000000000000000000" pitchFamily="2" charset="2"/>
              </a:rPr>
              <a:t>(Pd-Ga)</a:t>
            </a:r>
            <a:r>
              <a:rPr lang="en-US" dirty="0">
                <a:latin typeface="Arial"/>
                <a:sym typeface="Wingdings" panose="05000000000000000000" pitchFamily="2" charset="2"/>
              </a:rPr>
              <a:t> near the Ti region makes that area more constrain  promotes crack initiation  will propagate through the Ti.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dirty="0">
              <a:latin typeface="Arial"/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/>
                <a:sym typeface="Wingdings" panose="05000000000000000000" pitchFamily="2" charset="2"/>
              </a:rPr>
              <a:t>The observation of cracks only after metallographic cut, might be induced due to the stress relief and the high presence of the brittle Pd-Ga-Ti IMCs and the presence of </a:t>
            </a:r>
            <a:r>
              <a:rPr lang="en-US" dirty="0"/>
              <a:t>α-phase </a:t>
            </a:r>
            <a:r>
              <a:rPr lang="en-US" dirty="0">
                <a:sym typeface="Wingdings" panose="05000000000000000000" pitchFamily="2" charset="2"/>
              </a:rPr>
              <a:t> Very brittle/fragile regions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/>
              <a:t>To </a:t>
            </a:r>
            <a:r>
              <a:rPr lang="en-GB" sz="1800" dirty="0">
                <a:solidFill>
                  <a:srgbClr val="00B050"/>
                </a:solidFill>
              </a:rPr>
              <a:t>reduce the brittle </a:t>
            </a:r>
            <a:r>
              <a:rPr lang="en-GB" dirty="0">
                <a:solidFill>
                  <a:srgbClr val="00B050"/>
                </a:solidFill>
              </a:rPr>
              <a:t>IMCs and the strong presence of </a:t>
            </a:r>
            <a:r>
              <a:rPr lang="en-GB" sz="1800" dirty="0">
                <a:solidFill>
                  <a:srgbClr val="00B050"/>
                </a:solidFill>
              </a:rPr>
              <a:t>α-phase</a:t>
            </a:r>
            <a:r>
              <a:rPr lang="en-GB" dirty="0"/>
              <a:t>, we strongly recommend: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Apply Ni-plating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For the brazing cycle: to </a:t>
            </a:r>
            <a:r>
              <a:rPr lang="en-GB" dirty="0">
                <a:solidFill>
                  <a:srgbClr val="FF0000"/>
                </a:solidFill>
              </a:rPr>
              <a:t>reduce</a:t>
            </a:r>
            <a:r>
              <a:rPr lang="en-GB" dirty="0"/>
              <a:t> the </a:t>
            </a:r>
            <a:r>
              <a:rPr lang="en-GB" dirty="0">
                <a:solidFill>
                  <a:srgbClr val="FF0000"/>
                </a:solidFill>
              </a:rPr>
              <a:t>dwell time of  820 °C.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Arial"/>
              <a:sym typeface="Wingdings" panose="05000000000000000000" pitchFamily="2" charset="2"/>
            </a:endParaRPr>
          </a:p>
          <a:p>
            <a:pPr marL="1200150" lvl="2" indent="-285750">
              <a:buFontTx/>
              <a:buChar char="-"/>
              <a:defRPr/>
            </a:pPr>
            <a:endParaRPr lang="en-US" sz="1600" dirty="0">
              <a:latin typeface="Arial"/>
            </a:endParaRPr>
          </a:p>
          <a:p>
            <a:pPr lvl="1">
              <a:defRPr/>
            </a:pPr>
            <a:endParaRPr lang="en-US" sz="1600" dirty="0"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12F4A9-A197-1241-580F-D4DAA21BC1EC}"/>
              </a:ext>
            </a:extLst>
          </p:cNvPr>
          <p:cNvSpPr txBox="1"/>
          <p:nvPr/>
        </p:nvSpPr>
        <p:spPr>
          <a:xfrm>
            <a:off x="-10668" y="3783830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17071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</TotalTime>
  <Words>680</Words>
  <Application>Microsoft Office PowerPoint</Application>
  <PresentationFormat>Widescreen</PresentationFormat>
  <Paragraphs>81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Arial</vt:lpstr>
      <vt:lpstr>Times New Roman</vt:lpstr>
      <vt:lpstr>Verdana</vt:lpstr>
      <vt:lpstr>Wingdings</vt:lpstr>
      <vt:lpstr>1_Office Theme</vt:lpstr>
      <vt:lpstr>ZANON SS-Ti transition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Tatiana Santos Maldonado</dc:creator>
  <cp:lastModifiedBy>Claudia Tatiana Santos Maldonado</cp:lastModifiedBy>
  <cp:revision>6</cp:revision>
  <dcterms:created xsi:type="dcterms:W3CDTF">2024-11-14T08:55:21Z</dcterms:created>
  <dcterms:modified xsi:type="dcterms:W3CDTF">2024-12-18T14:32:55Z</dcterms:modified>
</cp:coreProperties>
</file>