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300" r:id="rId3"/>
    <p:sldId id="299" r:id="rId4"/>
    <p:sldId id="301" r:id="rId5"/>
    <p:sldId id="302" r:id="rId6"/>
    <p:sldId id="303" r:id="rId7"/>
    <p:sldId id="304" r:id="rId8"/>
    <p:sldId id="305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86"/>
  </p:normalViewPr>
  <p:slideViewPr>
    <p:cSldViewPr snapToGrid="0" snapToObjects="1">
      <p:cViewPr varScale="1">
        <p:scale>
          <a:sx n="69" d="100"/>
          <a:sy n="69" d="100"/>
        </p:scale>
        <p:origin x="41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BI status for AWAKE run 2c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of BI for AWAKE run 2c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S. Mazzoni for the BI team</a:t>
            </a:r>
          </a:p>
          <a:p>
            <a:r>
              <a:rPr lang="en-GB" b="0" dirty="0"/>
              <a:t>21</a:t>
            </a:r>
            <a:r>
              <a:rPr lang="en-GB" b="0" baseline="30000" dirty="0"/>
              <a:t>st</a:t>
            </a:r>
            <a:r>
              <a:rPr lang="en-GB" b="0" dirty="0"/>
              <a:t> AWAKE BI Meeting, 21 January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27BC57-C789-FCC0-612F-F505EB0FB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692073"/>
            <a:ext cx="11376024" cy="15087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As presented at last TB (27 November 24)</a:t>
            </a:r>
          </a:p>
          <a:p>
            <a:r>
              <a:rPr lang="en-US" dirty="0"/>
              <a:t>Run 2b end in June 25</a:t>
            </a:r>
          </a:p>
          <a:p>
            <a:r>
              <a:rPr lang="en-US" dirty="0"/>
              <a:t>CNGS dismantling ends Q1 2027</a:t>
            </a:r>
          </a:p>
          <a:p>
            <a:r>
              <a:rPr lang="en-US" dirty="0"/>
              <a:t>BI work in tunnel (installation &gt; commissioning) start Q1 2027 until Q12 2029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154409-943B-4E9E-2DA3-9459B698D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Latest AWAKE schedule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448D5-98B0-11CA-A443-41F65252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DD70D-24AE-3CEE-ADB8-EB3DB02E2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032E3-98B4-4929-EECF-F1116B8F1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F20E7F-0437-52BB-2FCF-37312EF299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9" y="763517"/>
            <a:ext cx="12058863" cy="369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90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8ABDDA-C377-26C2-4D1B-985246A97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Follow up / perform de-connection, transport and storage of Beam Instruments due to CNGS dismantling.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Attend CSCP meetings for layout, integration, racks, cables,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and produce instrumentation for 150 MeV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 digital cameras for laser lines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 / follow up transport and connection of instrumentation of proton, 18 MeV, common, exp. hall instrumentation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Instruments setup and commissioning with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Support institutes (infrastructure for BI systems)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F3C255-A6FA-AE26-2810-BBCAB8F41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work for Run 2c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E6067-924B-892D-22A3-5F1976C30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7224E-47FB-C7C4-57F7-C4511A6D5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B92E0-11D0-7E9F-F971-F35AF51C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330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745C8A-BAE5-12DD-326E-EEEE3EC1E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722922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Agreement on number of instruments and line aperture based on line design by E. Belli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Line aperture 40 mm except for high beta region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5 (+2 spares) screens (for transverse profile)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8 (+2 spares) 40 mm aperture 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 (+1 spare) 60 mm aperture 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Bunch length monitor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Bunch charge monitor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8A1CED-A2F0-9246-F359-E00D67112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150 MeV 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7FCCE-26BB-5B93-0ED5-F027F64F4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BD36B-D9E5-6B78-9C71-79702C88E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82208-8EC5-3FFD-E320-288BA45B1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CB9EB0-B0EF-144B-87AF-15C26FCC7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203" y="1968496"/>
            <a:ext cx="6018797" cy="325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17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CBF433-6EBA-9936-64A3-DD379DC5C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BPM body: production based on TRIUMF design. Modification of feedthrough (not welded on body but on flange). First meeting with MME. Manufacturing instructions from Paul Dirksen (TRIUMF).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Will produce 8 x 40 mm aperture, 1 x 60 mm. 3 spares (body + acquisition).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BPM electronics: multiplexing + LP filtering + RF </a:t>
            </a:r>
            <a:r>
              <a:rPr lang="en-US" dirty="0" err="1"/>
              <a:t>SoC.</a:t>
            </a:r>
            <a:r>
              <a:rPr lang="en-US" dirty="0"/>
              <a:t> Performance OK for proton line (20 um res.), additional work needed for electron (10 um for 40 mm, 15 um for 60 mm).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Schedule: initiate production in 2</a:t>
            </a:r>
            <a:r>
              <a:rPr lang="en-US" baseline="30000" dirty="0"/>
              <a:t>nd</a:t>
            </a:r>
            <a:r>
              <a:rPr lang="en-US" dirty="0"/>
              <a:t> half 2025 (to be confirmed with MME), two years.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FA4E91-DEF0-1805-733A-6ED54A84D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150 MeV instrumentation: BPMs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1B22B-6CA6-147F-4AFE-91272B595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3E437-A598-00B2-8340-69A15AEA7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61B19-D939-E3B4-6057-9A416A9AC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91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C0117-34DD-7E2B-F732-A80D55822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AE4802-0BD5-5908-F033-4E8BD051F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Commercial linear actuator with OTR, scintillator, calibration target whenever possible, will depend on beam size at BTV 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Screen at 45 deg (standard choice), measures to reduce </a:t>
            </a:r>
            <a:r>
              <a:rPr lang="en-US" dirty="0" err="1"/>
              <a:t>DoF</a:t>
            </a:r>
            <a:r>
              <a:rPr lang="en-US" dirty="0"/>
              <a:t> possible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will start in 20205, production 2026-27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In-flange ICT from </a:t>
            </a:r>
            <a:r>
              <a:rPr lang="en-US" dirty="0" err="1"/>
              <a:t>Bergoz</a:t>
            </a:r>
            <a:r>
              <a:rPr lang="en-US" dirty="0"/>
              <a:t>, installation in 2027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Bunch length: EOSD (CERN), Coherent </a:t>
            </a:r>
            <a:r>
              <a:rPr lang="en-US" dirty="0" err="1"/>
              <a:t>ChDR</a:t>
            </a:r>
            <a:r>
              <a:rPr lang="en-US" dirty="0"/>
              <a:t> (</a:t>
            </a:r>
            <a:r>
              <a:rPr lang="en-US" dirty="0" err="1"/>
              <a:t>UMan</a:t>
            </a:r>
            <a:r>
              <a:rPr lang="en-US" dirty="0"/>
              <a:t>), coherent radiation imaging (</a:t>
            </a:r>
            <a:r>
              <a:rPr lang="en-US" dirty="0" err="1"/>
              <a:t>ULiv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3BD986-99ED-437F-5F23-2FE2DEDCD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150 MeV instrumentation: BTVs, ICT, BL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4348F-E102-3B6E-F257-53125D08D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C9FCF-277F-E1B8-86DC-DBA45D8E2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F0769-B534-750C-FAE3-E5BC31909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60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F0D52F-DF71-6328-8BCE-FDE6443A0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2362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AWAKE BI WP presented at BI project board on 16 Jan 25: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origin tech (ML) start moved from 2025 to </a:t>
            </a:r>
            <a:r>
              <a:rPr lang="en-US" b="1" dirty="0"/>
              <a:t>Q3 2026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origin tech (BP) start moved from 2025 to </a:t>
            </a:r>
            <a:r>
              <a:rPr lang="en-US" b="1" dirty="0"/>
              <a:t>2027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Quest (SW) start moved to </a:t>
            </a:r>
            <a:r>
              <a:rPr lang="en-US" b="1" dirty="0"/>
              <a:t>Q3 2027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Check all DICs (ICT not included) - open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New: investigate alternatives to camera servers (incompatible with FESA, no need for storage) - open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clarify position of BLMs (15 refurbished) - open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5F77BC-6A68-4E23-E6FB-0D3A2F17E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/ changes / actions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61C7B-1BD7-7685-0D87-D293F1F6C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7B9FF-2C13-6548-0D52-A9268D0D5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4F99B-796F-214E-EE78-DDE201128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5FE78E-31F9-6E09-D3B6-7E23E5128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8893" y="2241835"/>
            <a:ext cx="5359965" cy="164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071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1B48FF-33C4-3B49-1140-B2F4DC9B9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cost of cables for TT41 BPM electronics refurbishment NOT included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supports NOT included\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Pepper-pot diagnostics not used in 18 MeV line. Convert into screen? (Steffen)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 in-flange transformer to 18 MeV line? (Steffen)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ChDR</a:t>
            </a:r>
            <a:r>
              <a:rPr lang="en-US" dirty="0"/>
              <a:t>  / HF BPMs: more R&amp;D needed for good performance with nominal (3E11 p+) proton bunch. NOT INCUDED in budget request. Present system not really used by AWAKE collab. Decision needed (keep as is /  upgrade / descope).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D1A437-7BD1-5364-95D6-056DB9DB7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/ uncertainties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58F58-DC77-55D9-0E8E-B1F30A9E0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85E4B-30D0-BE30-3A54-9E252C363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BI status for AWAKE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67FF0-489C-48D0-B575-5163BC69F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037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1148</TotalTime>
  <Words>652</Words>
  <Application>Microsoft Office PowerPoint</Application>
  <PresentationFormat>Widescreen</PresentationFormat>
  <Paragraphs>74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Status of BI for AWAKE run 2c</vt:lpstr>
      <vt:lpstr>Latest AWAKE schedule</vt:lpstr>
      <vt:lpstr>BI work for Run 2c</vt:lpstr>
      <vt:lpstr>150 MeV line</vt:lpstr>
      <vt:lpstr>150 MeV instrumentation: BPMs</vt:lpstr>
      <vt:lpstr>150 MeV instrumentation: BTVs, ICT, BL </vt:lpstr>
      <vt:lpstr>Resources / changes / actions</vt:lpstr>
      <vt:lpstr>Issues / uncertainties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Stefano Mazzoni</dc:creator>
  <cp:lastModifiedBy>Stefano Mazzoni</cp:lastModifiedBy>
  <cp:revision>26</cp:revision>
  <dcterms:created xsi:type="dcterms:W3CDTF">2025-01-20T16:58:48Z</dcterms:created>
  <dcterms:modified xsi:type="dcterms:W3CDTF">2025-01-21T12:08:22Z</dcterms:modified>
</cp:coreProperties>
</file>