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4"/>
  </p:sldMasterIdLst>
  <p:notesMasterIdLst>
    <p:notesMasterId r:id="rId17"/>
  </p:notesMasterIdLst>
  <p:sldIdLst>
    <p:sldId id="256" r:id="rId5"/>
    <p:sldId id="495" r:id="rId6"/>
    <p:sldId id="483" r:id="rId7"/>
    <p:sldId id="487" r:id="rId8"/>
    <p:sldId id="496" r:id="rId9"/>
    <p:sldId id="488" r:id="rId10"/>
    <p:sldId id="497" r:id="rId11"/>
    <p:sldId id="498" r:id="rId12"/>
    <p:sldId id="499" r:id="rId13"/>
    <p:sldId id="493" r:id="rId14"/>
    <p:sldId id="486" r:id="rId15"/>
    <p:sldId id="492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F2F"/>
    <a:srgbClr val="DDDDDD"/>
    <a:srgbClr val="C0C0C0"/>
    <a:srgbClr val="EAEAEA"/>
    <a:srgbClr val="008046"/>
    <a:srgbClr val="D3C1B4"/>
    <a:srgbClr val="DDCEBF"/>
    <a:srgbClr val="FFFF99"/>
    <a:srgbClr val="007F7F"/>
    <a:srgbClr val="18BF0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89281" autoAdjust="0"/>
  </p:normalViewPr>
  <p:slideViewPr>
    <p:cSldViewPr snapToGrid="0">
      <p:cViewPr varScale="1">
        <p:scale>
          <a:sx n="63" d="100"/>
          <a:sy n="63" d="100"/>
        </p:scale>
        <p:origin x="804" y="7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A07E2B-1D80-4B3E-9BC9-7515927E792C}" type="datetimeFigureOut">
              <a:rPr lang="en-GB" smtClean="0"/>
              <a:t>21/01/2025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ED9A55-94FD-4D68-9795-D23C9000553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78623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F1905D6-A294-30BE-9594-2035CF293F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680726C-7AE6-9FA8-DCD6-CDF14DF8BBE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2FDCF64-95AB-396C-79C1-56F4BBD25AA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0" i="0" dirty="0">
                <a:solidFill>
                  <a:srgbClr val="4D5156"/>
                </a:solidFill>
                <a:effectLst/>
                <a:latin typeface="arial" panose="020B0604020202020204" pitchFamily="34" charset="0"/>
              </a:rPr>
              <a:t>Fixed-Field alternating gradient Accelerator 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4F3427B-DA8F-228C-A215-47BA2752BB5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ED9A55-94FD-4D68-9795-D23C90005530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268557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0" i="0" dirty="0">
                <a:solidFill>
                  <a:srgbClr val="4D5156"/>
                </a:solidFill>
                <a:effectLst/>
                <a:latin typeface="arial" panose="020B0604020202020204" pitchFamily="34" charset="0"/>
              </a:rPr>
              <a:t>Fixed-Field alternating gradient Accelerator 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ED9A55-94FD-4D68-9795-D23C90005530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654748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0" i="0" dirty="0">
                <a:solidFill>
                  <a:srgbClr val="4D5156"/>
                </a:solidFill>
                <a:effectLst/>
                <a:latin typeface="arial" panose="020B0604020202020204" pitchFamily="34" charset="0"/>
              </a:rPr>
              <a:t>Fixed-Field alternating gradient Accelerator 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ED9A55-94FD-4D68-9795-D23C90005530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21739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0" i="0" dirty="0">
                <a:solidFill>
                  <a:srgbClr val="4D5156"/>
                </a:solidFill>
                <a:effectLst/>
                <a:latin typeface="arial" panose="020B0604020202020204" pitchFamily="34" charset="0"/>
              </a:rPr>
              <a:t>Fixed-Field alternating gradient Accelerator 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ED9A55-94FD-4D68-9795-D23C90005530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33017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0" i="0" dirty="0">
                <a:solidFill>
                  <a:srgbClr val="4D5156"/>
                </a:solidFill>
                <a:effectLst/>
                <a:latin typeface="arial" panose="020B0604020202020204" pitchFamily="34" charset="0"/>
              </a:rPr>
              <a:t>Fixed-Field alternating gradient Accelerator 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ED9A55-94FD-4D68-9795-D23C90005530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25145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191AD42-EDB2-DD73-060F-D53C6E6FC50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77F0000-049E-F144-309A-D9985CA63B7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449DCB7-A2DB-CEFE-119A-BF207282D62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0" i="0" dirty="0">
                <a:solidFill>
                  <a:srgbClr val="4D5156"/>
                </a:solidFill>
                <a:effectLst/>
                <a:latin typeface="arial" panose="020B0604020202020204" pitchFamily="34" charset="0"/>
              </a:rPr>
              <a:t>Fixed-Field alternating gradient Accelerator 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ACF9B2F-3A9E-8F5D-0F6F-1D93594DD03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ED9A55-94FD-4D68-9795-D23C90005530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620368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0" i="0" dirty="0">
                <a:solidFill>
                  <a:srgbClr val="4D5156"/>
                </a:solidFill>
                <a:effectLst/>
                <a:latin typeface="arial" panose="020B0604020202020204" pitchFamily="34" charset="0"/>
              </a:rPr>
              <a:t>Fixed-Field alternating gradient Accelerator 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ED9A55-94FD-4D68-9795-D23C90005530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551280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6CF23BA-7CAA-3164-3652-7899E845677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CDF0EDF-19DF-367D-4962-36D71FF7F37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20D41A4-5CB5-91BB-9EE6-B73C1998781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0" i="0" dirty="0">
                <a:solidFill>
                  <a:srgbClr val="4D5156"/>
                </a:solidFill>
                <a:effectLst/>
                <a:latin typeface="arial" panose="020B0604020202020204" pitchFamily="34" charset="0"/>
              </a:rPr>
              <a:t>Fixed-Field alternating gradient Accelerator 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72A684F-A7D1-5B19-EB62-8191C41ABD8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ED9A55-94FD-4D68-9795-D23C90005530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034319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34AD04E-A397-9478-DCF8-CC34EF0B8F7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FED9331-385F-DF2B-A1C9-8FC715F83B8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478167A-57C3-09B5-F2EE-5972A717D41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0" i="0" dirty="0">
                <a:solidFill>
                  <a:srgbClr val="4D5156"/>
                </a:solidFill>
                <a:effectLst/>
                <a:latin typeface="arial" panose="020B0604020202020204" pitchFamily="34" charset="0"/>
              </a:rPr>
              <a:t>Fixed-Field alternating gradient Accelerator 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85F04B-F0EA-54B0-0D90-71979031FC2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ED9A55-94FD-4D68-9795-D23C90005530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615442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6C12CC4-4D91-BACA-E9F2-B09FC7C965D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A911713-21F4-17F1-C2C9-3F168E56CC1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134F13F-8786-AE66-BC3E-6BFD5F8F0E4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0" i="0" dirty="0">
                <a:solidFill>
                  <a:srgbClr val="4D5156"/>
                </a:solidFill>
                <a:effectLst/>
                <a:latin typeface="arial" panose="020B0604020202020204" pitchFamily="34" charset="0"/>
              </a:rPr>
              <a:t>Fixed-Field alternating gradient Accelerator 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851AF11-139C-ACA9-A02E-DF5B0FC2800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ED9A55-94FD-4D68-9795-D23C90005530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446436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0" i="0" dirty="0">
                <a:solidFill>
                  <a:srgbClr val="4D5156"/>
                </a:solidFill>
                <a:effectLst/>
                <a:latin typeface="arial" panose="020B0604020202020204" pitchFamily="34" charset="0"/>
              </a:rPr>
              <a:t>Fixed-Field alternating gradient Accelerator 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ED9A55-94FD-4D68-9795-D23C90005530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908709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485576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96A1A2-7D72-445D-BDF4-911B7953F2FC}" type="datetime1">
              <a:rPr lang="en-GB" smtClean="0"/>
              <a:t>21/01/2025</a:t>
            </a:fld>
            <a:endParaRPr lang="en-GB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04FF76-3AD7-420E-95D0-F03EF07FA1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672943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071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5C24C1E-625E-4B30-B07B-A35318173E1F}" type="datetime1">
              <a:rPr lang="en-GB" smtClean="0"/>
              <a:t>21/01/2025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8F04FF76-3AD7-420E-95D0-F03EF07FA1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36874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68B752A-8BC1-4A35-8394-B04F3374D576}" type="datetime1">
              <a:rPr lang="en-GB" smtClean="0"/>
              <a:t>21/01/2025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8F04FF76-3AD7-420E-95D0-F03EF07FA1D7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4419152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50A2BC5-D1F1-40FB-8CDF-8DA657E41505}" type="datetime1">
              <a:rPr lang="en-GB" smtClean="0"/>
              <a:t>21/01/2025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8F04FF76-3AD7-420E-95D0-F03EF07FA1D7}" type="slidenum">
              <a:rPr lang="en-GB" smtClean="0"/>
              <a:t>‹#›</a:t>
            </a:fld>
            <a:endParaRPr lang="en-GB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222347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A4DFC7EE-F948-4E29-923B-C832272A9A93}" type="datetime1">
              <a:rPr lang="en-GB" smtClean="0"/>
              <a:t>21/01/2025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8F04FF76-3AD7-420E-95D0-F03EF07FA1D7}" type="slidenum">
              <a:rPr lang="en-GB" smtClean="0"/>
              <a:t>‹#›</a:t>
            </a:fld>
            <a:endParaRPr lang="en-GB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06096025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1FDD0E20-9D40-4A52-834C-B4F4BE5AADE4}" type="datetime1">
              <a:rPr lang="en-GB" smtClean="0"/>
              <a:t>21/01/2025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8F04FF76-3AD7-420E-95D0-F03EF07FA1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515377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3AFE5422-E2C3-44F8-B602-F529ED5D45D4}" type="datetime1">
              <a:rPr lang="en-GB" smtClean="0"/>
              <a:t>21/01/2025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8F04FF76-3AD7-420E-95D0-F03EF07FA1D7}" type="slidenum">
              <a:rPr lang="en-GB" smtClean="0"/>
              <a:t>‹#›</a:t>
            </a:fld>
            <a:endParaRPr lang="en-GB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197573870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7FC6132C-709A-4A71-8EC5-FE1EE2180E59}" type="datetime1">
              <a:rPr lang="en-GB" smtClean="0"/>
              <a:t>21/01/2025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8F04FF76-3AD7-420E-95D0-F03EF07FA1D7}" type="slidenum">
              <a:rPr lang="en-GB" smtClean="0"/>
              <a:t>‹#›</a:t>
            </a:fld>
            <a:endParaRPr lang="en-GB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9814080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D6A2A023-54B1-40AD-917A-BE6DF6C6A79B}" type="datetime1">
              <a:rPr lang="en-GB" smtClean="0"/>
              <a:t>21/01/2025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8F04FF76-3AD7-420E-95D0-F03EF07FA1D7}" type="slidenum">
              <a:rPr lang="en-GB" smtClean="0"/>
              <a:t>‹#›</a:t>
            </a:fld>
            <a:endParaRPr lang="en-GB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22186864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8660F6-1331-47AF-BD0C-E9B88E660CF8}" type="datetime1">
              <a:rPr lang="en-GB" smtClean="0"/>
              <a:t>21/01/2025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04FF76-3AD7-420E-95D0-F03EF07FA1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64127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75D3FE-7B84-4DA4-820E-A04BA994FFBE}" type="datetime1">
              <a:rPr lang="en-GB" smtClean="0"/>
              <a:t>21/01/2025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04FF76-3AD7-420E-95D0-F03EF07FA1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087819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AC359-3ACE-4DB5-A218-478267E1FD16}" type="datetime1">
              <a:rPr lang="en-GB" smtClean="0"/>
              <a:t>21/01/2025</a:t>
            </a:fld>
            <a:endParaRPr lang="en-GB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04FF76-3AD7-420E-95D0-F03EF07FA1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891847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9834B9-BEDD-4B34-8A09-595466187BB1}" type="datetime1">
              <a:rPr lang="en-GB" smtClean="0"/>
              <a:t>21/01/2025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04FF76-3AD7-420E-95D0-F03EF07FA1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816858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64655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187017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E46E6-B9EB-4304-982D-2A22ABD38675}" type="datetime1">
              <a:rPr lang="en-GB" smtClean="0"/>
              <a:t>21/01/2025</a:t>
            </a:fld>
            <a:endParaRPr lang="en-GB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04FF76-3AD7-420E-95D0-F03EF07FA1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02152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4B80CB-9BD3-4215-9410-9876CEF9156E}" type="datetime1">
              <a:rPr lang="en-GB" smtClean="0"/>
              <a:t>21/01/2025</a:t>
            </a:fld>
            <a:endParaRPr lang="en-GB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04FF76-3AD7-420E-95D0-F03EF07FA1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91996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75B43-B9DA-4DBD-ABB5-FDB2B006BFA8}" type="datetime1">
              <a:rPr lang="en-GB" smtClean="0"/>
              <a:t>21/01/2025</a:t>
            </a:fld>
            <a:endParaRPr lang="en-GB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04FF76-3AD7-420E-95D0-F03EF07FA1D7}" type="slidenum">
              <a:rPr lang="en-GB" smtClean="0"/>
              <a:t>‹#›</a:t>
            </a:fld>
            <a:endParaRPr lang="en-GB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3095965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09D424EA-77C5-4B4F-806E-C653943EB8DA}" type="datetime1">
              <a:rPr lang="en-GB" smtClean="0"/>
              <a:t>21/01/2025</a:t>
            </a:fld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F04FF76-3AD7-420E-95D0-F03EF07FA1D7}" type="slidenum">
              <a:rPr lang="en-GB" smtClean="0"/>
              <a:t>‹#›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048040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23075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48846"/>
            <a:ext cx="4116387" cy="6249621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74141-6F94-47CB-A9F8-C11B004D8756}" type="datetime1">
              <a:rPr lang="en-GB" smtClean="0"/>
              <a:t>21/01/2025</a:t>
            </a:fld>
            <a:endParaRPr lang="en-GB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04FF76-3AD7-420E-95D0-F03EF07FA1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49832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AF4B3-9AEA-4F30-9F38-A2F5970F98F3}" type="datetime1">
              <a:rPr lang="en-GB" smtClean="0"/>
              <a:t>21/01/2025</a:t>
            </a:fld>
            <a:endParaRPr lang="en-GB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04FF76-3AD7-420E-95D0-F03EF07FA1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42162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495600" y="6378349"/>
            <a:ext cx="1620788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9F08EC28-0EB8-42C4-A7B0-93B5837BC99E}" type="datetime1">
              <a:rPr lang="en-GB" smtClean="0"/>
              <a:t>21/01/2025</a:t>
            </a:fld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8F04FF76-3AD7-420E-95D0-F03EF07FA1D7}" type="slidenum">
              <a:rPr lang="en-GB" smtClean="0"/>
              <a:t>‹#›</a:t>
            </a:fld>
            <a:endParaRPr lang="en-GB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GB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/>
        </p:nvCxnSpPr>
        <p:spPr>
          <a:xfrm>
            <a:off x="407987" y="6266608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/>
        </p:nvPicPr>
        <p:blipFill>
          <a:blip r:embed="rId24"/>
          <a:stretch>
            <a:fillRect/>
          </a:stretch>
        </p:blipFill>
        <p:spPr>
          <a:xfrm>
            <a:off x="407988" y="6364599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91156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  <p:sldLayoutId id="2147483681" r:id="rId21"/>
    <p:sldLayoutId id="2147483682" r:id="rId22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>
          <p15:clr>
            <a:srgbClr val="F26B43"/>
          </p15:clr>
        </p15:guide>
        <p15:guide id="2" pos="3840">
          <p15:clr>
            <a:srgbClr val="F26B43"/>
          </p15:clr>
        </p15:guide>
        <p15:guide id="3" pos="7423">
          <p15:clr>
            <a:srgbClr val="F26B43"/>
          </p15:clr>
        </p15:guide>
        <p15:guide id="4" pos="257">
          <p15:clr>
            <a:srgbClr val="F26B43"/>
          </p15:clr>
        </p15:guide>
        <p15:guide id="6" pos="3795">
          <p15:clr>
            <a:srgbClr val="F26B43"/>
          </p15:clr>
        </p15:guide>
        <p15:guide id="7" pos="3885">
          <p15:clr>
            <a:srgbClr val="F26B43"/>
          </p15:clr>
        </p15:guide>
        <p15:guide id="8" pos="5087">
          <p15:clr>
            <a:srgbClr val="F26B43"/>
          </p15:clr>
        </p15:guide>
        <p15:guide id="9" pos="4997">
          <p15:clr>
            <a:srgbClr val="F26B43"/>
          </p15:clr>
        </p15:guide>
        <p15:guide id="10" pos="2683">
          <p15:clr>
            <a:srgbClr val="F26B43"/>
          </p15:clr>
        </p15:guide>
        <p15:guide id="11" pos="2593">
          <p15:clr>
            <a:srgbClr val="F26B43"/>
          </p15:clr>
        </p15:guide>
        <p15:guide id="12" orient="horz" pos="3906">
          <p15:clr>
            <a:srgbClr val="F26B43"/>
          </p15:clr>
        </p15:guide>
        <p15:guide id="13" orient="horz" pos="2409">
          <p15:clr>
            <a:srgbClr val="F26B43"/>
          </p15:clr>
        </p15:guide>
        <p15:guide id="14" orient="horz" pos="913">
          <p15:clr>
            <a:srgbClr val="F26B43"/>
          </p15:clr>
        </p15:guide>
        <p15:guide id="15" orient="horz" pos="1003">
          <p15:clr>
            <a:srgbClr val="F26B43"/>
          </p15:clr>
        </p15:guide>
        <p15:guide id="16" orient="horz" pos="2500">
          <p15:clr>
            <a:srgbClr val="F26B43"/>
          </p15:clr>
        </p15:guide>
        <p15:guide id="17" pos="6312">
          <p15:clr>
            <a:srgbClr val="F26B43"/>
          </p15:clr>
        </p15:guide>
        <p15:guide id="18" pos="622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0.png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NULL"/><Relationship Id="rId3" Type="http://schemas.openxmlformats.org/officeDocument/2006/relationships/image" Target="../media/image5.jpeg"/><Relationship Id="rId7" Type="http://schemas.openxmlformats.org/officeDocument/2006/relationships/image" Target="NUL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6" Type="http://schemas.openxmlformats.org/officeDocument/2006/relationships/image" Target="NULL"/><Relationship Id="rId11" Type="http://schemas.openxmlformats.org/officeDocument/2006/relationships/image" Target="../media/image23.png"/><Relationship Id="rId5" Type="http://schemas.openxmlformats.org/officeDocument/2006/relationships/image" Target="../media/image7.jpeg"/><Relationship Id="rId10" Type="http://schemas.openxmlformats.org/officeDocument/2006/relationships/image" Target="../media/image22.png"/><Relationship Id="rId4" Type="http://schemas.openxmlformats.org/officeDocument/2006/relationships/image" Target="../media/image6.png"/><Relationship Id="rId9" Type="http://schemas.openxmlformats.org/officeDocument/2006/relationships/image" Target="../media/image2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.png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5.jpeg"/><Relationship Id="rId7" Type="http://schemas.openxmlformats.org/officeDocument/2006/relationships/image" Target="../media/image11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.png"/><Relationship Id="rId5" Type="http://schemas.openxmlformats.org/officeDocument/2006/relationships/image" Target="../media/image7.jpeg"/><Relationship Id="rId4" Type="http://schemas.openxmlformats.org/officeDocument/2006/relationships/image" Target="../media/image6.png"/><Relationship Id="rId9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gif"/><Relationship Id="rId3" Type="http://schemas.openxmlformats.org/officeDocument/2006/relationships/image" Target="../media/image5.jpe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4.png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5.jpeg"/><Relationship Id="rId7" Type="http://schemas.openxmlformats.org/officeDocument/2006/relationships/image" Target="../media/image18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7.png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21F40B-8D16-D358-BFD0-79DD0A5D78F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59823" y="1933575"/>
            <a:ext cx="10472352" cy="1586386"/>
          </a:xfrm>
        </p:spPr>
        <p:txBody>
          <a:bodyPr/>
          <a:lstStyle/>
          <a:p>
            <a:r>
              <a:rPr lang="en-GB" sz="4800" i="0" dirty="0" err="1">
                <a:effectLst/>
                <a:latin typeface="Artifakt Element" panose="020B0503050000020004"/>
              </a:rPr>
              <a:t>ChDR</a:t>
            </a:r>
            <a:r>
              <a:rPr lang="en-GB" sz="4800" i="0" dirty="0">
                <a:effectLst/>
                <a:latin typeface="Artifakt Element" panose="020B0503050000020004"/>
              </a:rPr>
              <a:t> Bunch Length Monitor Tests at CLEAR</a:t>
            </a:r>
            <a:br>
              <a:rPr lang="en-GB" sz="4800" i="0" dirty="0">
                <a:effectLst/>
                <a:latin typeface="Artifakt Element" panose="020B0503050000020004"/>
              </a:rPr>
            </a:br>
            <a:endParaRPr lang="en-GB" sz="2400" dirty="0">
              <a:latin typeface="Artifakt Element" panose="020B0503050000020004"/>
              <a:ea typeface="Artifakt Element Black" panose="020B0A03050000020004" pitchFamily="34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928BF2F-1CEC-EFB6-883D-BFF11205B83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61872" y="3750712"/>
            <a:ext cx="9468255" cy="1022711"/>
          </a:xfrm>
        </p:spPr>
        <p:txBody>
          <a:bodyPr/>
          <a:lstStyle/>
          <a:p>
            <a:r>
              <a:rPr lang="en-GB" dirty="0">
                <a:latin typeface="Artifakt Element Black" panose="020B0A03050000020004" pitchFamily="34" charset="0"/>
                <a:ea typeface="Artifakt Element Black" panose="020B0A03050000020004" pitchFamily="34" charset="0"/>
              </a:rPr>
              <a:t>Jack McGunigal, C. Davut, P. Karataev, G. Xia, S. Mazzoni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D927996A-7A2E-978A-4036-6A04A102AEA5}"/>
              </a:ext>
            </a:extLst>
          </p:cNvPr>
          <p:cNvGrpSpPr/>
          <p:nvPr/>
        </p:nvGrpSpPr>
        <p:grpSpPr>
          <a:xfrm>
            <a:off x="1002169" y="6357048"/>
            <a:ext cx="2406987" cy="415104"/>
            <a:chOff x="1002169" y="6357048"/>
            <a:chExt cx="2406987" cy="415104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A2C56A1F-DFC8-110E-F082-8CEDD5B87C5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69733" y="6367816"/>
              <a:ext cx="807738" cy="404336"/>
            </a:xfrm>
            <a:prstGeom prst="rect">
              <a:avLst/>
            </a:prstGeom>
          </p:spPr>
        </p:pic>
        <p:pic>
          <p:nvPicPr>
            <p:cNvPr id="7" name="Google Shape;10;p1">
              <a:extLst>
                <a:ext uri="{FF2B5EF4-FFF2-40B4-BE49-F238E27FC236}">
                  <a16:creationId xmlns:a16="http://schemas.microsoft.com/office/drawing/2014/main" id="{C4E1AA4B-EA81-7267-99D8-2EDA068A4745}"/>
                </a:ext>
              </a:extLst>
            </p:cNvPr>
            <p:cNvPicPr preferRelativeResize="0">
              <a:picLocks noChangeAspect="1"/>
            </p:cNvPicPr>
            <p:nvPr/>
          </p:nvPicPr>
          <p:blipFill>
            <a:blip r:embed="rId3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02169" y="6367816"/>
              <a:ext cx="748127" cy="39848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7377E148-31BB-A8AE-A05A-23DB480ABFE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96908" y="6357048"/>
              <a:ext cx="612248" cy="40925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9219207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57554EC-D0AB-2EFC-43A4-7A77AD562C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04FF76-3AD7-420E-95D0-F03EF07FA1D7}" type="slidenum">
              <a:rPr lang="en-GB" smtClean="0"/>
              <a:t>10</a:t>
            </a:fld>
            <a:endParaRPr lang="en-GB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14E1BA6D-FD87-AC39-545A-12AE170E83DF}"/>
              </a:ext>
            </a:extLst>
          </p:cNvPr>
          <p:cNvSpPr txBox="1">
            <a:spLocks/>
          </p:cNvSpPr>
          <p:nvPr/>
        </p:nvSpPr>
        <p:spPr>
          <a:xfrm>
            <a:off x="407988" y="373593"/>
            <a:ext cx="11376024" cy="106574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sz="9600" dirty="0">
              <a:latin typeface="Artifakt Element Black" panose="020B0A03050000020004" pitchFamily="34" charset="0"/>
              <a:ea typeface="Artifakt Element Black" panose="020B0A03050000020004" pitchFamily="34" charset="0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36511349-DF1C-3792-D7C2-E0ACB8429316}"/>
              </a:ext>
            </a:extLst>
          </p:cNvPr>
          <p:cNvGrpSpPr/>
          <p:nvPr/>
        </p:nvGrpSpPr>
        <p:grpSpPr>
          <a:xfrm>
            <a:off x="1002169" y="6357048"/>
            <a:ext cx="2406987" cy="415104"/>
            <a:chOff x="1002169" y="6357048"/>
            <a:chExt cx="2406987" cy="415104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C68C08D4-9FDF-BA3B-AE36-B7FCF2FA602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69733" y="6367816"/>
              <a:ext cx="807738" cy="404336"/>
            </a:xfrm>
            <a:prstGeom prst="rect">
              <a:avLst/>
            </a:prstGeom>
          </p:spPr>
        </p:pic>
        <p:pic>
          <p:nvPicPr>
            <p:cNvPr id="4" name="Google Shape;10;p1">
              <a:extLst>
                <a:ext uri="{FF2B5EF4-FFF2-40B4-BE49-F238E27FC236}">
                  <a16:creationId xmlns:a16="http://schemas.microsoft.com/office/drawing/2014/main" id="{347FA6CA-7AE6-532B-2940-80F58787BB38}"/>
                </a:ext>
              </a:extLst>
            </p:cNvPr>
            <p:cNvPicPr preferRelativeResize="0">
              <a:picLocks noChangeAspect="1"/>
            </p:cNvPicPr>
            <p:nvPr/>
          </p:nvPicPr>
          <p:blipFill>
            <a:blip r:embed="rId4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02169" y="6367816"/>
              <a:ext cx="748127" cy="39848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D3F6D77B-FA6A-F753-0951-F2DF546EEBF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96908" y="6357048"/>
              <a:ext cx="612248" cy="409255"/>
            </a:xfrm>
            <a:prstGeom prst="rect">
              <a:avLst/>
            </a:prstGeom>
          </p:spPr>
        </p:pic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38C027A1-F2DE-F803-4373-009B8683D782}"/>
              </a:ext>
            </a:extLst>
          </p:cNvPr>
          <p:cNvSpPr txBox="1"/>
          <p:nvPr/>
        </p:nvSpPr>
        <p:spPr>
          <a:xfrm>
            <a:off x="208029" y="437664"/>
            <a:ext cx="11575983" cy="1472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dirty="0">
                <a:solidFill>
                  <a:schemeClr val="tx2"/>
                </a:solidFill>
              </a:rPr>
              <a:t>Congratulations to Can </a:t>
            </a:r>
            <a:r>
              <a:rPr lang="en-US" dirty="0" err="1">
                <a:solidFill>
                  <a:schemeClr val="tx2"/>
                </a:solidFill>
              </a:rPr>
              <a:t>Davut</a:t>
            </a:r>
            <a:r>
              <a:rPr lang="en-US" dirty="0">
                <a:solidFill>
                  <a:schemeClr val="tx2"/>
                </a:solidFill>
              </a:rPr>
              <a:t> for having his paper accepted </a:t>
            </a:r>
            <a:r>
              <a:rPr lang="en-US">
                <a:solidFill>
                  <a:schemeClr val="tx2"/>
                </a:solidFill>
              </a:rPr>
              <a:t>to PRR for </a:t>
            </a:r>
            <a:r>
              <a:rPr lang="en-US" dirty="0">
                <a:solidFill>
                  <a:schemeClr val="tx2"/>
                </a:solidFill>
              </a:rPr>
              <a:t>publication based on his </a:t>
            </a:r>
            <a:r>
              <a:rPr lang="en-US" dirty="0" err="1">
                <a:solidFill>
                  <a:schemeClr val="tx2"/>
                </a:solidFill>
              </a:rPr>
              <a:t>ChDR</a:t>
            </a:r>
            <a:r>
              <a:rPr lang="en-US" dirty="0">
                <a:solidFill>
                  <a:schemeClr val="tx2"/>
                </a:solidFill>
              </a:rPr>
              <a:t> bunch length monitor studies!</a:t>
            </a:r>
          </a:p>
          <a:p>
            <a:pPr algn="l">
              <a:lnSpc>
                <a:spcPct val="150000"/>
              </a:lnSpc>
            </a:pPr>
            <a:endParaRPr lang="en-US" dirty="0">
              <a:solidFill>
                <a:schemeClr val="tx2"/>
              </a:solidFill>
            </a:endParaRPr>
          </a:p>
        </p:txBody>
      </p:sp>
      <p:pic>
        <p:nvPicPr>
          <p:cNvPr id="10" name="Picture 9" descr="A document with text on it&#10;&#10;Description automatically generated">
            <a:extLst>
              <a:ext uri="{FF2B5EF4-FFF2-40B4-BE49-F238E27FC236}">
                <a16:creationId xmlns:a16="http://schemas.microsoft.com/office/drawing/2014/main" id="{CEAFEFFC-7F4D-1712-00C4-C18F30E9E8E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8080" y="1823865"/>
            <a:ext cx="6891355" cy="3678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18653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57554EC-D0AB-2EFC-43A4-7A77AD562C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04FF76-3AD7-420E-95D0-F03EF07FA1D7}" type="slidenum">
              <a:rPr lang="en-GB" smtClean="0"/>
              <a:t>11</a:t>
            </a:fld>
            <a:endParaRPr lang="en-GB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36511349-DF1C-3792-D7C2-E0ACB8429316}"/>
              </a:ext>
            </a:extLst>
          </p:cNvPr>
          <p:cNvGrpSpPr/>
          <p:nvPr/>
        </p:nvGrpSpPr>
        <p:grpSpPr>
          <a:xfrm>
            <a:off x="1002169" y="6357048"/>
            <a:ext cx="2406987" cy="415104"/>
            <a:chOff x="1002169" y="6357048"/>
            <a:chExt cx="2406987" cy="415104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C68C08D4-9FDF-BA3B-AE36-B7FCF2FA602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69733" y="6367816"/>
              <a:ext cx="807738" cy="404336"/>
            </a:xfrm>
            <a:prstGeom prst="rect">
              <a:avLst/>
            </a:prstGeom>
          </p:spPr>
        </p:pic>
        <p:pic>
          <p:nvPicPr>
            <p:cNvPr id="4" name="Google Shape;10;p1">
              <a:extLst>
                <a:ext uri="{FF2B5EF4-FFF2-40B4-BE49-F238E27FC236}">
                  <a16:creationId xmlns:a16="http://schemas.microsoft.com/office/drawing/2014/main" id="{347FA6CA-7AE6-532B-2940-80F58787BB38}"/>
                </a:ext>
              </a:extLst>
            </p:cNvPr>
            <p:cNvPicPr preferRelativeResize="0">
              <a:picLocks noChangeAspect="1"/>
            </p:cNvPicPr>
            <p:nvPr/>
          </p:nvPicPr>
          <p:blipFill>
            <a:blip r:embed="rId4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02169" y="6367816"/>
              <a:ext cx="748127" cy="39848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D3F6D77B-FA6A-F753-0951-F2DF546EEBF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96908" y="6357048"/>
              <a:ext cx="612248" cy="409255"/>
            </a:xfrm>
            <a:prstGeom prst="rect">
              <a:avLst/>
            </a:prstGeom>
          </p:spPr>
        </p:pic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11FB849F-767F-BD11-6708-DFD97F73AE28}"/>
              </a:ext>
            </a:extLst>
          </p:cNvPr>
          <p:cNvSpPr txBox="1"/>
          <p:nvPr/>
        </p:nvSpPr>
        <p:spPr>
          <a:xfrm>
            <a:off x="1869733" y="2701254"/>
            <a:ext cx="8071221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4000" b="1" dirty="0"/>
              <a:t>Thank you for Listening!</a:t>
            </a:r>
          </a:p>
        </p:txBody>
      </p:sp>
    </p:spTree>
    <p:extLst>
      <p:ext uri="{BB962C8B-B14F-4D97-AF65-F5344CB8AC3E}">
        <p14:creationId xmlns:p14="http://schemas.microsoft.com/office/powerpoint/2010/main" val="3952527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57554EC-D0AB-2EFC-43A4-7A77AD562C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04FF76-3AD7-420E-95D0-F03EF07FA1D7}" type="slidenum">
              <a:rPr lang="en-GB" smtClean="0"/>
              <a:t>12</a:t>
            </a:fld>
            <a:endParaRPr lang="en-GB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14E1BA6D-FD87-AC39-545A-12AE170E83DF}"/>
              </a:ext>
            </a:extLst>
          </p:cNvPr>
          <p:cNvSpPr txBox="1">
            <a:spLocks/>
          </p:cNvSpPr>
          <p:nvPr/>
        </p:nvSpPr>
        <p:spPr>
          <a:xfrm>
            <a:off x="407988" y="373593"/>
            <a:ext cx="11376024" cy="106574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>
                <a:latin typeface="Artifakt Element Black" panose="020B0A03050000020004" pitchFamily="34" charset="0"/>
                <a:ea typeface="Artifakt Element Black" panose="020B0A03050000020004" pitchFamily="34" charset="0"/>
              </a:rPr>
              <a:t>Numerical Bunch Length Calculation</a:t>
            </a:r>
            <a:endParaRPr lang="en-GB" sz="3600" dirty="0">
              <a:latin typeface="Artifakt Element Black" panose="020B0A03050000020004" pitchFamily="34" charset="0"/>
              <a:ea typeface="Artifakt Element Black" panose="020B0A03050000020004" pitchFamily="34" charset="0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36511349-DF1C-3792-D7C2-E0ACB8429316}"/>
              </a:ext>
            </a:extLst>
          </p:cNvPr>
          <p:cNvGrpSpPr/>
          <p:nvPr/>
        </p:nvGrpSpPr>
        <p:grpSpPr>
          <a:xfrm>
            <a:off x="1002169" y="6357048"/>
            <a:ext cx="2406987" cy="415104"/>
            <a:chOff x="1002169" y="6357048"/>
            <a:chExt cx="2406987" cy="415104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C68C08D4-9FDF-BA3B-AE36-B7FCF2FA602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69733" y="6367816"/>
              <a:ext cx="807738" cy="404336"/>
            </a:xfrm>
            <a:prstGeom prst="rect">
              <a:avLst/>
            </a:prstGeom>
          </p:spPr>
        </p:pic>
        <p:pic>
          <p:nvPicPr>
            <p:cNvPr id="4" name="Google Shape;10;p1">
              <a:extLst>
                <a:ext uri="{FF2B5EF4-FFF2-40B4-BE49-F238E27FC236}">
                  <a16:creationId xmlns:a16="http://schemas.microsoft.com/office/drawing/2014/main" id="{347FA6CA-7AE6-532B-2940-80F58787BB38}"/>
                </a:ext>
              </a:extLst>
            </p:cNvPr>
            <p:cNvPicPr preferRelativeResize="0">
              <a:picLocks noChangeAspect="1"/>
            </p:cNvPicPr>
            <p:nvPr/>
          </p:nvPicPr>
          <p:blipFill>
            <a:blip r:embed="rId4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02169" y="6367816"/>
              <a:ext cx="748127" cy="39848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D3F6D77B-FA6A-F753-0951-F2DF546EEBF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96908" y="6357048"/>
              <a:ext cx="612248" cy="409255"/>
            </a:xfrm>
            <a:prstGeom prst="rect">
              <a:avLst/>
            </a:prstGeom>
          </p:spPr>
        </p:pic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CDC451A1-A7CD-9000-6A4A-E6575412AA37}"/>
                  </a:ext>
                </a:extLst>
              </p:cNvPr>
              <p:cNvSpPr txBox="1"/>
              <p:nvPr/>
            </p:nvSpPr>
            <p:spPr>
              <a:xfrm>
                <a:off x="407988" y="1241247"/>
                <a:ext cx="11784012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285750" indent="-285750" algn="l">
                  <a:buFont typeface="Arial" panose="020B0604020202020204" pitchFamily="34" charset="0"/>
                  <a:buChar char="•"/>
                </a:pPr>
                <a:r>
                  <a:rPr lang="en-GB" dirty="0">
                    <a:solidFill>
                      <a:schemeClr val="tx2"/>
                    </a:solidFill>
                  </a:rPr>
                  <a:t>The bunch length can be calculated using the following for a Gaussian (</a:t>
                </a:r>
                <a14:m>
                  <m:oMath xmlns:m="http://schemas.openxmlformats.org/officeDocument/2006/math">
                    <m:r>
                      <a:rPr lang="en-GB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𝛼</m:t>
                    </m:r>
                    <m:r>
                      <a:rPr lang="en-GB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en-GB" dirty="0">
                    <a:solidFill>
                      <a:schemeClr val="tx2"/>
                    </a:solidFill>
                  </a:rPr>
                  <a:t>) and Skew-Gaussian bunch:</a:t>
                </a: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CDC451A1-A7CD-9000-6A4A-E6575412AA3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7988" y="1241247"/>
                <a:ext cx="11784012" cy="276999"/>
              </a:xfrm>
              <a:prstGeom prst="rect">
                <a:avLst/>
              </a:prstGeom>
              <a:blipFill>
                <a:blip r:embed="rId6"/>
                <a:stretch>
                  <a:fillRect l="-1138" t="-28889" b="-5111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9" name="TextBox 28">
            <a:extLst>
              <a:ext uri="{FF2B5EF4-FFF2-40B4-BE49-F238E27FC236}">
                <a16:creationId xmlns:a16="http://schemas.microsoft.com/office/drawing/2014/main" id="{BB02D457-E9A9-F2CA-0156-F075039BDC47}"/>
              </a:ext>
            </a:extLst>
          </p:cNvPr>
          <p:cNvSpPr txBox="1"/>
          <p:nvPr/>
        </p:nvSpPr>
        <p:spPr>
          <a:xfrm>
            <a:off x="7027334" y="2256234"/>
            <a:ext cx="179070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>
                <a:solidFill>
                  <a:schemeClr val="tx2"/>
                </a:solidFill>
              </a:rPr>
              <a:t>Where: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3B6D7659-DC32-867B-DCFC-AA07B82A8B31}"/>
                  </a:ext>
                </a:extLst>
              </p:cNvPr>
              <p:cNvSpPr txBox="1"/>
              <p:nvPr/>
            </p:nvSpPr>
            <p:spPr>
              <a:xfrm>
                <a:off x="6413500" y="2009226"/>
                <a:ext cx="6096000" cy="71468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GB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𝑠𝑘</m:t>
                          </m:r>
                        </m:sub>
                      </m:sSub>
                      <m:r>
                        <a:rPr lang="en-GB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GB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𝜔</m:t>
                      </m:r>
                      <m:r>
                        <a:rPr lang="en-GB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)=(1−</m:t>
                      </m:r>
                      <m:func>
                        <m:funcPr>
                          <m:ctrlPr>
                            <a:rPr lang="en-GB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GB" b="0" i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erf</m:t>
                          </m:r>
                        </m:fName>
                        <m:e>
                          <m:d>
                            <m:dPr>
                              <m:ctrlPr>
                                <a:rPr lang="en-GB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GB" b="0" i="1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GB" b="0" i="1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𝛼</m:t>
                                  </m:r>
                                  <m:sSub>
                                    <m:sSubPr>
                                      <m:ctrlPr>
                                        <a:rPr lang="en-GB" b="0" i="1" smtClean="0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b="0" i="1" smtClean="0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𝜎</m:t>
                                      </m:r>
                                    </m:e>
                                    <m:sub>
                                      <m:r>
                                        <a:rPr lang="en-GB" b="0" i="1" smtClean="0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𝑡</m:t>
                                      </m:r>
                                    </m:sub>
                                  </m:sSub>
                                  <m:r>
                                    <a:rPr lang="en-GB" b="0" i="1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𝜔</m:t>
                                  </m:r>
                                </m:num>
                                <m:den>
                                  <m:rad>
                                    <m:radPr>
                                      <m:degHide m:val="on"/>
                                      <m:ctrlPr>
                                        <a:rPr lang="en-GB" b="0" i="1" smtClean="0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radPr>
                                    <m:deg/>
                                    <m:e>
                                      <m:r>
                                        <a:rPr lang="en-GB" b="0" i="1" smtClean="0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1+2</m:t>
                                      </m:r>
                                      <m:sSup>
                                        <m:sSupPr>
                                          <m:ctrlPr>
                                            <a:rPr lang="en-GB" b="0" i="1" smtClean="0">
                                              <a:solidFill>
                                                <a:schemeClr val="tx2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GB" b="0" i="1" smtClean="0">
                                              <a:solidFill>
                                                <a:schemeClr val="tx2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𝛼</m:t>
                                          </m:r>
                                        </m:e>
                                        <m:sup>
                                          <m:r>
                                            <a:rPr lang="en-GB" b="0" i="1" smtClean="0">
                                              <a:solidFill>
                                                <a:schemeClr val="tx2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sup>
                                      </m:sSup>
                                    </m:e>
                                  </m:rad>
                                </m:den>
                              </m:f>
                            </m:e>
                          </m:d>
                          <m:r>
                            <a:rPr lang="en-GB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</m:func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3B6D7659-DC32-867B-DCFC-AA07B82A8B3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13500" y="2009226"/>
                <a:ext cx="6096000" cy="714683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668D9EC7-AE1D-6157-1201-DE8F1E4C4AD7}"/>
                  </a:ext>
                </a:extLst>
              </p:cNvPr>
              <p:cNvSpPr txBox="1"/>
              <p:nvPr/>
            </p:nvSpPr>
            <p:spPr>
              <a:xfrm>
                <a:off x="950983" y="1985551"/>
                <a:ext cx="4916346" cy="81836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GB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  <m:r>
                        <a:rPr lang="en-GB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GB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f>
                            <m:fPr>
                              <m:ctrlPr>
                                <a:rPr lang="en-GB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n-GB" b="0" i="1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Sup>
                                    <m:sSubSupPr>
                                      <m:ctrlPr>
                                        <a:rPr lang="en-GB" b="0" i="1" smtClean="0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GB" b="0" i="1" smtClean="0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𝜔</m:t>
                                      </m:r>
                                    </m:e>
                                    <m:sub>
                                      <m:r>
                                        <a:rPr lang="en-GB" b="0" i="1" smtClean="0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b>
                                    <m:sup>
                                      <m:r>
                                        <a:rPr lang="en-GB" b="0" i="1" smtClean="0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bSup>
                                  <m:r>
                                    <a:rPr lang="en-GB" b="0" i="1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sSubSup>
                                    <m:sSubSupPr>
                                      <m:ctrlPr>
                                        <a:rPr lang="en-GB" b="0" i="1" smtClean="0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GB" b="0" i="1" smtClean="0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𝜔</m:t>
                                      </m:r>
                                    </m:e>
                                    <m:sub>
                                      <m:r>
                                        <a:rPr lang="en-GB" b="0" i="1" smtClean="0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</m:sub>
                                    <m:sup>
                                      <m:r>
                                        <a:rPr lang="en-GB" b="0" i="1" smtClean="0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bSup>
                                </m:e>
                              </m:d>
                            </m:den>
                          </m:f>
                          <m:d>
                            <m:dPr>
                              <m:begChr m:val="|"/>
                              <m:endChr m:val="|"/>
                              <m:ctrlPr>
                                <a:rPr lang="en-GB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unc>
                                <m:funcPr>
                                  <m:ctrlPr>
                                    <a:rPr lang="en-GB" b="0" i="1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GB" b="0" i="0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ln</m:t>
                                  </m:r>
                                </m:fName>
                                <m:e>
                                  <m:d>
                                    <m:dPr>
                                      <m:ctrlPr>
                                        <a:rPr lang="en-GB" b="0" i="1" smtClean="0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f>
                                        <m:fPr>
                                          <m:ctrlPr>
                                            <a:rPr lang="en-GB" b="0" i="1" smtClean="0">
                                              <a:solidFill>
                                                <a:schemeClr val="tx2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fPr>
                                        <m:num>
                                          <m:sSub>
                                            <m:sSubPr>
                                              <m:ctrlPr>
                                                <a:rPr lang="en-GB" b="0" i="1" smtClean="0">
                                                  <a:solidFill>
                                                    <a:schemeClr val="tx2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GB" b="0" i="1" smtClean="0">
                                                  <a:solidFill>
                                                    <a:schemeClr val="tx2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𝐼</m:t>
                                              </m:r>
                                            </m:e>
                                            <m:sub>
                                              <m:r>
                                                <a:rPr lang="en-GB" b="0" i="1" smtClean="0">
                                                  <a:solidFill>
                                                    <a:schemeClr val="tx2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1</m:t>
                                              </m:r>
                                            </m:sub>
                                          </m:sSub>
                                          <m:d>
                                            <m:dPr>
                                              <m:ctrlPr>
                                                <a:rPr lang="en-GB" b="0" i="1" smtClean="0">
                                                  <a:solidFill>
                                                    <a:schemeClr val="tx2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dPr>
                                            <m:e>
                                              <m:sSub>
                                                <m:sSubPr>
                                                  <m:ctrlPr>
                                                    <a:rPr lang="en-GB" b="0" i="1" smtClean="0">
                                                      <a:solidFill>
                                                        <a:schemeClr val="tx2"/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sSubPr>
                                                <m:e>
                                                  <m:r>
                                                    <a:rPr lang="en-GB" b="0" i="1" smtClean="0">
                                                      <a:solidFill>
                                                        <a:schemeClr val="tx2"/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  <m:t>𝜔</m:t>
                                                  </m:r>
                                                </m:e>
                                                <m:sub>
                                                  <m:r>
                                                    <a:rPr lang="en-GB" b="0" i="1" smtClean="0">
                                                      <a:solidFill>
                                                        <a:schemeClr val="tx2"/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  <m:t>1</m:t>
                                                  </m:r>
                                                </m:sub>
                                              </m:sSub>
                                            </m:e>
                                          </m:d>
                                          <m:sSub>
                                            <m:sSubPr>
                                              <m:ctrlPr>
                                                <a:rPr lang="en-GB" i="1">
                                                  <a:solidFill>
                                                    <a:schemeClr val="tx2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GB" i="1">
                                                  <a:solidFill>
                                                    <a:schemeClr val="tx2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𝐼</m:t>
                                              </m:r>
                                            </m:e>
                                            <m:sub>
                                              <m:r>
                                                <a:rPr lang="en-GB" b="0" i="1" smtClean="0">
                                                  <a:solidFill>
                                                    <a:schemeClr val="tx2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𝑒</m:t>
                                              </m:r>
                                              <m:r>
                                                <a:rPr lang="en-GB" b="0" i="1" smtClean="0">
                                                  <a:solidFill>
                                                    <a:schemeClr val="tx2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2</m:t>
                                              </m:r>
                                            </m:sub>
                                          </m:sSub>
                                          <m:d>
                                            <m:dPr>
                                              <m:ctrlPr>
                                                <a:rPr lang="en-GB" i="1">
                                                  <a:solidFill>
                                                    <a:schemeClr val="tx2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dPr>
                                            <m:e>
                                              <m:sSub>
                                                <m:sSubPr>
                                                  <m:ctrlPr>
                                                    <a:rPr lang="en-GB" i="1">
                                                      <a:solidFill>
                                                        <a:schemeClr val="tx2"/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sSubPr>
                                                <m:e>
                                                  <m:r>
                                                    <a:rPr lang="en-GB" i="1">
                                                      <a:solidFill>
                                                        <a:schemeClr val="tx2"/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  <m:t>𝜔</m:t>
                                                  </m:r>
                                                </m:e>
                                                <m:sub>
                                                  <m:r>
                                                    <a:rPr lang="en-GB" b="0" i="1" smtClean="0">
                                                      <a:solidFill>
                                                        <a:schemeClr val="tx2"/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  <m:t>2</m:t>
                                                  </m:r>
                                                </m:sub>
                                              </m:sSub>
                                            </m:e>
                                          </m:d>
                                          <m:sSub>
                                            <m:sSubPr>
                                              <m:ctrlPr>
                                                <a:rPr lang="en-GB" b="0" i="1" smtClean="0">
                                                  <a:solidFill>
                                                    <a:schemeClr val="tx2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GB" b="0" i="1" smtClean="0">
                                                  <a:solidFill>
                                                    <a:schemeClr val="tx2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|</m:t>
                                              </m:r>
                                              <m:r>
                                                <a:rPr lang="en-GB" b="0" i="1" smtClean="0">
                                                  <a:solidFill>
                                                    <a:schemeClr val="tx2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𝐹</m:t>
                                              </m:r>
                                            </m:e>
                                            <m:sub>
                                              <m:r>
                                                <a:rPr lang="en-GB" b="0" i="1" smtClean="0">
                                                  <a:solidFill>
                                                    <a:schemeClr val="tx2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𝑠𝑘</m:t>
                                              </m:r>
                                              <m:r>
                                                <a:rPr lang="en-GB" b="0" i="1" smtClean="0">
                                                  <a:solidFill>
                                                    <a:schemeClr val="tx2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2</m:t>
                                              </m:r>
                                            </m:sub>
                                          </m:sSub>
                                          <m:d>
                                            <m:dPr>
                                              <m:ctrlPr>
                                                <a:rPr lang="en-GB" b="0" i="1" smtClean="0">
                                                  <a:solidFill>
                                                    <a:schemeClr val="tx2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dPr>
                                            <m:e>
                                              <m:sSub>
                                                <m:sSubPr>
                                                  <m:ctrlPr>
                                                    <a:rPr lang="en-GB" b="0" i="1" smtClean="0">
                                                      <a:solidFill>
                                                        <a:schemeClr val="tx2"/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sSubPr>
                                                <m:e>
                                                  <m:r>
                                                    <a:rPr lang="en-GB" b="0" i="1" smtClean="0">
                                                      <a:solidFill>
                                                        <a:schemeClr val="tx2"/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  <m:t>𝜔</m:t>
                                                  </m:r>
                                                </m:e>
                                                <m:sub>
                                                  <m:r>
                                                    <a:rPr lang="en-GB" b="0" i="1" smtClean="0">
                                                      <a:solidFill>
                                                        <a:schemeClr val="tx2"/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  <m:t>2</m:t>
                                                  </m:r>
                                                </m:sub>
                                              </m:sSub>
                                            </m:e>
                                          </m:d>
                                          <m:sSup>
                                            <m:sSupPr>
                                              <m:ctrlPr>
                                                <a:rPr lang="en-GB" b="0" i="1" smtClean="0">
                                                  <a:solidFill>
                                                    <a:schemeClr val="tx2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pPr>
                                            <m:e>
                                              <m:d>
                                                <m:dPr>
                                                  <m:begChr m:val=""/>
                                                  <m:endChr m:val="|"/>
                                                  <m:ctrlPr>
                                                    <a:rPr lang="en-GB" b="0" i="1" smtClean="0">
                                                      <a:solidFill>
                                                        <a:schemeClr val="tx2"/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dPr>
                                                <m:e>
                                                  <m:r>
                                                    <a:rPr lang="en-GB">
                                                      <a:solidFill>
                                                        <a:schemeClr val="tx2"/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  <m:t>​</m:t>
                                                  </m:r>
                                                </m:e>
                                              </m:d>
                                            </m:e>
                                            <m:sup>
                                              <m:r>
                                                <a:rPr lang="en-GB" b="0" i="1" smtClean="0">
                                                  <a:solidFill>
                                                    <a:schemeClr val="tx2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2</m:t>
                                              </m:r>
                                            </m:sup>
                                          </m:sSup>
                                        </m:num>
                                        <m:den>
                                          <m:sSub>
                                            <m:sSubPr>
                                              <m:ctrlPr>
                                                <a:rPr lang="en-GB" i="1">
                                                  <a:solidFill>
                                                    <a:schemeClr val="tx2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GB" i="1">
                                                  <a:solidFill>
                                                    <a:schemeClr val="tx2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𝐼</m:t>
                                              </m:r>
                                            </m:e>
                                            <m:sub>
                                              <m:r>
                                                <a:rPr lang="en-GB" b="0" i="1" smtClean="0">
                                                  <a:solidFill>
                                                    <a:schemeClr val="tx2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2</m:t>
                                              </m:r>
                                            </m:sub>
                                          </m:sSub>
                                          <m:d>
                                            <m:dPr>
                                              <m:ctrlPr>
                                                <a:rPr lang="en-GB" i="1">
                                                  <a:solidFill>
                                                    <a:schemeClr val="tx2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dPr>
                                            <m:e>
                                              <m:sSub>
                                                <m:sSubPr>
                                                  <m:ctrlPr>
                                                    <a:rPr lang="en-GB" i="1">
                                                      <a:solidFill>
                                                        <a:schemeClr val="tx2"/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sSubPr>
                                                <m:e>
                                                  <m:r>
                                                    <a:rPr lang="en-GB" i="1">
                                                      <a:solidFill>
                                                        <a:schemeClr val="tx2"/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  <m:t>𝜔</m:t>
                                                  </m:r>
                                                </m:e>
                                                <m:sub>
                                                  <m:r>
                                                    <a:rPr lang="en-GB" b="0" i="1" smtClean="0">
                                                      <a:solidFill>
                                                        <a:schemeClr val="tx2"/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  <m:t>2</m:t>
                                                  </m:r>
                                                </m:sub>
                                              </m:sSub>
                                            </m:e>
                                          </m:d>
                                          <m:sSub>
                                            <m:sSubPr>
                                              <m:ctrlPr>
                                                <a:rPr lang="en-GB" i="1">
                                                  <a:solidFill>
                                                    <a:schemeClr val="tx2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GB" i="1">
                                                  <a:solidFill>
                                                    <a:schemeClr val="tx2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𝐼</m:t>
                                              </m:r>
                                            </m:e>
                                            <m:sub>
                                              <m:r>
                                                <a:rPr lang="en-GB" b="0" i="1" smtClean="0">
                                                  <a:solidFill>
                                                    <a:schemeClr val="tx2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𝑒</m:t>
                                              </m:r>
                                              <m:r>
                                                <a:rPr lang="en-GB" i="1">
                                                  <a:solidFill>
                                                    <a:schemeClr val="tx2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1</m:t>
                                              </m:r>
                                            </m:sub>
                                          </m:sSub>
                                          <m:d>
                                            <m:dPr>
                                              <m:ctrlPr>
                                                <a:rPr lang="en-GB" i="1">
                                                  <a:solidFill>
                                                    <a:schemeClr val="tx2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dPr>
                                            <m:e>
                                              <m:sSub>
                                                <m:sSubPr>
                                                  <m:ctrlPr>
                                                    <a:rPr lang="en-GB" i="1">
                                                      <a:solidFill>
                                                        <a:schemeClr val="tx2"/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sSubPr>
                                                <m:e>
                                                  <m:r>
                                                    <a:rPr lang="en-GB" i="1">
                                                      <a:solidFill>
                                                        <a:schemeClr val="tx2"/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  <m:t>𝜔</m:t>
                                                  </m:r>
                                                </m:e>
                                                <m:sub>
                                                  <m:r>
                                                    <a:rPr lang="en-GB" i="1">
                                                      <a:solidFill>
                                                        <a:schemeClr val="tx2"/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  <m:t>1</m:t>
                                                  </m:r>
                                                </m:sub>
                                              </m:sSub>
                                            </m:e>
                                          </m:d>
                                          <m:sSub>
                                            <m:sSubPr>
                                              <m:ctrlPr>
                                                <a:rPr lang="en-GB" i="1">
                                                  <a:solidFill>
                                                    <a:schemeClr val="tx2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GB" b="0" i="1" smtClean="0">
                                                  <a:solidFill>
                                                    <a:schemeClr val="tx2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|</m:t>
                                              </m:r>
                                              <m:r>
                                                <a:rPr lang="en-GB" i="1">
                                                  <a:solidFill>
                                                    <a:schemeClr val="tx2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𝐹</m:t>
                                              </m:r>
                                            </m:e>
                                            <m:sub>
                                              <m:r>
                                                <a:rPr lang="en-GB" i="1">
                                                  <a:solidFill>
                                                    <a:schemeClr val="tx2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𝑠𝑘</m:t>
                                              </m:r>
                                              <m:r>
                                                <a:rPr lang="en-GB" b="0" i="1" smtClean="0">
                                                  <a:solidFill>
                                                    <a:schemeClr val="tx2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1</m:t>
                                              </m:r>
                                            </m:sub>
                                          </m:sSub>
                                          <m:d>
                                            <m:dPr>
                                              <m:ctrlPr>
                                                <a:rPr lang="en-GB" i="1">
                                                  <a:solidFill>
                                                    <a:schemeClr val="tx2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dPr>
                                            <m:e>
                                              <m:sSub>
                                                <m:sSubPr>
                                                  <m:ctrlPr>
                                                    <a:rPr lang="en-GB" i="1">
                                                      <a:solidFill>
                                                        <a:schemeClr val="tx2"/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sSubPr>
                                                <m:e>
                                                  <m:r>
                                                    <a:rPr lang="en-GB" i="1">
                                                      <a:solidFill>
                                                        <a:schemeClr val="tx2"/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  <m:t>𝜔</m:t>
                                                  </m:r>
                                                </m:e>
                                                <m:sub>
                                                  <m:r>
                                                    <a:rPr lang="en-GB" b="0" i="1" smtClean="0">
                                                      <a:solidFill>
                                                        <a:schemeClr val="tx2"/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  <m:t>1</m:t>
                                                  </m:r>
                                                </m:sub>
                                              </m:sSub>
                                            </m:e>
                                          </m:d>
                                          <m:sSup>
                                            <m:sSupPr>
                                              <m:ctrlPr>
                                                <a:rPr lang="en-GB" b="0" i="1" smtClean="0">
                                                  <a:solidFill>
                                                    <a:schemeClr val="tx2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pPr>
                                            <m:e>
                                              <m:d>
                                                <m:dPr>
                                                  <m:begChr m:val=""/>
                                                  <m:endChr m:val="|"/>
                                                  <m:ctrlPr>
                                                    <a:rPr lang="en-GB" b="0" i="1" smtClean="0">
                                                      <a:solidFill>
                                                        <a:schemeClr val="tx2"/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dPr>
                                                <m:e>
                                                  <m:r>
                                                    <a:rPr lang="en-GB">
                                                      <a:solidFill>
                                                        <a:schemeClr val="tx2"/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  <m:t>​</m:t>
                                                  </m:r>
                                                </m:e>
                                              </m:d>
                                            </m:e>
                                            <m:sup>
                                              <m:r>
                                                <a:rPr lang="en-GB" b="0" i="1" smtClean="0">
                                                  <a:solidFill>
                                                    <a:schemeClr val="tx2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2</m:t>
                                              </m:r>
                                            </m:sup>
                                          </m:sSup>
                                        </m:den>
                                      </m:f>
                                    </m:e>
                                  </m:d>
                                </m:e>
                              </m:func>
                            </m:e>
                          </m:d>
                        </m:e>
                      </m:rad>
                    </m:oMath>
                  </m:oMathPara>
                </a14:m>
                <a:endParaRPr lang="en-GB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668D9EC7-AE1D-6157-1201-DE8F1E4C4AD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0983" y="1985551"/>
                <a:ext cx="4916346" cy="818366"/>
              </a:xfrm>
              <a:prstGeom prst="rect">
                <a:avLst/>
              </a:prstGeom>
              <a:blipFill>
                <a:blip r:embed="rId8"/>
                <a:stretch>
                  <a:fillRect b="-74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4" name="Picture 13">
            <a:extLst>
              <a:ext uri="{FF2B5EF4-FFF2-40B4-BE49-F238E27FC236}">
                <a16:creationId xmlns:a16="http://schemas.microsoft.com/office/drawing/2014/main" id="{B28126ED-EE96-EA8D-59A6-4FC4E6A034B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07988" y="3515263"/>
            <a:ext cx="3435077" cy="2493482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DBBD09A8-3AED-045C-F90D-DF0087018885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149790" y="3524594"/>
            <a:ext cx="3435077" cy="2493482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698872E7-28FC-5B57-006A-6617EA0A611C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8055011" y="3533877"/>
            <a:ext cx="3435077" cy="24934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34482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F38A2D6-3470-04E2-97BB-99293C5B7B9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93A439C-E4A3-250E-9965-1AE447D198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04FF76-3AD7-420E-95D0-F03EF07FA1D7}" type="slidenum">
              <a:rPr lang="en-GB" smtClean="0"/>
              <a:t>2</a:t>
            </a:fld>
            <a:endParaRPr lang="en-GB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43582AE4-DCFF-613B-FFAD-885661DF8B83}"/>
              </a:ext>
            </a:extLst>
          </p:cNvPr>
          <p:cNvSpPr txBox="1">
            <a:spLocks/>
          </p:cNvSpPr>
          <p:nvPr/>
        </p:nvSpPr>
        <p:spPr>
          <a:xfrm>
            <a:off x="412776" y="346580"/>
            <a:ext cx="11376024" cy="106574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dirty="0">
                <a:latin typeface="Artifakt Element Black" panose="020B0A03050000020004" pitchFamily="34" charset="0"/>
                <a:ea typeface="Artifakt Element Black" panose="020B0A03050000020004" pitchFamily="34" charset="0"/>
              </a:rPr>
              <a:t>Outline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670017A8-B26C-0C7D-43DE-BCB085657DC0}"/>
              </a:ext>
            </a:extLst>
          </p:cNvPr>
          <p:cNvGrpSpPr/>
          <p:nvPr/>
        </p:nvGrpSpPr>
        <p:grpSpPr>
          <a:xfrm>
            <a:off x="1002169" y="6357048"/>
            <a:ext cx="2406987" cy="415104"/>
            <a:chOff x="1002169" y="6357048"/>
            <a:chExt cx="2406987" cy="415104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D7554494-D66A-FADB-EF36-17105675826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69733" y="6367816"/>
              <a:ext cx="807738" cy="404336"/>
            </a:xfrm>
            <a:prstGeom prst="rect">
              <a:avLst/>
            </a:prstGeom>
          </p:spPr>
        </p:pic>
        <p:pic>
          <p:nvPicPr>
            <p:cNvPr id="4" name="Google Shape;10;p1">
              <a:extLst>
                <a:ext uri="{FF2B5EF4-FFF2-40B4-BE49-F238E27FC236}">
                  <a16:creationId xmlns:a16="http://schemas.microsoft.com/office/drawing/2014/main" id="{67A98AA2-2D08-7584-05AC-C32EBDDC48F1}"/>
                </a:ext>
              </a:extLst>
            </p:cNvPr>
            <p:cNvPicPr preferRelativeResize="0">
              <a:picLocks noChangeAspect="1"/>
            </p:cNvPicPr>
            <p:nvPr/>
          </p:nvPicPr>
          <p:blipFill>
            <a:blip r:embed="rId4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02169" y="6367816"/>
              <a:ext cx="748127" cy="39848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74C13A16-5655-ACAA-B7E3-FB110A1C70A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96908" y="6357048"/>
              <a:ext cx="612248" cy="409255"/>
            </a:xfrm>
            <a:prstGeom prst="rect">
              <a:avLst/>
            </a:prstGeom>
          </p:spPr>
        </p:pic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6BD0284F-8DAA-B17C-7AE7-FE21EFDA3D23}"/>
              </a:ext>
            </a:extLst>
          </p:cNvPr>
          <p:cNvSpPr txBox="1"/>
          <p:nvPr/>
        </p:nvSpPr>
        <p:spPr>
          <a:xfrm>
            <a:off x="383191" y="1092771"/>
            <a:ext cx="11146764" cy="44319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lnSpc>
                <a:spcPct val="300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Recap of the experimental setup</a:t>
            </a:r>
          </a:p>
          <a:p>
            <a:pPr marL="285750" indent="-285750" algn="l">
              <a:lnSpc>
                <a:spcPct val="300000"/>
              </a:lnSpc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</a:rPr>
              <a:t>Installation plan</a:t>
            </a:r>
          </a:p>
          <a:p>
            <a:pPr marL="285750" indent="-285750" algn="l">
              <a:lnSpc>
                <a:spcPct val="300000"/>
              </a:lnSpc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</a:rPr>
              <a:t>Goals of the experiment</a:t>
            </a:r>
          </a:p>
          <a:p>
            <a:pPr marL="285750" indent="-285750" algn="l">
              <a:lnSpc>
                <a:spcPct val="300000"/>
              </a:lnSpc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</a:rPr>
              <a:t>CST simulations</a:t>
            </a:r>
          </a:p>
          <a:p>
            <a:pPr marL="285750" indent="-285750" algn="l">
              <a:lnSpc>
                <a:spcPct val="300000"/>
              </a:lnSpc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</a:rPr>
              <a:t>Conclusions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204383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57554EC-D0AB-2EFC-43A4-7A77AD562C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04FF76-3AD7-420E-95D0-F03EF07FA1D7}" type="slidenum">
              <a:rPr lang="en-GB" smtClean="0"/>
              <a:t>3</a:t>
            </a:fld>
            <a:endParaRPr lang="en-GB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14E1BA6D-FD87-AC39-545A-12AE170E83DF}"/>
              </a:ext>
            </a:extLst>
          </p:cNvPr>
          <p:cNvSpPr txBox="1">
            <a:spLocks/>
          </p:cNvSpPr>
          <p:nvPr/>
        </p:nvSpPr>
        <p:spPr>
          <a:xfrm>
            <a:off x="412776" y="346580"/>
            <a:ext cx="11376024" cy="106574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dirty="0">
                <a:latin typeface="Artifakt Element Black" panose="020B0A03050000020004" pitchFamily="34" charset="0"/>
                <a:ea typeface="Artifakt Element Black" panose="020B0A03050000020004" pitchFamily="34" charset="0"/>
              </a:rPr>
              <a:t>Recap of the experimental setup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36511349-DF1C-3792-D7C2-E0ACB8429316}"/>
              </a:ext>
            </a:extLst>
          </p:cNvPr>
          <p:cNvGrpSpPr/>
          <p:nvPr/>
        </p:nvGrpSpPr>
        <p:grpSpPr>
          <a:xfrm>
            <a:off x="1002169" y="6357048"/>
            <a:ext cx="2406987" cy="415104"/>
            <a:chOff x="1002169" y="6357048"/>
            <a:chExt cx="2406987" cy="415104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C68C08D4-9FDF-BA3B-AE36-B7FCF2FA602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69733" y="6367816"/>
              <a:ext cx="807738" cy="404336"/>
            </a:xfrm>
            <a:prstGeom prst="rect">
              <a:avLst/>
            </a:prstGeom>
          </p:spPr>
        </p:pic>
        <p:pic>
          <p:nvPicPr>
            <p:cNvPr id="4" name="Google Shape;10;p1">
              <a:extLst>
                <a:ext uri="{FF2B5EF4-FFF2-40B4-BE49-F238E27FC236}">
                  <a16:creationId xmlns:a16="http://schemas.microsoft.com/office/drawing/2014/main" id="{347FA6CA-7AE6-532B-2940-80F58787BB38}"/>
                </a:ext>
              </a:extLst>
            </p:cNvPr>
            <p:cNvPicPr preferRelativeResize="0">
              <a:picLocks noChangeAspect="1"/>
            </p:cNvPicPr>
            <p:nvPr/>
          </p:nvPicPr>
          <p:blipFill>
            <a:blip r:embed="rId4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02169" y="6367816"/>
              <a:ext cx="748127" cy="39848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D3F6D77B-FA6A-F753-0951-F2DF546EEBF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96908" y="6357048"/>
              <a:ext cx="612248" cy="409255"/>
            </a:xfrm>
            <a:prstGeom prst="rect">
              <a:avLst/>
            </a:prstGeom>
          </p:spPr>
        </p:pic>
      </p:grpSp>
      <p:pic>
        <p:nvPicPr>
          <p:cNvPr id="10" name="Resim 4">
            <a:extLst>
              <a:ext uri="{FF2B5EF4-FFF2-40B4-BE49-F238E27FC236}">
                <a16:creationId xmlns:a16="http://schemas.microsoft.com/office/drawing/2014/main" id="{9BEC4D8E-94B7-4821-B131-29477A3DE0B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758" y="1393072"/>
            <a:ext cx="5550242" cy="4621445"/>
          </a:xfrm>
          <a:prstGeom prst="rect">
            <a:avLst/>
          </a:prstGeom>
          <a:noFill/>
          <a:ln w="19050">
            <a:solidFill>
              <a:schemeClr val="tx2"/>
            </a:solidFill>
          </a:ln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1562D991-E2A9-E9CC-177D-3FFA86CDE4B6}"/>
              </a:ext>
            </a:extLst>
          </p:cNvPr>
          <p:cNvSpPr txBox="1"/>
          <p:nvPr/>
        </p:nvSpPr>
        <p:spPr>
          <a:xfrm>
            <a:off x="6341125" y="3263778"/>
            <a:ext cx="5746930" cy="249299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</a:rPr>
              <a:t>RMS Bunch Length Measurements: 3 Zero-bias Schottky diodes with the following frequency ranges.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</a:rPr>
              <a:t>50-75 GHz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</a:rPr>
              <a:t>90-140 GHz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</a:rPr>
              <a:t>400-600 GHz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GB" dirty="0">
              <a:solidFill>
                <a:srgbClr val="FF0000"/>
              </a:solidFill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</a:rPr>
              <a:t>Bunch Profile Measurements: A Martin-</a:t>
            </a:r>
            <a:r>
              <a:rPr lang="en-GB" dirty="0" err="1">
                <a:solidFill>
                  <a:schemeClr val="tx2"/>
                </a:solidFill>
              </a:rPr>
              <a:t>Puplett</a:t>
            </a:r>
            <a:r>
              <a:rPr lang="en-GB" dirty="0">
                <a:solidFill>
                  <a:schemeClr val="tx2"/>
                </a:solidFill>
              </a:rPr>
              <a:t> Interferometer with QODs with a frequency range of 0.1 - 1 THz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BBE13AF-3CB4-73A6-E950-2734A1483F80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63203" t="21644" r="13125" b="33333"/>
          <a:stretch/>
        </p:blipFill>
        <p:spPr>
          <a:xfrm>
            <a:off x="7805486" y="733295"/>
            <a:ext cx="4170426" cy="2379588"/>
          </a:xfrm>
          <a:prstGeom prst="rect">
            <a:avLst/>
          </a:prstGeom>
          <a:ln w="19050">
            <a:solidFill>
              <a:schemeClr val="tx2"/>
            </a:solidFill>
          </a:ln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29F21CF9-1CC9-53CD-7966-C3B41B9DB548}"/>
              </a:ext>
            </a:extLst>
          </p:cNvPr>
          <p:cNvSpPr txBox="1"/>
          <p:nvPr/>
        </p:nvSpPr>
        <p:spPr>
          <a:xfrm>
            <a:off x="8374380" y="389878"/>
            <a:ext cx="3703156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>
                <a:solidFill>
                  <a:schemeClr val="tx2"/>
                </a:solidFill>
              </a:rPr>
              <a:t>Previous Experimental Setup</a:t>
            </a:r>
          </a:p>
        </p:txBody>
      </p:sp>
      <p:sp>
        <p:nvSpPr>
          <p:cNvPr id="13" name="TextBox 10">
            <a:extLst>
              <a:ext uri="{FF2B5EF4-FFF2-40B4-BE49-F238E27FC236}">
                <a16:creationId xmlns:a16="http://schemas.microsoft.com/office/drawing/2014/main" id="{1606807B-CA5E-43A3-EEB2-F9A536554D7F}"/>
              </a:ext>
            </a:extLst>
          </p:cNvPr>
          <p:cNvSpPr txBox="1"/>
          <p:nvPr/>
        </p:nvSpPr>
        <p:spPr>
          <a:xfrm>
            <a:off x="2371897" y="1039773"/>
            <a:ext cx="2074517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>
                <a:solidFill>
                  <a:schemeClr val="tx2"/>
                </a:solidFill>
              </a:rPr>
              <a:t>Experimental Setup</a:t>
            </a:r>
          </a:p>
        </p:txBody>
      </p:sp>
    </p:spTree>
    <p:extLst>
      <p:ext uri="{BB962C8B-B14F-4D97-AF65-F5344CB8AC3E}">
        <p14:creationId xmlns:p14="http://schemas.microsoft.com/office/powerpoint/2010/main" val="2272805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57554EC-D0AB-2EFC-43A4-7A77AD562C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04FF76-3AD7-420E-95D0-F03EF07FA1D7}" type="slidenum">
              <a:rPr lang="en-GB" smtClean="0"/>
              <a:t>4</a:t>
            </a:fld>
            <a:endParaRPr lang="en-GB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14E1BA6D-FD87-AC39-545A-12AE170E83DF}"/>
              </a:ext>
            </a:extLst>
          </p:cNvPr>
          <p:cNvSpPr txBox="1">
            <a:spLocks/>
          </p:cNvSpPr>
          <p:nvPr/>
        </p:nvSpPr>
        <p:spPr>
          <a:xfrm>
            <a:off x="412776" y="346580"/>
            <a:ext cx="11376024" cy="106574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dirty="0">
                <a:latin typeface="Artifakt Element Black" panose="020B0A03050000020004" pitchFamily="34" charset="0"/>
                <a:ea typeface="Artifakt Element Black" panose="020B0A03050000020004" pitchFamily="34" charset="0"/>
              </a:rPr>
              <a:t>Installation Plan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36511349-DF1C-3792-D7C2-E0ACB8429316}"/>
              </a:ext>
            </a:extLst>
          </p:cNvPr>
          <p:cNvGrpSpPr/>
          <p:nvPr/>
        </p:nvGrpSpPr>
        <p:grpSpPr>
          <a:xfrm>
            <a:off x="1002169" y="6357048"/>
            <a:ext cx="2406987" cy="415104"/>
            <a:chOff x="1002169" y="6357048"/>
            <a:chExt cx="2406987" cy="415104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C68C08D4-9FDF-BA3B-AE36-B7FCF2FA602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69733" y="6367816"/>
              <a:ext cx="807738" cy="404336"/>
            </a:xfrm>
            <a:prstGeom prst="rect">
              <a:avLst/>
            </a:prstGeom>
          </p:spPr>
        </p:pic>
        <p:pic>
          <p:nvPicPr>
            <p:cNvPr id="4" name="Google Shape;10;p1">
              <a:extLst>
                <a:ext uri="{FF2B5EF4-FFF2-40B4-BE49-F238E27FC236}">
                  <a16:creationId xmlns:a16="http://schemas.microsoft.com/office/drawing/2014/main" id="{347FA6CA-7AE6-532B-2940-80F58787BB38}"/>
                </a:ext>
              </a:extLst>
            </p:cNvPr>
            <p:cNvPicPr preferRelativeResize="0">
              <a:picLocks noChangeAspect="1"/>
            </p:cNvPicPr>
            <p:nvPr/>
          </p:nvPicPr>
          <p:blipFill>
            <a:blip r:embed="rId4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02169" y="6367816"/>
              <a:ext cx="748127" cy="39848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D3F6D77B-FA6A-F753-0951-F2DF546EEBF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96908" y="6357048"/>
              <a:ext cx="612248" cy="409255"/>
            </a:xfrm>
            <a:prstGeom prst="rect">
              <a:avLst/>
            </a:prstGeom>
          </p:spPr>
        </p:pic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E92AB8B3-AA5C-17F9-7BE6-793BAEE50162}"/>
              </a:ext>
            </a:extLst>
          </p:cNvPr>
          <p:cNvSpPr txBox="1"/>
          <p:nvPr/>
        </p:nvSpPr>
        <p:spPr>
          <a:xfrm>
            <a:off x="530812" y="1412322"/>
            <a:ext cx="9443768" cy="44319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</a:rPr>
              <a:t>CLEAR beam will run between March and end of June. The vacuum chamber will be installed in February along with breadboards and supports.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chemeClr val="tx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</a:rPr>
              <a:t>Make adjustments to the alumina radiator configuration in the vacuum chamber with the help of Ben Moser.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chemeClr val="tx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</a:rPr>
              <a:t>New Equipment: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</a:rPr>
              <a:t>50-75 GHz and 90-140 GHz diodes with attenuators (Arriving mid March).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</a:rPr>
              <a:t>THz lens for 400-600 GHz to improve S/N ratio.</a:t>
            </a:r>
          </a:p>
          <a:p>
            <a:endParaRPr lang="en-GB" dirty="0">
              <a:solidFill>
                <a:schemeClr val="tx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</a:rPr>
              <a:t>Beamtime requested for 2 weeks. Approximately 1 week end of May and 1 week end of June.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chemeClr val="tx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</a:rPr>
              <a:t>Parasitic measurements before dedicated beamtime.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chemeClr val="tx2"/>
              </a:solidFill>
            </a:endParaRPr>
          </a:p>
          <a:p>
            <a:endParaRPr lang="en-GB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7602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E4E315E-5F1B-4446-4114-7BCB5BA1349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A66C353-393E-CD6C-B0A4-3766FB8731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04FF76-3AD7-420E-95D0-F03EF07FA1D7}" type="slidenum">
              <a:rPr lang="en-GB" smtClean="0"/>
              <a:t>5</a:t>
            </a:fld>
            <a:endParaRPr lang="en-GB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EDFB9246-76A9-F8DC-975F-3EB102744A86}"/>
              </a:ext>
            </a:extLst>
          </p:cNvPr>
          <p:cNvSpPr txBox="1">
            <a:spLocks/>
          </p:cNvSpPr>
          <p:nvPr/>
        </p:nvSpPr>
        <p:spPr>
          <a:xfrm>
            <a:off x="412776" y="346580"/>
            <a:ext cx="11376024" cy="106574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>
                <a:latin typeface="Artifakt Element Black" panose="020B0A03050000020004" pitchFamily="34" charset="0"/>
                <a:ea typeface="Artifakt Element Black" panose="020B0A03050000020004" pitchFamily="34" charset="0"/>
              </a:rPr>
              <a:t>Goals of the Experiment</a:t>
            </a:r>
            <a:endParaRPr lang="en-GB" sz="6000" dirty="0">
              <a:latin typeface="Artifakt Element Black" panose="020B0A03050000020004" pitchFamily="34" charset="0"/>
              <a:ea typeface="Artifakt Element Black" panose="020B0A03050000020004" pitchFamily="34" charset="0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A7CCCF27-2313-4352-23D5-F5E5BD7DFEED}"/>
              </a:ext>
            </a:extLst>
          </p:cNvPr>
          <p:cNvGrpSpPr/>
          <p:nvPr/>
        </p:nvGrpSpPr>
        <p:grpSpPr>
          <a:xfrm>
            <a:off x="1002169" y="6357048"/>
            <a:ext cx="2406987" cy="415104"/>
            <a:chOff x="1002169" y="6357048"/>
            <a:chExt cx="2406987" cy="415104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EF1170CE-959A-C974-8782-55857F2E00E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69733" y="6367816"/>
              <a:ext cx="807738" cy="404336"/>
            </a:xfrm>
            <a:prstGeom prst="rect">
              <a:avLst/>
            </a:prstGeom>
          </p:spPr>
        </p:pic>
        <p:pic>
          <p:nvPicPr>
            <p:cNvPr id="4" name="Google Shape;10;p1">
              <a:extLst>
                <a:ext uri="{FF2B5EF4-FFF2-40B4-BE49-F238E27FC236}">
                  <a16:creationId xmlns:a16="http://schemas.microsoft.com/office/drawing/2014/main" id="{B23826DF-B17D-780C-413C-499E6C7DA8F7}"/>
                </a:ext>
              </a:extLst>
            </p:cNvPr>
            <p:cNvPicPr preferRelativeResize="0">
              <a:picLocks noChangeAspect="1"/>
            </p:cNvPicPr>
            <p:nvPr/>
          </p:nvPicPr>
          <p:blipFill>
            <a:blip r:embed="rId4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02169" y="6367816"/>
              <a:ext cx="748127" cy="39848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273CB17D-430C-EEF3-79D5-BEAD7843682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96908" y="6357048"/>
              <a:ext cx="612248" cy="409255"/>
            </a:xfrm>
            <a:prstGeom prst="rect">
              <a:avLst/>
            </a:prstGeom>
          </p:spPr>
        </p:pic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BB284667-A14A-1318-E34E-2D2947FAEF04}"/>
              </a:ext>
            </a:extLst>
          </p:cNvPr>
          <p:cNvSpPr txBox="1"/>
          <p:nvPr/>
        </p:nvSpPr>
        <p:spPr>
          <a:xfrm>
            <a:off x="530812" y="1412322"/>
            <a:ext cx="10576734" cy="498598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</a:rPr>
              <a:t>The experiment will be focussed more on the RMS bunch length measurements from the ZBDs. However, some MPI profile measurements may be taken along side these.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chemeClr val="tx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</a:rPr>
              <a:t>Parasitic Measurements: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</a:rPr>
              <a:t>Observe Signal from all detectors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</a:rPr>
              <a:t>Check S/N ratio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</a:rPr>
              <a:t>Perform alignments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</a:rPr>
              <a:t>Test attenuation/amplification scheme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dirty="0">
              <a:solidFill>
                <a:schemeClr val="tx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</a:rPr>
              <a:t>2 weeks dedicated beamtime: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</a:rPr>
              <a:t>Charge scan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</a:rPr>
              <a:t>Bunch length scan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</a:rPr>
              <a:t>Impact parameter scan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</a:rPr>
              <a:t>Angular jitter scan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dirty="0">
              <a:solidFill>
                <a:schemeClr val="tx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chemeClr val="tx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chemeClr val="tx2"/>
              </a:solidFill>
            </a:endParaRPr>
          </a:p>
          <a:p>
            <a:endParaRPr lang="en-GB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20612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57554EC-D0AB-2EFC-43A4-7A77AD562C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04FF76-3AD7-420E-95D0-F03EF07FA1D7}" type="slidenum">
              <a:rPr lang="en-GB" smtClean="0"/>
              <a:t>6</a:t>
            </a:fld>
            <a:endParaRPr lang="en-GB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14E1BA6D-FD87-AC39-545A-12AE170E83DF}"/>
              </a:ext>
            </a:extLst>
          </p:cNvPr>
          <p:cNvSpPr txBox="1">
            <a:spLocks/>
          </p:cNvSpPr>
          <p:nvPr/>
        </p:nvSpPr>
        <p:spPr>
          <a:xfrm>
            <a:off x="407988" y="373593"/>
            <a:ext cx="11376024" cy="106574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>
                <a:latin typeface="Artifakt Element Black" panose="020B0A03050000020004"/>
              </a:rPr>
              <a:t>CST simulations</a:t>
            </a:r>
            <a:endParaRPr lang="en-GB" dirty="0">
              <a:latin typeface="Artifakt Element Black" panose="020B0A03050000020004"/>
              <a:ea typeface="Artifakt Element Black" panose="020B0A03050000020004" pitchFamily="34" charset="0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36511349-DF1C-3792-D7C2-E0ACB8429316}"/>
              </a:ext>
            </a:extLst>
          </p:cNvPr>
          <p:cNvGrpSpPr/>
          <p:nvPr/>
        </p:nvGrpSpPr>
        <p:grpSpPr>
          <a:xfrm>
            <a:off x="1002169" y="6357048"/>
            <a:ext cx="2406987" cy="415104"/>
            <a:chOff x="1002169" y="6357048"/>
            <a:chExt cx="2406987" cy="415104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C68C08D4-9FDF-BA3B-AE36-B7FCF2FA602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69733" y="6367816"/>
              <a:ext cx="807738" cy="404336"/>
            </a:xfrm>
            <a:prstGeom prst="rect">
              <a:avLst/>
            </a:prstGeom>
          </p:spPr>
        </p:pic>
        <p:pic>
          <p:nvPicPr>
            <p:cNvPr id="4" name="Google Shape;10;p1">
              <a:extLst>
                <a:ext uri="{FF2B5EF4-FFF2-40B4-BE49-F238E27FC236}">
                  <a16:creationId xmlns:a16="http://schemas.microsoft.com/office/drawing/2014/main" id="{347FA6CA-7AE6-532B-2940-80F58787BB38}"/>
                </a:ext>
              </a:extLst>
            </p:cNvPr>
            <p:cNvPicPr preferRelativeResize="0">
              <a:picLocks noChangeAspect="1"/>
            </p:cNvPicPr>
            <p:nvPr/>
          </p:nvPicPr>
          <p:blipFill>
            <a:blip r:embed="rId4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02169" y="6367816"/>
              <a:ext cx="748127" cy="39848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D3F6D77B-FA6A-F753-0951-F2DF546EEBF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96908" y="6357048"/>
              <a:ext cx="612248" cy="409255"/>
            </a:xfrm>
            <a:prstGeom prst="rect">
              <a:avLst/>
            </a:prstGeom>
          </p:spPr>
        </p:pic>
      </p:grpSp>
      <p:pic>
        <p:nvPicPr>
          <p:cNvPr id="8" name="Picture 7">
            <a:extLst>
              <a:ext uri="{FF2B5EF4-FFF2-40B4-BE49-F238E27FC236}">
                <a16:creationId xmlns:a16="http://schemas.microsoft.com/office/drawing/2014/main" id="{69DD5B3F-EC1D-6247-B319-BDCA5E8D685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243758" y="906464"/>
            <a:ext cx="3278763" cy="2583439"/>
          </a:xfrm>
          <a:prstGeom prst="rect">
            <a:avLst/>
          </a:prstGeom>
        </p:spPr>
      </p:pic>
      <p:pic>
        <p:nvPicPr>
          <p:cNvPr id="11" name="Picture 10" descr="A blue square with white lines&#10;&#10;Description automatically generated">
            <a:extLst>
              <a:ext uri="{FF2B5EF4-FFF2-40B4-BE49-F238E27FC236}">
                <a16:creationId xmlns:a16="http://schemas.microsoft.com/office/drawing/2014/main" id="{C6C4DC18-691C-715D-A07F-B6018991C57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22" t="7921" r="36538" b="5753"/>
          <a:stretch/>
        </p:blipFill>
        <p:spPr>
          <a:xfrm>
            <a:off x="4768698" y="1057406"/>
            <a:ext cx="2737002" cy="2504446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BEBFBA65-ECEB-6F56-118B-D58EAE9F0F36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 l="21384" r="27206" b="8099"/>
          <a:stretch/>
        </p:blipFill>
        <p:spPr>
          <a:xfrm>
            <a:off x="1002169" y="3132829"/>
            <a:ext cx="2933700" cy="2361982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C1F53780-0D0D-6535-64EF-80A530921A57}"/>
              </a:ext>
            </a:extLst>
          </p:cNvPr>
          <p:cNvPicPr>
            <a:picLocks noChangeAspect="1"/>
          </p:cNvPicPr>
          <p:nvPr/>
        </p:nvPicPr>
        <p:blipFill>
          <a:blip r:embed="rId9"/>
          <a:srcRect l="30125" t="15185" r="35351" b="15878"/>
          <a:stretch/>
        </p:blipFill>
        <p:spPr>
          <a:xfrm>
            <a:off x="4768698" y="3630431"/>
            <a:ext cx="2783577" cy="2504447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F37B3F40-6053-37B3-F70A-5B66C903D19A}"/>
              </a:ext>
            </a:extLst>
          </p:cNvPr>
          <p:cNvSpPr txBox="1"/>
          <p:nvPr/>
        </p:nvSpPr>
        <p:spPr>
          <a:xfrm>
            <a:off x="555301" y="1573031"/>
            <a:ext cx="3844368" cy="107721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dirty="0">
                <a:solidFill>
                  <a:schemeClr val="tx2"/>
                </a:solidFill>
              </a:rPr>
              <a:t>Model based off dimensions of the vacuum chamber and radiator we use.</a:t>
            </a:r>
          </a:p>
          <a:p>
            <a:pPr algn="l"/>
            <a:endParaRPr lang="en-US" sz="1400" dirty="0">
              <a:solidFill>
                <a:schemeClr val="tx2"/>
              </a:solidFill>
            </a:endParaRPr>
          </a:p>
          <a:p>
            <a:pPr algn="l"/>
            <a:r>
              <a:rPr lang="en-US" sz="1400" dirty="0">
                <a:solidFill>
                  <a:schemeClr val="tx2"/>
                </a:solidFill>
              </a:rPr>
              <a:t>The simulations show a 2ps electron bunch with a 100 </a:t>
            </a:r>
            <a:r>
              <a:rPr lang="en-US" sz="1400" dirty="0" err="1">
                <a:solidFill>
                  <a:schemeClr val="tx2"/>
                </a:solidFill>
              </a:rPr>
              <a:t>pC</a:t>
            </a:r>
            <a:r>
              <a:rPr lang="en-US" sz="1400" dirty="0">
                <a:solidFill>
                  <a:schemeClr val="tx2"/>
                </a:solidFill>
              </a:rPr>
              <a:t> charge and beam energy 150 MeV</a:t>
            </a:r>
            <a:endParaRPr lang="en-GB" sz="1400" dirty="0">
              <a:solidFill>
                <a:schemeClr val="tx2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D2614DB-018D-4DEC-A028-AD284F24804F}"/>
              </a:ext>
            </a:extLst>
          </p:cNvPr>
          <p:cNvSpPr txBox="1"/>
          <p:nvPr/>
        </p:nvSpPr>
        <p:spPr>
          <a:xfrm>
            <a:off x="8385104" y="3630431"/>
            <a:ext cx="3420109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dirty="0">
                <a:solidFill>
                  <a:schemeClr val="tx2"/>
                </a:solidFill>
              </a:rPr>
              <a:t>The angular distribution shows a similar distribution with a slight shift </a:t>
            </a:r>
            <a:endParaRPr lang="en-GB" sz="1400" dirty="0">
              <a:solidFill>
                <a:schemeClr val="tx2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6B996DC-E7F6-15CA-4547-C458B693E80F}"/>
              </a:ext>
            </a:extLst>
          </p:cNvPr>
          <p:cNvSpPr txBox="1"/>
          <p:nvPr/>
        </p:nvSpPr>
        <p:spPr>
          <a:xfrm>
            <a:off x="7737404" y="4697045"/>
            <a:ext cx="3044896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dirty="0">
                <a:solidFill>
                  <a:schemeClr val="tx2"/>
                </a:solidFill>
              </a:rPr>
              <a:t>The snapshot on the left shows the field curving after transversing along the radiator</a:t>
            </a:r>
            <a:endParaRPr lang="en-GB" sz="14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32917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2585E90-DCE9-467B-7348-2E75E07239C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24A7D21-999E-DF64-A891-23899C892C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04FF76-3AD7-420E-95D0-F03EF07FA1D7}" type="slidenum">
              <a:rPr lang="en-GB" smtClean="0"/>
              <a:t>7</a:t>
            </a:fld>
            <a:endParaRPr lang="en-GB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C85BA930-0CD3-5ADC-3916-3CAA749C114E}"/>
              </a:ext>
            </a:extLst>
          </p:cNvPr>
          <p:cNvSpPr txBox="1">
            <a:spLocks/>
          </p:cNvSpPr>
          <p:nvPr/>
        </p:nvSpPr>
        <p:spPr>
          <a:xfrm>
            <a:off x="407988" y="373593"/>
            <a:ext cx="11376024" cy="106574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>
                <a:latin typeface="Artifakt Element Black" panose="020B0A03050000020004"/>
              </a:rPr>
              <a:t>CST simulations</a:t>
            </a:r>
            <a:endParaRPr lang="en-GB" dirty="0">
              <a:latin typeface="Artifakt Element Black" panose="020B0A03050000020004"/>
              <a:ea typeface="Artifakt Element Black" panose="020B0A03050000020004" pitchFamily="34" charset="0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32A76B8B-97B8-45F8-7D73-7D7787BEF3FB}"/>
              </a:ext>
            </a:extLst>
          </p:cNvPr>
          <p:cNvGrpSpPr/>
          <p:nvPr/>
        </p:nvGrpSpPr>
        <p:grpSpPr>
          <a:xfrm>
            <a:off x="1002169" y="6357048"/>
            <a:ext cx="2406987" cy="415104"/>
            <a:chOff x="1002169" y="6357048"/>
            <a:chExt cx="2406987" cy="415104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F4928731-99A0-2E55-AB61-33E95AED13C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69733" y="6367816"/>
              <a:ext cx="807738" cy="404336"/>
            </a:xfrm>
            <a:prstGeom prst="rect">
              <a:avLst/>
            </a:prstGeom>
          </p:spPr>
        </p:pic>
        <p:pic>
          <p:nvPicPr>
            <p:cNvPr id="4" name="Google Shape;10;p1">
              <a:extLst>
                <a:ext uri="{FF2B5EF4-FFF2-40B4-BE49-F238E27FC236}">
                  <a16:creationId xmlns:a16="http://schemas.microsoft.com/office/drawing/2014/main" id="{1C3BC17A-E084-1A87-24EE-F21E39383E2F}"/>
                </a:ext>
              </a:extLst>
            </p:cNvPr>
            <p:cNvPicPr preferRelativeResize="0">
              <a:picLocks noChangeAspect="1"/>
            </p:cNvPicPr>
            <p:nvPr/>
          </p:nvPicPr>
          <p:blipFill>
            <a:blip r:embed="rId4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02169" y="6367816"/>
              <a:ext cx="748127" cy="39848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EF2F2541-90FD-54F4-1E22-38ED5D78DBF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96908" y="6357048"/>
              <a:ext cx="612248" cy="409255"/>
            </a:xfrm>
            <a:prstGeom prst="rect">
              <a:avLst/>
            </a:prstGeom>
          </p:spPr>
        </p:pic>
      </p:grpSp>
      <p:pic>
        <p:nvPicPr>
          <p:cNvPr id="17" name="Picture 16">
            <a:extLst>
              <a:ext uri="{FF2B5EF4-FFF2-40B4-BE49-F238E27FC236}">
                <a16:creationId xmlns:a16="http://schemas.microsoft.com/office/drawing/2014/main" id="{3016990A-CCD4-4610-DBE7-B504B636997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33160" y="2973839"/>
            <a:ext cx="3585377" cy="278186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F84C9FD-0A70-CAC7-2910-7E6390C135A3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l="19575" t="15485" r="17299" b="13763"/>
          <a:stretch/>
        </p:blipFill>
        <p:spPr>
          <a:xfrm>
            <a:off x="598459" y="3050039"/>
            <a:ext cx="3749040" cy="1892544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89A6AA41-544A-28FE-3A37-A9B32EA943FB}"/>
              </a:ext>
            </a:extLst>
          </p:cNvPr>
          <p:cNvSpPr txBox="1"/>
          <p:nvPr/>
        </p:nvSpPr>
        <p:spPr>
          <a:xfrm>
            <a:off x="670560" y="1599491"/>
            <a:ext cx="3843331" cy="107721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dirty="0">
                <a:solidFill>
                  <a:schemeClr val="tx2"/>
                </a:solidFill>
              </a:rPr>
              <a:t>The gap between the radiators are based on the vacuum chamber we have (76.914 mm).</a:t>
            </a:r>
          </a:p>
          <a:p>
            <a:pPr algn="l"/>
            <a:endParaRPr lang="en-GB" sz="1400" dirty="0">
              <a:solidFill>
                <a:schemeClr val="tx2"/>
              </a:solidFill>
            </a:endParaRPr>
          </a:p>
          <a:p>
            <a:pPr algn="l"/>
            <a:r>
              <a:rPr lang="en-GB" sz="1400" dirty="0">
                <a:solidFill>
                  <a:schemeClr val="tx2"/>
                </a:solidFill>
              </a:rPr>
              <a:t>In blue is some shielding to prevent radiation from being detected from other radiators</a:t>
            </a:r>
            <a:endParaRPr lang="en-US" sz="1400" dirty="0">
              <a:solidFill>
                <a:schemeClr val="tx2"/>
              </a:solidFill>
            </a:endParaRPr>
          </a:p>
        </p:txBody>
      </p:sp>
      <p:pic>
        <p:nvPicPr>
          <p:cNvPr id="15" name="Picture 14" descr="A blue rectangular object with black lines&#10;&#10;Description automatically generated">
            <a:extLst>
              <a:ext uri="{FF2B5EF4-FFF2-40B4-BE49-F238E27FC236}">
                <a16:creationId xmlns:a16="http://schemas.microsoft.com/office/drawing/2014/main" id="{3F46D507-7269-0B39-65EA-B3486DBFBDE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75" t="31244" r="17750" b="18324"/>
          <a:stretch/>
        </p:blipFill>
        <p:spPr>
          <a:xfrm>
            <a:off x="5661994" y="936403"/>
            <a:ext cx="5127926" cy="17014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49165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129829C-A971-5663-85A2-825FDBE896C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B58EC49-C132-27E0-AD12-A1C12C9D1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04FF76-3AD7-420E-95D0-F03EF07FA1D7}" type="slidenum">
              <a:rPr lang="en-GB" smtClean="0"/>
              <a:t>8</a:t>
            </a:fld>
            <a:endParaRPr lang="en-GB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D3E787E9-52BC-39C5-E76B-C1806C1C33B3}"/>
              </a:ext>
            </a:extLst>
          </p:cNvPr>
          <p:cNvSpPr txBox="1">
            <a:spLocks/>
          </p:cNvSpPr>
          <p:nvPr/>
        </p:nvSpPr>
        <p:spPr>
          <a:xfrm>
            <a:off x="407988" y="373593"/>
            <a:ext cx="11376024" cy="106574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>
                <a:latin typeface="Artifakt Element Black" panose="020B0A03050000020004"/>
              </a:rPr>
              <a:t>CST simulations</a:t>
            </a:r>
            <a:endParaRPr lang="en-GB" dirty="0">
              <a:latin typeface="Artifakt Element Black" panose="020B0A03050000020004"/>
              <a:ea typeface="Artifakt Element Black" panose="020B0A03050000020004" pitchFamily="34" charset="0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F9815DF3-1DB0-7890-FD4D-D684C75034F3}"/>
              </a:ext>
            </a:extLst>
          </p:cNvPr>
          <p:cNvGrpSpPr/>
          <p:nvPr/>
        </p:nvGrpSpPr>
        <p:grpSpPr>
          <a:xfrm>
            <a:off x="1002169" y="6357048"/>
            <a:ext cx="2406987" cy="415104"/>
            <a:chOff x="1002169" y="6357048"/>
            <a:chExt cx="2406987" cy="415104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A1758A92-0875-137C-CCF7-7E5AF68FB64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69733" y="6367816"/>
              <a:ext cx="807738" cy="404336"/>
            </a:xfrm>
            <a:prstGeom prst="rect">
              <a:avLst/>
            </a:prstGeom>
          </p:spPr>
        </p:pic>
        <p:pic>
          <p:nvPicPr>
            <p:cNvPr id="4" name="Google Shape;10;p1">
              <a:extLst>
                <a:ext uri="{FF2B5EF4-FFF2-40B4-BE49-F238E27FC236}">
                  <a16:creationId xmlns:a16="http://schemas.microsoft.com/office/drawing/2014/main" id="{33D14534-11FC-4984-0712-11C9F7FB143B}"/>
                </a:ext>
              </a:extLst>
            </p:cNvPr>
            <p:cNvPicPr preferRelativeResize="0">
              <a:picLocks noChangeAspect="1"/>
            </p:cNvPicPr>
            <p:nvPr/>
          </p:nvPicPr>
          <p:blipFill>
            <a:blip r:embed="rId4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02169" y="6367816"/>
              <a:ext cx="748127" cy="39848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7D141249-D145-81DC-B998-A85E3FF563F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96908" y="6357048"/>
              <a:ext cx="612248" cy="409255"/>
            </a:xfrm>
            <a:prstGeom prst="rect">
              <a:avLst/>
            </a:prstGeom>
          </p:spPr>
        </p:pic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28D304A3-53A3-0D4D-CDFF-F41859356481}"/>
              </a:ext>
            </a:extLst>
          </p:cNvPr>
          <p:cNvSpPr txBox="1"/>
          <p:nvPr/>
        </p:nvSpPr>
        <p:spPr>
          <a:xfrm>
            <a:off x="731887" y="1762085"/>
            <a:ext cx="3923933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dirty="0">
                <a:solidFill>
                  <a:schemeClr val="tx2"/>
                </a:solidFill>
              </a:rPr>
              <a:t>This study is to measure the </a:t>
            </a:r>
            <a:r>
              <a:rPr lang="en-US" sz="1400" dirty="0" err="1">
                <a:solidFill>
                  <a:schemeClr val="tx2"/>
                </a:solidFill>
              </a:rPr>
              <a:t>ChDR</a:t>
            </a:r>
            <a:r>
              <a:rPr lang="en-US" sz="1400" dirty="0">
                <a:solidFill>
                  <a:schemeClr val="tx2"/>
                </a:solidFill>
              </a:rPr>
              <a:t> intensity when changing the distance between the radiators</a:t>
            </a:r>
            <a:endParaRPr lang="en-GB" sz="1400" dirty="0">
              <a:solidFill>
                <a:schemeClr val="tx2"/>
              </a:solidFill>
            </a:endParaRP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FAB943E8-951E-E7FC-1092-1B6227FAC755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25876" t="18777" r="25999" b="4007"/>
          <a:stretch/>
        </p:blipFill>
        <p:spPr>
          <a:xfrm>
            <a:off x="1002169" y="2702129"/>
            <a:ext cx="3347275" cy="2418924"/>
          </a:xfrm>
          <a:prstGeom prst="rect">
            <a:avLst/>
          </a:prstGeom>
        </p:spPr>
      </p:pic>
      <p:pic>
        <p:nvPicPr>
          <p:cNvPr id="22" name="Picture 21" descr="A blue and white background with a blue square&#10;&#10;Description automatically generated with medium confidence">
            <a:extLst>
              <a:ext uri="{FF2B5EF4-FFF2-40B4-BE49-F238E27FC236}">
                <a16:creationId xmlns:a16="http://schemas.microsoft.com/office/drawing/2014/main" id="{FBCF9AD7-5BBE-E061-D579-1B8BCA263D5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37" t="24298" r="23875" b="4431"/>
          <a:stretch/>
        </p:blipFill>
        <p:spPr>
          <a:xfrm>
            <a:off x="6179820" y="518231"/>
            <a:ext cx="4389120" cy="2621209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7489DB3F-7133-6FC3-CC6A-C4EEE93FBCF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19543" y="3284078"/>
            <a:ext cx="3654837" cy="2874377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0C82E1AB-987B-6E7C-146B-E959F4D29F0E}"/>
              </a:ext>
            </a:extLst>
          </p:cNvPr>
          <p:cNvSpPr txBox="1"/>
          <p:nvPr/>
        </p:nvSpPr>
        <p:spPr>
          <a:xfrm>
            <a:off x="8465820" y="3718561"/>
            <a:ext cx="3429000" cy="86177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dirty="0">
                <a:solidFill>
                  <a:schemeClr val="tx2"/>
                </a:solidFill>
              </a:rPr>
              <a:t>We should expect to see the intensity increase when increasing the gap between radiators.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GB" sz="14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43443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4190863-4469-BE35-0DA5-59ACFBA9C3A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CF1C03-D217-1704-F841-D3CCF6A075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04FF76-3AD7-420E-95D0-F03EF07FA1D7}" type="slidenum">
              <a:rPr lang="en-GB" smtClean="0"/>
              <a:t>9</a:t>
            </a:fld>
            <a:endParaRPr lang="en-GB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F390AFC1-94A4-BD4E-A263-9937ACBC3A34}"/>
              </a:ext>
            </a:extLst>
          </p:cNvPr>
          <p:cNvSpPr txBox="1">
            <a:spLocks/>
          </p:cNvSpPr>
          <p:nvPr/>
        </p:nvSpPr>
        <p:spPr>
          <a:xfrm>
            <a:off x="407988" y="373593"/>
            <a:ext cx="11376024" cy="106574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>
                <a:latin typeface="Artifakt Element Black" panose="020B0A03050000020004" pitchFamily="34" charset="0"/>
                <a:ea typeface="Artifakt Element Black" panose="020B0A03050000020004" pitchFamily="34" charset="0"/>
              </a:rPr>
              <a:t>Summary</a:t>
            </a:r>
            <a:endParaRPr lang="en-GB" sz="9600" dirty="0">
              <a:latin typeface="Artifakt Element Black" panose="020B0A03050000020004" pitchFamily="34" charset="0"/>
              <a:ea typeface="Artifakt Element Black" panose="020B0A03050000020004" pitchFamily="34" charset="0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A4872F49-1091-39C1-9132-9CEE9034BFD9}"/>
              </a:ext>
            </a:extLst>
          </p:cNvPr>
          <p:cNvGrpSpPr/>
          <p:nvPr/>
        </p:nvGrpSpPr>
        <p:grpSpPr>
          <a:xfrm>
            <a:off x="1002169" y="6357048"/>
            <a:ext cx="2406987" cy="415104"/>
            <a:chOff x="1002169" y="6357048"/>
            <a:chExt cx="2406987" cy="415104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5CD393C8-1C11-92A4-DD0F-04328421A55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69733" y="6367816"/>
              <a:ext cx="807738" cy="404336"/>
            </a:xfrm>
            <a:prstGeom prst="rect">
              <a:avLst/>
            </a:prstGeom>
          </p:spPr>
        </p:pic>
        <p:pic>
          <p:nvPicPr>
            <p:cNvPr id="4" name="Google Shape;10;p1">
              <a:extLst>
                <a:ext uri="{FF2B5EF4-FFF2-40B4-BE49-F238E27FC236}">
                  <a16:creationId xmlns:a16="http://schemas.microsoft.com/office/drawing/2014/main" id="{95085F5C-47F0-7881-C267-6FA3D16370C6}"/>
                </a:ext>
              </a:extLst>
            </p:cNvPr>
            <p:cNvPicPr preferRelativeResize="0">
              <a:picLocks noChangeAspect="1"/>
            </p:cNvPicPr>
            <p:nvPr/>
          </p:nvPicPr>
          <p:blipFill>
            <a:blip r:embed="rId4" cstate="screen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02169" y="6367816"/>
              <a:ext cx="748127" cy="39848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0DB09020-355B-B2A3-75FB-C239E6479FF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96908" y="6357048"/>
              <a:ext cx="612248" cy="409255"/>
            </a:xfrm>
            <a:prstGeom prst="rect">
              <a:avLst/>
            </a:prstGeom>
          </p:spPr>
        </p:pic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19B2F05A-769D-D4BB-A2B1-86501A9C3BBD}"/>
              </a:ext>
            </a:extLst>
          </p:cNvPr>
          <p:cNvSpPr txBox="1"/>
          <p:nvPr/>
        </p:nvSpPr>
        <p:spPr>
          <a:xfrm>
            <a:off x="616017" y="906464"/>
            <a:ext cx="11167995" cy="430374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2"/>
                </a:solidFill>
              </a:rPr>
              <a:t>The vacuum chamber, breadboards and supports will be installed in February.</a:t>
            </a:r>
          </a:p>
          <a:p>
            <a:pPr marL="285750" indent="-285750" algn="l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2"/>
                </a:solidFill>
              </a:rPr>
              <a:t>I have requested beamtime for 2 weeks: 1 week in May &amp; 1 week in June.</a:t>
            </a:r>
          </a:p>
          <a:p>
            <a:pPr marL="285750" indent="-285750" algn="l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2"/>
                </a:solidFill>
              </a:rPr>
              <a:t>In addition to dedicated beamtime, we will collect parasitic measurements.</a:t>
            </a:r>
          </a:p>
          <a:p>
            <a:pPr marL="285750" indent="-285750" algn="l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2"/>
                </a:solidFill>
              </a:rPr>
              <a:t>I performed CST simulations to calculate: </a:t>
            </a:r>
          </a:p>
          <a:p>
            <a:pPr marL="742950" lvl="1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2"/>
                </a:solidFill>
              </a:rPr>
              <a:t>the angular distribution and compare to PCA calculations.</a:t>
            </a:r>
          </a:p>
          <a:p>
            <a:pPr marL="742950" lvl="1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2"/>
                </a:solidFill>
              </a:rPr>
              <a:t>the difference in intensity between each radiators based on our existing vacuum chamber.</a:t>
            </a:r>
          </a:p>
          <a:p>
            <a:pPr marL="742950" lvl="1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2"/>
                </a:solidFill>
              </a:rPr>
              <a:t>the difference in intensity when changing the gap between radiators.</a:t>
            </a:r>
          </a:p>
          <a:p>
            <a:pPr marL="742950" lvl="1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2"/>
                </a:solidFill>
              </a:rPr>
              <a:t>I will repeat the simulation studies involving shields and use faces at the exit of the radiators.</a:t>
            </a:r>
          </a:p>
          <a:p>
            <a:pPr algn="l">
              <a:lnSpc>
                <a:spcPct val="150000"/>
              </a:lnSpc>
            </a:pPr>
            <a:endParaRPr lang="en-US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4818254"/>
      </p:ext>
    </p:extLst>
  </p:cSld>
  <p:clrMapOvr>
    <a:masterClrMapping/>
  </p:clrMapOvr>
</p:sld>
</file>

<file path=ppt/theme/theme1.xml><?xml version="1.0" encoding="utf-8"?>
<a:theme xmlns:a="http://schemas.openxmlformats.org/drawingml/2006/main" name="Coorp_Theme1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oorp_Theme1" id="{FD18E165-8EE2-4973-9E1F-7FB64095348A}" vid="{20A879A2-F35D-4159-B987-DAC9E1BAACB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8492bdaa-cd34-47a8-bc81-0421fcd6b043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093F8E1DCCCD04CA7E3C41BCD3642AF" ma:contentTypeVersion="13" ma:contentTypeDescription="Create a new document." ma:contentTypeScope="" ma:versionID="f49f3e1281eeedd4737b64928de87d19">
  <xsd:schema xmlns:xsd="http://www.w3.org/2001/XMLSchema" xmlns:xs="http://www.w3.org/2001/XMLSchema" xmlns:p="http://schemas.microsoft.com/office/2006/metadata/properties" xmlns:ns3="8492bdaa-cd34-47a8-bc81-0421fcd6b043" xmlns:ns4="5562f85d-a81a-488e-97c2-58e42a4bdccc" targetNamespace="http://schemas.microsoft.com/office/2006/metadata/properties" ma:root="true" ma:fieldsID="0dad3ecd2662861236ed9c76042f39b2" ns3:_="" ns4:_="">
    <xsd:import namespace="8492bdaa-cd34-47a8-bc81-0421fcd6b043"/>
    <xsd:import namespace="5562f85d-a81a-488e-97c2-58e42a4bdccc"/>
    <xsd:element name="properties">
      <xsd:complexType>
        <xsd:sequence>
          <xsd:element name="documentManagement">
            <xsd:complexType>
              <xsd:all>
                <xsd:element ref="ns3:_activity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Metadata" minOccurs="0"/>
                <xsd:element ref="ns3:MediaServiceFastMetadata" minOccurs="0"/>
                <xsd:element ref="ns3:MediaServiceObjectDetectorVersions" minOccurs="0"/>
                <xsd:element ref="ns3:MediaServiceSearchProperties" minOccurs="0"/>
                <xsd:element ref="ns3:MediaServiceDateTaken" minOccurs="0"/>
                <xsd:element ref="ns3:MediaServiceSystemTags" minOccurs="0"/>
                <xsd:element ref="ns3:MediaServiceOCR" minOccurs="0"/>
                <xsd:element ref="ns3:MediaServiceGenerationTime" minOccurs="0"/>
                <xsd:element ref="ns3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492bdaa-cd34-47a8-bc81-0421fcd6b043" elementFormDefault="qualified">
    <xsd:import namespace="http://schemas.microsoft.com/office/2006/documentManagement/types"/>
    <xsd:import namespace="http://schemas.microsoft.com/office/infopath/2007/PartnerControls"/>
    <xsd:element name="_activity" ma:index="8" nillable="true" ma:displayName="_activity" ma:hidden="true" ma:internalName="_activity">
      <xsd:simpleType>
        <xsd:restriction base="dms:Note"/>
      </xsd:simpleType>
    </xsd:element>
    <xsd:element name="MediaServiceMetadata" ma:index="12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3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15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6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SystemTags" ma:index="17" nillable="true" ma:displayName="MediaServiceSystemTags" ma:hidden="true" ma:internalName="MediaServiceSystemTags" ma:readOnly="true">
      <xsd:simpleType>
        <xsd:restriction base="dms:Note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9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0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562f85d-a81a-488e-97c2-58e42a4bdccc" elementFormDefault="qualified">
    <xsd:import namespace="http://schemas.microsoft.com/office/2006/documentManagement/types"/>
    <xsd:import namespace="http://schemas.microsoft.com/office/infopath/2007/PartnerControls"/>
    <xsd:element name="SharedWithUsers" ma:index="9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1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B40D38D-48BB-43A8-9652-5254E588B15F}">
  <ds:schemaRefs>
    <ds:schemaRef ds:uri="http://www.w3.org/XML/1998/namespace"/>
    <ds:schemaRef ds:uri="http://schemas.openxmlformats.org/package/2006/metadata/core-properties"/>
    <ds:schemaRef ds:uri="http://schemas.microsoft.com/office/2006/documentManagement/types"/>
    <ds:schemaRef ds:uri="http://purl.org/dc/elements/1.1/"/>
    <ds:schemaRef ds:uri="http://purl.org/dc/terms/"/>
    <ds:schemaRef ds:uri="http://purl.org/dc/dcmitype/"/>
    <ds:schemaRef ds:uri="http://schemas.microsoft.com/office/infopath/2007/PartnerControls"/>
    <ds:schemaRef ds:uri="5562f85d-a81a-488e-97c2-58e42a4bdccc"/>
    <ds:schemaRef ds:uri="8492bdaa-cd34-47a8-bc81-0421fcd6b043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62035ABD-58CB-4830-BF2F-1DC97460FC1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8847504-83EF-498D-8449-1B3D18C2DC5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492bdaa-cd34-47a8-bc81-0421fcd6b043"/>
    <ds:schemaRef ds:uri="5562f85d-a81a-488e-97c2-58e42a4bdcc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Coorp_Theme1</Template>
  <TotalTime>51342</TotalTime>
  <Words>612</Words>
  <Application>Microsoft Office PowerPoint</Application>
  <PresentationFormat>Widescreen</PresentationFormat>
  <Paragraphs>107</Paragraphs>
  <Slides>12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9" baseType="lpstr">
      <vt:lpstr>Arial</vt:lpstr>
      <vt:lpstr>Arial</vt:lpstr>
      <vt:lpstr>Artifakt Element</vt:lpstr>
      <vt:lpstr>Artifakt Element Black</vt:lpstr>
      <vt:lpstr>Calibri</vt:lpstr>
      <vt:lpstr>Cambria Math</vt:lpstr>
      <vt:lpstr>Coorp_Theme1</vt:lpstr>
      <vt:lpstr>ChDR Bunch Length Monitor Tests at CLEAR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Research Highlights of ChDR Bunch Length Monitor for AWAKE Run 2</dc:title>
  <dc:creator>Can Davut</dc:creator>
  <cp:lastModifiedBy>Jack McGunigal</cp:lastModifiedBy>
  <cp:revision>226</cp:revision>
  <dcterms:created xsi:type="dcterms:W3CDTF">2022-12-08T16:13:57Z</dcterms:created>
  <dcterms:modified xsi:type="dcterms:W3CDTF">2025-01-21T15:18:31Z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0x010100A093F8E1DCCCD04CA7E3C41BCD3642AF</vt:lpwstr>
  </property>
</Properties>
</file>