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6" r:id="rId2"/>
    <p:sldId id="273" r:id="rId3"/>
    <p:sldId id="306" r:id="rId4"/>
    <p:sldId id="307" r:id="rId5"/>
    <p:sldId id="275" r:id="rId6"/>
    <p:sldId id="300" r:id="rId7"/>
    <p:sldId id="445" r:id="rId8"/>
    <p:sldId id="283" r:id="rId9"/>
    <p:sldId id="447" r:id="rId10"/>
    <p:sldId id="446" r:id="rId11"/>
    <p:sldId id="288" r:id="rId12"/>
    <p:sldId id="44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726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002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225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8997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05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9948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5053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CB1F2-2126-31F3-5B75-F0CA1A22E4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8DCC92-BC49-D3F5-04D3-7BE439E848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FEB275-8367-B968-D9F0-7C2AEA76E7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29725E-7B4C-8410-99C6-C5EE7A857D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3871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EC584F-5E85-83E7-1BFB-91787A4081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7182F3-147C-7DBE-9DD8-3A97F2363B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79139E-ED97-E8A3-5F53-877B83B5D2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733359-93A8-65F1-2BDD-7819D301B5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06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20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20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20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20 January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20 January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20 January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20 January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20 January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20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20 January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20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20 January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20/01/2025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65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20 January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20 January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20 January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20 January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20 January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20 January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20 January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X-Boxes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/>
              <a:t>22.01.2025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52AFCD-F66C-C948-DF4C-313D7CF6E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85987F31-B938-8DC6-9B36-C73E30182F02}"/>
              </a:ext>
            </a:extLst>
          </p:cNvPr>
          <p:cNvSpPr txBox="1">
            <a:spLocks/>
          </p:cNvSpPr>
          <p:nvPr/>
        </p:nvSpPr>
        <p:spPr>
          <a:xfrm>
            <a:off x="1054178" y="365125"/>
            <a:ext cx="102996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3 - Integration planning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9AAF8FB1-05A4-1452-3BD0-89612CABB351}"/>
              </a:ext>
            </a:extLst>
          </p:cNvPr>
          <p:cNvSpPr txBox="1">
            <a:spLocks/>
          </p:cNvSpPr>
          <p:nvPr/>
        </p:nvSpPr>
        <p:spPr>
          <a:xfrm>
            <a:off x="660634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US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Continue conditioning of TD31 N1 and N2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987AFC3-03FE-3990-2EB2-7D6D5A6BDEA1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conditioning of structures TD26 from CIEMAT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F9D013B-6FF5-A5D9-06EC-DF0D1A66318C}"/>
              </a:ext>
            </a:extLst>
          </p:cNvPr>
          <p:cNvSpPr txBox="1">
            <a:spLocks/>
          </p:cNvSpPr>
          <p:nvPr/>
        </p:nvSpPr>
        <p:spPr>
          <a:xfrm>
            <a:off x="8209812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conditioning of </a:t>
            </a:r>
            <a:r>
              <a:rPr lang="en-GB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iFast</a:t>
            </a: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 accelerating structure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F1AFBF4-62CB-4E52-DFDB-E4CBFF9EC5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890" y="1333148"/>
            <a:ext cx="10659762" cy="4982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662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DE" dirty="0"/>
              <a:t>X-Box 2: </a:t>
            </a:r>
            <a:r>
              <a:rPr lang="en-US" dirty="0"/>
              <a:t>Reminder on BD classification</a:t>
            </a:r>
            <a:br>
              <a:rPr lang="en-DE" dirty="0"/>
            </a:b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20 January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C8B3C0-A774-1365-FC29-D68CB46703C4}"/>
              </a:ext>
            </a:extLst>
          </p:cNvPr>
          <p:cNvSpPr/>
          <p:nvPr/>
        </p:nvSpPr>
        <p:spPr>
          <a:xfrm>
            <a:off x="1512915" y="1199651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BD_Flag_PER_log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525A2D-7E9F-8BAC-CB61-00C8C74CA923}"/>
              </a:ext>
            </a:extLst>
          </p:cNvPr>
          <p:cNvSpPr/>
          <p:nvPr/>
        </p:nvSpPr>
        <p:spPr>
          <a:xfrm>
            <a:off x="1512914" y="211748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BD_Flag_DC_DOWN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6232B9-3296-BC15-EFCA-A237D0C409A7}"/>
              </a:ext>
            </a:extLst>
          </p:cNvPr>
          <p:cNvSpPr/>
          <p:nvPr/>
        </p:nvSpPr>
        <p:spPr>
          <a:xfrm>
            <a:off x="1512915" y="296306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BD_Flag_DC_UP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1D490B-5124-A2B4-F627-FCF0D00A9F5F}"/>
              </a:ext>
            </a:extLst>
          </p:cNvPr>
          <p:cNvSpPr/>
          <p:nvPr/>
        </p:nvSpPr>
        <p:spPr>
          <a:xfrm>
            <a:off x="1512915" y="412634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BD_Flag_PSR_log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493E4F-F870-F106-1EF1-438C08399721}"/>
              </a:ext>
            </a:extLst>
          </p:cNvPr>
          <p:cNvSpPr/>
          <p:nvPr/>
        </p:nvSpPr>
        <p:spPr>
          <a:xfrm>
            <a:off x="1512915" y="5046060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BD_Flag_PKR_log</a:t>
            </a:r>
            <a:endParaRPr lang="en-GB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8E973AE-156F-6C2A-A9ED-727A5B19C813}"/>
              </a:ext>
            </a:extLst>
          </p:cNvPr>
          <p:cNvSpPr/>
          <p:nvPr/>
        </p:nvSpPr>
        <p:spPr>
          <a:xfrm>
            <a:off x="8145133" y="1097512"/>
            <a:ext cx="1687483" cy="83604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Load</a:t>
            </a:r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289E99D-FB1E-DDC7-047B-C4514594B8EC}"/>
              </a:ext>
            </a:extLst>
          </p:cNvPr>
          <p:cNvSpPr/>
          <p:nvPr/>
        </p:nvSpPr>
        <p:spPr>
          <a:xfrm>
            <a:off x="8145134" y="2283637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w. BDC</a:t>
            </a:r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B839A0-48B8-D18A-9E56-91D6735559BF}"/>
              </a:ext>
            </a:extLst>
          </p:cNvPr>
          <p:cNvSpPr/>
          <p:nvPr/>
        </p:nvSpPr>
        <p:spPr>
          <a:xfrm>
            <a:off x="8101915" y="4024629"/>
            <a:ext cx="1687108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wo. BDC</a:t>
            </a:r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40F6AA-9354-00A5-6999-D10CE533D153}"/>
              </a:ext>
            </a:extLst>
          </p:cNvPr>
          <p:cNvSpPr/>
          <p:nvPr/>
        </p:nvSpPr>
        <p:spPr>
          <a:xfrm>
            <a:off x="8102665" y="4978931"/>
            <a:ext cx="168673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</a:t>
            </a:r>
            <a:r>
              <a:rPr lang="en-US" dirty="0" err="1"/>
              <a:t>HyPC</a:t>
            </a:r>
            <a:endParaRPr lang="en-GB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7EB6A57-0326-0472-4BA5-7DD97CE67587}"/>
              </a:ext>
            </a:extLst>
          </p:cNvPr>
          <p:cNvSpPr/>
          <p:nvPr/>
        </p:nvSpPr>
        <p:spPr>
          <a:xfrm>
            <a:off x="4944592" y="5499668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BD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AF350E7-ACBC-BA20-52FF-200359ECA044}"/>
              </a:ext>
            </a:extLst>
          </p:cNvPr>
          <p:cNvCxnSpPr>
            <a:stCxn id="6" idx="3"/>
            <a:endCxn id="14" idx="2"/>
          </p:cNvCxnSpPr>
          <p:nvPr/>
        </p:nvCxnSpPr>
        <p:spPr>
          <a:xfrm>
            <a:off x="3948545" y="1515535"/>
            <a:ext cx="419658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1446391-89B2-DCE7-4BD3-7DE579AB63DE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2730729" y="1831419"/>
            <a:ext cx="1" cy="2860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3A97F16-8088-DE93-8FE5-660B88F05A0E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2730729" y="2749253"/>
            <a:ext cx="1" cy="2138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26EEDC6-288A-EDCB-BC7B-FB383A34EB86}"/>
              </a:ext>
            </a:extLst>
          </p:cNvPr>
          <p:cNvCxnSpPr>
            <a:cxnSpLocks/>
            <a:stCxn id="8" idx="2"/>
            <a:endCxn id="12" idx="0"/>
          </p:cNvCxnSpPr>
          <p:nvPr/>
        </p:nvCxnSpPr>
        <p:spPr>
          <a:xfrm>
            <a:off x="2730730" y="3594833"/>
            <a:ext cx="0" cy="5315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48B0BF2-BC75-4769-E5F1-1B84FF325622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2730730" y="4758113"/>
            <a:ext cx="0" cy="2879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AD4EDEF-BEB9-F1A8-F885-9B5DDFADD02C}"/>
              </a:ext>
            </a:extLst>
          </p:cNvPr>
          <p:cNvCxnSpPr>
            <a:cxnSpLocks/>
            <a:stCxn id="12" idx="3"/>
            <a:endCxn id="16" idx="2"/>
          </p:cNvCxnSpPr>
          <p:nvPr/>
        </p:nvCxnSpPr>
        <p:spPr>
          <a:xfrm>
            <a:off x="3948545" y="4442229"/>
            <a:ext cx="415337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>
            <a:extLst>
              <a:ext uri="{FF2B5EF4-FFF2-40B4-BE49-F238E27FC236}">
                <a16:creationId xmlns:a16="http://schemas.microsoft.com/office/drawing/2014/main" id="{75D511F0-8405-1B72-7464-AA51070C90E5}"/>
              </a:ext>
            </a:extLst>
          </p:cNvPr>
          <p:cNvSpPr/>
          <p:nvPr/>
        </p:nvSpPr>
        <p:spPr>
          <a:xfrm>
            <a:off x="4481758" y="2186867"/>
            <a:ext cx="2917766" cy="979649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DC Up &gt;=140</a:t>
            </a:r>
          </a:p>
          <a:p>
            <a:pPr algn="ctr"/>
            <a:r>
              <a:rPr lang="en-US" sz="1400" dirty="0"/>
              <a:t>DC Down&gt;=100</a:t>
            </a:r>
            <a:endParaRPr lang="en-GB" sz="1400" dirty="0"/>
          </a:p>
        </p:txBody>
      </p: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C4A0EC3D-AE90-F6D2-14D3-F23853426DE5}"/>
              </a:ext>
            </a:extLst>
          </p:cNvPr>
          <p:cNvCxnSpPr>
            <a:stCxn id="7" idx="3"/>
            <a:endCxn id="43" idx="0"/>
          </p:cNvCxnSpPr>
          <p:nvPr/>
        </p:nvCxnSpPr>
        <p:spPr>
          <a:xfrm flipV="1">
            <a:off x="3948544" y="2186867"/>
            <a:ext cx="1992097" cy="246502"/>
          </a:xfrm>
          <a:prstGeom prst="bentConnector4">
            <a:avLst>
              <a:gd name="adj1" fmla="val 13383"/>
              <a:gd name="adj2" fmla="val 220884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00607F3D-4547-7A75-58C0-B705779BC34D}"/>
              </a:ext>
            </a:extLst>
          </p:cNvPr>
          <p:cNvCxnSpPr>
            <a:cxnSpLocks/>
            <a:stCxn id="8" idx="3"/>
            <a:endCxn id="7" idx="3"/>
          </p:cNvCxnSpPr>
          <p:nvPr/>
        </p:nvCxnSpPr>
        <p:spPr>
          <a:xfrm flipH="1" flipV="1">
            <a:off x="3948544" y="2433369"/>
            <a:ext cx="1" cy="845580"/>
          </a:xfrm>
          <a:prstGeom prst="bentConnector3">
            <a:avLst>
              <a:gd name="adj1" fmla="val -22860000000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4941088-27C9-76E7-3B7C-7038AAADAFC6}"/>
              </a:ext>
            </a:extLst>
          </p:cNvPr>
          <p:cNvCxnSpPr>
            <a:cxnSpLocks/>
            <a:stCxn id="43" idx="3"/>
            <a:endCxn id="15" idx="2"/>
          </p:cNvCxnSpPr>
          <p:nvPr/>
        </p:nvCxnSpPr>
        <p:spPr>
          <a:xfrm>
            <a:off x="7399524" y="2676692"/>
            <a:ext cx="745610" cy="2454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2A838857-259E-6A9B-908A-88C55349DF19}"/>
              </a:ext>
            </a:extLst>
          </p:cNvPr>
          <p:cNvCxnSpPr>
            <a:cxnSpLocks/>
            <a:stCxn id="43" idx="2"/>
          </p:cNvCxnSpPr>
          <p:nvPr/>
        </p:nvCxnSpPr>
        <p:spPr>
          <a:xfrm rot="5400000">
            <a:off x="3975978" y="1921269"/>
            <a:ext cx="719416" cy="3209911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5D9B96A-CD8F-1BBC-A4AD-DFAD2E5DE42C}"/>
              </a:ext>
            </a:extLst>
          </p:cNvPr>
          <p:cNvCxnSpPr>
            <a:cxnSpLocks/>
            <a:stCxn id="13" idx="3"/>
            <a:endCxn id="17" idx="2"/>
          </p:cNvCxnSpPr>
          <p:nvPr/>
        </p:nvCxnSpPr>
        <p:spPr>
          <a:xfrm>
            <a:off x="3948545" y="5361944"/>
            <a:ext cx="4154120" cy="3458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6CEF14BD-E390-05D5-BBB8-67F2C73166C5}"/>
              </a:ext>
            </a:extLst>
          </p:cNvPr>
          <p:cNvCxnSpPr>
            <a:stCxn id="13" idx="2"/>
            <a:endCxn id="18" idx="2"/>
          </p:cNvCxnSpPr>
          <p:nvPr/>
        </p:nvCxnSpPr>
        <p:spPr>
          <a:xfrm rot="16200000" flipH="1">
            <a:off x="3717941" y="4690617"/>
            <a:ext cx="239440" cy="2213862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A0A4B0D5-A77A-52AC-C222-517D623ADA16}"/>
              </a:ext>
            </a:extLst>
          </p:cNvPr>
          <p:cNvSpPr txBox="1"/>
          <p:nvPr/>
        </p:nvSpPr>
        <p:spPr>
          <a:xfrm>
            <a:off x="5559519" y="1252461"/>
            <a:ext cx="6283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TRUE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A112D69-8BF3-BEFE-077E-6A91D27F3FA3}"/>
              </a:ext>
            </a:extLst>
          </p:cNvPr>
          <p:cNvSpPr txBox="1"/>
          <p:nvPr/>
        </p:nvSpPr>
        <p:spPr>
          <a:xfrm>
            <a:off x="4507959" y="3590641"/>
            <a:ext cx="7182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FALSE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317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5BAC5-2C3C-5C26-BC4C-A8D3886A8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Barlow Semi Condensed" panose="00000506000000000000" pitchFamily="2" charset="0"/>
              </a:rPr>
              <a:t>Xbox 2</a:t>
            </a:r>
            <a:endParaRPr lang="en-GB" dirty="0"/>
          </a:p>
        </p:txBody>
      </p:sp>
      <p:pic>
        <p:nvPicPr>
          <p:cNvPr id="3" name="Picture Placeholder 6" descr="A picture containing indoor, cooking, cluttered&#10;&#10;Description automatically generated">
            <a:extLst>
              <a:ext uri="{FF2B5EF4-FFF2-40B4-BE49-F238E27FC236}">
                <a16:creationId xmlns:a16="http://schemas.microsoft.com/office/drawing/2014/main" id="{C7730164-2999-407B-2725-25CD280F3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3" t="9831" r="8356" b="718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AC30E62E-A69A-5019-BA5C-015DF82C3BD6}"/>
              </a:ext>
            </a:extLst>
          </p:cNvPr>
          <p:cNvSpPr/>
          <p:nvPr/>
        </p:nvSpPr>
        <p:spPr>
          <a:xfrm>
            <a:off x="7108758" y="-675674"/>
            <a:ext cx="6951957" cy="9157459"/>
          </a:xfrm>
          <a:prstGeom prst="ellipse">
            <a:avLst/>
          </a:prstGeom>
          <a:solidFill>
            <a:srgbClr val="0033A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 dirty="0">
              <a:solidFill>
                <a:srgbClr val="0033A0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83FDCB64-CDDB-AC77-DA26-384EA4B8AE2A}"/>
              </a:ext>
            </a:extLst>
          </p:cNvPr>
          <p:cNvSpPr txBox="1">
            <a:spLocks/>
          </p:cNvSpPr>
          <p:nvPr/>
        </p:nvSpPr>
        <p:spPr>
          <a:xfrm>
            <a:off x="7962900" y="2366362"/>
            <a:ext cx="42291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800" b="1" dirty="0">
                <a:solidFill>
                  <a:schemeClr val="bg1"/>
                </a:solidFill>
                <a:latin typeface="Barlow Semi Condensed" panose="00000506000000000000" pitchFamily="2" charset="0"/>
              </a:rPr>
              <a:t>XBOX2</a:t>
            </a:r>
            <a:endParaRPr lang="en-GB" sz="8800" b="1" dirty="0">
              <a:solidFill>
                <a:schemeClr val="bg1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EC4E5A63-54A5-D6DD-4614-47F0CB55387A}"/>
              </a:ext>
            </a:extLst>
          </p:cNvPr>
          <p:cNvSpPr txBox="1">
            <a:spLocks/>
          </p:cNvSpPr>
          <p:nvPr/>
        </p:nvSpPr>
        <p:spPr>
          <a:xfrm>
            <a:off x="6675120" y="4401217"/>
            <a:ext cx="4462610" cy="9365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Clr>
                <a:schemeClr val="accent1"/>
              </a:buClr>
              <a:buSzPct val="80000"/>
              <a:buNone/>
            </a:pPr>
            <a:r>
              <a:rPr lang="en-US" sz="1500" dirty="0">
                <a:solidFill>
                  <a:schemeClr val="bg1"/>
                </a:solidFill>
              </a:rPr>
              <a:t>Conditioning of TD31N3 and N4</a:t>
            </a:r>
          </a:p>
          <a:p>
            <a:pPr marL="0" indent="0" algn="r">
              <a:buClr>
                <a:schemeClr val="accent1"/>
              </a:buClr>
              <a:buSzPct val="80000"/>
              <a:buNone/>
            </a:pPr>
            <a:r>
              <a:rPr lang="en-US" sz="1500" i="1" dirty="0">
                <a:solidFill>
                  <a:schemeClr val="bg1"/>
                </a:solidFill>
              </a:rPr>
              <a:t>Soon: </a:t>
            </a:r>
            <a:r>
              <a:rPr lang="en-US" sz="1500" dirty="0">
                <a:solidFill>
                  <a:schemeClr val="bg1"/>
                </a:solidFill>
              </a:rPr>
              <a:t>refurbishing of the modulator </a:t>
            </a:r>
          </a:p>
        </p:txBody>
      </p:sp>
    </p:spTree>
    <p:extLst>
      <p:ext uri="{BB962C8B-B14F-4D97-AF65-F5344CB8AC3E}">
        <p14:creationId xmlns:p14="http://schemas.microsoft.com/office/powerpoint/2010/main" val="2207086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>
            <a:extLst>
              <a:ext uri="{FF2B5EF4-FFF2-40B4-BE49-F238E27FC236}">
                <a16:creationId xmlns:a16="http://schemas.microsoft.com/office/drawing/2014/main" id="{E12D2A48-8509-219B-6BAE-54A15F2C52DB}"/>
              </a:ext>
            </a:extLst>
          </p:cNvPr>
          <p:cNvSpPr txBox="1">
            <a:spLocks/>
          </p:cNvSpPr>
          <p:nvPr/>
        </p:nvSpPr>
        <p:spPr>
          <a:xfrm>
            <a:off x="7164768" y="753659"/>
            <a:ext cx="396455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sz="2800" b="1" dirty="0">
                <a:latin typeface="Barlow Semi Condensed Light" panose="00000406000000000000" pitchFamily="2" charset="0"/>
              </a:rPr>
              <a:t>TD31N3 conditioning history</a:t>
            </a:r>
            <a:endParaRPr lang="en-GB" sz="2800" b="1" dirty="0">
              <a:latin typeface="Barlow Semi Condensed Light" panose="00000406000000000000" pitchFamily="2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2233B7B-15F4-920E-BC6F-A086CD6F9EA3}"/>
              </a:ext>
            </a:extLst>
          </p:cNvPr>
          <p:cNvCxnSpPr>
            <a:cxnSpLocks/>
          </p:cNvCxnSpPr>
          <p:nvPr/>
        </p:nvCxnSpPr>
        <p:spPr>
          <a:xfrm>
            <a:off x="3618982" y="1820835"/>
            <a:ext cx="5023368" cy="0"/>
          </a:xfrm>
          <a:prstGeom prst="straightConnector1">
            <a:avLst/>
          </a:prstGeom>
          <a:ln w="28575">
            <a:solidFill>
              <a:srgbClr val="6E2466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6234398-7E8B-1C55-FBB6-DFD938F52F7C}"/>
              </a:ext>
            </a:extLst>
          </p:cNvPr>
          <p:cNvSpPr txBox="1"/>
          <p:nvPr/>
        </p:nvSpPr>
        <p:spPr>
          <a:xfrm>
            <a:off x="5765113" y="1644659"/>
            <a:ext cx="2008904" cy="490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Structure A/B 50:50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0CDBFD4-EC32-DED7-6950-1A127FEFB99F}"/>
              </a:ext>
            </a:extLst>
          </p:cNvPr>
          <p:cNvCxnSpPr>
            <a:cxnSpLocks/>
          </p:cNvCxnSpPr>
          <p:nvPr/>
        </p:nvCxnSpPr>
        <p:spPr>
          <a:xfrm>
            <a:off x="8642350" y="1820835"/>
            <a:ext cx="2430463" cy="0"/>
          </a:xfrm>
          <a:prstGeom prst="straightConnector1">
            <a:avLst/>
          </a:prstGeom>
          <a:ln w="28575">
            <a:solidFill>
              <a:srgbClr val="6E24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413AFDC-3A44-2845-41D0-542C967E2EBE}"/>
              </a:ext>
            </a:extLst>
          </p:cNvPr>
          <p:cNvSpPr txBox="1"/>
          <p:nvPr/>
        </p:nvSpPr>
        <p:spPr>
          <a:xfrm>
            <a:off x="9213679" y="1635685"/>
            <a:ext cx="1048034" cy="334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Structure A 100:1 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749F4E0-06D6-3A50-A395-552AB794FB60}"/>
              </a:ext>
            </a:extLst>
          </p:cNvPr>
          <p:cNvCxnSpPr>
            <a:cxnSpLocks/>
          </p:cNvCxnSpPr>
          <p:nvPr/>
        </p:nvCxnSpPr>
        <p:spPr>
          <a:xfrm>
            <a:off x="3719788" y="1820835"/>
            <a:ext cx="4838425" cy="0"/>
          </a:xfrm>
          <a:prstGeom prst="straightConnector1">
            <a:avLst/>
          </a:prstGeom>
          <a:ln w="28575">
            <a:solidFill>
              <a:srgbClr val="E15E3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itle 1">
            <a:extLst>
              <a:ext uri="{FF2B5EF4-FFF2-40B4-BE49-F238E27FC236}">
                <a16:creationId xmlns:a16="http://schemas.microsoft.com/office/drawing/2014/main" id="{B48A2D25-BF8D-C661-7E69-6E2024C67831}"/>
              </a:ext>
            </a:extLst>
          </p:cNvPr>
          <p:cNvSpPr txBox="1">
            <a:spLocks/>
          </p:cNvSpPr>
          <p:nvPr/>
        </p:nvSpPr>
        <p:spPr>
          <a:xfrm>
            <a:off x="1062681" y="365125"/>
            <a:ext cx="100584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2 TD31</a:t>
            </a:r>
            <a:endParaRPr lang="en-GB" dirty="0">
              <a:solidFill>
                <a:srgbClr val="1802BA"/>
              </a:solidFill>
            </a:endParaRPr>
          </a:p>
        </p:txBody>
      </p:sp>
      <p:pic>
        <p:nvPicPr>
          <p:cNvPr id="24" name="Picture 23" descr="A close-up of a graph&#10;&#10;Description automatically generated">
            <a:extLst>
              <a:ext uri="{FF2B5EF4-FFF2-40B4-BE49-F238E27FC236}">
                <a16:creationId xmlns:a16="http://schemas.microsoft.com/office/drawing/2014/main" id="{E9DBB200-7DBE-9270-D996-FB11E7B2EF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2"/>
          <a:stretch/>
        </p:blipFill>
        <p:spPr>
          <a:xfrm>
            <a:off x="2428377" y="1972496"/>
            <a:ext cx="9472782" cy="4074559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53A6DC1C-D79F-6878-D419-AA926FF56356}"/>
              </a:ext>
            </a:extLst>
          </p:cNvPr>
          <p:cNvSpPr txBox="1"/>
          <p:nvPr/>
        </p:nvSpPr>
        <p:spPr>
          <a:xfrm>
            <a:off x="319768" y="4798327"/>
            <a:ext cx="2909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Barlow Semi Condensed Light" panose="00000406000000000000" pitchFamily="2" charset="0"/>
              </a:rPr>
              <a:t>Achieved unloaded Peak Power 36.1MW</a:t>
            </a:r>
          </a:p>
          <a:p>
            <a:pPr algn="ctr"/>
            <a:r>
              <a:rPr lang="en-US" dirty="0">
                <a:latin typeface="Barlow Semi Condensed Light" panose="00000406000000000000" pitchFamily="2" charset="0"/>
              </a:rPr>
              <a:t>Max. Peak Power achieved 50MW (~80 MV/m)</a:t>
            </a:r>
            <a:endParaRPr lang="en-GB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195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close-up of a graph&#10;&#10;Description automatically generated">
            <a:extLst>
              <a:ext uri="{FF2B5EF4-FFF2-40B4-BE49-F238E27FC236}">
                <a16:creationId xmlns:a16="http://schemas.microsoft.com/office/drawing/2014/main" id="{A5E03132-4BE2-C8DF-2EF1-839AEA0E6A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4"/>
          <a:stretch/>
        </p:blipFill>
        <p:spPr>
          <a:xfrm>
            <a:off x="2428968" y="1947979"/>
            <a:ext cx="9471600" cy="4061965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2FBDAE8-2623-64D6-04AA-66776B5B5651}"/>
              </a:ext>
            </a:extLst>
          </p:cNvPr>
          <p:cNvCxnSpPr>
            <a:cxnSpLocks/>
          </p:cNvCxnSpPr>
          <p:nvPr/>
        </p:nvCxnSpPr>
        <p:spPr>
          <a:xfrm>
            <a:off x="6400800" y="1810485"/>
            <a:ext cx="4584700" cy="0"/>
          </a:xfrm>
          <a:prstGeom prst="straightConnector1">
            <a:avLst/>
          </a:prstGeom>
          <a:ln w="28575">
            <a:solidFill>
              <a:srgbClr val="E15E3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402F727-0239-E2B4-99C5-1AC28E770ECC}"/>
              </a:ext>
            </a:extLst>
          </p:cNvPr>
          <p:cNvSpPr txBox="1"/>
          <p:nvPr/>
        </p:nvSpPr>
        <p:spPr>
          <a:xfrm>
            <a:off x="8273734" y="1642080"/>
            <a:ext cx="144379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Structure B 1:100 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B48A2D25-BF8D-C661-7E69-6E2024C67831}"/>
              </a:ext>
            </a:extLst>
          </p:cNvPr>
          <p:cNvSpPr txBox="1">
            <a:spLocks/>
          </p:cNvSpPr>
          <p:nvPr/>
        </p:nvSpPr>
        <p:spPr>
          <a:xfrm>
            <a:off x="1062681" y="365125"/>
            <a:ext cx="100584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2 TD31</a:t>
            </a:r>
            <a:endParaRPr lang="en-GB" dirty="0">
              <a:solidFill>
                <a:srgbClr val="1802BA"/>
              </a:solidFill>
            </a:endParaRP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E12D2A48-8509-219B-6BAE-54A15F2C52DB}"/>
              </a:ext>
            </a:extLst>
          </p:cNvPr>
          <p:cNvSpPr txBox="1">
            <a:spLocks/>
          </p:cNvSpPr>
          <p:nvPr/>
        </p:nvSpPr>
        <p:spPr>
          <a:xfrm>
            <a:off x="7164768" y="753659"/>
            <a:ext cx="396455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sz="2800" b="1" dirty="0">
                <a:latin typeface="Barlow Semi Condensed Light" panose="00000406000000000000" pitchFamily="2" charset="0"/>
              </a:rPr>
              <a:t>TD31N4 conditioning history</a:t>
            </a:r>
            <a:endParaRPr lang="en-GB" sz="2800" b="1" dirty="0">
              <a:latin typeface="Barlow Semi Condensed Light" panose="00000406000000000000" pitchFamily="2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219A512-16F1-36DA-B6D7-275374AE5F0E}"/>
              </a:ext>
            </a:extLst>
          </p:cNvPr>
          <p:cNvCxnSpPr>
            <a:cxnSpLocks/>
          </p:cNvCxnSpPr>
          <p:nvPr/>
        </p:nvCxnSpPr>
        <p:spPr>
          <a:xfrm>
            <a:off x="3618982" y="1820835"/>
            <a:ext cx="2781818" cy="0"/>
          </a:xfrm>
          <a:prstGeom prst="straightConnector1">
            <a:avLst/>
          </a:prstGeom>
          <a:ln w="28575">
            <a:solidFill>
              <a:srgbClr val="6E2466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B37179D-15B1-2B11-561A-30B7D2C5DF24}"/>
              </a:ext>
            </a:extLst>
          </p:cNvPr>
          <p:cNvSpPr txBox="1"/>
          <p:nvPr/>
        </p:nvSpPr>
        <p:spPr>
          <a:xfrm>
            <a:off x="4438069" y="1630525"/>
            <a:ext cx="2008904" cy="490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Structure A/B 50:50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33FB055-C79A-79D2-6F4F-998BE8180D09}"/>
              </a:ext>
            </a:extLst>
          </p:cNvPr>
          <p:cNvCxnSpPr>
            <a:cxnSpLocks/>
          </p:cNvCxnSpPr>
          <p:nvPr/>
        </p:nvCxnSpPr>
        <p:spPr>
          <a:xfrm>
            <a:off x="3719788" y="1820835"/>
            <a:ext cx="2590525" cy="0"/>
          </a:xfrm>
          <a:prstGeom prst="straightConnector1">
            <a:avLst/>
          </a:prstGeom>
          <a:ln w="28575">
            <a:solidFill>
              <a:srgbClr val="E15E3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18CC030-1245-4325-634F-20D5DCC23B2D}"/>
              </a:ext>
            </a:extLst>
          </p:cNvPr>
          <p:cNvSpPr txBox="1"/>
          <p:nvPr/>
        </p:nvSpPr>
        <p:spPr>
          <a:xfrm>
            <a:off x="319768" y="4798327"/>
            <a:ext cx="2909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Barlow Semi Condensed Light" panose="00000406000000000000" pitchFamily="2" charset="0"/>
              </a:rPr>
              <a:t>Achieved unloaded Peak Power 36.1MW</a:t>
            </a:r>
          </a:p>
          <a:p>
            <a:pPr algn="ctr"/>
            <a:r>
              <a:rPr lang="en-US" dirty="0">
                <a:latin typeface="Barlow Semi Condensed Light" panose="00000406000000000000" pitchFamily="2" charset="0"/>
              </a:rPr>
              <a:t>Max. Peak Power achieved 54MW (~89 MV/m)</a:t>
            </a:r>
            <a:endParaRPr lang="en-GB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874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large machine in a factory&#10;&#10;Description automatically generated">
            <a:extLst>
              <a:ext uri="{FF2B5EF4-FFF2-40B4-BE49-F238E27FC236}">
                <a16:creationId xmlns:a16="http://schemas.microsoft.com/office/drawing/2014/main" id="{D01CCE29-BD51-7722-FC14-E96CA8FD33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508" r="6975"/>
          <a:stretch/>
        </p:blipFill>
        <p:spPr>
          <a:xfrm>
            <a:off x="822321" y="1860902"/>
            <a:ext cx="3139841" cy="3292761"/>
          </a:xfrm>
          <a:prstGeom prst="rect">
            <a:avLst/>
          </a:prstGeom>
          <a:noFill/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1D73C4B1-330D-FC01-3576-CCF3D5688EB9}"/>
              </a:ext>
            </a:extLst>
          </p:cNvPr>
          <p:cNvSpPr/>
          <p:nvPr/>
        </p:nvSpPr>
        <p:spPr>
          <a:xfrm>
            <a:off x="0" y="5297050"/>
            <a:ext cx="11858625" cy="1003934"/>
          </a:xfrm>
          <a:prstGeom prst="rightArrow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55BAC5-2C3C-5C26-BC4C-A8D3886A8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2 future plans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B53005-7EE3-A649-7DFB-D9DA6B0FD5AA}"/>
              </a:ext>
            </a:extLst>
          </p:cNvPr>
          <p:cNvSpPr txBox="1">
            <a:spLocks/>
          </p:cNvSpPr>
          <p:nvPr/>
        </p:nvSpPr>
        <p:spPr>
          <a:xfrm>
            <a:off x="660634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US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Refurbishment of </a:t>
            </a:r>
            <a:r>
              <a:rPr lang="en-US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Scandinova</a:t>
            </a:r>
            <a:r>
              <a:rPr lang="en-US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 modulator to improve operation at higher voltages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12" name="Content Placeholder 8">
            <a:extLst>
              <a:ext uri="{FF2B5EF4-FFF2-40B4-BE49-F238E27FC236}">
                <a16:creationId xmlns:a16="http://schemas.microsoft.com/office/drawing/2014/main" id="{9EC88230-CB4E-646A-ADD3-23EB3902FD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72159" y="1508709"/>
            <a:ext cx="3802082" cy="3478585"/>
          </a:xfrm>
          <a:prstGeom prst="rect">
            <a:avLst/>
          </a:prstGeom>
        </p:spPr>
      </p:pic>
      <p:sp>
        <p:nvSpPr>
          <p:cNvPr id="17" name="Subtitle 2">
            <a:extLst>
              <a:ext uri="{FF2B5EF4-FFF2-40B4-BE49-F238E27FC236}">
                <a16:creationId xmlns:a16="http://schemas.microsoft.com/office/drawing/2014/main" id="{3A1950B1-47A9-1D55-1C1B-2D64CEEB753E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of Barrel Open Cavity pulse compressor for high power testing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BF6E6510-D25C-A22D-9E7C-E24D9652F466}"/>
              </a:ext>
            </a:extLst>
          </p:cNvPr>
          <p:cNvSpPr txBox="1">
            <a:spLocks/>
          </p:cNvSpPr>
          <p:nvPr/>
        </p:nvSpPr>
        <p:spPr>
          <a:xfrm>
            <a:off x="8209812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high power testing of </a:t>
            </a:r>
            <a:r>
              <a:rPr lang="en-GB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Smartcell</a:t>
            </a:r>
            <a:endParaRPr lang="en-GB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FD87233-8094-14E1-F8EC-2F238FC61D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9657" y="2310199"/>
            <a:ext cx="3139840" cy="236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438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5BAC5-2C3C-5C26-BC4C-A8D3886A8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Barlow Semi Condensed" panose="00000506000000000000" pitchFamily="2" charset="0"/>
              </a:rPr>
              <a:t>Xbox 2</a:t>
            </a:r>
            <a:endParaRPr lang="en-GB" dirty="0"/>
          </a:p>
        </p:txBody>
      </p:sp>
      <p:pic>
        <p:nvPicPr>
          <p:cNvPr id="3" name="Picture Placeholder 6" descr="A picture containing indoor, cooking, cluttered&#10;&#10;Description automatically generated">
            <a:extLst>
              <a:ext uri="{FF2B5EF4-FFF2-40B4-BE49-F238E27FC236}">
                <a16:creationId xmlns:a16="http://schemas.microsoft.com/office/drawing/2014/main" id="{C7730164-2999-407B-2725-25CD280F3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3" t="9831" r="8356" b="718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AC30E62E-A69A-5019-BA5C-015DF82C3BD6}"/>
              </a:ext>
            </a:extLst>
          </p:cNvPr>
          <p:cNvSpPr/>
          <p:nvPr/>
        </p:nvSpPr>
        <p:spPr>
          <a:xfrm>
            <a:off x="7108758" y="-675674"/>
            <a:ext cx="6951957" cy="9157459"/>
          </a:xfrm>
          <a:prstGeom prst="ellipse">
            <a:avLst/>
          </a:prstGeom>
          <a:solidFill>
            <a:srgbClr val="0033A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000" dirty="0">
              <a:solidFill>
                <a:srgbClr val="0033A0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6EA6B0F-5EB4-37E3-4CCF-3C5A4043DD4A}"/>
              </a:ext>
            </a:extLst>
          </p:cNvPr>
          <p:cNvSpPr txBox="1">
            <a:spLocks/>
          </p:cNvSpPr>
          <p:nvPr/>
        </p:nvSpPr>
        <p:spPr>
          <a:xfrm>
            <a:off x="7962900" y="2366362"/>
            <a:ext cx="42291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800" b="1" dirty="0">
                <a:solidFill>
                  <a:schemeClr val="bg1"/>
                </a:solidFill>
                <a:latin typeface="Barlow Semi Condensed" panose="00000506000000000000" pitchFamily="2" charset="0"/>
              </a:rPr>
              <a:t>XBOX3</a:t>
            </a:r>
            <a:endParaRPr lang="en-GB" sz="8800" b="1" dirty="0">
              <a:solidFill>
                <a:schemeClr val="bg1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6BD32071-7022-F5AE-B439-12AE2B24B0B7}"/>
              </a:ext>
            </a:extLst>
          </p:cNvPr>
          <p:cNvSpPr txBox="1">
            <a:spLocks/>
          </p:cNvSpPr>
          <p:nvPr/>
        </p:nvSpPr>
        <p:spPr>
          <a:xfrm>
            <a:off x="6675120" y="4401217"/>
            <a:ext cx="4462610" cy="93650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Clr>
                <a:schemeClr val="accent1"/>
              </a:buClr>
              <a:buSzPct val="80000"/>
              <a:buNone/>
            </a:pPr>
            <a:r>
              <a:rPr lang="en-US" sz="1600" dirty="0">
                <a:solidFill>
                  <a:schemeClr val="bg1"/>
                </a:solidFill>
              </a:rPr>
              <a:t>Canon E37117 klystron tested</a:t>
            </a:r>
          </a:p>
          <a:p>
            <a:pPr marL="0" indent="0" algn="r">
              <a:buClr>
                <a:schemeClr val="accent1"/>
              </a:buClr>
              <a:buSzPct val="80000"/>
              <a:buNone/>
            </a:pPr>
            <a:r>
              <a:rPr lang="en-US" sz="1600" i="1" dirty="0">
                <a:solidFill>
                  <a:schemeClr val="bg1"/>
                </a:solidFill>
              </a:rPr>
              <a:t>Next</a:t>
            </a:r>
            <a:r>
              <a:rPr lang="en-US" sz="1600" dirty="0">
                <a:solidFill>
                  <a:schemeClr val="bg1"/>
                </a:solidFill>
              </a:rPr>
              <a:t>: new integration (TD31 and TD26)</a:t>
            </a:r>
          </a:p>
          <a:p>
            <a:pPr marL="0" indent="0" algn="r">
              <a:buClr>
                <a:schemeClr val="accent1"/>
              </a:buClr>
              <a:buSzPct val="80000"/>
              <a:buNone/>
            </a:pPr>
            <a:r>
              <a:rPr lang="en-US" sz="16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671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40AFC2-A3FE-DD93-7F2F-3FC8D30A8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874393"/>
            <a:ext cx="5400000" cy="388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EFD4503-566F-A7A1-6DF8-FD16192AE0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00" y="1874393"/>
            <a:ext cx="5400000" cy="38886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B53E550-D61E-1D73-7D57-5CB92DC7EFBA}"/>
              </a:ext>
            </a:extLst>
          </p:cNvPr>
          <p:cNvSpPr txBox="1">
            <a:spLocks/>
          </p:cNvSpPr>
          <p:nvPr/>
        </p:nvSpPr>
        <p:spPr>
          <a:xfrm>
            <a:off x="1209675" y="1683904"/>
            <a:ext cx="1830968" cy="3809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800" b="1" dirty="0">
                <a:latin typeface="Barlow Semi Condensed Light" panose="00000406000000000000" pitchFamily="2" charset="0"/>
              </a:rPr>
              <a:t>Canon results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6E53FE3E-6BAF-3D46-7CE4-56DA505CCEEC}"/>
              </a:ext>
            </a:extLst>
          </p:cNvPr>
          <p:cNvSpPr txBox="1">
            <a:spLocks/>
          </p:cNvSpPr>
          <p:nvPr/>
        </p:nvSpPr>
        <p:spPr>
          <a:xfrm>
            <a:off x="9151357" y="1683903"/>
            <a:ext cx="1830968" cy="3809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Clr>
                <a:schemeClr val="accent1"/>
              </a:buClr>
              <a:buSzPct val="80000"/>
              <a:buNone/>
            </a:pPr>
            <a:r>
              <a:rPr lang="en-GB" sz="1800" b="1" dirty="0">
                <a:solidFill>
                  <a:srgbClr val="0033A0"/>
                </a:solidFill>
                <a:latin typeface="Barlow Semi Condensed Light" panose="00000406000000000000" pitchFamily="2" charset="0"/>
              </a:rPr>
              <a:t>CERN results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F26F95A3-FAF2-B0B6-C74B-A9A17336FC3E}"/>
              </a:ext>
            </a:extLst>
          </p:cNvPr>
          <p:cNvSpPr txBox="1">
            <a:spLocks/>
          </p:cNvSpPr>
          <p:nvPr/>
        </p:nvSpPr>
        <p:spPr>
          <a:xfrm>
            <a:off x="1054178" y="365125"/>
            <a:ext cx="102996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3 HEK test results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07A5A12-6DB1-79A0-33D8-9D62E944ABCC}"/>
              </a:ext>
            </a:extLst>
          </p:cNvPr>
          <p:cNvSpPr txBox="1">
            <a:spLocks/>
          </p:cNvSpPr>
          <p:nvPr/>
        </p:nvSpPr>
        <p:spPr>
          <a:xfrm>
            <a:off x="8122509" y="753659"/>
            <a:ext cx="30153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5473700" algn="l"/>
              </a:tabLst>
            </a:pPr>
            <a:r>
              <a:rPr lang="en-US" sz="2800" b="1" dirty="0">
                <a:latin typeface="Barlow Semi Condensed Light" panose="00000406000000000000" pitchFamily="2" charset="0"/>
              </a:rPr>
              <a:t>22G002</a:t>
            </a:r>
            <a:endParaRPr lang="en-GB" sz="2800" b="1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1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D9ABE70-5F37-DB88-962D-7B7FAD1B2A8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932" t="-1039" r="9808"/>
          <a:stretch/>
        </p:blipFill>
        <p:spPr>
          <a:xfrm rot="8715263">
            <a:off x="8744280" y="836028"/>
            <a:ext cx="1959269" cy="501123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546B964A-255F-3398-A5DD-E715D20ACA11}"/>
              </a:ext>
            </a:extLst>
          </p:cNvPr>
          <p:cNvSpPr txBox="1">
            <a:spLocks/>
          </p:cNvSpPr>
          <p:nvPr/>
        </p:nvSpPr>
        <p:spPr>
          <a:xfrm>
            <a:off x="1054178" y="365125"/>
            <a:ext cx="102996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3 future plans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0527B1E2-E124-747E-1A9C-3B455C84DD07}"/>
              </a:ext>
            </a:extLst>
          </p:cNvPr>
          <p:cNvSpPr/>
          <p:nvPr/>
        </p:nvSpPr>
        <p:spPr>
          <a:xfrm>
            <a:off x="0" y="5297050"/>
            <a:ext cx="11858625" cy="1003934"/>
          </a:xfrm>
          <a:prstGeom prst="rightArrow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D118D6B8-7BF7-3F0B-B553-F52548C619F7}"/>
              </a:ext>
            </a:extLst>
          </p:cNvPr>
          <p:cNvSpPr txBox="1">
            <a:spLocks/>
          </p:cNvSpPr>
          <p:nvPr/>
        </p:nvSpPr>
        <p:spPr>
          <a:xfrm>
            <a:off x="660634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US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Continue conditioning of TD31 N1 and N2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CA437E3D-A5FA-AA07-EB21-7E98BF42FBE6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conditioning of structures TD26 from CIEMAT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65348C8F-35AB-52A1-911A-5AFD64A11E20}"/>
              </a:ext>
            </a:extLst>
          </p:cNvPr>
          <p:cNvSpPr txBox="1">
            <a:spLocks/>
          </p:cNvSpPr>
          <p:nvPr/>
        </p:nvSpPr>
        <p:spPr>
          <a:xfrm>
            <a:off x="8209812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conditioning of </a:t>
            </a:r>
            <a:r>
              <a:rPr lang="en-GB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iFast</a:t>
            </a: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 accelerating structure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6" name="Picture 5" descr="A logo with black text&#10;&#10;Description automatically generated">
            <a:extLst>
              <a:ext uri="{FF2B5EF4-FFF2-40B4-BE49-F238E27FC236}">
                <a16:creationId xmlns:a16="http://schemas.microsoft.com/office/drawing/2014/main" id="{47BAC37C-7D02-D90B-340C-CA3E0D2A01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2454" y="1797926"/>
            <a:ext cx="1579862" cy="89596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4A65CE-A077-4032-BDD8-CFAE05317E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0906" y="1716833"/>
            <a:ext cx="2381250" cy="35718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145C158-5351-36F3-1B6E-CB0533182E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922539">
            <a:off x="4312930" y="1560056"/>
            <a:ext cx="2021479" cy="2267663"/>
          </a:xfrm>
          <a:prstGeom prst="rect">
            <a:avLst/>
          </a:prstGeom>
        </p:spPr>
      </p:pic>
      <p:pic>
        <p:nvPicPr>
          <p:cNvPr id="16" name="Picture 15" descr="A close-up of a machine&#10;&#10;Description automatically generated">
            <a:extLst>
              <a:ext uri="{FF2B5EF4-FFF2-40B4-BE49-F238E27FC236}">
                <a16:creationId xmlns:a16="http://schemas.microsoft.com/office/drawing/2014/main" id="{7C480785-AB28-E03C-2199-6469C1D8C5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25758" y="3324238"/>
            <a:ext cx="2440493" cy="1830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689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0DBB8-E30F-0103-BBAB-9EFD80088C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0B0D496F-A6D0-2FFD-23DC-8F433FCC5823}"/>
              </a:ext>
            </a:extLst>
          </p:cNvPr>
          <p:cNvSpPr txBox="1">
            <a:spLocks/>
          </p:cNvSpPr>
          <p:nvPr/>
        </p:nvSpPr>
        <p:spPr>
          <a:xfrm>
            <a:off x="1054178" y="365125"/>
            <a:ext cx="102996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3 –Integration planning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8F292B27-5134-C6EB-7B6E-62121043157C}"/>
              </a:ext>
            </a:extLst>
          </p:cNvPr>
          <p:cNvSpPr txBox="1">
            <a:spLocks/>
          </p:cNvSpPr>
          <p:nvPr/>
        </p:nvSpPr>
        <p:spPr>
          <a:xfrm>
            <a:off x="660634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US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Continue conditioning of TD31 N1 and N2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F828421-AEA9-C8CC-E4D5-58AF32A2CE93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conditioning of structures TD26 from CIEMAT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F8FA81A-6117-56DE-89FD-9713FDB1C8B7}"/>
              </a:ext>
            </a:extLst>
          </p:cNvPr>
          <p:cNvSpPr txBox="1">
            <a:spLocks/>
          </p:cNvSpPr>
          <p:nvPr/>
        </p:nvSpPr>
        <p:spPr>
          <a:xfrm>
            <a:off x="8209812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conditioning of </a:t>
            </a:r>
            <a:r>
              <a:rPr lang="en-GB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iFast</a:t>
            </a: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 accelerating structure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4CB4E6-C118-48D5-61EA-5EE1246192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409" y="1267764"/>
            <a:ext cx="10527957" cy="5133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157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9114</TotalTime>
  <Words>304</Words>
  <Application>Microsoft Office PowerPoint</Application>
  <PresentationFormat>Widescreen</PresentationFormat>
  <Paragraphs>70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Barlow Semi Condensed</vt:lpstr>
      <vt:lpstr>Barlow Semi Condensed Light</vt:lpstr>
      <vt:lpstr>Calibri</vt:lpstr>
      <vt:lpstr>Wingdings</vt:lpstr>
      <vt:lpstr>Office Theme</vt:lpstr>
      <vt:lpstr>X-Boxes Update</vt:lpstr>
      <vt:lpstr>Xbox 2</vt:lpstr>
      <vt:lpstr>PowerPoint Presentation</vt:lpstr>
      <vt:lpstr>PowerPoint Presentation</vt:lpstr>
      <vt:lpstr>Xbox 2 future plans</vt:lpstr>
      <vt:lpstr>Xbox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X-Box 2: Reminder on BD classification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 Summary</dc:title>
  <dc:creator>Paz Alonso Arias</dc:creator>
  <cp:lastModifiedBy>Paz Alonso Arias</cp:lastModifiedBy>
  <cp:revision>55</cp:revision>
  <dcterms:modified xsi:type="dcterms:W3CDTF">2025-01-21T07:51:21Z</dcterms:modified>
</cp:coreProperties>
</file>