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273" r:id="rId3"/>
    <p:sldId id="448" r:id="rId4"/>
    <p:sldId id="306" r:id="rId5"/>
    <p:sldId id="307" r:id="rId6"/>
    <p:sldId id="275" r:id="rId7"/>
    <p:sldId id="300" r:id="rId8"/>
    <p:sldId id="447" r:id="rId9"/>
    <p:sldId id="449" r:id="rId10"/>
    <p:sldId id="283" r:id="rId11"/>
    <p:sldId id="288" r:id="rId12"/>
    <p:sldId id="44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726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99D7DE-0905-A783-8876-3968FFE79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98E8CD-B6A3-5196-C857-3FDAE107AE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7901A0-D94C-4E15-EF9C-0A697CA2F2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C21A9-498D-0946-C28C-466E4CAEF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314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002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2254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8997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05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CB1F2-2126-31F3-5B75-F0CA1A22E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8DCC92-BC49-D3F5-04D3-7BE439E848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FEB275-8367-B968-D9F0-7C2AEA76E7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9725E-7B4C-8410-99C6-C5EE7A857D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387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E93A70-B579-1EF7-2917-22C758B61A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B1B7AA-2177-B3E6-B43D-F793946406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7A924-B315-B13D-5245-DEB45C9EC6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F86C3-23BB-E915-95D1-325A92426E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330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C08813-1A3B-44BF-87C4-6B444769BA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505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5976C-13EB-4D9D-8DF1-C6327A22DEDB}" type="datetimeFigureOut">
              <a:rPr lang="en-GB" smtClean="0"/>
              <a:t>04/02/2025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8FA90-3CB2-4B9C-ACE7-63BB94BD04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5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4 February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X-Boxes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04.02.2025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9ABE70-5F37-DB88-962D-7B7FAD1B2A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932" t="-1039" r="9808"/>
          <a:stretch/>
        </p:blipFill>
        <p:spPr>
          <a:xfrm rot="8715263">
            <a:off x="8744280" y="836028"/>
            <a:ext cx="1959269" cy="50112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546B964A-255F-3398-A5DD-E715D20ACA11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3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0527B1E2-E124-747E-1A9C-3B455C84DD07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118D6B8-7BF7-3F0B-B553-F52548C619F7}"/>
              </a:ext>
            </a:extLst>
          </p:cNvPr>
          <p:cNvSpPr txBox="1">
            <a:spLocks/>
          </p:cNvSpPr>
          <p:nvPr/>
        </p:nvSpPr>
        <p:spPr>
          <a:xfrm>
            <a:off x="898999" y="5555771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A437E3D-A5FA-AA07-EB21-7E98BF42FBE6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Cnditioning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of structure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65348C8F-35AB-52A1-911A-5AFD64A11E20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LP test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 + conditioning (?)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ogo with black text&#10;&#10;Description automatically generated">
            <a:extLst>
              <a:ext uri="{FF2B5EF4-FFF2-40B4-BE49-F238E27FC236}">
                <a16:creationId xmlns:a16="http://schemas.microsoft.com/office/drawing/2014/main" id="{47BAC37C-7D02-D90B-340C-CA3E0D2A0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2454" y="1797926"/>
            <a:ext cx="1579862" cy="8959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4A65CE-A077-4032-BDD8-CFAE05317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906" y="1716833"/>
            <a:ext cx="2381250" cy="35718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45C158-5351-36F3-1B6E-CB0533182E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22539">
            <a:off x="4312930" y="1560056"/>
            <a:ext cx="2021479" cy="2267663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7C480785-AB28-E03C-2199-6469C1D8C5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25758" y="3324238"/>
            <a:ext cx="2440493" cy="183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89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February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500" dirty="0">
              <a:solidFill>
                <a:srgbClr val="0033A0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3FDCB64-CDDB-AC77-DA26-384EA4B8AE2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XBOX2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EC4E5A63-54A5-D6DD-4614-47F0CB55387A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dirty="0">
                <a:solidFill>
                  <a:schemeClr val="bg1"/>
                </a:solidFill>
              </a:rPr>
              <a:t>Conditioning of TD31N3 and N4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500" i="1" dirty="0">
                <a:solidFill>
                  <a:schemeClr val="bg1"/>
                </a:solidFill>
              </a:rPr>
              <a:t>Soon: </a:t>
            </a:r>
            <a:r>
              <a:rPr lang="en-US" sz="1500" dirty="0">
                <a:solidFill>
                  <a:schemeClr val="bg1"/>
                </a:solidFill>
              </a:rPr>
              <a:t>refurbishing of the modulator </a:t>
            </a:r>
          </a:p>
        </p:txBody>
      </p:sp>
    </p:spTree>
    <p:extLst>
      <p:ext uri="{BB962C8B-B14F-4D97-AF65-F5344CB8AC3E}">
        <p14:creationId xmlns:p14="http://schemas.microsoft.com/office/powerpoint/2010/main" val="2207086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BD2298-9604-52C1-A6C3-7C40A79183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CFCC-3B28-8EEE-15D8-EEFB663C0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XBox2: </a:t>
            </a:r>
            <a:r>
              <a:rPr lang="en-US" b="1" dirty="0" err="1">
                <a:solidFill>
                  <a:srgbClr val="1802BA"/>
                </a:solidFill>
                <a:latin typeface="Barlow Semi Condensed" panose="00000506000000000000" pitchFamily="2" charset="0"/>
              </a:rPr>
              <a:t>updgrading</a:t>
            </a: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 of modulator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E79365-2F18-BCF9-E195-D2ED0A673500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Refurbishment of </a:t>
            </a:r>
            <a:r>
              <a:rPr lang="en-US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Scandinova</a:t>
            </a: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modulator to improve operation at higher voltages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2917D162-5E7D-F6B0-1D30-F5DA7DBBACF7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17C06E46-55D9-153D-CE4B-2E5CD8148F81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 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6" name="Picture 5" descr="A large machine in a factory&#10;&#10;Description automatically generated">
            <a:extLst>
              <a:ext uri="{FF2B5EF4-FFF2-40B4-BE49-F238E27FC236}">
                <a16:creationId xmlns:a16="http://schemas.microsoft.com/office/drawing/2014/main" id="{D01CCE29-BD51-7722-FC14-E96CA8FD33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8" r="6975"/>
          <a:stretch/>
        </p:blipFill>
        <p:spPr>
          <a:xfrm>
            <a:off x="3861230" y="1790492"/>
            <a:ext cx="3623279" cy="3799744"/>
          </a:xfrm>
          <a:prstGeom prst="rect">
            <a:avLst/>
          </a:prstGeom>
          <a:noFill/>
        </p:spPr>
      </p:pic>
      <p:pic>
        <p:nvPicPr>
          <p:cNvPr id="8" name="Picture 7" descr="A room with many electronics&#10;&#10;Description automatically generated with medium confidence">
            <a:extLst>
              <a:ext uri="{FF2B5EF4-FFF2-40B4-BE49-F238E27FC236}">
                <a16:creationId xmlns:a16="http://schemas.microsoft.com/office/drawing/2014/main" id="{152ED8E9-B1DD-620F-2BA7-C9BD5A839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131123" y="1880797"/>
            <a:ext cx="4904263" cy="3678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657C95-82CF-B0F9-9C21-A6786D8F25CE}"/>
              </a:ext>
            </a:extLst>
          </p:cNvPr>
          <p:cNvSpPr txBox="1"/>
          <p:nvPr/>
        </p:nvSpPr>
        <p:spPr>
          <a:xfrm>
            <a:off x="660634" y="2878938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  <a:latin typeface="Barlow Semi Condensed Light" panose="00000406000000000000" pitchFamily="2" charset="0"/>
              </a:rPr>
              <a:t>Dismounted SUs 1-10 from modulator + 2 spares</a:t>
            </a:r>
          </a:p>
          <a:p>
            <a:pPr algn="ctr"/>
            <a:endParaRPr lang="en-US" dirty="0">
              <a:solidFill>
                <a:schemeClr val="accent6"/>
              </a:solidFill>
              <a:latin typeface="Barlow Semi Condensed Light" panose="00000406000000000000" pitchFamily="2" charset="0"/>
            </a:endParaRPr>
          </a:p>
          <a:p>
            <a:pPr algn="ctr"/>
            <a:r>
              <a:rPr lang="en-US" dirty="0">
                <a:solidFill>
                  <a:srgbClr val="FF0000"/>
                </a:solidFill>
                <a:latin typeface="Barlow Semi Condensed Light" panose="00000406000000000000" pitchFamily="2" charset="0"/>
              </a:rPr>
              <a:t>Waiting for Transport…</a:t>
            </a:r>
          </a:p>
        </p:txBody>
      </p:sp>
    </p:spTree>
    <p:extLst>
      <p:ext uri="{BB962C8B-B14F-4D97-AF65-F5344CB8AC3E}">
        <p14:creationId xmlns:p14="http://schemas.microsoft.com/office/powerpoint/2010/main" val="290108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TD31N3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2233B7B-15F4-920E-BC6F-A086CD6F9EA3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502336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6234398-7E8B-1C55-FBB6-DFD938F52F7C}"/>
              </a:ext>
            </a:extLst>
          </p:cNvPr>
          <p:cNvSpPr txBox="1"/>
          <p:nvPr/>
        </p:nvSpPr>
        <p:spPr>
          <a:xfrm>
            <a:off x="5765113" y="1644659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CDBFD4-EC32-DED7-6950-1A127FEFB99F}"/>
              </a:ext>
            </a:extLst>
          </p:cNvPr>
          <p:cNvCxnSpPr>
            <a:cxnSpLocks/>
          </p:cNvCxnSpPr>
          <p:nvPr/>
        </p:nvCxnSpPr>
        <p:spPr>
          <a:xfrm>
            <a:off x="8642350" y="1820835"/>
            <a:ext cx="2430463" cy="0"/>
          </a:xfrm>
          <a:prstGeom prst="straightConnector1">
            <a:avLst/>
          </a:prstGeom>
          <a:ln w="28575">
            <a:solidFill>
              <a:srgbClr val="6E24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413AFDC-3A44-2845-41D0-542C967E2EBE}"/>
              </a:ext>
            </a:extLst>
          </p:cNvPr>
          <p:cNvSpPr txBox="1"/>
          <p:nvPr/>
        </p:nvSpPr>
        <p:spPr>
          <a:xfrm>
            <a:off x="9213679" y="1635685"/>
            <a:ext cx="1048034" cy="33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 100:1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749F4E0-06D6-3A50-A395-552AB794FB60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48384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pic>
        <p:nvPicPr>
          <p:cNvPr id="24" name="Picture 23" descr="A close-up of a graph&#10;&#10;Description automatically generated">
            <a:extLst>
              <a:ext uri="{FF2B5EF4-FFF2-40B4-BE49-F238E27FC236}">
                <a16:creationId xmlns:a16="http://schemas.microsoft.com/office/drawing/2014/main" id="{E9DBB200-7DBE-9270-D996-FB11E7B2EF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2"/>
          <a:stretch/>
        </p:blipFill>
        <p:spPr>
          <a:xfrm>
            <a:off x="2428377" y="1972496"/>
            <a:ext cx="9472782" cy="4074559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3A6DC1C-D79F-6878-D419-AA926FF56356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50MW (~80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195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A5E03132-4BE2-C8DF-2EF1-839AEA0E6A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4"/>
          <a:stretch/>
        </p:blipFill>
        <p:spPr>
          <a:xfrm>
            <a:off x="2428968" y="1947979"/>
            <a:ext cx="9471600" cy="406196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2FBDAE8-2623-64D6-04AA-66776B5B5651}"/>
              </a:ext>
            </a:extLst>
          </p:cNvPr>
          <p:cNvCxnSpPr>
            <a:cxnSpLocks/>
          </p:cNvCxnSpPr>
          <p:nvPr/>
        </p:nvCxnSpPr>
        <p:spPr>
          <a:xfrm>
            <a:off x="6400800" y="1810485"/>
            <a:ext cx="4584700" cy="0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402F727-0239-E2B4-99C5-1AC28E770ECC}"/>
              </a:ext>
            </a:extLst>
          </p:cNvPr>
          <p:cNvSpPr txBox="1"/>
          <p:nvPr/>
        </p:nvSpPr>
        <p:spPr>
          <a:xfrm>
            <a:off x="8273734" y="1642080"/>
            <a:ext cx="144379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B 1:100 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48A2D25-BF8D-C661-7E69-6E2024C67831}"/>
              </a:ext>
            </a:extLst>
          </p:cNvPr>
          <p:cNvSpPr txBox="1">
            <a:spLocks/>
          </p:cNvSpPr>
          <p:nvPr/>
        </p:nvSpPr>
        <p:spPr>
          <a:xfrm>
            <a:off x="1062681" y="365125"/>
            <a:ext cx="100584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TD31</a:t>
            </a:r>
            <a:endParaRPr lang="en-GB" dirty="0">
              <a:solidFill>
                <a:srgbClr val="1802BA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E12D2A48-8509-219B-6BAE-54A15F2C52DB}"/>
              </a:ext>
            </a:extLst>
          </p:cNvPr>
          <p:cNvSpPr txBox="1">
            <a:spLocks/>
          </p:cNvSpPr>
          <p:nvPr/>
        </p:nvSpPr>
        <p:spPr>
          <a:xfrm>
            <a:off x="7164768" y="753659"/>
            <a:ext cx="396455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sz="2800" b="1" dirty="0">
                <a:latin typeface="Barlow Semi Condensed Light" panose="00000406000000000000" pitchFamily="2" charset="0"/>
              </a:rPr>
              <a:t>TD31N4 conditioning history</a:t>
            </a:r>
            <a:endParaRPr lang="en-GB" sz="2800" b="1" dirty="0">
              <a:latin typeface="Barlow Semi Condensed Light" panose="00000406000000000000" pitchFamily="2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219A512-16F1-36DA-B6D7-275374AE5F0E}"/>
              </a:ext>
            </a:extLst>
          </p:cNvPr>
          <p:cNvCxnSpPr>
            <a:cxnSpLocks/>
          </p:cNvCxnSpPr>
          <p:nvPr/>
        </p:nvCxnSpPr>
        <p:spPr>
          <a:xfrm>
            <a:off x="3618982" y="1820835"/>
            <a:ext cx="2781818" cy="0"/>
          </a:xfrm>
          <a:prstGeom prst="straightConnector1">
            <a:avLst/>
          </a:prstGeom>
          <a:ln w="28575">
            <a:solidFill>
              <a:srgbClr val="6E2466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B37179D-15B1-2B11-561A-30B7D2C5DF24}"/>
              </a:ext>
            </a:extLst>
          </p:cNvPr>
          <p:cNvSpPr txBox="1"/>
          <p:nvPr/>
        </p:nvSpPr>
        <p:spPr>
          <a:xfrm>
            <a:off x="4438069" y="1630525"/>
            <a:ext cx="2008904" cy="490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Structure A/B 50:50</a:t>
            </a:r>
            <a:endParaRPr lang="en-GB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3FB055-C79A-79D2-6F4F-998BE8180D09}"/>
              </a:ext>
            </a:extLst>
          </p:cNvPr>
          <p:cNvCxnSpPr>
            <a:cxnSpLocks/>
          </p:cNvCxnSpPr>
          <p:nvPr/>
        </p:nvCxnSpPr>
        <p:spPr>
          <a:xfrm>
            <a:off x="3719788" y="1820835"/>
            <a:ext cx="2590525" cy="0"/>
          </a:xfrm>
          <a:prstGeom prst="straightConnector1">
            <a:avLst/>
          </a:prstGeom>
          <a:ln w="28575">
            <a:solidFill>
              <a:srgbClr val="E15E32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18CC030-1245-4325-634F-20D5DCC23B2D}"/>
              </a:ext>
            </a:extLst>
          </p:cNvPr>
          <p:cNvSpPr txBox="1"/>
          <p:nvPr/>
        </p:nvSpPr>
        <p:spPr>
          <a:xfrm>
            <a:off x="319768" y="4798327"/>
            <a:ext cx="2909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arlow Semi Condensed Light" panose="00000406000000000000" pitchFamily="2" charset="0"/>
              </a:rPr>
              <a:t>Achieved unloaded Peak Power 36.1MW</a:t>
            </a:r>
          </a:p>
          <a:p>
            <a:pPr algn="ctr"/>
            <a:r>
              <a:rPr lang="en-US" dirty="0">
                <a:latin typeface="Barlow Semi Condensed Light" panose="00000406000000000000" pitchFamily="2" charset="0"/>
              </a:rPr>
              <a:t>Max. Peak Power achieved 54MW (~89 MV/m)</a:t>
            </a:r>
            <a:endParaRPr lang="en-GB" dirty="0">
              <a:latin typeface="Barlow Semi Condensed Light" panose="00000406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87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row: Right 15">
            <a:extLst>
              <a:ext uri="{FF2B5EF4-FFF2-40B4-BE49-F238E27FC236}">
                <a16:creationId xmlns:a16="http://schemas.microsoft.com/office/drawing/2014/main" id="{1D73C4B1-330D-FC01-3576-CCF3D5688EB9}"/>
              </a:ext>
            </a:extLst>
          </p:cNvPr>
          <p:cNvSpPr/>
          <p:nvPr/>
        </p:nvSpPr>
        <p:spPr>
          <a:xfrm>
            <a:off x="0" y="5297050"/>
            <a:ext cx="11858625" cy="1003934"/>
          </a:xfrm>
          <a:prstGeom prst="rightArrow">
            <a:avLst/>
          </a:prstGeom>
          <a:solidFill>
            <a:srgbClr val="0033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156" y="365125"/>
            <a:ext cx="10274643" cy="1325563"/>
          </a:xfrm>
        </p:spPr>
        <p:txBody>
          <a:bodyPr/>
          <a:lstStyle/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Xbox 2 future plans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9EC88230-CB4E-646A-ADD3-23EB3902FD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964" y="1333180"/>
            <a:ext cx="4059227" cy="3713851"/>
          </a:xfrm>
          <a:prstGeom prst="rect">
            <a:avLst/>
          </a:prstGeom>
        </p:spPr>
      </p:pic>
      <p:sp>
        <p:nvSpPr>
          <p:cNvPr id="17" name="Subtitle 2">
            <a:extLst>
              <a:ext uri="{FF2B5EF4-FFF2-40B4-BE49-F238E27FC236}">
                <a16:creationId xmlns:a16="http://schemas.microsoft.com/office/drawing/2014/main" id="{3A1950B1-47A9-1D55-1C1B-2D64CEEB753E}"/>
              </a:ext>
            </a:extLst>
          </p:cNvPr>
          <p:cNvSpPr txBox="1">
            <a:spLocks/>
          </p:cNvSpPr>
          <p:nvPr/>
        </p:nvSpPr>
        <p:spPr>
          <a:xfrm>
            <a:off x="1788098" y="5555882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of Barrel Open Cavity pulse compressor for high power testing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BF6E6510-D25C-A22D-9E7C-E24D9652F466}"/>
              </a:ext>
            </a:extLst>
          </p:cNvPr>
          <p:cNvSpPr txBox="1">
            <a:spLocks/>
          </p:cNvSpPr>
          <p:nvPr/>
        </p:nvSpPr>
        <p:spPr>
          <a:xfrm>
            <a:off x="7485814" y="5555881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high-power testing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Smartcell</a:t>
            </a:r>
            <a:endParaRPr lang="en-GB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FD87233-8094-14E1-F8EC-2F238FC61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6301" y="1839741"/>
            <a:ext cx="4253879" cy="320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438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55BAC5-2C3C-5C26-BC4C-A8D3886A8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Barlow Semi Condensed" panose="00000506000000000000" pitchFamily="2" charset="0"/>
              </a:rPr>
              <a:t>Xbox 2</a:t>
            </a:r>
            <a:endParaRPr lang="en-GB" dirty="0"/>
          </a:p>
        </p:txBody>
      </p:sp>
      <p:pic>
        <p:nvPicPr>
          <p:cNvPr id="3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C7730164-2999-407B-2725-25CD280F35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3" t="9831" r="8356" b="718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AC30E62E-A69A-5019-BA5C-015DF82C3BD6}"/>
              </a:ext>
            </a:extLst>
          </p:cNvPr>
          <p:cNvSpPr/>
          <p:nvPr/>
        </p:nvSpPr>
        <p:spPr>
          <a:xfrm>
            <a:off x="7108758" y="-675674"/>
            <a:ext cx="6951957" cy="9157459"/>
          </a:xfrm>
          <a:prstGeom prst="ellipse">
            <a:avLst/>
          </a:prstGeom>
          <a:solidFill>
            <a:srgbClr val="0033A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000" dirty="0">
              <a:solidFill>
                <a:srgbClr val="0033A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6EA6B0F-5EB4-37E3-4CCF-3C5A4043DD4A}"/>
              </a:ext>
            </a:extLst>
          </p:cNvPr>
          <p:cNvSpPr txBox="1">
            <a:spLocks/>
          </p:cNvSpPr>
          <p:nvPr/>
        </p:nvSpPr>
        <p:spPr>
          <a:xfrm>
            <a:off x="7962900" y="2366362"/>
            <a:ext cx="42291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800" b="1" dirty="0">
                <a:solidFill>
                  <a:schemeClr val="bg1"/>
                </a:solidFill>
                <a:latin typeface="Barlow Semi Condensed" panose="00000506000000000000" pitchFamily="2" charset="0"/>
              </a:rPr>
              <a:t>XBOX3</a:t>
            </a:r>
            <a:endParaRPr lang="en-GB" sz="8800" b="1" dirty="0">
              <a:solidFill>
                <a:schemeClr val="bg1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6BD32071-7022-F5AE-B439-12AE2B24B0B7}"/>
              </a:ext>
            </a:extLst>
          </p:cNvPr>
          <p:cNvSpPr txBox="1">
            <a:spLocks/>
          </p:cNvSpPr>
          <p:nvPr/>
        </p:nvSpPr>
        <p:spPr>
          <a:xfrm>
            <a:off x="6675120" y="4401217"/>
            <a:ext cx="4462610" cy="9365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</a:rPr>
              <a:t>Canon E37117 klystron tested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i="1" dirty="0">
                <a:solidFill>
                  <a:schemeClr val="bg1"/>
                </a:solidFill>
              </a:rPr>
              <a:t>Next</a:t>
            </a:r>
            <a:r>
              <a:rPr lang="en-US" sz="1600" dirty="0">
                <a:solidFill>
                  <a:schemeClr val="bg1"/>
                </a:solidFill>
              </a:rPr>
              <a:t>: new integration (TD31 and TD26)</a:t>
            </a:r>
          </a:p>
          <a:p>
            <a:pPr marL="0" indent="0" algn="r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67197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70DBB8-E30F-0103-BBAB-9EFD80088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B0D496F-A6D0-2FFD-23DC-8F433FCC5823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 3 – Integration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8F292B27-5134-C6EB-7B6E-62121043157C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F828421-AEA9-C8CC-E4D5-58AF32A2CE93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F8FA81A-6117-56DE-89FD-9713FDB1C8B7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2F9BB4-D91D-1A7E-80E2-B523F3682B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9644"/>
          <a:stretch/>
        </p:blipFill>
        <p:spPr>
          <a:xfrm>
            <a:off x="1140457" y="1375718"/>
            <a:ext cx="10053961" cy="482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157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98B8E-B578-3137-31C2-3482203DC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B0326200-2253-EFFF-6FD1-8A87373BF98E}"/>
              </a:ext>
            </a:extLst>
          </p:cNvPr>
          <p:cNvSpPr txBox="1">
            <a:spLocks/>
          </p:cNvSpPr>
          <p:nvPr/>
        </p:nvSpPr>
        <p:spPr>
          <a:xfrm>
            <a:off x="1054178" y="365125"/>
            <a:ext cx="102996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5473700" algn="l"/>
              </a:tabLst>
            </a:pPr>
            <a:r>
              <a:rPr lang="en-US" b="1" dirty="0">
                <a:solidFill>
                  <a:srgbClr val="1802BA"/>
                </a:solidFill>
                <a:latin typeface="Barlow Semi Condensed" panose="00000506000000000000" pitchFamily="2" charset="0"/>
              </a:rPr>
              <a:t>Currently in Xbox 3 – Integration</a:t>
            </a:r>
            <a:endParaRPr lang="en-GB" b="1" dirty="0">
              <a:solidFill>
                <a:srgbClr val="1802BA"/>
              </a:solidFill>
              <a:latin typeface="Barlow Semi Condensed" panose="00000506000000000000" pitchFamily="2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2762E41-677F-EAE7-9797-6F22480CE6D6}"/>
              </a:ext>
            </a:extLst>
          </p:cNvPr>
          <p:cNvSpPr txBox="1">
            <a:spLocks/>
          </p:cNvSpPr>
          <p:nvPr/>
        </p:nvSpPr>
        <p:spPr>
          <a:xfrm>
            <a:off x="660634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US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Continue conditioning of TD31 N1 and N2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ACFF1D2-506C-D458-7C1F-57D07C8E1E57}"/>
              </a:ext>
            </a:extLst>
          </p:cNvPr>
          <p:cNvSpPr txBox="1">
            <a:spLocks/>
          </p:cNvSpPr>
          <p:nvPr/>
        </p:nvSpPr>
        <p:spPr>
          <a:xfrm>
            <a:off x="4407730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structures TD26 from CIEMAT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46A68D38-68BB-DE93-0E78-BEFBA3D9F703}"/>
              </a:ext>
            </a:extLst>
          </p:cNvPr>
          <p:cNvSpPr txBox="1">
            <a:spLocks/>
          </p:cNvSpPr>
          <p:nvPr/>
        </p:nvSpPr>
        <p:spPr>
          <a:xfrm>
            <a:off x="8209812" y="5544517"/>
            <a:ext cx="3802082" cy="457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accent1"/>
              </a:buClr>
              <a:buSzPct val="80000"/>
              <a:buNone/>
            </a:pP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Integration and conditioning of </a:t>
            </a:r>
            <a:r>
              <a:rPr lang="en-GB" sz="1600" dirty="0" err="1">
                <a:solidFill>
                  <a:schemeClr val="bg1"/>
                </a:solidFill>
                <a:latin typeface="Barlow Semi Condensed Light" panose="00000406000000000000" pitchFamily="2" charset="0"/>
              </a:rPr>
              <a:t>iFast</a:t>
            </a:r>
            <a:r>
              <a:rPr lang="en-GB" sz="1600" dirty="0">
                <a:solidFill>
                  <a:schemeClr val="bg1"/>
                </a:solidFill>
                <a:latin typeface="Barlow Semi Condensed Light" panose="00000406000000000000" pitchFamily="2" charset="0"/>
              </a:rPr>
              <a:t> accelerating structure</a:t>
            </a:r>
          </a:p>
          <a:p>
            <a:pPr marL="342900" indent="-342900">
              <a:buClr>
                <a:schemeClr val="accent1"/>
              </a:buClr>
              <a:buSzPct val="80000"/>
              <a:buFont typeface="Wingdings" pitchFamily="2" charset="2"/>
              <a:buChar char="Ø"/>
            </a:pPr>
            <a:endParaRPr lang="en-US" sz="1600" dirty="0">
              <a:solidFill>
                <a:schemeClr val="bg1"/>
              </a:solidFill>
              <a:latin typeface="Barlow Semi Condensed Light" panose="00000406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813A20-7D89-2F48-F503-AA5E084FF6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7966"/>
          <a:stretch/>
        </p:blipFill>
        <p:spPr>
          <a:xfrm>
            <a:off x="997582" y="1627385"/>
            <a:ext cx="10053961" cy="21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352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9142</TotalTime>
  <Words>330</Words>
  <Application>Microsoft Office PowerPoint</Application>
  <PresentationFormat>Widescreen</PresentationFormat>
  <Paragraphs>72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Barlow Semi Condensed</vt:lpstr>
      <vt:lpstr>Barlow Semi Condensed Light</vt:lpstr>
      <vt:lpstr>Calibri</vt:lpstr>
      <vt:lpstr>Wingdings</vt:lpstr>
      <vt:lpstr>Office Theme</vt:lpstr>
      <vt:lpstr>X-Boxes Update</vt:lpstr>
      <vt:lpstr>Xbox 2</vt:lpstr>
      <vt:lpstr>Currently in XBox2: updgrading of modulator</vt:lpstr>
      <vt:lpstr>PowerPoint Presentation</vt:lpstr>
      <vt:lpstr>PowerPoint Presentation</vt:lpstr>
      <vt:lpstr>Xbox 2 future plans</vt:lpstr>
      <vt:lpstr>Xbox 2</vt:lpstr>
      <vt:lpstr>PowerPoint Presentation</vt:lpstr>
      <vt:lpstr>PowerPoint Presentation</vt:lpstr>
      <vt:lpstr>PowerPoint Presentation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56</cp:revision>
  <dcterms:modified xsi:type="dcterms:W3CDTF">2025-02-04T14:52:35Z</dcterms:modified>
</cp:coreProperties>
</file>