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4" r:id="rId4"/>
    <p:sldId id="265" r:id="rId5"/>
    <p:sldId id="263" r:id="rId6"/>
    <p:sldId id="270" r:id="rId7"/>
    <p:sldId id="269" r:id="rId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4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04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81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87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73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99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867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5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42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2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08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6D5F7-C6D6-48C0-9C3D-21AF29DB9549}" type="datetimeFigureOut">
              <a:rPr lang="en-GB" smtClean="0"/>
              <a:t>18/02/2025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37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az.alonso.arias@cern.ch" TargetMode="External"/><Relationship Id="rId2" Type="http://schemas.openxmlformats.org/officeDocument/2006/relationships/hyperlink" Target="mailto:Pablo.martinez.Reviriego@cern.ch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77430"/>
            <a:ext cx="9144000" cy="2036502"/>
          </a:xfrm>
        </p:spPr>
        <p:txBody>
          <a:bodyPr>
            <a:normAutofit/>
          </a:bodyPr>
          <a:lstStyle/>
          <a:p>
            <a:r>
              <a:rPr lang="en-GB" dirty="0"/>
              <a:t>BOC</a:t>
            </a:r>
            <a:br>
              <a:rPr lang="en-GB" dirty="0"/>
            </a:br>
            <a:r>
              <a:rPr lang="en-GB" dirty="0"/>
              <a:t>RF Measurement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79209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GB" dirty="0"/>
              <a:t>17.02.2025</a:t>
            </a:r>
          </a:p>
          <a:p>
            <a:r>
              <a:rPr lang="en-GB" dirty="0"/>
              <a:t>MARTINEZ REVIRIEGO, Pablo; ALONSO ARIAS, Paz; WANG, Ping</a:t>
            </a:r>
          </a:p>
          <a:p>
            <a:r>
              <a:rPr lang="en-GB" dirty="0">
                <a:hlinkClick r:id="rId2"/>
              </a:rPr>
              <a:t>pablo.martinez.reviriego@cern.ch</a:t>
            </a:r>
            <a:r>
              <a:rPr lang="en-GB" dirty="0"/>
              <a:t>, </a:t>
            </a:r>
            <a:r>
              <a:rPr lang="en-GB" dirty="0">
                <a:hlinkClick r:id="rId3"/>
              </a:rPr>
              <a:t>paz.alonso.arias@cern.ch</a:t>
            </a:r>
            <a:r>
              <a:rPr lang="en-GB" dirty="0"/>
              <a:t>,  ping.wang@cern.ch</a:t>
            </a:r>
          </a:p>
        </p:txBody>
      </p:sp>
      <p:pic>
        <p:nvPicPr>
          <p:cNvPr id="4" name="Picture 2" descr="clic logo ile ilgili görsel sonuc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133" y="161586"/>
            <a:ext cx="1933453" cy="193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ern logo ile ilgili görsel sonucu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08" y="384272"/>
            <a:ext cx="1488586" cy="147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851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BOC </a:t>
            </a:r>
          </a:p>
        </p:txBody>
      </p:sp>
      <p:sp>
        <p:nvSpPr>
          <p:cNvPr id="4" name="Rectangle 3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10649C-B2F5-64C6-5AF4-DE3CF8D0CD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6444"/>
          <a:stretch/>
        </p:blipFill>
        <p:spPr>
          <a:xfrm>
            <a:off x="460347" y="1966657"/>
            <a:ext cx="5143500" cy="43586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A9A5DFF-048F-83ED-A1F3-92E6F0EFAF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1862" y="0"/>
            <a:ext cx="3710138" cy="21977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63F7071-0C39-5DF4-8F6E-030471C96D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9869" y="1854271"/>
            <a:ext cx="3260034" cy="45834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99835C-CD0D-0F90-49C4-AB2953A5F07E}"/>
              </a:ext>
            </a:extLst>
          </p:cNvPr>
          <p:cNvSpPr txBox="1"/>
          <p:nvPr/>
        </p:nvSpPr>
        <p:spPr>
          <a:xfrm>
            <a:off x="1916264" y="1510748"/>
            <a:ext cx="190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Our measurement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422056-9E1C-2A6E-5F47-E53A7A9FF003}"/>
              </a:ext>
            </a:extLst>
          </p:cNvPr>
          <p:cNvSpPr txBox="1"/>
          <p:nvPr/>
        </p:nvSpPr>
        <p:spPr>
          <a:xfrm>
            <a:off x="6483093" y="1458405"/>
            <a:ext cx="2093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Ping’s 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5270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Setup – VNA settings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77722" y="1629507"/>
            <a:ext cx="42218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/>
              <a:t>S-parameters measurement made with </a:t>
            </a:r>
            <a:r>
              <a:rPr lang="en-GB" sz="2400" i="1" dirty="0" err="1"/>
              <a:t>Rohde&amp;Schwarz</a:t>
            </a:r>
            <a:r>
              <a:rPr lang="en-GB" sz="2400" i="1" dirty="0"/>
              <a:t> ZVA24 10MHz..24GHz</a:t>
            </a:r>
          </a:p>
          <a:p>
            <a:endParaRPr lang="en-GB" sz="2400" i="1" dirty="0"/>
          </a:p>
          <a:p>
            <a:r>
              <a:rPr lang="en-GB" sz="2400" i="1" dirty="0"/>
              <a:t>VNA settings: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/>
              <a:t>Central </a:t>
            </a:r>
            <a:r>
              <a:rPr lang="en-GB" sz="2400" i="1" dirty="0" err="1"/>
              <a:t>freq</a:t>
            </a:r>
            <a:r>
              <a:rPr lang="en-GB" sz="2400" i="1" dirty="0"/>
              <a:t>: 11.994 GHz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/>
              <a:t>Span 10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/>
              <a:t>Spectral resolution: 500 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/>
              <a:t>No. of points: 20001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i="1" dirty="0"/>
              <a:t>IF Bandwidth: 1 kHz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80455C-5AE4-4AB6-B25B-98718CA2C5E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2037"/>
          <a:stretch/>
        </p:blipFill>
        <p:spPr>
          <a:xfrm>
            <a:off x="1060450" y="1384300"/>
            <a:ext cx="4763999" cy="495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487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Measurement Setup – VNA calibration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82122" y="3013501"/>
            <a:ext cx="3871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dirty="0"/>
              <a:t>Full 2 ports calibration (TRL)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3C555F-7805-ABE8-A688-877D2977BB9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7037"/>
          <a:stretch/>
        </p:blipFill>
        <p:spPr>
          <a:xfrm>
            <a:off x="1126490" y="1747520"/>
            <a:ext cx="5143500" cy="431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712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625EB8BD-1278-8B0B-248E-27E3CDE9A47E}"/>
              </a:ext>
            </a:extLst>
          </p:cNvPr>
          <p:cNvSpPr txBox="1">
            <a:spLocks/>
          </p:cNvSpPr>
          <p:nvPr/>
        </p:nvSpPr>
        <p:spPr>
          <a:xfrm>
            <a:off x="483392" y="281932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S-matrix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7A7720-0667-0874-6EEB-40ACD3F5FA23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7E4DB6-2958-A1A7-7D1F-C5751755A4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237" y="2520008"/>
            <a:ext cx="3839111" cy="38105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E811F8-D44F-BE49-2DF2-A44940A6BF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92" y="2528931"/>
            <a:ext cx="5516580" cy="3838296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949090B-3D43-61CE-AFAD-57E4AD1EB1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084848"/>
              </p:ext>
            </p:extLst>
          </p:nvPr>
        </p:nvGraphicFramePr>
        <p:xfrm>
          <a:off x="608822" y="904841"/>
          <a:ext cx="539115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5575">
                  <a:extLst>
                    <a:ext uri="{9D8B030D-6E8A-4147-A177-3AD203B41FA5}">
                      <a16:colId xmlns:a16="http://schemas.microsoft.com/office/drawing/2014/main" val="1701925378"/>
                    </a:ext>
                  </a:extLst>
                </a:gridCol>
                <a:gridCol w="2695575">
                  <a:extLst>
                    <a:ext uri="{9D8B030D-6E8A-4147-A177-3AD203B41FA5}">
                      <a16:colId xmlns:a16="http://schemas.microsoft.com/office/drawing/2014/main" val="76413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Parameters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Frequency [GHz]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025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Air &amp; 16.0</a:t>
                      </a:r>
                      <a:r>
                        <a:rPr lang="en-US" baseline="0" dirty="0"/>
                        <a:t> °C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11.9951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432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Vacuum &amp; 16.0</a:t>
                      </a:r>
                      <a:r>
                        <a:rPr lang="en-US" baseline="0" dirty="0"/>
                        <a:t> °C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11.9986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795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Vacuum &amp; 38.8</a:t>
                      </a:r>
                      <a:r>
                        <a:rPr lang="en-US" baseline="0" dirty="0"/>
                        <a:t> °C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559170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AB0C9B94-5B20-DE79-ED6E-9D7A43669F4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4137654"/>
                  </p:ext>
                </p:extLst>
              </p:nvPr>
            </p:nvGraphicFramePr>
            <p:xfrm>
              <a:off x="6616700" y="904841"/>
              <a:ext cx="504190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21137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59981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260475">
                      <a:extLst>
                        <a:ext uri="{9D8B030D-6E8A-4147-A177-3AD203B41FA5}">
                          <a16:colId xmlns:a16="http://schemas.microsoft.com/office/drawing/2014/main" val="66010986"/>
                        </a:ext>
                      </a:extLst>
                    </a:gridCol>
                    <a:gridCol w="1260475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Ping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167764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2.15e5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44675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4.28e4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5.03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AB0C9B94-5B20-DE79-ED6E-9D7A43669F4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54137654"/>
                  </p:ext>
                </p:extLst>
              </p:nvPr>
            </p:nvGraphicFramePr>
            <p:xfrm>
              <a:off x="6616700" y="904841"/>
              <a:ext cx="504190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21137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59981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260475">
                      <a:extLst>
                        <a:ext uri="{9D8B030D-6E8A-4147-A177-3AD203B41FA5}">
                          <a16:colId xmlns:a16="http://schemas.microsoft.com/office/drawing/2014/main" val="66010986"/>
                        </a:ext>
                      </a:extLst>
                    </a:gridCol>
                    <a:gridCol w="1260475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Ping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62" t="-108197" r="-450993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167764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2.15e5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62" t="-208197" r="-450993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44675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4.28e4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662" t="-308197" r="-450993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5.03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767383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2ED7FA-943D-16C0-C6D0-D670C053B1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9F8E2FD1-8764-57E0-7F20-870B55C16E3D}"/>
              </a:ext>
            </a:extLst>
          </p:cNvPr>
          <p:cNvSpPr txBox="1">
            <a:spLocks/>
          </p:cNvSpPr>
          <p:nvPr/>
        </p:nvSpPr>
        <p:spPr>
          <a:xfrm>
            <a:off x="483392" y="281932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Vacuum and temperature regulation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A24FEFC-AC30-97C9-65A6-D140CAF29A5F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26B401-2A26-F538-F2C2-5565D8308F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5222"/>
          <a:stretch/>
        </p:blipFill>
        <p:spPr>
          <a:xfrm>
            <a:off x="483392" y="1116531"/>
            <a:ext cx="5143500" cy="512825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128941-7571-8578-E7DA-BE66249CB8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934547" y="896862"/>
            <a:ext cx="4175692" cy="556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4111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C5BC5-6D42-D75F-675C-E5BE4C303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C2BB87E4-EF56-65F6-E0EA-3489E286A1D4}"/>
              </a:ext>
            </a:extLst>
          </p:cNvPr>
          <p:cNvSpPr txBox="1">
            <a:spLocks/>
          </p:cNvSpPr>
          <p:nvPr/>
        </p:nvSpPr>
        <p:spPr>
          <a:xfrm>
            <a:off x="483392" y="281932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S-matrix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677CC7A-C1EC-32AC-D099-5C1741A3EDDE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E9C4250-D4D4-E0A2-CD47-4D944B1657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842224"/>
              </p:ext>
            </p:extLst>
          </p:nvPr>
        </p:nvGraphicFramePr>
        <p:xfrm>
          <a:off x="608822" y="904841"/>
          <a:ext cx="539115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95575">
                  <a:extLst>
                    <a:ext uri="{9D8B030D-6E8A-4147-A177-3AD203B41FA5}">
                      <a16:colId xmlns:a16="http://schemas.microsoft.com/office/drawing/2014/main" val="1701925378"/>
                    </a:ext>
                  </a:extLst>
                </a:gridCol>
                <a:gridCol w="2695575">
                  <a:extLst>
                    <a:ext uri="{9D8B030D-6E8A-4147-A177-3AD203B41FA5}">
                      <a16:colId xmlns:a16="http://schemas.microsoft.com/office/drawing/2014/main" val="764138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Parameters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Frequency [GHz]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025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Air &amp; 16.0</a:t>
                      </a:r>
                      <a:r>
                        <a:rPr lang="en-US" baseline="0" dirty="0"/>
                        <a:t> °C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11.9951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74328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Vacuum &amp; 16.0</a:t>
                      </a:r>
                      <a:r>
                        <a:rPr lang="en-US" baseline="0" dirty="0"/>
                        <a:t> °C (theory)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11.9986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3795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Vacuum &amp; 38.8</a:t>
                      </a:r>
                      <a:r>
                        <a:rPr lang="en-US" baseline="0" dirty="0"/>
                        <a:t> °C (theory)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559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Vacuum &amp; 37.3</a:t>
                      </a:r>
                      <a:r>
                        <a:rPr lang="en-US" b="1" baseline="0" dirty="0"/>
                        <a:t> °C 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11.994016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087025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9896981D-4249-3D89-C63A-6981438932C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3771806"/>
                  </p:ext>
                </p:extLst>
              </p:nvPr>
            </p:nvGraphicFramePr>
            <p:xfrm>
              <a:off x="6616700" y="904841"/>
              <a:ext cx="504189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3084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628759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694133">
                      <a:extLst>
                        <a:ext uri="{9D8B030D-6E8A-4147-A177-3AD203B41FA5}">
                          <a16:colId xmlns:a16="http://schemas.microsoft.com/office/drawing/2014/main" val="4020855190"/>
                        </a:ext>
                      </a:extLst>
                    </a:gridCol>
                    <a:gridCol w="1115922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Ping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175095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2.15e5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45174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4.28e4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5.03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9896981D-4249-3D89-C63A-6981438932C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3771806"/>
                  </p:ext>
                </p:extLst>
              </p:nvPr>
            </p:nvGraphicFramePr>
            <p:xfrm>
              <a:off x="6616700" y="904841"/>
              <a:ext cx="5041898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3084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628759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694133">
                      <a:extLst>
                        <a:ext uri="{9D8B030D-6E8A-4147-A177-3AD203B41FA5}">
                          <a16:colId xmlns:a16="http://schemas.microsoft.com/office/drawing/2014/main" val="4020855190"/>
                        </a:ext>
                      </a:extLst>
                    </a:gridCol>
                    <a:gridCol w="1115922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Ping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0" t="-108197" r="-740404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175095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2.15e5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0" t="-208197" r="-740404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45174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4.28e4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10" t="-308197" r="-740404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5.03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0A61C24-C548-4C57-0483-6803FEDDFB6B}"/>
                  </a:ext>
                </a:extLst>
              </p:cNvPr>
              <p:cNvSpPr txBox="1"/>
              <p:nvPr/>
            </p:nvSpPr>
            <p:spPr>
              <a:xfrm>
                <a:off x="7547716" y="138901"/>
                <a:ext cx="26652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=1.00058986</m:t>
                    </m:r>
                  </m:oMath>
                </a14:m>
                <a:r>
                  <a:rPr lang="en-GB" dirty="0"/>
                  <a:t> (internet)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0A61C24-C548-4C57-0483-6803FEDDFB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7716" y="138901"/>
                <a:ext cx="2665217" cy="276999"/>
              </a:xfrm>
              <a:prstGeom prst="rect">
                <a:avLst/>
              </a:prstGeom>
              <a:blipFill>
                <a:blip r:embed="rId3"/>
                <a:stretch>
                  <a:fillRect l="-2288" t="-28889" r="-5263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9BA4E6CE-713B-3101-99B9-E8DEC6105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804" y="2852023"/>
            <a:ext cx="5496196" cy="35563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D23BC76-320F-1B76-7B28-3D4CF7EEFB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1959" y="2691518"/>
            <a:ext cx="3848637" cy="37438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15C8951-CDB0-4F3E-4055-EA799B682152}"/>
                  </a:ext>
                </a:extLst>
              </p:cNvPr>
              <p:cNvSpPr txBox="1"/>
              <p:nvPr/>
            </p:nvSpPr>
            <p:spPr>
              <a:xfrm>
                <a:off x="7547715" y="468014"/>
                <a:ext cx="28616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=1.00053884</m:t>
                    </m:r>
                  </m:oMath>
                </a14:m>
                <a:r>
                  <a:rPr lang="en-GB" dirty="0"/>
                  <a:t> (calculated)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15C8951-CDB0-4F3E-4055-EA799B6821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7715" y="468014"/>
                <a:ext cx="2861681" cy="276999"/>
              </a:xfrm>
              <a:prstGeom prst="rect">
                <a:avLst/>
              </a:prstGeom>
              <a:blipFill>
                <a:blip r:embed="rId6"/>
                <a:stretch>
                  <a:fillRect l="-2128" t="-28889" r="-4681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1215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1193</TotalTime>
  <Words>211</Words>
  <Application>Microsoft Office PowerPoint</Application>
  <PresentationFormat>Widescreen</PresentationFormat>
  <Paragraphs>71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Office Theme</vt:lpstr>
      <vt:lpstr>BOC RF Measurement</vt:lpstr>
      <vt:lpstr>BOC </vt:lpstr>
      <vt:lpstr>Measurement Setup – VNA settings</vt:lpstr>
      <vt:lpstr>Measurement Setup – VNA calibration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Hikmet Bursali</dc:creator>
  <cp:lastModifiedBy>Pablo Martinez Reviriego</cp:lastModifiedBy>
  <cp:revision>65</cp:revision>
  <cp:lastPrinted>2020-02-14T13:06:01Z</cp:lastPrinted>
  <dcterms:created xsi:type="dcterms:W3CDTF">2020-02-10T17:47:00Z</dcterms:created>
  <dcterms:modified xsi:type="dcterms:W3CDTF">2025-02-18T09:15:40Z</dcterms:modified>
</cp:coreProperties>
</file>