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4" r:id="rId3"/>
    <p:sldId id="271" r:id="rId4"/>
    <p:sldId id="265" r:id="rId5"/>
    <p:sldId id="263" r:id="rId6"/>
    <p:sldId id="272" r:id="rId7"/>
    <p:sldId id="273" r:id="rId8"/>
    <p:sldId id="274" r:id="rId9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52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6D5F7-C6D6-48C0-9C3D-21AF29DB9549}" type="datetimeFigureOut">
              <a:rPr lang="en-GB" smtClean="0"/>
              <a:t>18/02/2025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4D7F-3F75-407C-9CFC-2293788B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349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6D5F7-C6D6-48C0-9C3D-21AF29DB9549}" type="datetimeFigureOut">
              <a:rPr lang="en-GB" smtClean="0"/>
              <a:t>18/02/2025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4D7F-3F75-407C-9CFC-2293788B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7048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6D5F7-C6D6-48C0-9C3D-21AF29DB9549}" type="datetimeFigureOut">
              <a:rPr lang="en-GB" smtClean="0"/>
              <a:t>18/02/2025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4D7F-3F75-407C-9CFC-2293788B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98100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6D5F7-C6D6-48C0-9C3D-21AF29DB9549}" type="datetimeFigureOut">
              <a:rPr lang="en-GB" smtClean="0"/>
              <a:t>18/02/2025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4D7F-3F75-407C-9CFC-2293788B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78708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6D5F7-C6D6-48C0-9C3D-21AF29DB9549}" type="datetimeFigureOut">
              <a:rPr lang="en-GB" smtClean="0"/>
              <a:t>18/02/2025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4D7F-3F75-407C-9CFC-2293788B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67319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6D5F7-C6D6-48C0-9C3D-21AF29DB9549}" type="datetimeFigureOut">
              <a:rPr lang="en-GB" smtClean="0"/>
              <a:t>18/02/2025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4D7F-3F75-407C-9CFC-2293788B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59937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6D5F7-C6D6-48C0-9C3D-21AF29DB9549}" type="datetimeFigureOut">
              <a:rPr lang="en-GB" smtClean="0"/>
              <a:t>18/02/2025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4D7F-3F75-407C-9CFC-2293788B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2867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6D5F7-C6D6-48C0-9C3D-21AF29DB9549}" type="datetimeFigureOut">
              <a:rPr lang="en-GB" smtClean="0"/>
              <a:t>18/02/2025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4D7F-3F75-407C-9CFC-2293788B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9576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6D5F7-C6D6-48C0-9C3D-21AF29DB9549}" type="datetimeFigureOut">
              <a:rPr lang="en-GB" smtClean="0"/>
              <a:t>18/02/2025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4D7F-3F75-407C-9CFC-2293788B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3426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6D5F7-C6D6-48C0-9C3D-21AF29DB9549}" type="datetimeFigureOut">
              <a:rPr lang="en-GB" smtClean="0"/>
              <a:t>18/02/2025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4D7F-3F75-407C-9CFC-2293788B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6420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6D5F7-C6D6-48C0-9C3D-21AF29DB9549}" type="datetimeFigureOut">
              <a:rPr lang="en-GB" smtClean="0"/>
              <a:t>18/02/2025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4D7F-3F75-407C-9CFC-2293788B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3083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E6D5F7-C6D6-48C0-9C3D-21AF29DB9549}" type="datetimeFigureOut">
              <a:rPr lang="en-GB" smtClean="0"/>
              <a:t>18/02/2025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714D7F-3F75-407C-9CFC-2293788B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7374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777430"/>
            <a:ext cx="9144000" cy="2036502"/>
          </a:xfrm>
        </p:spPr>
        <p:txBody>
          <a:bodyPr>
            <a:normAutofit/>
          </a:bodyPr>
          <a:lstStyle/>
          <a:p>
            <a:r>
              <a:rPr lang="en-GB" dirty="0"/>
              <a:t>TD26 R11 CC </a:t>
            </a:r>
            <a:r>
              <a:rPr lang="en-GB" dirty="0" err="1"/>
              <a:t>Ciemat</a:t>
            </a:r>
            <a:r>
              <a:rPr lang="en-GB" dirty="0"/>
              <a:t> </a:t>
            </a:r>
            <a:br>
              <a:rPr lang="en-GB" dirty="0"/>
            </a:br>
            <a:r>
              <a:rPr lang="en-GB" dirty="0"/>
              <a:t>RF measurements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79209"/>
            <a:ext cx="9144000" cy="1655762"/>
          </a:xfrm>
        </p:spPr>
        <p:txBody>
          <a:bodyPr>
            <a:normAutofit/>
          </a:bodyPr>
          <a:lstStyle/>
          <a:p>
            <a:r>
              <a:rPr lang="en-GB" dirty="0"/>
              <a:t>17.02.2025</a:t>
            </a:r>
          </a:p>
          <a:p>
            <a:r>
              <a:rPr lang="en-GB" dirty="0"/>
              <a:t>ALONSO ARIAS, Paz; GONZALEZ ANTON, Sergio; MARTINEZ REVIRIEGO, Pablo</a:t>
            </a:r>
          </a:p>
        </p:txBody>
      </p:sp>
      <p:pic>
        <p:nvPicPr>
          <p:cNvPr id="4" name="Picture 2" descr="clic logo ile ilgili görsel sonuc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0133" y="161586"/>
            <a:ext cx="1933453" cy="1933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ern logo ile ilgili görsel sonucu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308" y="384272"/>
            <a:ext cx="1488586" cy="1476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1" y="6462346"/>
            <a:ext cx="12192000" cy="39565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78513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" y="6462346"/>
            <a:ext cx="12192000" cy="39565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TD26 R11 CC </a:t>
            </a:r>
            <a:r>
              <a:rPr lang="en-GB" dirty="0" err="1"/>
              <a:t>Ciemat</a:t>
            </a:r>
            <a:r>
              <a:rPr lang="en-GB" dirty="0"/>
              <a:t>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453743" y="1454381"/>
            <a:ext cx="612915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en-GB" sz="2400" dirty="0"/>
              <a:t>S-matrix measurements of TD26 with 4-port VNA</a:t>
            </a:r>
          </a:p>
          <a:p>
            <a:pPr marL="457200" indent="-457200">
              <a:buAutoNum type="arabicPeriod"/>
            </a:pPr>
            <a:r>
              <a:rPr lang="en-GB" sz="2400" dirty="0"/>
              <a:t>Mounting of manifolds (*)</a:t>
            </a:r>
          </a:p>
          <a:p>
            <a:pPr marL="457200" indent="-457200">
              <a:buAutoNum type="arabicPeriod"/>
            </a:pPr>
            <a:r>
              <a:rPr lang="en-GB" sz="2400" dirty="0"/>
              <a:t>S-matrix measurements with 2-port VNA</a:t>
            </a:r>
          </a:p>
          <a:p>
            <a:pPr marL="457200" indent="-457200">
              <a:buAutoNum type="arabicPeriod"/>
            </a:pPr>
            <a:endParaRPr lang="en-GB" sz="2400" i="1" dirty="0"/>
          </a:p>
          <a:p>
            <a:endParaRPr lang="en-GB" sz="2400" i="1" dirty="0"/>
          </a:p>
        </p:txBody>
      </p:sp>
      <p:pic>
        <p:nvPicPr>
          <p:cNvPr id="4" name="Picture 3" descr="A metal piece of machinery on a table&#10;&#10;Description automatically generated">
            <a:extLst>
              <a:ext uri="{FF2B5EF4-FFF2-40B4-BE49-F238E27FC236}">
                <a16:creationId xmlns:a16="http://schemas.microsoft.com/office/drawing/2014/main" id="{632DAAC2-038D-6E3F-B349-D4220C0D8AA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616633"/>
            <a:ext cx="4245496" cy="3184122"/>
          </a:xfrm>
          <a:prstGeom prst="rect">
            <a:avLst/>
          </a:prstGeom>
        </p:spPr>
      </p:pic>
      <p:pic>
        <p:nvPicPr>
          <p:cNvPr id="9" name="Picture 8" descr="A machine on a table&#10;&#10;Description automatically generated">
            <a:extLst>
              <a:ext uri="{FF2B5EF4-FFF2-40B4-BE49-F238E27FC236}">
                <a16:creationId xmlns:a16="http://schemas.microsoft.com/office/drawing/2014/main" id="{B315B65E-9273-75BA-3ABE-79C75CD8CDD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7827" y="3068582"/>
            <a:ext cx="4339606" cy="32547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6EC3EA8-20ED-8093-92B7-47B6A957B10E}"/>
              </a:ext>
            </a:extLst>
          </p:cNvPr>
          <p:cNvSpPr txBox="1"/>
          <p:nvPr/>
        </p:nvSpPr>
        <p:spPr>
          <a:xfrm>
            <a:off x="838200" y="5483102"/>
            <a:ext cx="46155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(*) Measured by M. Boronat; cleaning of waveguides: TBD</a:t>
            </a:r>
            <a:endParaRPr lang="en-GB" sz="1400" i="1" dirty="0"/>
          </a:p>
          <a:p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38984874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14E114-52EF-7AA9-1C59-93A0DE52CF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F00CD7-DCD1-2F3F-E815-B415D08AE5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TD26 R11 CC </a:t>
            </a:r>
            <a:r>
              <a:rPr lang="en-GB" dirty="0" err="1"/>
              <a:t>Ciemat</a:t>
            </a:r>
            <a:r>
              <a:rPr lang="en-GB" dirty="0"/>
              <a:t>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AA20223-BC62-F7D1-979C-FEA08A39DADF}"/>
              </a:ext>
            </a:extLst>
          </p:cNvPr>
          <p:cNvSpPr/>
          <p:nvPr/>
        </p:nvSpPr>
        <p:spPr>
          <a:xfrm>
            <a:off x="1" y="6462346"/>
            <a:ext cx="12192000" cy="39565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F75902F-CF12-568D-15C1-A669B7401B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4354" y="1352769"/>
            <a:ext cx="4324143" cy="387103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950518-3A4B-DCB3-0581-030173DADF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1737" y="1349213"/>
            <a:ext cx="4420765" cy="385812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9B46084-0E6B-C903-DB02-144B7D09B10B}"/>
              </a:ext>
            </a:extLst>
          </p:cNvPr>
          <p:cNvSpPr txBox="1"/>
          <p:nvPr/>
        </p:nvSpPr>
        <p:spPr>
          <a:xfrm>
            <a:off x="1734231" y="5322193"/>
            <a:ext cx="582203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/>
              <a:t>Meas. reported by Rolf, Hikmet after tuning [25 Oct, 2021]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dirty="0"/>
              <a:t>Structure in N2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dirty="0"/>
              <a:t>Temperature 20.4⁰C</a:t>
            </a:r>
          </a:p>
          <a:p>
            <a:pPr marL="342900" indent="-342900" algn="r">
              <a:buFont typeface="Arial" panose="020B0604020202020204" pitchFamily="34" charset="0"/>
              <a:buChar char="•"/>
            </a:pP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6473674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" y="6462346"/>
            <a:ext cx="12192000" cy="39565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Measurement Setup – VNA calibration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C1C28CB-D171-1237-F470-AAA4FC95B253}"/>
              </a:ext>
            </a:extLst>
          </p:cNvPr>
          <p:cNvSpPr txBox="1"/>
          <p:nvPr/>
        </p:nvSpPr>
        <p:spPr>
          <a:xfrm>
            <a:off x="6857999" y="2466186"/>
            <a:ext cx="4971011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/>
              <a:t>For both VNAs: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i="1" dirty="0"/>
              <a:t>Central </a:t>
            </a:r>
            <a:r>
              <a:rPr lang="en-GB" sz="1800" i="1" dirty="0" err="1"/>
              <a:t>freq</a:t>
            </a:r>
            <a:r>
              <a:rPr lang="en-GB" sz="1800" i="1" dirty="0"/>
              <a:t>: 11.994 GHz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i="1" dirty="0"/>
              <a:t>Span 300 MHz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i="1" dirty="0"/>
              <a:t>No. of points: 20001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i="1" dirty="0"/>
              <a:t>IF Bandwidth: 1 kHz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i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Full 4-ports/2-ports calibration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Confi</a:t>
            </a:r>
            <a:r>
              <a:rPr lang="en-GB" dirty="0"/>
              <a:t>guration of 2xbalanced ports (logical ports) in ZVA24 </a:t>
            </a:r>
            <a:endParaRPr lang="en-GB" sz="18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i="1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747B8BE-DDC8-E69E-F9A2-7AAA3D8E09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056" y="1535430"/>
            <a:ext cx="5914456" cy="4435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67125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5">
            <a:extLst>
              <a:ext uri="{FF2B5EF4-FFF2-40B4-BE49-F238E27FC236}">
                <a16:creationId xmlns:a16="http://schemas.microsoft.com/office/drawing/2014/main" id="{625EB8BD-1278-8B0B-248E-27E3CDE9A47E}"/>
              </a:ext>
            </a:extLst>
          </p:cNvPr>
          <p:cNvSpPr txBox="1">
            <a:spLocks/>
          </p:cNvSpPr>
          <p:nvPr/>
        </p:nvSpPr>
        <p:spPr>
          <a:xfrm>
            <a:off x="483392" y="281932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S-matrix TD26 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07A7720-0667-0874-6EEB-40ACD3F5FA23}"/>
              </a:ext>
            </a:extLst>
          </p:cNvPr>
          <p:cNvSpPr/>
          <p:nvPr/>
        </p:nvSpPr>
        <p:spPr>
          <a:xfrm>
            <a:off x="1" y="6462346"/>
            <a:ext cx="12192000" cy="39565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9" name="Table 8">
                <a:extLst>
                  <a:ext uri="{FF2B5EF4-FFF2-40B4-BE49-F238E27FC236}">
                    <a16:creationId xmlns:a16="http://schemas.microsoft.com/office/drawing/2014/main" id="{AB0C9B94-5B20-DE79-ED6E-9D7A43669F4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00915496"/>
                  </p:ext>
                </p:extLst>
              </p:nvPr>
            </p:nvGraphicFramePr>
            <p:xfrm>
              <a:off x="6906557" y="2639939"/>
              <a:ext cx="4424461" cy="11125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66482">
                      <a:extLst>
                        <a:ext uri="{9D8B030D-6E8A-4147-A177-3AD203B41FA5}">
                          <a16:colId xmlns:a16="http://schemas.microsoft.com/office/drawing/2014/main" val="4135051126"/>
                        </a:ext>
                      </a:extLst>
                    </a:gridCol>
                    <a:gridCol w="1470581">
                      <a:extLst>
                        <a:ext uri="{9D8B030D-6E8A-4147-A177-3AD203B41FA5}">
                          <a16:colId xmlns:a16="http://schemas.microsoft.com/office/drawing/2014/main" val="2433323634"/>
                        </a:ext>
                      </a:extLst>
                    </a:gridCol>
                    <a:gridCol w="1687398">
                      <a:extLst>
                        <a:ext uri="{9D8B030D-6E8A-4147-A177-3AD203B41FA5}">
                          <a16:colId xmlns:a16="http://schemas.microsoft.com/office/drawing/2014/main" val="66010986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Meas. 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F0 [GHz]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IL [dB]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480738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nor/>
                                  </m:rPr>
                                  <a:rPr lang="en-US" dirty="0" smtClean="0"/>
                                  <m:t>Air</m:t>
                                </m:r>
                                <m:r>
                                  <m:rPr>
                                    <m:nor/>
                                  </m:rPr>
                                  <a:rPr lang="en-US" b="0" i="0" dirty="0" smtClean="0"/>
                                  <m:t>,</m:t>
                                </m:r>
                                <m:r>
                                  <m:rPr>
                                    <m:nor/>
                                  </m:rPr>
                                  <a:rPr lang="en-US" dirty="0" smtClean="0"/>
                                  <m:t> 18.3</m:t>
                                </m:r>
                                <m:r>
                                  <m:rPr>
                                    <m:nor/>
                                  </m:rPr>
                                  <a:rPr lang="en-US" baseline="0" dirty="0" smtClean="0"/>
                                  <m:t>°</m:t>
                                </m:r>
                                <m:r>
                                  <m:rPr>
                                    <m:nor/>
                                  </m:rPr>
                                  <a:rPr lang="en-US" baseline="0" dirty="0" smtClean="0"/>
                                  <m:t>C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12.0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4.60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0280139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Report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11.9924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4.36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60849055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9" name="Table 8">
                <a:extLst>
                  <a:ext uri="{FF2B5EF4-FFF2-40B4-BE49-F238E27FC236}">
                    <a16:creationId xmlns:a16="http://schemas.microsoft.com/office/drawing/2014/main" id="{AB0C9B94-5B20-DE79-ED6E-9D7A43669F4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00915496"/>
                  </p:ext>
                </p:extLst>
              </p:nvPr>
            </p:nvGraphicFramePr>
            <p:xfrm>
              <a:off x="6906557" y="2639939"/>
              <a:ext cx="4424461" cy="11125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66482">
                      <a:extLst>
                        <a:ext uri="{9D8B030D-6E8A-4147-A177-3AD203B41FA5}">
                          <a16:colId xmlns:a16="http://schemas.microsoft.com/office/drawing/2014/main" val="4135051126"/>
                        </a:ext>
                      </a:extLst>
                    </a:gridCol>
                    <a:gridCol w="1470581">
                      <a:extLst>
                        <a:ext uri="{9D8B030D-6E8A-4147-A177-3AD203B41FA5}">
                          <a16:colId xmlns:a16="http://schemas.microsoft.com/office/drawing/2014/main" val="2433323634"/>
                        </a:ext>
                      </a:extLst>
                    </a:gridCol>
                    <a:gridCol w="1687398">
                      <a:extLst>
                        <a:ext uri="{9D8B030D-6E8A-4147-A177-3AD203B41FA5}">
                          <a16:colId xmlns:a16="http://schemas.microsoft.com/office/drawing/2014/main" val="66010986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Meas. 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F0 [GHz]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IL [dB]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480738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81" t="-108197" r="-251442" b="-1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12.0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4.60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0280139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Report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11.9924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4.36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60849055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5DEAC1FF-533C-FF50-7AA3-E40ABD9479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608" y="1407160"/>
            <a:ext cx="5963877" cy="4384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3836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6290AA-015E-E9D6-6590-1AC1F3301F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5">
            <a:extLst>
              <a:ext uri="{FF2B5EF4-FFF2-40B4-BE49-F238E27FC236}">
                <a16:creationId xmlns:a16="http://schemas.microsoft.com/office/drawing/2014/main" id="{59C73717-6025-ABF6-A6D7-B0088E930200}"/>
              </a:ext>
            </a:extLst>
          </p:cNvPr>
          <p:cNvSpPr txBox="1">
            <a:spLocks/>
          </p:cNvSpPr>
          <p:nvPr/>
        </p:nvSpPr>
        <p:spPr>
          <a:xfrm>
            <a:off x="483392" y="281932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S-matrix TD26+manifolds 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7FF3BDA-EF7A-5818-128C-133AE4925D43}"/>
              </a:ext>
            </a:extLst>
          </p:cNvPr>
          <p:cNvSpPr/>
          <p:nvPr/>
        </p:nvSpPr>
        <p:spPr>
          <a:xfrm>
            <a:off x="1" y="6462346"/>
            <a:ext cx="12192000" cy="39565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 descr="A machine with copper pipes and wires&#10;&#10;Description automatically generated">
            <a:extLst>
              <a:ext uri="{FF2B5EF4-FFF2-40B4-BE49-F238E27FC236}">
                <a16:creationId xmlns:a16="http://schemas.microsoft.com/office/drawing/2014/main" id="{3CFFE6ED-7FAD-4F85-EAA1-F0C627636A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392" y="1323700"/>
            <a:ext cx="5803108" cy="435233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69F97B0-838B-721A-E386-46222B47964B}"/>
              </a:ext>
            </a:extLst>
          </p:cNvPr>
          <p:cNvSpPr txBox="1"/>
          <p:nvPr/>
        </p:nvSpPr>
        <p:spPr>
          <a:xfrm>
            <a:off x="7062107" y="2209195"/>
            <a:ext cx="497101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/>
              <a:t>Temperature 19.5 ⁰C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i="1" dirty="0"/>
          </a:p>
        </p:txBody>
      </p:sp>
      <p:pic>
        <p:nvPicPr>
          <p:cNvPr id="11" name="Picture 10" descr="A machine with wires and a white display&#10;&#10;Description automatically generated with medium confidence">
            <a:extLst>
              <a:ext uri="{FF2B5EF4-FFF2-40B4-BE49-F238E27FC236}">
                <a16:creationId xmlns:a16="http://schemas.microsoft.com/office/drawing/2014/main" id="{7D1C2391-B674-35AC-477D-E38B5F6C40B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2107" y="2628292"/>
            <a:ext cx="3965679" cy="2974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45851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3D1A4B-FEE4-48A2-1068-435C78718D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5">
            <a:extLst>
              <a:ext uri="{FF2B5EF4-FFF2-40B4-BE49-F238E27FC236}">
                <a16:creationId xmlns:a16="http://schemas.microsoft.com/office/drawing/2014/main" id="{A54E5F21-534E-6D60-5A9E-D0269A7AAD80}"/>
              </a:ext>
            </a:extLst>
          </p:cNvPr>
          <p:cNvSpPr txBox="1">
            <a:spLocks/>
          </p:cNvSpPr>
          <p:nvPr/>
        </p:nvSpPr>
        <p:spPr>
          <a:xfrm>
            <a:off x="483392" y="281932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S-matrix TD26+manifolds 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ED02220-AD25-693F-7E55-5777A898932F}"/>
              </a:ext>
            </a:extLst>
          </p:cNvPr>
          <p:cNvSpPr/>
          <p:nvPr/>
        </p:nvSpPr>
        <p:spPr>
          <a:xfrm>
            <a:off x="1" y="6462346"/>
            <a:ext cx="12192000" cy="39565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C586168-BE62-7962-BDEB-C3A6D6D510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154" y="1607495"/>
            <a:ext cx="4988882" cy="369352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3CDDC93-BA40-9117-8466-5CB5A117F4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8391" y="1549581"/>
            <a:ext cx="5043614" cy="375883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F4E0A9E-4356-4815-9FAE-EB676F9A787A}"/>
              </a:ext>
            </a:extLst>
          </p:cNvPr>
          <p:cNvSpPr txBox="1"/>
          <p:nvPr/>
        </p:nvSpPr>
        <p:spPr>
          <a:xfrm>
            <a:off x="978032" y="5487093"/>
            <a:ext cx="497101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/>
              <a:t>Air/vacuum correction f≈11.9933 GHz</a:t>
            </a:r>
          </a:p>
          <a:p>
            <a:r>
              <a:rPr lang="en-GB" i="1" dirty="0"/>
              <a:t>Insertion Loss@f0 = -5.03 dB</a:t>
            </a:r>
          </a:p>
        </p:txBody>
      </p:sp>
    </p:spTree>
    <p:extLst>
      <p:ext uri="{BB962C8B-B14F-4D97-AF65-F5344CB8AC3E}">
        <p14:creationId xmlns:p14="http://schemas.microsoft.com/office/powerpoint/2010/main" val="38896426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F2ED6F-495A-EF79-FC8E-9DABA77E6C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5">
            <a:extLst>
              <a:ext uri="{FF2B5EF4-FFF2-40B4-BE49-F238E27FC236}">
                <a16:creationId xmlns:a16="http://schemas.microsoft.com/office/drawing/2014/main" id="{308C03CB-0A7A-D133-459C-B7656BEEDD50}"/>
              </a:ext>
            </a:extLst>
          </p:cNvPr>
          <p:cNvSpPr txBox="1">
            <a:spLocks/>
          </p:cNvSpPr>
          <p:nvPr/>
        </p:nvSpPr>
        <p:spPr>
          <a:xfrm>
            <a:off x="483392" y="281932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S-matrix TD26+manifolds 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222DBFB-A6B6-835C-366D-32A072643800}"/>
              </a:ext>
            </a:extLst>
          </p:cNvPr>
          <p:cNvSpPr/>
          <p:nvPr/>
        </p:nvSpPr>
        <p:spPr>
          <a:xfrm>
            <a:off x="1" y="6462346"/>
            <a:ext cx="12192000" cy="39565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81196AA7-F24E-84A4-6794-92302B730A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9523" y="1065824"/>
            <a:ext cx="6812954" cy="5032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98911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1485</TotalTime>
  <Words>177</Words>
  <Application>Microsoft Office PowerPoint</Application>
  <PresentationFormat>Widescreen</PresentationFormat>
  <Paragraphs>37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TD26 R11 CC Ciemat  RF measurements</vt:lpstr>
      <vt:lpstr>TD26 R11 CC Ciemat </vt:lpstr>
      <vt:lpstr>TD26 R11 CC Ciemat </vt:lpstr>
      <vt:lpstr>Measurement Setup – VNA calibration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Hikmet Bursali</dc:creator>
  <cp:lastModifiedBy>Paz Alonso Arias</cp:lastModifiedBy>
  <cp:revision>69</cp:revision>
  <cp:lastPrinted>2020-02-14T13:06:01Z</cp:lastPrinted>
  <dcterms:created xsi:type="dcterms:W3CDTF">2020-02-10T17:47:00Z</dcterms:created>
  <dcterms:modified xsi:type="dcterms:W3CDTF">2025-02-18T19:45:08Z</dcterms:modified>
</cp:coreProperties>
</file>