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6" r:id="rId2"/>
    <p:sldId id="448" r:id="rId3"/>
    <p:sldId id="451" r:id="rId4"/>
    <p:sldId id="452" r:id="rId5"/>
    <p:sldId id="453" r:id="rId6"/>
    <p:sldId id="306" r:id="rId7"/>
    <p:sldId id="450" r:id="rId8"/>
    <p:sldId id="454" r:id="rId9"/>
    <p:sldId id="288" r:id="rId10"/>
    <p:sldId id="44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9D7DE-0905-A783-8876-3968FFE79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98E8CD-B6A3-5196-C857-3FDAE107AE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7901A0-D94C-4E15-EF9C-0A697CA2F2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C21A9-498D-0946-C28C-466E4CAEF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14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69346-6B6B-C700-A77A-AF8F4B6D0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87E27B-7964-091B-A641-96BCD237F8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2422B3-06EF-1A14-8E19-4AAE59D62F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113C6-ED10-A217-F37B-B2958437A2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30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CEF0F-23A6-619C-9853-1616FDDBB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BE74C5-81C9-EE9B-FEA1-900B9DDA76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D121AF-C291-B141-A2F9-28F462BB98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BF196-4085-5243-47AB-86715FE27E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6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61100-C498-4484-1AD8-DCC5DE846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E11166-C421-CFE5-B4B0-7403207C4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43259F-48B5-8BFE-D9E1-A0082C20EB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6E55B-1CA0-C144-CFDF-05A8B71247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218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02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03572-829B-8E26-5C47-B606BACA9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B0F50E-7DBE-2B1C-16BD-0D3848E19E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D25EE9-281B-B889-7F2E-6CD34666AC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3FA60-6D4B-403A-081D-FF06FFDCF7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095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C5F19-8147-36ED-BABB-18B1A8285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602A27-7A03-009A-70B7-361720E153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6A9B00-4463-D94E-27DE-4B6596601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C5599-63AA-BD03-9C6C-904723138F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47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8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19.03.2025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D2298-9604-52C1-A6C3-7C40A7918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CFCC-3B28-8EEE-15D8-EEFB663C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XBox2: </a:t>
            </a: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updgrading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of modulator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E79365-2F18-BCF9-E195-D2ED0A673500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17D162-5E7D-F6B0-1D30-F5DA7DBBACF7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17C06E46-55D9-153D-CE4B-2E5CD8148F81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D01CCE29-BD51-7722-FC14-E96CA8FD33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8" r="6975"/>
          <a:stretch/>
        </p:blipFill>
        <p:spPr>
          <a:xfrm>
            <a:off x="3861230" y="1790492"/>
            <a:ext cx="3623279" cy="3799744"/>
          </a:xfrm>
          <a:prstGeom prst="rect">
            <a:avLst/>
          </a:prstGeom>
          <a:noFill/>
        </p:spPr>
      </p:pic>
      <p:pic>
        <p:nvPicPr>
          <p:cNvPr id="8" name="Picture 7" descr="A room with many electronics&#10;&#10;Description automatically generated with medium confidence">
            <a:extLst>
              <a:ext uri="{FF2B5EF4-FFF2-40B4-BE49-F238E27FC236}">
                <a16:creationId xmlns:a16="http://schemas.microsoft.com/office/drawing/2014/main" id="{152ED8E9-B1DD-620F-2BA7-C9BD5A839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31123" y="1880797"/>
            <a:ext cx="4904263" cy="3678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657C95-82CF-B0F9-9C21-A6786D8F25CE}"/>
              </a:ext>
            </a:extLst>
          </p:cNvPr>
          <p:cNvSpPr txBox="1"/>
          <p:nvPr/>
        </p:nvSpPr>
        <p:spPr>
          <a:xfrm>
            <a:off x="660634" y="2878938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Barlow Semi Condensed Light" panose="00000406000000000000" pitchFamily="2" charset="0"/>
              </a:rPr>
              <a:t>Dismounted SUs 1-10 from modulator + 2 spares</a:t>
            </a:r>
          </a:p>
          <a:p>
            <a:pPr algn="ctr"/>
            <a:endParaRPr lang="en-US" dirty="0">
              <a:solidFill>
                <a:schemeClr val="accent6"/>
              </a:solidFill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solidFill>
                  <a:srgbClr val="00B050"/>
                </a:solidFill>
                <a:latin typeface="Barlow Semi Condensed Light" panose="00000406000000000000" pitchFamily="2" charset="0"/>
              </a:rPr>
              <a:t>In </a:t>
            </a:r>
            <a:r>
              <a:rPr lang="en-US" dirty="0" err="1">
                <a:solidFill>
                  <a:srgbClr val="00B050"/>
                </a:solidFill>
                <a:latin typeface="Barlow Semi Condensed Light" panose="00000406000000000000" pitchFamily="2" charset="0"/>
              </a:rPr>
              <a:t>Scandinova</a:t>
            </a:r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8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0E69B-78BA-B703-F808-A48D6F985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A84F9-FCBD-9969-5D92-2FD553BCB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XBox2: installation of BOC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52BF25DC-0738-2A30-E9BE-2A59C52520A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6434F59-D4C2-9EF1-E0F3-376472639334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480FD1-0F8A-7E7A-1358-BFD9D3A335E0}"/>
              </a:ext>
            </a:extLst>
          </p:cNvPr>
          <p:cNvSpPr txBox="1"/>
          <p:nvPr/>
        </p:nvSpPr>
        <p:spPr>
          <a:xfrm>
            <a:off x="939070" y="2774055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rlow Semi Condensed Light" panose="00000406000000000000" pitchFamily="2" charset="0"/>
              </a:rPr>
              <a:t>Deinstallation of current pulse compressor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SLED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arlow Semi Condensed Light" panose="00000406000000000000" pitchFamily="2" charset="0"/>
              </a:rPr>
              <a:t>2 correction cavities chains</a:t>
            </a:r>
            <a:endParaRPr lang="en-US" dirty="0">
              <a:solidFill>
                <a:srgbClr val="00B050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4" name="Picture 3" descr="A machine in a factory&#10;&#10;AI-generated content may be incorrect.">
            <a:extLst>
              <a:ext uri="{FF2B5EF4-FFF2-40B4-BE49-F238E27FC236}">
                <a16:creationId xmlns:a16="http://schemas.microsoft.com/office/drawing/2014/main" id="{7FA3DCD6-C907-B186-C191-F768E17AE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265" y="1270457"/>
            <a:ext cx="3697853" cy="4930470"/>
          </a:xfrm>
          <a:prstGeom prst="rect">
            <a:avLst/>
          </a:prstGeom>
        </p:spPr>
      </p:pic>
      <p:pic>
        <p:nvPicPr>
          <p:cNvPr id="5" name="Picture 4" descr="A machine in a factory&#10;&#10;AI-generated content may be incorrect.">
            <a:extLst>
              <a:ext uri="{FF2B5EF4-FFF2-40B4-BE49-F238E27FC236}">
                <a16:creationId xmlns:a16="http://schemas.microsoft.com/office/drawing/2014/main" id="{8CE337F5-C549-F95B-DE52-643F159265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6" b="10978"/>
          <a:stretch/>
        </p:blipFill>
        <p:spPr>
          <a:xfrm>
            <a:off x="4078539" y="4167049"/>
            <a:ext cx="3280996" cy="2032976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BDBF5168-99D6-C884-1065-8DA4E3191B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739" r="14154"/>
          <a:stretch/>
        </p:blipFill>
        <p:spPr>
          <a:xfrm rot="5400000">
            <a:off x="4297697" y="1065532"/>
            <a:ext cx="2848225" cy="328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18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18DD1-255A-9A01-AA56-F597F1E4A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7E753-874C-07DC-1BAE-5762A5097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XBox3: installation of TD26 </a:t>
            </a: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Ciemat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639ECC6-AC20-307D-CDF0-604602846E44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3" name="Picture 2" descr="A machine with pipes and wires&#10;&#10;AI-generated content may be incorrect.">
            <a:extLst>
              <a:ext uri="{FF2B5EF4-FFF2-40B4-BE49-F238E27FC236}">
                <a16:creationId xmlns:a16="http://schemas.microsoft.com/office/drawing/2014/main" id="{59B4F9D6-60CD-9508-0974-0EDF2F885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619" y="1574611"/>
            <a:ext cx="3209392" cy="4279190"/>
          </a:xfrm>
          <a:prstGeom prst="rect">
            <a:avLst/>
          </a:prstGeom>
        </p:spPr>
      </p:pic>
      <p:pic>
        <p:nvPicPr>
          <p:cNvPr id="6" name="Picture 5" descr="A machine with many wires and pipes&#10;&#10;AI-generated content may be incorrect.">
            <a:extLst>
              <a:ext uri="{FF2B5EF4-FFF2-40B4-BE49-F238E27FC236}">
                <a16:creationId xmlns:a16="http://schemas.microsoft.com/office/drawing/2014/main" id="{CA6123AC-D515-71D3-0FAB-9B1973090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43" y="1574612"/>
            <a:ext cx="3209392" cy="4279190"/>
          </a:xfrm>
          <a:prstGeom prst="rect">
            <a:avLst/>
          </a:prstGeom>
        </p:spPr>
      </p:pic>
      <p:pic>
        <p:nvPicPr>
          <p:cNvPr id="8" name="Picture 7" descr="A close up of a machine&#10;&#10;AI-generated content may be incorrect.">
            <a:extLst>
              <a:ext uri="{FF2B5EF4-FFF2-40B4-BE49-F238E27FC236}">
                <a16:creationId xmlns:a16="http://schemas.microsoft.com/office/drawing/2014/main" id="{0E1236DA-CE51-9C54-B63F-9E8ED906B6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27" b="12970"/>
          <a:stretch/>
        </p:blipFill>
        <p:spPr>
          <a:xfrm>
            <a:off x="7639270" y="1574611"/>
            <a:ext cx="3513797" cy="31063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ECE6C9-AC96-39A9-D73C-EA9EF42E8773}"/>
              </a:ext>
            </a:extLst>
          </p:cNvPr>
          <p:cNvSpPr txBox="1"/>
          <p:nvPr/>
        </p:nvSpPr>
        <p:spPr>
          <a:xfrm>
            <a:off x="7911727" y="4857842"/>
            <a:ext cx="3209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Barlow Semi Condensed Light" panose="00000406000000000000" pitchFamily="2" charset="0"/>
              </a:rPr>
              <a:t>Installation in Xbox3, line 2</a:t>
            </a:r>
          </a:p>
          <a:p>
            <a:pPr algn="r"/>
            <a:endParaRPr lang="en-US" dirty="0">
              <a:latin typeface="Barlow Semi Condensed Light" panose="00000406000000000000" pitchFamily="2" charset="0"/>
            </a:endParaRPr>
          </a:p>
          <a:p>
            <a:pPr algn="r"/>
            <a:r>
              <a:rPr lang="en-US" dirty="0">
                <a:latin typeface="Barlow Semi Condensed Light" panose="00000406000000000000" pitchFamily="2" charset="0"/>
              </a:rPr>
              <a:t>Connected to spiral load</a:t>
            </a:r>
            <a:endParaRPr lang="en-GB" dirty="0">
              <a:latin typeface="Barlow Semi Condensed Light" panose="00000406000000000000" pitchFamily="2" charset="0"/>
            </a:endParaRPr>
          </a:p>
          <a:p>
            <a:pPr algn="r"/>
            <a:endParaRPr lang="en-US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96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C8F97-8639-7219-0C55-EA1555AD8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7CADD2D0-A0C8-7F29-51B0-AF7DF72C1458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TD31N1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3BC9D26B-49DB-18E2-7A9C-535DC8D536A3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Prototype TD31N1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" name="Picture 1" descr="A graph of a building&#10;&#10;AI-generated content may be incorrect.">
            <a:extLst>
              <a:ext uri="{FF2B5EF4-FFF2-40B4-BE49-F238E27FC236}">
                <a16:creationId xmlns:a16="http://schemas.microsoft.com/office/drawing/2014/main" id="{C5921218-6F14-EDF5-F509-36C092646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597" y="1684345"/>
            <a:ext cx="9473115" cy="4255200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2C90C97-8A36-D82F-545E-6BA006E0B9F7}"/>
              </a:ext>
            </a:extLst>
          </p:cNvPr>
          <p:cNvSpPr/>
          <p:nvPr/>
        </p:nvSpPr>
        <p:spPr>
          <a:xfrm>
            <a:off x="9617825" y="1684345"/>
            <a:ext cx="1828800" cy="4419996"/>
          </a:xfrm>
          <a:prstGeom prst="roundRect">
            <a:avLst/>
          </a:prstGeom>
          <a:noFill/>
          <a:ln w="38100">
            <a:solidFill>
              <a:srgbClr val="E15E3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A95DB5-4B89-F9BD-C8C4-B68EE9C78A96}"/>
              </a:ext>
            </a:extLst>
          </p:cNvPr>
          <p:cNvSpPr txBox="1"/>
          <p:nvPr/>
        </p:nvSpPr>
        <p:spPr>
          <a:xfrm>
            <a:off x="7221154" y="5919675"/>
            <a:ext cx="290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Broken and uninstalled!</a:t>
            </a:r>
            <a:endParaRPr lang="en-GB" dirty="0">
              <a:solidFill>
                <a:srgbClr val="E15E32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E5734A-BB79-EA1D-2EA8-2311FCB1353C}"/>
              </a:ext>
            </a:extLst>
          </p:cNvPr>
          <p:cNvSpPr txBox="1"/>
          <p:nvPr/>
        </p:nvSpPr>
        <p:spPr>
          <a:xfrm>
            <a:off x="407988" y="5570213"/>
            <a:ext cx="290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Peak Power 36.1MW</a:t>
            </a:r>
          </a:p>
        </p:txBody>
      </p:sp>
    </p:spTree>
    <p:extLst>
      <p:ext uri="{BB962C8B-B14F-4D97-AF65-F5344CB8AC3E}">
        <p14:creationId xmlns:p14="http://schemas.microsoft.com/office/powerpoint/2010/main" val="129484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932738" y="753659"/>
            <a:ext cx="31965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TD31N1 postmortem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Prototype TD31N1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03AB9E-49B8-5698-C2BC-81B4042342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307" y="4119375"/>
            <a:ext cx="2637446" cy="2020171"/>
          </a:xfrm>
          <a:prstGeom prst="rect">
            <a:avLst/>
          </a:prstGeom>
        </p:spPr>
      </p:pic>
      <p:pic>
        <p:nvPicPr>
          <p:cNvPr id="3" name="Picture 2" descr="A close-up of a window&#10;&#10;AI-generated content may be incorrect.">
            <a:extLst>
              <a:ext uri="{FF2B5EF4-FFF2-40B4-BE49-F238E27FC236}">
                <a16:creationId xmlns:a16="http://schemas.microsoft.com/office/drawing/2014/main" id="{785F3F08-4E5E-BE65-914A-E2CBCEC7DC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386" y="2009242"/>
            <a:ext cx="2637446" cy="20201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87F53B-6515-46B5-712E-18B68EE55E06}"/>
              </a:ext>
            </a:extLst>
          </p:cNvPr>
          <p:cNvSpPr txBox="1"/>
          <p:nvPr/>
        </p:nvSpPr>
        <p:spPr>
          <a:xfrm>
            <a:off x="5227929" y="4270330"/>
            <a:ext cx="2804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Barlow Semi Condensed Light" panose="00000406000000000000" pitchFamily="2" charset="0"/>
              </a:rPr>
              <a:t>Huge concentration of breakdowns in last cell (iris and disk joints)</a:t>
            </a:r>
          </a:p>
          <a:p>
            <a:pPr algn="ctr"/>
            <a:endParaRPr lang="en-US" sz="1600" dirty="0">
              <a:latin typeface="Barlow Semi Condensed Light" panose="00000406000000000000" pitchFamily="2" charset="0"/>
            </a:endParaRPr>
          </a:p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Craters (isolated and clusters) + oxidation signs</a:t>
            </a:r>
          </a:p>
          <a:p>
            <a:pPr algn="ctr"/>
            <a:endParaRPr lang="en-GB" sz="1600" dirty="0">
              <a:latin typeface="Barlow Semi Condensed Light" panose="00000406000000000000" pitchFamily="2" charset="0"/>
            </a:endParaRPr>
          </a:p>
        </p:txBody>
      </p:sp>
      <p:pic>
        <p:nvPicPr>
          <p:cNvPr id="5" name="Picture 4" descr="A light in the dark&#10;&#10;AI-generated content may be incorrect.">
            <a:extLst>
              <a:ext uri="{FF2B5EF4-FFF2-40B4-BE49-F238E27FC236}">
                <a16:creationId xmlns:a16="http://schemas.microsoft.com/office/drawing/2014/main" id="{CD951DD6-6CA9-8245-BDAA-A14D92547E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307" y="2009242"/>
            <a:ext cx="2637446" cy="2020172"/>
          </a:xfrm>
          <a:prstGeom prst="rect">
            <a:avLst/>
          </a:prstGeom>
        </p:spPr>
      </p:pic>
      <p:pic>
        <p:nvPicPr>
          <p:cNvPr id="6" name="IMG_4856">
            <a:hlinkClick r:id="" action="ppaction://media"/>
            <a:extLst>
              <a:ext uri="{FF2B5EF4-FFF2-40B4-BE49-F238E27FC236}">
                <a16:creationId xmlns:a16="http://schemas.microsoft.com/office/drawing/2014/main" id="{7CEBBE1C-6421-6003-949A-6DEB9C8D36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9518" y="2009242"/>
            <a:ext cx="4263675" cy="3809836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78819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3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117B8-EF1A-4753-3C27-FB7A96888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81893DB8-BA95-4444-EA5F-06914B01DCF6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 err="1">
                <a:latin typeface="Barlow Semi Condensed Light" panose="00000406000000000000" pitchFamily="2" charset="0"/>
              </a:rPr>
              <a:t>Normalised</a:t>
            </a:r>
            <a:r>
              <a:rPr lang="en-US" sz="2800" b="1" dirty="0">
                <a:latin typeface="Barlow Semi Condensed Light" panose="00000406000000000000" pitchFamily="2" charset="0"/>
              </a:rPr>
              <a:t> gradient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10E5A315-22FB-DB71-0776-2B4869B30594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TD31s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" name="Picture 1" descr="A graph showing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DB72BFA6-E9E7-7A3A-3FEA-82F52C205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959" y="1755547"/>
            <a:ext cx="8337208" cy="442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57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1B036-7CDE-6FB4-C1A9-C783A195C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7FB82BA1-264C-9B64-71ED-787D0245C129}"/>
              </a:ext>
            </a:extLst>
          </p:cNvPr>
          <p:cNvSpPr txBox="1">
            <a:spLocks/>
          </p:cNvSpPr>
          <p:nvPr/>
        </p:nvSpPr>
        <p:spPr>
          <a:xfrm>
            <a:off x="8336692" y="753659"/>
            <a:ext cx="2792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Performance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82D1225-6768-8663-4395-463498D45A79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TD31s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3" name="Picture 2" descr="A graph with colored lines and numbers&#10;&#10;AI-generated content may be incorrect.">
            <a:extLst>
              <a:ext uri="{FF2B5EF4-FFF2-40B4-BE49-F238E27FC236}">
                <a16:creationId xmlns:a16="http://schemas.microsoft.com/office/drawing/2014/main" id="{D1E1BA55-6F80-1998-18A4-30382CE3E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049" y="1592575"/>
            <a:ext cx="5413259" cy="39776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01ED5C-39D3-6EC1-39AC-AFF006641E59}"/>
              </a:ext>
            </a:extLst>
          </p:cNvPr>
          <p:cNvSpPr txBox="1"/>
          <p:nvPr/>
        </p:nvSpPr>
        <p:spPr>
          <a:xfrm>
            <a:off x="534650" y="2034352"/>
            <a:ext cx="46088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Barlow Semi Condensed Light" panose="00000406000000000000" pitchFamily="2" charset="0"/>
              </a:rPr>
              <a:t>“the conservative estimate is used in the current CLIC design which assumes that kicks due to breakdown will result in a full loss of luminosity of the pulse in which the breakdown occurs. CLIC parameters budget a </a:t>
            </a:r>
            <a:r>
              <a:rPr lang="en-GB" b="1" dirty="0">
                <a:latin typeface="Barlow Semi Condensed Light" panose="00000406000000000000" pitchFamily="2" charset="0"/>
              </a:rPr>
              <a:t>1% luminosity loss </a:t>
            </a:r>
            <a:r>
              <a:rPr lang="en-GB" dirty="0">
                <a:latin typeface="Barlow Semi Condensed Light" panose="00000406000000000000" pitchFamily="2" charset="0"/>
              </a:rPr>
              <a:t>due to this effect. </a:t>
            </a:r>
          </a:p>
          <a:p>
            <a:pPr algn="just"/>
            <a:endParaRPr lang="en-GB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dirty="0">
                <a:latin typeface="Barlow Semi Condensed Light" panose="00000406000000000000" pitchFamily="2" charset="0"/>
              </a:rPr>
              <a:t>Since the active length of acceleration is </a:t>
            </a:r>
            <a:r>
              <a:rPr lang="en-GB" b="1" dirty="0">
                <a:latin typeface="Barlow Semi Condensed Light" panose="00000406000000000000" pitchFamily="2" charset="0"/>
              </a:rPr>
              <a:t>3×10</a:t>
            </a:r>
            <a:r>
              <a:rPr lang="en-GB" b="1" baseline="30000" dirty="0">
                <a:latin typeface="Barlow Semi Condensed Light" panose="00000406000000000000" pitchFamily="2" charset="0"/>
              </a:rPr>
              <a:t>4</a:t>
            </a:r>
            <a:r>
              <a:rPr lang="en-GB" b="1" dirty="0">
                <a:latin typeface="Barlow Semi Condensed Light" panose="00000406000000000000" pitchFamily="2" charset="0"/>
              </a:rPr>
              <a:t> m </a:t>
            </a:r>
            <a:r>
              <a:rPr lang="en-GB" dirty="0">
                <a:latin typeface="Barlow Semi Condensed Light" panose="00000406000000000000" pitchFamily="2" charset="0"/>
              </a:rPr>
              <a:t>the breakdown rate must be limited to </a:t>
            </a:r>
          </a:p>
          <a:p>
            <a:pPr algn="just"/>
            <a:endParaRPr lang="en-GB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0.01 events/pulse x 3×10</a:t>
            </a:r>
            <a:r>
              <a:rPr lang="en-GB" b="1" baseline="300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4</a:t>
            </a:r>
            <a:r>
              <a:rPr lang="en-GB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 m = 3×10</a:t>
            </a:r>
            <a:r>
              <a:rPr lang="en-GB" b="1" baseline="300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−7 </a:t>
            </a:r>
            <a:r>
              <a:rPr lang="en-GB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events/pulse</a:t>
            </a:r>
            <a:r>
              <a:rPr lang="en-US" dirty="0">
                <a:latin typeface="Barlow Semi Condensed Light" panose="00000406000000000000" pitchFamily="2" charset="0"/>
              </a:rPr>
              <a:t>”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0A7B74-B2BC-A248-60C0-77E7AEF1E014}"/>
              </a:ext>
            </a:extLst>
          </p:cNvPr>
          <p:cNvSpPr txBox="1"/>
          <p:nvPr/>
        </p:nvSpPr>
        <p:spPr>
          <a:xfrm>
            <a:off x="534650" y="5288601"/>
            <a:ext cx="4823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But CLIC now will be 15 km!</a:t>
            </a:r>
            <a:endParaRPr lang="en-GB" sz="2400" b="1" dirty="0">
              <a:solidFill>
                <a:srgbClr val="E15E32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AF0C88-A4EB-238B-CDBE-36AF191CB7B4}"/>
              </a:ext>
            </a:extLst>
          </p:cNvPr>
          <p:cNvSpPr txBox="1"/>
          <p:nvPr/>
        </p:nvSpPr>
        <p:spPr>
          <a:xfrm>
            <a:off x="6511634" y="453280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  <a:latin typeface="Barlow Semi Condensed" panose="00000506000000000000" pitchFamily="2" charset="0"/>
              </a:rPr>
              <a:t>TD31N1</a:t>
            </a:r>
            <a:endParaRPr lang="en-GB" sz="1400" b="1" baseline="30000" dirty="0">
              <a:solidFill>
                <a:srgbClr val="00B050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CF2751-7001-989D-6731-0C0B72FFDEF6}"/>
              </a:ext>
            </a:extLst>
          </p:cNvPr>
          <p:cNvSpPr txBox="1"/>
          <p:nvPr/>
        </p:nvSpPr>
        <p:spPr>
          <a:xfrm>
            <a:off x="7478682" y="3179115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E15E32"/>
                </a:solidFill>
                <a:latin typeface="Barlow Semi Condensed" panose="00000506000000000000" pitchFamily="2" charset="0"/>
              </a:rPr>
              <a:t>TD31N2</a:t>
            </a:r>
            <a:endParaRPr lang="en-GB" sz="1400" b="1" baseline="30000" dirty="0">
              <a:solidFill>
                <a:srgbClr val="E15E32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89B4A3-C548-86CB-010A-7C864AC7595E}"/>
              </a:ext>
            </a:extLst>
          </p:cNvPr>
          <p:cNvSpPr txBox="1"/>
          <p:nvPr/>
        </p:nvSpPr>
        <p:spPr>
          <a:xfrm>
            <a:off x="7661266" y="2053495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  <a:latin typeface="Barlow Semi Condensed" panose="00000506000000000000" pitchFamily="2" charset="0"/>
              </a:rPr>
              <a:t>TD31N3</a:t>
            </a:r>
            <a:endParaRPr lang="en-GB" sz="1400" b="1" baseline="30000" dirty="0">
              <a:solidFill>
                <a:srgbClr val="0070C0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5AB506-3568-6392-BF66-BD876FF0703C}"/>
              </a:ext>
            </a:extLst>
          </p:cNvPr>
          <p:cNvSpPr txBox="1"/>
          <p:nvPr/>
        </p:nvSpPr>
        <p:spPr>
          <a:xfrm>
            <a:off x="7667613" y="2201469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Barlow Semi Condensed" panose="00000506000000000000" pitchFamily="2" charset="0"/>
              </a:rPr>
              <a:t>TD31N4</a:t>
            </a:r>
            <a:endParaRPr lang="en-GB" sz="1400" b="1" baseline="30000" dirty="0">
              <a:solidFill>
                <a:srgbClr val="FF0000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DCB981-C0B1-BAF9-3F24-3A7654BEE5FD}"/>
              </a:ext>
            </a:extLst>
          </p:cNvPr>
          <p:cNvSpPr txBox="1"/>
          <p:nvPr/>
        </p:nvSpPr>
        <p:spPr>
          <a:xfrm rot="16200000">
            <a:off x="7051964" y="1993268"/>
            <a:ext cx="96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72 MV/m</a:t>
            </a:r>
            <a:endParaRPr lang="en-GB" baseline="300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3AE425-A39A-A241-3BDE-13E82A3B09FC}"/>
              </a:ext>
            </a:extLst>
          </p:cNvPr>
          <p:cNvSpPr txBox="1"/>
          <p:nvPr/>
        </p:nvSpPr>
        <p:spPr>
          <a:xfrm>
            <a:off x="9102434" y="2791692"/>
            <a:ext cx="149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BDR 7x10</a:t>
            </a:r>
            <a:r>
              <a:rPr lang="en-US" baseline="30000" dirty="0">
                <a:latin typeface="Barlow Semi Condensed Light" panose="00000406000000000000" pitchFamily="2" charset="0"/>
              </a:rPr>
              <a:t>-6</a:t>
            </a:r>
            <a:endParaRPr lang="en-GB" baseline="30000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1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9150</TotalTime>
  <Words>338</Words>
  <Application>Microsoft Office PowerPoint</Application>
  <PresentationFormat>Widescreen</PresentationFormat>
  <Paragraphs>70</Paragraphs>
  <Slides>10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Barlow Semi Condensed</vt:lpstr>
      <vt:lpstr>Barlow Semi Condensed Light</vt:lpstr>
      <vt:lpstr>Calibri</vt:lpstr>
      <vt:lpstr>Wingdings</vt:lpstr>
      <vt:lpstr>Office Theme</vt:lpstr>
      <vt:lpstr>X-Boxes Update</vt:lpstr>
      <vt:lpstr>Currently in XBox2: updgrading of modulator</vt:lpstr>
      <vt:lpstr>Currently in XBox2: installation of BOC</vt:lpstr>
      <vt:lpstr>Currently in XBox3: installation of TD26 Ciemat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58</cp:revision>
  <dcterms:modified xsi:type="dcterms:W3CDTF">2025-03-18T15:17:19Z</dcterms:modified>
</cp:coreProperties>
</file>