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96" r:id="rId2"/>
    <p:sldId id="448" r:id="rId3"/>
    <p:sldId id="455" r:id="rId4"/>
    <p:sldId id="451" r:id="rId5"/>
    <p:sldId id="458" r:id="rId6"/>
    <p:sldId id="459" r:id="rId7"/>
    <p:sldId id="457" r:id="rId8"/>
    <p:sldId id="452" r:id="rId9"/>
    <p:sldId id="456" r:id="rId10"/>
    <p:sldId id="288" r:id="rId11"/>
    <p:sldId id="442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4660"/>
  </p:normalViewPr>
  <p:slideViewPr>
    <p:cSldViewPr snapToGrid="0">
      <p:cViewPr>
        <p:scale>
          <a:sx n="125" d="100"/>
          <a:sy n="125" d="100"/>
        </p:scale>
        <p:origin x="-468" y="-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4/15/2025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4/15/2025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99D7DE-0905-A783-8876-3968FFE79A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E98E8CD-B6A3-5196-C857-3FDAE107AEC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47901A0-D94C-4E15-EF9C-0A697CA2F22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4C21A9-498D-0946-C28C-466E4CAEF84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C08813-1A3B-44BF-87C4-6B444769BAB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73140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11827B-2A89-4777-4CD2-D35B1BCE32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A1C90A3-A98C-9D3E-8681-64F498627B1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7B2B85F-69FE-122D-FD55-0208A565394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6CDC27-7CF4-B098-762A-ABE8E3C7807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C08813-1A3B-44BF-87C4-6B444769BAB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0497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769346-6B6B-C700-A77A-AF8F4B6D09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A87E27B-7964-091B-A641-96BCD237F8E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22422B3-06EF-1A14-8E19-4AAE59D62FD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C113C6-ED10-A217-F37B-B2958437A29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C08813-1A3B-44BF-87C4-6B444769BAB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51305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4C744A-70E1-38A2-F31E-22B5330C50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FF3065E-3234-A32D-CB77-B267671DCCD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E83F53D-DD88-3B03-C9F3-EA3A8A0871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D53F76-B3E9-D6B0-87FB-B1D56FC11A4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C08813-1A3B-44BF-87C4-6B444769BAB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43148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80C0D4-F846-89C4-249C-808E1E519F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085EE3F-A46C-474D-C896-55F32AA25D0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6883A01-D2A4-F0DB-937F-3D8B1880421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2199B6-F705-E274-52B7-F2E7F08ADA3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C08813-1A3B-44BF-87C4-6B444769BAB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87375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ABB694-FBB2-611D-197C-A3000BECD7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12EDD36-F6D1-E412-C3FB-09FD2D4FC58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1CF3063-7D57-A09A-EC1A-0A6528A85D4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979D38-342C-2D5A-B33A-3184DB70376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C08813-1A3B-44BF-87C4-6B444769BAB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55351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BCEF0F-23A6-619C-9853-1616FDDBB8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8BE74C5-81C9-EE9B-FEA1-900B9DDA760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3D121AF-C291-B141-A2F9-28F462BB983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DBF196-4085-5243-47AB-86715FE27EA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C08813-1A3B-44BF-87C4-6B444769BAB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53686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F92E2C-0D9F-F486-E83F-E1A79F3026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EF24600-AB3E-DB48-2605-637B4C3EAFA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5A8CF79-28C2-577A-BD2C-4BC13E3CF3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775EC5-A938-8640-1C1B-4A2768A49E6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C08813-1A3B-44BF-87C4-6B444769BAB4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76462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15 April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15 April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15 April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15 April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15 April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15 April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15 April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15 April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15 April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15 April 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15 April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15 April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5976C-13EB-4D9D-8DF1-C6327A22DEDB}" type="datetimeFigureOut">
              <a:rPr lang="en-GB" smtClean="0"/>
              <a:t>15/04/2025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8FA90-3CB2-4B9C-ACE7-63BB94BD04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5655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15 April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15 April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15 April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15 April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15 April 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15 April 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3FCF6715-A2B5-A045-B72C-B503686710DB}" type="datetime3">
              <a:rPr lang="en-US" smtClean="0"/>
              <a:pPr/>
              <a:t>15 April 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Mareike Wendelmuth | X-Box Update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  <p:sldLayoutId id="214748367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8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0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5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7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9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22.jpg"/><Relationship Id="rId4" Type="http://schemas.openxmlformats.org/officeDocument/2006/relationships/image" Target="../media/image21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X-Boxes Update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GB" dirty="0"/>
              <a:t>16.04.2025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FDFA1-9859-045B-362A-1808E034D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DE" dirty="0"/>
              <a:t>X-Box 2: </a:t>
            </a:r>
            <a:r>
              <a:rPr lang="en-US" dirty="0"/>
              <a:t>Reminder on BD classification</a:t>
            </a:r>
            <a:br>
              <a:rPr lang="en-DE" dirty="0"/>
            </a:br>
            <a:endParaRPr lang="en-DE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83701F-193D-2002-B9D6-97D545B66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15 April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C41B7E-5EFD-0366-6DD2-3CB4E6921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Paz Alonso Arias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91F5D5-B795-7747-E089-8B973F49F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AC8B3C0-A774-1365-FC29-D68CB46703C4}"/>
              </a:ext>
            </a:extLst>
          </p:cNvPr>
          <p:cNvSpPr/>
          <p:nvPr/>
        </p:nvSpPr>
        <p:spPr>
          <a:xfrm>
            <a:off x="1512915" y="1199651"/>
            <a:ext cx="2435630" cy="63176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BD_Flag_PER_log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1525A2D-7E9F-8BAC-CB61-00C8C74CA923}"/>
              </a:ext>
            </a:extLst>
          </p:cNvPr>
          <p:cNvSpPr/>
          <p:nvPr/>
        </p:nvSpPr>
        <p:spPr>
          <a:xfrm>
            <a:off x="1512914" y="2117485"/>
            <a:ext cx="2435630" cy="63176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BD_Flag_DC_DOWN</a:t>
            </a:r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16232B9-3296-BC15-EFCA-A237D0C409A7}"/>
              </a:ext>
            </a:extLst>
          </p:cNvPr>
          <p:cNvSpPr/>
          <p:nvPr/>
        </p:nvSpPr>
        <p:spPr>
          <a:xfrm>
            <a:off x="1512915" y="2963065"/>
            <a:ext cx="2435630" cy="63176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BD_Flag_DC_UP</a:t>
            </a:r>
            <a:endParaRPr lang="en-GB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81D490B-5124-A2B4-F627-FCF0D00A9F5F}"/>
              </a:ext>
            </a:extLst>
          </p:cNvPr>
          <p:cNvSpPr/>
          <p:nvPr/>
        </p:nvSpPr>
        <p:spPr>
          <a:xfrm>
            <a:off x="1512915" y="4126345"/>
            <a:ext cx="2435630" cy="63176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BD_Flag_PSR_log</a:t>
            </a:r>
            <a:endParaRPr lang="en-GB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3493E4F-F870-F106-1EF1-438C08399721}"/>
              </a:ext>
            </a:extLst>
          </p:cNvPr>
          <p:cNvSpPr/>
          <p:nvPr/>
        </p:nvSpPr>
        <p:spPr>
          <a:xfrm>
            <a:off x="1512915" y="5046060"/>
            <a:ext cx="2435630" cy="63176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BD_Flag_PKR_log</a:t>
            </a:r>
            <a:endParaRPr lang="en-GB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8E973AE-156F-6C2A-A9ED-727A5B19C813}"/>
              </a:ext>
            </a:extLst>
          </p:cNvPr>
          <p:cNvSpPr/>
          <p:nvPr/>
        </p:nvSpPr>
        <p:spPr>
          <a:xfrm>
            <a:off x="8145133" y="1097512"/>
            <a:ext cx="1687483" cy="836046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BD Load</a:t>
            </a:r>
            <a:endParaRPr lang="en-GB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289E99D-FB1E-DDC7-047B-C4514594B8EC}"/>
              </a:ext>
            </a:extLst>
          </p:cNvPr>
          <p:cNvSpPr/>
          <p:nvPr/>
        </p:nvSpPr>
        <p:spPr>
          <a:xfrm>
            <a:off x="8145134" y="2283637"/>
            <a:ext cx="1687483" cy="8352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BD DUT w. BDC</a:t>
            </a:r>
            <a:endParaRPr lang="en-GB" dirty="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4B839A0-48B8-D18A-9E56-91D6735559BF}"/>
              </a:ext>
            </a:extLst>
          </p:cNvPr>
          <p:cNvSpPr/>
          <p:nvPr/>
        </p:nvSpPr>
        <p:spPr>
          <a:xfrm>
            <a:off x="8101915" y="4024629"/>
            <a:ext cx="1687108" cy="8352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BD DUT wo. BDC</a:t>
            </a:r>
            <a:endParaRPr lang="en-GB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F40F6AA-9354-00A5-6999-D10CE533D153}"/>
              </a:ext>
            </a:extLst>
          </p:cNvPr>
          <p:cNvSpPr/>
          <p:nvPr/>
        </p:nvSpPr>
        <p:spPr>
          <a:xfrm>
            <a:off x="8102665" y="4978931"/>
            <a:ext cx="1686733" cy="8352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BD </a:t>
            </a:r>
            <a:r>
              <a:rPr lang="en-US" dirty="0" err="1"/>
              <a:t>HyPC</a:t>
            </a:r>
            <a:endParaRPr lang="en-GB" dirty="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27EB6A57-0326-0472-4BA5-7DD97CE67587}"/>
              </a:ext>
            </a:extLst>
          </p:cNvPr>
          <p:cNvSpPr/>
          <p:nvPr/>
        </p:nvSpPr>
        <p:spPr>
          <a:xfrm>
            <a:off x="4944592" y="5499668"/>
            <a:ext cx="1687483" cy="8352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No BD</a:t>
            </a:r>
            <a:endParaRPr lang="en-GB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BAF350E7-ACBC-BA20-52FF-200359ECA044}"/>
              </a:ext>
            </a:extLst>
          </p:cNvPr>
          <p:cNvCxnSpPr>
            <a:stCxn id="6" idx="3"/>
            <a:endCxn id="14" idx="2"/>
          </p:cNvCxnSpPr>
          <p:nvPr/>
        </p:nvCxnSpPr>
        <p:spPr>
          <a:xfrm>
            <a:off x="3948545" y="1515535"/>
            <a:ext cx="4196588" cy="0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21446391-89B2-DCE7-4BD3-7DE579AB63DE}"/>
              </a:ext>
            </a:extLst>
          </p:cNvPr>
          <p:cNvCxnSpPr>
            <a:stCxn id="6" idx="2"/>
            <a:endCxn id="7" idx="0"/>
          </p:cNvCxnSpPr>
          <p:nvPr/>
        </p:nvCxnSpPr>
        <p:spPr>
          <a:xfrm flipH="1">
            <a:off x="2730729" y="1831419"/>
            <a:ext cx="1" cy="28606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D3A97F16-8088-DE93-8FE5-660B88F05A0E}"/>
              </a:ext>
            </a:extLst>
          </p:cNvPr>
          <p:cNvCxnSpPr>
            <a:cxnSpLocks/>
            <a:stCxn id="7" idx="2"/>
            <a:endCxn id="8" idx="0"/>
          </p:cNvCxnSpPr>
          <p:nvPr/>
        </p:nvCxnSpPr>
        <p:spPr>
          <a:xfrm>
            <a:off x="2730729" y="2749253"/>
            <a:ext cx="1" cy="21381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D26EEDC6-288A-EDCB-BC7B-FB383A34EB86}"/>
              </a:ext>
            </a:extLst>
          </p:cNvPr>
          <p:cNvCxnSpPr>
            <a:cxnSpLocks/>
            <a:stCxn id="8" idx="2"/>
            <a:endCxn id="12" idx="0"/>
          </p:cNvCxnSpPr>
          <p:nvPr/>
        </p:nvCxnSpPr>
        <p:spPr>
          <a:xfrm>
            <a:off x="2730730" y="3594833"/>
            <a:ext cx="0" cy="53151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248B0BF2-BC75-4769-E5F1-1B84FF325622}"/>
              </a:ext>
            </a:extLst>
          </p:cNvPr>
          <p:cNvCxnSpPr>
            <a:cxnSpLocks/>
            <a:stCxn id="12" idx="2"/>
            <a:endCxn id="13" idx="0"/>
          </p:cNvCxnSpPr>
          <p:nvPr/>
        </p:nvCxnSpPr>
        <p:spPr>
          <a:xfrm>
            <a:off x="2730730" y="4758113"/>
            <a:ext cx="0" cy="28794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EAD4EDEF-BEB9-F1A8-F885-9B5DDFADD02C}"/>
              </a:ext>
            </a:extLst>
          </p:cNvPr>
          <p:cNvCxnSpPr>
            <a:cxnSpLocks/>
            <a:stCxn id="12" idx="3"/>
            <a:endCxn id="16" idx="2"/>
          </p:cNvCxnSpPr>
          <p:nvPr/>
        </p:nvCxnSpPr>
        <p:spPr>
          <a:xfrm>
            <a:off x="3948545" y="4442229"/>
            <a:ext cx="4153370" cy="0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Diamond 42">
            <a:extLst>
              <a:ext uri="{FF2B5EF4-FFF2-40B4-BE49-F238E27FC236}">
                <a16:creationId xmlns:a16="http://schemas.microsoft.com/office/drawing/2014/main" id="{75D511F0-8405-1B72-7464-AA51070C90E5}"/>
              </a:ext>
            </a:extLst>
          </p:cNvPr>
          <p:cNvSpPr/>
          <p:nvPr/>
        </p:nvSpPr>
        <p:spPr>
          <a:xfrm>
            <a:off x="4481758" y="2186867"/>
            <a:ext cx="2917766" cy="979649"/>
          </a:xfrm>
          <a:prstGeom prst="diamond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DC Up &gt;=140</a:t>
            </a:r>
          </a:p>
          <a:p>
            <a:pPr algn="ctr"/>
            <a:r>
              <a:rPr lang="en-US" sz="1400" dirty="0"/>
              <a:t>DC Down&gt;=100</a:t>
            </a:r>
            <a:endParaRPr lang="en-GB" sz="1400" dirty="0"/>
          </a:p>
        </p:txBody>
      </p:sp>
      <p:cxnSp>
        <p:nvCxnSpPr>
          <p:cNvPr id="48" name="Connector: Elbow 47">
            <a:extLst>
              <a:ext uri="{FF2B5EF4-FFF2-40B4-BE49-F238E27FC236}">
                <a16:creationId xmlns:a16="http://schemas.microsoft.com/office/drawing/2014/main" id="{C4A0EC3D-AE90-F6D2-14D3-F23853426DE5}"/>
              </a:ext>
            </a:extLst>
          </p:cNvPr>
          <p:cNvCxnSpPr>
            <a:stCxn id="7" idx="3"/>
            <a:endCxn id="43" idx="0"/>
          </p:cNvCxnSpPr>
          <p:nvPr/>
        </p:nvCxnSpPr>
        <p:spPr>
          <a:xfrm flipV="1">
            <a:off x="3948544" y="2186867"/>
            <a:ext cx="1992097" cy="246502"/>
          </a:xfrm>
          <a:prstGeom prst="bentConnector4">
            <a:avLst>
              <a:gd name="adj1" fmla="val 13383"/>
              <a:gd name="adj2" fmla="val 220884"/>
            </a:avLst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ctor: Elbow 57">
            <a:extLst>
              <a:ext uri="{FF2B5EF4-FFF2-40B4-BE49-F238E27FC236}">
                <a16:creationId xmlns:a16="http://schemas.microsoft.com/office/drawing/2014/main" id="{00607F3D-4547-7A75-58C0-B705779BC34D}"/>
              </a:ext>
            </a:extLst>
          </p:cNvPr>
          <p:cNvCxnSpPr>
            <a:cxnSpLocks/>
            <a:stCxn id="8" idx="3"/>
            <a:endCxn id="7" idx="3"/>
          </p:cNvCxnSpPr>
          <p:nvPr/>
        </p:nvCxnSpPr>
        <p:spPr>
          <a:xfrm flipH="1" flipV="1">
            <a:off x="3948544" y="2433369"/>
            <a:ext cx="1" cy="845580"/>
          </a:xfrm>
          <a:prstGeom prst="bentConnector3">
            <a:avLst>
              <a:gd name="adj1" fmla="val -22860000000"/>
            </a:avLst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44941088-27C9-76E7-3B7C-7038AAADAFC6}"/>
              </a:ext>
            </a:extLst>
          </p:cNvPr>
          <p:cNvCxnSpPr>
            <a:cxnSpLocks/>
            <a:stCxn id="43" idx="3"/>
            <a:endCxn id="15" idx="2"/>
          </p:cNvCxnSpPr>
          <p:nvPr/>
        </p:nvCxnSpPr>
        <p:spPr>
          <a:xfrm>
            <a:off x="7399524" y="2676692"/>
            <a:ext cx="745610" cy="24545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nector: Elbow 64">
            <a:extLst>
              <a:ext uri="{FF2B5EF4-FFF2-40B4-BE49-F238E27FC236}">
                <a16:creationId xmlns:a16="http://schemas.microsoft.com/office/drawing/2014/main" id="{2A838857-259E-6A9B-908A-88C55349DF19}"/>
              </a:ext>
            </a:extLst>
          </p:cNvPr>
          <p:cNvCxnSpPr>
            <a:cxnSpLocks/>
            <a:stCxn id="43" idx="2"/>
          </p:cNvCxnSpPr>
          <p:nvPr/>
        </p:nvCxnSpPr>
        <p:spPr>
          <a:xfrm rot="5400000">
            <a:off x="3975978" y="1921269"/>
            <a:ext cx="719416" cy="3209911"/>
          </a:xfrm>
          <a:prstGeom prst="bentConnector2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B5D9B96A-CD8F-1BBC-A4AD-DFAD2E5DE42C}"/>
              </a:ext>
            </a:extLst>
          </p:cNvPr>
          <p:cNvCxnSpPr>
            <a:cxnSpLocks/>
            <a:stCxn id="13" idx="3"/>
            <a:endCxn id="17" idx="2"/>
          </p:cNvCxnSpPr>
          <p:nvPr/>
        </p:nvCxnSpPr>
        <p:spPr>
          <a:xfrm>
            <a:off x="3948545" y="5361944"/>
            <a:ext cx="4154120" cy="34587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nector: Elbow 72">
            <a:extLst>
              <a:ext uri="{FF2B5EF4-FFF2-40B4-BE49-F238E27FC236}">
                <a16:creationId xmlns:a16="http://schemas.microsoft.com/office/drawing/2014/main" id="{6CEF14BD-E390-05D5-BBB8-67F2C73166C5}"/>
              </a:ext>
            </a:extLst>
          </p:cNvPr>
          <p:cNvCxnSpPr>
            <a:stCxn id="13" idx="2"/>
            <a:endCxn id="18" idx="2"/>
          </p:cNvCxnSpPr>
          <p:nvPr/>
        </p:nvCxnSpPr>
        <p:spPr>
          <a:xfrm rot="16200000" flipH="1">
            <a:off x="3717941" y="4690617"/>
            <a:ext cx="239440" cy="2213862"/>
          </a:xfrm>
          <a:prstGeom prst="bentConnector2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TextBox 100">
            <a:extLst>
              <a:ext uri="{FF2B5EF4-FFF2-40B4-BE49-F238E27FC236}">
                <a16:creationId xmlns:a16="http://schemas.microsoft.com/office/drawing/2014/main" id="{A0A4B0D5-A77A-52AC-C222-517D623ADA16}"/>
              </a:ext>
            </a:extLst>
          </p:cNvPr>
          <p:cNvSpPr txBox="1"/>
          <p:nvPr/>
        </p:nvSpPr>
        <p:spPr>
          <a:xfrm>
            <a:off x="5559519" y="1252461"/>
            <a:ext cx="62837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00B050"/>
                </a:solidFill>
              </a:rPr>
              <a:t>TRUE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5A112D69-8BF3-BEFE-077E-6A91D27F3FA3}"/>
              </a:ext>
            </a:extLst>
          </p:cNvPr>
          <p:cNvSpPr txBox="1"/>
          <p:nvPr/>
        </p:nvSpPr>
        <p:spPr>
          <a:xfrm>
            <a:off x="4507959" y="3590641"/>
            <a:ext cx="71821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FF0000"/>
                </a:solidFill>
              </a:rPr>
              <a:t>FALSE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83178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BD2298-9604-52C1-A6C3-7C40A79183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10CFCC-3B28-8EEE-15D8-EEFB663C0E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156" y="365125"/>
            <a:ext cx="10274643" cy="1325563"/>
          </a:xfrm>
        </p:spPr>
        <p:txBody>
          <a:bodyPr/>
          <a:lstStyle/>
          <a:p>
            <a:pPr>
              <a:tabLst>
                <a:tab pos="5473700" algn="l"/>
              </a:tabLst>
            </a:pPr>
            <a:r>
              <a:rPr lang="en-US" b="1" dirty="0">
                <a:solidFill>
                  <a:srgbClr val="1802BA"/>
                </a:solidFill>
                <a:latin typeface="Barlow Semi Condensed" panose="00000506000000000000" pitchFamily="2" charset="0"/>
              </a:rPr>
              <a:t>XBox2: </a:t>
            </a:r>
            <a:r>
              <a:rPr lang="en-US" b="1" dirty="0" err="1">
                <a:solidFill>
                  <a:srgbClr val="1802BA"/>
                </a:solidFill>
                <a:latin typeface="Barlow Semi Condensed" panose="00000506000000000000" pitchFamily="2" charset="0"/>
              </a:rPr>
              <a:t>updgrading</a:t>
            </a:r>
            <a:r>
              <a:rPr lang="en-US" b="1" dirty="0">
                <a:solidFill>
                  <a:srgbClr val="1802BA"/>
                </a:solidFill>
                <a:latin typeface="Barlow Semi Condensed" panose="00000506000000000000" pitchFamily="2" charset="0"/>
              </a:rPr>
              <a:t> of modulator</a:t>
            </a:r>
            <a:endParaRPr lang="en-GB" b="1" dirty="0">
              <a:solidFill>
                <a:srgbClr val="1802BA"/>
              </a:solidFill>
              <a:latin typeface="Barlow Semi Condensed" panose="00000506000000000000" pitchFamily="2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0E79365-2F18-BCF9-E195-D2ED0A673500}"/>
              </a:ext>
            </a:extLst>
          </p:cNvPr>
          <p:cNvSpPr txBox="1">
            <a:spLocks/>
          </p:cNvSpPr>
          <p:nvPr/>
        </p:nvSpPr>
        <p:spPr>
          <a:xfrm>
            <a:off x="660634" y="5544517"/>
            <a:ext cx="3802082" cy="4571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accent1"/>
              </a:buClr>
              <a:buSzPct val="80000"/>
              <a:buNone/>
            </a:pPr>
            <a:r>
              <a:rPr lang="en-US" sz="1600" dirty="0">
                <a:solidFill>
                  <a:schemeClr val="bg1"/>
                </a:solidFill>
                <a:latin typeface="Barlow Semi Condensed Light" panose="00000406000000000000" pitchFamily="2" charset="0"/>
              </a:rPr>
              <a:t>Refurbishment of </a:t>
            </a:r>
            <a:r>
              <a:rPr lang="en-US" sz="1600" dirty="0" err="1">
                <a:solidFill>
                  <a:schemeClr val="bg1"/>
                </a:solidFill>
                <a:latin typeface="Barlow Semi Condensed Light" panose="00000406000000000000" pitchFamily="2" charset="0"/>
              </a:rPr>
              <a:t>Scandinova</a:t>
            </a:r>
            <a:r>
              <a:rPr lang="en-US" sz="1600" dirty="0">
                <a:solidFill>
                  <a:schemeClr val="bg1"/>
                </a:solidFill>
                <a:latin typeface="Barlow Semi Condensed Light" panose="00000406000000000000" pitchFamily="2" charset="0"/>
              </a:rPr>
              <a:t> modulator to improve operation at higher voltages</a:t>
            </a:r>
          </a:p>
          <a:p>
            <a:pPr marL="342900" indent="-342900">
              <a:buClr>
                <a:schemeClr val="accent1"/>
              </a:buClr>
              <a:buSzPct val="80000"/>
              <a:buFont typeface="Wingdings" pitchFamily="2" charset="2"/>
              <a:buChar char="Ø"/>
            </a:pPr>
            <a:endParaRPr lang="en-US" sz="1600" dirty="0">
              <a:solidFill>
                <a:schemeClr val="bg1"/>
              </a:solidFill>
              <a:latin typeface="Barlow Semi Condensed Light" panose="00000406000000000000" pitchFamily="2" charset="0"/>
            </a:endParaRPr>
          </a:p>
        </p:txBody>
      </p:sp>
      <p:sp>
        <p:nvSpPr>
          <p:cNvPr id="17" name="Subtitle 2">
            <a:extLst>
              <a:ext uri="{FF2B5EF4-FFF2-40B4-BE49-F238E27FC236}">
                <a16:creationId xmlns:a16="http://schemas.microsoft.com/office/drawing/2014/main" id="{2917D162-5E7D-F6B0-1D30-F5DA7DBBACF7}"/>
              </a:ext>
            </a:extLst>
          </p:cNvPr>
          <p:cNvSpPr txBox="1">
            <a:spLocks/>
          </p:cNvSpPr>
          <p:nvPr/>
        </p:nvSpPr>
        <p:spPr>
          <a:xfrm>
            <a:off x="4407730" y="5544517"/>
            <a:ext cx="3802082" cy="4571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accent1"/>
              </a:buClr>
              <a:buSzPct val="80000"/>
              <a:buNone/>
            </a:pPr>
            <a:r>
              <a:rPr lang="en-GB" sz="1600" dirty="0">
                <a:solidFill>
                  <a:schemeClr val="bg1"/>
                </a:solidFill>
                <a:latin typeface="Barlow Semi Condensed Light" panose="00000406000000000000" pitchFamily="2" charset="0"/>
              </a:rPr>
              <a:t>Integration of Barrel Open Cavity pulse compressor for high power testing</a:t>
            </a:r>
          </a:p>
          <a:p>
            <a:pPr marL="342900" indent="-342900">
              <a:buClr>
                <a:schemeClr val="accent1"/>
              </a:buClr>
              <a:buSzPct val="80000"/>
              <a:buFont typeface="Wingdings" pitchFamily="2" charset="2"/>
              <a:buChar char="Ø"/>
            </a:pPr>
            <a:endParaRPr lang="en-US" sz="1600" dirty="0">
              <a:solidFill>
                <a:schemeClr val="bg1"/>
              </a:solidFill>
              <a:latin typeface="Barlow Semi Condensed Light" panose="00000406000000000000" pitchFamily="2" charset="0"/>
            </a:endParaRPr>
          </a:p>
        </p:txBody>
      </p:sp>
      <p:sp>
        <p:nvSpPr>
          <p:cNvPr id="18" name="Subtitle 2">
            <a:extLst>
              <a:ext uri="{FF2B5EF4-FFF2-40B4-BE49-F238E27FC236}">
                <a16:creationId xmlns:a16="http://schemas.microsoft.com/office/drawing/2014/main" id="{17C06E46-55D9-153D-CE4B-2E5CD8148F81}"/>
              </a:ext>
            </a:extLst>
          </p:cNvPr>
          <p:cNvSpPr txBox="1">
            <a:spLocks/>
          </p:cNvSpPr>
          <p:nvPr/>
        </p:nvSpPr>
        <p:spPr>
          <a:xfrm>
            <a:off x="8209812" y="5544517"/>
            <a:ext cx="3802082" cy="4571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accent1"/>
              </a:buClr>
              <a:buSzPct val="80000"/>
              <a:buNone/>
            </a:pPr>
            <a:r>
              <a:rPr lang="en-GB" sz="1600" dirty="0">
                <a:solidFill>
                  <a:schemeClr val="bg1"/>
                </a:solidFill>
                <a:latin typeface="Barlow Semi Condensed Light" panose="00000406000000000000" pitchFamily="2" charset="0"/>
              </a:rPr>
              <a:t>Integration and high power testing of </a:t>
            </a:r>
            <a:r>
              <a:rPr lang="en-GB" sz="1600" dirty="0" err="1">
                <a:solidFill>
                  <a:schemeClr val="bg1"/>
                </a:solidFill>
                <a:latin typeface="Barlow Semi Condensed Light" panose="00000406000000000000" pitchFamily="2" charset="0"/>
              </a:rPr>
              <a:t>Smartcell</a:t>
            </a:r>
            <a:endParaRPr lang="en-GB" sz="1600" dirty="0">
              <a:solidFill>
                <a:schemeClr val="bg1"/>
              </a:solidFill>
              <a:latin typeface="Barlow Semi Condensed Light" panose="00000406000000000000" pitchFamily="2" charset="0"/>
            </a:endParaRPr>
          </a:p>
          <a:p>
            <a:pPr marL="342900" indent="-342900">
              <a:buClr>
                <a:schemeClr val="accent1"/>
              </a:buClr>
              <a:buSzPct val="80000"/>
              <a:buFont typeface="Wingdings" pitchFamily="2" charset="2"/>
              <a:buChar char="Ø"/>
            </a:pPr>
            <a:endParaRPr lang="en-US" sz="1600" dirty="0">
              <a:solidFill>
                <a:schemeClr val="bg1"/>
              </a:solidFill>
              <a:latin typeface="Barlow Semi Condensed Light" panose="00000406000000000000" pitchFamily="2" charset="0"/>
            </a:endParaRPr>
          </a:p>
        </p:txBody>
      </p:sp>
      <p:pic>
        <p:nvPicPr>
          <p:cNvPr id="6" name="Picture 5" descr="A large machine in a factory&#10;&#10;Description automatically generated">
            <a:extLst>
              <a:ext uri="{FF2B5EF4-FFF2-40B4-BE49-F238E27FC236}">
                <a16:creationId xmlns:a16="http://schemas.microsoft.com/office/drawing/2014/main" id="{D01CCE29-BD51-7722-FC14-E96CA8FD33F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508" r="6975"/>
          <a:stretch/>
        </p:blipFill>
        <p:spPr>
          <a:xfrm>
            <a:off x="3861230" y="1790492"/>
            <a:ext cx="3623279" cy="3799744"/>
          </a:xfrm>
          <a:prstGeom prst="rect">
            <a:avLst/>
          </a:prstGeom>
          <a:noFill/>
        </p:spPr>
      </p:pic>
      <p:pic>
        <p:nvPicPr>
          <p:cNvPr id="8" name="Picture 7" descr="A room with many electronics&#10;&#10;Description automatically generated with medium confidence">
            <a:extLst>
              <a:ext uri="{FF2B5EF4-FFF2-40B4-BE49-F238E27FC236}">
                <a16:creationId xmlns:a16="http://schemas.microsoft.com/office/drawing/2014/main" id="{152ED8E9-B1DD-620F-2BA7-C9BD5A8397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7131123" y="1880797"/>
            <a:ext cx="4904263" cy="367819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6657C95-82CF-B0F9-9C21-A6786D8F25CE}"/>
              </a:ext>
            </a:extLst>
          </p:cNvPr>
          <p:cNvSpPr txBox="1"/>
          <p:nvPr/>
        </p:nvSpPr>
        <p:spPr>
          <a:xfrm>
            <a:off x="738238" y="2186441"/>
            <a:ext cx="290956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6"/>
                </a:solidFill>
                <a:latin typeface="Barlow Semi Condensed Light" panose="00000406000000000000" pitchFamily="2" charset="0"/>
              </a:rPr>
              <a:t>Visit from </a:t>
            </a:r>
            <a:r>
              <a:rPr lang="en-US" dirty="0" err="1">
                <a:solidFill>
                  <a:schemeClr val="accent6"/>
                </a:solidFill>
                <a:latin typeface="Barlow Semi Condensed Light" panose="00000406000000000000" pitchFamily="2" charset="0"/>
              </a:rPr>
              <a:t>Scandinova</a:t>
            </a:r>
            <a:r>
              <a:rPr lang="en-US" dirty="0">
                <a:solidFill>
                  <a:schemeClr val="accent6"/>
                </a:solidFill>
                <a:latin typeface="Barlow Semi Condensed Light" panose="00000406000000000000" pitchFamily="2" charset="0"/>
              </a:rPr>
              <a:t> to commission modulator last week</a:t>
            </a:r>
          </a:p>
          <a:p>
            <a:pPr algn="ctr"/>
            <a:endParaRPr lang="en-US" dirty="0">
              <a:solidFill>
                <a:schemeClr val="accent6"/>
              </a:solidFill>
              <a:latin typeface="Barlow Semi Condensed Light" panose="00000406000000000000" pitchFamily="2" charset="0"/>
            </a:endParaRPr>
          </a:p>
          <a:p>
            <a:pPr algn="ctr"/>
            <a:r>
              <a:rPr lang="en-US" dirty="0">
                <a:solidFill>
                  <a:srgbClr val="FF0000"/>
                </a:solidFill>
                <a:latin typeface="Barlow Semi Condensed Light" panose="00000406000000000000" pitchFamily="2" charset="0"/>
              </a:rPr>
              <a:t>Not possible to pulse due to high vacuum of klystron</a:t>
            </a:r>
          </a:p>
          <a:p>
            <a:pPr algn="ctr"/>
            <a:endParaRPr lang="en-US" dirty="0">
              <a:solidFill>
                <a:schemeClr val="accent6"/>
              </a:solidFill>
              <a:latin typeface="Barlow Semi Condensed Light" panose="00000406000000000000" pitchFamily="2" charset="0"/>
            </a:endParaRPr>
          </a:p>
          <a:p>
            <a:pPr algn="ctr"/>
            <a:r>
              <a:rPr lang="en-US" dirty="0">
                <a:solidFill>
                  <a:srgbClr val="00B050"/>
                </a:solidFill>
                <a:latin typeface="Barlow Semi Condensed Light" panose="00000406000000000000" pitchFamily="2" charset="0"/>
              </a:rPr>
              <a:t>Maintenance of Xbox3 modulators done as well</a:t>
            </a:r>
          </a:p>
          <a:p>
            <a:pPr algn="ctr"/>
            <a:endParaRPr lang="en-US" dirty="0">
              <a:solidFill>
                <a:srgbClr val="00B050"/>
              </a:solidFill>
              <a:latin typeface="Barlow Semi Condensed Light" panose="00000406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10889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86A2A7-5FC1-FE0A-FA23-66512C16A1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0BC5D3-1203-DD84-78DF-C89BC5573B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156" y="365125"/>
            <a:ext cx="10274643" cy="1325563"/>
          </a:xfrm>
        </p:spPr>
        <p:txBody>
          <a:bodyPr/>
          <a:lstStyle/>
          <a:p>
            <a:pPr>
              <a:tabLst>
                <a:tab pos="5473700" algn="l"/>
              </a:tabLst>
            </a:pPr>
            <a:r>
              <a:rPr lang="en-US" b="1" dirty="0">
                <a:solidFill>
                  <a:srgbClr val="1802BA"/>
                </a:solidFill>
                <a:latin typeface="Barlow Semi Condensed" panose="00000506000000000000" pitchFamily="2" charset="0"/>
              </a:rPr>
              <a:t>XBox2: CPI klystron vacuum</a:t>
            </a:r>
            <a:endParaRPr lang="en-GB" b="1" dirty="0">
              <a:solidFill>
                <a:srgbClr val="1802BA"/>
              </a:solidFill>
              <a:latin typeface="Barlow Semi Condensed" panose="00000506000000000000" pitchFamily="2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2E07EB3-93A5-6B86-4D18-7C60BE246AAE}"/>
              </a:ext>
            </a:extLst>
          </p:cNvPr>
          <p:cNvSpPr txBox="1">
            <a:spLocks/>
          </p:cNvSpPr>
          <p:nvPr/>
        </p:nvSpPr>
        <p:spPr>
          <a:xfrm>
            <a:off x="660634" y="5544517"/>
            <a:ext cx="3802082" cy="4571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accent1"/>
              </a:buClr>
              <a:buSzPct val="80000"/>
              <a:buNone/>
            </a:pPr>
            <a:r>
              <a:rPr lang="en-US" sz="1600" dirty="0">
                <a:solidFill>
                  <a:schemeClr val="bg1"/>
                </a:solidFill>
                <a:latin typeface="Barlow Semi Condensed Light" panose="00000406000000000000" pitchFamily="2" charset="0"/>
              </a:rPr>
              <a:t>Refurbishment of </a:t>
            </a:r>
            <a:r>
              <a:rPr lang="en-US" sz="1600" dirty="0" err="1">
                <a:solidFill>
                  <a:schemeClr val="bg1"/>
                </a:solidFill>
                <a:latin typeface="Barlow Semi Condensed Light" panose="00000406000000000000" pitchFamily="2" charset="0"/>
              </a:rPr>
              <a:t>Scandinova</a:t>
            </a:r>
            <a:r>
              <a:rPr lang="en-US" sz="1600" dirty="0">
                <a:solidFill>
                  <a:schemeClr val="bg1"/>
                </a:solidFill>
                <a:latin typeface="Barlow Semi Condensed Light" panose="00000406000000000000" pitchFamily="2" charset="0"/>
              </a:rPr>
              <a:t> modulator to improve operation at higher voltages</a:t>
            </a:r>
          </a:p>
          <a:p>
            <a:pPr marL="342900" indent="-342900">
              <a:buClr>
                <a:schemeClr val="accent1"/>
              </a:buClr>
              <a:buSzPct val="80000"/>
              <a:buFont typeface="Wingdings" pitchFamily="2" charset="2"/>
              <a:buChar char="Ø"/>
            </a:pPr>
            <a:endParaRPr lang="en-US" sz="1600" dirty="0">
              <a:solidFill>
                <a:schemeClr val="bg1"/>
              </a:solidFill>
              <a:latin typeface="Barlow Semi Condensed Light" panose="00000406000000000000" pitchFamily="2" charset="0"/>
            </a:endParaRPr>
          </a:p>
        </p:txBody>
      </p:sp>
      <p:sp>
        <p:nvSpPr>
          <p:cNvPr id="17" name="Subtitle 2">
            <a:extLst>
              <a:ext uri="{FF2B5EF4-FFF2-40B4-BE49-F238E27FC236}">
                <a16:creationId xmlns:a16="http://schemas.microsoft.com/office/drawing/2014/main" id="{5D580E8B-807C-572B-E3EE-8FF616FA68F2}"/>
              </a:ext>
            </a:extLst>
          </p:cNvPr>
          <p:cNvSpPr txBox="1">
            <a:spLocks/>
          </p:cNvSpPr>
          <p:nvPr/>
        </p:nvSpPr>
        <p:spPr>
          <a:xfrm>
            <a:off x="4407730" y="5544517"/>
            <a:ext cx="3802082" cy="4571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accent1"/>
              </a:buClr>
              <a:buSzPct val="80000"/>
              <a:buNone/>
            </a:pPr>
            <a:r>
              <a:rPr lang="en-GB" sz="1600" dirty="0">
                <a:solidFill>
                  <a:schemeClr val="bg1"/>
                </a:solidFill>
                <a:latin typeface="Barlow Semi Condensed Light" panose="00000406000000000000" pitchFamily="2" charset="0"/>
              </a:rPr>
              <a:t>Integration of Barrel Open Cavity pulse compressor for high power testing</a:t>
            </a:r>
          </a:p>
          <a:p>
            <a:pPr marL="342900" indent="-342900">
              <a:buClr>
                <a:schemeClr val="accent1"/>
              </a:buClr>
              <a:buSzPct val="80000"/>
              <a:buFont typeface="Wingdings" pitchFamily="2" charset="2"/>
              <a:buChar char="Ø"/>
            </a:pPr>
            <a:endParaRPr lang="en-US" sz="1600" dirty="0">
              <a:solidFill>
                <a:schemeClr val="bg1"/>
              </a:solidFill>
              <a:latin typeface="Barlow Semi Condensed Light" panose="00000406000000000000" pitchFamily="2" charset="0"/>
            </a:endParaRPr>
          </a:p>
        </p:txBody>
      </p:sp>
      <p:sp>
        <p:nvSpPr>
          <p:cNvPr id="18" name="Subtitle 2">
            <a:extLst>
              <a:ext uri="{FF2B5EF4-FFF2-40B4-BE49-F238E27FC236}">
                <a16:creationId xmlns:a16="http://schemas.microsoft.com/office/drawing/2014/main" id="{052E77B9-D919-6A51-93EA-7F247B6ADA21}"/>
              </a:ext>
            </a:extLst>
          </p:cNvPr>
          <p:cNvSpPr txBox="1">
            <a:spLocks/>
          </p:cNvSpPr>
          <p:nvPr/>
        </p:nvSpPr>
        <p:spPr>
          <a:xfrm>
            <a:off x="8209812" y="5544517"/>
            <a:ext cx="3802082" cy="4571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accent1"/>
              </a:buClr>
              <a:buSzPct val="80000"/>
              <a:buNone/>
            </a:pPr>
            <a:r>
              <a:rPr lang="en-GB" sz="1600" dirty="0">
                <a:solidFill>
                  <a:schemeClr val="bg1"/>
                </a:solidFill>
                <a:latin typeface="Barlow Semi Condensed Light" panose="00000406000000000000" pitchFamily="2" charset="0"/>
              </a:rPr>
              <a:t>Integration and high power testing of </a:t>
            </a:r>
            <a:r>
              <a:rPr lang="en-GB" sz="1600" dirty="0" err="1">
                <a:solidFill>
                  <a:schemeClr val="bg1"/>
                </a:solidFill>
                <a:latin typeface="Barlow Semi Condensed Light" panose="00000406000000000000" pitchFamily="2" charset="0"/>
              </a:rPr>
              <a:t>Smartcell</a:t>
            </a:r>
            <a:endParaRPr lang="en-GB" sz="1600" dirty="0">
              <a:solidFill>
                <a:schemeClr val="bg1"/>
              </a:solidFill>
              <a:latin typeface="Barlow Semi Condensed Light" panose="00000406000000000000" pitchFamily="2" charset="0"/>
            </a:endParaRPr>
          </a:p>
          <a:p>
            <a:pPr marL="342900" indent="-342900">
              <a:buClr>
                <a:schemeClr val="accent1"/>
              </a:buClr>
              <a:buSzPct val="80000"/>
              <a:buFont typeface="Wingdings" pitchFamily="2" charset="2"/>
              <a:buChar char="Ø"/>
            </a:pPr>
            <a:endParaRPr lang="en-US" sz="1600" dirty="0">
              <a:solidFill>
                <a:schemeClr val="bg1"/>
              </a:solidFill>
              <a:latin typeface="Barlow Semi Condensed Light" panose="00000406000000000000" pitchFamily="2" charset="0"/>
            </a:endParaRPr>
          </a:p>
        </p:txBody>
      </p:sp>
      <p:pic>
        <p:nvPicPr>
          <p:cNvPr id="7" name="Picture 6" descr="A close up of a machine&#10;&#10;AI-generated content may be incorrect.">
            <a:extLst>
              <a:ext uri="{FF2B5EF4-FFF2-40B4-BE49-F238E27FC236}">
                <a16:creationId xmlns:a16="http://schemas.microsoft.com/office/drawing/2014/main" id="{6B3392EE-8604-F671-1A9A-2174A9135E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938" y="1799602"/>
            <a:ext cx="5399161" cy="4049371"/>
          </a:xfrm>
          <a:prstGeom prst="rect">
            <a:avLst/>
          </a:prstGeom>
        </p:spPr>
      </p:pic>
      <p:pic>
        <p:nvPicPr>
          <p:cNvPr id="11" name="Picture 10" descr="A machine with digital display&#10;&#10;AI-generated content may be incorrect.">
            <a:extLst>
              <a:ext uri="{FF2B5EF4-FFF2-40B4-BE49-F238E27FC236}">
                <a16:creationId xmlns:a16="http://schemas.microsoft.com/office/drawing/2014/main" id="{78F8489B-A35B-4CAA-ACCF-C015DAA5810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7686" t="16008" r="25069"/>
          <a:stretch/>
        </p:blipFill>
        <p:spPr>
          <a:xfrm rot="5400000">
            <a:off x="7173665" y="1124709"/>
            <a:ext cx="4049373" cy="5399162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51F0245C-4442-B68A-0A54-C072FCC41A32}"/>
              </a:ext>
            </a:extLst>
          </p:cNvPr>
          <p:cNvSpPr/>
          <p:nvPr/>
        </p:nvSpPr>
        <p:spPr>
          <a:xfrm>
            <a:off x="4640556" y="3389947"/>
            <a:ext cx="1490543" cy="868681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C6BFAA2B-2800-DB80-3A02-95F29CA847D6}"/>
              </a:ext>
            </a:extLst>
          </p:cNvPr>
          <p:cNvSpPr/>
          <p:nvPr/>
        </p:nvSpPr>
        <p:spPr>
          <a:xfrm>
            <a:off x="10179603" y="3237720"/>
            <a:ext cx="1490543" cy="868681"/>
          </a:xfrm>
          <a:prstGeom prst="ellipse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8E72143-1270-408B-A982-9E4F1C292B6D}"/>
              </a:ext>
            </a:extLst>
          </p:cNvPr>
          <p:cNvSpPr txBox="1"/>
          <p:nvPr/>
        </p:nvSpPr>
        <p:spPr>
          <a:xfrm>
            <a:off x="660634" y="1420206"/>
            <a:ext cx="60973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Barlow Semi Condensed Light" panose="00000406000000000000" pitchFamily="2" charset="0"/>
              </a:rPr>
              <a:t>Last week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7526E7B-C205-3B2B-65EB-8307950485D6}"/>
              </a:ext>
            </a:extLst>
          </p:cNvPr>
          <p:cNvSpPr txBox="1"/>
          <p:nvPr/>
        </p:nvSpPr>
        <p:spPr>
          <a:xfrm>
            <a:off x="10846495" y="1412860"/>
            <a:ext cx="60973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B050"/>
                </a:solidFill>
                <a:latin typeface="Barlow Semi Condensed Light" panose="00000406000000000000" pitchFamily="2" charset="0"/>
              </a:rPr>
              <a:t>This week</a:t>
            </a:r>
          </a:p>
        </p:txBody>
      </p:sp>
    </p:spTree>
    <p:extLst>
      <p:ext uri="{BB962C8B-B14F-4D97-AF65-F5344CB8AC3E}">
        <p14:creationId xmlns:p14="http://schemas.microsoft.com/office/powerpoint/2010/main" val="34425840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70E69B-78BA-B703-F808-A48D6F9858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DA84F9-FCBD-9969-5D92-2FD553BCB9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156" y="365125"/>
            <a:ext cx="10274643" cy="1325563"/>
          </a:xfrm>
        </p:spPr>
        <p:txBody>
          <a:bodyPr/>
          <a:lstStyle/>
          <a:p>
            <a:pPr>
              <a:tabLst>
                <a:tab pos="5473700" algn="l"/>
              </a:tabLst>
            </a:pPr>
            <a:r>
              <a:rPr lang="en-US" b="1" dirty="0">
                <a:solidFill>
                  <a:srgbClr val="1802BA"/>
                </a:solidFill>
                <a:latin typeface="Barlow Semi Condensed" panose="00000506000000000000" pitchFamily="2" charset="0"/>
              </a:rPr>
              <a:t>XBox2: installation of BOC</a:t>
            </a:r>
            <a:endParaRPr lang="en-GB" b="1" dirty="0">
              <a:solidFill>
                <a:srgbClr val="1802BA"/>
              </a:solidFill>
              <a:latin typeface="Barlow Semi Condensed" panose="00000506000000000000" pitchFamily="2" charset="0"/>
            </a:endParaRPr>
          </a:p>
        </p:txBody>
      </p:sp>
      <p:sp>
        <p:nvSpPr>
          <p:cNvPr id="17" name="Subtitle 2">
            <a:extLst>
              <a:ext uri="{FF2B5EF4-FFF2-40B4-BE49-F238E27FC236}">
                <a16:creationId xmlns:a16="http://schemas.microsoft.com/office/drawing/2014/main" id="{52BF25DC-0738-2A30-E9BE-2A59C52520A3}"/>
              </a:ext>
            </a:extLst>
          </p:cNvPr>
          <p:cNvSpPr txBox="1">
            <a:spLocks/>
          </p:cNvSpPr>
          <p:nvPr/>
        </p:nvSpPr>
        <p:spPr>
          <a:xfrm>
            <a:off x="4407730" y="5544517"/>
            <a:ext cx="3802082" cy="4571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accent1"/>
              </a:buClr>
              <a:buSzPct val="80000"/>
              <a:buNone/>
            </a:pPr>
            <a:r>
              <a:rPr lang="en-GB" sz="1600" dirty="0">
                <a:solidFill>
                  <a:schemeClr val="bg1"/>
                </a:solidFill>
                <a:latin typeface="Barlow Semi Condensed Light" panose="00000406000000000000" pitchFamily="2" charset="0"/>
              </a:rPr>
              <a:t>Integration of Barrel Open Cavity pulse compressor for high power testing</a:t>
            </a:r>
          </a:p>
          <a:p>
            <a:pPr marL="342900" indent="-342900">
              <a:buClr>
                <a:schemeClr val="accent1"/>
              </a:buClr>
              <a:buSzPct val="80000"/>
              <a:buFont typeface="Wingdings" pitchFamily="2" charset="2"/>
              <a:buChar char="Ø"/>
            </a:pPr>
            <a:endParaRPr lang="en-US" sz="1600" dirty="0">
              <a:solidFill>
                <a:schemeClr val="bg1"/>
              </a:solidFill>
              <a:latin typeface="Barlow Semi Condensed Light" panose="00000406000000000000" pitchFamily="2" charset="0"/>
            </a:endParaRPr>
          </a:p>
        </p:txBody>
      </p:sp>
      <p:sp>
        <p:nvSpPr>
          <p:cNvPr id="18" name="Subtitle 2">
            <a:extLst>
              <a:ext uri="{FF2B5EF4-FFF2-40B4-BE49-F238E27FC236}">
                <a16:creationId xmlns:a16="http://schemas.microsoft.com/office/drawing/2014/main" id="{06434F59-D4C2-9EF1-E0F3-376472639334}"/>
              </a:ext>
            </a:extLst>
          </p:cNvPr>
          <p:cNvSpPr txBox="1">
            <a:spLocks/>
          </p:cNvSpPr>
          <p:nvPr/>
        </p:nvSpPr>
        <p:spPr>
          <a:xfrm>
            <a:off x="8209812" y="5544517"/>
            <a:ext cx="3802082" cy="4571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accent1"/>
              </a:buClr>
              <a:buSzPct val="80000"/>
              <a:buNone/>
            </a:pPr>
            <a:r>
              <a:rPr lang="en-GB" sz="1600" dirty="0">
                <a:solidFill>
                  <a:schemeClr val="bg1"/>
                </a:solidFill>
                <a:latin typeface="Barlow Semi Condensed Light" panose="00000406000000000000" pitchFamily="2" charset="0"/>
              </a:rPr>
              <a:t>Integration and high power testing of </a:t>
            </a:r>
            <a:r>
              <a:rPr lang="en-GB" sz="1600" dirty="0" err="1">
                <a:solidFill>
                  <a:schemeClr val="bg1"/>
                </a:solidFill>
                <a:latin typeface="Barlow Semi Condensed Light" panose="00000406000000000000" pitchFamily="2" charset="0"/>
              </a:rPr>
              <a:t>Smartcell</a:t>
            </a:r>
            <a:endParaRPr lang="en-GB" sz="1600" dirty="0">
              <a:solidFill>
                <a:schemeClr val="bg1"/>
              </a:solidFill>
              <a:latin typeface="Barlow Semi Condensed Light" panose="00000406000000000000" pitchFamily="2" charset="0"/>
            </a:endParaRPr>
          </a:p>
          <a:p>
            <a:pPr marL="342900" indent="-342900">
              <a:buClr>
                <a:schemeClr val="accent1"/>
              </a:buClr>
              <a:buSzPct val="80000"/>
              <a:buFont typeface="Wingdings" pitchFamily="2" charset="2"/>
              <a:buChar char="Ø"/>
            </a:pPr>
            <a:endParaRPr lang="en-US" sz="1600" dirty="0">
              <a:solidFill>
                <a:schemeClr val="bg1"/>
              </a:solidFill>
              <a:latin typeface="Barlow Semi Condensed Light" panose="00000406000000000000" pitchFamily="2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3480FD1-0F8A-7E7A-1358-BFD9D3A335E0}"/>
              </a:ext>
            </a:extLst>
          </p:cNvPr>
          <p:cNvSpPr txBox="1"/>
          <p:nvPr/>
        </p:nvSpPr>
        <p:spPr>
          <a:xfrm>
            <a:off x="936298" y="2598214"/>
            <a:ext cx="290956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Deinstallation of current pulse compressor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Barlow Semi Condensed Light" panose="00000406000000000000" pitchFamily="2" charset="0"/>
              </a:rPr>
              <a:t>SLED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Barlow Semi Condensed Light" panose="00000406000000000000" pitchFamily="2" charset="0"/>
              </a:rPr>
              <a:t>2 correction cavities chains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00B050"/>
              </a:solidFill>
              <a:latin typeface="Barlow Semi Condensed Light" panose="00000406000000000000" pitchFamily="2" charset="0"/>
            </a:endParaRPr>
          </a:p>
          <a:p>
            <a:r>
              <a:rPr lang="en-US" dirty="0">
                <a:solidFill>
                  <a:srgbClr val="00B050"/>
                </a:solidFill>
                <a:latin typeface="Barlow Semi Condensed Light" panose="00000406000000000000" pitchFamily="2" charset="0"/>
              </a:rPr>
              <a:t>Installation of BOC</a:t>
            </a:r>
          </a:p>
          <a:p>
            <a:endParaRPr lang="en-US" dirty="0">
              <a:solidFill>
                <a:srgbClr val="00B050"/>
              </a:solidFill>
              <a:latin typeface="Barlow Semi Condensed Light" panose="00000406000000000000" pitchFamily="2" charset="0"/>
            </a:endParaRPr>
          </a:p>
          <a:p>
            <a:r>
              <a:rPr lang="en-US" dirty="0">
                <a:solidFill>
                  <a:srgbClr val="FF0000"/>
                </a:solidFill>
                <a:latin typeface="Barlow Semi Condensed Light" panose="00000406000000000000" pitchFamily="2" charset="0"/>
              </a:rPr>
              <a:t>Vacuum at 1E-5mbar </a:t>
            </a:r>
            <a:r>
              <a:rPr lang="en-US" dirty="0">
                <a:latin typeface="Barlow Semi Condensed Light" panose="00000406000000000000" pitchFamily="2" charset="0"/>
              </a:rPr>
              <a:t>-&gt; need a leak test </a:t>
            </a:r>
          </a:p>
        </p:txBody>
      </p:sp>
      <p:pic>
        <p:nvPicPr>
          <p:cNvPr id="5" name="Picture 4" descr="A machine in a factory&#10;&#10;AI-generated content may be incorrect.">
            <a:extLst>
              <a:ext uri="{FF2B5EF4-FFF2-40B4-BE49-F238E27FC236}">
                <a16:creationId xmlns:a16="http://schemas.microsoft.com/office/drawing/2014/main" id="{8CE337F5-C549-F95B-DE52-643F159265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06" b="10978"/>
          <a:stretch/>
        </p:blipFill>
        <p:spPr>
          <a:xfrm>
            <a:off x="4078539" y="4167049"/>
            <a:ext cx="3280996" cy="2032976"/>
          </a:xfrm>
          <a:prstGeom prst="rect">
            <a:avLst/>
          </a:prstGeom>
        </p:spPr>
      </p:pic>
      <p:pic>
        <p:nvPicPr>
          <p:cNvPr id="7" name="Picture 6" descr="A close-up of a machine&#10;&#10;Description automatically generated">
            <a:extLst>
              <a:ext uri="{FF2B5EF4-FFF2-40B4-BE49-F238E27FC236}">
                <a16:creationId xmlns:a16="http://schemas.microsoft.com/office/drawing/2014/main" id="{BDBF5168-99D6-C884-1065-8DA4E3191B2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0739" r="14154"/>
          <a:stretch/>
        </p:blipFill>
        <p:spPr>
          <a:xfrm rot="5400000">
            <a:off x="4297697" y="1065532"/>
            <a:ext cx="2848225" cy="3280996"/>
          </a:xfrm>
          <a:prstGeom prst="rect">
            <a:avLst/>
          </a:prstGeom>
        </p:spPr>
      </p:pic>
      <p:pic>
        <p:nvPicPr>
          <p:cNvPr id="3" name="Picture 2" descr="A machine with wires and cables&#10;&#10;AI-generated content may be incorrect.">
            <a:extLst>
              <a:ext uri="{FF2B5EF4-FFF2-40B4-BE49-F238E27FC236}">
                <a16:creationId xmlns:a16="http://schemas.microsoft.com/office/drawing/2014/main" id="{00D57FE8-EC4C-0FFC-49B9-0B6EA17AB4D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3265" y="1270458"/>
            <a:ext cx="3697853" cy="4930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61182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353242-1131-78FC-CF86-011474326E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0232D0-7EAB-B694-7219-DF8FAE80E6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156" y="365125"/>
            <a:ext cx="10274643" cy="1325563"/>
          </a:xfrm>
        </p:spPr>
        <p:txBody>
          <a:bodyPr/>
          <a:lstStyle/>
          <a:p>
            <a:pPr>
              <a:tabLst>
                <a:tab pos="5473700" algn="l"/>
              </a:tabLst>
            </a:pPr>
            <a:r>
              <a:rPr lang="en-US" b="1" dirty="0">
                <a:solidFill>
                  <a:srgbClr val="1802BA"/>
                </a:solidFill>
                <a:latin typeface="Barlow Semi Condensed" panose="00000506000000000000" pitchFamily="2" charset="0"/>
              </a:rPr>
              <a:t>XBox2: spot the 7 differences</a:t>
            </a:r>
            <a:endParaRPr lang="en-GB" b="1" dirty="0">
              <a:solidFill>
                <a:srgbClr val="1802BA"/>
              </a:solidFill>
              <a:latin typeface="Barlow Semi Condensed" panose="00000506000000000000" pitchFamily="2" charset="0"/>
            </a:endParaRPr>
          </a:p>
        </p:txBody>
      </p:sp>
      <p:sp>
        <p:nvSpPr>
          <p:cNvPr id="17" name="Subtitle 2">
            <a:extLst>
              <a:ext uri="{FF2B5EF4-FFF2-40B4-BE49-F238E27FC236}">
                <a16:creationId xmlns:a16="http://schemas.microsoft.com/office/drawing/2014/main" id="{D00BC8A9-26EC-44AC-82CD-AE594EB9C5C8}"/>
              </a:ext>
            </a:extLst>
          </p:cNvPr>
          <p:cNvSpPr txBox="1">
            <a:spLocks/>
          </p:cNvSpPr>
          <p:nvPr/>
        </p:nvSpPr>
        <p:spPr>
          <a:xfrm>
            <a:off x="4407730" y="5544517"/>
            <a:ext cx="3802082" cy="4571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accent1"/>
              </a:buClr>
              <a:buSzPct val="80000"/>
              <a:buNone/>
            </a:pPr>
            <a:r>
              <a:rPr lang="en-GB" sz="1600" dirty="0">
                <a:solidFill>
                  <a:schemeClr val="bg1"/>
                </a:solidFill>
                <a:latin typeface="Barlow Semi Condensed Light" panose="00000406000000000000" pitchFamily="2" charset="0"/>
              </a:rPr>
              <a:t>Integration of Barrel Open Cavity pulse compressor for high power testing</a:t>
            </a:r>
          </a:p>
          <a:p>
            <a:pPr marL="342900" indent="-342900">
              <a:buClr>
                <a:schemeClr val="accent1"/>
              </a:buClr>
              <a:buSzPct val="80000"/>
              <a:buFont typeface="Wingdings" pitchFamily="2" charset="2"/>
              <a:buChar char="Ø"/>
            </a:pPr>
            <a:endParaRPr lang="en-US" sz="1600" dirty="0">
              <a:solidFill>
                <a:schemeClr val="bg1"/>
              </a:solidFill>
              <a:latin typeface="Barlow Semi Condensed Light" panose="00000406000000000000" pitchFamily="2" charset="0"/>
            </a:endParaRPr>
          </a:p>
        </p:txBody>
      </p:sp>
      <p:sp>
        <p:nvSpPr>
          <p:cNvPr id="18" name="Subtitle 2">
            <a:extLst>
              <a:ext uri="{FF2B5EF4-FFF2-40B4-BE49-F238E27FC236}">
                <a16:creationId xmlns:a16="http://schemas.microsoft.com/office/drawing/2014/main" id="{D011A905-4AD1-27DF-0145-452A9EBB89C8}"/>
              </a:ext>
            </a:extLst>
          </p:cNvPr>
          <p:cNvSpPr txBox="1">
            <a:spLocks/>
          </p:cNvSpPr>
          <p:nvPr/>
        </p:nvSpPr>
        <p:spPr>
          <a:xfrm>
            <a:off x="8209812" y="5544517"/>
            <a:ext cx="3802082" cy="4571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accent1"/>
              </a:buClr>
              <a:buSzPct val="80000"/>
              <a:buNone/>
            </a:pPr>
            <a:r>
              <a:rPr lang="en-GB" sz="1600" dirty="0">
                <a:solidFill>
                  <a:schemeClr val="bg1"/>
                </a:solidFill>
                <a:latin typeface="Barlow Semi Condensed Light" panose="00000406000000000000" pitchFamily="2" charset="0"/>
              </a:rPr>
              <a:t>Integration and high power testing of </a:t>
            </a:r>
            <a:r>
              <a:rPr lang="en-GB" sz="1600" dirty="0" err="1">
                <a:solidFill>
                  <a:schemeClr val="bg1"/>
                </a:solidFill>
                <a:latin typeface="Barlow Semi Condensed Light" panose="00000406000000000000" pitchFamily="2" charset="0"/>
              </a:rPr>
              <a:t>Smartcell</a:t>
            </a:r>
            <a:endParaRPr lang="en-GB" sz="1600" dirty="0">
              <a:solidFill>
                <a:schemeClr val="bg1"/>
              </a:solidFill>
              <a:latin typeface="Barlow Semi Condensed Light" panose="00000406000000000000" pitchFamily="2" charset="0"/>
            </a:endParaRPr>
          </a:p>
          <a:p>
            <a:pPr marL="342900" indent="-342900">
              <a:buClr>
                <a:schemeClr val="accent1"/>
              </a:buClr>
              <a:buSzPct val="80000"/>
              <a:buFont typeface="Wingdings" pitchFamily="2" charset="2"/>
              <a:buChar char="Ø"/>
            </a:pPr>
            <a:endParaRPr lang="en-US" sz="1600" dirty="0">
              <a:solidFill>
                <a:schemeClr val="bg1"/>
              </a:solidFill>
              <a:latin typeface="Barlow Semi Condensed Light" panose="00000406000000000000" pitchFamily="2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42E41B2-1EA3-4334-0B08-A80384EACB62}"/>
              </a:ext>
            </a:extLst>
          </p:cNvPr>
          <p:cNvSpPr txBox="1"/>
          <p:nvPr/>
        </p:nvSpPr>
        <p:spPr>
          <a:xfrm>
            <a:off x="943776" y="2395114"/>
            <a:ext cx="290956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It was decided to remove the phase shifter from the line, as it was only adding complexity to the system</a:t>
            </a:r>
          </a:p>
          <a:p>
            <a:endParaRPr lang="en-US" dirty="0">
              <a:solidFill>
                <a:srgbClr val="00B050"/>
              </a:solidFill>
              <a:latin typeface="Barlow Semi Condensed Light" panose="00000406000000000000" pitchFamily="2" charset="0"/>
            </a:endParaRPr>
          </a:p>
          <a:p>
            <a:r>
              <a:rPr lang="en-US" dirty="0">
                <a:latin typeface="Barlow Semi Condensed Light" panose="00000406000000000000" pitchFamily="2" charset="0"/>
              </a:rPr>
              <a:t>Currently, between BOC and structures, there is only the power splitter</a:t>
            </a:r>
          </a:p>
          <a:p>
            <a:endParaRPr lang="en-US" dirty="0">
              <a:latin typeface="Barlow Semi Condensed Light" panose="00000406000000000000" pitchFamily="2" charset="0"/>
            </a:endParaRPr>
          </a:p>
          <a:p>
            <a:r>
              <a:rPr lang="en-US" dirty="0">
                <a:solidFill>
                  <a:srgbClr val="00B050"/>
                </a:solidFill>
                <a:latin typeface="Barlow Semi Condensed Light" panose="00000406000000000000" pitchFamily="2" charset="0"/>
              </a:rPr>
              <a:t>HDPC is just before structure</a:t>
            </a:r>
          </a:p>
        </p:txBody>
      </p:sp>
      <p:pic>
        <p:nvPicPr>
          <p:cNvPr id="6" name="Picture 5" descr="A machine with pipes and wires&#10;&#10;AI-generated content may be incorrect.">
            <a:extLst>
              <a:ext uri="{FF2B5EF4-FFF2-40B4-BE49-F238E27FC236}">
                <a16:creationId xmlns:a16="http://schemas.microsoft.com/office/drawing/2014/main" id="{2145B438-801C-FCE9-0C9B-487A0595B7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7452111" y="2149647"/>
            <a:ext cx="4459071" cy="3344304"/>
          </a:xfrm>
          <a:prstGeom prst="rect">
            <a:avLst/>
          </a:prstGeom>
        </p:spPr>
      </p:pic>
      <p:pic>
        <p:nvPicPr>
          <p:cNvPr id="10" name="Picture 9" descr="A machine with many wires&#10;&#10;AI-generated content may be incorrect.">
            <a:extLst>
              <a:ext uri="{FF2B5EF4-FFF2-40B4-BE49-F238E27FC236}">
                <a16:creationId xmlns:a16="http://schemas.microsoft.com/office/drawing/2014/main" id="{3677144C-1D4D-BE2F-8C99-6A9DEE3D3D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3701879" y="2149647"/>
            <a:ext cx="4459072" cy="3344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28921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2B6586-EFD6-80A0-5116-24DE8F2F50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E6519A-497D-1844-F421-DF25FF0A29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156" y="365125"/>
            <a:ext cx="10274643" cy="1325563"/>
          </a:xfrm>
        </p:spPr>
        <p:txBody>
          <a:bodyPr/>
          <a:lstStyle/>
          <a:p>
            <a:pPr>
              <a:tabLst>
                <a:tab pos="5473700" algn="l"/>
              </a:tabLst>
            </a:pPr>
            <a:r>
              <a:rPr lang="en-US" b="1" dirty="0">
                <a:solidFill>
                  <a:srgbClr val="1802BA"/>
                </a:solidFill>
                <a:latin typeface="Barlow Semi Condensed" panose="00000506000000000000" pitchFamily="2" charset="0"/>
              </a:rPr>
              <a:t>XBox2: removal of phase shifter</a:t>
            </a:r>
            <a:endParaRPr lang="en-GB" b="1" dirty="0">
              <a:solidFill>
                <a:srgbClr val="1802BA"/>
              </a:solidFill>
              <a:latin typeface="Barlow Semi Condensed" panose="00000506000000000000" pitchFamily="2" charset="0"/>
            </a:endParaRPr>
          </a:p>
        </p:txBody>
      </p:sp>
      <p:sp>
        <p:nvSpPr>
          <p:cNvPr id="17" name="Subtitle 2">
            <a:extLst>
              <a:ext uri="{FF2B5EF4-FFF2-40B4-BE49-F238E27FC236}">
                <a16:creationId xmlns:a16="http://schemas.microsoft.com/office/drawing/2014/main" id="{D1E647EE-B2F9-90F5-F76D-E211F06EF9D8}"/>
              </a:ext>
            </a:extLst>
          </p:cNvPr>
          <p:cNvSpPr txBox="1">
            <a:spLocks/>
          </p:cNvSpPr>
          <p:nvPr/>
        </p:nvSpPr>
        <p:spPr>
          <a:xfrm>
            <a:off x="4407730" y="5544517"/>
            <a:ext cx="3802082" cy="4571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accent1"/>
              </a:buClr>
              <a:buSzPct val="80000"/>
              <a:buNone/>
            </a:pPr>
            <a:r>
              <a:rPr lang="en-GB" sz="1600" dirty="0">
                <a:solidFill>
                  <a:schemeClr val="bg1"/>
                </a:solidFill>
                <a:latin typeface="Barlow Semi Condensed Light" panose="00000406000000000000" pitchFamily="2" charset="0"/>
              </a:rPr>
              <a:t>Integration of Barrel Open Cavity pulse compressor for high power testing</a:t>
            </a:r>
          </a:p>
          <a:p>
            <a:pPr marL="342900" indent="-342900">
              <a:buClr>
                <a:schemeClr val="accent1"/>
              </a:buClr>
              <a:buSzPct val="80000"/>
              <a:buFont typeface="Wingdings" pitchFamily="2" charset="2"/>
              <a:buChar char="Ø"/>
            </a:pPr>
            <a:endParaRPr lang="en-US" sz="1600" dirty="0">
              <a:solidFill>
                <a:schemeClr val="bg1"/>
              </a:solidFill>
              <a:latin typeface="Barlow Semi Condensed Light" panose="00000406000000000000" pitchFamily="2" charset="0"/>
            </a:endParaRPr>
          </a:p>
        </p:txBody>
      </p:sp>
      <p:sp>
        <p:nvSpPr>
          <p:cNvPr id="18" name="Subtitle 2">
            <a:extLst>
              <a:ext uri="{FF2B5EF4-FFF2-40B4-BE49-F238E27FC236}">
                <a16:creationId xmlns:a16="http://schemas.microsoft.com/office/drawing/2014/main" id="{E4134E37-88A2-1E4D-6E4D-C5E5BE06070A}"/>
              </a:ext>
            </a:extLst>
          </p:cNvPr>
          <p:cNvSpPr txBox="1">
            <a:spLocks/>
          </p:cNvSpPr>
          <p:nvPr/>
        </p:nvSpPr>
        <p:spPr>
          <a:xfrm>
            <a:off x="8209812" y="5544517"/>
            <a:ext cx="3802082" cy="4571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accent1"/>
              </a:buClr>
              <a:buSzPct val="80000"/>
              <a:buNone/>
            </a:pPr>
            <a:r>
              <a:rPr lang="en-GB" sz="1600" dirty="0">
                <a:solidFill>
                  <a:schemeClr val="bg1"/>
                </a:solidFill>
                <a:latin typeface="Barlow Semi Condensed Light" panose="00000406000000000000" pitchFamily="2" charset="0"/>
              </a:rPr>
              <a:t>Integration and high power testing of </a:t>
            </a:r>
            <a:r>
              <a:rPr lang="en-GB" sz="1600" dirty="0" err="1">
                <a:solidFill>
                  <a:schemeClr val="bg1"/>
                </a:solidFill>
                <a:latin typeface="Barlow Semi Condensed Light" panose="00000406000000000000" pitchFamily="2" charset="0"/>
              </a:rPr>
              <a:t>Smartcell</a:t>
            </a:r>
            <a:endParaRPr lang="en-GB" sz="1600" dirty="0">
              <a:solidFill>
                <a:schemeClr val="bg1"/>
              </a:solidFill>
              <a:latin typeface="Barlow Semi Condensed Light" panose="00000406000000000000" pitchFamily="2" charset="0"/>
            </a:endParaRPr>
          </a:p>
          <a:p>
            <a:pPr marL="342900" indent="-342900">
              <a:buClr>
                <a:schemeClr val="accent1"/>
              </a:buClr>
              <a:buSzPct val="80000"/>
              <a:buFont typeface="Wingdings" pitchFamily="2" charset="2"/>
              <a:buChar char="Ø"/>
            </a:pPr>
            <a:endParaRPr lang="en-US" sz="1600" dirty="0">
              <a:solidFill>
                <a:schemeClr val="bg1"/>
              </a:solidFill>
              <a:latin typeface="Barlow Semi Condensed Light" panose="00000406000000000000" pitchFamily="2" charset="0"/>
            </a:endParaRPr>
          </a:p>
        </p:txBody>
      </p:sp>
      <p:pic>
        <p:nvPicPr>
          <p:cNvPr id="4" name="Picture 3" descr="A metal piece with a blue light&#10;&#10;AI-generated content may be incorrect.">
            <a:extLst>
              <a:ext uri="{FF2B5EF4-FFF2-40B4-BE49-F238E27FC236}">
                <a16:creationId xmlns:a16="http://schemas.microsoft.com/office/drawing/2014/main" id="{DE61ECE1-3835-5D40-F27D-7E1E405023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3712316" y="1894769"/>
            <a:ext cx="4648322" cy="3486242"/>
          </a:xfrm>
          <a:prstGeom prst="rect">
            <a:avLst/>
          </a:prstGeom>
        </p:spPr>
      </p:pic>
      <p:pic>
        <p:nvPicPr>
          <p:cNvPr id="10" name="Picture 9" descr="A metal piece with holes&#10;&#10;AI-generated content may be incorrect.">
            <a:extLst>
              <a:ext uri="{FF2B5EF4-FFF2-40B4-BE49-F238E27FC236}">
                <a16:creationId xmlns:a16="http://schemas.microsoft.com/office/drawing/2014/main" id="{069ED895-8450-65D2-E502-96A15770D0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7536291" y="1894769"/>
            <a:ext cx="4648322" cy="348624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960BEED-C659-36F1-AE85-BA416A8D6CDB}"/>
              </a:ext>
            </a:extLst>
          </p:cNvPr>
          <p:cNvSpPr txBox="1"/>
          <p:nvPr/>
        </p:nvSpPr>
        <p:spPr>
          <a:xfrm>
            <a:off x="943776" y="2395114"/>
            <a:ext cx="290956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It was decided to remove the phase shifter from the line, as it was only adding complexity to the system</a:t>
            </a:r>
          </a:p>
          <a:p>
            <a:endParaRPr lang="en-US" dirty="0">
              <a:latin typeface="Barlow Semi Condensed Light" panose="00000406000000000000" pitchFamily="2" charset="0"/>
            </a:endParaRPr>
          </a:p>
          <a:p>
            <a:r>
              <a:rPr lang="en-US" dirty="0">
                <a:solidFill>
                  <a:srgbClr val="FF0000"/>
                </a:solidFill>
                <a:latin typeface="Barlow Semi Condensed Light" panose="00000406000000000000" pitchFamily="2" charset="0"/>
              </a:rPr>
              <a:t>Some signs of burning at plain sight</a:t>
            </a:r>
          </a:p>
          <a:p>
            <a:endParaRPr lang="en-US" dirty="0">
              <a:solidFill>
                <a:srgbClr val="FF0000"/>
              </a:solidFill>
              <a:latin typeface="Barlow Semi Condensed Light" panose="00000406000000000000" pitchFamily="2" charset="0"/>
            </a:endParaRPr>
          </a:p>
          <a:p>
            <a:r>
              <a:rPr lang="en-US" dirty="0">
                <a:latin typeface="Barlow Semi Condensed Light" panose="00000406000000000000" pitchFamily="2" charset="0"/>
              </a:rPr>
              <a:t>Preparing the shifter to do an endoscopy </a:t>
            </a:r>
          </a:p>
        </p:txBody>
      </p:sp>
    </p:spTree>
    <p:extLst>
      <p:ext uri="{BB962C8B-B14F-4D97-AF65-F5344CB8AC3E}">
        <p14:creationId xmlns:p14="http://schemas.microsoft.com/office/powerpoint/2010/main" val="487312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8B9D78-BFAA-9607-5381-D73B437305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A2F372-D705-33BA-43E6-5F89903154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156" y="365125"/>
            <a:ext cx="10274643" cy="1325563"/>
          </a:xfrm>
        </p:spPr>
        <p:txBody>
          <a:bodyPr/>
          <a:lstStyle/>
          <a:p>
            <a:pPr>
              <a:tabLst>
                <a:tab pos="5473700" algn="l"/>
              </a:tabLst>
            </a:pPr>
            <a:r>
              <a:rPr lang="en-US" b="1" dirty="0">
                <a:solidFill>
                  <a:srgbClr val="1802BA"/>
                </a:solidFill>
                <a:latin typeface="Barlow Semi Condensed" panose="00000506000000000000" pitchFamily="2" charset="0"/>
              </a:rPr>
              <a:t>XBox3: installation of new power supply for focusing</a:t>
            </a:r>
            <a:endParaRPr lang="en-GB" b="1" dirty="0">
              <a:solidFill>
                <a:srgbClr val="1802BA"/>
              </a:solidFill>
              <a:latin typeface="Barlow Semi Condensed" panose="00000506000000000000" pitchFamily="2" charset="0"/>
            </a:endParaRPr>
          </a:p>
        </p:txBody>
      </p:sp>
      <p:sp>
        <p:nvSpPr>
          <p:cNvPr id="17" name="Subtitle 2">
            <a:extLst>
              <a:ext uri="{FF2B5EF4-FFF2-40B4-BE49-F238E27FC236}">
                <a16:creationId xmlns:a16="http://schemas.microsoft.com/office/drawing/2014/main" id="{4DF5B479-14A8-3CA2-65DC-7E2D80F9CB33}"/>
              </a:ext>
            </a:extLst>
          </p:cNvPr>
          <p:cNvSpPr txBox="1">
            <a:spLocks/>
          </p:cNvSpPr>
          <p:nvPr/>
        </p:nvSpPr>
        <p:spPr>
          <a:xfrm>
            <a:off x="4407730" y="5544517"/>
            <a:ext cx="3802082" cy="4571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accent1"/>
              </a:buClr>
              <a:buSzPct val="80000"/>
              <a:buNone/>
            </a:pPr>
            <a:r>
              <a:rPr lang="en-GB" sz="1600" dirty="0">
                <a:solidFill>
                  <a:schemeClr val="bg1"/>
                </a:solidFill>
                <a:latin typeface="Barlow Semi Condensed Light" panose="00000406000000000000" pitchFamily="2" charset="0"/>
              </a:rPr>
              <a:t>Integration of Barrel Open Cavity pulse compressor for high power testing</a:t>
            </a:r>
          </a:p>
          <a:p>
            <a:pPr marL="342900" indent="-342900">
              <a:buClr>
                <a:schemeClr val="accent1"/>
              </a:buClr>
              <a:buSzPct val="80000"/>
              <a:buFont typeface="Wingdings" pitchFamily="2" charset="2"/>
              <a:buChar char="Ø"/>
            </a:pPr>
            <a:endParaRPr lang="en-US" sz="1600" dirty="0">
              <a:solidFill>
                <a:schemeClr val="bg1"/>
              </a:solidFill>
              <a:latin typeface="Barlow Semi Condensed Light" panose="00000406000000000000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C5D0920-799E-7B33-F6E7-008518F6E58F}"/>
              </a:ext>
            </a:extLst>
          </p:cNvPr>
          <p:cNvSpPr txBox="1"/>
          <p:nvPr/>
        </p:nvSpPr>
        <p:spPr>
          <a:xfrm>
            <a:off x="1079156" y="2629801"/>
            <a:ext cx="320939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Genesys vs Genesys+ compatibility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Barlow Semi Condensed Light" panose="00000406000000000000" pitchFamily="2" charset="0"/>
              </a:rPr>
              <a:t>Adaptor for 3 phase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Barlow Semi Condensed Light" panose="00000406000000000000" pitchFamily="2" charset="0"/>
              </a:rPr>
              <a:t>Adaptor for remote control</a:t>
            </a:r>
          </a:p>
          <a:p>
            <a:endParaRPr lang="en-US" dirty="0">
              <a:solidFill>
                <a:srgbClr val="00B050"/>
              </a:solidFill>
              <a:latin typeface="Barlow Semi Condensed Light" panose="00000406000000000000" pitchFamily="2" charset="0"/>
            </a:endParaRPr>
          </a:p>
          <a:p>
            <a:r>
              <a:rPr lang="en-US" dirty="0">
                <a:solidFill>
                  <a:srgbClr val="00B050"/>
                </a:solidFill>
                <a:latin typeface="Barlow Semi Condensed Light" panose="00000406000000000000" pitchFamily="2" charset="0"/>
              </a:rPr>
              <a:t>Remote control confirmed!</a:t>
            </a:r>
          </a:p>
          <a:p>
            <a:endParaRPr lang="en-US" dirty="0">
              <a:latin typeface="Barlow Semi Condensed Light" panose="00000406000000000000" pitchFamily="2" charset="0"/>
            </a:endParaRPr>
          </a:p>
        </p:txBody>
      </p:sp>
      <p:pic>
        <p:nvPicPr>
          <p:cNvPr id="7" name="Picture 6" descr="A computer screen with many buttons&#10;&#10;AI-generated content may be incorrect.">
            <a:extLst>
              <a:ext uri="{FF2B5EF4-FFF2-40B4-BE49-F238E27FC236}">
                <a16:creationId xmlns:a16="http://schemas.microsoft.com/office/drawing/2014/main" id="{A0BA6A28-4EC8-9FA4-99A7-1C34CCA41A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9263" y="1364759"/>
            <a:ext cx="3379265" cy="4505687"/>
          </a:xfrm>
          <a:prstGeom prst="rect">
            <a:avLst/>
          </a:prstGeom>
        </p:spPr>
      </p:pic>
      <p:pic>
        <p:nvPicPr>
          <p:cNvPr id="11" name="Picture 10" descr="A close-up of electronic equipment&#10;&#10;AI-generated content may be incorrect.">
            <a:extLst>
              <a:ext uri="{FF2B5EF4-FFF2-40B4-BE49-F238E27FC236}">
                <a16:creationId xmlns:a16="http://schemas.microsoft.com/office/drawing/2014/main" id="{2ECC3B26-8FE6-1545-CABF-70272087BC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85363" y="1364759"/>
            <a:ext cx="3379265" cy="4505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3031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318DD1-255A-9A01-AA56-F597F1E4A1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C7E753-874C-07DC-1BAE-5762A5097C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156" y="365125"/>
            <a:ext cx="10274643" cy="1325563"/>
          </a:xfrm>
        </p:spPr>
        <p:txBody>
          <a:bodyPr/>
          <a:lstStyle/>
          <a:p>
            <a:pPr>
              <a:tabLst>
                <a:tab pos="5473700" algn="l"/>
              </a:tabLst>
            </a:pPr>
            <a:r>
              <a:rPr lang="en-US" b="1" dirty="0">
                <a:solidFill>
                  <a:srgbClr val="1802BA"/>
                </a:solidFill>
                <a:latin typeface="Barlow Semi Condensed" panose="00000506000000000000" pitchFamily="2" charset="0"/>
              </a:rPr>
              <a:t>XBox3: installation of TD26 </a:t>
            </a:r>
            <a:r>
              <a:rPr lang="en-US" b="1" dirty="0" err="1">
                <a:solidFill>
                  <a:srgbClr val="1802BA"/>
                </a:solidFill>
                <a:latin typeface="Barlow Semi Condensed" panose="00000506000000000000" pitchFamily="2" charset="0"/>
              </a:rPr>
              <a:t>Ciemat</a:t>
            </a:r>
            <a:endParaRPr lang="en-GB" b="1" dirty="0">
              <a:solidFill>
                <a:srgbClr val="1802BA"/>
              </a:solidFill>
              <a:latin typeface="Barlow Semi Condensed" panose="00000506000000000000" pitchFamily="2" charset="0"/>
            </a:endParaRPr>
          </a:p>
        </p:txBody>
      </p:sp>
      <p:sp>
        <p:nvSpPr>
          <p:cNvPr id="17" name="Subtitle 2">
            <a:extLst>
              <a:ext uri="{FF2B5EF4-FFF2-40B4-BE49-F238E27FC236}">
                <a16:creationId xmlns:a16="http://schemas.microsoft.com/office/drawing/2014/main" id="{B639ECC6-AC20-307D-CDF0-604602846E44}"/>
              </a:ext>
            </a:extLst>
          </p:cNvPr>
          <p:cNvSpPr txBox="1">
            <a:spLocks/>
          </p:cNvSpPr>
          <p:nvPr/>
        </p:nvSpPr>
        <p:spPr>
          <a:xfrm>
            <a:off x="4407730" y="5544517"/>
            <a:ext cx="3802082" cy="4571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accent1"/>
              </a:buClr>
              <a:buSzPct val="80000"/>
              <a:buNone/>
            </a:pPr>
            <a:r>
              <a:rPr lang="en-GB" sz="1600" dirty="0">
                <a:solidFill>
                  <a:schemeClr val="bg1"/>
                </a:solidFill>
                <a:latin typeface="Barlow Semi Condensed Light" panose="00000406000000000000" pitchFamily="2" charset="0"/>
              </a:rPr>
              <a:t>Integration of Barrel Open Cavity pulse compressor for high power testing</a:t>
            </a:r>
          </a:p>
          <a:p>
            <a:pPr marL="342900" indent="-342900">
              <a:buClr>
                <a:schemeClr val="accent1"/>
              </a:buClr>
              <a:buSzPct val="80000"/>
              <a:buFont typeface="Wingdings" pitchFamily="2" charset="2"/>
              <a:buChar char="Ø"/>
            </a:pPr>
            <a:endParaRPr lang="en-US" sz="1600" dirty="0">
              <a:solidFill>
                <a:schemeClr val="bg1"/>
              </a:solidFill>
              <a:latin typeface="Barlow Semi Condensed Light" panose="00000406000000000000" pitchFamily="2" charset="0"/>
            </a:endParaRPr>
          </a:p>
        </p:txBody>
      </p:sp>
      <p:pic>
        <p:nvPicPr>
          <p:cNvPr id="3" name="Picture 2" descr="A machine with pipes and wires&#10;&#10;AI-generated content may be incorrect.">
            <a:extLst>
              <a:ext uri="{FF2B5EF4-FFF2-40B4-BE49-F238E27FC236}">
                <a16:creationId xmlns:a16="http://schemas.microsoft.com/office/drawing/2014/main" id="{59B4F9D6-60CD-9508-0974-0EDF2F8850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6619" y="1574611"/>
            <a:ext cx="3209392" cy="4279190"/>
          </a:xfrm>
          <a:prstGeom prst="rect">
            <a:avLst/>
          </a:prstGeom>
        </p:spPr>
      </p:pic>
      <p:pic>
        <p:nvPicPr>
          <p:cNvPr id="6" name="Picture 5" descr="A machine with many wires and pipes&#10;&#10;AI-generated content may be incorrect.">
            <a:extLst>
              <a:ext uri="{FF2B5EF4-FFF2-40B4-BE49-F238E27FC236}">
                <a16:creationId xmlns:a16="http://schemas.microsoft.com/office/drawing/2014/main" id="{CA6123AC-D515-71D3-0FAB-9B197309048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343" y="1574612"/>
            <a:ext cx="3209392" cy="4279190"/>
          </a:xfrm>
          <a:prstGeom prst="rect">
            <a:avLst/>
          </a:prstGeom>
        </p:spPr>
      </p:pic>
      <p:pic>
        <p:nvPicPr>
          <p:cNvPr id="8" name="Picture 7" descr="A close up of a machine&#10;&#10;AI-generated content may be incorrect.">
            <a:extLst>
              <a:ext uri="{FF2B5EF4-FFF2-40B4-BE49-F238E27FC236}">
                <a16:creationId xmlns:a16="http://schemas.microsoft.com/office/drawing/2014/main" id="{0E1236DA-CE51-9C54-B63F-9E8ED906B68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727" b="12970"/>
          <a:stretch/>
        </p:blipFill>
        <p:spPr>
          <a:xfrm>
            <a:off x="7639270" y="1574611"/>
            <a:ext cx="3513797" cy="310633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FECE6C9-AC96-39A9-D73C-EA9EF42E8773}"/>
              </a:ext>
            </a:extLst>
          </p:cNvPr>
          <p:cNvSpPr txBox="1"/>
          <p:nvPr/>
        </p:nvSpPr>
        <p:spPr>
          <a:xfrm>
            <a:off x="7932738" y="4805853"/>
            <a:ext cx="320939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latin typeface="Barlow Semi Condensed Light" panose="00000406000000000000" pitchFamily="2" charset="0"/>
              </a:rPr>
              <a:t>Installation in Xbox3, line 2</a:t>
            </a:r>
          </a:p>
          <a:p>
            <a:pPr algn="r"/>
            <a:r>
              <a:rPr lang="en-US" dirty="0">
                <a:latin typeface="Barlow Semi Condensed Light" panose="00000406000000000000" pitchFamily="2" charset="0"/>
              </a:rPr>
              <a:t>Connected to spiral load</a:t>
            </a:r>
          </a:p>
          <a:p>
            <a:pPr algn="r"/>
            <a:endParaRPr lang="en-US" dirty="0">
              <a:latin typeface="Barlow Semi Condensed Light" panose="00000406000000000000" pitchFamily="2" charset="0"/>
            </a:endParaRPr>
          </a:p>
          <a:p>
            <a:pPr algn="r"/>
            <a:r>
              <a:rPr lang="en-US" dirty="0">
                <a:solidFill>
                  <a:srgbClr val="FF0000"/>
                </a:solidFill>
                <a:latin typeface="Barlow Semi Condensed Light" panose="00000406000000000000" pitchFamily="2" charset="0"/>
              </a:rPr>
              <a:t>Vacuum at 1E-4mbar</a:t>
            </a:r>
            <a:endParaRPr lang="en-GB" dirty="0">
              <a:solidFill>
                <a:srgbClr val="FF0000"/>
              </a:solidFill>
              <a:latin typeface="Barlow Semi Condensed Light" panose="00000406000000000000" pitchFamily="2" charset="0"/>
            </a:endParaRPr>
          </a:p>
          <a:p>
            <a:pPr algn="r"/>
            <a:endParaRPr lang="en-US" dirty="0">
              <a:latin typeface="Barlow Semi Condensed Light" panose="00000406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19679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B2D283-F301-442E-4C8A-94D377C27F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085304-34EC-B620-BD4D-AC060C2DC8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156" y="365125"/>
            <a:ext cx="10274643" cy="1325563"/>
          </a:xfrm>
        </p:spPr>
        <p:txBody>
          <a:bodyPr/>
          <a:lstStyle/>
          <a:p>
            <a:pPr>
              <a:tabLst>
                <a:tab pos="5473700" algn="l"/>
              </a:tabLst>
            </a:pPr>
            <a:r>
              <a:rPr lang="en-US" b="1" dirty="0">
                <a:solidFill>
                  <a:srgbClr val="1802BA"/>
                </a:solidFill>
                <a:latin typeface="Barlow Semi Condensed" panose="00000506000000000000" pitchFamily="2" charset="0"/>
              </a:rPr>
              <a:t>XBOXES: To do</a:t>
            </a:r>
            <a:endParaRPr lang="en-GB" b="1" dirty="0">
              <a:solidFill>
                <a:srgbClr val="1802BA"/>
              </a:solidFill>
              <a:latin typeface="Barlow Semi Condensed" panose="00000506000000000000" pitchFamily="2" charset="0"/>
            </a:endParaRPr>
          </a:p>
        </p:txBody>
      </p:sp>
      <p:sp>
        <p:nvSpPr>
          <p:cNvPr id="17" name="Subtitle 2">
            <a:extLst>
              <a:ext uri="{FF2B5EF4-FFF2-40B4-BE49-F238E27FC236}">
                <a16:creationId xmlns:a16="http://schemas.microsoft.com/office/drawing/2014/main" id="{04261E91-51C4-8E68-9791-55F2273994F2}"/>
              </a:ext>
            </a:extLst>
          </p:cNvPr>
          <p:cNvSpPr txBox="1">
            <a:spLocks/>
          </p:cNvSpPr>
          <p:nvPr/>
        </p:nvSpPr>
        <p:spPr>
          <a:xfrm>
            <a:off x="4407730" y="5544517"/>
            <a:ext cx="3802082" cy="4571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accent1"/>
              </a:buClr>
              <a:buSzPct val="80000"/>
              <a:buNone/>
            </a:pPr>
            <a:r>
              <a:rPr lang="en-GB" sz="1600" dirty="0">
                <a:solidFill>
                  <a:schemeClr val="bg1"/>
                </a:solidFill>
                <a:latin typeface="Barlow Semi Condensed Light" panose="00000406000000000000" pitchFamily="2" charset="0"/>
              </a:rPr>
              <a:t>Integration of Barrel Open Cavity pulse compressor for high power testing</a:t>
            </a:r>
          </a:p>
          <a:p>
            <a:pPr marL="342900" indent="-342900">
              <a:buClr>
                <a:schemeClr val="accent1"/>
              </a:buClr>
              <a:buSzPct val="80000"/>
              <a:buFont typeface="Wingdings" pitchFamily="2" charset="2"/>
              <a:buChar char="Ø"/>
            </a:pPr>
            <a:endParaRPr lang="en-US" sz="1600" dirty="0">
              <a:solidFill>
                <a:schemeClr val="bg1"/>
              </a:solidFill>
              <a:latin typeface="Barlow Semi Condensed Light" panose="00000406000000000000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CFB6F74-0EDA-D4A0-5F87-807B5E271753}"/>
              </a:ext>
            </a:extLst>
          </p:cNvPr>
          <p:cNvSpPr txBox="1"/>
          <p:nvPr/>
        </p:nvSpPr>
        <p:spPr>
          <a:xfrm>
            <a:off x="1079156" y="1267764"/>
            <a:ext cx="879668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Barlow Semi Condensed Light" panose="00000406000000000000" pitchFamily="2" charset="0"/>
              </a:rPr>
              <a:t>XBOX2</a:t>
            </a:r>
            <a:r>
              <a:rPr lang="en-US" dirty="0">
                <a:latin typeface="Barlow Semi Condensed Light" panose="00000406000000000000" pitchFamily="2" charset="0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Barlow Semi Condensed Light" panose="00000406000000000000" pitchFamily="2" charset="0"/>
              </a:rPr>
              <a:t>Vacuum leak test + pump and wait for vacuum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Barlow Semi Condensed Light" panose="00000406000000000000" pitchFamily="2" charset="0"/>
              </a:rPr>
              <a:t>Condition klystron at HV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Barlow Semi Condensed Light" panose="00000406000000000000" pitchFamily="2" charset="0"/>
              </a:rPr>
              <a:t>Klystron gain curves and (maybe?) perveance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Barlow Semi Condensed Light" panose="00000406000000000000" pitchFamily="2" charset="0"/>
              </a:rPr>
              <a:t>Bypass unused vacuum interlocks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Barlow Semi Condensed Light" panose="00000406000000000000" pitchFamily="2" charset="0"/>
              </a:rPr>
              <a:t>Recalibrate lines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Barlow Semi Condensed Light" panose="00000406000000000000" pitchFamily="2" charset="0"/>
              </a:rPr>
              <a:t>Bypass interlock of unused chiller</a:t>
            </a:r>
          </a:p>
          <a:p>
            <a:endParaRPr lang="en-US" dirty="0">
              <a:latin typeface="Barlow Semi Condensed Light" panose="00000406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Barlow Semi Condensed Light" panose="00000406000000000000" pitchFamily="2" charset="0"/>
            </a:endParaRPr>
          </a:p>
          <a:p>
            <a:r>
              <a:rPr lang="en-US" b="1" dirty="0">
                <a:latin typeface="Barlow Semi Condensed Light" panose="00000406000000000000" pitchFamily="2" charset="0"/>
              </a:rPr>
              <a:t>XBOX3</a:t>
            </a:r>
            <a:r>
              <a:rPr lang="en-US" dirty="0">
                <a:latin typeface="Barlow Semi Condensed Light" panose="00000406000000000000" pitchFamily="2" charset="0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Barlow Semi Condensed Light" panose="00000406000000000000" pitchFamily="2" charset="0"/>
              </a:rPr>
              <a:t>Vacuum leak test + pump and wait for vacuum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Barlow Semi Condensed Light" panose="00000406000000000000" pitchFamily="2" charset="0"/>
              </a:rPr>
              <a:t>Connect water pipes in structure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Barlow Semi Condensed Light" panose="00000406000000000000" pitchFamily="2" charset="0"/>
              </a:rPr>
              <a:t>Electrical connections of chillers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Barlow Semi Condensed Light" panose="00000406000000000000" pitchFamily="2" charset="0"/>
              </a:rPr>
              <a:t>Check again every interlock (especially vacuum interlocks)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Barlow Semi Condensed Light" panose="00000406000000000000" pitchFamily="2" charset="0"/>
            </a:endParaRPr>
          </a:p>
          <a:p>
            <a:endParaRPr lang="en-US" dirty="0">
              <a:latin typeface="Barlow Semi Condensed Light" panose="00000406000000000000" pitchFamily="2" charset="0"/>
            </a:endParaRPr>
          </a:p>
          <a:p>
            <a:endParaRPr lang="en-US" dirty="0">
              <a:latin typeface="Barlow Semi Condensed Light" panose="00000406000000000000" pitchFamily="2" charset="0"/>
            </a:endParaRPr>
          </a:p>
          <a:p>
            <a:endParaRPr lang="en-US" dirty="0">
              <a:latin typeface="Barlow Semi Condensed Light" panose="00000406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10254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ustom 17">
    <a:dk1>
      <a:srgbClr val="0033A0"/>
    </a:dk1>
    <a:lt1>
      <a:srgbClr val="FFFFFF"/>
    </a:lt1>
    <a:dk2>
      <a:srgbClr val="2F2F2F"/>
    </a:dk2>
    <a:lt2>
      <a:srgbClr val="F8F8F8"/>
    </a:lt2>
    <a:accent1>
      <a:srgbClr val="0033A0"/>
    </a:accent1>
    <a:accent2>
      <a:srgbClr val="61C4D3"/>
    </a:accent2>
    <a:accent3>
      <a:srgbClr val="E15E32"/>
    </a:accent3>
    <a:accent4>
      <a:srgbClr val="BEBECB"/>
    </a:accent4>
    <a:accent5>
      <a:srgbClr val="6E2466"/>
    </a:accent5>
    <a:accent6>
      <a:srgbClr val="1C446A"/>
    </a:accent6>
    <a:hlink>
      <a:srgbClr val="6D2466"/>
    </a:hlink>
    <a:folHlink>
      <a:srgbClr val="61C4D3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9186</TotalTime>
  <Words>495</Words>
  <Application>Microsoft Office PowerPoint</Application>
  <PresentationFormat>Widescreen</PresentationFormat>
  <Paragraphs>100</Paragraphs>
  <Slides>11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Barlow Semi Condensed</vt:lpstr>
      <vt:lpstr>Barlow Semi Condensed Light</vt:lpstr>
      <vt:lpstr>Calibri</vt:lpstr>
      <vt:lpstr>Wingdings</vt:lpstr>
      <vt:lpstr>Office Theme</vt:lpstr>
      <vt:lpstr>X-Boxes Update</vt:lpstr>
      <vt:lpstr>XBox2: updgrading of modulator</vt:lpstr>
      <vt:lpstr>XBox2: CPI klystron vacuum</vt:lpstr>
      <vt:lpstr>XBox2: installation of BOC</vt:lpstr>
      <vt:lpstr>XBox2: spot the 7 differences</vt:lpstr>
      <vt:lpstr>XBox2: removal of phase shifter</vt:lpstr>
      <vt:lpstr>XBox3: installation of new power supply for focusing</vt:lpstr>
      <vt:lpstr>XBox3: installation of TD26 Ciemat</vt:lpstr>
      <vt:lpstr>XBOXES: To do</vt:lpstr>
      <vt:lpstr>PowerPoint Presentation</vt:lpstr>
      <vt:lpstr>X-Box 2: Reminder on BD classification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X-Box Summary</dc:title>
  <dc:creator>Paz Alonso Arias</dc:creator>
  <cp:lastModifiedBy>Paz Alonso Arias</cp:lastModifiedBy>
  <cp:revision>61</cp:revision>
  <dcterms:modified xsi:type="dcterms:W3CDTF">2025-04-15T14:26:36Z</dcterms:modified>
</cp:coreProperties>
</file>