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4" r:id="rId3"/>
    <p:sldId id="274" r:id="rId4"/>
    <p:sldId id="293" r:id="rId5"/>
    <p:sldId id="278" r:id="rId6"/>
    <p:sldId id="292" r:id="rId7"/>
    <p:sldId id="275" r:id="rId8"/>
    <p:sldId id="280" r:id="rId9"/>
    <p:sldId id="281" r:id="rId10"/>
    <p:sldId id="288" r:id="rId11"/>
    <p:sldId id="289" r:id="rId12"/>
    <p:sldId id="290" r:id="rId13"/>
    <p:sldId id="294" r:id="rId14"/>
    <p:sldId id="287" r:id="rId15"/>
    <p:sldId id="282" r:id="rId16"/>
    <p:sldId id="283" r:id="rId17"/>
    <p:sldId id="286" r:id="rId18"/>
    <p:sldId id="295" r:id="rId19"/>
    <p:sldId id="291" r:id="rId20"/>
    <p:sldId id="296" r:id="rId2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49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048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810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708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731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99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86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957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42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420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083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6D5F7-C6D6-48C0-9C3D-21AF29DB9549}" type="datetimeFigureOut">
              <a:rPr lang="en-GB" smtClean="0"/>
              <a:t>14/04/2025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14D7F-3F75-407C-9CFC-2293788BC6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374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7.png"/><Relationship Id="rId7" Type="http://schemas.openxmlformats.org/officeDocument/2006/relationships/image" Target="../media/image62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image" Target="../media/image84.png"/><Relationship Id="rId7" Type="http://schemas.openxmlformats.org/officeDocument/2006/relationships/image" Target="../media/image88.pn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png"/><Relationship Id="rId3" Type="http://schemas.openxmlformats.org/officeDocument/2006/relationships/image" Target="../media/image57.png"/><Relationship Id="rId7" Type="http://schemas.openxmlformats.org/officeDocument/2006/relationships/image" Target="../media/image84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7.png"/><Relationship Id="rId7" Type="http://schemas.openxmlformats.org/officeDocument/2006/relationships/image" Target="../media/image3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41.png"/><Relationship Id="rId4" Type="http://schemas.openxmlformats.org/officeDocument/2006/relationships/image" Target="../media/image38.png"/><Relationship Id="rId9" Type="http://schemas.openxmlformats.org/officeDocument/2006/relationships/image" Target="../media/image6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77430"/>
            <a:ext cx="9144000" cy="2036502"/>
          </a:xfrm>
        </p:spPr>
        <p:txBody>
          <a:bodyPr>
            <a:normAutofit/>
          </a:bodyPr>
          <a:lstStyle/>
          <a:p>
            <a:r>
              <a:rPr lang="en-GB" dirty="0"/>
              <a:t>BOC</a:t>
            </a:r>
            <a:br>
              <a:rPr lang="en-GB" dirty="0"/>
            </a:br>
            <a:r>
              <a:rPr lang="en-GB" dirty="0"/>
              <a:t>RF Measurement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79209"/>
            <a:ext cx="9144000" cy="1655762"/>
          </a:xfrm>
        </p:spPr>
        <p:txBody>
          <a:bodyPr>
            <a:normAutofit/>
          </a:bodyPr>
          <a:lstStyle/>
          <a:p>
            <a:r>
              <a:rPr lang="en-GB" dirty="0"/>
              <a:t>16.04.2025</a:t>
            </a:r>
          </a:p>
          <a:p>
            <a:r>
              <a:rPr lang="en-GB" dirty="0"/>
              <a:t>Pablo Martinez Reviriego; Paz Alonso Arias; </a:t>
            </a:r>
            <a:r>
              <a:rPr lang="en-GB" dirty="0" err="1"/>
              <a:t>Alexej</a:t>
            </a:r>
            <a:r>
              <a:rPr lang="en-GB" dirty="0"/>
              <a:t> </a:t>
            </a:r>
            <a:r>
              <a:rPr lang="en-GB" dirty="0" err="1"/>
              <a:t>Grudiev</a:t>
            </a:r>
            <a:endParaRPr lang="en-GB" dirty="0"/>
          </a:p>
        </p:txBody>
      </p:sp>
      <p:pic>
        <p:nvPicPr>
          <p:cNvPr id="4" name="Picture 2" descr="clic logo ile ilgili görsel sonuc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0133" y="161586"/>
            <a:ext cx="1933453" cy="193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ern logo ile ilgili görsel sonucu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308" y="384272"/>
            <a:ext cx="1488586" cy="147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8513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EA3DDD-A7FA-8FFB-B885-CA5ECCCA1C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6A461E45-C386-92A8-351D-9150E527FFB8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4</a:t>
            </a:r>
            <a:r>
              <a:rPr lang="en-GB" dirty="0"/>
              <a:t>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A1BFB8A6-4556-AAB6-81EF-6F61C6B881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4187923"/>
                  </p:ext>
                </p:extLst>
              </p:nvPr>
            </p:nvGraphicFramePr>
            <p:xfrm>
              <a:off x="6471791" y="3724198"/>
              <a:ext cx="4303478" cy="29807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163989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44426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7.7e-4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104006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A1BFB8A6-4556-AAB6-81EF-6F61C6B8814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34187923"/>
                  </p:ext>
                </p:extLst>
              </p:nvPr>
            </p:nvGraphicFramePr>
            <p:xfrm>
              <a:off x="6471791" y="3724198"/>
              <a:ext cx="4303478" cy="29807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8197" r="-288525" b="-6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163989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8197" r="-288525" b="-5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44426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8197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08197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8197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14.8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99194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7.7e-4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1104006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C576D2-3B8C-0140-D854-7A052C9D4020}"/>
                  </a:ext>
                </a:extLst>
              </p:cNvPr>
              <p:cNvSpPr txBox="1"/>
              <p:nvPr/>
            </p:nvSpPr>
            <p:spPr>
              <a:xfrm>
                <a:off x="6737792" y="2362076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EC576D2-3B8C-0140-D854-7A052C9D4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792" y="2362076"/>
                <a:ext cx="3498586" cy="1100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215F9F95-71B4-116D-C41C-B29B0E98B2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471" y="722502"/>
            <a:ext cx="3893181" cy="28860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B7A6A4E-3E4D-A937-D5C3-4E2BFBD8A4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2471" y="3786626"/>
            <a:ext cx="4115523" cy="30493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C058B9-CD6E-C373-B45D-E7F69D61C0FF}"/>
                  </a:ext>
                </a:extLst>
              </p:cNvPr>
              <p:cNvSpPr txBox="1"/>
              <p:nvPr/>
            </p:nvSpPr>
            <p:spPr>
              <a:xfrm>
                <a:off x="7812122" y="153048"/>
                <a:ext cx="1622816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7C058B9-CD6E-C373-B45D-E7F69D61C0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12122" y="153048"/>
                <a:ext cx="1622816" cy="1025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C2CE95-50EB-A828-3950-3F0A37E5993E}"/>
                  </a:ext>
                </a:extLst>
              </p:cNvPr>
              <p:cNvSpPr txBox="1"/>
              <p:nvPr/>
            </p:nvSpPr>
            <p:spPr>
              <a:xfrm>
                <a:off x="5096679" y="1478611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2C2CE95-50EB-A828-3950-3F0A37E59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6679" y="1478611"/>
                <a:ext cx="3864327" cy="595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2931E0-FB2E-B087-7883-02EE74075D26}"/>
                  </a:ext>
                </a:extLst>
              </p:cNvPr>
              <p:cNvSpPr txBox="1"/>
              <p:nvPr/>
            </p:nvSpPr>
            <p:spPr>
              <a:xfrm>
                <a:off x="9871672" y="1505220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E2931E0-FB2E-B087-7883-02EE74075D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71672" y="1505220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2234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882A2-B4C9-52C6-CABF-CB7D2455F3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032BE3E3-0463-0CE7-D1E9-375894CB3925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5-params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00C0F3C8-15ED-086A-A729-13A301F70A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4028439"/>
                  </p:ext>
                </p:extLst>
              </p:nvPr>
            </p:nvGraphicFramePr>
            <p:xfrm>
              <a:off x="5999698" y="2630225"/>
              <a:ext cx="4303478" cy="3736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166211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41231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1.86e-4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421305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00C0F3C8-15ED-086A-A729-13A301F70A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4028439"/>
                  </p:ext>
                </p:extLst>
              </p:nvPr>
            </p:nvGraphicFramePr>
            <p:xfrm>
              <a:off x="5999698" y="2630225"/>
              <a:ext cx="4303478" cy="3736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8197" r="-288525" b="-8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166211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4839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41231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9836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03226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48352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11475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1475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1475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99194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1.86e-4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0421305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6C2FAE-A0F0-D564-5BCA-43340A4D1D0D}"/>
                  </a:ext>
                </a:extLst>
              </p:cNvPr>
              <p:cNvSpPr txBox="1"/>
              <p:nvPr/>
            </p:nvSpPr>
            <p:spPr>
              <a:xfrm>
                <a:off x="8652810" y="1258695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D6C2FAE-A0F0-D564-5BCA-43340A4D1D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52810" y="1258695"/>
                <a:ext cx="3498586" cy="1100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628C591A-A45B-51DD-76FE-FA16A704D0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81" y="684830"/>
            <a:ext cx="3942184" cy="29108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58DD11-FCF8-7EF8-C390-1E6D99AC5A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381" y="3791723"/>
            <a:ext cx="4040565" cy="299378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193E92-4C85-1434-2CAD-86CA996D369C}"/>
                  </a:ext>
                </a:extLst>
              </p:cNvPr>
              <p:cNvSpPr txBox="1"/>
              <p:nvPr/>
            </p:nvSpPr>
            <p:spPr>
              <a:xfrm>
                <a:off x="5251420" y="97035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C193E92-4C85-1434-2CAD-86CA996D36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1420" y="97035"/>
                <a:ext cx="1622817" cy="1025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1E2A22-5BBD-9437-913B-5E94D92A89F8}"/>
                  </a:ext>
                </a:extLst>
              </p:cNvPr>
              <p:cNvSpPr txBox="1"/>
              <p:nvPr/>
            </p:nvSpPr>
            <p:spPr>
              <a:xfrm>
                <a:off x="4414524" y="1544637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A1E2A22-5BBD-9437-913B-5E94D92A89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4524" y="1544637"/>
                <a:ext cx="3864327" cy="595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09F87B-9A6B-CE04-C3BC-C1E7AAD79FCA}"/>
                  </a:ext>
                </a:extLst>
              </p:cNvPr>
              <p:cNvSpPr txBox="1"/>
              <p:nvPr/>
            </p:nvSpPr>
            <p:spPr>
              <a:xfrm>
                <a:off x="9262072" y="232489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F09F87B-9A6B-CE04-C3BC-C1E7AAD79F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2072" y="232489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90975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BF5FC-7437-012D-2C06-0AB194A0D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1FF60F40-EFFA-CF9C-D7F2-1D9C1F7C6BBC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6-params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BE180B6-6E1D-E2D6-E3C3-A72671D175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5517556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BE180B6-6E1D-E2D6-E3C3-A72671D1751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05517556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6452" r="-288525" b="-8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6452" r="-288525" b="-7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6452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13115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4839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4754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4754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814754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50000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3A28DB-DEB0-926E-6162-C34BE565B126}"/>
                  </a:ext>
                </a:extLst>
              </p:cNvPr>
              <p:cNvSpPr txBox="1"/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03A28DB-DEB0-926E-6162-C34BE565B1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F0A415-6F57-5359-83E2-7FCBCBF0E743}"/>
                  </a:ext>
                </a:extLst>
              </p:cNvPr>
              <p:cNvSpPr txBox="1"/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6F0A415-6F57-5359-83E2-7FCBCBF0E7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E8CB6A28-9811-902E-9BF7-D3DA56B74D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53" y="612252"/>
            <a:ext cx="4185727" cy="312486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E6F549-92A3-ACF4-3ABB-88CD2F3BA1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188" y="3731113"/>
            <a:ext cx="4185727" cy="310483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00DD073-722F-BE19-5AC6-0FF63CC9EC6D}"/>
                  </a:ext>
                </a:extLst>
              </p:cNvPr>
              <p:cNvSpPr txBox="1"/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00DD073-722F-BE19-5AC6-0FF63CC9EC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7BE922-9D4E-8058-B3CC-7EA85E102879}"/>
                  </a:ext>
                </a:extLst>
              </p:cNvPr>
              <p:cNvSpPr txBox="1"/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27BE922-9D4E-8058-B3CC-7EA85E102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9994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49268-186D-D313-75AE-3EEDB10A35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42131EE4-88A8-0DC6-618A-28118DCAEED5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6-params fit S22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B6E1BB3-E749-0F51-3C82-0F9987AE3B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9761594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B6E1BB3-E749-0F51-3C82-0F9987AE3BED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709761594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6452" r="-288525" b="-8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6452" r="-288525" b="-7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6452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13115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4839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4754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4754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814754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50000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33BC78-51C7-FF1B-C667-786B9CA47268}"/>
                  </a:ext>
                </a:extLst>
              </p:cNvPr>
              <p:cNvSpPr txBox="1"/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233BC78-51C7-FF1B-C667-786B9CA472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17D366-43E8-E47C-CB0A-CABADA94FC7A}"/>
                  </a:ext>
                </a:extLst>
              </p:cNvPr>
              <p:cNvSpPr txBox="1"/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617D366-43E8-E47C-CB0A-CABADA94FC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8CE09220-C816-DA52-AE6A-0437C900FD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653" y="612252"/>
            <a:ext cx="4185727" cy="312486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218D92-CA3A-296E-7C76-2150EBC6A947}"/>
                  </a:ext>
                </a:extLst>
              </p:cNvPr>
              <p:cNvSpPr txBox="1"/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1218D92-CA3A-296E-7C76-2150EBC6A9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8BB277-9BB9-7BC8-2092-23A95100E1FE}"/>
                  </a:ext>
                </a:extLst>
              </p:cNvPr>
              <p:cNvSpPr txBox="1"/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28BB277-9BB9-7BC8-2092-23A95100E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A1A27D8-48B8-7D46-9D89-62AB5F1BA19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730" y="3744752"/>
            <a:ext cx="4239650" cy="306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9384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B6C0CF-E9CE-8BBD-953A-641B7F4E39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BD92B4E-A47B-7F92-0101-73B948D26D32}"/>
              </a:ext>
            </a:extLst>
          </p:cNvPr>
          <p:cNvSpPr txBox="1">
            <a:spLocks/>
          </p:cNvSpPr>
          <p:nvPr/>
        </p:nvSpPr>
        <p:spPr>
          <a:xfrm>
            <a:off x="98381" y="16517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Measurement 1: S</a:t>
            </a:r>
            <a:r>
              <a:rPr lang="en-GB" dirty="0" err="1"/>
              <a:t>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5CCD6EE-C113-CE02-DF00-3CA46AF6C4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3727002"/>
                  </p:ext>
                </p:extLst>
              </p:nvPr>
            </p:nvGraphicFramePr>
            <p:xfrm>
              <a:off x="3515373" y="1697942"/>
              <a:ext cx="8578246" cy="46596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642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4078652114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037195897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181767262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1494282459"/>
                        </a:ext>
                      </a:extLst>
                    </a:gridCol>
                    <a:gridCol w="110738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(S22)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166211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163989</a:t>
                          </a:r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41231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44426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43975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48352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3.98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3.44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14.8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1.86e-4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2.2e-3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5CCD6EE-C113-CE02-DF00-3CA46AF6C49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493727002"/>
                  </p:ext>
                </p:extLst>
              </p:nvPr>
            </p:nvGraphicFramePr>
            <p:xfrm>
              <a:off x="3515373" y="1697942"/>
              <a:ext cx="8578246" cy="46596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642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4078652114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037195897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181767262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1494282459"/>
                        </a:ext>
                      </a:extLst>
                    </a:gridCol>
                    <a:gridCol w="110738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(S22)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177419" r="-741071" b="-9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166211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163989</a:t>
                          </a:r>
                          <a:endParaRPr lang="en-GB" dirty="0"/>
                        </a:p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277419" r="-741071" b="-8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377419" r="-741071" b="-7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41231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44426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43975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477419" r="-741071" b="-6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48352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86885" r="-741071" b="-5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3.69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3.98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686885" r="-741071" b="-4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3.44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786885" r="-741071" b="-38032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15238" r="-741071" b="-12095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16.7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14.8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20968" r="-741071" b="-24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1.86e-4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2.2e-3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07B154FB-2346-74EA-43FF-A71A0EDBA9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81" y="1536522"/>
            <a:ext cx="3215864" cy="219830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C002530-A9C1-5757-7818-21D1E914D7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07" y="4098640"/>
            <a:ext cx="3005039" cy="225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996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F53F9D-5386-AAFE-5699-B8158776E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975C6B7B-E14A-334B-EDA4-B0F7AC08BB92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4</a:t>
            </a:r>
            <a:r>
              <a:rPr lang="en-GB" dirty="0"/>
              <a:t>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D868DA7F-4C74-82AE-EC86-7FCCD9FFF7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3144839"/>
                  </p:ext>
                </p:extLst>
              </p:nvPr>
            </p:nvGraphicFramePr>
            <p:xfrm>
              <a:off x="6561042" y="3429000"/>
              <a:ext cx="4303478" cy="29807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182190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95994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D868DA7F-4C74-82AE-EC86-7FCCD9FFF70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083144839"/>
                  </p:ext>
                </p:extLst>
              </p:nvPr>
            </p:nvGraphicFramePr>
            <p:xfrm>
              <a:off x="6561042" y="3429000"/>
              <a:ext cx="4303478" cy="29807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8197" r="-288525" b="-6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182190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8197" r="-288525" b="-5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8197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08197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8197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99194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9395994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B0844538-D1D5-6785-EF44-47080201F0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22" y="684830"/>
            <a:ext cx="4004599" cy="29965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91FFA3-D7C7-C42F-6D6B-30B2766281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076" y="3704541"/>
            <a:ext cx="4044289" cy="299654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3414A03-B3FA-023B-2DC4-3F9D67ED6135}"/>
                  </a:ext>
                </a:extLst>
              </p:cNvPr>
              <p:cNvSpPr txBox="1"/>
              <p:nvPr/>
            </p:nvSpPr>
            <p:spPr>
              <a:xfrm>
                <a:off x="6679846" y="2231077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F3414A03-B3FA-023B-2DC4-3F9D67ED61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9846" y="2231077"/>
                <a:ext cx="3498586" cy="1100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74ABB29-F0AB-A6D7-AB1C-4E896D6EEDC2}"/>
                  </a:ext>
                </a:extLst>
              </p:cNvPr>
              <p:cNvSpPr txBox="1"/>
              <p:nvPr/>
            </p:nvSpPr>
            <p:spPr>
              <a:xfrm>
                <a:off x="7754176" y="22049"/>
                <a:ext cx="1622816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74ABB29-F0AB-A6D7-AB1C-4E896D6EED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4176" y="22049"/>
                <a:ext cx="1622816" cy="1025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4D61A9-B3BB-F718-7C8D-7FA7CE09C2E4}"/>
                  </a:ext>
                </a:extLst>
              </p:cNvPr>
              <p:cNvSpPr txBox="1"/>
              <p:nvPr/>
            </p:nvSpPr>
            <p:spPr>
              <a:xfrm>
                <a:off x="5038733" y="1347612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D4D61A9-B3BB-F718-7C8D-7FA7CE09C2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8733" y="1347612"/>
                <a:ext cx="3864327" cy="595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3B4451-4B74-4618-C152-AE177803297A}"/>
                  </a:ext>
                </a:extLst>
              </p:cNvPr>
              <p:cNvSpPr txBox="1"/>
              <p:nvPr/>
            </p:nvSpPr>
            <p:spPr>
              <a:xfrm>
                <a:off x="9813726" y="1374221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3A3B4451-4B74-4618-C152-AE17780329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13726" y="1374221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 b="-11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1931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D95E5C-1656-DCE8-406E-040A22BF86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8BA423C9-DACE-2BDF-28B2-B4058BA509E1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5-params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AB16FDE-1408-52BB-C380-34589023E15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9112702"/>
                  </p:ext>
                </p:extLst>
              </p:nvPr>
            </p:nvGraphicFramePr>
            <p:xfrm>
              <a:off x="6584895" y="2983449"/>
              <a:ext cx="4303478" cy="3736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184693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41933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05438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AB16FDE-1408-52BB-C380-34589023E15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9112702"/>
                  </p:ext>
                </p:extLst>
              </p:nvPr>
            </p:nvGraphicFramePr>
            <p:xfrm>
              <a:off x="6584895" y="2983449"/>
              <a:ext cx="4303478" cy="373640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8197" r="-288525" b="-8098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184693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4839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41933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9836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03226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11475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1475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1475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99194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005438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C45D8E83-0AD4-6128-082C-EC777AE0DD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99" y="706879"/>
            <a:ext cx="4095375" cy="30520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1F265DF-9BEE-4DFA-3A1C-C883E8D6E4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0199" y="3805987"/>
            <a:ext cx="4150167" cy="30520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D4F1A9-CE0C-4ACC-275F-0798D8E9097F}"/>
                  </a:ext>
                </a:extLst>
              </p:cNvPr>
              <p:cNvSpPr txBox="1"/>
              <p:nvPr/>
            </p:nvSpPr>
            <p:spPr>
              <a:xfrm>
                <a:off x="8693414" y="1401550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D4F1A9-CE0C-4ACC-275F-0798D8E909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3414" y="1401550"/>
                <a:ext cx="3498586" cy="1100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750FD9D-952C-ABE8-63C9-1C69C9F6D038}"/>
                  </a:ext>
                </a:extLst>
              </p:cNvPr>
              <p:cNvSpPr txBox="1"/>
              <p:nvPr/>
            </p:nvSpPr>
            <p:spPr>
              <a:xfrm>
                <a:off x="5292024" y="239890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750FD9D-952C-ABE8-63C9-1C69C9F6D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2024" y="239890"/>
                <a:ext cx="1622817" cy="1025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5E7C673-8317-2D19-3EA5-991E0F31A1F2}"/>
                  </a:ext>
                </a:extLst>
              </p:cNvPr>
              <p:cNvSpPr txBox="1"/>
              <p:nvPr/>
            </p:nvSpPr>
            <p:spPr>
              <a:xfrm>
                <a:off x="4455128" y="1687492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5E7C673-8317-2D19-3EA5-991E0F31A1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55128" y="1687492"/>
                <a:ext cx="3864327" cy="595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4995B94-CC29-F7D0-CF2A-C4350881C902}"/>
                  </a:ext>
                </a:extLst>
              </p:cNvPr>
              <p:cNvSpPr txBox="1"/>
              <p:nvPr/>
            </p:nvSpPr>
            <p:spPr>
              <a:xfrm>
                <a:off x="9302676" y="375344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4995B94-CC29-F7D0-CF2A-C4350881C9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2676" y="375344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0028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84C591-D521-AA20-A8AB-F341991C9A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942475E-FAC7-A806-26AE-5D24E8DA2454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6-params fit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21B1BB6-69B3-B143-EFE5-40B95B4431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013098"/>
                  </p:ext>
                </p:extLst>
              </p:nvPr>
            </p:nvGraphicFramePr>
            <p:xfrm>
              <a:off x="6526130" y="2573078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000417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321B1BB6-69B3-B143-EFE5-40B95B4431B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9013098"/>
                  </p:ext>
                </p:extLst>
              </p:nvPr>
            </p:nvGraphicFramePr>
            <p:xfrm>
              <a:off x="6526130" y="2573078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6452" r="-288525" b="-8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6452" r="-288525" b="-7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6452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13115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4839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4754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4754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814754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50000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00041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5B43D9DE-C919-C3E7-826F-B64724B43E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74" y="532329"/>
            <a:ext cx="4192664" cy="310810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A308963-72BD-3A71-5EB5-21F67C62D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74" y="3652651"/>
            <a:ext cx="4303478" cy="320534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698357F-C509-CFCE-6121-49F37359C84F}"/>
                  </a:ext>
                </a:extLst>
              </p:cNvPr>
              <p:cNvSpPr txBox="1"/>
              <p:nvPr/>
            </p:nvSpPr>
            <p:spPr>
              <a:xfrm>
                <a:off x="8677869" y="1197819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698357F-C509-CFCE-6121-49F37359C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7869" y="1197819"/>
                <a:ext cx="3498586" cy="110087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B8BCB1-E1F2-EBDD-4F8D-81477D39B339}"/>
                  </a:ext>
                </a:extLst>
              </p:cNvPr>
              <p:cNvSpPr txBox="1"/>
              <p:nvPr/>
            </p:nvSpPr>
            <p:spPr>
              <a:xfrm>
                <a:off x="4591997" y="1410476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9B8BCB1-E1F2-EBDD-4F8D-81477D39B3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1997" y="1410476"/>
                <a:ext cx="3864327" cy="59561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99C159-E12A-01CB-BA20-B305C6F821D8}"/>
                  </a:ext>
                </a:extLst>
              </p:cNvPr>
              <p:cNvSpPr txBox="1"/>
              <p:nvPr/>
            </p:nvSpPr>
            <p:spPr>
              <a:xfrm>
                <a:off x="5183508" y="177106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1499C159-E12A-01CB-BA20-B305C6F821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3508" y="177106"/>
                <a:ext cx="1622817" cy="1025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8A5B00-897A-41EA-BC44-501E69AF7F6D}"/>
                  </a:ext>
                </a:extLst>
              </p:cNvPr>
              <p:cNvSpPr txBox="1"/>
              <p:nvPr/>
            </p:nvSpPr>
            <p:spPr>
              <a:xfrm>
                <a:off x="9354343" y="234941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C8A5B00-897A-41EA-BC44-501E69AF7F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4343" y="234941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424094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82D2B6-115C-85B0-C0F4-77DD81EA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71A363F8-9351-ED89-1F75-AB8A0EF71230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6-params fit S22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90AD457C-6041-8E9F-195A-8173A226A7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0123201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90AD457C-6041-8E9F-195A-8173A226A72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20123201"/>
                  </p:ext>
                </p:extLst>
              </p:nvPr>
            </p:nvGraphicFramePr>
            <p:xfrm>
              <a:off x="6221749" y="2510123"/>
              <a:ext cx="4303478" cy="41212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12552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75643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34493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106452" r="-288525" b="-8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206452" r="-288525" b="-7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306452" r="-288525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13115" r="-288525" b="-6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504839" r="-288525" b="-49838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614754" r="-288525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714754" r="-288525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814754" r="-288525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46" t="-450000" r="-288525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2743896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ED520A-1BC4-5520-6128-FE26BB04759D}"/>
                  </a:ext>
                </a:extLst>
              </p:cNvPr>
              <p:cNvSpPr txBox="1"/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3ED520A-1BC4-5520-6128-FE26BB0475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033" y="1186392"/>
                <a:ext cx="3498586" cy="110087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736DF80-0699-FEFF-9BC8-5A521E438710}"/>
                  </a:ext>
                </a:extLst>
              </p:cNvPr>
              <p:cNvSpPr txBox="1"/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736DF80-0699-FEFF-9BC8-5A521E4387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161" y="1399049"/>
                <a:ext cx="3864327" cy="59561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9BEC21-8EF0-6405-FBE5-5C0C28CB5303}"/>
                  </a:ext>
                </a:extLst>
              </p:cNvPr>
              <p:cNvSpPr txBox="1"/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E9BEC21-8EF0-6405-FBE5-5C0C28CB53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0672" y="165679"/>
                <a:ext cx="1622817" cy="1025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36B160-4907-2415-E415-04A7953EE49A}"/>
                  </a:ext>
                </a:extLst>
              </p:cNvPr>
              <p:cNvSpPr txBox="1"/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A36B160-4907-2415-E415-04A7953EE4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1507" y="223514"/>
                <a:ext cx="1556323" cy="54239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DD7B8C52-0EB1-C749-8F4D-57FFE3A55B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974" y="532329"/>
            <a:ext cx="4192664" cy="310810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9A7545-674D-72E4-1D7F-0C3289594B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67" y="3650902"/>
            <a:ext cx="4303478" cy="320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9521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644805-98FD-23EE-83FA-D906DF599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52120F6E-F794-6972-4CA9-48BB982FE328}"/>
              </a:ext>
            </a:extLst>
          </p:cNvPr>
          <p:cNvSpPr txBox="1">
            <a:spLocks/>
          </p:cNvSpPr>
          <p:nvPr/>
        </p:nvSpPr>
        <p:spPr>
          <a:xfrm>
            <a:off x="98381" y="165173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Measurement 2: S</a:t>
            </a:r>
            <a:r>
              <a:rPr lang="en-GB" dirty="0" err="1"/>
              <a:t>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06AECB93-1487-6D44-BACC-ED7707568F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625240"/>
                  </p:ext>
                </p:extLst>
              </p:nvPr>
            </p:nvGraphicFramePr>
            <p:xfrm>
              <a:off x="3556163" y="1950271"/>
              <a:ext cx="8578246" cy="46596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642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3403196757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037195897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181767262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1494282459"/>
                        </a:ext>
                      </a:extLst>
                    </a:gridCol>
                    <a:gridCol w="110738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184693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182190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195177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41933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45133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44487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48940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4.04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1.4e-3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06AECB93-1487-6D44-BACC-ED7707568F3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826625240"/>
                  </p:ext>
                </p:extLst>
              </p:nvPr>
            </p:nvGraphicFramePr>
            <p:xfrm>
              <a:off x="3556163" y="1950271"/>
              <a:ext cx="8578246" cy="46596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02642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3403196757"/>
                        </a:ext>
                      </a:extLst>
                    </a:gridCol>
                    <a:gridCol w="1188347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037195897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2181767262"/>
                        </a:ext>
                      </a:extLst>
                    </a:gridCol>
                    <a:gridCol w="1355914">
                      <a:extLst>
                        <a:ext uri="{9D8B030D-6E8A-4147-A177-3AD203B41FA5}">
                          <a16:colId xmlns:a16="http://schemas.microsoft.com/office/drawing/2014/main" val="1494282459"/>
                        </a:ext>
                      </a:extLst>
                    </a:gridCol>
                    <a:gridCol w="110738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177419" r="-740476" b="-9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184693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182190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195177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277419" r="-740476" b="-869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371429" r="-740476" b="-75555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41933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45133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44487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479032" r="-740476" b="-6677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48940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88525" r="-740476" b="-5786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4.04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688525" r="-740476" b="-4786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3.8</a:t>
                          </a:r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788525" r="-740476" b="-37868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16190" r="-740476" b="-1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9.3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595" t="-521774" r="-740476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1.4e-3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11C81E58-138B-A5B8-ED9E-6B3F6CBA0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90736"/>
            <a:ext cx="3486472" cy="23580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446C304-0A7A-8DAF-8544-8237C7A826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81" y="4165162"/>
            <a:ext cx="3209332" cy="240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37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33774" y="0"/>
            <a:ext cx="10515600" cy="1325563"/>
          </a:xfrm>
        </p:spPr>
        <p:txBody>
          <a:bodyPr/>
          <a:lstStyle/>
          <a:p>
            <a:r>
              <a:rPr lang="en-GB" dirty="0"/>
              <a:t>Measurement Setup – VNA settings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8244709" y="996975"/>
                <a:ext cx="3871091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i="1" dirty="0"/>
                  <a:t>Measurement 2: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Central </a:t>
                </a:r>
                <a:r>
                  <a:rPr lang="en-GB" sz="2400" i="1" dirty="0" err="1"/>
                  <a:t>freq</a:t>
                </a:r>
                <a:r>
                  <a:rPr lang="en-GB" sz="2400" i="1" dirty="0"/>
                  <a:t>: 11.994 GHz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Span 10 MHz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Spectral resolution: 500 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No. of points: 20001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IF Bandwidth: 1 kHz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=37.3 °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GB" sz="2400" i="1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4709" y="996975"/>
                <a:ext cx="3871091" cy="2677656"/>
              </a:xfrm>
              <a:prstGeom prst="rect">
                <a:avLst/>
              </a:prstGeom>
              <a:blipFill>
                <a:blip r:embed="rId2"/>
                <a:stretch>
                  <a:fillRect l="-2358" t="-1822" r="-1101" b="-3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66FB505F-718B-8F35-6256-C692D669F08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25222"/>
          <a:stretch/>
        </p:blipFill>
        <p:spPr>
          <a:xfrm>
            <a:off x="255216" y="1819160"/>
            <a:ext cx="3876517" cy="386502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6FE1E8-3404-E8AA-E0A0-00CA11A7FF64}"/>
                  </a:ext>
                </a:extLst>
              </p:cNvPr>
              <p:cNvSpPr txBox="1"/>
              <p:nvPr/>
            </p:nvSpPr>
            <p:spPr>
              <a:xfrm>
                <a:off x="4387295" y="996975"/>
                <a:ext cx="4221801" cy="2677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i="1" dirty="0"/>
                  <a:t>Measurement 1: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Central </a:t>
                </a:r>
                <a:r>
                  <a:rPr lang="en-GB" sz="2400" i="1" dirty="0" err="1"/>
                  <a:t>freq</a:t>
                </a:r>
                <a:r>
                  <a:rPr lang="en-GB" sz="2400" i="1" dirty="0"/>
                  <a:t>: 11.994 GHz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Span 5 MHz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Spectral resolution: 250 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No. of points: 20001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2400" i="1" dirty="0"/>
                  <a:t>IF Bandwidth: 1 kHz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=19 °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endParaRPr lang="en-GB" sz="2400" i="1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46FE1E8-3404-E8AA-E0A0-00CA11A7F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87295" y="996975"/>
                <a:ext cx="4221801" cy="2677656"/>
              </a:xfrm>
              <a:prstGeom prst="rect">
                <a:avLst/>
              </a:prstGeom>
              <a:blipFill>
                <a:blip r:embed="rId4"/>
                <a:stretch>
                  <a:fillRect l="-2312" t="-1822" b="-34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C29A0B11-1930-7319-E4CF-8EF1A11995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44709" y="3751672"/>
            <a:ext cx="3774524" cy="26514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95175C5-11B4-F263-85B5-58DAF1DFB4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81541" y="3751671"/>
            <a:ext cx="3878728" cy="265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4874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83C613-96FE-52D6-D8CD-D09634507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83191146-A015-D0E3-2016-F605968FFB96}"/>
              </a:ext>
            </a:extLst>
          </p:cNvPr>
          <p:cNvSpPr txBox="1">
            <a:spLocks/>
          </p:cNvSpPr>
          <p:nvPr/>
        </p:nvSpPr>
        <p:spPr>
          <a:xfrm>
            <a:off x="98381" y="165173"/>
            <a:ext cx="10515600" cy="72537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</a:t>
            </a:r>
            <a:r>
              <a:rPr lang="en-GB" dirty="0" err="1"/>
              <a:t>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F703918C-7759-F03E-4279-F004D7EBE7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0731915"/>
                  </p:ext>
                </p:extLst>
              </p:nvPr>
            </p:nvGraphicFramePr>
            <p:xfrm>
              <a:off x="4696591" y="1512949"/>
              <a:ext cx="7214463" cy="47612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1203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3403196757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1046403782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40779943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Measurement 1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 2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935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,2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𝛽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[GHz]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[kHz]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F703918C-7759-F03E-4279-F004D7EBE74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70731915"/>
                  </p:ext>
                </p:extLst>
              </p:nvPr>
            </p:nvGraphicFramePr>
            <p:xfrm>
              <a:off x="4696591" y="1512949"/>
              <a:ext cx="7214463" cy="476129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81203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3403196757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1046403782"/>
                        </a:ext>
                      </a:extLst>
                    </a:gridCol>
                    <a:gridCol w="1483315">
                      <a:extLst>
                        <a:ext uri="{9D8B030D-6E8A-4147-A177-3AD203B41FA5}">
                          <a16:colId xmlns:a16="http://schemas.microsoft.com/office/drawing/2014/main" val="407799436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Measurement 1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Measurement 2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6-params fit</a:t>
                          </a:r>
                          <a:r>
                            <a:rPr lang="en-GB" dirty="0"/>
                            <a:t> S22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6-params fit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8493560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275806" r="-466190" b="-8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171994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209795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194156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199522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375806" r="-466190" b="-7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159267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136702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172911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172207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68514997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475806" r="-466190" b="-6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43448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41335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44210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42040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782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575806" r="-466190" b="-5967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45654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48213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46200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48791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686885" r="-466190" b="-5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3.96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5.07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4.7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037323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786885" r="-466190" b="-4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3.49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2.83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424310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886885" r="-466190" b="-3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5237431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986885" r="-466190" b="-2065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13.4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26743786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76" t="-534677" r="-466190" b="-16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4.9e-6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3.9e-6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6.6e-5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6.8e-5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01821473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213B2D0A-00E5-94F7-0C99-D87BF48B3B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46" y="3916529"/>
            <a:ext cx="3806325" cy="28351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FE3A81E-1124-E60C-4DE2-1891F4248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946" y="985942"/>
            <a:ext cx="3771524" cy="283519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3260435-93C7-58B9-14AC-943B8DA27523}"/>
              </a:ext>
            </a:extLst>
          </p:cNvPr>
          <p:cNvSpPr txBox="1"/>
          <p:nvPr/>
        </p:nvSpPr>
        <p:spPr>
          <a:xfrm>
            <a:off x="1121134" y="132828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68B99C-AFC8-25F2-B405-36FE338B66DA}"/>
              </a:ext>
            </a:extLst>
          </p:cNvPr>
          <p:cNvSpPr txBox="1"/>
          <p:nvPr/>
        </p:nvSpPr>
        <p:spPr>
          <a:xfrm>
            <a:off x="1121134" y="438032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18349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5E7C0A-A47F-DCBF-1300-7A79341CA4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A2A7AB07-DEBA-0C42-1BF9-BA5E8918A38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0515600" cy="73152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S-parameters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C95544-3B3A-CECB-B455-464357B9289B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D4DFB3-E44E-8AC8-82EE-74FDFF523BA0}"/>
              </a:ext>
            </a:extLst>
          </p:cNvPr>
          <p:cNvSpPr txBox="1"/>
          <p:nvPr/>
        </p:nvSpPr>
        <p:spPr>
          <a:xfrm>
            <a:off x="1821006" y="661136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1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E1124DE-43A0-7B2A-200C-19F72A9E3757}"/>
              </a:ext>
            </a:extLst>
          </p:cNvPr>
          <p:cNvSpPr txBox="1"/>
          <p:nvPr/>
        </p:nvSpPr>
        <p:spPr>
          <a:xfrm>
            <a:off x="7933477" y="629484"/>
            <a:ext cx="1678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Measurement 2</a:t>
            </a:r>
            <a:endParaRPr lang="en-GB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C82DA6C-AAD0-237E-3CB5-25D066FECC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4588" y="966330"/>
            <a:ext cx="4036124" cy="283519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F4829C6-9D5E-A81F-0259-3B07A135DF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9275" y="3563655"/>
            <a:ext cx="3806325" cy="2835191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74E05DE-D128-640E-49BC-A4C8E8B00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710" y="1007558"/>
            <a:ext cx="4036123" cy="275902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9AF7E2E-276E-0DDC-CB3D-861D0A16E3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636" y="3554194"/>
            <a:ext cx="3771524" cy="2835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8536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762AFB-973D-3EA0-7839-3BE1BA904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128AD855-F469-ABA0-14A2-AFA7D4654D6F}"/>
              </a:ext>
            </a:extLst>
          </p:cNvPr>
          <p:cNvSpPr txBox="1">
            <a:spLocks/>
          </p:cNvSpPr>
          <p:nvPr/>
        </p:nvSpPr>
        <p:spPr>
          <a:xfrm>
            <a:off x="229515" y="174912"/>
            <a:ext cx="10515600" cy="7212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1 cavity model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693ED63-7A12-B8E0-A8B4-DF4A27D92512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59BE1E-272F-1746-A09A-777D7693C4E7}"/>
                  </a:ext>
                </a:extLst>
              </p:cNvPr>
              <p:cNvSpPr txBox="1"/>
              <p:nvPr/>
            </p:nvSpPr>
            <p:spPr>
              <a:xfrm>
                <a:off x="554722" y="1205806"/>
                <a:ext cx="2316788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259BE1E-272F-1746-A09A-777D7693C4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722" y="1205806"/>
                <a:ext cx="2316788" cy="59561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5247C2-ADD4-E4F0-141C-5F263FC5C510}"/>
                  </a:ext>
                </a:extLst>
              </p:cNvPr>
              <p:cNvSpPr txBox="1"/>
              <p:nvPr/>
            </p:nvSpPr>
            <p:spPr>
              <a:xfrm>
                <a:off x="229515" y="2307115"/>
                <a:ext cx="4589140" cy="107702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Γ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5247C2-ADD4-E4F0-141C-5F263FC5C5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15" y="2307115"/>
                <a:ext cx="4589140" cy="107702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FE629E9-CA21-E7B8-2D58-2F7D4A7D3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647" y="3717780"/>
            <a:ext cx="3877793" cy="26338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C2718B5-D56A-D05F-E4D4-446AECC2F2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982" y="3717780"/>
            <a:ext cx="3953456" cy="26338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22245EA0-B96B-8A2F-2958-CC2898796F2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1562" y="4107615"/>
              <a:ext cx="4064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54210509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71044838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75468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 GHz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5129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2.35e5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2705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9467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35606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44998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22245EA0-B96B-8A2F-2958-CC2898796F2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71562" y="4107615"/>
              <a:ext cx="4064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54210509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71044838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75468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99" t="-108197" r="-10119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 GHz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5129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99" t="-208197" r="-10119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2.35e5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2705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99" t="-308197" r="-10119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9467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6"/>
                          <a:stretch>
                            <a:fillRect l="-299" t="-408197" r="-1011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35606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449988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1A7C2234-86BE-6292-2A2D-580DDC06F43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82017" y="433594"/>
            <a:ext cx="6193186" cy="253585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02BEE0B-C93A-BDA1-888D-CABA357A0B15}"/>
                  </a:ext>
                </a:extLst>
              </p:cNvPr>
              <p:cNvSpPr txBox="1"/>
              <p:nvPr/>
            </p:nvSpPr>
            <p:spPr>
              <a:xfrm>
                <a:off x="4516576" y="225619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02BEE0B-C93A-BDA1-888D-CABA357A0B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576" y="225619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C86FA7-3E52-4BD4-50A2-A112C150D93E}"/>
                  </a:ext>
                </a:extLst>
              </p:cNvPr>
              <p:cNvSpPr txBox="1"/>
              <p:nvPr/>
            </p:nvSpPr>
            <p:spPr>
              <a:xfrm>
                <a:off x="3671922" y="1030015"/>
                <a:ext cx="1622816" cy="1025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𝑒𝑥𝑡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,1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,2</m:t>
                                  </m:r>
                                </m:sub>
                              </m:sSub>
                            </m:e>
                          </m:eqAr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FC86FA7-3E52-4BD4-50A2-A112C150D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1922" y="1030015"/>
                <a:ext cx="1622816" cy="1025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24982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F3EB64-66C2-F461-D5A2-4A374E97CE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504B57C5-CDF1-155D-8AFF-220A61066541}"/>
              </a:ext>
            </a:extLst>
          </p:cNvPr>
          <p:cNvSpPr txBox="1">
            <a:spLocks/>
          </p:cNvSpPr>
          <p:nvPr/>
        </p:nvSpPr>
        <p:spPr>
          <a:xfrm>
            <a:off x="317501" y="242059"/>
            <a:ext cx="10515600" cy="696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M</a:t>
            </a:r>
            <a:r>
              <a:rPr lang="en-GB" dirty="0" err="1"/>
              <a:t>easurement</a:t>
            </a:r>
            <a:r>
              <a:rPr lang="en-GB" dirty="0"/>
              <a:t> fit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A835A73-2CDB-EF63-B17A-4E1D1E2BA775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09D3B46-338D-D6B2-4433-1709C4CB94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82409"/>
                  </p:ext>
                </p:extLst>
              </p:nvPr>
            </p:nvGraphicFramePr>
            <p:xfrm>
              <a:off x="6096000" y="119946"/>
              <a:ext cx="605421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57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04377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178852">
                      <a:extLst>
                        <a:ext uri="{9D8B030D-6E8A-4147-A177-3AD203B41FA5}">
                          <a16:colId xmlns:a16="http://schemas.microsoft.com/office/drawing/2014/main" val="258434399"/>
                        </a:ext>
                      </a:extLst>
                    </a:gridCol>
                    <a:gridCol w="1096639">
                      <a:extLst>
                        <a:ext uri="{9D8B030D-6E8A-4147-A177-3AD203B41FA5}">
                          <a16:colId xmlns:a16="http://schemas.microsoft.com/office/drawing/2014/main" val="4020855190"/>
                        </a:ext>
                      </a:extLst>
                    </a:gridCol>
                    <a:gridCol w="1073426">
                      <a:extLst>
                        <a:ext uri="{9D8B030D-6E8A-4147-A177-3AD203B41FA5}">
                          <a16:colId xmlns:a16="http://schemas.microsoft.com/office/drawing/2014/main" val="3637302245"/>
                        </a:ext>
                      </a:extLst>
                    </a:gridCol>
                    <a:gridCol w="108994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Smith chart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Offset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Amp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Offset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Amp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61303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364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192447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159923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47874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45091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209D3B46-338D-D6B2-4433-1709C4CB94E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68082409"/>
                  </p:ext>
                </p:extLst>
              </p:nvPr>
            </p:nvGraphicFramePr>
            <p:xfrm>
              <a:off x="6096000" y="119946"/>
              <a:ext cx="6054210" cy="22250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571574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043773">
                      <a:extLst>
                        <a:ext uri="{9D8B030D-6E8A-4147-A177-3AD203B41FA5}">
                          <a16:colId xmlns:a16="http://schemas.microsoft.com/office/drawing/2014/main" val="2433323634"/>
                        </a:ext>
                      </a:extLst>
                    </a:gridCol>
                    <a:gridCol w="1178852">
                      <a:extLst>
                        <a:ext uri="{9D8B030D-6E8A-4147-A177-3AD203B41FA5}">
                          <a16:colId xmlns:a16="http://schemas.microsoft.com/office/drawing/2014/main" val="258434399"/>
                        </a:ext>
                      </a:extLst>
                    </a:gridCol>
                    <a:gridCol w="1096639">
                      <a:extLst>
                        <a:ext uri="{9D8B030D-6E8A-4147-A177-3AD203B41FA5}">
                          <a16:colId xmlns:a16="http://schemas.microsoft.com/office/drawing/2014/main" val="4020855190"/>
                        </a:ext>
                      </a:extLst>
                    </a:gridCol>
                    <a:gridCol w="1073426">
                      <a:extLst>
                        <a:ext uri="{9D8B030D-6E8A-4147-A177-3AD203B41FA5}">
                          <a16:colId xmlns:a16="http://schemas.microsoft.com/office/drawing/2014/main" val="3637302245"/>
                        </a:ext>
                      </a:extLst>
                    </a:gridCol>
                    <a:gridCol w="1089946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Fit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Smith chart</a:t>
                          </a:r>
                          <a:endParaRPr lang="en-GB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Offset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Amp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Offset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Amp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613038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28" t="-208197" r="-96170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364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28" t="-308197" r="-96170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192447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159923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175099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28" t="-408197" r="-96170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47874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45091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43975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28" t="-508197" r="-96170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3.98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C4F948-6750-48A1-5D25-7E199B4340D6}"/>
                  </a:ext>
                </a:extLst>
              </p:cNvPr>
              <p:cNvSpPr txBox="1"/>
              <p:nvPr/>
            </p:nvSpPr>
            <p:spPr>
              <a:xfrm>
                <a:off x="1231107" y="2810400"/>
                <a:ext cx="3543214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𝑏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8C4F948-6750-48A1-5D25-7E199B4340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1107" y="2810400"/>
                <a:ext cx="3543214" cy="5767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6375A5-D0A2-47D1-F2C4-57421D3C5A2F}"/>
                  </a:ext>
                </a:extLst>
              </p:cNvPr>
              <p:cNvSpPr txBox="1"/>
              <p:nvPr/>
            </p:nvSpPr>
            <p:spPr>
              <a:xfrm>
                <a:off x="2181487" y="1064586"/>
                <a:ext cx="1291316" cy="52142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6375A5-D0A2-47D1-F2C4-57421D3C5A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1487" y="1064586"/>
                <a:ext cx="1291316" cy="5214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3DCB9FFC-DFB3-7B9C-FFE6-1D18192E2E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2003" y="3824426"/>
            <a:ext cx="2203120" cy="238770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BF2A30F-6E6A-144C-FE43-AC6388AFC382}"/>
                  </a:ext>
                </a:extLst>
              </p:cNvPr>
              <p:cNvSpPr txBox="1"/>
              <p:nvPr/>
            </p:nvSpPr>
            <p:spPr>
              <a:xfrm>
                <a:off x="7862750" y="2877486"/>
                <a:ext cx="2709780" cy="5767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𝜉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0BF2A30F-6E6A-144C-FE43-AC6388AFC3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2750" y="2877486"/>
                <a:ext cx="2709780" cy="57676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40F94CC3-1B84-1397-2F5D-68BA0BD87E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75295" y="3771651"/>
            <a:ext cx="3524022" cy="2579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456610-DFF1-66D8-2F00-104503EB99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40430" y="3631093"/>
            <a:ext cx="2709780" cy="26891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C0EC4E-DF35-CAC3-5EF8-26D9FF8B5CD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776870"/>
            <a:ext cx="3410208" cy="2482819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522DF0-9F96-CC18-539C-9636E5D777F2}"/>
              </a:ext>
            </a:extLst>
          </p:cNvPr>
          <p:cNvCxnSpPr>
            <a:cxnSpLocks/>
          </p:cNvCxnSpPr>
          <p:nvPr/>
        </p:nvCxnSpPr>
        <p:spPr>
          <a:xfrm>
            <a:off x="5800051" y="2810400"/>
            <a:ext cx="0" cy="36519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6FF3716-3CCB-E85F-ED3E-0DACBF66538C}"/>
              </a:ext>
            </a:extLst>
          </p:cNvPr>
          <p:cNvSpPr txBox="1"/>
          <p:nvPr/>
        </p:nvSpPr>
        <p:spPr>
          <a:xfrm>
            <a:off x="2181487" y="2200991"/>
            <a:ext cx="1402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Offset model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B60F97-9492-9215-EB79-803305276446}"/>
              </a:ext>
            </a:extLst>
          </p:cNvPr>
          <p:cNvSpPr txBox="1"/>
          <p:nvPr/>
        </p:nvSpPr>
        <p:spPr>
          <a:xfrm>
            <a:off x="8215645" y="2362977"/>
            <a:ext cx="1814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Amplitude model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A109FD-DBD4-D9AA-41D2-F52B162B8B87}"/>
              </a:ext>
            </a:extLst>
          </p:cNvPr>
          <p:cNvSpPr/>
          <p:nvPr/>
        </p:nvSpPr>
        <p:spPr>
          <a:xfrm rot="16200000">
            <a:off x="-498020" y="4925343"/>
            <a:ext cx="1123950" cy="100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S21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0CE68FB-D83D-4990-041B-32E4FDD822D5}"/>
              </a:ext>
            </a:extLst>
          </p:cNvPr>
          <p:cNvSpPr/>
          <p:nvPr/>
        </p:nvSpPr>
        <p:spPr>
          <a:xfrm rot="16200000">
            <a:off x="5483677" y="4967930"/>
            <a:ext cx="1123950" cy="100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S21</a:t>
            </a:r>
            <a:endParaRPr lang="en-GB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345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A96920-B54A-4A3D-F2BD-C47D3F9697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E7533A2D-22FB-01AF-B35E-37E44C7A4E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837" y="3714508"/>
            <a:ext cx="3689405" cy="2747838"/>
          </a:xfrm>
          <a:prstGeom prst="rect">
            <a:avLst/>
          </a:prstGeom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F5A8AB0D-2A5B-D742-0302-14C8E46FE012}"/>
              </a:ext>
            </a:extLst>
          </p:cNvPr>
          <p:cNvSpPr txBox="1">
            <a:spLocks/>
          </p:cNvSpPr>
          <p:nvPr/>
        </p:nvSpPr>
        <p:spPr>
          <a:xfrm>
            <a:off x="317501" y="242059"/>
            <a:ext cx="10515600" cy="69619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Measurement comparison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95F01C0-B5DC-51D5-1E8C-7E3D87299B1D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BBE413C4-2959-8721-F39B-B4178743C8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4827330"/>
                  </p:ext>
                </p:extLst>
              </p:nvPr>
            </p:nvGraphicFramePr>
            <p:xfrm>
              <a:off x="6922934" y="2395343"/>
              <a:ext cx="4805240" cy="26099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7883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343771">
                      <a:extLst>
                        <a:ext uri="{9D8B030D-6E8A-4147-A177-3AD203B41FA5}">
                          <a16:colId xmlns:a16="http://schemas.microsoft.com/office/drawing/2014/main" val="258434399"/>
                        </a:ext>
                      </a:extLst>
                    </a:gridCol>
                    <a:gridCol w="1015384">
                      <a:extLst>
                        <a:ext uri="{9D8B030D-6E8A-4147-A177-3AD203B41FA5}">
                          <a16:colId xmlns:a16="http://schemas.microsoft.com/office/drawing/2014/main" val="3637302245"/>
                        </a:ext>
                      </a:extLst>
                    </a:gridCol>
                    <a:gridCol w="1338202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364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195177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44487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den>
                                </m:f>
                                <m:nary>
                                  <m:naryPr>
                                    <m:chr m:val="∑"/>
                                    <m:subHide m:val="on"/>
                                    <m:supHide m:val="on"/>
                                    <m:ctrlPr>
                                      <a:rPr lang="en-GB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b="0" i="0" smtClean="0">
                                        <a:latin typeface="Cambria Math" panose="02040503050406030204" pitchFamily="18" charset="0"/>
                                      </a:rPr>
                                      <m:t>Δ</m:t>
                                    </m:r>
                                    <m:sSup>
                                      <m:sSup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p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nary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5.4e-4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9084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BBE413C4-2959-8721-F39B-B4178743C81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4827330"/>
                  </p:ext>
                </p:extLst>
              </p:nvPr>
            </p:nvGraphicFramePr>
            <p:xfrm>
              <a:off x="6922934" y="2395343"/>
              <a:ext cx="4805240" cy="260991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07883">
                      <a:extLst>
                        <a:ext uri="{9D8B030D-6E8A-4147-A177-3AD203B41FA5}">
                          <a16:colId xmlns:a16="http://schemas.microsoft.com/office/drawing/2014/main" val="4135051126"/>
                        </a:ext>
                      </a:extLst>
                    </a:gridCol>
                    <a:gridCol w="1343771">
                      <a:extLst>
                        <a:ext uri="{9D8B030D-6E8A-4147-A177-3AD203B41FA5}">
                          <a16:colId xmlns:a16="http://schemas.microsoft.com/office/drawing/2014/main" val="258434399"/>
                        </a:ext>
                      </a:extLst>
                    </a:gridCol>
                    <a:gridCol w="1015384">
                      <a:extLst>
                        <a:ext uri="{9D8B030D-6E8A-4147-A177-3AD203B41FA5}">
                          <a16:colId xmlns:a16="http://schemas.microsoft.com/office/drawing/2014/main" val="3637302245"/>
                        </a:ext>
                      </a:extLst>
                    </a:gridCol>
                    <a:gridCol w="1338202">
                      <a:extLst>
                        <a:ext uri="{9D8B030D-6E8A-4147-A177-3AD203B41FA5}">
                          <a16:colId xmlns:a16="http://schemas.microsoft.com/office/drawing/2014/main" val="270794246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Designed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480738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9" t="-108197" r="-336264" b="-5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533647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9" t="-208197" r="-336264" b="-4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180655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195177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2.36e5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28013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9" t="-308197" r="-336264" b="-3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43431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44487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3.58e4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0499376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9" t="-408197" r="-336264" b="-20819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4.16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4.39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0849055"/>
                      </a:ext>
                    </a:extLst>
                  </a:tr>
                  <a:tr h="7557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49" t="-248000" r="-336264" b="-16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5.4e-4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2.9e-4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3990844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8AFE7AB6-9CDB-BCC6-12BF-2617AADD4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37" y="829262"/>
            <a:ext cx="3689405" cy="26860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A416F49-5715-A672-917F-9853E250CB9C}"/>
              </a:ext>
            </a:extLst>
          </p:cNvPr>
          <p:cNvSpPr txBox="1"/>
          <p:nvPr/>
        </p:nvSpPr>
        <p:spPr>
          <a:xfrm>
            <a:off x="2163449" y="10113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BD183B6-8B00-6336-2217-0076D3434F5A}"/>
              </a:ext>
            </a:extLst>
          </p:cNvPr>
          <p:cNvSpPr txBox="1"/>
          <p:nvPr/>
        </p:nvSpPr>
        <p:spPr>
          <a:xfrm>
            <a:off x="2012606" y="391788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8BA893D-387F-3F6A-6511-01FD93474F52}"/>
              </a:ext>
            </a:extLst>
          </p:cNvPr>
          <p:cNvSpPr/>
          <p:nvPr/>
        </p:nvSpPr>
        <p:spPr>
          <a:xfrm rot="16200000">
            <a:off x="343907" y="4922092"/>
            <a:ext cx="1123950" cy="100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S21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AD5E523-DD5C-B816-56E9-D563ABC1DB4A}"/>
              </a:ext>
            </a:extLst>
          </p:cNvPr>
          <p:cNvSpPr/>
          <p:nvPr/>
        </p:nvSpPr>
        <p:spPr>
          <a:xfrm rot="16200000">
            <a:off x="331209" y="1958030"/>
            <a:ext cx="1123950" cy="1006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S21</a:t>
            </a:r>
            <a:endParaRPr lang="en-GB" sz="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7783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A7E2B-C0FE-D4BD-ECD9-9B7F84F052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2A757479-51E0-B104-3CD9-314E3268B5AD}"/>
              </a:ext>
            </a:extLst>
          </p:cNvPr>
          <p:cNvSpPr txBox="1">
            <a:spLocks/>
          </p:cNvSpPr>
          <p:nvPr/>
        </p:nvSpPr>
        <p:spPr>
          <a:xfrm>
            <a:off x="229515" y="174912"/>
            <a:ext cx="10515600" cy="72127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General model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BDD03E-51DF-09FB-E304-7EEB2D5E6363}"/>
              </a:ext>
            </a:extLst>
          </p:cNvPr>
          <p:cNvSpPr/>
          <p:nvPr/>
        </p:nvSpPr>
        <p:spPr>
          <a:xfrm>
            <a:off x="1" y="6462346"/>
            <a:ext cx="12192000" cy="395654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A63FDC-ABFD-681A-42C7-D7AF7B034405}"/>
                  </a:ext>
                </a:extLst>
              </p:cNvPr>
              <p:cNvSpPr txBox="1"/>
              <p:nvPr/>
            </p:nvSpPr>
            <p:spPr>
              <a:xfrm>
                <a:off x="229515" y="2307115"/>
                <a:ext cx="3498586" cy="11008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𝑃𝐶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f>
                                  <m:f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 b="0" i="0" smtClean="0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m:rPr>
                                        <m:brk m:alnAt="7"/>
                                      </m:r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US">
                                            <a:latin typeface="Cambria Math" panose="02040503050406030204" pitchFamily="18" charset="0"/>
                                          </a:rPr>
                                          <m:t>Γ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8A63FDC-ABFD-681A-42C7-D7AF7B0344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15" y="2307115"/>
                <a:ext cx="3498586" cy="110087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FBABA1B-6754-D28F-A5C3-320D5CC61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647" y="3717780"/>
            <a:ext cx="3877793" cy="263387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86C5D91-9D49-3F9F-7CB6-EFAFA0F0B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6982" y="3717780"/>
            <a:ext cx="3953456" cy="26338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5F5B1C95-12A9-EE05-9230-58931EEFD4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9672555"/>
                  </p:ext>
                </p:extLst>
              </p:nvPr>
            </p:nvGraphicFramePr>
            <p:xfrm>
              <a:off x="71562" y="4107615"/>
              <a:ext cx="4064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54210509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71044838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75468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 GHz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5129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2.35e5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2705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𝛽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9467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𝑒𝑥𝑡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35606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449988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5F5B1C95-12A9-EE05-9230-58931EEFD40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09672555"/>
                  </p:ext>
                </p:extLst>
              </p:nvPr>
            </p:nvGraphicFramePr>
            <p:xfrm>
              <a:off x="71562" y="4107615"/>
              <a:ext cx="40640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32000">
                      <a:extLst>
                        <a:ext uri="{9D8B030D-6E8A-4147-A177-3AD203B41FA5}">
                          <a16:colId xmlns:a16="http://schemas.microsoft.com/office/drawing/2014/main" val="542105095"/>
                        </a:ext>
                      </a:extLst>
                    </a:gridCol>
                    <a:gridCol w="2032000">
                      <a:extLst>
                        <a:ext uri="{9D8B030D-6E8A-4147-A177-3AD203B41FA5}">
                          <a16:colId xmlns:a16="http://schemas.microsoft.com/office/drawing/2014/main" val="710448382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Value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8754685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108197" r="-101198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11.994 GHz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651290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208197" r="-101198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2.35e5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922705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308197" r="-101198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6.6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8946742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299" t="-408197" r="-101198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35606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449988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A0E92FCF-2B90-B900-1D38-52EE0B6F1B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12995" y="242691"/>
            <a:ext cx="7049484" cy="288647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E1A4A1-BB50-004C-3077-F3A2FBB4CADF}"/>
                  </a:ext>
                </a:extLst>
              </p:cNvPr>
              <p:cNvSpPr txBox="1"/>
              <p:nvPr/>
            </p:nvSpPr>
            <p:spPr>
              <a:xfrm>
                <a:off x="745222" y="1210972"/>
                <a:ext cx="2316788" cy="5956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−1)−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+1)+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𝑗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𝜉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4E1A4A1-BB50-004C-3077-F3A2FBB4CA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22" y="1210972"/>
                <a:ext cx="2316788" cy="59561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3AE290-3CEF-6FED-A296-2D0591D6826F}"/>
                  </a:ext>
                </a:extLst>
              </p:cNvPr>
              <p:cNvSpPr txBox="1"/>
              <p:nvPr/>
            </p:nvSpPr>
            <p:spPr>
              <a:xfrm>
                <a:off x="4516576" y="225619"/>
                <a:ext cx="1556323" cy="5423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93AE290-3CEF-6FED-A296-2D0591D68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6576" y="225619"/>
                <a:ext cx="1556323" cy="54239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9727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6B6D97-7D97-E9E3-52FF-8F016ABD02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C4DC91EC-EC5C-DB1F-3676-52495FEEEE0E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553E3A-6E9B-0370-C22E-EA657B585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7741" y="780847"/>
            <a:ext cx="4034253" cy="29927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948E6B-037F-FE8D-09C1-257D6FC2CE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009" y="3773555"/>
            <a:ext cx="4034252" cy="30623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EB1866-85D1-017A-EF23-396545CCC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80847"/>
            <a:ext cx="4047741" cy="299270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2B65F5-DCFF-3EDD-6A27-FF25D9E98D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842" y="3865292"/>
            <a:ext cx="3965167" cy="29927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A2D6471-F9CD-CA73-B56E-A976897101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81994" y="746003"/>
            <a:ext cx="4059619" cy="306239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65BD516-B151-E698-2E25-692B27D064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5122" y="3825821"/>
            <a:ext cx="3915629" cy="2992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021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DE5137-F96F-5C62-B838-5CA004D05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7F6E315-86BE-F0CF-3C52-A3BC83340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4417" y="1036802"/>
            <a:ext cx="3879524" cy="2899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155631-8E3D-CBC1-0F14-AD968FD059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849" y="970922"/>
            <a:ext cx="3874302" cy="2942593"/>
          </a:xfrm>
          <a:prstGeom prst="rect">
            <a:avLst/>
          </a:prstGeom>
        </p:spPr>
      </p:pic>
      <p:sp>
        <p:nvSpPr>
          <p:cNvPr id="5" name="Title 5">
            <a:extLst>
              <a:ext uri="{FF2B5EF4-FFF2-40B4-BE49-F238E27FC236}">
                <a16:creationId xmlns:a16="http://schemas.microsoft.com/office/drawing/2014/main" id="{456B72A6-01D0-BFE1-2509-6ED20BC43C49}"/>
              </a:ext>
            </a:extLst>
          </p:cNvPr>
          <p:cNvSpPr txBox="1">
            <a:spLocks/>
          </p:cNvSpPr>
          <p:nvPr/>
        </p:nvSpPr>
        <p:spPr>
          <a:xfrm>
            <a:off x="98381" y="22049"/>
            <a:ext cx="105156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Simulation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3D8E0B-0089-5D60-14DC-3F02DAC00A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0633" y="3936377"/>
            <a:ext cx="3874302" cy="29023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607266-032E-0A1A-F55D-8F76A2A70273}"/>
                  </a:ext>
                </a:extLst>
              </p:cNvPr>
              <p:cNvSpPr txBox="1"/>
              <p:nvPr/>
            </p:nvSpPr>
            <p:spPr>
              <a:xfrm>
                <a:off x="1524726" y="713705"/>
                <a:ext cx="1778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=0.8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28607266-032E-0A1A-F55D-8F76A2A702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726" y="713705"/>
                <a:ext cx="1778372" cy="289182"/>
              </a:xfrm>
              <a:prstGeom prst="rect">
                <a:avLst/>
              </a:prstGeom>
              <a:blipFill>
                <a:blip r:embed="rId5"/>
                <a:stretch>
                  <a:fillRect l="-3767" r="-1027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471F27-EA9B-73C0-93FF-39622835A004}"/>
                  </a:ext>
                </a:extLst>
              </p:cNvPr>
              <p:cNvSpPr txBox="1"/>
              <p:nvPr/>
            </p:nvSpPr>
            <p:spPr>
              <a:xfrm>
                <a:off x="5516496" y="713705"/>
                <a:ext cx="1778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=0.9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A471F27-EA9B-73C0-93FF-39622835A0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6496" y="713705"/>
                <a:ext cx="1778372" cy="289182"/>
              </a:xfrm>
              <a:prstGeom prst="rect">
                <a:avLst/>
              </a:prstGeom>
              <a:blipFill>
                <a:blip r:embed="rId6"/>
                <a:stretch>
                  <a:fillRect l="-3767" r="-685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695BC4EA-DBC5-2D45-0211-259877BC2E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78690" y="3936377"/>
            <a:ext cx="3895251" cy="2899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0E89FC8-9C49-8581-7C0B-CAD766051AD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333423" y="3936376"/>
            <a:ext cx="3712051" cy="28245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DE6B0D6-FDE6-3662-9CC0-0DD529C44B10}"/>
                  </a:ext>
                </a:extLst>
              </p:cNvPr>
              <p:cNvSpPr txBox="1"/>
              <p:nvPr/>
            </p:nvSpPr>
            <p:spPr>
              <a:xfrm>
                <a:off x="9446787" y="714316"/>
                <a:ext cx="1778372" cy="2891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=0.9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𝑒𝑥𝑡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DE6B0D6-FDE6-3662-9CC0-0DD529C44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46787" y="714316"/>
                <a:ext cx="1778372" cy="289182"/>
              </a:xfrm>
              <a:prstGeom prst="rect">
                <a:avLst/>
              </a:prstGeom>
              <a:blipFill>
                <a:blip r:embed="rId9"/>
                <a:stretch>
                  <a:fillRect l="-3780" r="-1031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9C7D308D-178F-3E90-0509-24D382078F5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253999" y="1036801"/>
            <a:ext cx="3839620" cy="289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13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6152</TotalTime>
  <Words>906</Words>
  <Application>Microsoft Office PowerPoint</Application>
  <PresentationFormat>Widescreen</PresentationFormat>
  <Paragraphs>541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BOC RF Measurement</vt:lpstr>
      <vt:lpstr>Measurement Setup – VNA settings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Hikmet Bursali</dc:creator>
  <cp:lastModifiedBy>Pablo Martinez Reviriego</cp:lastModifiedBy>
  <cp:revision>122</cp:revision>
  <cp:lastPrinted>2020-02-14T13:06:01Z</cp:lastPrinted>
  <dcterms:created xsi:type="dcterms:W3CDTF">2020-02-10T17:47:00Z</dcterms:created>
  <dcterms:modified xsi:type="dcterms:W3CDTF">2025-04-15T15:12:59Z</dcterms:modified>
</cp:coreProperties>
</file>