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7" r:id="rId2"/>
    <p:sldId id="258" r:id="rId3"/>
    <p:sldId id="263" r:id="rId4"/>
    <p:sldId id="267" r:id="rId5"/>
    <p:sldId id="266" r:id="rId6"/>
    <p:sldId id="264" r:id="rId7"/>
    <p:sldId id="265" r:id="rId8"/>
    <p:sldId id="256" r:id="rId9"/>
    <p:sldId id="262" r:id="rId10"/>
    <p:sldId id="259" r:id="rId11"/>
    <p:sldId id="260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142"/>
    <p:restoredTop sz="96301"/>
  </p:normalViewPr>
  <p:slideViewPr>
    <p:cSldViewPr snapToGrid="0">
      <p:cViewPr>
        <p:scale>
          <a:sx n="101" d="100"/>
          <a:sy n="101" d="100"/>
        </p:scale>
        <p:origin x="368" y="664"/>
      </p:cViewPr>
      <p:guideLst/>
    </p:cSldViewPr>
  </p:slideViewPr>
  <p:outlineViewPr>
    <p:cViewPr>
      <p:scale>
        <a:sx n="100" d="100"/>
        <a:sy n="100" d="100"/>
      </p:scale>
      <p:origin x="0" y="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E1710B-F593-8A49-9643-AD672239D487}" type="datetimeFigureOut">
              <a:rPr lang="en-GB" smtClean="0"/>
              <a:t>15/10/2025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379B75-E320-0645-9485-40A8525E8D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5078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379B75-E320-0645-9485-40A8525E8DD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24394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AB44C2-E42A-F17C-1551-1454637E6F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412300F-394D-2A08-6998-BCAE655ED0B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1829D43-DD2A-7F0A-29BC-DB1284836E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D5954D-4476-EE70-69F5-0D303D18896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379B75-E320-0645-9485-40A8525E8DD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48791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DE1D1F-9B8A-4830-864C-01539FA152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A38AA00-450E-BCA8-5AFE-69859B8F511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7ABEE2A-44DF-6303-0610-4D3B68F39E0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F46BEC-CC20-9A5F-0070-74B08764A5C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379B75-E320-0645-9485-40A8525E8DD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13012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379B75-E320-0645-9485-40A8525E8DD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85583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D9BA31-857F-BE01-5EFF-5C23FA9EC7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C3DCE1B-D394-AA3D-C197-F807FF30A1D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97F7694-5BFC-E085-1498-BEF09B0318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D42142-BC23-C774-D42F-5DF4A3FE156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379B75-E320-0645-9485-40A8525E8DD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27828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382E50-5283-BD84-EE12-08CD3B83BF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7BAEF4D-5A17-BA76-F17B-2F471838F52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45C573E-8DF3-7C99-D864-642F2FC319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94EB45-A6D2-8FFD-A809-F2C8056D7F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379B75-E320-0645-9485-40A8525E8DD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29534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8D7CAC-64E6-DFEC-3908-B2DACF82EE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BC0EF69-1635-5778-0B3B-F645FF55C71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F3CA4F5-62B9-57D5-190A-9F11514586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0FF003-5C26-5EE4-D8C2-7BD4D637FA3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379B75-E320-0645-9485-40A8525E8DD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99231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D7CC14-F2CB-C8A2-5293-8F353309CB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C73C78C-AB5F-16D5-850B-C4BAD72E581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FEBF1E5-45A4-1538-9C7A-1C19FA886C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67A4CD-9F13-F242-2097-8A66DBDDF6C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379B75-E320-0645-9485-40A8525E8DD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57605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7FC627-6E2C-D6BE-CBA3-F28FEDC799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EFF530A-5DB3-2DEE-827A-4F309A1DCF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C9A271A-0F1F-EB50-A401-EBBAA9B058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198ED8-202A-407F-F2E5-31EF9A1B9F8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379B75-E320-0645-9485-40A8525E8DD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27492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379B75-E320-0645-9485-40A8525E8DD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5768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6374AE-8B5C-352F-7CD7-29B32C472B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2F068E8-315E-F2DA-02C5-CDDF83A4BDA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E169C4E-5D67-1A2D-D2EA-95D91AC391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880CED-468D-C1D7-69D8-70D8B0E9EB9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379B75-E320-0645-9485-40A8525E8DD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84076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F1C7DA-BC5B-62BF-A4F1-21E05AC333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CE1707-6B87-AEC7-959D-582D8DD365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3A4BE8-4A29-F36C-17A5-2BC7E8E762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AF6F9-20D7-3849-A3FD-79B8608FCAF8}" type="datetimeFigureOut">
              <a:rPr lang="en-GB" smtClean="0"/>
              <a:t>15/10/2025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65C027-0860-00FE-BF6A-F5DBD035FC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D10741-988F-570B-D159-99E6FA8E0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E86F5-5DB6-504E-A08B-C6B7DF8F82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3437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879FFE-3693-AF75-6CE6-224E3F9073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919691-6D8B-C3F5-89DF-CE63F2EE98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87E05D-F1C2-1544-424F-E9EDF0E80E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AF6F9-20D7-3849-A3FD-79B8608FCAF8}" type="datetimeFigureOut">
              <a:rPr lang="en-GB" smtClean="0"/>
              <a:t>15/10/2025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2F28D5-22AD-BA0E-C764-C0E608C93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B75B08-5854-975E-D601-2D83FC3A1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E86F5-5DB6-504E-A08B-C6B7DF8F82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7166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6F7568C-B16F-01C3-E089-E190809130F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D840AFC-4F15-5DE5-B5BF-3262D64C00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069CBE-3079-6341-9054-8AF56172E0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AF6F9-20D7-3849-A3FD-79B8608FCAF8}" type="datetimeFigureOut">
              <a:rPr lang="en-GB" smtClean="0"/>
              <a:t>15/10/2025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40F0F8-80A2-7AC5-FCC7-C74E68195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8066FF-3ED0-0968-AE48-24977F6D8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E86F5-5DB6-504E-A08B-C6B7DF8F82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7442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BA2E51-D632-A5DF-555B-4A66EBA102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E1828C-BFED-9591-3DC4-520D06107D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A86B5A-3401-D2CC-1676-CB123E9DB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AF6F9-20D7-3849-A3FD-79B8608FCAF8}" type="datetimeFigureOut">
              <a:rPr lang="en-GB" smtClean="0"/>
              <a:t>15/10/2025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8FD9B6-85C3-2FAC-E441-6538C68B78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41B224-D140-2FDD-629E-892B3984D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E86F5-5DB6-504E-A08B-C6B7DF8F82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4690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CD5877-8B56-0E77-EE4D-0A6D23063E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7F8946-18C5-089E-8EBF-C7AC79C24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A4AAAE-7304-B4A4-4312-E86EEE2380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AF6F9-20D7-3849-A3FD-79B8608FCAF8}" type="datetimeFigureOut">
              <a:rPr lang="en-GB" smtClean="0"/>
              <a:t>15/10/2025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F45E98-E1FB-1058-AE69-F4A46CFCAE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F5B137-9AB1-785A-DFDA-EDB1594EF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E86F5-5DB6-504E-A08B-C6B7DF8F82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3915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2E47C-A8B7-4EB9-420A-293681AA9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859E45-CA7D-A947-2848-A2511616A5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20538C-F9BF-233D-8575-C0631D6AFD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316ABF-34E6-90A7-9DFD-1829EBA0F6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AF6F9-20D7-3849-A3FD-79B8608FCAF8}" type="datetimeFigureOut">
              <a:rPr lang="en-GB" smtClean="0"/>
              <a:t>15/10/2025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014B20-D522-732E-02D8-F694F14EB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1E44E2-1493-E1E7-DD6A-94327A44C0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E86F5-5DB6-504E-A08B-C6B7DF8F82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3111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63F71-BE88-07CF-C1A5-23BD7A5D18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9D9244-3143-9D41-831F-D0C204DDD6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AADEFE-EA3D-DC18-79EE-9051C8DB22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EA5C07F-4A95-E632-B8EF-C46FA0C6F9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FFD4D55-11AF-20EF-6D77-2004CFA105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11783CF-3BAE-B2D2-DC84-F76313A836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AF6F9-20D7-3849-A3FD-79B8608FCAF8}" type="datetimeFigureOut">
              <a:rPr lang="en-GB" smtClean="0"/>
              <a:t>15/10/2025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C86067-DEB3-6763-B967-62E37FEAD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7F782C-31B6-4EE0-9CC5-0D4A4B1B5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E86F5-5DB6-504E-A08B-C6B7DF8F82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5091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C1380-39DF-C87B-6412-2A5732FAD5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30DDE4-2FDE-D7F3-020B-D7E9E58AF1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AF6F9-20D7-3849-A3FD-79B8608FCAF8}" type="datetimeFigureOut">
              <a:rPr lang="en-GB" smtClean="0"/>
              <a:t>15/10/2025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34F5A8-294B-85B2-B85F-A47974ACB0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CEAB0C-0152-57EB-9B5D-6A9873E30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E86F5-5DB6-504E-A08B-C6B7DF8F82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1112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94B0B6-2748-8B4D-6401-4EFEC0EC5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AF6F9-20D7-3849-A3FD-79B8608FCAF8}" type="datetimeFigureOut">
              <a:rPr lang="en-GB" smtClean="0"/>
              <a:t>15/10/2025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128CFA-E965-C844-E22C-ABD73F295E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360460-1158-7591-AF77-783BE2FF5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E86F5-5DB6-504E-A08B-C6B7DF8F82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7919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772F30-38A4-C7E7-8D7B-220B9D0909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9C002F-416C-0E23-EF59-E554E16B6B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9A4985-53C1-7F6C-F3F4-ADCC3A6606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875BF9-9630-9DCD-046E-ADB67A2A8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AF6F9-20D7-3849-A3FD-79B8608FCAF8}" type="datetimeFigureOut">
              <a:rPr lang="en-GB" smtClean="0"/>
              <a:t>15/10/2025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FA7423-86CA-0212-D12B-679D43CD74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EDDE61-A7BE-439B-4FC2-A7AC92C21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E86F5-5DB6-504E-A08B-C6B7DF8F82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0753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671868-D387-ABF7-2405-18BE566AA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DA41A41-7667-01FE-EE9A-602AD96783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96DEC8-D626-94DC-AD72-0BE1C762BE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55FBC7-B289-0950-6EB0-3C2FFFBD89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AF6F9-20D7-3849-A3FD-79B8608FCAF8}" type="datetimeFigureOut">
              <a:rPr lang="en-GB" smtClean="0"/>
              <a:t>15/10/2025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08930F-F0FC-9C82-A7EC-3033107EC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B4AA38-89FA-BEAD-887C-55439BC71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E86F5-5DB6-504E-A08B-C6B7DF8F82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9550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EC7AF18-0603-69C4-8877-DE1C8A3294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7B16C3-3ABE-F321-3EF8-ECFC63F87C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E3368F-6553-3254-69B1-D24D5842D8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4AF6F9-20D7-3849-A3FD-79B8608FCAF8}" type="datetimeFigureOut">
              <a:rPr lang="en-GB" smtClean="0"/>
              <a:t>15/10/2025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86A677-6EE1-1672-3D22-4D0F5DC88C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E96589-4018-0D90-47CC-44E7492DD9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1E86F5-5DB6-504E-A08B-C6B7DF8F82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8774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g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g"/><Relationship Id="rId3" Type="http://schemas.openxmlformats.org/officeDocument/2006/relationships/image" Target="../media/image11.jpg"/><Relationship Id="rId7" Type="http://schemas.openxmlformats.org/officeDocument/2006/relationships/image" Target="../media/image1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jpg"/><Relationship Id="rId4" Type="http://schemas.openxmlformats.org/officeDocument/2006/relationships/image" Target="../media/image12.jpg"/><Relationship Id="rId9" Type="http://schemas.openxmlformats.org/officeDocument/2006/relationships/image" Target="../media/image17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g"/><Relationship Id="rId3" Type="http://schemas.openxmlformats.org/officeDocument/2006/relationships/image" Target="../media/image12.jpg"/><Relationship Id="rId7" Type="http://schemas.openxmlformats.org/officeDocument/2006/relationships/image" Target="../media/image18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g"/><Relationship Id="rId5" Type="http://schemas.openxmlformats.org/officeDocument/2006/relationships/image" Target="../media/image16.jpg"/><Relationship Id="rId10" Type="http://schemas.openxmlformats.org/officeDocument/2006/relationships/image" Target="../media/image21.jpg"/><Relationship Id="rId4" Type="http://schemas.openxmlformats.org/officeDocument/2006/relationships/image" Target="../media/image13.jpg"/><Relationship Id="rId9" Type="http://schemas.openxmlformats.org/officeDocument/2006/relationships/image" Target="../media/image2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940E1B03-D592-6DFF-32C7-463BCCC363E5}"/>
              </a:ext>
            </a:extLst>
          </p:cNvPr>
          <p:cNvSpPr txBox="1">
            <a:spLocks/>
          </p:cNvSpPr>
          <p:nvPr/>
        </p:nvSpPr>
        <p:spPr bwMode="auto">
          <a:xfrm>
            <a:off x="81281" y="38103"/>
            <a:ext cx="12110719" cy="565341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188720" tIns="45720" rIns="27432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bg1"/>
                </a:solidFill>
                <a:latin typeface="+mj-lt"/>
                <a:ea typeface="ＭＳ Ｐゴシック" pitchFamily="-106" charset="-128"/>
                <a:cs typeface="ＭＳ Ｐゴシック" pitchFamily="-106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9pPr>
          </a:lstStyle>
          <a:p>
            <a:pPr algn="ctr" eaLnBrk="1" hangingPunct="1"/>
            <a:r>
              <a:rPr lang="en-US" sz="4267" b="1" dirty="0">
                <a:solidFill>
                  <a:srgbClr val="06FF12"/>
                </a:solidFill>
                <a:latin typeface="Cambria"/>
                <a:ea typeface="Cambria"/>
                <a:cs typeface="Calibri Light"/>
              </a:rPr>
              <a:t>Mel-BOX Summary  </a:t>
            </a:r>
            <a:endParaRPr lang="en-GB" altLang="it-IT" sz="4267" dirty="0">
              <a:solidFill>
                <a:srgbClr val="06FF12"/>
              </a:solidFill>
              <a:ea typeface="ＭＳ Ｐゴシック" charset="-128"/>
            </a:endParaRPr>
          </a:p>
        </p:txBody>
      </p:sp>
      <p:sp>
        <p:nvSpPr>
          <p:cNvPr id="8" name="Content Placeholder 13">
            <a:extLst>
              <a:ext uri="{FF2B5EF4-FFF2-40B4-BE49-F238E27FC236}">
                <a16:creationId xmlns:a16="http://schemas.microsoft.com/office/drawing/2014/main" id="{B4E36A6C-171F-9C46-2E86-133B2D9F85BA}"/>
              </a:ext>
            </a:extLst>
          </p:cNvPr>
          <p:cNvSpPr txBox="1">
            <a:spLocks/>
          </p:cNvSpPr>
          <p:nvPr/>
        </p:nvSpPr>
        <p:spPr bwMode="auto">
          <a:xfrm>
            <a:off x="159834" y="1132309"/>
            <a:ext cx="6944872" cy="5400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ts val="2000"/>
              </a:spcBef>
              <a:spcAft>
                <a:spcPct val="0"/>
              </a:spcAft>
              <a:buClr>
                <a:schemeClr val="accent1"/>
              </a:buClr>
              <a:buFont typeface="Wingdings 2" pitchFamily="-1" charset="2"/>
              <a:buChar char=""/>
              <a:defRPr sz="2000" kern="1200">
                <a:solidFill>
                  <a:srgbClr val="595959"/>
                </a:solidFill>
                <a:latin typeface="+mn-lt"/>
                <a:ea typeface="ＭＳ Ｐゴシック" pitchFamily="-106" charset="-128"/>
                <a:cs typeface="ＭＳ Ｐゴシック" pitchFamily="-106" charset="-128"/>
              </a:defRPr>
            </a:lvl1pPr>
            <a:lvl2pPr marL="685800" indent="-3365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51640B"/>
              </a:buClr>
              <a:buFont typeface="Wingdings 2" pitchFamily="-1" charset="2"/>
              <a:buChar char=""/>
              <a:defRPr kern="1200">
                <a:solidFill>
                  <a:srgbClr val="595959"/>
                </a:solidFill>
                <a:latin typeface="+mn-lt"/>
                <a:ea typeface="ＭＳ Ｐゴシック" pitchFamily="-106" charset="-128"/>
                <a:cs typeface="+mn-cs"/>
              </a:defRPr>
            </a:lvl2pPr>
            <a:lvl3pPr marL="1035050" indent="-3492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 2" pitchFamily="-1" charset="2"/>
              <a:buChar char=""/>
              <a:defRPr kern="1200">
                <a:solidFill>
                  <a:srgbClr val="595959"/>
                </a:solidFill>
                <a:latin typeface="+mn-lt"/>
                <a:ea typeface="ＭＳ Ｐゴシック" pitchFamily="-106" charset="-128"/>
                <a:cs typeface="+mn-cs"/>
              </a:defRPr>
            </a:lvl3pPr>
            <a:lvl4pPr marL="1371600" indent="-3365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51640B"/>
              </a:buClr>
              <a:buFont typeface="Wingdings 2" pitchFamily="-1" charset="2"/>
              <a:buChar char=""/>
              <a:defRPr kern="1200">
                <a:solidFill>
                  <a:srgbClr val="595959"/>
                </a:solidFill>
                <a:latin typeface="+mn-lt"/>
                <a:ea typeface="ＭＳ Ｐゴシック" pitchFamily="-106" charset="-128"/>
                <a:cs typeface="+mn-cs"/>
              </a:defRPr>
            </a:lvl4pPr>
            <a:lvl5pPr marL="1720850" indent="-3492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 2" pitchFamily="-1" charset="2"/>
              <a:buChar char=""/>
              <a:defRPr kern="1200">
                <a:solidFill>
                  <a:srgbClr val="595959"/>
                </a:solidFill>
                <a:latin typeface="+mn-lt"/>
                <a:ea typeface="ＭＳ Ｐゴシック" pitchFamily="-106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chemeClr val="tx1"/>
                </a:solidFill>
                <a:latin typeface="Cambria"/>
                <a:ea typeface="Cambria"/>
                <a:cs typeface="Calibri"/>
              </a:rPr>
              <a:t>Line 3 - PC (new cups) =&gt; ~23MW conditioning</a:t>
            </a:r>
          </a:p>
          <a:p>
            <a:pPr lvl="1"/>
            <a:r>
              <a:rPr lang="en-US" sz="2200" dirty="0">
                <a:solidFill>
                  <a:schemeClr val="tx1"/>
                </a:solidFill>
                <a:latin typeface="Cambria"/>
                <a:ea typeface="Cambria"/>
                <a:cs typeface="Calibri"/>
              </a:rPr>
              <a:t>Hot spot ~ 40C @ piston flange</a:t>
            </a:r>
          </a:p>
          <a:p>
            <a:r>
              <a:rPr lang="en-US" sz="2400" dirty="0">
                <a:solidFill>
                  <a:schemeClr val="tx1"/>
                </a:solidFill>
                <a:latin typeface="Cambria"/>
                <a:ea typeface="Cambria"/>
                <a:cs typeface="Calibri"/>
              </a:rPr>
              <a:t>Line 4 - TD24 N1 No BO conditioning:</a:t>
            </a:r>
          </a:p>
          <a:p>
            <a:pPr lvl="1"/>
            <a:r>
              <a:rPr lang="en-US" sz="2200" dirty="0">
                <a:solidFill>
                  <a:schemeClr val="tx1"/>
                </a:solidFill>
                <a:latin typeface="Cambria"/>
                <a:ea typeface="Cambria"/>
                <a:cs typeface="Calibri"/>
              </a:rPr>
              <a:t>Reach 38MW </a:t>
            </a:r>
          </a:p>
          <a:p>
            <a:pPr lvl="1"/>
            <a:r>
              <a:rPr lang="en-US" sz="2200" dirty="0">
                <a:solidFill>
                  <a:schemeClr val="tx1"/>
                </a:solidFill>
                <a:latin typeface="Cambria"/>
                <a:ea typeface="Cambria"/>
                <a:cs typeface="Calibri"/>
              </a:rPr>
              <a:t>Pulsing 24/7 </a:t>
            </a:r>
          </a:p>
          <a:p>
            <a:pPr lvl="1"/>
            <a:r>
              <a:rPr lang="en-US" sz="2200" dirty="0" err="1">
                <a:solidFill>
                  <a:schemeClr val="tx1"/>
                </a:solidFill>
                <a:latin typeface="Cambria"/>
                <a:ea typeface="Cambria"/>
                <a:cs typeface="Calibri"/>
              </a:rPr>
              <a:t>LABview</a:t>
            </a:r>
            <a:r>
              <a:rPr lang="en-US" sz="2200" dirty="0">
                <a:solidFill>
                  <a:schemeClr val="tx1"/>
                </a:solidFill>
                <a:latin typeface="Cambria"/>
                <a:ea typeface="Cambria"/>
                <a:cs typeface="Calibri"/>
              </a:rPr>
              <a:t> update: choose line, EPIC interface… </a:t>
            </a:r>
            <a:r>
              <a:rPr lang="en-US" sz="2200" dirty="0" err="1">
                <a:solidFill>
                  <a:schemeClr val="tx1"/>
                </a:solidFill>
                <a:latin typeface="Cambria"/>
                <a:ea typeface="Cambria"/>
                <a:cs typeface="Calibri"/>
              </a:rPr>
              <a:t>etc</a:t>
            </a:r>
            <a:endParaRPr lang="en-US" sz="2200" dirty="0">
              <a:solidFill>
                <a:schemeClr val="tx1"/>
              </a:solidFill>
              <a:latin typeface="Cambria"/>
              <a:ea typeface="Cambria"/>
              <a:cs typeface="Calibri"/>
            </a:endParaRPr>
          </a:p>
          <a:p>
            <a:r>
              <a:rPr lang="en-US" sz="2400" dirty="0">
                <a:solidFill>
                  <a:schemeClr val="tx1"/>
                </a:solidFill>
                <a:latin typeface="Cambria"/>
                <a:ea typeface="Cambria"/>
                <a:cs typeface="Calibri"/>
              </a:rPr>
              <a:t>Oil leak (modulator)</a:t>
            </a:r>
          </a:p>
          <a:p>
            <a:r>
              <a:rPr lang="en-US" sz="2400" dirty="0">
                <a:solidFill>
                  <a:schemeClr val="tx1"/>
                </a:solidFill>
                <a:latin typeface="Cambria"/>
                <a:ea typeface="Cambria"/>
                <a:cs typeface="Calibri"/>
              </a:rPr>
              <a:t>VNA measurement + bead pool (preliminary) of  TD24 N2 BO (seams good) </a:t>
            </a:r>
          </a:p>
          <a:p>
            <a:r>
              <a:rPr lang="en-US" sz="2400" dirty="0">
                <a:solidFill>
                  <a:schemeClr val="tx1"/>
                </a:solidFill>
                <a:latin typeface="Cambria"/>
                <a:ea typeface="Cambria"/>
                <a:cs typeface="Calibri"/>
              </a:rPr>
              <a:t>Linkage grant application &amp; Australia’s Economic Accelerator (AEA) grant submitted 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  <a:latin typeface="Cambria"/>
                <a:ea typeface="Cambria"/>
                <a:cs typeface="Calibri"/>
              </a:rPr>
              <a:t> </a:t>
            </a:r>
          </a:p>
          <a:p>
            <a:pPr marL="0" indent="0">
              <a:buClr>
                <a:srgbClr val="A2C816"/>
              </a:buClr>
              <a:buNone/>
              <a:defRPr/>
            </a:pPr>
            <a:endParaRPr lang="en-GB" dirty="0">
              <a:latin typeface="Century Gothic"/>
            </a:endParaRPr>
          </a:p>
          <a:p>
            <a:pPr lvl="1">
              <a:defRPr/>
            </a:pPr>
            <a:endParaRPr lang="en-GB" sz="1351" dirty="0">
              <a:latin typeface="Century Gothic"/>
              <a:cs typeface=""/>
            </a:endParaRPr>
          </a:p>
          <a:p>
            <a:pPr>
              <a:buClr>
                <a:srgbClr val="A2C816"/>
              </a:buClr>
              <a:defRPr/>
            </a:pPr>
            <a:endParaRPr lang="en-GB" dirty="0">
              <a:latin typeface="Century Gothic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8E01559-1F4C-453A-0095-4F16E057F6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525A7B-4FB5-6B4D-B87E-1BAF984A4B2F}" type="slidenum">
              <a:rPr lang="en-GB" altLang="it-IT" smtClean="0"/>
              <a:pPr>
                <a:defRPr/>
              </a:pPr>
              <a:t>1</a:t>
            </a:fld>
            <a:endParaRPr lang="en-GB" altLang="it-IT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A4B210-A3FB-F8AF-6EAB-368427AD561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8037" r="54182" b="66148"/>
          <a:stretch>
            <a:fillRect/>
          </a:stretch>
        </p:blipFill>
        <p:spPr>
          <a:xfrm>
            <a:off x="7104706" y="2699771"/>
            <a:ext cx="5087294" cy="156450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DCA822C-5148-4690-7A38-DD5BEF69317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5875" t="8055" r="11040" b="67267"/>
          <a:stretch>
            <a:fillRect/>
          </a:stretch>
        </p:blipFill>
        <p:spPr>
          <a:xfrm>
            <a:off x="7147565" y="4249989"/>
            <a:ext cx="5056298" cy="1580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322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4C7BF1-E36C-EE69-A0E5-0F35ABF559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E6810F3-7845-3962-CD8B-81A79AD2C1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3087" y="997526"/>
            <a:ext cx="9735122" cy="5822371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C637DF9E-6FEA-1F19-D57E-9A72CA9685D8}"/>
              </a:ext>
            </a:extLst>
          </p:cNvPr>
          <p:cNvSpPr txBox="1">
            <a:spLocks/>
          </p:cNvSpPr>
          <p:nvPr/>
        </p:nvSpPr>
        <p:spPr bwMode="auto">
          <a:xfrm>
            <a:off x="81281" y="38103"/>
            <a:ext cx="12110719" cy="86244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188720" tIns="45720" rIns="27432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bg1"/>
                </a:solidFill>
                <a:latin typeface="+mj-lt"/>
                <a:ea typeface="ＭＳ Ｐゴシック" pitchFamily="-106" charset="-128"/>
                <a:cs typeface="ＭＳ Ｐゴシック" pitchFamily="-106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9pPr>
          </a:lstStyle>
          <a:p>
            <a:pPr algn="ctr" eaLnBrk="1" hangingPunct="1"/>
            <a:r>
              <a:rPr lang="en-US" sz="4267" b="1" dirty="0">
                <a:solidFill>
                  <a:srgbClr val="06FF12"/>
                </a:solidFill>
                <a:latin typeface="Cambria"/>
                <a:ea typeface="Cambria"/>
                <a:cs typeface="Calibri Light"/>
              </a:rPr>
              <a:t>Code updated  (Marca)</a:t>
            </a:r>
            <a:endParaRPr lang="en-GB" altLang="it-IT" sz="4267" dirty="0">
              <a:solidFill>
                <a:srgbClr val="06FF12"/>
              </a:solidFill>
              <a:ea typeface="ＭＳ Ｐゴシック" charset="-128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5344736-42A8-EA67-D105-D1CF89759D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5185" y="1643858"/>
            <a:ext cx="2031455" cy="494665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FB9108F-9030-ADDA-BD90-EB80B7C4F9AB}"/>
              </a:ext>
            </a:extLst>
          </p:cNvPr>
          <p:cNvSpPr txBox="1"/>
          <p:nvPr/>
        </p:nvSpPr>
        <p:spPr>
          <a:xfrm>
            <a:off x="9712035" y="997527"/>
            <a:ext cx="24799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Reload configuration file with fixed phase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C113DD3-93E1-3D3B-AC69-F079691C88A2}"/>
              </a:ext>
            </a:extLst>
          </p:cNvPr>
          <p:cNvSpPr/>
          <p:nvPr/>
        </p:nvSpPr>
        <p:spPr>
          <a:xfrm>
            <a:off x="7412182" y="5417127"/>
            <a:ext cx="1745673" cy="117338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635914C-D311-2BAD-C08F-1D525B3E952D}"/>
              </a:ext>
            </a:extLst>
          </p:cNvPr>
          <p:cNvSpPr txBox="1"/>
          <p:nvPr/>
        </p:nvSpPr>
        <p:spPr>
          <a:xfrm>
            <a:off x="7356764" y="4999305"/>
            <a:ext cx="180113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Epic INTERFACE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DEA0555-77E7-D05D-5468-757405279DBF}"/>
              </a:ext>
            </a:extLst>
          </p:cNvPr>
          <p:cNvSpPr/>
          <p:nvPr/>
        </p:nvSpPr>
        <p:spPr>
          <a:xfrm>
            <a:off x="4197928" y="1320693"/>
            <a:ext cx="845127" cy="45269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791BE47-DF70-B7FB-4B56-CCB8D0D2CCA4}"/>
              </a:ext>
            </a:extLst>
          </p:cNvPr>
          <p:cNvSpPr txBox="1"/>
          <p:nvPr/>
        </p:nvSpPr>
        <p:spPr>
          <a:xfrm>
            <a:off x="2479965" y="812859"/>
            <a:ext cx="173797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Choose the line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70DADE3-546D-C6DE-CE21-CAEC287E2DF5}"/>
              </a:ext>
            </a:extLst>
          </p:cNvPr>
          <p:cNvSpPr/>
          <p:nvPr/>
        </p:nvSpPr>
        <p:spPr>
          <a:xfrm>
            <a:off x="0" y="3355383"/>
            <a:ext cx="464949" cy="19372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46D5E96-7D9E-CE27-338F-C3FC8FE9C6C4}"/>
              </a:ext>
            </a:extLst>
          </p:cNvPr>
          <p:cNvSpPr txBox="1"/>
          <p:nvPr/>
        </p:nvSpPr>
        <p:spPr>
          <a:xfrm>
            <a:off x="275360" y="3612961"/>
            <a:ext cx="180466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Show both lines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36137CC-3BA7-C8F2-9396-A55B7FDA0FB1}"/>
              </a:ext>
            </a:extLst>
          </p:cNvPr>
          <p:cNvSpPr txBox="1"/>
          <p:nvPr/>
        </p:nvSpPr>
        <p:spPr>
          <a:xfrm>
            <a:off x="5481010" y="933677"/>
            <a:ext cx="2159654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/>
              <a:t>Reset to zero the SSA values when turned off. 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780AE32-C250-90F0-26DB-D2B39EA1B67B}"/>
              </a:ext>
            </a:extLst>
          </p:cNvPr>
          <p:cNvSpPr/>
          <p:nvPr/>
        </p:nvSpPr>
        <p:spPr>
          <a:xfrm>
            <a:off x="5486401" y="1463838"/>
            <a:ext cx="457199" cy="36933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DA8B5F4-6162-178D-0181-40EEB62B8572}"/>
              </a:ext>
            </a:extLst>
          </p:cNvPr>
          <p:cNvSpPr/>
          <p:nvPr/>
        </p:nvSpPr>
        <p:spPr>
          <a:xfrm>
            <a:off x="-2581" y="3182321"/>
            <a:ext cx="464949" cy="19372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28BB282-CA28-F381-F0A3-6190A5E946B5}"/>
              </a:ext>
            </a:extLst>
          </p:cNvPr>
          <p:cNvSpPr txBox="1"/>
          <p:nvPr/>
        </p:nvSpPr>
        <p:spPr>
          <a:xfrm>
            <a:off x="389884" y="2950625"/>
            <a:ext cx="144315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/>
              <a:t>Epic INTERFACE</a:t>
            </a:r>
          </a:p>
        </p:txBody>
      </p:sp>
    </p:spTree>
    <p:extLst>
      <p:ext uri="{BB962C8B-B14F-4D97-AF65-F5344CB8AC3E}">
        <p14:creationId xmlns:p14="http://schemas.microsoft.com/office/powerpoint/2010/main" val="40243409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92A22E-0837-8D66-1004-33E9FD8A15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94274BA-CA35-2CA7-855E-B3A0E37BAFF4}"/>
              </a:ext>
            </a:extLst>
          </p:cNvPr>
          <p:cNvSpPr txBox="1">
            <a:spLocks/>
          </p:cNvSpPr>
          <p:nvPr/>
        </p:nvSpPr>
        <p:spPr bwMode="auto">
          <a:xfrm>
            <a:off x="81281" y="38103"/>
            <a:ext cx="12110719" cy="86244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188720" tIns="45720" rIns="27432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bg1"/>
                </a:solidFill>
                <a:latin typeface="+mj-lt"/>
                <a:ea typeface="ＭＳ Ｐゴシック" pitchFamily="-106" charset="-128"/>
                <a:cs typeface="ＭＳ Ｐゴシック" pitchFamily="-106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9pPr>
          </a:lstStyle>
          <a:p>
            <a:pPr algn="ctr" eaLnBrk="1" hangingPunct="1"/>
            <a:r>
              <a:rPr lang="en-US" sz="4267" b="1" dirty="0">
                <a:solidFill>
                  <a:srgbClr val="06FF12"/>
                </a:solidFill>
                <a:latin typeface="Cambria"/>
                <a:ea typeface="Cambria"/>
                <a:cs typeface="Calibri Light"/>
              </a:rPr>
              <a:t>Beam line</a:t>
            </a:r>
            <a:endParaRPr lang="en-GB" altLang="it-IT" sz="4267" dirty="0">
              <a:solidFill>
                <a:srgbClr val="06FF12"/>
              </a:solidFill>
              <a:ea typeface="ＭＳ Ｐゴシック" charset="-128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B3C904C-BA25-E69F-DFEB-5FD93F7A67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885" y="900545"/>
            <a:ext cx="7772400" cy="347146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7A8801C-7D76-F33D-66DC-4555AB967D8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6629" r="13131"/>
          <a:stretch>
            <a:fillRect/>
          </a:stretch>
        </p:blipFill>
        <p:spPr>
          <a:xfrm rot="16200000">
            <a:off x="839821" y="3898030"/>
            <a:ext cx="2342735" cy="346027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48B7F13-5E7E-60B9-8692-76A822312CC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44675" t="2976" r="3037" b="-2976"/>
          <a:stretch>
            <a:fillRect/>
          </a:stretch>
        </p:blipFill>
        <p:spPr>
          <a:xfrm>
            <a:off x="7112089" y="964044"/>
            <a:ext cx="4147753" cy="354300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275015A-5AB8-B805-B71B-83DF2C954BA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41327" y="4369643"/>
            <a:ext cx="5783673" cy="2488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9782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F9A483-D759-87DC-9ACA-F5A1DD7A7E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53F53DB-637E-FA47-0CA1-D786B9F21BC9}"/>
              </a:ext>
            </a:extLst>
          </p:cNvPr>
          <p:cNvSpPr txBox="1">
            <a:spLocks/>
          </p:cNvSpPr>
          <p:nvPr/>
        </p:nvSpPr>
        <p:spPr bwMode="auto">
          <a:xfrm>
            <a:off x="81281" y="38103"/>
            <a:ext cx="12110719" cy="68291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188720" tIns="45720" rIns="27432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bg1"/>
                </a:solidFill>
                <a:latin typeface="+mj-lt"/>
                <a:ea typeface="ＭＳ Ｐゴシック" pitchFamily="-106" charset="-128"/>
                <a:cs typeface="ＭＳ Ｐゴシック" pitchFamily="-106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9pPr>
          </a:lstStyle>
          <a:p>
            <a:pPr algn="ctr" eaLnBrk="1" hangingPunct="1"/>
            <a:r>
              <a:rPr lang="en-US" sz="4267" b="1" dirty="0">
                <a:solidFill>
                  <a:srgbClr val="06FF12"/>
                </a:solidFill>
                <a:latin typeface="Cambria"/>
                <a:ea typeface="Cambria"/>
                <a:cs typeface="Calibri Light"/>
              </a:rPr>
              <a:t>TD24 N2 Conditioning plot (Update Code) </a:t>
            </a:r>
            <a:endParaRPr lang="en-GB" altLang="it-IT" sz="4267" dirty="0">
              <a:solidFill>
                <a:srgbClr val="06FF12"/>
              </a:solidFill>
              <a:ea typeface="ＭＳ Ｐゴシック" charset="-128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2145766-C764-8497-AEBB-24BA8012F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525A7B-4FB5-6B4D-B87E-1BAF984A4B2F}" type="slidenum">
              <a:rPr lang="en-GB" altLang="it-IT" smtClean="0"/>
              <a:pPr>
                <a:defRPr/>
              </a:pPr>
              <a:t>2</a:t>
            </a:fld>
            <a:endParaRPr lang="en-GB" altLang="it-IT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23134CB-B772-E4F0-3590-05A1C485A0C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8127" t="13026" r="5732" b="17210"/>
          <a:stretch>
            <a:fillRect/>
          </a:stretch>
        </p:blipFill>
        <p:spPr>
          <a:xfrm>
            <a:off x="81281" y="721018"/>
            <a:ext cx="6695268" cy="3657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EA34C97-8F16-5591-8F0E-1714B030401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0732" r="2043" b="31762"/>
          <a:stretch>
            <a:fillRect/>
          </a:stretch>
        </p:blipFill>
        <p:spPr>
          <a:xfrm>
            <a:off x="269790" y="4400653"/>
            <a:ext cx="6318250" cy="245734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26503B6-A199-8F9F-3A43-99B5FD1A28BA}"/>
              </a:ext>
            </a:extLst>
          </p:cNvPr>
          <p:cNvSpPr txBox="1"/>
          <p:nvPr/>
        </p:nvSpPr>
        <p:spPr>
          <a:xfrm>
            <a:off x="2014780" y="976393"/>
            <a:ext cx="1319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Melbourne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6A2AF7B-1845-A98B-4698-41C16B8948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66337" y="766403"/>
            <a:ext cx="3435874" cy="2790526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FF19A25-BB3F-60EB-3C08-74F0009F5B1C}"/>
              </a:ext>
            </a:extLst>
          </p:cNvPr>
          <p:cNvSpPr txBox="1"/>
          <p:nvPr/>
        </p:nvSpPr>
        <p:spPr>
          <a:xfrm>
            <a:off x="2776152" y="3429000"/>
            <a:ext cx="1444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450M Pulses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5F5A689-B939-9B5E-1C76-B0BFD3ECD522}"/>
              </a:ext>
            </a:extLst>
          </p:cNvPr>
          <p:cNvSpPr txBox="1"/>
          <p:nvPr/>
        </p:nvSpPr>
        <p:spPr>
          <a:xfrm>
            <a:off x="9707453" y="950993"/>
            <a:ext cx="1490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350 M Pulses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AAED5F5-6333-A752-C62E-8251005E6F1E}"/>
              </a:ext>
            </a:extLst>
          </p:cNvPr>
          <p:cNvSpPr txBox="1"/>
          <p:nvPr/>
        </p:nvSpPr>
        <p:spPr>
          <a:xfrm>
            <a:off x="10229542" y="1619650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CERN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3802EAE-7B5C-D0F0-F78C-EFB90F43C3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48763" y="3626278"/>
            <a:ext cx="5334170" cy="3231722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4FA6196-27FC-F822-B1AF-27A5E358FE53}"/>
              </a:ext>
            </a:extLst>
          </p:cNvPr>
          <p:cNvCxnSpPr>
            <a:cxnSpLocks/>
          </p:cNvCxnSpPr>
          <p:nvPr/>
        </p:nvCxnSpPr>
        <p:spPr>
          <a:xfrm>
            <a:off x="7152362" y="4378618"/>
            <a:ext cx="726509" cy="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3309E464-A6EF-53A0-0B11-8C573C63E0DC}"/>
              </a:ext>
            </a:extLst>
          </p:cNvPr>
          <p:cNvSpPr txBox="1"/>
          <p:nvPr/>
        </p:nvSpPr>
        <p:spPr>
          <a:xfrm>
            <a:off x="7085049" y="3939937"/>
            <a:ext cx="861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~450M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58ADE7D-0499-5537-6E19-E0D18CBF8A52}"/>
              </a:ext>
            </a:extLst>
          </p:cNvPr>
          <p:cNvSpPr txBox="1"/>
          <p:nvPr/>
        </p:nvSpPr>
        <p:spPr>
          <a:xfrm>
            <a:off x="5396970" y="2657639"/>
            <a:ext cx="2369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Now is back to 33MW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AF15C22-1B4F-034D-C896-47D581100202}"/>
              </a:ext>
            </a:extLst>
          </p:cNvPr>
          <p:cNvSpPr txBox="1"/>
          <p:nvPr/>
        </p:nvSpPr>
        <p:spPr>
          <a:xfrm>
            <a:off x="941749" y="4449327"/>
            <a:ext cx="1648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Structure BDs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3AD591E-CA91-1334-565F-C6F4A5E5C2ED}"/>
              </a:ext>
            </a:extLst>
          </p:cNvPr>
          <p:cNvSpPr txBox="1"/>
          <p:nvPr/>
        </p:nvSpPr>
        <p:spPr>
          <a:xfrm>
            <a:off x="2697674" y="4469188"/>
            <a:ext cx="958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B050"/>
                </a:solidFill>
              </a:rPr>
              <a:t>PC BDs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4A76D37-934B-0977-4D43-00D941EC3991}"/>
              </a:ext>
            </a:extLst>
          </p:cNvPr>
          <p:cNvSpPr txBox="1"/>
          <p:nvPr/>
        </p:nvSpPr>
        <p:spPr>
          <a:xfrm>
            <a:off x="4251073" y="3429000"/>
            <a:ext cx="958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PC BDs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FCC57F7-2140-F169-1E2E-FD1952576A1A}"/>
              </a:ext>
            </a:extLst>
          </p:cNvPr>
          <p:cNvSpPr txBox="1"/>
          <p:nvPr/>
        </p:nvSpPr>
        <p:spPr>
          <a:xfrm>
            <a:off x="3177132" y="2919903"/>
            <a:ext cx="1183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TD24 BDs</a:t>
            </a:r>
          </a:p>
        </p:txBody>
      </p:sp>
    </p:spTree>
    <p:extLst>
      <p:ext uri="{BB962C8B-B14F-4D97-AF65-F5344CB8AC3E}">
        <p14:creationId xmlns:p14="http://schemas.microsoft.com/office/powerpoint/2010/main" val="35906964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832F81-8E25-AE8B-2F06-195574202E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2676448B-7FD7-CFF1-4D35-DACBC8AF4FF8}"/>
              </a:ext>
            </a:extLst>
          </p:cNvPr>
          <p:cNvSpPr txBox="1">
            <a:spLocks/>
          </p:cNvSpPr>
          <p:nvPr/>
        </p:nvSpPr>
        <p:spPr bwMode="auto">
          <a:xfrm>
            <a:off x="81281" y="38103"/>
            <a:ext cx="12110719" cy="68291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188720" tIns="45720" rIns="27432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bg1"/>
                </a:solidFill>
                <a:latin typeface="+mj-lt"/>
                <a:ea typeface="ＭＳ Ｐゴシック" pitchFamily="-106" charset="-128"/>
                <a:cs typeface="ＭＳ Ｐゴシック" pitchFamily="-106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9pPr>
          </a:lstStyle>
          <a:p>
            <a:pPr algn="ctr" eaLnBrk="1" hangingPunct="1"/>
            <a:r>
              <a:rPr lang="en-US" sz="4267" b="1" dirty="0">
                <a:solidFill>
                  <a:srgbClr val="06FF12"/>
                </a:solidFill>
                <a:latin typeface="Cambria"/>
                <a:ea typeface="Cambria"/>
                <a:cs typeface="Calibri Light"/>
              </a:rPr>
              <a:t>New cups pulse compressor </a:t>
            </a:r>
            <a:r>
              <a:rPr lang="en-US" sz="4267" b="1" dirty="0" err="1">
                <a:solidFill>
                  <a:srgbClr val="06FF12"/>
                </a:solidFill>
                <a:latin typeface="Cambria"/>
                <a:ea typeface="Cambria"/>
                <a:cs typeface="Calibri Light"/>
              </a:rPr>
              <a:t>conditioing</a:t>
            </a:r>
            <a:endParaRPr lang="en-GB" altLang="it-IT" sz="4267" dirty="0">
              <a:solidFill>
                <a:srgbClr val="06FF12"/>
              </a:solidFill>
              <a:ea typeface="ＭＳ Ｐゴシック" charset="-128"/>
            </a:endParaRPr>
          </a:p>
        </p:txBody>
      </p:sp>
      <p:sp>
        <p:nvSpPr>
          <p:cNvPr id="6" name="Content Placeholder 13">
            <a:extLst>
              <a:ext uri="{FF2B5EF4-FFF2-40B4-BE49-F238E27FC236}">
                <a16:creationId xmlns:a16="http://schemas.microsoft.com/office/drawing/2014/main" id="{6242AF0D-FC1F-88B4-9AEB-276CB1D41253}"/>
              </a:ext>
            </a:extLst>
          </p:cNvPr>
          <p:cNvSpPr txBox="1">
            <a:spLocks/>
          </p:cNvSpPr>
          <p:nvPr/>
        </p:nvSpPr>
        <p:spPr bwMode="auto">
          <a:xfrm>
            <a:off x="18807" y="721018"/>
            <a:ext cx="6903719" cy="592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ts val="2000"/>
              </a:spcBef>
              <a:spcAft>
                <a:spcPct val="0"/>
              </a:spcAft>
              <a:buClr>
                <a:schemeClr val="accent1"/>
              </a:buClr>
              <a:buFont typeface="Wingdings 2" pitchFamily="-1" charset="2"/>
              <a:buChar char=""/>
              <a:defRPr sz="2000" kern="1200">
                <a:solidFill>
                  <a:srgbClr val="595959"/>
                </a:solidFill>
                <a:latin typeface="+mn-lt"/>
                <a:ea typeface="ＭＳ Ｐゴシック" pitchFamily="-106" charset="-128"/>
                <a:cs typeface="ＭＳ Ｐゴシック" pitchFamily="-106" charset="-128"/>
              </a:defRPr>
            </a:lvl1pPr>
            <a:lvl2pPr marL="685800" indent="-3365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51640B"/>
              </a:buClr>
              <a:buFont typeface="Wingdings 2" pitchFamily="-1" charset="2"/>
              <a:buChar char=""/>
              <a:defRPr kern="1200">
                <a:solidFill>
                  <a:srgbClr val="595959"/>
                </a:solidFill>
                <a:latin typeface="+mn-lt"/>
                <a:ea typeface="ＭＳ Ｐゴシック" pitchFamily="-106" charset="-128"/>
                <a:cs typeface="+mn-cs"/>
              </a:defRPr>
            </a:lvl2pPr>
            <a:lvl3pPr marL="1035050" indent="-3492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 2" pitchFamily="-1" charset="2"/>
              <a:buChar char=""/>
              <a:defRPr kern="1200">
                <a:solidFill>
                  <a:srgbClr val="595959"/>
                </a:solidFill>
                <a:latin typeface="+mn-lt"/>
                <a:ea typeface="ＭＳ Ｐゴシック" pitchFamily="-106" charset="-128"/>
                <a:cs typeface="+mn-cs"/>
              </a:defRPr>
            </a:lvl3pPr>
            <a:lvl4pPr marL="1371600" indent="-3365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51640B"/>
              </a:buClr>
              <a:buFont typeface="Wingdings 2" pitchFamily="-1" charset="2"/>
              <a:buChar char=""/>
              <a:defRPr kern="1200">
                <a:solidFill>
                  <a:srgbClr val="595959"/>
                </a:solidFill>
                <a:latin typeface="+mn-lt"/>
                <a:ea typeface="ＭＳ Ｐゴシック" pitchFamily="-106" charset="-128"/>
                <a:cs typeface="+mn-cs"/>
              </a:defRPr>
            </a:lvl4pPr>
            <a:lvl5pPr marL="1720850" indent="-3492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 2" pitchFamily="-1" charset="2"/>
              <a:buChar char=""/>
              <a:defRPr kern="1200">
                <a:solidFill>
                  <a:srgbClr val="595959"/>
                </a:solidFill>
                <a:latin typeface="+mn-lt"/>
                <a:ea typeface="ＭＳ Ｐゴシック" pitchFamily="-106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chemeClr val="tx1"/>
                </a:solidFill>
                <a:latin typeface="Cambria"/>
                <a:ea typeface="Cambria"/>
                <a:cs typeface="Calibri"/>
              </a:rPr>
              <a:t>Unusual reflection (~15 dB) and outgassing have been observed on the new PC cups.</a:t>
            </a:r>
          </a:p>
          <a:p>
            <a:pPr lvl="1"/>
            <a:r>
              <a:rPr lang="en-US" sz="2200" dirty="0">
                <a:solidFill>
                  <a:schemeClr val="tx1"/>
                </a:solidFill>
                <a:latin typeface="Cambria"/>
                <a:ea typeface="Cambria"/>
                <a:cs typeface="Calibri"/>
              </a:rPr>
              <a:t>The reflection follows the PSI pulse shape ⇒ the issue is likely downstream of the PC (possibly a bad gasket?).</a:t>
            </a:r>
          </a:p>
          <a:p>
            <a:pPr lvl="1"/>
            <a:r>
              <a:rPr lang="en-US" sz="2200" dirty="0">
                <a:solidFill>
                  <a:schemeClr val="tx1"/>
                </a:solidFill>
                <a:latin typeface="Cambria"/>
                <a:ea typeface="Cambria"/>
                <a:cs typeface="Calibri"/>
              </a:rPr>
              <a:t>Stop condition occurred around 10 MW.</a:t>
            </a:r>
          </a:p>
          <a:p>
            <a:r>
              <a:rPr lang="en-US" sz="2400" dirty="0">
                <a:solidFill>
                  <a:schemeClr val="tx1"/>
                </a:solidFill>
                <a:latin typeface="Cambria"/>
                <a:ea typeface="Cambria"/>
                <a:cs typeface="Calibri"/>
              </a:rPr>
              <a:t>TD24 was pulsed alone for a long period (~300 M pulses).</a:t>
            </a:r>
          </a:p>
          <a:p>
            <a:pPr lvl="1"/>
            <a:r>
              <a:rPr lang="en-US" sz="2200" dirty="0">
                <a:solidFill>
                  <a:schemeClr val="tx1"/>
                </a:solidFill>
                <a:latin typeface="Cambria"/>
                <a:ea typeface="Cambria"/>
                <a:cs typeface="Calibri"/>
              </a:rPr>
              <a:t>The PC was sharing vacuum and power; leaks were observed only at the hybrid.</a:t>
            </a:r>
          </a:p>
          <a:p>
            <a:r>
              <a:rPr lang="en-US" sz="2400" dirty="0">
                <a:solidFill>
                  <a:schemeClr val="tx1"/>
                </a:solidFill>
                <a:latin typeface="Cambria"/>
                <a:ea typeface="Cambria"/>
                <a:cs typeface="Calibri"/>
              </a:rPr>
              <a:t>A few days ago, we restarted PC conditioning, within one day, we reached 23 MW.</a:t>
            </a:r>
          </a:p>
          <a:p>
            <a:pPr lvl="1"/>
            <a:r>
              <a:rPr lang="en-US" sz="2200" dirty="0">
                <a:solidFill>
                  <a:schemeClr val="tx1"/>
                </a:solidFill>
                <a:latin typeface="Cambria"/>
                <a:ea typeface="Cambria"/>
                <a:cs typeface="Calibri"/>
              </a:rPr>
              <a:t>Interlocks were triggered due only to vacuum.</a:t>
            </a:r>
          </a:p>
          <a:p>
            <a:pPr lvl="1"/>
            <a:r>
              <a:rPr lang="en-US" sz="2200" dirty="0">
                <a:solidFill>
                  <a:schemeClr val="tx1"/>
                </a:solidFill>
                <a:latin typeface="Cambria"/>
                <a:ea typeface="Cambria"/>
                <a:cs typeface="Calibri"/>
              </a:rPr>
              <a:t>Vacuum conditioning algorithm is being used.</a:t>
            </a:r>
          </a:p>
          <a:p>
            <a:endParaRPr lang="en-US" sz="2400" dirty="0">
              <a:solidFill>
                <a:schemeClr val="tx1"/>
              </a:solidFill>
              <a:latin typeface="Cambria"/>
              <a:ea typeface="Cambria"/>
              <a:cs typeface="Calibri"/>
            </a:endParaRPr>
          </a:p>
          <a:p>
            <a:endParaRPr lang="en-US" sz="2400" dirty="0">
              <a:solidFill>
                <a:schemeClr val="tx1"/>
              </a:solidFill>
              <a:latin typeface="Cambria"/>
              <a:ea typeface="Cambria"/>
              <a:cs typeface="Calibri"/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  <a:latin typeface="Cambria"/>
                <a:ea typeface="Cambria"/>
                <a:cs typeface="Calibri"/>
              </a:rPr>
              <a:t> </a:t>
            </a:r>
          </a:p>
          <a:p>
            <a:pPr marL="0" indent="0">
              <a:buClr>
                <a:srgbClr val="A2C816"/>
              </a:buClr>
              <a:buNone/>
              <a:defRPr/>
            </a:pPr>
            <a:endParaRPr lang="en-GB" dirty="0">
              <a:latin typeface="Century Gothic"/>
            </a:endParaRPr>
          </a:p>
          <a:p>
            <a:pPr lvl="1">
              <a:defRPr/>
            </a:pPr>
            <a:endParaRPr lang="en-GB" sz="1351" dirty="0">
              <a:latin typeface="Century Gothic"/>
              <a:cs typeface=""/>
            </a:endParaRPr>
          </a:p>
          <a:p>
            <a:pPr>
              <a:buClr>
                <a:srgbClr val="A2C816"/>
              </a:buClr>
              <a:defRPr/>
            </a:pPr>
            <a:endParaRPr lang="en-GB" dirty="0">
              <a:latin typeface="Century Gothic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CF78689-5971-8A88-F9C5-830BCC4D0D5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699" t="12418" r="47793" b="30392"/>
          <a:stretch>
            <a:fillRect/>
          </a:stretch>
        </p:blipFill>
        <p:spPr>
          <a:xfrm>
            <a:off x="6603999" y="1106486"/>
            <a:ext cx="5531093" cy="394335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5795436-8F4F-AF46-CEDE-792ABB61925B}"/>
              </a:ext>
            </a:extLst>
          </p:cNvPr>
          <p:cNvSpPr txBox="1"/>
          <p:nvPr/>
        </p:nvSpPr>
        <p:spPr>
          <a:xfrm>
            <a:off x="7586663" y="2614613"/>
            <a:ext cx="572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PLR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66B842E-5ECF-92B7-F3FE-2A260553DD0B}"/>
              </a:ext>
            </a:extLst>
          </p:cNvPr>
          <p:cNvSpPr txBox="1"/>
          <p:nvPr/>
        </p:nvSpPr>
        <p:spPr>
          <a:xfrm>
            <a:off x="9682163" y="1132309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PSI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DF9E014-033A-21CB-AAB8-C5FF3C1D1F74}"/>
              </a:ext>
            </a:extLst>
          </p:cNvPr>
          <p:cNvSpPr txBox="1"/>
          <p:nvPr/>
        </p:nvSpPr>
        <p:spPr>
          <a:xfrm>
            <a:off x="6718301" y="3911093"/>
            <a:ext cx="4432299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Gain factor ≈ 3 at </a:t>
            </a:r>
            <a:r>
              <a:rPr lang="en-US" altLang="en-US" sz="2000" b="1" dirty="0">
                <a:solidFill>
                  <a:srgbClr val="000000"/>
                </a:solidFill>
                <a:latin typeface="Arial" panose="020B0604020202020204" pitchFamily="34" charset="0"/>
              </a:rPr>
              <a:t>1.5 µs</a:t>
            </a: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 pulse width, flat-top ≈ 50 ns.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Gain factor ≈ 4 at </a:t>
            </a:r>
            <a:r>
              <a:rPr lang="en-US" altLang="en-US" sz="2000" b="1" dirty="0">
                <a:solidFill>
                  <a:srgbClr val="000000"/>
                </a:solidFill>
                <a:latin typeface="Arial" panose="020B0604020202020204" pitchFamily="34" charset="0"/>
              </a:rPr>
              <a:t>2.5 µs</a:t>
            </a: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 pulse width, flat top ≈ 50 ns.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altLang="en-US" sz="2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2000" b="1" dirty="0">
                <a:solidFill>
                  <a:srgbClr val="000000"/>
                </a:solidFill>
                <a:latin typeface="Arial" panose="020B0604020202020204" pitchFamily="34" charset="0"/>
              </a:rPr>
              <a:t>Vacuum conditioning only</a:t>
            </a: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 so far; only a few </a:t>
            </a:r>
            <a:r>
              <a:rPr lang="en-US" altLang="en-US" sz="2000" b="1" dirty="0">
                <a:solidFill>
                  <a:srgbClr val="000000"/>
                </a:solidFill>
                <a:latin typeface="Arial" panose="020B0604020202020204" pitchFamily="34" charset="0"/>
              </a:rPr>
              <a:t>breakdowns</a:t>
            </a: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6403007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F2D0A5-3C54-14EB-5B2C-A99889E926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F9AABF4-22C3-8033-61AF-F01D459DD030}"/>
              </a:ext>
            </a:extLst>
          </p:cNvPr>
          <p:cNvSpPr txBox="1">
            <a:spLocks/>
          </p:cNvSpPr>
          <p:nvPr/>
        </p:nvSpPr>
        <p:spPr bwMode="auto">
          <a:xfrm>
            <a:off x="81281" y="38103"/>
            <a:ext cx="12110719" cy="68291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188720" tIns="45720" rIns="27432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bg1"/>
                </a:solidFill>
                <a:latin typeface="+mj-lt"/>
                <a:ea typeface="ＭＳ Ｐゴシック" pitchFamily="-106" charset="-128"/>
                <a:cs typeface="ＭＳ Ｐゴシック" pitchFamily="-106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9pPr>
          </a:lstStyle>
          <a:p>
            <a:pPr algn="ctr" eaLnBrk="1" hangingPunct="1"/>
            <a:r>
              <a:rPr lang="en-US" sz="4267" b="1" dirty="0">
                <a:solidFill>
                  <a:srgbClr val="06FF12"/>
                </a:solidFill>
                <a:latin typeface="Cambria"/>
                <a:ea typeface="Cambria"/>
                <a:cs typeface="Calibri Light"/>
              </a:rPr>
              <a:t>Power &amp; Vacuum</a:t>
            </a:r>
            <a:endParaRPr lang="en-GB" altLang="it-IT" sz="4267" dirty="0">
              <a:solidFill>
                <a:srgbClr val="06FF12"/>
              </a:solidFill>
              <a:ea typeface="ＭＳ Ｐゴシック" charset="-128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A4CC128-CEEE-3BF7-5B1E-0E5CDB05310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7680" t="67749" b="3492"/>
          <a:stretch>
            <a:fillRect/>
          </a:stretch>
        </p:blipFill>
        <p:spPr>
          <a:xfrm>
            <a:off x="2133599" y="721018"/>
            <a:ext cx="8395663" cy="320915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6B03BB7-CEFB-C243-6DE3-0F4734A32D1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164" t="68555" r="58824" b="2952"/>
          <a:stretch>
            <a:fillRect/>
          </a:stretch>
        </p:blipFill>
        <p:spPr>
          <a:xfrm>
            <a:off x="2197100" y="3767560"/>
            <a:ext cx="7683500" cy="307773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4F8A1CC-A0F5-F782-4B77-07F04739475E}"/>
              </a:ext>
            </a:extLst>
          </p:cNvPr>
          <p:cNvSpPr txBox="1"/>
          <p:nvPr/>
        </p:nvSpPr>
        <p:spPr>
          <a:xfrm>
            <a:off x="6591300" y="-736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53188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EFBA89-5112-F542-BB80-7A873877A8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>
            <a:extLst>
              <a:ext uri="{FF2B5EF4-FFF2-40B4-BE49-F238E27FC236}">
                <a16:creationId xmlns:a16="http://schemas.microsoft.com/office/drawing/2014/main" id="{1A53839B-F83A-95BC-D584-6902149CCF3B}"/>
              </a:ext>
            </a:extLst>
          </p:cNvPr>
          <p:cNvSpPr txBox="1">
            <a:spLocks/>
          </p:cNvSpPr>
          <p:nvPr/>
        </p:nvSpPr>
        <p:spPr bwMode="auto">
          <a:xfrm>
            <a:off x="81281" y="728776"/>
            <a:ext cx="11055855" cy="5400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ts val="2000"/>
              </a:spcBef>
              <a:spcAft>
                <a:spcPct val="0"/>
              </a:spcAft>
              <a:buClr>
                <a:schemeClr val="accent1"/>
              </a:buClr>
              <a:buFont typeface="Wingdings 2" pitchFamily="-1" charset="2"/>
              <a:buChar char=""/>
              <a:defRPr sz="2000" kern="1200">
                <a:solidFill>
                  <a:srgbClr val="595959"/>
                </a:solidFill>
                <a:latin typeface="+mn-lt"/>
                <a:ea typeface="ＭＳ Ｐゴシック" pitchFamily="-106" charset="-128"/>
                <a:cs typeface="ＭＳ Ｐゴシック" pitchFamily="-106" charset="-128"/>
              </a:defRPr>
            </a:lvl1pPr>
            <a:lvl2pPr marL="685800" indent="-3365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51640B"/>
              </a:buClr>
              <a:buFont typeface="Wingdings 2" pitchFamily="-1" charset="2"/>
              <a:buChar char=""/>
              <a:defRPr kern="1200">
                <a:solidFill>
                  <a:srgbClr val="595959"/>
                </a:solidFill>
                <a:latin typeface="+mn-lt"/>
                <a:ea typeface="ＭＳ Ｐゴシック" pitchFamily="-106" charset="-128"/>
                <a:cs typeface="+mn-cs"/>
              </a:defRPr>
            </a:lvl2pPr>
            <a:lvl3pPr marL="1035050" indent="-3492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 2" pitchFamily="-1" charset="2"/>
              <a:buChar char=""/>
              <a:defRPr kern="1200">
                <a:solidFill>
                  <a:srgbClr val="595959"/>
                </a:solidFill>
                <a:latin typeface="+mn-lt"/>
                <a:ea typeface="ＭＳ Ｐゴシック" pitchFamily="-106" charset="-128"/>
                <a:cs typeface="+mn-cs"/>
              </a:defRPr>
            </a:lvl3pPr>
            <a:lvl4pPr marL="1371600" indent="-3365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51640B"/>
              </a:buClr>
              <a:buFont typeface="Wingdings 2" pitchFamily="-1" charset="2"/>
              <a:buChar char=""/>
              <a:defRPr kern="1200">
                <a:solidFill>
                  <a:srgbClr val="595959"/>
                </a:solidFill>
                <a:latin typeface="+mn-lt"/>
                <a:ea typeface="ＭＳ Ｐゴシック" pitchFamily="-106" charset="-128"/>
                <a:cs typeface="+mn-cs"/>
              </a:defRPr>
            </a:lvl4pPr>
            <a:lvl5pPr marL="1720850" indent="-3492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 2" pitchFamily="-1" charset="2"/>
              <a:buChar char=""/>
              <a:defRPr kern="1200">
                <a:solidFill>
                  <a:srgbClr val="595959"/>
                </a:solidFill>
                <a:latin typeface="+mn-lt"/>
                <a:ea typeface="ＭＳ Ｐゴシック" pitchFamily="-106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chemeClr val="tx1"/>
                </a:solidFill>
                <a:latin typeface="Cambria"/>
                <a:ea typeface="Cambria"/>
                <a:cs typeface="Calibri"/>
              </a:rPr>
              <a:t>We observe different temperature on the left and right plunger; the hottest point isn’t at the cup level but on the plunger flange of  the left cavity   </a:t>
            </a:r>
          </a:p>
          <a:p>
            <a:endParaRPr lang="en-US" sz="2400" dirty="0">
              <a:solidFill>
                <a:schemeClr val="tx1"/>
              </a:solidFill>
              <a:latin typeface="Cambria"/>
              <a:ea typeface="Cambria"/>
              <a:cs typeface="Calibri"/>
            </a:endParaRPr>
          </a:p>
          <a:p>
            <a:endParaRPr lang="en-US" sz="2400" dirty="0">
              <a:solidFill>
                <a:schemeClr val="tx1"/>
              </a:solidFill>
              <a:latin typeface="Cambria"/>
              <a:ea typeface="Cambria"/>
              <a:cs typeface="Calibri"/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  <a:latin typeface="Cambria"/>
                <a:ea typeface="Cambria"/>
                <a:cs typeface="Calibri"/>
              </a:rPr>
              <a:t> </a:t>
            </a:r>
          </a:p>
          <a:p>
            <a:pPr marL="0" indent="0">
              <a:buClr>
                <a:srgbClr val="A2C816"/>
              </a:buClr>
              <a:buNone/>
              <a:defRPr/>
            </a:pPr>
            <a:endParaRPr lang="en-GB" dirty="0">
              <a:latin typeface="Century Gothic"/>
            </a:endParaRPr>
          </a:p>
          <a:p>
            <a:pPr lvl="1">
              <a:defRPr/>
            </a:pPr>
            <a:endParaRPr lang="en-GB" sz="1351" dirty="0">
              <a:latin typeface="Century Gothic"/>
              <a:cs typeface=""/>
            </a:endParaRPr>
          </a:p>
          <a:p>
            <a:pPr>
              <a:buClr>
                <a:srgbClr val="A2C816"/>
              </a:buClr>
              <a:defRPr/>
            </a:pPr>
            <a:endParaRPr lang="en-GB" dirty="0">
              <a:latin typeface="Century Gothic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CEA1475-4DF1-869C-1F2F-9C6EF4D6D95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8456" t="16492" b="55882"/>
          <a:stretch>
            <a:fillRect/>
          </a:stretch>
        </p:blipFill>
        <p:spPr>
          <a:xfrm>
            <a:off x="232783" y="1742962"/>
            <a:ext cx="11726434" cy="438626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A913E30-93D9-4662-B828-9931BC5ADC78}"/>
              </a:ext>
            </a:extLst>
          </p:cNvPr>
          <p:cNvSpPr txBox="1"/>
          <p:nvPr/>
        </p:nvSpPr>
        <p:spPr>
          <a:xfrm>
            <a:off x="2651695" y="1985962"/>
            <a:ext cx="54332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</a:rPr>
              <a:t>Right Cavity  (R) NOT Calibrated should be -5C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F18B61-84D7-A3DE-59B5-637761DF1B54}"/>
              </a:ext>
            </a:extLst>
          </p:cNvPr>
          <p:cNvSpPr txBox="1"/>
          <p:nvPr/>
        </p:nvSpPr>
        <p:spPr>
          <a:xfrm>
            <a:off x="2235267" y="4271874"/>
            <a:ext cx="32853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00B050"/>
                </a:solidFill>
              </a:rPr>
              <a:t>Left (L) Cavity ~ Calibrated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9A0AA37-8F4A-8E92-E9EB-F411EEC3EC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06440" y="4271874"/>
            <a:ext cx="5067734" cy="226345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ED5163E-AC8C-7727-A01E-E2013117473E}"/>
              </a:ext>
            </a:extLst>
          </p:cNvPr>
          <p:cNvSpPr txBox="1"/>
          <p:nvPr/>
        </p:nvSpPr>
        <p:spPr>
          <a:xfrm>
            <a:off x="7534855" y="4914984"/>
            <a:ext cx="55005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b="1" dirty="0">
                <a:solidFill>
                  <a:srgbClr val="00B050"/>
                </a:solidFill>
              </a:rPr>
              <a:t>L</a:t>
            </a:r>
            <a:endParaRPr lang="en-GB" sz="36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C6F1A62-A4E9-8624-8B27-0215801C5C32}"/>
              </a:ext>
            </a:extLst>
          </p:cNvPr>
          <p:cNvSpPr txBox="1"/>
          <p:nvPr/>
        </p:nvSpPr>
        <p:spPr>
          <a:xfrm>
            <a:off x="10933873" y="5080435"/>
            <a:ext cx="55005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b="1" dirty="0">
                <a:solidFill>
                  <a:srgbClr val="FF0000"/>
                </a:solidFill>
              </a:rPr>
              <a:t>R</a:t>
            </a:r>
            <a:endParaRPr lang="en-GB" sz="3600" dirty="0">
              <a:solidFill>
                <a:srgbClr val="FF0000"/>
              </a:solidFill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5B08AA2-5A58-3A0F-909E-1C9CA5057610}"/>
              </a:ext>
            </a:extLst>
          </p:cNvPr>
          <p:cNvCxnSpPr/>
          <p:nvPr/>
        </p:nvCxnSpPr>
        <p:spPr>
          <a:xfrm>
            <a:off x="5857873" y="3286127"/>
            <a:ext cx="2214563" cy="1837172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81950BB-FE96-3F5B-2E6E-1D7E9190D33A}"/>
              </a:ext>
            </a:extLst>
          </p:cNvPr>
          <p:cNvCxnSpPr>
            <a:cxnSpLocks/>
          </p:cNvCxnSpPr>
          <p:nvPr/>
        </p:nvCxnSpPr>
        <p:spPr>
          <a:xfrm>
            <a:off x="7302437" y="2481672"/>
            <a:ext cx="3718140" cy="272456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09809F3B-F125-A028-CA80-DD6DAFA72877}"/>
              </a:ext>
            </a:extLst>
          </p:cNvPr>
          <p:cNvSpPr txBox="1"/>
          <p:nvPr/>
        </p:nvSpPr>
        <p:spPr>
          <a:xfrm>
            <a:off x="1186258" y="2684253"/>
            <a:ext cx="3718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Start pulsing chiller temperature </a:t>
            </a:r>
          </a:p>
          <a:p>
            <a:r>
              <a:rPr lang="en-GB" dirty="0"/>
              <a:t>~ 30C, power ~16MW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D63DDA3-7346-4CE1-A202-B6D6AA628EA5}"/>
              </a:ext>
            </a:extLst>
          </p:cNvPr>
          <p:cNvCxnSpPr/>
          <p:nvPr/>
        </p:nvCxnSpPr>
        <p:spPr>
          <a:xfrm flipH="1" flipV="1">
            <a:off x="771525" y="2684253"/>
            <a:ext cx="414733" cy="11609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AC829E7-B863-1A5C-18F7-AC0DDA61903B}"/>
              </a:ext>
            </a:extLst>
          </p:cNvPr>
          <p:cNvCxnSpPr>
            <a:cxnSpLocks/>
            <a:stCxn id="20" idx="1"/>
          </p:cNvCxnSpPr>
          <p:nvPr/>
        </p:nvCxnSpPr>
        <p:spPr>
          <a:xfrm flipH="1">
            <a:off x="657225" y="3007419"/>
            <a:ext cx="529033" cy="126445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B18938C0-5A3F-2BA9-D0CF-6458B7AD27D6}"/>
              </a:ext>
            </a:extLst>
          </p:cNvPr>
          <p:cNvSpPr txBox="1">
            <a:spLocks/>
          </p:cNvSpPr>
          <p:nvPr/>
        </p:nvSpPr>
        <p:spPr bwMode="auto">
          <a:xfrm>
            <a:off x="40640" y="78222"/>
            <a:ext cx="12110719" cy="68291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188720" tIns="45720" rIns="27432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bg1"/>
                </a:solidFill>
                <a:latin typeface="+mj-lt"/>
                <a:ea typeface="ＭＳ Ｐゴシック" pitchFamily="-106" charset="-128"/>
                <a:cs typeface="ＭＳ Ｐゴシック" pitchFamily="-106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9pPr>
          </a:lstStyle>
          <a:p>
            <a:pPr algn="ctr" eaLnBrk="1" hangingPunct="1"/>
            <a:r>
              <a:rPr lang="en-US" altLang="it-IT" sz="4267" b="1" dirty="0">
                <a:solidFill>
                  <a:srgbClr val="06FF12"/>
                </a:solidFill>
                <a:latin typeface="Cambria"/>
                <a:ea typeface="ＭＳ Ｐゴシック" charset="-128"/>
                <a:cs typeface="Calibri Light"/>
              </a:rPr>
              <a:t>Hot plunger </a:t>
            </a:r>
            <a:endParaRPr lang="en-GB" altLang="it-IT" sz="4267" dirty="0">
              <a:solidFill>
                <a:srgbClr val="06FF12"/>
              </a:solidFill>
              <a:ea typeface="ＭＳ Ｐゴシック" charset="-12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D10C978-41D5-A4D1-211C-36B118EAF6F1}"/>
              </a:ext>
            </a:extLst>
          </p:cNvPr>
          <p:cNvSpPr txBox="1"/>
          <p:nvPr/>
        </p:nvSpPr>
        <p:spPr>
          <a:xfrm>
            <a:off x="1186258" y="6386513"/>
            <a:ext cx="4397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Calibration done with FLUKE Thermo-Gun  </a:t>
            </a:r>
          </a:p>
        </p:txBody>
      </p:sp>
    </p:spTree>
    <p:extLst>
      <p:ext uri="{BB962C8B-B14F-4D97-AF65-F5344CB8AC3E}">
        <p14:creationId xmlns:p14="http://schemas.microsoft.com/office/powerpoint/2010/main" val="23898170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8975B5-869C-C114-421F-0245ACFB4B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A956B2D5-29A1-F6D7-A139-DB65CE5131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790433" y="2870885"/>
            <a:ext cx="4791072" cy="2139886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8716F6D0-81D1-2213-2484-40E3CC856D0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7731" t="34892" r="13172" b="35621"/>
          <a:stretch>
            <a:fillRect/>
          </a:stretch>
        </p:blipFill>
        <p:spPr>
          <a:xfrm>
            <a:off x="332793" y="1611563"/>
            <a:ext cx="7925382" cy="4517659"/>
          </a:xfrm>
          <a:prstGeom prst="rect">
            <a:avLst/>
          </a:prstGeom>
        </p:spPr>
      </p:pic>
      <p:sp>
        <p:nvSpPr>
          <p:cNvPr id="6" name="Content Placeholder 13">
            <a:extLst>
              <a:ext uri="{FF2B5EF4-FFF2-40B4-BE49-F238E27FC236}">
                <a16:creationId xmlns:a16="http://schemas.microsoft.com/office/drawing/2014/main" id="{2409A51F-B728-619F-F14C-9CD49107FBF2}"/>
              </a:ext>
            </a:extLst>
          </p:cNvPr>
          <p:cNvSpPr txBox="1">
            <a:spLocks/>
          </p:cNvSpPr>
          <p:nvPr/>
        </p:nvSpPr>
        <p:spPr bwMode="auto">
          <a:xfrm>
            <a:off x="81281" y="743065"/>
            <a:ext cx="11055855" cy="1604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ts val="2000"/>
              </a:spcBef>
              <a:spcAft>
                <a:spcPct val="0"/>
              </a:spcAft>
              <a:buClr>
                <a:schemeClr val="accent1"/>
              </a:buClr>
              <a:buFont typeface="Wingdings 2" pitchFamily="-1" charset="2"/>
              <a:buChar char=""/>
              <a:defRPr sz="2000" kern="1200">
                <a:solidFill>
                  <a:srgbClr val="595959"/>
                </a:solidFill>
                <a:latin typeface="+mn-lt"/>
                <a:ea typeface="ＭＳ Ｐゴシック" pitchFamily="-106" charset="-128"/>
                <a:cs typeface="ＭＳ Ｐゴシック" pitchFamily="-106" charset="-128"/>
              </a:defRPr>
            </a:lvl1pPr>
            <a:lvl2pPr marL="685800" indent="-3365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51640B"/>
              </a:buClr>
              <a:buFont typeface="Wingdings 2" pitchFamily="-1" charset="2"/>
              <a:buChar char=""/>
              <a:defRPr kern="1200">
                <a:solidFill>
                  <a:srgbClr val="595959"/>
                </a:solidFill>
                <a:latin typeface="+mn-lt"/>
                <a:ea typeface="ＭＳ Ｐゴシック" pitchFamily="-106" charset="-128"/>
                <a:cs typeface="+mn-cs"/>
              </a:defRPr>
            </a:lvl2pPr>
            <a:lvl3pPr marL="1035050" indent="-3492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 2" pitchFamily="-1" charset="2"/>
              <a:buChar char=""/>
              <a:defRPr kern="1200">
                <a:solidFill>
                  <a:srgbClr val="595959"/>
                </a:solidFill>
                <a:latin typeface="+mn-lt"/>
                <a:ea typeface="ＭＳ Ｐゴシック" pitchFamily="-106" charset="-128"/>
                <a:cs typeface="+mn-cs"/>
              </a:defRPr>
            </a:lvl3pPr>
            <a:lvl4pPr marL="1371600" indent="-3365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51640B"/>
              </a:buClr>
              <a:buFont typeface="Wingdings 2" pitchFamily="-1" charset="2"/>
              <a:buChar char=""/>
              <a:defRPr kern="1200">
                <a:solidFill>
                  <a:srgbClr val="595959"/>
                </a:solidFill>
                <a:latin typeface="+mn-lt"/>
                <a:ea typeface="ＭＳ Ｐゴシック" pitchFamily="-106" charset="-128"/>
                <a:cs typeface="+mn-cs"/>
              </a:defRPr>
            </a:lvl4pPr>
            <a:lvl5pPr marL="1720850" indent="-3492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 2" pitchFamily="-1" charset="2"/>
              <a:buChar char=""/>
              <a:defRPr kern="1200">
                <a:solidFill>
                  <a:srgbClr val="595959"/>
                </a:solidFill>
                <a:latin typeface="+mn-lt"/>
                <a:ea typeface="ＭＳ Ｐゴシック" pitchFamily="-106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chemeClr val="tx1"/>
                </a:solidFill>
                <a:latin typeface="Cambria"/>
                <a:ea typeface="Cambria"/>
                <a:cs typeface="Calibri"/>
              </a:rPr>
              <a:t>We observe different temperature on the left and right plunger; the hottest point isn’t at the cup level but on the plunger flange of  the left cavity   </a:t>
            </a:r>
          </a:p>
          <a:p>
            <a:endParaRPr lang="en-US" sz="2400" dirty="0">
              <a:solidFill>
                <a:schemeClr val="tx1"/>
              </a:solidFill>
              <a:latin typeface="Cambria"/>
              <a:ea typeface="Cambria"/>
              <a:cs typeface="Calibri"/>
            </a:endParaRPr>
          </a:p>
          <a:p>
            <a:endParaRPr lang="en-US" sz="2400" dirty="0">
              <a:solidFill>
                <a:schemeClr val="tx1"/>
              </a:solidFill>
              <a:latin typeface="Cambria"/>
              <a:ea typeface="Cambria"/>
              <a:cs typeface="Calibri"/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  <a:latin typeface="Cambria"/>
                <a:ea typeface="Cambria"/>
                <a:cs typeface="Calibri"/>
              </a:rPr>
              <a:t> </a:t>
            </a:r>
          </a:p>
          <a:p>
            <a:pPr marL="0" indent="0">
              <a:buClr>
                <a:srgbClr val="A2C816"/>
              </a:buClr>
              <a:buNone/>
              <a:defRPr/>
            </a:pPr>
            <a:endParaRPr lang="en-GB" dirty="0">
              <a:latin typeface="Century Gothic"/>
            </a:endParaRPr>
          </a:p>
          <a:p>
            <a:pPr lvl="1">
              <a:defRPr/>
            </a:pPr>
            <a:endParaRPr lang="en-GB" sz="1351" dirty="0">
              <a:latin typeface="Century Gothic"/>
              <a:cs typeface=""/>
            </a:endParaRPr>
          </a:p>
          <a:p>
            <a:pPr>
              <a:buClr>
                <a:srgbClr val="A2C816"/>
              </a:buClr>
              <a:defRPr/>
            </a:pPr>
            <a:endParaRPr lang="en-GB" dirty="0">
              <a:latin typeface="Century Gothic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0759A69-DA20-F95E-1AA8-DC05CB842F17}"/>
              </a:ext>
            </a:extLst>
          </p:cNvPr>
          <p:cNvSpPr txBox="1"/>
          <p:nvPr/>
        </p:nvSpPr>
        <p:spPr>
          <a:xfrm>
            <a:off x="1054864" y="1842750"/>
            <a:ext cx="54332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</a:rPr>
              <a:t>Right Cavity  (R) NOT Calibrated should be -5C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45BA18E-9A7C-875D-4FD1-2A3AA4808440}"/>
              </a:ext>
            </a:extLst>
          </p:cNvPr>
          <p:cNvSpPr txBox="1"/>
          <p:nvPr/>
        </p:nvSpPr>
        <p:spPr>
          <a:xfrm>
            <a:off x="1389171" y="4215031"/>
            <a:ext cx="32853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00B050"/>
                </a:solidFill>
              </a:rPr>
              <a:t>Left (L) Cavity ~ Calibrated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3B953CC-041C-A187-A87A-FA61ADABB3C7}"/>
              </a:ext>
            </a:extLst>
          </p:cNvPr>
          <p:cNvSpPr txBox="1"/>
          <p:nvPr/>
        </p:nvSpPr>
        <p:spPr>
          <a:xfrm>
            <a:off x="7696093" y="4923271"/>
            <a:ext cx="515778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b="1" dirty="0">
                <a:solidFill>
                  <a:srgbClr val="FF0000"/>
                </a:solidFill>
              </a:rPr>
              <a:t>~40C @ L Flange</a:t>
            </a:r>
            <a:endParaRPr lang="en-GB" sz="3600" dirty="0">
              <a:solidFill>
                <a:srgbClr val="FF0000"/>
              </a:solidFill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344A42C-E5E5-ABAA-45D7-D76004152481}"/>
              </a:ext>
            </a:extLst>
          </p:cNvPr>
          <p:cNvCxnSpPr>
            <a:cxnSpLocks/>
          </p:cNvCxnSpPr>
          <p:nvPr/>
        </p:nvCxnSpPr>
        <p:spPr>
          <a:xfrm>
            <a:off x="7302437" y="2481672"/>
            <a:ext cx="2213038" cy="1733359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itle 1">
            <a:extLst>
              <a:ext uri="{FF2B5EF4-FFF2-40B4-BE49-F238E27FC236}">
                <a16:creationId xmlns:a16="http://schemas.microsoft.com/office/drawing/2014/main" id="{C60111B9-BB7B-F86A-736B-1374D8A47E3D}"/>
              </a:ext>
            </a:extLst>
          </p:cNvPr>
          <p:cNvSpPr txBox="1">
            <a:spLocks/>
          </p:cNvSpPr>
          <p:nvPr/>
        </p:nvSpPr>
        <p:spPr bwMode="auto">
          <a:xfrm>
            <a:off x="81281" y="86671"/>
            <a:ext cx="12110719" cy="68291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188720" tIns="45720" rIns="27432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bg1"/>
                </a:solidFill>
                <a:latin typeface="+mj-lt"/>
                <a:ea typeface="ＭＳ Ｐゴシック" pitchFamily="-106" charset="-128"/>
                <a:cs typeface="ＭＳ Ｐゴシック" pitchFamily="-106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9pPr>
          </a:lstStyle>
          <a:p>
            <a:pPr algn="ctr" eaLnBrk="1" hangingPunct="1"/>
            <a:r>
              <a:rPr lang="en-US" altLang="it-IT" sz="4267" b="1" dirty="0">
                <a:solidFill>
                  <a:srgbClr val="06FF12"/>
                </a:solidFill>
                <a:latin typeface="Cambria"/>
                <a:ea typeface="ＭＳ Ｐゴシック" charset="-128"/>
                <a:cs typeface="Calibri Light"/>
              </a:rPr>
              <a:t>Had a temp. probe to the flange</a:t>
            </a:r>
            <a:endParaRPr lang="en-GB" altLang="it-IT" sz="4267" dirty="0">
              <a:solidFill>
                <a:srgbClr val="06FF12"/>
              </a:solidFill>
              <a:ea typeface="ＭＳ Ｐゴシック" charset="-128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B4CBFDC-3F49-1CF4-C88E-550204FC6622}"/>
              </a:ext>
            </a:extLst>
          </p:cNvPr>
          <p:cNvSpPr txBox="1"/>
          <p:nvPr/>
        </p:nvSpPr>
        <p:spPr>
          <a:xfrm>
            <a:off x="107445" y="6013198"/>
            <a:ext cx="78631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br>
              <a:rPr lang="en-GB" dirty="0"/>
            </a:br>
            <a:r>
              <a:rPr lang="en-GB" dirty="0"/>
              <a:t>Note: If change the plunge position, we have vacuum spike even a low power.  </a:t>
            </a:r>
          </a:p>
        </p:txBody>
      </p:sp>
    </p:spTree>
    <p:extLst>
      <p:ext uri="{BB962C8B-B14F-4D97-AF65-F5344CB8AC3E}">
        <p14:creationId xmlns:p14="http://schemas.microsoft.com/office/powerpoint/2010/main" val="2425426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99087A-8EBF-40CE-6172-E82D0628E0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1513FD0-5ACC-12E8-410F-B498F35B4357}"/>
              </a:ext>
            </a:extLst>
          </p:cNvPr>
          <p:cNvSpPr txBox="1">
            <a:spLocks/>
          </p:cNvSpPr>
          <p:nvPr/>
        </p:nvSpPr>
        <p:spPr bwMode="auto">
          <a:xfrm>
            <a:off x="81281" y="38103"/>
            <a:ext cx="12110719" cy="68291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188720" tIns="45720" rIns="27432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bg1"/>
                </a:solidFill>
                <a:latin typeface="+mj-lt"/>
                <a:ea typeface="ＭＳ Ｐゴシック" pitchFamily="-106" charset="-128"/>
                <a:cs typeface="ＭＳ Ｐゴシック" pitchFamily="-106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9pPr>
          </a:lstStyle>
          <a:p>
            <a:pPr algn="ctr" eaLnBrk="1" hangingPunct="1"/>
            <a:r>
              <a:rPr lang="en-US" altLang="it-IT" sz="4267" b="1" dirty="0">
                <a:solidFill>
                  <a:srgbClr val="06FF12"/>
                </a:solidFill>
                <a:latin typeface="Cambria"/>
                <a:ea typeface="ＭＳ Ｐゴシック" charset="-128"/>
                <a:cs typeface="Calibri Light"/>
              </a:rPr>
              <a:t>Possible reason of temperature difference</a:t>
            </a:r>
            <a:endParaRPr lang="en-GB" altLang="it-IT" sz="4267" dirty="0">
              <a:solidFill>
                <a:srgbClr val="06FF12"/>
              </a:solidFill>
              <a:ea typeface="ＭＳ Ｐゴシック" charset="-128"/>
            </a:endParaRPr>
          </a:p>
        </p:txBody>
      </p:sp>
      <p:sp>
        <p:nvSpPr>
          <p:cNvPr id="6" name="Content Placeholder 13">
            <a:extLst>
              <a:ext uri="{FF2B5EF4-FFF2-40B4-BE49-F238E27FC236}">
                <a16:creationId xmlns:a16="http://schemas.microsoft.com/office/drawing/2014/main" id="{55ED4EC4-DF6C-C56B-2EAA-2291182A6FEA}"/>
              </a:ext>
            </a:extLst>
          </p:cNvPr>
          <p:cNvSpPr txBox="1">
            <a:spLocks/>
          </p:cNvSpPr>
          <p:nvPr/>
        </p:nvSpPr>
        <p:spPr bwMode="auto">
          <a:xfrm>
            <a:off x="335281" y="881176"/>
            <a:ext cx="11055855" cy="5400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ts val="2000"/>
              </a:spcBef>
              <a:spcAft>
                <a:spcPct val="0"/>
              </a:spcAft>
              <a:buClr>
                <a:schemeClr val="accent1"/>
              </a:buClr>
              <a:buFont typeface="Wingdings 2" pitchFamily="-1" charset="2"/>
              <a:buChar char=""/>
              <a:defRPr sz="2000" kern="1200">
                <a:solidFill>
                  <a:srgbClr val="595959"/>
                </a:solidFill>
                <a:latin typeface="+mn-lt"/>
                <a:ea typeface="ＭＳ Ｐゴシック" pitchFamily="-106" charset="-128"/>
                <a:cs typeface="ＭＳ Ｐゴシック" pitchFamily="-106" charset="-128"/>
              </a:defRPr>
            </a:lvl1pPr>
            <a:lvl2pPr marL="685800" indent="-3365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51640B"/>
              </a:buClr>
              <a:buFont typeface="Wingdings 2" pitchFamily="-1" charset="2"/>
              <a:buChar char=""/>
              <a:defRPr kern="1200">
                <a:solidFill>
                  <a:srgbClr val="595959"/>
                </a:solidFill>
                <a:latin typeface="+mn-lt"/>
                <a:ea typeface="ＭＳ Ｐゴシック" pitchFamily="-106" charset="-128"/>
                <a:cs typeface="+mn-cs"/>
              </a:defRPr>
            </a:lvl2pPr>
            <a:lvl3pPr marL="1035050" indent="-3492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 2" pitchFamily="-1" charset="2"/>
              <a:buChar char=""/>
              <a:defRPr kern="1200">
                <a:solidFill>
                  <a:srgbClr val="595959"/>
                </a:solidFill>
                <a:latin typeface="+mn-lt"/>
                <a:ea typeface="ＭＳ Ｐゴシック" pitchFamily="-106" charset="-128"/>
                <a:cs typeface="+mn-cs"/>
              </a:defRPr>
            </a:lvl3pPr>
            <a:lvl4pPr marL="1371600" indent="-3365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51640B"/>
              </a:buClr>
              <a:buFont typeface="Wingdings 2" pitchFamily="-1" charset="2"/>
              <a:buChar char=""/>
              <a:defRPr kern="1200">
                <a:solidFill>
                  <a:srgbClr val="595959"/>
                </a:solidFill>
                <a:latin typeface="+mn-lt"/>
                <a:ea typeface="ＭＳ Ｐゴシック" pitchFamily="-106" charset="-128"/>
                <a:cs typeface="+mn-cs"/>
              </a:defRPr>
            </a:lvl4pPr>
            <a:lvl5pPr marL="1720850" indent="-3492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 2" pitchFamily="-1" charset="2"/>
              <a:buChar char=""/>
              <a:defRPr kern="1200">
                <a:solidFill>
                  <a:srgbClr val="595959"/>
                </a:solidFill>
                <a:latin typeface="+mn-lt"/>
                <a:ea typeface="ＭＳ Ｐゴシック" pitchFamily="-106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2400" dirty="0">
                <a:solidFill>
                  <a:srgbClr val="000000"/>
                </a:solidFill>
                <a:latin typeface="-webkit-standard"/>
              </a:rPr>
              <a:t>The </a:t>
            </a:r>
            <a:r>
              <a:rPr lang="en-US" altLang="en-US" sz="2400" b="1" dirty="0">
                <a:solidFill>
                  <a:srgbClr val="000000"/>
                </a:solidFill>
              </a:rPr>
              <a:t>3 dB hybrid</a:t>
            </a:r>
            <a:r>
              <a:rPr lang="en-US" altLang="en-US" sz="2400" dirty="0">
                <a:solidFill>
                  <a:srgbClr val="000000"/>
                </a:solidFill>
                <a:latin typeface="-webkit-standard"/>
              </a:rPr>
              <a:t> doesn’t split the klystron power equally.</a:t>
            </a:r>
            <a:endParaRPr lang="en-US" altLang="en-US" sz="24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r>
              <a:rPr lang="en-US" sz="2400" dirty="0">
                <a:solidFill>
                  <a:schemeClr val="tx1"/>
                </a:solidFill>
                <a:latin typeface="Cambria"/>
                <a:ea typeface="Cambria"/>
                <a:cs typeface="Calibri"/>
              </a:rPr>
              <a:t>Cavity frequency detuning </a:t>
            </a:r>
          </a:p>
          <a:p>
            <a:r>
              <a:rPr lang="en-US" altLang="en-US" sz="2400" b="1" dirty="0">
                <a:solidFill>
                  <a:srgbClr val="000000"/>
                </a:solidFill>
                <a:latin typeface="Arial" panose="020B0604020202020204" pitchFamily="34" charset="0"/>
              </a:rPr>
              <a:t>Coupling imbalance (β mismatch)</a:t>
            </a:r>
          </a:p>
          <a:p>
            <a:r>
              <a:rPr lang="en-US" altLang="en-US" sz="2400" b="1" dirty="0">
                <a:solidFill>
                  <a:srgbClr val="000000"/>
                </a:solidFill>
                <a:latin typeface="Arial" panose="020B0604020202020204" pitchFamily="34" charset="0"/>
              </a:rPr>
              <a:t>Outgassing and vacuum differences</a:t>
            </a:r>
          </a:p>
          <a:p>
            <a:pPr lvl="1"/>
            <a:r>
              <a:rPr lang="en-US" altLang="en-US" sz="2200" b="1" dirty="0">
                <a:solidFill>
                  <a:srgbClr val="000000"/>
                </a:solidFill>
                <a:latin typeface="Arial" panose="020B0604020202020204" pitchFamily="34" charset="0"/>
              </a:rPr>
              <a:t>If one cavity has slightly worse vacuum (e.g. 10⁻⁷ mbar instead of 10⁻⁸ mbar):</a:t>
            </a:r>
          </a:p>
          <a:p>
            <a:pPr lvl="1"/>
            <a:r>
              <a:rPr lang="en-US" altLang="en-US" sz="2200" b="1" dirty="0">
                <a:solidFill>
                  <a:srgbClr val="000000"/>
                </a:solidFill>
                <a:latin typeface="Arial" panose="020B0604020202020204" pitchFamily="34" charset="0"/>
              </a:rPr>
              <a:t>There are more residual gas molecules inside.</a:t>
            </a:r>
          </a:p>
          <a:p>
            <a:pPr lvl="1"/>
            <a:r>
              <a:rPr lang="en-US" altLang="en-US" sz="2200" dirty="0">
                <a:solidFill>
                  <a:schemeClr val="tx1"/>
                </a:solidFill>
                <a:latin typeface="Arial" panose="020B0604020202020204" pitchFamily="34" charset="0"/>
              </a:rPr>
              <a:t>These molecules absorb part of the RF energy through ionization or dielectric loss, especially near the field maxima.</a:t>
            </a:r>
          </a:p>
          <a:p>
            <a:pPr lvl="1"/>
            <a:r>
              <a:rPr lang="en-US" altLang="en-US" sz="2200" b="1" dirty="0">
                <a:solidFill>
                  <a:srgbClr val="FF0000"/>
                </a:solidFill>
                <a:latin typeface="Arial" panose="020B0604020202020204" pitchFamily="34" charset="0"/>
              </a:rPr>
              <a:t>The absorbed energy appears as additional heating on the cavity wall </a:t>
            </a:r>
            <a:r>
              <a:rPr lang="en-US" altLang="en-US" sz="2200" dirty="0">
                <a:solidFill>
                  <a:schemeClr val="tx1"/>
                </a:solidFill>
                <a:latin typeface="Arial" panose="020B0604020202020204" pitchFamily="34" charset="0"/>
              </a:rPr>
              <a:t>(mostly at the iris or coupling port, where fields are strongest).</a:t>
            </a:r>
          </a:p>
          <a:p>
            <a:r>
              <a:rPr lang="en-US" sz="2400" dirty="0">
                <a:solidFill>
                  <a:schemeClr val="tx1"/>
                </a:solidFill>
                <a:latin typeface="Cambria"/>
                <a:ea typeface="Cambria"/>
                <a:cs typeface="Calibri"/>
              </a:rPr>
              <a:t>There might be a leak at the gasket, which also doesn’t look perfectly aligned when touched.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  <a:latin typeface="Cambria"/>
                <a:ea typeface="Cambria"/>
                <a:cs typeface="Calibri"/>
              </a:rPr>
              <a:t> </a:t>
            </a:r>
          </a:p>
          <a:p>
            <a:pPr marL="0" indent="0">
              <a:buClr>
                <a:srgbClr val="A2C816"/>
              </a:buClr>
              <a:buNone/>
              <a:defRPr/>
            </a:pPr>
            <a:endParaRPr lang="en-GB" dirty="0">
              <a:latin typeface="Century Gothic"/>
            </a:endParaRPr>
          </a:p>
          <a:p>
            <a:pPr lvl="1">
              <a:defRPr/>
            </a:pPr>
            <a:endParaRPr lang="en-GB" sz="1351" dirty="0">
              <a:latin typeface="Century Gothic"/>
              <a:cs typeface=""/>
            </a:endParaRPr>
          </a:p>
          <a:p>
            <a:pPr>
              <a:buClr>
                <a:srgbClr val="A2C816"/>
              </a:buClr>
              <a:defRPr/>
            </a:pPr>
            <a:endParaRPr lang="en-GB" dirty="0"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5832176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0382B6-770E-5741-FBFD-DE1C5A4309CE}"/>
              </a:ext>
            </a:extLst>
          </p:cNvPr>
          <p:cNvSpPr txBox="1">
            <a:spLocks/>
          </p:cNvSpPr>
          <p:nvPr/>
        </p:nvSpPr>
        <p:spPr bwMode="auto">
          <a:xfrm>
            <a:off x="81281" y="38103"/>
            <a:ext cx="12110719" cy="565341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188720" tIns="45720" rIns="27432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bg1"/>
                </a:solidFill>
                <a:latin typeface="+mj-lt"/>
                <a:ea typeface="ＭＳ Ｐゴシック" pitchFamily="-106" charset="-128"/>
                <a:cs typeface="ＭＳ Ｐゴシック" pitchFamily="-106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9pPr>
          </a:lstStyle>
          <a:p>
            <a:pPr algn="ctr" eaLnBrk="1" hangingPunct="1"/>
            <a:r>
              <a:rPr lang="en-US" sz="4267" b="1" dirty="0">
                <a:solidFill>
                  <a:srgbClr val="06FF12"/>
                </a:solidFill>
                <a:latin typeface="Cambria"/>
                <a:ea typeface="Cambria"/>
                <a:cs typeface="Calibri Light"/>
              </a:rPr>
              <a:t>Modulator D - Oil leak</a:t>
            </a:r>
            <a:endParaRPr lang="en-GB" altLang="it-IT" sz="4267" dirty="0">
              <a:solidFill>
                <a:srgbClr val="06FF12"/>
              </a:solidFill>
              <a:ea typeface="ＭＳ Ｐゴシック" charset="-128"/>
            </a:endParaRPr>
          </a:p>
        </p:txBody>
      </p:sp>
      <p:sp>
        <p:nvSpPr>
          <p:cNvPr id="3" name="Content Placeholder 13">
            <a:extLst>
              <a:ext uri="{FF2B5EF4-FFF2-40B4-BE49-F238E27FC236}">
                <a16:creationId xmlns:a16="http://schemas.microsoft.com/office/drawing/2014/main" id="{8B3FFAE4-2CC7-50EA-1159-435FE296EB44}"/>
              </a:ext>
            </a:extLst>
          </p:cNvPr>
          <p:cNvSpPr txBox="1">
            <a:spLocks/>
          </p:cNvSpPr>
          <p:nvPr/>
        </p:nvSpPr>
        <p:spPr bwMode="auto">
          <a:xfrm>
            <a:off x="250247" y="896499"/>
            <a:ext cx="6262065" cy="5400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ts val="2000"/>
              </a:spcBef>
              <a:spcAft>
                <a:spcPct val="0"/>
              </a:spcAft>
              <a:buClr>
                <a:schemeClr val="accent1"/>
              </a:buClr>
              <a:buFont typeface="Wingdings 2" pitchFamily="-1" charset="2"/>
              <a:buChar char=""/>
              <a:defRPr sz="2000" kern="1200">
                <a:solidFill>
                  <a:srgbClr val="595959"/>
                </a:solidFill>
                <a:latin typeface="+mn-lt"/>
                <a:ea typeface="ＭＳ Ｐゴシック" pitchFamily="-106" charset="-128"/>
                <a:cs typeface="ＭＳ Ｐゴシック" pitchFamily="-106" charset="-128"/>
              </a:defRPr>
            </a:lvl1pPr>
            <a:lvl2pPr marL="685800" indent="-3365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51640B"/>
              </a:buClr>
              <a:buFont typeface="Wingdings 2" pitchFamily="-1" charset="2"/>
              <a:buChar char=""/>
              <a:defRPr kern="1200">
                <a:solidFill>
                  <a:srgbClr val="595959"/>
                </a:solidFill>
                <a:latin typeface="+mn-lt"/>
                <a:ea typeface="ＭＳ Ｐゴシック" pitchFamily="-106" charset="-128"/>
                <a:cs typeface="+mn-cs"/>
              </a:defRPr>
            </a:lvl2pPr>
            <a:lvl3pPr marL="1035050" indent="-3492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 2" pitchFamily="-1" charset="2"/>
              <a:buChar char=""/>
              <a:defRPr kern="1200">
                <a:solidFill>
                  <a:srgbClr val="595959"/>
                </a:solidFill>
                <a:latin typeface="+mn-lt"/>
                <a:ea typeface="ＭＳ Ｐゴシック" pitchFamily="-106" charset="-128"/>
                <a:cs typeface="+mn-cs"/>
              </a:defRPr>
            </a:lvl3pPr>
            <a:lvl4pPr marL="1371600" indent="-3365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51640B"/>
              </a:buClr>
              <a:buFont typeface="Wingdings 2" pitchFamily="-1" charset="2"/>
              <a:buChar char=""/>
              <a:defRPr kern="1200">
                <a:solidFill>
                  <a:srgbClr val="595959"/>
                </a:solidFill>
                <a:latin typeface="+mn-lt"/>
                <a:ea typeface="ＭＳ Ｐゴシック" pitchFamily="-106" charset="-128"/>
                <a:cs typeface="+mn-cs"/>
              </a:defRPr>
            </a:lvl4pPr>
            <a:lvl5pPr marL="1720850" indent="-3492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 2" pitchFamily="-1" charset="2"/>
              <a:buChar char=""/>
              <a:defRPr kern="1200">
                <a:solidFill>
                  <a:srgbClr val="595959"/>
                </a:solidFill>
                <a:latin typeface="+mn-lt"/>
                <a:ea typeface="ＭＳ Ｐゴシック" pitchFamily="-106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chemeClr val="tx1"/>
                </a:solidFill>
                <a:latin typeface="Cambria"/>
                <a:ea typeface="Cambria"/>
                <a:cs typeface="Calibri"/>
              </a:rPr>
              <a:t>Problem should be just the gasket</a:t>
            </a:r>
          </a:p>
          <a:p>
            <a:r>
              <a:rPr lang="en-US" sz="2400" dirty="0">
                <a:solidFill>
                  <a:schemeClr val="tx1"/>
                </a:solidFill>
                <a:latin typeface="Cambria"/>
                <a:ea typeface="Cambria"/>
                <a:cs typeface="Calibri"/>
              </a:rPr>
              <a:t>Contacted </a:t>
            </a:r>
            <a:r>
              <a:rPr lang="en-US" sz="2400" dirty="0" err="1">
                <a:solidFill>
                  <a:schemeClr val="tx1"/>
                </a:solidFill>
                <a:latin typeface="Cambria"/>
                <a:ea typeface="Cambria"/>
                <a:cs typeface="Calibri"/>
              </a:rPr>
              <a:t>Scandinova</a:t>
            </a:r>
            <a:r>
              <a:rPr lang="en-US" sz="2400" dirty="0">
                <a:solidFill>
                  <a:schemeClr val="tx1"/>
                </a:solidFill>
                <a:latin typeface="Cambria"/>
                <a:ea typeface="Cambria"/>
                <a:cs typeface="Calibri"/>
              </a:rPr>
              <a:t> for more details</a:t>
            </a:r>
          </a:p>
          <a:p>
            <a:r>
              <a:rPr lang="en-US" sz="2400" dirty="0">
                <a:solidFill>
                  <a:schemeClr val="tx1"/>
                </a:solidFill>
                <a:latin typeface="Cambria"/>
                <a:ea typeface="Cambria"/>
                <a:cs typeface="Calibri"/>
              </a:rPr>
              <a:t>Modulator C Oil level 8mm</a:t>
            </a:r>
          </a:p>
          <a:p>
            <a:r>
              <a:rPr lang="en-US" sz="2400" dirty="0">
                <a:solidFill>
                  <a:schemeClr val="tx1"/>
                </a:solidFill>
                <a:latin typeface="Cambria"/>
                <a:ea typeface="Cambria"/>
                <a:cs typeface="Calibri"/>
              </a:rPr>
              <a:t>Modulator D Oil level 2mm  </a:t>
            </a:r>
          </a:p>
          <a:p>
            <a:r>
              <a:rPr lang="en-US" sz="2400" dirty="0">
                <a:solidFill>
                  <a:schemeClr val="tx1"/>
                </a:solidFill>
                <a:latin typeface="Cambria"/>
                <a:ea typeface="Cambria"/>
                <a:cs typeface="Calibri"/>
              </a:rPr>
              <a:t>Oil level should be just above the screwheads that fastens the tunings. </a:t>
            </a:r>
          </a:p>
          <a:p>
            <a:pPr marL="0" indent="0">
              <a:buClr>
                <a:srgbClr val="A2C816"/>
              </a:buClr>
              <a:buNone/>
              <a:defRPr/>
            </a:pPr>
            <a:endParaRPr lang="en-GB" dirty="0">
              <a:latin typeface="Century Gothic"/>
            </a:endParaRPr>
          </a:p>
          <a:p>
            <a:pPr lvl="1">
              <a:defRPr/>
            </a:pPr>
            <a:endParaRPr lang="en-GB" sz="1351" dirty="0">
              <a:latin typeface="Century Gothic"/>
              <a:cs typeface="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1F82D5-B8C0-D064-6B40-E3310D47FB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Calibri" panose="020F0502020204030204" pitchFamily="34" charset="0"/>
              </a:rPr>
              <a:t>oil just so that the level is just above the screwheads that fastens the tunings,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2D84921-BDC9-04B4-3392-DCB840438C2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9675"/>
          <a:stretch>
            <a:fillRect/>
          </a:stretch>
        </p:blipFill>
        <p:spPr>
          <a:xfrm rot="5400000">
            <a:off x="5355171" y="4303442"/>
            <a:ext cx="3183704" cy="177026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8AE6D97-319C-CB67-71F3-D242C3F5B6B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8690" t="2757" r="35269"/>
          <a:stretch>
            <a:fillRect/>
          </a:stretch>
        </p:blipFill>
        <p:spPr>
          <a:xfrm rot="5400000">
            <a:off x="7759351" y="4187088"/>
            <a:ext cx="2871675" cy="222556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2DA6B9C-74AF-7F3D-3B08-B265EE5A56A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30145" t="37680" r="37839" b="20909"/>
          <a:stretch>
            <a:fillRect/>
          </a:stretch>
        </p:blipFill>
        <p:spPr>
          <a:xfrm rot="5400000">
            <a:off x="9885388" y="4470428"/>
            <a:ext cx="2871675" cy="165888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7A28112-E493-0EE5-264B-062E5BEC809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74194" y="603444"/>
            <a:ext cx="3267559" cy="302423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8BB2D8A-F2CD-48F3-28E7-FAFBEEB78D11}"/>
              </a:ext>
            </a:extLst>
          </p:cNvPr>
          <p:cNvSpPr txBox="1"/>
          <p:nvPr/>
        </p:nvSpPr>
        <p:spPr>
          <a:xfrm>
            <a:off x="8458430" y="4078717"/>
            <a:ext cx="4315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AAB8F21-973C-5BEE-2C25-CEC621F84B63}"/>
              </a:ext>
            </a:extLst>
          </p:cNvPr>
          <p:cNvSpPr txBox="1"/>
          <p:nvPr/>
        </p:nvSpPr>
        <p:spPr>
          <a:xfrm>
            <a:off x="10583848" y="4078717"/>
            <a:ext cx="4331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C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045C4A7-8B05-279B-7C2B-D7C8A5C43B0D}"/>
              </a:ext>
            </a:extLst>
          </p:cNvPr>
          <p:cNvCxnSpPr/>
          <p:nvPr/>
        </p:nvCxnSpPr>
        <p:spPr>
          <a:xfrm>
            <a:off x="5508702" y="4078717"/>
            <a:ext cx="1382752" cy="1128903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0" name="Picture 29">
            <a:extLst>
              <a:ext uri="{FF2B5EF4-FFF2-40B4-BE49-F238E27FC236}">
                <a16:creationId xmlns:a16="http://schemas.microsoft.com/office/drawing/2014/main" id="{9C4E2BDE-657B-69C4-0023-0A6A3948655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09692" y="651131"/>
            <a:ext cx="1322657" cy="2960862"/>
          </a:xfrm>
          <a:prstGeom prst="rect">
            <a:avLst/>
          </a:prstGeom>
        </p:spPr>
      </p:pic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DBBCE121-6557-C2F8-8DF2-19DB9E813748}"/>
              </a:ext>
            </a:extLst>
          </p:cNvPr>
          <p:cNvCxnSpPr>
            <a:cxnSpLocks/>
          </p:cNvCxnSpPr>
          <p:nvPr/>
        </p:nvCxnSpPr>
        <p:spPr>
          <a:xfrm>
            <a:off x="6805246" y="1468315"/>
            <a:ext cx="787427" cy="537299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3711E8BE-B554-170D-33B2-A7592F2EFF00}"/>
              </a:ext>
            </a:extLst>
          </p:cNvPr>
          <p:cNvSpPr txBox="1"/>
          <p:nvPr/>
        </p:nvSpPr>
        <p:spPr>
          <a:xfrm>
            <a:off x="5873808" y="963441"/>
            <a:ext cx="658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Leak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B82F39E2-DAED-AA1F-F22F-2D9C8CDEE9F9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13939" r="43657"/>
          <a:stretch>
            <a:fillRect/>
          </a:stretch>
        </p:blipFill>
        <p:spPr>
          <a:xfrm rot="5400000">
            <a:off x="2621266" y="4339903"/>
            <a:ext cx="2264631" cy="2385274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B2019E8E-20FD-F21A-CC1F-DBB7C2CE49E6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11282" r="43657"/>
          <a:stretch>
            <a:fillRect/>
          </a:stretch>
        </p:blipFill>
        <p:spPr>
          <a:xfrm rot="5400000">
            <a:off x="240517" y="4468986"/>
            <a:ext cx="2207254" cy="2187794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00E5BF0E-4349-7439-ED16-CE4B827DED87}"/>
              </a:ext>
            </a:extLst>
          </p:cNvPr>
          <p:cNvSpPr txBox="1"/>
          <p:nvPr/>
        </p:nvSpPr>
        <p:spPr>
          <a:xfrm>
            <a:off x="3697013" y="4340327"/>
            <a:ext cx="4315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92DC3CE-66C9-6A3E-6DA8-08F6FFB1B23B}"/>
              </a:ext>
            </a:extLst>
          </p:cNvPr>
          <p:cNvSpPr txBox="1"/>
          <p:nvPr/>
        </p:nvSpPr>
        <p:spPr>
          <a:xfrm>
            <a:off x="1523906" y="4400224"/>
            <a:ext cx="4331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14531485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C33201-E6EF-2139-46E6-7DFAB43B4A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8A96FB-FB0C-ACFE-649A-BF3DCCE02FF4}"/>
              </a:ext>
            </a:extLst>
          </p:cNvPr>
          <p:cNvSpPr txBox="1">
            <a:spLocks/>
          </p:cNvSpPr>
          <p:nvPr/>
        </p:nvSpPr>
        <p:spPr bwMode="auto">
          <a:xfrm>
            <a:off x="81281" y="38103"/>
            <a:ext cx="12110719" cy="565341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188720" tIns="45720" rIns="27432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bg1"/>
                </a:solidFill>
                <a:latin typeface="+mj-lt"/>
                <a:ea typeface="ＭＳ Ｐゴシック" pitchFamily="-106" charset="-128"/>
                <a:cs typeface="ＭＳ Ｐゴシック" pitchFamily="-106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entury Gothic" pitchFamily="-106" charset="0"/>
                <a:ea typeface="ＭＳ Ｐゴシック" pitchFamily="-106" charset="-128"/>
                <a:cs typeface="ＭＳ Ｐゴシック" pitchFamily="-106" charset="-128"/>
              </a:defRPr>
            </a:lvl9pPr>
          </a:lstStyle>
          <a:p>
            <a:pPr algn="ctr" eaLnBrk="1" hangingPunct="1"/>
            <a:r>
              <a:rPr lang="en-US" sz="4267" b="1" dirty="0">
                <a:solidFill>
                  <a:srgbClr val="06FF12"/>
                </a:solidFill>
                <a:latin typeface="Cambria"/>
                <a:ea typeface="Cambria"/>
                <a:cs typeface="Calibri Light"/>
              </a:rPr>
              <a:t>After fill ~1cm of the oil in both KLYs. </a:t>
            </a:r>
            <a:endParaRPr lang="en-GB" altLang="it-IT" sz="4267" dirty="0">
              <a:solidFill>
                <a:srgbClr val="06FF12"/>
              </a:solidFill>
              <a:ea typeface="ＭＳ Ｐゴシック" charset="-128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B71A0B8E-A0E3-B16A-874B-0AAA07A33C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Calibri" panose="020F0502020204030204" pitchFamily="34" charset="0"/>
              </a:rPr>
              <a:t>oil just so that the level is just above the screwheads that fastens the tunings,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8D20982-1D03-80EF-6D65-C1511BE63CB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8690" t="2757" r="35269"/>
          <a:stretch>
            <a:fillRect/>
          </a:stretch>
        </p:blipFill>
        <p:spPr>
          <a:xfrm rot="5400000">
            <a:off x="9264762" y="960932"/>
            <a:ext cx="2871675" cy="222556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E28389D-8A34-576A-1D41-4A838A8F5D6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0145" t="37680" r="37839" b="20909"/>
          <a:stretch>
            <a:fillRect/>
          </a:stretch>
        </p:blipFill>
        <p:spPr>
          <a:xfrm rot="5400000">
            <a:off x="6910689" y="1287387"/>
            <a:ext cx="2871675" cy="165888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F1F38FD2-9A1A-8C9B-A835-4602242F8299}"/>
              </a:ext>
            </a:extLst>
          </p:cNvPr>
          <p:cNvSpPr txBox="1"/>
          <p:nvPr/>
        </p:nvSpPr>
        <p:spPr>
          <a:xfrm>
            <a:off x="9997862" y="895676"/>
            <a:ext cx="4315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50E3017-5013-1655-3470-5F8FB4A3FCD0}"/>
              </a:ext>
            </a:extLst>
          </p:cNvPr>
          <p:cNvSpPr txBox="1"/>
          <p:nvPr/>
        </p:nvSpPr>
        <p:spPr>
          <a:xfrm>
            <a:off x="7609149" y="895676"/>
            <a:ext cx="4331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C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45AA0805-5A3C-5A5E-470E-A556092CF2E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3939" r="43657"/>
          <a:stretch>
            <a:fillRect/>
          </a:stretch>
        </p:blipFill>
        <p:spPr>
          <a:xfrm rot="5400000">
            <a:off x="2534576" y="504813"/>
            <a:ext cx="2264631" cy="2385274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05EAB9E0-AF4D-D18C-7950-830E4BC6EAE5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1282" r="43657"/>
          <a:stretch>
            <a:fillRect/>
          </a:stretch>
        </p:blipFill>
        <p:spPr>
          <a:xfrm rot="5400000">
            <a:off x="153827" y="633896"/>
            <a:ext cx="2207254" cy="2187794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49085657-1897-4D0F-D12A-D624F72E7144}"/>
              </a:ext>
            </a:extLst>
          </p:cNvPr>
          <p:cNvSpPr txBox="1"/>
          <p:nvPr/>
        </p:nvSpPr>
        <p:spPr>
          <a:xfrm>
            <a:off x="3610323" y="505237"/>
            <a:ext cx="4315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460BC60-69AE-331B-3C83-4A5AB12E8BFA}"/>
              </a:ext>
            </a:extLst>
          </p:cNvPr>
          <p:cNvSpPr txBox="1"/>
          <p:nvPr/>
        </p:nvSpPr>
        <p:spPr>
          <a:xfrm>
            <a:off x="1437216" y="565134"/>
            <a:ext cx="4331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</a:rPr>
              <a:t>C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1D142AE-2873-1DD5-FA0E-C54A8302794F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27498" r="41273" b="3417"/>
          <a:stretch>
            <a:fillRect/>
          </a:stretch>
        </p:blipFill>
        <p:spPr>
          <a:xfrm rot="5400000">
            <a:off x="7705506" y="3433163"/>
            <a:ext cx="1572665" cy="217242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4D2CC13-0F9C-F483-1BFD-9E4F943C0F8D}"/>
              </a:ext>
            </a:extLst>
          </p:cNvPr>
          <p:cNvSpPr txBox="1"/>
          <p:nvPr/>
        </p:nvSpPr>
        <p:spPr>
          <a:xfrm>
            <a:off x="7519707" y="4638919"/>
            <a:ext cx="4331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C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62DC3F8-E22E-03C3-E21D-C77E0F5A4443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24942" t="16621" r="23038"/>
          <a:stretch>
            <a:fillRect/>
          </a:stretch>
        </p:blipFill>
        <p:spPr>
          <a:xfrm rot="5400000">
            <a:off x="9216869" y="4009570"/>
            <a:ext cx="2932070" cy="209903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8100215-068C-FFA5-098E-5C37B0E2DA31}"/>
              </a:ext>
            </a:extLst>
          </p:cNvPr>
          <p:cNvSpPr txBox="1"/>
          <p:nvPr/>
        </p:nvSpPr>
        <p:spPr>
          <a:xfrm>
            <a:off x="11180412" y="3501916"/>
            <a:ext cx="4315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15" name="Right Arrow 14">
            <a:extLst>
              <a:ext uri="{FF2B5EF4-FFF2-40B4-BE49-F238E27FC236}">
                <a16:creationId xmlns:a16="http://schemas.microsoft.com/office/drawing/2014/main" id="{13A2EB2A-7BFC-09B9-57C0-F07409913527}"/>
              </a:ext>
            </a:extLst>
          </p:cNvPr>
          <p:cNvSpPr/>
          <p:nvPr/>
        </p:nvSpPr>
        <p:spPr>
          <a:xfrm rot="5400000">
            <a:off x="10279939" y="3352875"/>
            <a:ext cx="841320" cy="29808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ight Arrow 16">
            <a:extLst>
              <a:ext uri="{FF2B5EF4-FFF2-40B4-BE49-F238E27FC236}">
                <a16:creationId xmlns:a16="http://schemas.microsoft.com/office/drawing/2014/main" id="{E0A71D83-896F-FDA6-9549-B14F25DC6E18}"/>
              </a:ext>
            </a:extLst>
          </p:cNvPr>
          <p:cNvSpPr/>
          <p:nvPr/>
        </p:nvSpPr>
        <p:spPr>
          <a:xfrm rot="5400000">
            <a:off x="7991377" y="3193825"/>
            <a:ext cx="841320" cy="29808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FC8343E-E929-B924-EA4A-360E2FEA5A11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11352" t="22128" r="58127"/>
          <a:stretch>
            <a:fillRect/>
          </a:stretch>
        </p:blipFill>
        <p:spPr>
          <a:xfrm rot="5400000">
            <a:off x="372168" y="2700002"/>
            <a:ext cx="2435743" cy="2775665"/>
          </a:xfrm>
          <a:prstGeom prst="rect">
            <a:avLst/>
          </a:prstGeom>
        </p:spPr>
      </p:pic>
      <p:sp>
        <p:nvSpPr>
          <p:cNvPr id="7" name="Right Arrow 6">
            <a:extLst>
              <a:ext uri="{FF2B5EF4-FFF2-40B4-BE49-F238E27FC236}">
                <a16:creationId xmlns:a16="http://schemas.microsoft.com/office/drawing/2014/main" id="{84B94D4D-5C74-4A93-A1C2-6C561A337704}"/>
              </a:ext>
            </a:extLst>
          </p:cNvPr>
          <p:cNvSpPr/>
          <p:nvPr/>
        </p:nvSpPr>
        <p:spPr>
          <a:xfrm rot="5400000">
            <a:off x="825143" y="3094188"/>
            <a:ext cx="841320" cy="29808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B347A70-EB6B-6BB8-6AED-067ABEF5322A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l="13956" t="33119" r="58127"/>
          <a:stretch>
            <a:fillRect/>
          </a:stretch>
        </p:blipFill>
        <p:spPr>
          <a:xfrm rot="5400000">
            <a:off x="2592224" y="2829670"/>
            <a:ext cx="2392304" cy="2559770"/>
          </a:xfrm>
          <a:prstGeom prst="rect">
            <a:avLst/>
          </a:prstGeom>
        </p:spPr>
      </p:pic>
      <p:sp>
        <p:nvSpPr>
          <p:cNvPr id="19" name="Right Arrow 18">
            <a:extLst>
              <a:ext uri="{FF2B5EF4-FFF2-40B4-BE49-F238E27FC236}">
                <a16:creationId xmlns:a16="http://schemas.microsoft.com/office/drawing/2014/main" id="{C9C44514-726C-1C26-FA65-DE30BC6A2EF8}"/>
              </a:ext>
            </a:extLst>
          </p:cNvPr>
          <p:cNvSpPr/>
          <p:nvPr/>
        </p:nvSpPr>
        <p:spPr>
          <a:xfrm rot="5400000">
            <a:off x="3388172" y="2906198"/>
            <a:ext cx="841320" cy="29808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9CF9739-BEDA-6941-C231-56AD0A9E8D3B}"/>
              </a:ext>
            </a:extLst>
          </p:cNvPr>
          <p:cNvSpPr txBox="1"/>
          <p:nvPr/>
        </p:nvSpPr>
        <p:spPr>
          <a:xfrm>
            <a:off x="2026511" y="5589832"/>
            <a:ext cx="68342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D oil level decrease!!! Should not be calibration only the problem. BTW with the refill we have safe to pulse.</a:t>
            </a:r>
          </a:p>
          <a:p>
            <a:pPr algn="ctr"/>
            <a:r>
              <a:rPr lang="en-GB" sz="2000" b="1" dirty="0"/>
              <a:t> Just check regularly the oil </a:t>
            </a:r>
            <a:r>
              <a:rPr lang="en-GB" sz="2000" b="1" dirty="0" err="1"/>
              <a:t>lavel</a:t>
            </a:r>
            <a:r>
              <a:rPr lang="en-GB" sz="2000" b="1" dirty="0"/>
              <a:t> on the lids   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D9A149A6-774D-64F2-64D8-7693CFD7EF9B}"/>
              </a:ext>
            </a:extLst>
          </p:cNvPr>
          <p:cNvCxnSpPr>
            <a:cxnSpLocks/>
          </p:cNvCxnSpPr>
          <p:nvPr/>
        </p:nvCxnSpPr>
        <p:spPr>
          <a:xfrm>
            <a:off x="8472361" y="4466804"/>
            <a:ext cx="0" cy="396509"/>
          </a:xfrm>
          <a:prstGeom prst="straightConnector1">
            <a:avLst/>
          </a:prstGeom>
          <a:ln w="38100">
            <a:solidFill>
              <a:srgbClr val="00B05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79EDE22-DDF2-20EC-87F9-2A413039DD30}"/>
              </a:ext>
            </a:extLst>
          </p:cNvPr>
          <p:cNvCxnSpPr>
            <a:cxnSpLocks/>
          </p:cNvCxnSpPr>
          <p:nvPr/>
        </p:nvCxnSpPr>
        <p:spPr>
          <a:xfrm>
            <a:off x="10744874" y="5096634"/>
            <a:ext cx="0" cy="583975"/>
          </a:xfrm>
          <a:prstGeom prst="straightConnector1">
            <a:avLst/>
          </a:prstGeom>
          <a:ln w="38100">
            <a:solidFill>
              <a:srgbClr val="00B05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tangle 1">
            <a:extLst>
              <a:ext uri="{FF2B5EF4-FFF2-40B4-BE49-F238E27FC236}">
                <a16:creationId xmlns:a16="http://schemas.microsoft.com/office/drawing/2014/main" id="{37615B3A-E15B-43A1-836F-251C200F5E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-webkit-standard"/>
              </a:rPr>
              <a:t>The oil level is decreasing! It shouldn’t be just a calibration issue.</a:t>
            </a: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-webkit-standard"/>
              </a:rPr>
              <a:t>By the way, with the refill we’re safe to pulse.</a:t>
            </a: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-webkit-standard"/>
              </a:rPr>
              <a:t>Just check the oil level on the lids regularly.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08230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589</TotalTime>
  <Words>745</Words>
  <Application>Microsoft Macintosh PowerPoint</Application>
  <PresentationFormat>Widescreen</PresentationFormat>
  <Paragraphs>122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ＭＳ Ｐゴシック</vt:lpstr>
      <vt:lpstr>-webkit-standard</vt:lpstr>
      <vt:lpstr>Aptos</vt:lpstr>
      <vt:lpstr>Aptos Display</vt:lpstr>
      <vt:lpstr>Arial</vt:lpstr>
      <vt:lpstr>Calibri</vt:lpstr>
      <vt:lpstr>Cambria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Matteo Volpi</dc:creator>
  <cp:lastModifiedBy>Matteo Volpi</cp:lastModifiedBy>
  <cp:revision>22</cp:revision>
  <dcterms:created xsi:type="dcterms:W3CDTF">2025-07-23T06:49:32Z</dcterms:created>
  <dcterms:modified xsi:type="dcterms:W3CDTF">2025-10-15T06:57:58Z</dcterms:modified>
</cp:coreProperties>
</file>