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96" r:id="rId2"/>
    <p:sldId id="483" r:id="rId3"/>
    <p:sldId id="488" r:id="rId4"/>
    <p:sldId id="486" r:id="rId5"/>
    <p:sldId id="492" r:id="rId6"/>
    <p:sldId id="491" r:id="rId7"/>
    <p:sldId id="489" r:id="rId8"/>
    <p:sldId id="490" r:id="rId9"/>
    <p:sldId id="493" r:id="rId10"/>
    <p:sldId id="464" r:id="rId11"/>
    <p:sldId id="471" r:id="rId12"/>
    <p:sldId id="485" r:id="rId13"/>
    <p:sldId id="487" r:id="rId14"/>
    <p:sldId id="466" r:id="rId15"/>
    <p:sldId id="473" r:id="rId16"/>
    <p:sldId id="44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8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52EC6-CC36-1F79-0B32-D483A3F929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B0C23E-0B48-8454-1627-2A630D2F6F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0B2373-C064-0529-BF07-6F1F7F382C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E20CC8-04E3-FDAC-624C-25DC5C515E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5476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DF9B59-CAC2-CCFE-FD65-E08F2B47C8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7EBA67-4604-267A-9404-CF8920FF05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66FDC9-C1A3-62FD-4624-0416160A98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BB4550-6B8B-F9B8-5BC6-75060A3FEF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742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1CDBB7-A72F-4F72-7E9E-23F5A96AC3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35222E-5D6C-EDDE-50C2-63F27411F3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33F03C8-B949-1531-3319-21BE3F6091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B30CA8-0A43-4383-5826-3FB57CA262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6741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B30C40-7992-C4CE-2795-2F4C951CD5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FC1E02-411C-45AA-10E0-93F4BEE96C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6282E3-B639-71CB-BFFD-52AB2E111E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B78DC1-C833-A066-51DF-3B5820940D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0210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699B17-AF37-3D72-0A8C-8234A98CF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0DD37D-EA21-2920-04F5-B20CF468C7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B8C03E-639E-DF23-96D4-09AFA54595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60F559-D352-9B56-F510-38E783FEED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152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D67044-751F-9843-B46C-7467B106C0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62CA6E3-B7C0-E594-F848-C5DC2DDD06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0AD2A2-0716-3041-B3DA-318BD784C9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647E3-EC20-5943-5D6A-18F61C96A1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937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DC7A6E-936D-E57E-10F9-3A254ABF88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239C7B-20EB-1D91-B16D-611AAB4624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4BD0D0-255E-B29A-D5C5-1EE1283657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A7BB3C-F1D6-BE36-EEF9-6C86EBC5BF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7968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948285-B252-2B25-555C-D323E4C60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F0E849-14E0-0D82-4429-D5112E66E5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DA8FE9-DEE7-586C-2183-0034583DD2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315428-08BA-0EDE-394A-B2CB8ECE59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068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FAA76F-332C-FA7A-40CF-81D757795D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F235A3-F6A4-3F88-8C6D-8D357F1CB4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B2DB3F-A10A-7F27-704D-F8CBFBA0E9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A9C316-2629-C140-E9CF-035A23593E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9841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C13E11-8DB9-B752-FCFA-D09EAFB664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B1ACBF-B822-3597-FD30-94782A9EB4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23BE80-D8DB-C0A8-968A-7762EA8DAA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F70509-ECF2-6F3C-E864-F3D8C2216F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9579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FAE877-95AD-A6B4-DD59-CB6E04442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19BAE8-5EFA-6F91-5BA1-F4BEF2D200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3C1B53-432F-599C-48B6-1D914958BC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507372-1A58-3CD7-1292-1DFE5CF6AB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6450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1AD656-69A5-21CC-2A0F-2D94C029C9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C40832C-8A80-46C2-C84A-311AF239A2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41E381-8B9B-5B89-07CD-FFDA24849E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69573F-C9EB-038B-060F-F9EC891E25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5838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0D03D9-0986-DE29-3B37-2AE51E41B3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36CD83-15A8-93CD-83A3-8AB22C9EB5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17D0D9-CFC2-E2D6-6209-71BB28A481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F6F10-148D-F8A1-0D00-F63503FDB9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665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10 December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10 December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10 December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10 December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10 December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10 December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10 December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10 December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10 December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10 December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10 December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10 December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10/12/2025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65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10 December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10 December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10 December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10 December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10 December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10 December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10 December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/>
              <a:t>Weekly meeting on Xboxes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10.12.2025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6F736-28FB-F5A2-28AB-73DF9D7A556D}"/>
              </a:ext>
            </a:extLst>
          </p:cNvPr>
          <p:cNvSpPr txBox="1">
            <a:spLocks/>
          </p:cNvSpPr>
          <p:nvPr/>
        </p:nvSpPr>
        <p:spPr>
          <a:xfrm>
            <a:off x="0" y="2766218"/>
            <a:ext cx="12248147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tabLst>
                <a:tab pos="5473700" algn="l"/>
              </a:tabLst>
            </a:pPr>
            <a:r>
              <a:rPr lang="en-US" dirty="0">
                <a:solidFill>
                  <a:srgbClr val="1802BA"/>
                </a:solidFill>
                <a:latin typeface="Barlow Semi Condensed" panose="00000506000000000000" pitchFamily="2" charset="0"/>
              </a:rPr>
              <a:t>Thank you!</a:t>
            </a:r>
          </a:p>
          <a:p>
            <a:pPr algn="ctr">
              <a:tabLst>
                <a:tab pos="5473700" algn="l"/>
              </a:tabLst>
            </a:pPr>
            <a:endParaRPr lang="en-GB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138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37D9EA-707E-0D31-6BA6-C3E07BAEDE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D4BCEC-BFE4-1781-132F-D539316E78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156" y="1182414"/>
            <a:ext cx="6081949" cy="50134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BF5FBE7-CA34-949E-4FF0-C2DEE0696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Configuration – HEK klystron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AAF75E-3C6A-2AF9-D423-59A477354FAF}"/>
              </a:ext>
            </a:extLst>
          </p:cNvPr>
          <p:cNvSpPr/>
          <p:nvPr/>
        </p:nvSpPr>
        <p:spPr>
          <a:xfrm>
            <a:off x="5499394" y="1282150"/>
            <a:ext cx="1602971" cy="5072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B062DF-4AD9-66E0-7FEC-D8B71917C758}"/>
              </a:ext>
            </a:extLst>
          </p:cNvPr>
          <p:cNvSpPr txBox="1"/>
          <p:nvPr/>
        </p:nvSpPr>
        <p:spPr>
          <a:xfrm>
            <a:off x="7551717" y="1980971"/>
            <a:ext cx="38020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Emission fluctuating while pulsing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Barlow Semi Condensed Light" panose="00000406000000000000" pitchFamily="2" charset="0"/>
              </a:rPr>
              <a:t>Filament current recalibrated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Barlow Semi Condensed Light" panose="00000406000000000000" pitchFamily="2" charset="0"/>
              </a:rPr>
              <a:t>New roll-off curves to set filament heating </a:t>
            </a:r>
          </a:p>
          <a:p>
            <a:pPr marL="285750" indent="-285750">
              <a:buFontTx/>
              <a:buChar char="-"/>
            </a:pPr>
            <a:r>
              <a:rPr lang="en-US" dirty="0" err="1">
                <a:latin typeface="Barlow Semi Condensed Light" panose="00000406000000000000" pitchFamily="2" charset="0"/>
              </a:rPr>
              <a:t>Sccandate</a:t>
            </a:r>
            <a:r>
              <a:rPr lang="en-US" dirty="0">
                <a:latin typeface="Barlow Semi Condensed Light" panose="00000406000000000000" pitchFamily="2" charset="0"/>
              </a:rPr>
              <a:t> cathode? 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Barlow Semi Condensed Light" panose="00000406000000000000" pitchFamily="2" charset="0"/>
              </a:rPr>
              <a:t>High vacuum levels but stable now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1485AF-15CD-189B-0234-8DCB1C6E402F}"/>
              </a:ext>
            </a:extLst>
          </p:cNvPr>
          <p:cNvSpPr txBox="1"/>
          <p:nvPr/>
        </p:nvSpPr>
        <p:spPr>
          <a:xfrm>
            <a:off x="7401909" y="4162068"/>
            <a:ext cx="4474207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dirty="0" err="1"/>
              <a:t>CVD,kV</a:t>
            </a:r>
            <a:r>
              <a:rPr lang="en-GB" dirty="0"/>
              <a:t>		162.4	162.7	163.2</a:t>
            </a:r>
          </a:p>
          <a:p>
            <a:r>
              <a:rPr lang="en-GB" dirty="0"/>
              <a:t>CT,A		87.4	86.7	86.6</a:t>
            </a:r>
          </a:p>
          <a:p>
            <a:r>
              <a:rPr lang="en-GB" dirty="0" err="1"/>
              <a:t>ipc,nA</a:t>
            </a:r>
            <a:r>
              <a:rPr lang="en-GB" dirty="0"/>
              <a:t>		411	398	429.2</a:t>
            </a:r>
          </a:p>
          <a:p>
            <a:r>
              <a:rPr lang="en-GB" dirty="0" err="1"/>
              <a:t>Prfavg,MW</a:t>
            </a:r>
            <a:r>
              <a:rPr lang="en-GB" dirty="0"/>
              <a:t>	1.8	2.2	2.5</a:t>
            </a:r>
          </a:p>
        </p:txBody>
      </p:sp>
    </p:spTree>
    <p:extLst>
      <p:ext uri="{BB962C8B-B14F-4D97-AF65-F5344CB8AC3E}">
        <p14:creationId xmlns:p14="http://schemas.microsoft.com/office/powerpoint/2010/main" val="3266559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95CAF8-87BC-EC23-3D56-FFFEEC5647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74DB6-C640-C56E-989E-BA1729539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Line1 – BDs in load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BA27B1-F6D5-674B-3A9C-8851FA5678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5947" y="1544939"/>
            <a:ext cx="5395200" cy="432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9FF2AC-E33C-FEBA-4E1A-8309A30521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031" y="1389564"/>
            <a:ext cx="5487568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599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EB87FE-7190-71F1-1925-AFDD0261D1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987DF-F91F-9806-3B77-574E5A09A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Line1 – BDs in load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79F5A5-E341-EFE0-B321-200BCBEBD5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109" y="1098331"/>
            <a:ext cx="5582782" cy="43801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8AEBD8-EF57-6FF8-0046-9FC3F2FFB4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7111" y="1159586"/>
            <a:ext cx="5457825" cy="425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7322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2EA4A8-2AB7-F8A5-9B09-F874C4EC25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FDC4-C584-CCDE-974B-5C91CA610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Configuration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76D14D4F-A8ED-7083-E765-74F745C83978}"/>
              </a:ext>
            </a:extLst>
          </p:cNvPr>
          <p:cNvSpPr/>
          <p:nvPr/>
        </p:nvSpPr>
        <p:spPr>
          <a:xfrm rot="5400000">
            <a:off x="1473505" y="2721645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59280FE5-00D1-C33E-A20D-C390BED019EA}"/>
              </a:ext>
            </a:extLst>
          </p:cNvPr>
          <p:cNvSpPr/>
          <p:nvPr/>
        </p:nvSpPr>
        <p:spPr>
          <a:xfrm rot="5400000">
            <a:off x="2819975" y="2620284"/>
            <a:ext cx="793140" cy="683741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D0612D-5AFF-4078-C631-E315A68B6AED}"/>
              </a:ext>
            </a:extLst>
          </p:cNvPr>
          <p:cNvSpPr/>
          <p:nvPr/>
        </p:nvSpPr>
        <p:spPr>
          <a:xfrm>
            <a:off x="4796406" y="2962791"/>
            <a:ext cx="732067" cy="732067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B4C3CCE-23D9-C523-8E05-53B89DF444A9}"/>
              </a:ext>
            </a:extLst>
          </p:cNvPr>
          <p:cNvSpPr/>
          <p:nvPr/>
        </p:nvSpPr>
        <p:spPr>
          <a:xfrm>
            <a:off x="6746789" y="2626964"/>
            <a:ext cx="535460" cy="535460"/>
          </a:xfrm>
          <a:prstGeom prst="ellips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03BDB0A-1FBC-3579-EC7A-F124F9193E45}"/>
              </a:ext>
            </a:extLst>
          </p:cNvPr>
          <p:cNvSpPr/>
          <p:nvPr/>
        </p:nvSpPr>
        <p:spPr>
          <a:xfrm>
            <a:off x="10609181" y="2691804"/>
            <a:ext cx="549198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503F76-0C5B-CA95-36FB-0EF4423B6F4D}"/>
              </a:ext>
            </a:extLst>
          </p:cNvPr>
          <p:cNvSpPr/>
          <p:nvPr/>
        </p:nvSpPr>
        <p:spPr>
          <a:xfrm>
            <a:off x="8389418" y="2708746"/>
            <a:ext cx="1322659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9A73F45-5DA6-5052-2659-01863827C48B}"/>
              </a:ext>
            </a:extLst>
          </p:cNvPr>
          <p:cNvCxnSpPr>
            <a:cxnSpLocks/>
          </p:cNvCxnSpPr>
          <p:nvPr/>
        </p:nvCxnSpPr>
        <p:spPr>
          <a:xfrm>
            <a:off x="1044721" y="2957730"/>
            <a:ext cx="34860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86BEB037-1BAB-6F8E-B30B-83D97BDF2732}"/>
              </a:ext>
            </a:extLst>
          </p:cNvPr>
          <p:cNvSpPr/>
          <p:nvPr/>
        </p:nvSpPr>
        <p:spPr>
          <a:xfrm rot="5400000">
            <a:off x="1477620" y="3930111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C4B74653-DA0A-9E2D-E538-A26C00521BF1}"/>
              </a:ext>
            </a:extLst>
          </p:cNvPr>
          <p:cNvSpPr/>
          <p:nvPr/>
        </p:nvSpPr>
        <p:spPr>
          <a:xfrm rot="5400000">
            <a:off x="2824090" y="3828750"/>
            <a:ext cx="793140" cy="683741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507CCC8-3624-4E26-C8A1-5DD4DEBB6A5D}"/>
              </a:ext>
            </a:extLst>
          </p:cNvPr>
          <p:cNvCxnSpPr>
            <a:cxnSpLocks/>
          </p:cNvCxnSpPr>
          <p:nvPr/>
        </p:nvCxnSpPr>
        <p:spPr>
          <a:xfrm>
            <a:off x="1048836" y="4166196"/>
            <a:ext cx="34971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13B24F1-8A2A-013E-EE90-F5C8094CD63A}"/>
              </a:ext>
            </a:extLst>
          </p:cNvPr>
          <p:cNvCxnSpPr>
            <a:cxnSpLocks/>
          </p:cNvCxnSpPr>
          <p:nvPr/>
        </p:nvCxnSpPr>
        <p:spPr>
          <a:xfrm>
            <a:off x="5782962" y="2894693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35575C49-1A13-1F26-4649-F5C98E3E8307}"/>
              </a:ext>
            </a:extLst>
          </p:cNvPr>
          <p:cNvSpPr/>
          <p:nvPr/>
        </p:nvSpPr>
        <p:spPr>
          <a:xfrm>
            <a:off x="6746789" y="3898467"/>
            <a:ext cx="535460" cy="535460"/>
          </a:xfrm>
          <a:prstGeom prst="ellips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10A4617-795A-A7E0-9168-4E2860052CC7}"/>
              </a:ext>
            </a:extLst>
          </p:cNvPr>
          <p:cNvSpPr/>
          <p:nvPr/>
        </p:nvSpPr>
        <p:spPr>
          <a:xfrm>
            <a:off x="10609181" y="3963307"/>
            <a:ext cx="549198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02C2E70-6731-DFB7-1563-528113E84E2A}"/>
              </a:ext>
            </a:extLst>
          </p:cNvPr>
          <p:cNvSpPr/>
          <p:nvPr/>
        </p:nvSpPr>
        <p:spPr>
          <a:xfrm>
            <a:off x="8389418" y="3980249"/>
            <a:ext cx="1322659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D8F32DE-A385-D5B6-6475-4ACFE60A7FD5}"/>
              </a:ext>
            </a:extLst>
          </p:cNvPr>
          <p:cNvCxnSpPr>
            <a:cxnSpLocks/>
          </p:cNvCxnSpPr>
          <p:nvPr/>
        </p:nvCxnSpPr>
        <p:spPr>
          <a:xfrm>
            <a:off x="5782962" y="4166196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F7F63B6-A104-3AE4-19C3-87462441AE46}"/>
              </a:ext>
            </a:extLst>
          </p:cNvPr>
          <p:cNvCxnSpPr>
            <a:cxnSpLocks/>
          </p:cNvCxnSpPr>
          <p:nvPr/>
        </p:nvCxnSpPr>
        <p:spPr>
          <a:xfrm flipV="1">
            <a:off x="4530811" y="2965062"/>
            <a:ext cx="0" cy="2669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C274DB3-C590-5A58-21A1-31EE486C3E16}"/>
              </a:ext>
            </a:extLst>
          </p:cNvPr>
          <p:cNvCxnSpPr>
            <a:cxnSpLocks/>
          </p:cNvCxnSpPr>
          <p:nvPr/>
        </p:nvCxnSpPr>
        <p:spPr>
          <a:xfrm flipV="1">
            <a:off x="4530811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C5385B1-188B-004A-C408-1A808B4189E3}"/>
              </a:ext>
            </a:extLst>
          </p:cNvPr>
          <p:cNvCxnSpPr>
            <a:cxnSpLocks/>
          </p:cNvCxnSpPr>
          <p:nvPr/>
        </p:nvCxnSpPr>
        <p:spPr>
          <a:xfrm>
            <a:off x="4530811" y="3232041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AAB26FF-BCFA-47C3-BBD9-1D55FA6022D0}"/>
              </a:ext>
            </a:extLst>
          </p:cNvPr>
          <p:cNvCxnSpPr>
            <a:cxnSpLocks/>
          </p:cNvCxnSpPr>
          <p:nvPr/>
        </p:nvCxnSpPr>
        <p:spPr>
          <a:xfrm>
            <a:off x="4530811" y="3624186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52B7C73-4F19-5758-3D36-81A6A0E01321}"/>
              </a:ext>
            </a:extLst>
          </p:cNvPr>
          <p:cNvCxnSpPr>
            <a:cxnSpLocks/>
          </p:cNvCxnSpPr>
          <p:nvPr/>
        </p:nvCxnSpPr>
        <p:spPr>
          <a:xfrm flipV="1">
            <a:off x="5782962" y="2894693"/>
            <a:ext cx="0" cy="3373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522DB9F-92EB-38FD-FB4C-2179874B2B13}"/>
              </a:ext>
            </a:extLst>
          </p:cNvPr>
          <p:cNvCxnSpPr>
            <a:cxnSpLocks/>
          </p:cNvCxnSpPr>
          <p:nvPr/>
        </p:nvCxnSpPr>
        <p:spPr>
          <a:xfrm flipV="1">
            <a:off x="5782962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AAC31343-4A83-227B-6F43-02CB2C88A173}"/>
              </a:ext>
            </a:extLst>
          </p:cNvPr>
          <p:cNvSpPr txBox="1"/>
          <p:nvPr/>
        </p:nvSpPr>
        <p:spPr>
          <a:xfrm>
            <a:off x="614208" y="2524080"/>
            <a:ext cx="748716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E47CBAB-5497-FE5C-4496-6A379C9B4F25}"/>
              </a:ext>
            </a:extLst>
          </p:cNvPr>
          <p:cNvSpPr txBox="1"/>
          <p:nvPr/>
        </p:nvSpPr>
        <p:spPr>
          <a:xfrm>
            <a:off x="618323" y="3713801"/>
            <a:ext cx="73232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B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474DFB-B23B-146E-8DB4-5D0B96D2EC0C}"/>
              </a:ext>
            </a:extLst>
          </p:cNvPr>
          <p:cNvSpPr txBox="1"/>
          <p:nvPr/>
        </p:nvSpPr>
        <p:spPr>
          <a:xfrm>
            <a:off x="2721043" y="1898168"/>
            <a:ext cx="837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KLY 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DD243F4-6A0D-2204-CA9A-07ADADDB992C}"/>
              </a:ext>
            </a:extLst>
          </p:cNvPr>
          <p:cNvSpPr txBox="1"/>
          <p:nvPr/>
        </p:nvSpPr>
        <p:spPr>
          <a:xfrm>
            <a:off x="2797858" y="475439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KLY B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EDEFC3A-B75D-8EF2-BA8D-64083B13F733}"/>
              </a:ext>
            </a:extLst>
          </p:cNvPr>
          <p:cNvSpPr txBox="1"/>
          <p:nvPr/>
        </p:nvSpPr>
        <p:spPr>
          <a:xfrm>
            <a:off x="6746789" y="210651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PC 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34D795A-7CCD-5284-B6CF-995FC2A66EF5}"/>
              </a:ext>
            </a:extLst>
          </p:cNvPr>
          <p:cNvSpPr txBox="1"/>
          <p:nvPr/>
        </p:nvSpPr>
        <p:spPr>
          <a:xfrm>
            <a:off x="4851978" y="2582053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HYB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06D9017-1029-E2CD-F258-38877B754955}"/>
              </a:ext>
            </a:extLst>
          </p:cNvPr>
          <p:cNvSpPr txBox="1"/>
          <p:nvPr/>
        </p:nvSpPr>
        <p:spPr>
          <a:xfrm>
            <a:off x="6746789" y="4647148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PC 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7735FE-E41B-9F22-5B12-A9BC31101E72}"/>
              </a:ext>
            </a:extLst>
          </p:cNvPr>
          <p:cNvSpPr txBox="1"/>
          <p:nvPr/>
        </p:nvSpPr>
        <p:spPr>
          <a:xfrm>
            <a:off x="8698709" y="4619873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DUT 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D808B3E-85EF-9ED0-A5B3-D342BBCA44DA}"/>
              </a:ext>
            </a:extLst>
          </p:cNvPr>
          <p:cNvSpPr txBox="1"/>
          <p:nvPr/>
        </p:nvSpPr>
        <p:spPr>
          <a:xfrm>
            <a:off x="8633586" y="2106514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DUT 1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3FD07D5-A3D1-A281-8031-8CA25D0066DC}"/>
              </a:ext>
            </a:extLst>
          </p:cNvPr>
          <p:cNvSpPr txBox="1"/>
          <p:nvPr/>
        </p:nvSpPr>
        <p:spPr>
          <a:xfrm>
            <a:off x="10511471" y="2120617"/>
            <a:ext cx="744618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 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5220C36-2FD9-D058-61EC-59AA10DA3C27}"/>
              </a:ext>
            </a:extLst>
          </p:cNvPr>
          <p:cNvSpPr txBox="1"/>
          <p:nvPr/>
        </p:nvSpPr>
        <p:spPr>
          <a:xfrm>
            <a:off x="10621765" y="4598122"/>
            <a:ext cx="837372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 2</a:t>
            </a:r>
          </a:p>
        </p:txBody>
      </p:sp>
      <p:sp>
        <p:nvSpPr>
          <p:cNvPr id="64" name="Left Bracket 63">
            <a:extLst>
              <a:ext uri="{FF2B5EF4-FFF2-40B4-BE49-F238E27FC236}">
                <a16:creationId xmlns:a16="http://schemas.microsoft.com/office/drawing/2014/main" id="{80510C6C-C632-5B36-3CDF-BE8739C80D08}"/>
              </a:ext>
            </a:extLst>
          </p:cNvPr>
          <p:cNvSpPr/>
          <p:nvPr/>
        </p:nvSpPr>
        <p:spPr>
          <a:xfrm rot="16200000">
            <a:off x="2316881" y="263018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Left Bracket 64">
            <a:extLst>
              <a:ext uri="{FF2B5EF4-FFF2-40B4-BE49-F238E27FC236}">
                <a16:creationId xmlns:a16="http://schemas.microsoft.com/office/drawing/2014/main" id="{E320E06E-FA84-2DF7-27ED-13CAFF34C498}"/>
              </a:ext>
            </a:extLst>
          </p:cNvPr>
          <p:cNvSpPr/>
          <p:nvPr/>
        </p:nvSpPr>
        <p:spPr>
          <a:xfrm rot="16200000">
            <a:off x="3948790" y="2630180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Left Bracket 65">
            <a:extLst>
              <a:ext uri="{FF2B5EF4-FFF2-40B4-BE49-F238E27FC236}">
                <a16:creationId xmlns:a16="http://schemas.microsoft.com/office/drawing/2014/main" id="{5C757D8C-6276-B53A-4109-8E5F99EC64C3}"/>
              </a:ext>
            </a:extLst>
          </p:cNvPr>
          <p:cNvSpPr/>
          <p:nvPr/>
        </p:nvSpPr>
        <p:spPr>
          <a:xfrm rot="16200000">
            <a:off x="3948790" y="3838648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Left Bracket 66">
            <a:extLst>
              <a:ext uri="{FF2B5EF4-FFF2-40B4-BE49-F238E27FC236}">
                <a16:creationId xmlns:a16="http://schemas.microsoft.com/office/drawing/2014/main" id="{0EED6CE4-1066-39E5-85CE-C65B2FF3F8EB}"/>
              </a:ext>
            </a:extLst>
          </p:cNvPr>
          <p:cNvSpPr/>
          <p:nvPr/>
        </p:nvSpPr>
        <p:spPr>
          <a:xfrm rot="16200000">
            <a:off x="2328076" y="384255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Left Bracket 67">
            <a:extLst>
              <a:ext uri="{FF2B5EF4-FFF2-40B4-BE49-F238E27FC236}">
                <a16:creationId xmlns:a16="http://schemas.microsoft.com/office/drawing/2014/main" id="{06A94C95-B2EA-B21D-68A0-2B6B0308B401}"/>
              </a:ext>
            </a:extLst>
          </p:cNvPr>
          <p:cNvSpPr/>
          <p:nvPr/>
        </p:nvSpPr>
        <p:spPr>
          <a:xfrm rot="16200000">
            <a:off x="6143646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Left Bracket 68">
            <a:extLst>
              <a:ext uri="{FF2B5EF4-FFF2-40B4-BE49-F238E27FC236}">
                <a16:creationId xmlns:a16="http://schemas.microsoft.com/office/drawing/2014/main" id="{5C0390E0-9A19-EA52-E2EF-1823CDC8290E}"/>
              </a:ext>
            </a:extLst>
          </p:cNvPr>
          <p:cNvSpPr/>
          <p:nvPr/>
        </p:nvSpPr>
        <p:spPr>
          <a:xfrm rot="16200000">
            <a:off x="6141414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Left Bracket 69">
            <a:extLst>
              <a:ext uri="{FF2B5EF4-FFF2-40B4-BE49-F238E27FC236}">
                <a16:creationId xmlns:a16="http://schemas.microsoft.com/office/drawing/2014/main" id="{364E1885-4C29-D032-E9E1-17E35683D0EF}"/>
              </a:ext>
            </a:extLst>
          </p:cNvPr>
          <p:cNvSpPr/>
          <p:nvPr/>
        </p:nvSpPr>
        <p:spPr>
          <a:xfrm rot="16200000">
            <a:off x="7768562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Left Bracket 70">
            <a:extLst>
              <a:ext uri="{FF2B5EF4-FFF2-40B4-BE49-F238E27FC236}">
                <a16:creationId xmlns:a16="http://schemas.microsoft.com/office/drawing/2014/main" id="{0679F19D-12DE-DC51-47B4-D39369A32A31}"/>
              </a:ext>
            </a:extLst>
          </p:cNvPr>
          <p:cNvSpPr/>
          <p:nvPr/>
        </p:nvSpPr>
        <p:spPr>
          <a:xfrm rot="16200000">
            <a:off x="7766330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Left Bracket 71">
            <a:extLst>
              <a:ext uri="{FF2B5EF4-FFF2-40B4-BE49-F238E27FC236}">
                <a16:creationId xmlns:a16="http://schemas.microsoft.com/office/drawing/2014/main" id="{ED0C4E7B-7314-27DF-D59E-AF27DD501167}"/>
              </a:ext>
            </a:extLst>
          </p:cNvPr>
          <p:cNvSpPr/>
          <p:nvPr/>
        </p:nvSpPr>
        <p:spPr>
          <a:xfrm rot="16200000">
            <a:off x="10098630" y="2558614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Left Bracket 72">
            <a:extLst>
              <a:ext uri="{FF2B5EF4-FFF2-40B4-BE49-F238E27FC236}">
                <a16:creationId xmlns:a16="http://schemas.microsoft.com/office/drawing/2014/main" id="{5D04C608-EAE3-0657-C898-B4C375DF489E}"/>
              </a:ext>
            </a:extLst>
          </p:cNvPr>
          <p:cNvSpPr/>
          <p:nvPr/>
        </p:nvSpPr>
        <p:spPr>
          <a:xfrm rot="16200000">
            <a:off x="10096398" y="384712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764CDC3-7DC9-3041-8C09-03D797A2E78F}"/>
              </a:ext>
            </a:extLst>
          </p:cNvPr>
          <p:cNvSpPr txBox="1"/>
          <p:nvPr/>
        </p:nvSpPr>
        <p:spPr>
          <a:xfrm>
            <a:off x="2212985" y="2550793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KLYINA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287DCE8-1620-194B-3BBC-1BE9344B30B7}"/>
              </a:ext>
            </a:extLst>
          </p:cNvPr>
          <p:cNvSpPr txBox="1"/>
          <p:nvPr/>
        </p:nvSpPr>
        <p:spPr>
          <a:xfrm>
            <a:off x="2157180" y="3723669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KLYINB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07805F1-E12C-0229-9D71-58EFC10D7931}"/>
              </a:ext>
            </a:extLst>
          </p:cNvPr>
          <p:cNvSpPr txBox="1"/>
          <p:nvPr/>
        </p:nvSpPr>
        <p:spPr>
          <a:xfrm>
            <a:off x="3955599" y="376149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PKIB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0D640B4-A6FD-DF1B-0022-BC86A4482857}"/>
              </a:ext>
            </a:extLst>
          </p:cNvPr>
          <p:cNvSpPr txBox="1"/>
          <p:nvPr/>
        </p:nvSpPr>
        <p:spPr>
          <a:xfrm>
            <a:off x="4026488" y="249815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PKIA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387CA01-F9A3-6029-2A82-85519679F5D5}"/>
              </a:ext>
            </a:extLst>
          </p:cNvPr>
          <p:cNvSpPr txBox="1"/>
          <p:nvPr/>
        </p:nvSpPr>
        <p:spPr>
          <a:xfrm>
            <a:off x="3538070" y="250234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PKRA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4165106-62F7-C1F8-9D73-E974238D43B6}"/>
              </a:ext>
            </a:extLst>
          </p:cNvPr>
          <p:cNvSpPr txBox="1"/>
          <p:nvPr/>
        </p:nvSpPr>
        <p:spPr>
          <a:xfrm>
            <a:off x="3493515" y="3761665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PKRB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2E0A572-B971-4A5F-EBC3-8ED284CD62CB}"/>
              </a:ext>
            </a:extLst>
          </p:cNvPr>
          <p:cNvSpPr txBox="1"/>
          <p:nvPr/>
        </p:nvSpPr>
        <p:spPr>
          <a:xfrm>
            <a:off x="6195192" y="2451627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PLIA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5484B06-A3EB-A7CF-4225-31EDB6850A31}"/>
              </a:ext>
            </a:extLst>
          </p:cNvPr>
          <p:cNvSpPr txBox="1"/>
          <p:nvPr/>
        </p:nvSpPr>
        <p:spPr>
          <a:xfrm>
            <a:off x="5706774" y="2455810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PLRA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EA2361A-2C6D-F7BA-DF01-B9A73BFCA805}"/>
              </a:ext>
            </a:extLst>
          </p:cNvPr>
          <p:cNvSpPr txBox="1"/>
          <p:nvPr/>
        </p:nvSpPr>
        <p:spPr>
          <a:xfrm>
            <a:off x="7858658" y="242954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PSIA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1B60B82-3BD4-D5AC-E14D-930494D75116}"/>
              </a:ext>
            </a:extLst>
          </p:cNvPr>
          <p:cNvSpPr txBox="1"/>
          <p:nvPr/>
        </p:nvSpPr>
        <p:spPr>
          <a:xfrm>
            <a:off x="7370240" y="243372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PSRA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B282EB0-4941-5025-C6C3-44328060428A}"/>
              </a:ext>
            </a:extLst>
          </p:cNvPr>
          <p:cNvSpPr txBox="1"/>
          <p:nvPr/>
        </p:nvSpPr>
        <p:spPr>
          <a:xfrm>
            <a:off x="10180404" y="245086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PEIA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F0EDC62-A597-48CF-B636-7F8DF5B3622D}"/>
              </a:ext>
            </a:extLst>
          </p:cNvPr>
          <p:cNvSpPr txBox="1"/>
          <p:nvPr/>
        </p:nvSpPr>
        <p:spPr>
          <a:xfrm>
            <a:off x="9691986" y="245505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PERA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B6FF802E-939D-A8A9-B40F-A863782A89BA}"/>
              </a:ext>
            </a:extLst>
          </p:cNvPr>
          <p:cNvSpPr txBox="1"/>
          <p:nvPr/>
        </p:nvSpPr>
        <p:spPr>
          <a:xfrm>
            <a:off x="6277164" y="375816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PLIB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DCD8D58-8E88-3E82-0822-7D0021F92324}"/>
              </a:ext>
            </a:extLst>
          </p:cNvPr>
          <p:cNvSpPr txBox="1"/>
          <p:nvPr/>
        </p:nvSpPr>
        <p:spPr>
          <a:xfrm>
            <a:off x="5788746" y="376234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PLRB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B92344CA-3C38-51FD-C2C6-DB64A179134B}"/>
              </a:ext>
            </a:extLst>
          </p:cNvPr>
          <p:cNvSpPr txBox="1"/>
          <p:nvPr/>
        </p:nvSpPr>
        <p:spPr>
          <a:xfrm>
            <a:off x="7868868" y="374945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PSIB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5B003A7-0AD2-6EB6-F458-1B7CEC30FF5B}"/>
              </a:ext>
            </a:extLst>
          </p:cNvPr>
          <p:cNvSpPr txBox="1"/>
          <p:nvPr/>
        </p:nvSpPr>
        <p:spPr>
          <a:xfrm>
            <a:off x="7452212" y="3740264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PSRB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0DD0AE0-AF1C-7514-034A-42C5E93107B4}"/>
              </a:ext>
            </a:extLst>
          </p:cNvPr>
          <p:cNvSpPr txBox="1"/>
          <p:nvPr/>
        </p:nvSpPr>
        <p:spPr>
          <a:xfrm>
            <a:off x="10262376" y="3757406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PEIB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4004243-35D8-83AF-CE30-D380F5B00A0A}"/>
              </a:ext>
            </a:extLst>
          </p:cNvPr>
          <p:cNvSpPr txBox="1"/>
          <p:nvPr/>
        </p:nvSpPr>
        <p:spPr>
          <a:xfrm>
            <a:off x="9773958" y="3761589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PERB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E9404D44-5746-460D-FCFF-6DBE3E741A2D}"/>
              </a:ext>
            </a:extLst>
          </p:cNvPr>
          <p:cNvSpPr/>
          <p:nvPr/>
        </p:nvSpPr>
        <p:spPr>
          <a:xfrm>
            <a:off x="8203729" y="407416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37BE6844-4C84-3158-D53F-F681A2F7C8D7}"/>
              </a:ext>
            </a:extLst>
          </p:cNvPr>
          <p:cNvSpPr/>
          <p:nvPr/>
        </p:nvSpPr>
        <p:spPr>
          <a:xfrm>
            <a:off x="8203728" y="280900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0529FDFE-B1BD-C843-3050-7ABE3B5EED1E}"/>
              </a:ext>
            </a:extLst>
          </p:cNvPr>
          <p:cNvSpPr/>
          <p:nvPr/>
        </p:nvSpPr>
        <p:spPr>
          <a:xfrm>
            <a:off x="9714627" y="408111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D50AC70D-DB6C-9781-DF03-AA52A72657E0}"/>
              </a:ext>
            </a:extLst>
          </p:cNvPr>
          <p:cNvSpPr/>
          <p:nvPr/>
        </p:nvSpPr>
        <p:spPr>
          <a:xfrm>
            <a:off x="9714626" y="281595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3292AF38-2EC2-DE25-B496-FA7E854C21A2}"/>
              </a:ext>
            </a:extLst>
          </p:cNvPr>
          <p:cNvCxnSpPr>
            <a:cxnSpLocks/>
          </p:cNvCxnSpPr>
          <p:nvPr/>
        </p:nvCxnSpPr>
        <p:spPr>
          <a:xfrm flipV="1">
            <a:off x="8295756" y="2815954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266CACB2-D7CD-3C71-59FB-11AF6CE9F570}"/>
              </a:ext>
            </a:extLst>
          </p:cNvPr>
          <p:cNvCxnSpPr>
            <a:cxnSpLocks/>
          </p:cNvCxnSpPr>
          <p:nvPr/>
        </p:nvCxnSpPr>
        <p:spPr>
          <a:xfrm flipV="1">
            <a:off x="9806654" y="2830835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D154525A-2B24-8C80-6B51-C2F9BB3DC7C6}"/>
              </a:ext>
            </a:extLst>
          </p:cNvPr>
          <p:cNvSpPr txBox="1"/>
          <p:nvPr/>
        </p:nvSpPr>
        <p:spPr>
          <a:xfrm>
            <a:off x="8006597" y="5395518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DCUP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9E1AEAA-6FCD-806A-C1FA-4D36CEBFCE25}"/>
              </a:ext>
            </a:extLst>
          </p:cNvPr>
          <p:cNvSpPr txBox="1"/>
          <p:nvPr/>
        </p:nvSpPr>
        <p:spPr>
          <a:xfrm>
            <a:off x="9397941" y="5380477"/>
            <a:ext cx="10266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DCDOWN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5695E04-7240-FE0F-90ED-CC08B9EE4BDF}"/>
              </a:ext>
            </a:extLst>
          </p:cNvPr>
          <p:cNvSpPr/>
          <p:nvPr/>
        </p:nvSpPr>
        <p:spPr>
          <a:xfrm>
            <a:off x="7370240" y="1820562"/>
            <a:ext cx="4442536" cy="3970634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5C74151-CB16-33CC-821A-FAE738CA35DC}"/>
              </a:ext>
            </a:extLst>
          </p:cNvPr>
          <p:cNvSpPr txBox="1"/>
          <p:nvPr/>
        </p:nvSpPr>
        <p:spPr>
          <a:xfrm>
            <a:off x="7298143" y="1449388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Bunker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4C3BDEAC-C444-C5B9-7195-65AD35F7E628}"/>
              </a:ext>
            </a:extLst>
          </p:cNvPr>
          <p:cNvSpPr txBox="1"/>
          <p:nvPr/>
        </p:nvSpPr>
        <p:spPr>
          <a:xfrm>
            <a:off x="3802425" y="2956167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E567AA38-09F7-C75D-449F-8E50A11A8102}"/>
              </a:ext>
            </a:extLst>
          </p:cNvPr>
          <p:cNvSpPr txBox="1"/>
          <p:nvPr/>
        </p:nvSpPr>
        <p:spPr>
          <a:xfrm>
            <a:off x="3830474" y="4156911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F93AE82-38A5-B419-885D-79C503D755A5}"/>
              </a:ext>
            </a:extLst>
          </p:cNvPr>
          <p:cNvSpPr txBox="1"/>
          <p:nvPr/>
        </p:nvSpPr>
        <p:spPr>
          <a:xfrm>
            <a:off x="2176038" y="2958918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9318CA1-D7E6-B6DC-4B12-B10F4AA521BB}"/>
              </a:ext>
            </a:extLst>
          </p:cNvPr>
          <p:cNvSpPr txBox="1"/>
          <p:nvPr/>
        </p:nvSpPr>
        <p:spPr>
          <a:xfrm>
            <a:off x="2204087" y="4159662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559FC223-B088-390D-A54D-B8990FC40F1F}"/>
              </a:ext>
            </a:extLst>
          </p:cNvPr>
          <p:cNvSpPr txBox="1"/>
          <p:nvPr/>
        </p:nvSpPr>
        <p:spPr>
          <a:xfrm>
            <a:off x="5943840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C4B58EF3-D1DC-B9DD-A75F-44F2FB2860BA}"/>
              </a:ext>
            </a:extLst>
          </p:cNvPr>
          <p:cNvSpPr txBox="1"/>
          <p:nvPr/>
        </p:nvSpPr>
        <p:spPr>
          <a:xfrm>
            <a:off x="5972126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C2F7A98-35AA-B714-E37F-27B2F08472E2}"/>
              </a:ext>
            </a:extLst>
          </p:cNvPr>
          <p:cNvSpPr txBox="1"/>
          <p:nvPr/>
        </p:nvSpPr>
        <p:spPr>
          <a:xfrm>
            <a:off x="7564915" y="287450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B3379FE3-A21F-8919-9815-D76C548217AD}"/>
              </a:ext>
            </a:extLst>
          </p:cNvPr>
          <p:cNvSpPr txBox="1"/>
          <p:nvPr/>
        </p:nvSpPr>
        <p:spPr>
          <a:xfrm>
            <a:off x="7593201" y="413436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E7170D82-5F28-BC05-1D2F-DD3D5B8F3C63}"/>
              </a:ext>
            </a:extLst>
          </p:cNvPr>
          <p:cNvSpPr txBox="1"/>
          <p:nvPr/>
        </p:nvSpPr>
        <p:spPr>
          <a:xfrm>
            <a:off x="9950001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ED58C587-18BD-B9CA-5BCC-4DCD89875AEC}"/>
              </a:ext>
            </a:extLst>
          </p:cNvPr>
          <p:cNvSpPr txBox="1"/>
          <p:nvPr/>
        </p:nvSpPr>
        <p:spPr>
          <a:xfrm>
            <a:off x="9978287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78E8C368-2ABD-4BA2-FEB6-C62EA150BB4D}"/>
              </a:ext>
            </a:extLst>
          </p:cNvPr>
          <p:cNvSpPr txBox="1"/>
          <p:nvPr/>
        </p:nvSpPr>
        <p:spPr>
          <a:xfrm>
            <a:off x="8637873" y="3332678"/>
            <a:ext cx="9792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Faraday Cups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04823B9E-37D4-E2A9-EDA6-3BB4AE167886}"/>
              </a:ext>
            </a:extLst>
          </p:cNvPr>
          <p:cNvCxnSpPr>
            <a:cxnSpLocks/>
          </p:cNvCxnSpPr>
          <p:nvPr/>
        </p:nvCxnSpPr>
        <p:spPr>
          <a:xfrm flipV="1">
            <a:off x="9556998" y="3113698"/>
            <a:ext cx="202367" cy="387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9CAA6E69-C4E3-2A30-5095-2D91079CC911}"/>
              </a:ext>
            </a:extLst>
          </p:cNvPr>
          <p:cNvCxnSpPr>
            <a:cxnSpLocks/>
          </p:cNvCxnSpPr>
          <p:nvPr/>
        </p:nvCxnSpPr>
        <p:spPr>
          <a:xfrm flipH="1">
            <a:off x="8373458" y="3437518"/>
            <a:ext cx="270917" cy="518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0487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0B5B91-AEA3-F7FD-A855-455691015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0B9D076-2EC9-9DCE-BE6E-710CB773F7D2}"/>
              </a:ext>
            </a:extLst>
          </p:cNvPr>
          <p:cNvCxnSpPr>
            <a:cxnSpLocks/>
          </p:cNvCxnSpPr>
          <p:nvPr/>
        </p:nvCxnSpPr>
        <p:spPr>
          <a:xfrm>
            <a:off x="1044721" y="2957730"/>
            <a:ext cx="34860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BC511273-C260-DAFB-46CD-5AC90ADB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Configuration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2C70E767-1E35-1544-274B-55EC657A14CF}"/>
              </a:ext>
            </a:extLst>
          </p:cNvPr>
          <p:cNvSpPr/>
          <p:nvPr/>
        </p:nvSpPr>
        <p:spPr>
          <a:xfrm rot="5400000">
            <a:off x="1473505" y="2721645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38A44F9-C900-E9C8-F732-7C343EA7201A}"/>
              </a:ext>
            </a:extLst>
          </p:cNvPr>
          <p:cNvCxnSpPr>
            <a:cxnSpLocks/>
          </p:cNvCxnSpPr>
          <p:nvPr/>
        </p:nvCxnSpPr>
        <p:spPr>
          <a:xfrm>
            <a:off x="1048836" y="4166196"/>
            <a:ext cx="34971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C8F3782D-8B70-C431-CF1D-6B2DE796618B}"/>
              </a:ext>
            </a:extLst>
          </p:cNvPr>
          <p:cNvSpPr/>
          <p:nvPr/>
        </p:nvSpPr>
        <p:spPr>
          <a:xfrm rot="5400000">
            <a:off x="2819975" y="2620284"/>
            <a:ext cx="793140" cy="683741"/>
          </a:xfrm>
          <a:prstGeom prst="triangle">
            <a:avLst/>
          </a:prstGeom>
          <a:solidFill>
            <a:schemeClr val="tx1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7A97875-670D-13A0-0687-10B7ED6C3972}"/>
              </a:ext>
            </a:extLst>
          </p:cNvPr>
          <p:cNvSpPr/>
          <p:nvPr/>
        </p:nvSpPr>
        <p:spPr>
          <a:xfrm>
            <a:off x="4796406" y="2962791"/>
            <a:ext cx="732067" cy="732067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2995769-A112-CECE-9BA9-F461EA8B6B4B}"/>
              </a:ext>
            </a:extLst>
          </p:cNvPr>
          <p:cNvSpPr/>
          <p:nvPr/>
        </p:nvSpPr>
        <p:spPr>
          <a:xfrm>
            <a:off x="6746789" y="2626964"/>
            <a:ext cx="535460" cy="535460"/>
          </a:xfrm>
          <a:prstGeom prst="ellips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994A36-0D30-8BBA-80D6-982F2EC06A93}"/>
              </a:ext>
            </a:extLst>
          </p:cNvPr>
          <p:cNvSpPr/>
          <p:nvPr/>
        </p:nvSpPr>
        <p:spPr>
          <a:xfrm>
            <a:off x="10609181" y="2691804"/>
            <a:ext cx="549198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1ECBFA-223F-02EC-D068-D18BD04A88C9}"/>
              </a:ext>
            </a:extLst>
          </p:cNvPr>
          <p:cNvSpPr/>
          <p:nvPr/>
        </p:nvSpPr>
        <p:spPr>
          <a:xfrm>
            <a:off x="8389418" y="2708746"/>
            <a:ext cx="1322659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8A12F47D-7668-519C-8210-A8CA18C0E2B2}"/>
              </a:ext>
            </a:extLst>
          </p:cNvPr>
          <p:cNvSpPr/>
          <p:nvPr/>
        </p:nvSpPr>
        <p:spPr>
          <a:xfrm rot="5400000">
            <a:off x="1477620" y="3930111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D54D0649-368B-BB67-490B-4DA1A9E9EBD3}"/>
              </a:ext>
            </a:extLst>
          </p:cNvPr>
          <p:cNvSpPr/>
          <p:nvPr/>
        </p:nvSpPr>
        <p:spPr>
          <a:xfrm rot="5400000">
            <a:off x="2824090" y="3828750"/>
            <a:ext cx="793140" cy="683741"/>
          </a:xfrm>
          <a:prstGeom prst="triangle">
            <a:avLst/>
          </a:prstGeom>
          <a:solidFill>
            <a:schemeClr val="tx1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6D2918F-F724-D5A6-FD3F-237157DCB134}"/>
              </a:ext>
            </a:extLst>
          </p:cNvPr>
          <p:cNvCxnSpPr>
            <a:cxnSpLocks/>
          </p:cNvCxnSpPr>
          <p:nvPr/>
        </p:nvCxnSpPr>
        <p:spPr>
          <a:xfrm>
            <a:off x="5782962" y="2894693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7CF0BCB6-654D-30AE-2060-87C36D4020E9}"/>
              </a:ext>
            </a:extLst>
          </p:cNvPr>
          <p:cNvSpPr/>
          <p:nvPr/>
        </p:nvSpPr>
        <p:spPr>
          <a:xfrm>
            <a:off x="6746789" y="3898467"/>
            <a:ext cx="535460" cy="535460"/>
          </a:xfrm>
          <a:prstGeom prst="ellips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42E79FC-3692-11AD-3D03-F40BC0A48551}"/>
              </a:ext>
            </a:extLst>
          </p:cNvPr>
          <p:cNvSpPr/>
          <p:nvPr/>
        </p:nvSpPr>
        <p:spPr>
          <a:xfrm>
            <a:off x="10609181" y="3963307"/>
            <a:ext cx="549198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1E436D1-DA9C-9962-8BBC-106CD3343B1C}"/>
              </a:ext>
            </a:extLst>
          </p:cNvPr>
          <p:cNvSpPr/>
          <p:nvPr/>
        </p:nvSpPr>
        <p:spPr>
          <a:xfrm>
            <a:off x="8389418" y="3980249"/>
            <a:ext cx="1322659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0E11BBF-F63A-BB0B-CC04-0123C85173A5}"/>
              </a:ext>
            </a:extLst>
          </p:cNvPr>
          <p:cNvCxnSpPr>
            <a:cxnSpLocks/>
          </p:cNvCxnSpPr>
          <p:nvPr/>
        </p:nvCxnSpPr>
        <p:spPr>
          <a:xfrm>
            <a:off x="5782962" y="4166196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6A300A6-A0C7-01DD-B6E6-1C4A2E6FF4F7}"/>
              </a:ext>
            </a:extLst>
          </p:cNvPr>
          <p:cNvCxnSpPr>
            <a:cxnSpLocks/>
          </p:cNvCxnSpPr>
          <p:nvPr/>
        </p:nvCxnSpPr>
        <p:spPr>
          <a:xfrm flipV="1">
            <a:off x="4530811" y="2965062"/>
            <a:ext cx="0" cy="2669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2AAF4D2-E208-1F90-3686-8B257A70CD93}"/>
              </a:ext>
            </a:extLst>
          </p:cNvPr>
          <p:cNvCxnSpPr>
            <a:cxnSpLocks/>
          </p:cNvCxnSpPr>
          <p:nvPr/>
        </p:nvCxnSpPr>
        <p:spPr>
          <a:xfrm flipV="1">
            <a:off x="4530811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8CF9A46-C23F-3277-29CE-5B9C23453F13}"/>
              </a:ext>
            </a:extLst>
          </p:cNvPr>
          <p:cNvCxnSpPr>
            <a:cxnSpLocks/>
          </p:cNvCxnSpPr>
          <p:nvPr/>
        </p:nvCxnSpPr>
        <p:spPr>
          <a:xfrm>
            <a:off x="4530811" y="3232041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90EAA44-6108-8FAB-0E70-E5BB42F6F487}"/>
              </a:ext>
            </a:extLst>
          </p:cNvPr>
          <p:cNvCxnSpPr>
            <a:cxnSpLocks/>
          </p:cNvCxnSpPr>
          <p:nvPr/>
        </p:nvCxnSpPr>
        <p:spPr>
          <a:xfrm>
            <a:off x="4530811" y="3624186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1AFB9BD-84F1-91C7-DBE6-91F839577C9D}"/>
              </a:ext>
            </a:extLst>
          </p:cNvPr>
          <p:cNvCxnSpPr>
            <a:cxnSpLocks/>
          </p:cNvCxnSpPr>
          <p:nvPr/>
        </p:nvCxnSpPr>
        <p:spPr>
          <a:xfrm flipV="1">
            <a:off x="5782962" y="2894693"/>
            <a:ext cx="0" cy="3373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0BD9013-3B0A-D2C7-4405-A5D2E88FF733}"/>
              </a:ext>
            </a:extLst>
          </p:cNvPr>
          <p:cNvCxnSpPr>
            <a:cxnSpLocks/>
          </p:cNvCxnSpPr>
          <p:nvPr/>
        </p:nvCxnSpPr>
        <p:spPr>
          <a:xfrm flipV="1">
            <a:off x="5782962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CB5E7981-ABD0-23A1-02DE-8CE82E4F805B}"/>
              </a:ext>
            </a:extLst>
          </p:cNvPr>
          <p:cNvSpPr txBox="1"/>
          <p:nvPr/>
        </p:nvSpPr>
        <p:spPr>
          <a:xfrm>
            <a:off x="614208" y="2524080"/>
            <a:ext cx="748716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E88C838-A358-AB25-061D-91600D4CC38C}"/>
              </a:ext>
            </a:extLst>
          </p:cNvPr>
          <p:cNvSpPr txBox="1"/>
          <p:nvPr/>
        </p:nvSpPr>
        <p:spPr>
          <a:xfrm>
            <a:off x="618323" y="3713801"/>
            <a:ext cx="73232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B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9CC9D13-A0B2-21CD-50E8-0C2B039B4D6D}"/>
              </a:ext>
            </a:extLst>
          </p:cNvPr>
          <p:cNvSpPr txBox="1"/>
          <p:nvPr/>
        </p:nvSpPr>
        <p:spPr>
          <a:xfrm>
            <a:off x="2721043" y="1898168"/>
            <a:ext cx="837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E37117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53845DC-03BE-38FB-FEF9-D970C5EAA749}"/>
              </a:ext>
            </a:extLst>
          </p:cNvPr>
          <p:cNvSpPr txBox="1"/>
          <p:nvPr/>
        </p:nvSpPr>
        <p:spPr>
          <a:xfrm>
            <a:off x="2797858" y="475439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E37123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C58F622-59C7-0075-0DFD-79D35A2DE8B9}"/>
              </a:ext>
            </a:extLst>
          </p:cNvPr>
          <p:cNvSpPr txBox="1"/>
          <p:nvPr/>
        </p:nvSpPr>
        <p:spPr>
          <a:xfrm>
            <a:off x="6746789" y="210651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PC 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827760-ABE8-0A4B-5817-C2A6D1EFBEEF}"/>
              </a:ext>
            </a:extLst>
          </p:cNvPr>
          <p:cNvSpPr txBox="1"/>
          <p:nvPr/>
        </p:nvSpPr>
        <p:spPr>
          <a:xfrm>
            <a:off x="4851978" y="2582053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HYB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FB718D4-5539-E97F-FCB9-5C0833543155}"/>
              </a:ext>
            </a:extLst>
          </p:cNvPr>
          <p:cNvSpPr txBox="1"/>
          <p:nvPr/>
        </p:nvSpPr>
        <p:spPr>
          <a:xfrm>
            <a:off x="6746789" y="4647148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PC 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99C7CF-0E57-414F-872F-D48EDF2E5EEA}"/>
              </a:ext>
            </a:extLst>
          </p:cNvPr>
          <p:cNvSpPr txBox="1"/>
          <p:nvPr/>
        </p:nvSpPr>
        <p:spPr>
          <a:xfrm>
            <a:off x="8698709" y="4619873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DUT 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CC47839-95FB-FD03-04A7-AA835AA46C53}"/>
              </a:ext>
            </a:extLst>
          </p:cNvPr>
          <p:cNvSpPr txBox="1"/>
          <p:nvPr/>
        </p:nvSpPr>
        <p:spPr>
          <a:xfrm>
            <a:off x="8633586" y="2106514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DUT 1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4AB96-A343-23D2-30BB-012BA48FDE69}"/>
              </a:ext>
            </a:extLst>
          </p:cNvPr>
          <p:cNvSpPr txBox="1"/>
          <p:nvPr/>
        </p:nvSpPr>
        <p:spPr>
          <a:xfrm>
            <a:off x="10511471" y="2120617"/>
            <a:ext cx="744618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 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48EAEFC-5DEE-F0B7-1686-608590F0AA81}"/>
              </a:ext>
            </a:extLst>
          </p:cNvPr>
          <p:cNvSpPr txBox="1"/>
          <p:nvPr/>
        </p:nvSpPr>
        <p:spPr>
          <a:xfrm>
            <a:off x="10621765" y="4598122"/>
            <a:ext cx="837372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 2</a:t>
            </a:r>
          </a:p>
        </p:txBody>
      </p:sp>
      <p:sp>
        <p:nvSpPr>
          <p:cNvPr id="64" name="Left Bracket 63">
            <a:extLst>
              <a:ext uri="{FF2B5EF4-FFF2-40B4-BE49-F238E27FC236}">
                <a16:creationId xmlns:a16="http://schemas.microsoft.com/office/drawing/2014/main" id="{D7FC3FE3-0EAC-5B59-3001-EDDF4BDC092B}"/>
              </a:ext>
            </a:extLst>
          </p:cNvPr>
          <p:cNvSpPr/>
          <p:nvPr/>
        </p:nvSpPr>
        <p:spPr>
          <a:xfrm rot="16200000">
            <a:off x="2316881" y="263018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Left Bracket 64">
            <a:extLst>
              <a:ext uri="{FF2B5EF4-FFF2-40B4-BE49-F238E27FC236}">
                <a16:creationId xmlns:a16="http://schemas.microsoft.com/office/drawing/2014/main" id="{5FF83AC5-0689-ABEB-AF21-EC05B9661E7B}"/>
              </a:ext>
            </a:extLst>
          </p:cNvPr>
          <p:cNvSpPr/>
          <p:nvPr/>
        </p:nvSpPr>
        <p:spPr>
          <a:xfrm rot="16200000">
            <a:off x="3948790" y="2630180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Left Bracket 65">
            <a:extLst>
              <a:ext uri="{FF2B5EF4-FFF2-40B4-BE49-F238E27FC236}">
                <a16:creationId xmlns:a16="http://schemas.microsoft.com/office/drawing/2014/main" id="{0456D273-765A-A94E-A49C-AD3C8A43104B}"/>
              </a:ext>
            </a:extLst>
          </p:cNvPr>
          <p:cNvSpPr/>
          <p:nvPr/>
        </p:nvSpPr>
        <p:spPr>
          <a:xfrm rot="16200000">
            <a:off x="3948790" y="3838648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Left Bracket 66">
            <a:extLst>
              <a:ext uri="{FF2B5EF4-FFF2-40B4-BE49-F238E27FC236}">
                <a16:creationId xmlns:a16="http://schemas.microsoft.com/office/drawing/2014/main" id="{7D810D9B-37DF-F6AB-7979-6E88061BFF22}"/>
              </a:ext>
            </a:extLst>
          </p:cNvPr>
          <p:cNvSpPr/>
          <p:nvPr/>
        </p:nvSpPr>
        <p:spPr>
          <a:xfrm rot="16200000">
            <a:off x="2328076" y="384255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Left Bracket 67">
            <a:extLst>
              <a:ext uri="{FF2B5EF4-FFF2-40B4-BE49-F238E27FC236}">
                <a16:creationId xmlns:a16="http://schemas.microsoft.com/office/drawing/2014/main" id="{F7DADEDB-8058-FFD9-9096-1950796EF4D6}"/>
              </a:ext>
            </a:extLst>
          </p:cNvPr>
          <p:cNvSpPr/>
          <p:nvPr/>
        </p:nvSpPr>
        <p:spPr>
          <a:xfrm rot="16200000">
            <a:off x="6143646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Left Bracket 68">
            <a:extLst>
              <a:ext uri="{FF2B5EF4-FFF2-40B4-BE49-F238E27FC236}">
                <a16:creationId xmlns:a16="http://schemas.microsoft.com/office/drawing/2014/main" id="{30B14135-2FDA-41C6-E515-7E2CEB3A13A6}"/>
              </a:ext>
            </a:extLst>
          </p:cNvPr>
          <p:cNvSpPr/>
          <p:nvPr/>
        </p:nvSpPr>
        <p:spPr>
          <a:xfrm rot="16200000">
            <a:off x="6141414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Left Bracket 69">
            <a:extLst>
              <a:ext uri="{FF2B5EF4-FFF2-40B4-BE49-F238E27FC236}">
                <a16:creationId xmlns:a16="http://schemas.microsoft.com/office/drawing/2014/main" id="{6C0047DC-97C9-666D-AAEA-8FFF120C6BD8}"/>
              </a:ext>
            </a:extLst>
          </p:cNvPr>
          <p:cNvSpPr/>
          <p:nvPr/>
        </p:nvSpPr>
        <p:spPr>
          <a:xfrm rot="16200000">
            <a:off x="7768562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Left Bracket 70">
            <a:extLst>
              <a:ext uri="{FF2B5EF4-FFF2-40B4-BE49-F238E27FC236}">
                <a16:creationId xmlns:a16="http://schemas.microsoft.com/office/drawing/2014/main" id="{2EF06879-8EAD-797D-FE2C-9FD240974771}"/>
              </a:ext>
            </a:extLst>
          </p:cNvPr>
          <p:cNvSpPr/>
          <p:nvPr/>
        </p:nvSpPr>
        <p:spPr>
          <a:xfrm rot="16200000">
            <a:off x="7766330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Left Bracket 71">
            <a:extLst>
              <a:ext uri="{FF2B5EF4-FFF2-40B4-BE49-F238E27FC236}">
                <a16:creationId xmlns:a16="http://schemas.microsoft.com/office/drawing/2014/main" id="{E2B99970-7989-755F-9170-9FC4CD9796AC}"/>
              </a:ext>
            </a:extLst>
          </p:cNvPr>
          <p:cNvSpPr/>
          <p:nvPr/>
        </p:nvSpPr>
        <p:spPr>
          <a:xfrm rot="16200000">
            <a:off x="10098630" y="2558614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Left Bracket 72">
            <a:extLst>
              <a:ext uri="{FF2B5EF4-FFF2-40B4-BE49-F238E27FC236}">
                <a16:creationId xmlns:a16="http://schemas.microsoft.com/office/drawing/2014/main" id="{2A290216-17B9-991D-8E55-9C253CFD336E}"/>
              </a:ext>
            </a:extLst>
          </p:cNvPr>
          <p:cNvSpPr/>
          <p:nvPr/>
        </p:nvSpPr>
        <p:spPr>
          <a:xfrm rot="16200000">
            <a:off x="10096398" y="384712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0FFE0A7-A13F-7009-711A-24BB3DE073F9}"/>
              </a:ext>
            </a:extLst>
          </p:cNvPr>
          <p:cNvSpPr txBox="1"/>
          <p:nvPr/>
        </p:nvSpPr>
        <p:spPr>
          <a:xfrm>
            <a:off x="2212985" y="2550793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KLYINA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D63A7C8-84F4-C3F5-F7C7-E28B25202F0B}"/>
              </a:ext>
            </a:extLst>
          </p:cNvPr>
          <p:cNvSpPr txBox="1"/>
          <p:nvPr/>
        </p:nvSpPr>
        <p:spPr>
          <a:xfrm>
            <a:off x="2157180" y="3723669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KLYINB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338A75E-C460-9FE0-7E64-539CBA3AC556}"/>
              </a:ext>
            </a:extLst>
          </p:cNvPr>
          <p:cNvSpPr txBox="1"/>
          <p:nvPr/>
        </p:nvSpPr>
        <p:spPr>
          <a:xfrm>
            <a:off x="3955599" y="376149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PKIB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0F66F3A-921E-CC64-3C84-905AE423DFBB}"/>
              </a:ext>
            </a:extLst>
          </p:cNvPr>
          <p:cNvSpPr txBox="1"/>
          <p:nvPr/>
        </p:nvSpPr>
        <p:spPr>
          <a:xfrm>
            <a:off x="4026488" y="249815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PKIA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4F6AB90-0F32-9ED3-5D69-EA8ADB6B2DB7}"/>
              </a:ext>
            </a:extLst>
          </p:cNvPr>
          <p:cNvSpPr txBox="1"/>
          <p:nvPr/>
        </p:nvSpPr>
        <p:spPr>
          <a:xfrm>
            <a:off x="3538070" y="250234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PKRA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06B165C-0064-1BBA-1D9C-F48C55C286FF}"/>
              </a:ext>
            </a:extLst>
          </p:cNvPr>
          <p:cNvSpPr txBox="1"/>
          <p:nvPr/>
        </p:nvSpPr>
        <p:spPr>
          <a:xfrm>
            <a:off x="3493515" y="3761665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PKRB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2756981-07D9-95C9-62D1-1E707742801B}"/>
              </a:ext>
            </a:extLst>
          </p:cNvPr>
          <p:cNvSpPr txBox="1"/>
          <p:nvPr/>
        </p:nvSpPr>
        <p:spPr>
          <a:xfrm>
            <a:off x="6195192" y="2451627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PLIA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83A682A-13E7-C0DD-758B-31B76397A47B}"/>
              </a:ext>
            </a:extLst>
          </p:cNvPr>
          <p:cNvSpPr txBox="1"/>
          <p:nvPr/>
        </p:nvSpPr>
        <p:spPr>
          <a:xfrm>
            <a:off x="5706774" y="2455810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PLRA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3A63A0A-B4BB-D9A0-80AE-7A6C04703FF8}"/>
              </a:ext>
            </a:extLst>
          </p:cNvPr>
          <p:cNvSpPr txBox="1"/>
          <p:nvPr/>
        </p:nvSpPr>
        <p:spPr>
          <a:xfrm>
            <a:off x="7858658" y="242954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PSIA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4EDAEEC-CA13-DB0D-2E2C-CE8D01EADB80}"/>
              </a:ext>
            </a:extLst>
          </p:cNvPr>
          <p:cNvSpPr txBox="1"/>
          <p:nvPr/>
        </p:nvSpPr>
        <p:spPr>
          <a:xfrm>
            <a:off x="7370240" y="243372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PSRA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16F2ED7-907E-2266-7678-96ECB261FB57}"/>
              </a:ext>
            </a:extLst>
          </p:cNvPr>
          <p:cNvSpPr txBox="1"/>
          <p:nvPr/>
        </p:nvSpPr>
        <p:spPr>
          <a:xfrm>
            <a:off x="10180404" y="245086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PEIA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035460F-66D6-00B1-81B4-7B26692AED3E}"/>
              </a:ext>
            </a:extLst>
          </p:cNvPr>
          <p:cNvSpPr txBox="1"/>
          <p:nvPr/>
        </p:nvSpPr>
        <p:spPr>
          <a:xfrm>
            <a:off x="9691986" y="245505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PERA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8E89F0F-CDDE-0418-EF15-F812201A8B2F}"/>
              </a:ext>
            </a:extLst>
          </p:cNvPr>
          <p:cNvSpPr txBox="1"/>
          <p:nvPr/>
        </p:nvSpPr>
        <p:spPr>
          <a:xfrm>
            <a:off x="6277164" y="375816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PLIB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6C871F0-B9D6-5AB3-D1DB-4C277573FCA2}"/>
              </a:ext>
            </a:extLst>
          </p:cNvPr>
          <p:cNvSpPr txBox="1"/>
          <p:nvPr/>
        </p:nvSpPr>
        <p:spPr>
          <a:xfrm>
            <a:off x="5788746" y="376234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PLRB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F4D4C68-B40D-56A6-92C9-60CD2361C6BF}"/>
              </a:ext>
            </a:extLst>
          </p:cNvPr>
          <p:cNvSpPr txBox="1"/>
          <p:nvPr/>
        </p:nvSpPr>
        <p:spPr>
          <a:xfrm>
            <a:off x="7868868" y="374945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PSIB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EC165724-05A2-4AD6-585D-B6F32834E88D}"/>
              </a:ext>
            </a:extLst>
          </p:cNvPr>
          <p:cNvSpPr txBox="1"/>
          <p:nvPr/>
        </p:nvSpPr>
        <p:spPr>
          <a:xfrm>
            <a:off x="7452212" y="3740264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PSRB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38FC39D-F4CF-A8A7-03CF-698F713EE6DD}"/>
              </a:ext>
            </a:extLst>
          </p:cNvPr>
          <p:cNvSpPr txBox="1"/>
          <p:nvPr/>
        </p:nvSpPr>
        <p:spPr>
          <a:xfrm>
            <a:off x="10262376" y="3757406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PEIB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218DB62-4856-D42A-DD97-31C78AA1CEE2}"/>
              </a:ext>
            </a:extLst>
          </p:cNvPr>
          <p:cNvSpPr txBox="1"/>
          <p:nvPr/>
        </p:nvSpPr>
        <p:spPr>
          <a:xfrm>
            <a:off x="9773958" y="3761589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PERB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F82E8132-767D-9E3C-1AD4-5F3E2B4EDA31}"/>
              </a:ext>
            </a:extLst>
          </p:cNvPr>
          <p:cNvSpPr/>
          <p:nvPr/>
        </p:nvSpPr>
        <p:spPr>
          <a:xfrm>
            <a:off x="8203729" y="407416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B17AD4FD-7A92-2F65-A171-DD65FC32FE94}"/>
              </a:ext>
            </a:extLst>
          </p:cNvPr>
          <p:cNvSpPr/>
          <p:nvPr/>
        </p:nvSpPr>
        <p:spPr>
          <a:xfrm>
            <a:off x="8203728" y="280900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7A3E1417-077F-0112-6064-FC1262EF12BC}"/>
              </a:ext>
            </a:extLst>
          </p:cNvPr>
          <p:cNvSpPr/>
          <p:nvPr/>
        </p:nvSpPr>
        <p:spPr>
          <a:xfrm>
            <a:off x="9714627" y="408111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2095F61C-9C06-8CBE-68AF-7C2399D936B7}"/>
              </a:ext>
            </a:extLst>
          </p:cNvPr>
          <p:cNvSpPr/>
          <p:nvPr/>
        </p:nvSpPr>
        <p:spPr>
          <a:xfrm>
            <a:off x="9714626" y="281595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4B6A060E-AA93-A23B-65ED-E8EE62B8A909}"/>
              </a:ext>
            </a:extLst>
          </p:cNvPr>
          <p:cNvCxnSpPr>
            <a:cxnSpLocks/>
          </p:cNvCxnSpPr>
          <p:nvPr/>
        </p:nvCxnSpPr>
        <p:spPr>
          <a:xfrm flipV="1">
            <a:off x="8295756" y="2815954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41ECD1B1-1B0D-388A-F1AE-F1B867C8D23C}"/>
              </a:ext>
            </a:extLst>
          </p:cNvPr>
          <p:cNvCxnSpPr>
            <a:cxnSpLocks/>
          </p:cNvCxnSpPr>
          <p:nvPr/>
        </p:nvCxnSpPr>
        <p:spPr>
          <a:xfrm flipV="1">
            <a:off x="9806654" y="2830835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0CAA3413-DC65-C87E-9750-2B855550A2C4}"/>
              </a:ext>
            </a:extLst>
          </p:cNvPr>
          <p:cNvSpPr txBox="1"/>
          <p:nvPr/>
        </p:nvSpPr>
        <p:spPr>
          <a:xfrm>
            <a:off x="8006597" y="5395518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DCUP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CC7779B2-7811-BA63-9317-DD31DE8824A0}"/>
              </a:ext>
            </a:extLst>
          </p:cNvPr>
          <p:cNvSpPr txBox="1"/>
          <p:nvPr/>
        </p:nvSpPr>
        <p:spPr>
          <a:xfrm>
            <a:off x="9397941" y="5380477"/>
            <a:ext cx="10266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DCDOWN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4EACC11-6C12-C049-EDC2-23AEFF89E139}"/>
              </a:ext>
            </a:extLst>
          </p:cNvPr>
          <p:cNvSpPr/>
          <p:nvPr/>
        </p:nvSpPr>
        <p:spPr>
          <a:xfrm>
            <a:off x="7370240" y="1820562"/>
            <a:ext cx="4442536" cy="3970634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E1747C0E-D823-6DDC-E2E8-911A523C093C}"/>
              </a:ext>
            </a:extLst>
          </p:cNvPr>
          <p:cNvSpPr txBox="1"/>
          <p:nvPr/>
        </p:nvSpPr>
        <p:spPr>
          <a:xfrm>
            <a:off x="7298143" y="1449388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Bunker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2E5F29-EC72-8B57-BC30-B0D14A686862}"/>
              </a:ext>
            </a:extLst>
          </p:cNvPr>
          <p:cNvSpPr txBox="1"/>
          <p:nvPr/>
        </p:nvSpPr>
        <p:spPr>
          <a:xfrm>
            <a:off x="3802425" y="2956167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71E868-CE4B-C7B5-A30D-CAABC4AC85F6}"/>
              </a:ext>
            </a:extLst>
          </p:cNvPr>
          <p:cNvSpPr txBox="1"/>
          <p:nvPr/>
        </p:nvSpPr>
        <p:spPr>
          <a:xfrm>
            <a:off x="3830474" y="4156911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A5178B-97AD-0449-0F5E-6B37A4765F17}"/>
              </a:ext>
            </a:extLst>
          </p:cNvPr>
          <p:cNvSpPr txBox="1"/>
          <p:nvPr/>
        </p:nvSpPr>
        <p:spPr>
          <a:xfrm>
            <a:off x="2176038" y="2958918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439E76-A800-2216-1958-E67853AF0378}"/>
              </a:ext>
            </a:extLst>
          </p:cNvPr>
          <p:cNvSpPr txBox="1"/>
          <p:nvPr/>
        </p:nvSpPr>
        <p:spPr>
          <a:xfrm>
            <a:off x="2204087" y="4159662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8F8B48-0B59-3C70-CDAC-F0D5171BAF41}"/>
              </a:ext>
            </a:extLst>
          </p:cNvPr>
          <p:cNvSpPr txBox="1"/>
          <p:nvPr/>
        </p:nvSpPr>
        <p:spPr>
          <a:xfrm>
            <a:off x="5943840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40E0CF-231A-84C8-81FE-EB4692D2C952}"/>
              </a:ext>
            </a:extLst>
          </p:cNvPr>
          <p:cNvSpPr txBox="1"/>
          <p:nvPr/>
        </p:nvSpPr>
        <p:spPr>
          <a:xfrm>
            <a:off x="5972126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6A0D15-B743-ADBC-63E6-AFA378A85148}"/>
              </a:ext>
            </a:extLst>
          </p:cNvPr>
          <p:cNvSpPr txBox="1"/>
          <p:nvPr/>
        </p:nvSpPr>
        <p:spPr>
          <a:xfrm>
            <a:off x="7564915" y="287450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E00B72-67F0-EEA0-C892-ED5B3B6ACF6E}"/>
              </a:ext>
            </a:extLst>
          </p:cNvPr>
          <p:cNvSpPr txBox="1"/>
          <p:nvPr/>
        </p:nvSpPr>
        <p:spPr>
          <a:xfrm>
            <a:off x="7593201" y="413436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0758F7-C317-7ECD-6E91-ED34A70F0E39}"/>
              </a:ext>
            </a:extLst>
          </p:cNvPr>
          <p:cNvSpPr txBox="1"/>
          <p:nvPr/>
        </p:nvSpPr>
        <p:spPr>
          <a:xfrm>
            <a:off x="9950001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6BFBC0B-1121-2DF4-2EEA-5ABF5E1A11D3}"/>
              </a:ext>
            </a:extLst>
          </p:cNvPr>
          <p:cNvSpPr txBox="1"/>
          <p:nvPr/>
        </p:nvSpPr>
        <p:spPr>
          <a:xfrm>
            <a:off x="9978287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430463-FEEE-4190-ECFE-F46E330379BE}"/>
              </a:ext>
            </a:extLst>
          </p:cNvPr>
          <p:cNvSpPr txBox="1"/>
          <p:nvPr/>
        </p:nvSpPr>
        <p:spPr>
          <a:xfrm>
            <a:off x="8637873" y="3332678"/>
            <a:ext cx="9792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Faraday Cups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8BA3400-3F49-C93C-3FA2-BCEED31C8241}"/>
              </a:ext>
            </a:extLst>
          </p:cNvPr>
          <p:cNvCxnSpPr>
            <a:cxnSpLocks/>
          </p:cNvCxnSpPr>
          <p:nvPr/>
        </p:nvCxnSpPr>
        <p:spPr>
          <a:xfrm flipV="1">
            <a:off x="9556998" y="3113698"/>
            <a:ext cx="202367" cy="387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0E49852-0EDD-3F0E-BBF9-B781BC929F10}"/>
              </a:ext>
            </a:extLst>
          </p:cNvPr>
          <p:cNvCxnSpPr>
            <a:cxnSpLocks/>
          </p:cNvCxnSpPr>
          <p:nvPr/>
        </p:nvCxnSpPr>
        <p:spPr>
          <a:xfrm flipH="1">
            <a:off x="8373458" y="3437518"/>
            <a:ext cx="270917" cy="518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83041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DE" dirty="0"/>
              <a:t>X-Box 2: </a:t>
            </a:r>
            <a:r>
              <a:rPr lang="en-US" dirty="0"/>
              <a:t>Reminder on BD classification</a:t>
            </a:r>
            <a:br>
              <a:rPr lang="en-DE" dirty="0"/>
            </a:b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10 December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C8B3C0-A774-1365-FC29-D68CB46703C4}"/>
              </a:ext>
            </a:extLst>
          </p:cNvPr>
          <p:cNvSpPr/>
          <p:nvPr/>
        </p:nvSpPr>
        <p:spPr>
          <a:xfrm>
            <a:off x="1512915" y="1199651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BD_Flag_PER_log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525A2D-7E9F-8BAC-CB61-00C8C74CA923}"/>
              </a:ext>
            </a:extLst>
          </p:cNvPr>
          <p:cNvSpPr/>
          <p:nvPr/>
        </p:nvSpPr>
        <p:spPr>
          <a:xfrm>
            <a:off x="1512914" y="211748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BD_Flag_DC_DOWN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6232B9-3296-BC15-EFCA-A237D0C409A7}"/>
              </a:ext>
            </a:extLst>
          </p:cNvPr>
          <p:cNvSpPr/>
          <p:nvPr/>
        </p:nvSpPr>
        <p:spPr>
          <a:xfrm>
            <a:off x="1512915" y="296306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BD_Flag_DC_UP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1D490B-5124-A2B4-F627-FCF0D00A9F5F}"/>
              </a:ext>
            </a:extLst>
          </p:cNvPr>
          <p:cNvSpPr/>
          <p:nvPr/>
        </p:nvSpPr>
        <p:spPr>
          <a:xfrm>
            <a:off x="1512915" y="412634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BD_Flag_PSR_log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493E4F-F870-F106-1EF1-438C08399721}"/>
              </a:ext>
            </a:extLst>
          </p:cNvPr>
          <p:cNvSpPr/>
          <p:nvPr/>
        </p:nvSpPr>
        <p:spPr>
          <a:xfrm>
            <a:off x="1512915" y="5046060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BD_Flag_PKR_log</a:t>
            </a:r>
            <a:endParaRPr lang="en-GB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8E973AE-156F-6C2A-A9ED-727A5B19C813}"/>
              </a:ext>
            </a:extLst>
          </p:cNvPr>
          <p:cNvSpPr/>
          <p:nvPr/>
        </p:nvSpPr>
        <p:spPr>
          <a:xfrm>
            <a:off x="8145133" y="1097512"/>
            <a:ext cx="1687483" cy="83604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Load</a:t>
            </a:r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289E99D-FB1E-DDC7-047B-C4514594B8EC}"/>
              </a:ext>
            </a:extLst>
          </p:cNvPr>
          <p:cNvSpPr/>
          <p:nvPr/>
        </p:nvSpPr>
        <p:spPr>
          <a:xfrm>
            <a:off x="8145134" y="2283637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w. BDC</a:t>
            </a:r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B839A0-48B8-D18A-9E56-91D6735559BF}"/>
              </a:ext>
            </a:extLst>
          </p:cNvPr>
          <p:cNvSpPr/>
          <p:nvPr/>
        </p:nvSpPr>
        <p:spPr>
          <a:xfrm>
            <a:off x="8101915" y="4024629"/>
            <a:ext cx="1687108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wo. BDC</a:t>
            </a:r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40F6AA-9354-00A5-6999-D10CE533D153}"/>
              </a:ext>
            </a:extLst>
          </p:cNvPr>
          <p:cNvSpPr/>
          <p:nvPr/>
        </p:nvSpPr>
        <p:spPr>
          <a:xfrm>
            <a:off x="8102665" y="4978931"/>
            <a:ext cx="168673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</a:t>
            </a:r>
            <a:r>
              <a:rPr lang="en-US" dirty="0" err="1"/>
              <a:t>HyPC</a:t>
            </a:r>
            <a:endParaRPr lang="en-GB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7EB6A57-0326-0472-4BA5-7DD97CE67587}"/>
              </a:ext>
            </a:extLst>
          </p:cNvPr>
          <p:cNvSpPr/>
          <p:nvPr/>
        </p:nvSpPr>
        <p:spPr>
          <a:xfrm>
            <a:off x="4944592" y="5499668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BD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AF350E7-ACBC-BA20-52FF-200359ECA044}"/>
              </a:ext>
            </a:extLst>
          </p:cNvPr>
          <p:cNvCxnSpPr>
            <a:stCxn id="6" idx="3"/>
            <a:endCxn id="14" idx="2"/>
          </p:cNvCxnSpPr>
          <p:nvPr/>
        </p:nvCxnSpPr>
        <p:spPr>
          <a:xfrm>
            <a:off x="3948545" y="1515535"/>
            <a:ext cx="419658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1446391-89B2-DCE7-4BD3-7DE579AB63DE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2730729" y="1831419"/>
            <a:ext cx="1" cy="2860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3A97F16-8088-DE93-8FE5-660B88F05A0E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2730729" y="2749253"/>
            <a:ext cx="1" cy="2138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26EEDC6-288A-EDCB-BC7B-FB383A34EB86}"/>
              </a:ext>
            </a:extLst>
          </p:cNvPr>
          <p:cNvCxnSpPr>
            <a:cxnSpLocks/>
            <a:stCxn id="8" idx="2"/>
            <a:endCxn id="12" idx="0"/>
          </p:cNvCxnSpPr>
          <p:nvPr/>
        </p:nvCxnSpPr>
        <p:spPr>
          <a:xfrm>
            <a:off x="2730730" y="3594833"/>
            <a:ext cx="0" cy="5315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48B0BF2-BC75-4769-E5F1-1B84FF325622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2730730" y="4758113"/>
            <a:ext cx="0" cy="2879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AD4EDEF-BEB9-F1A8-F885-9B5DDFADD02C}"/>
              </a:ext>
            </a:extLst>
          </p:cNvPr>
          <p:cNvCxnSpPr>
            <a:cxnSpLocks/>
            <a:stCxn id="12" idx="3"/>
            <a:endCxn id="16" idx="2"/>
          </p:cNvCxnSpPr>
          <p:nvPr/>
        </p:nvCxnSpPr>
        <p:spPr>
          <a:xfrm>
            <a:off x="3948545" y="4442229"/>
            <a:ext cx="415337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>
            <a:extLst>
              <a:ext uri="{FF2B5EF4-FFF2-40B4-BE49-F238E27FC236}">
                <a16:creationId xmlns:a16="http://schemas.microsoft.com/office/drawing/2014/main" id="{75D511F0-8405-1B72-7464-AA51070C90E5}"/>
              </a:ext>
            </a:extLst>
          </p:cNvPr>
          <p:cNvSpPr/>
          <p:nvPr/>
        </p:nvSpPr>
        <p:spPr>
          <a:xfrm>
            <a:off x="4481758" y="2186867"/>
            <a:ext cx="2917766" cy="979649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DC Up &gt;=140</a:t>
            </a:r>
          </a:p>
          <a:p>
            <a:pPr algn="ctr"/>
            <a:r>
              <a:rPr lang="en-US" sz="1400" dirty="0"/>
              <a:t>DC Down&gt;=100</a:t>
            </a:r>
            <a:endParaRPr lang="en-GB" sz="1400" dirty="0"/>
          </a:p>
        </p:txBody>
      </p: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C4A0EC3D-AE90-F6D2-14D3-F23853426DE5}"/>
              </a:ext>
            </a:extLst>
          </p:cNvPr>
          <p:cNvCxnSpPr>
            <a:stCxn id="7" idx="3"/>
            <a:endCxn id="43" idx="0"/>
          </p:cNvCxnSpPr>
          <p:nvPr/>
        </p:nvCxnSpPr>
        <p:spPr>
          <a:xfrm flipV="1">
            <a:off x="3948544" y="2186867"/>
            <a:ext cx="1992097" cy="246502"/>
          </a:xfrm>
          <a:prstGeom prst="bentConnector4">
            <a:avLst>
              <a:gd name="adj1" fmla="val 13383"/>
              <a:gd name="adj2" fmla="val 220884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00607F3D-4547-7A75-58C0-B705779BC34D}"/>
              </a:ext>
            </a:extLst>
          </p:cNvPr>
          <p:cNvCxnSpPr>
            <a:cxnSpLocks/>
            <a:stCxn id="8" idx="3"/>
            <a:endCxn id="7" idx="3"/>
          </p:cNvCxnSpPr>
          <p:nvPr/>
        </p:nvCxnSpPr>
        <p:spPr>
          <a:xfrm flipH="1" flipV="1">
            <a:off x="3948544" y="2433369"/>
            <a:ext cx="1" cy="845580"/>
          </a:xfrm>
          <a:prstGeom prst="bentConnector3">
            <a:avLst>
              <a:gd name="adj1" fmla="val -22860000000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4941088-27C9-76E7-3B7C-7038AAADAFC6}"/>
              </a:ext>
            </a:extLst>
          </p:cNvPr>
          <p:cNvCxnSpPr>
            <a:cxnSpLocks/>
            <a:stCxn id="43" idx="3"/>
            <a:endCxn id="15" idx="2"/>
          </p:cNvCxnSpPr>
          <p:nvPr/>
        </p:nvCxnSpPr>
        <p:spPr>
          <a:xfrm>
            <a:off x="7399524" y="2676692"/>
            <a:ext cx="745610" cy="2454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2A838857-259E-6A9B-908A-88C55349DF19}"/>
              </a:ext>
            </a:extLst>
          </p:cNvPr>
          <p:cNvCxnSpPr>
            <a:cxnSpLocks/>
            <a:stCxn id="43" idx="2"/>
          </p:cNvCxnSpPr>
          <p:nvPr/>
        </p:nvCxnSpPr>
        <p:spPr>
          <a:xfrm rot="5400000">
            <a:off x="3975978" y="1921269"/>
            <a:ext cx="719416" cy="3209911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5D9B96A-CD8F-1BBC-A4AD-DFAD2E5DE42C}"/>
              </a:ext>
            </a:extLst>
          </p:cNvPr>
          <p:cNvCxnSpPr>
            <a:cxnSpLocks/>
            <a:stCxn id="13" idx="3"/>
            <a:endCxn id="17" idx="2"/>
          </p:cNvCxnSpPr>
          <p:nvPr/>
        </p:nvCxnSpPr>
        <p:spPr>
          <a:xfrm>
            <a:off x="3948545" y="5361944"/>
            <a:ext cx="4154120" cy="3458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6CEF14BD-E390-05D5-BBB8-67F2C73166C5}"/>
              </a:ext>
            </a:extLst>
          </p:cNvPr>
          <p:cNvCxnSpPr>
            <a:stCxn id="13" idx="2"/>
            <a:endCxn id="18" idx="2"/>
          </p:cNvCxnSpPr>
          <p:nvPr/>
        </p:nvCxnSpPr>
        <p:spPr>
          <a:xfrm rot="16200000" flipH="1">
            <a:off x="3717941" y="4690617"/>
            <a:ext cx="239440" cy="2213862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A0A4B0D5-A77A-52AC-C222-517D623ADA16}"/>
              </a:ext>
            </a:extLst>
          </p:cNvPr>
          <p:cNvSpPr txBox="1"/>
          <p:nvPr/>
        </p:nvSpPr>
        <p:spPr>
          <a:xfrm>
            <a:off x="5559519" y="1252461"/>
            <a:ext cx="6283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TRUE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A112D69-8BF3-BEFE-077E-6A91D27F3FA3}"/>
              </a:ext>
            </a:extLst>
          </p:cNvPr>
          <p:cNvSpPr txBox="1"/>
          <p:nvPr/>
        </p:nvSpPr>
        <p:spPr>
          <a:xfrm>
            <a:off x="4507959" y="3590641"/>
            <a:ext cx="7182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FALSE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317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6A59D8-2520-83AB-60AB-8B42D823F1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5AB25CF2-23B0-8139-C0C6-90FD78B9C119}"/>
              </a:ext>
            </a:extLst>
          </p:cNvPr>
          <p:cNvSpPr txBox="1"/>
          <p:nvPr/>
        </p:nvSpPr>
        <p:spPr>
          <a:xfrm>
            <a:off x="7098254" y="2807521"/>
            <a:ext cx="1036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Barlow Semi Condensed Light" panose="00000406000000000000" pitchFamily="2" charset="0"/>
              </a:rPr>
              <a:t>Away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F7F250-B3B3-A84C-47DB-30474B076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 algn="ctr"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XBOXES Summary 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F479AC-F477-F62E-6379-ADF5B4C56BC1}"/>
              </a:ext>
            </a:extLst>
          </p:cNvPr>
          <p:cNvSpPr txBox="1"/>
          <p:nvPr/>
        </p:nvSpPr>
        <p:spPr>
          <a:xfrm>
            <a:off x="1746420" y="1926479"/>
            <a:ext cx="38242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trike="sngStrike" dirty="0">
                <a:latin typeface="Barlow Semi Condensed Light" panose="00000406000000000000" pitchFamily="2" charset="0"/>
              </a:rPr>
              <a:t>Cryocooler is repaired and coming back !!</a:t>
            </a:r>
          </a:p>
          <a:p>
            <a:endParaRPr lang="en-US" b="1" dirty="0">
              <a:solidFill>
                <a:schemeClr val="accent3">
                  <a:lumMod val="75000"/>
                </a:schemeClr>
              </a:solidFill>
              <a:latin typeface="Barlow Semi Condensed Light" panose="00000406000000000000" pitchFamily="2" charset="0"/>
            </a:endParaRPr>
          </a:p>
          <a:p>
            <a:r>
              <a:rPr lang="en-US" b="1" u="sng" dirty="0">
                <a:solidFill>
                  <a:srgbClr val="00B050"/>
                </a:solidFill>
                <a:latin typeface="Barlow Semi Condensed Light" panose="00000406000000000000" pitchFamily="2" charset="0"/>
              </a:rPr>
              <a:t>Cryocooler is back and installed !!</a:t>
            </a:r>
          </a:p>
          <a:p>
            <a:endParaRPr lang="en-US" b="1" dirty="0">
              <a:solidFill>
                <a:schemeClr val="accent3">
                  <a:lumMod val="75000"/>
                </a:schemeClr>
              </a:solidFill>
              <a:latin typeface="Barlow Semi Condensed Light" panose="00000406000000000000" pitchFamily="2" charset="0"/>
            </a:endParaRPr>
          </a:p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Barlow Semi Condensed Light" panose="00000406000000000000" pitchFamily="2" charset="0"/>
              </a:rPr>
              <a:t>At the moment: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Barlow Semi Condensed Light" panose="00000406000000000000" pitchFamily="2" charset="0"/>
              </a:rPr>
              <a:t>PT100 probes turned 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Barlow Semi Condensed Light" panose="00000406000000000000" pitchFamily="2" charset="0"/>
              </a:rPr>
              <a:t>Monitoring SC solenoid temperatures 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FCFBBE-356A-6416-886E-E4F38D1871DB}"/>
              </a:ext>
            </a:extLst>
          </p:cNvPr>
          <p:cNvSpPr txBox="1"/>
          <p:nvPr/>
        </p:nvSpPr>
        <p:spPr>
          <a:xfrm>
            <a:off x="7504646" y="1926479"/>
            <a:ext cx="412393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19</a:t>
            </a:r>
            <a:r>
              <a:rPr lang="en-US" baseline="30000" dirty="0">
                <a:latin typeface="Barlow Semi Condensed Light" panose="00000406000000000000" pitchFamily="2" charset="0"/>
              </a:rPr>
              <a:t>th</a:t>
            </a:r>
            <a:r>
              <a:rPr lang="en-US" dirty="0">
                <a:latin typeface="Barlow Semi Condensed Light" panose="00000406000000000000" pitchFamily="2" charset="0"/>
              </a:rPr>
              <a:t> November: </a:t>
            </a:r>
            <a:r>
              <a:rPr lang="en-US" b="1" dirty="0">
                <a:latin typeface="Barlow Semi Condensed Light" panose="00000406000000000000" pitchFamily="2" charset="0"/>
              </a:rPr>
              <a:t>Started Pulsing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dirty="0">
                <a:latin typeface="Barlow Semi Condensed Light" panose="00000406000000000000" pitchFamily="2" charset="0"/>
              </a:rPr>
              <a:t>21</a:t>
            </a:r>
            <a:r>
              <a:rPr lang="en-US" baseline="30000" dirty="0">
                <a:latin typeface="Barlow Semi Condensed Light" panose="00000406000000000000" pitchFamily="2" charset="0"/>
              </a:rPr>
              <a:t>st</a:t>
            </a:r>
            <a:r>
              <a:rPr lang="en-US" dirty="0">
                <a:latin typeface="Barlow Semi Condensed Light" panose="00000406000000000000" pitchFamily="2" charset="0"/>
              </a:rPr>
              <a:t> November: </a:t>
            </a:r>
            <a:r>
              <a:rPr lang="en-US" b="1" dirty="0">
                <a:latin typeface="Barlow Semi Condensed Light" panose="00000406000000000000" pitchFamily="2" charset="0"/>
              </a:rPr>
              <a:t>Abrupt Power Cut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dirty="0">
                <a:latin typeface="Barlow Semi Condensed Light" panose="00000406000000000000" pitchFamily="2" charset="0"/>
              </a:rPr>
              <a:t>1</a:t>
            </a:r>
            <a:r>
              <a:rPr lang="en-US" baseline="30000" dirty="0">
                <a:latin typeface="Barlow Semi Condensed Light" panose="00000406000000000000" pitchFamily="2" charset="0"/>
              </a:rPr>
              <a:t>st</a:t>
            </a:r>
            <a:r>
              <a:rPr lang="en-US" dirty="0">
                <a:latin typeface="Barlow Semi Condensed Light" panose="00000406000000000000" pitchFamily="2" charset="0"/>
              </a:rPr>
              <a:t> December: Dealing with issues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Barlow Semi Condensed Light" panose="00000406000000000000" pitchFamily="2" charset="0"/>
              </a:rPr>
              <a:t>Vacuum pumps off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Barlow Semi Condensed Light" panose="00000406000000000000" pitchFamily="2" charset="0"/>
              </a:rPr>
              <a:t>Soft start interlock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Barlow Semi Condensed Light" panose="00000406000000000000" pitchFamily="2" charset="0"/>
              </a:rPr>
              <a:t>DC power supplies of modulators off (solved by Alan)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dirty="0">
                <a:latin typeface="Barlow Semi Condensed Light" panose="00000406000000000000" pitchFamily="2" charset="0"/>
              </a:rPr>
              <a:t>3</a:t>
            </a:r>
            <a:r>
              <a:rPr lang="en-US" baseline="30000" dirty="0">
                <a:latin typeface="Barlow Semi Condensed Light" panose="00000406000000000000" pitchFamily="2" charset="0"/>
              </a:rPr>
              <a:t>rd</a:t>
            </a:r>
            <a:r>
              <a:rPr lang="en-US" dirty="0">
                <a:latin typeface="Barlow Semi Condensed Light" panose="00000406000000000000" pitchFamily="2" charset="0"/>
              </a:rPr>
              <a:t> December: </a:t>
            </a:r>
            <a:r>
              <a:rPr lang="en-US" b="1" dirty="0">
                <a:latin typeface="Barlow Semi Condensed Light" panose="00000406000000000000" pitchFamily="2" charset="0"/>
              </a:rPr>
              <a:t>Started Pulsing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dirty="0">
                <a:latin typeface="Barlow Semi Condensed Light" panose="00000406000000000000" pitchFamily="2" charset="0"/>
              </a:rPr>
              <a:t>+ Raspberry Pi Bot fixed and running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27613B-84CF-CAD8-234D-D5E7BEE6B143}"/>
              </a:ext>
            </a:extLst>
          </p:cNvPr>
          <p:cNvSpPr txBox="1"/>
          <p:nvPr/>
        </p:nvSpPr>
        <p:spPr>
          <a:xfrm>
            <a:off x="1855255" y="1147224"/>
            <a:ext cx="2909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Barlow Semi Condensed Light" panose="00000406000000000000" pitchFamily="2" charset="0"/>
              </a:rPr>
              <a:t>XBOX2 (</a:t>
            </a:r>
            <a:r>
              <a:rPr lang="en-US" sz="2400" b="1" u="sng" dirty="0">
                <a:solidFill>
                  <a:srgbClr val="C00000"/>
                </a:solidFill>
                <a:latin typeface="Barlow Semi Condensed Light" panose="00000406000000000000" pitchFamily="2" charset="0"/>
              </a:rPr>
              <a:t>Not operative</a:t>
            </a:r>
            <a:r>
              <a:rPr lang="en-US" sz="2400" b="1" dirty="0">
                <a:latin typeface="Barlow Semi Condensed Light" panose="00000406000000000000" pitchFamily="2" charset="0"/>
              </a:rPr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113992-265B-79E1-1A1B-86256439C709}"/>
              </a:ext>
            </a:extLst>
          </p:cNvPr>
          <p:cNvSpPr txBox="1"/>
          <p:nvPr/>
        </p:nvSpPr>
        <p:spPr>
          <a:xfrm>
            <a:off x="7932738" y="1147224"/>
            <a:ext cx="2534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Barlow Semi Condensed Light" panose="00000406000000000000" pitchFamily="2" charset="0"/>
              </a:rPr>
              <a:t>XBOX3 (</a:t>
            </a:r>
            <a:r>
              <a:rPr lang="en-US" sz="2400" b="1" u="sng" dirty="0">
                <a:solidFill>
                  <a:srgbClr val="00B050"/>
                </a:solidFill>
                <a:latin typeface="Barlow Semi Condensed Light" panose="00000406000000000000" pitchFamily="2" charset="0"/>
              </a:rPr>
              <a:t>Operative</a:t>
            </a:r>
            <a:r>
              <a:rPr lang="en-US" sz="2400" b="1" dirty="0">
                <a:latin typeface="Barlow Semi Condensed Light" panose="00000406000000000000" pitchFamily="2" charset="0"/>
              </a:rPr>
              <a:t>)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03E0AE4-6E99-A0BB-FC14-DDB9B0E66B07}"/>
              </a:ext>
            </a:extLst>
          </p:cNvPr>
          <p:cNvCxnSpPr/>
          <p:nvPr/>
        </p:nvCxnSpPr>
        <p:spPr>
          <a:xfrm>
            <a:off x="7086600" y="2057400"/>
            <a:ext cx="0" cy="262543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8CDA5C75-8CCC-7826-DBB4-08D4CD6E8C6A}"/>
              </a:ext>
            </a:extLst>
          </p:cNvPr>
          <p:cNvSpPr/>
          <p:nvPr/>
        </p:nvSpPr>
        <p:spPr>
          <a:xfrm>
            <a:off x="7040880" y="2057400"/>
            <a:ext cx="91440" cy="914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34D884B-AC2E-0DA3-96B1-9AD0F1ACE0B2}"/>
              </a:ext>
            </a:extLst>
          </p:cNvPr>
          <p:cNvSpPr/>
          <p:nvPr/>
        </p:nvSpPr>
        <p:spPr>
          <a:xfrm>
            <a:off x="7040880" y="2634574"/>
            <a:ext cx="91440" cy="9144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D1F334A-5DF5-8C43-2896-D616254CE12E}"/>
              </a:ext>
            </a:extLst>
          </p:cNvPr>
          <p:cNvSpPr/>
          <p:nvPr/>
        </p:nvSpPr>
        <p:spPr>
          <a:xfrm>
            <a:off x="7040880" y="3166028"/>
            <a:ext cx="91440" cy="914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7AB8CAC-5DCB-A924-5609-B2B8C8953ED2}"/>
              </a:ext>
            </a:extLst>
          </p:cNvPr>
          <p:cNvSpPr/>
          <p:nvPr/>
        </p:nvSpPr>
        <p:spPr>
          <a:xfrm>
            <a:off x="7040880" y="4346317"/>
            <a:ext cx="91440" cy="914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BA002A-C643-261B-CBD0-076846DE6481}"/>
              </a:ext>
            </a:extLst>
          </p:cNvPr>
          <p:cNvSpPr/>
          <p:nvPr/>
        </p:nvSpPr>
        <p:spPr>
          <a:xfrm>
            <a:off x="7040880" y="2726014"/>
            <a:ext cx="529814" cy="440014"/>
          </a:xfrm>
          <a:prstGeom prst="rect">
            <a:avLst/>
          </a:prstGeom>
          <a:solidFill>
            <a:schemeClr val="bg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137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5AF352-B48A-3A54-F380-33056BC6C7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DB1C3-E801-A904-BF06-2499E762E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 algn="ctr"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</a:t>
            </a:r>
            <a:r>
              <a:rPr lang="en-US" dirty="0">
                <a:solidFill>
                  <a:srgbClr val="1802BA"/>
                </a:solidFill>
                <a:latin typeface="Barlow Semi Condensed" panose="00000506000000000000" pitchFamily="2" charset="0"/>
              </a:rPr>
              <a:t>3 – Power Lines Recap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A877C5-760E-3A18-54FD-C9C0E4783799}"/>
              </a:ext>
            </a:extLst>
          </p:cNvPr>
          <p:cNvSpPr txBox="1"/>
          <p:nvPr/>
        </p:nvSpPr>
        <p:spPr>
          <a:xfrm>
            <a:off x="1335832" y="1879574"/>
            <a:ext cx="39484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Barlow Semi Condensed Light" panose="00000406000000000000" pitchFamily="2" charset="0"/>
              </a:rPr>
              <a:t>Installed</a:t>
            </a:r>
            <a:r>
              <a:rPr lang="en-US" b="1" dirty="0">
                <a:latin typeface="Barlow Semi Condensed Light" panose="00000406000000000000" pitchFamily="2" charset="0"/>
              </a:rPr>
              <a:t>: </a:t>
            </a:r>
          </a:p>
          <a:p>
            <a:endParaRPr lang="en-US" b="1" dirty="0">
              <a:latin typeface="Barlow Semi Condensed Light" panose="00000406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rgbClr val="C00000"/>
                </a:solidFill>
                <a:latin typeface="Barlow Semi Condensed Light" panose="00000406000000000000" pitchFamily="2" charset="0"/>
              </a:rPr>
              <a:t>New</a:t>
            </a:r>
            <a:r>
              <a:rPr lang="en-US" dirty="0">
                <a:latin typeface="Barlow Semi Condensed Light" panose="00000406000000000000" pitchFamily="2" charset="0"/>
              </a:rPr>
              <a:t> </a:t>
            </a:r>
            <a:r>
              <a:rPr lang="en-US" b="1" dirty="0">
                <a:latin typeface="Barlow Semi Condensed Light" panose="00000406000000000000" pitchFamily="2" charset="0"/>
              </a:rPr>
              <a:t>PC</a:t>
            </a:r>
            <a:r>
              <a:rPr lang="en-US" dirty="0">
                <a:latin typeface="Barlow Semi Condensed Light" panose="00000406000000000000" pitchFamily="2" charset="0"/>
              </a:rPr>
              <a:t> w/o tuning plungers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rgbClr val="C00000"/>
                </a:solidFill>
                <a:latin typeface="Barlow Semi Condensed Light" panose="00000406000000000000" pitchFamily="2" charset="0"/>
              </a:rPr>
              <a:t>New</a:t>
            </a:r>
            <a:r>
              <a:rPr lang="en-US" dirty="0">
                <a:latin typeface="Barlow Semi Condensed Light" panose="00000406000000000000" pitchFamily="2" charset="0"/>
              </a:rPr>
              <a:t> </a:t>
            </a:r>
            <a:r>
              <a:rPr lang="en-US" b="1" dirty="0">
                <a:latin typeface="Barlow Semi Condensed Light" panose="00000406000000000000" pitchFamily="2" charset="0"/>
              </a:rPr>
              <a:t>TD26CIEMAT</a:t>
            </a:r>
            <a:r>
              <a:rPr lang="en-US" dirty="0">
                <a:latin typeface="Barlow Semi Condensed Light" panose="00000406000000000000" pitchFamily="2" charset="0"/>
              </a:rPr>
              <a:t> DUT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rgbClr val="C00000"/>
                </a:solidFill>
                <a:latin typeface="Barlow Semi Condensed Light" panose="00000406000000000000" pitchFamily="2" charset="0"/>
                <a:sym typeface="Wingdings" panose="05000000000000000000" pitchFamily="2" charset="2"/>
              </a:rPr>
              <a:t>New</a:t>
            </a:r>
            <a:r>
              <a:rPr lang="en-US" b="1" dirty="0">
                <a:latin typeface="Barlow Semi Condensed Light" panose="00000406000000000000" pitchFamily="2" charset="0"/>
                <a:sym typeface="Wingdings" panose="05000000000000000000" pitchFamily="2" charset="2"/>
              </a:rPr>
              <a:t> long load </a:t>
            </a:r>
            <a:r>
              <a:rPr lang="en-US" dirty="0">
                <a:latin typeface="Barlow Semi Condensed Light" panose="00000406000000000000" pitchFamily="2" charset="0"/>
                <a:sym typeface="Wingdings" panose="05000000000000000000" pitchFamily="2" charset="2"/>
              </a:rPr>
              <a:t>(in place of faulty spiral)</a:t>
            </a:r>
            <a:endParaRPr lang="en-US" dirty="0">
              <a:latin typeface="Barlow Semi Condensed Light" panose="00000406000000000000" pitchFamily="2" charset="0"/>
            </a:endParaRPr>
          </a:p>
          <a:p>
            <a:endParaRPr lang="en-US" dirty="0">
              <a:latin typeface="Barlow Semi Condensed Light" panose="00000406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E7E28C-5B1D-AD81-B08F-D1F2F3426787}"/>
              </a:ext>
            </a:extLst>
          </p:cNvPr>
          <p:cNvSpPr txBox="1"/>
          <p:nvPr/>
        </p:nvSpPr>
        <p:spPr>
          <a:xfrm>
            <a:off x="1855255" y="1147224"/>
            <a:ext cx="2909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>
                <a:latin typeface="Barlow Semi Condensed Light" panose="00000406000000000000" pitchFamily="2" charset="0"/>
              </a:rPr>
              <a:t>Line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A6A0E2-FD2D-B0E1-951D-8F315CDFE8DA}"/>
              </a:ext>
            </a:extLst>
          </p:cNvPr>
          <p:cNvSpPr txBox="1"/>
          <p:nvPr/>
        </p:nvSpPr>
        <p:spPr>
          <a:xfrm>
            <a:off x="7932738" y="1147224"/>
            <a:ext cx="2534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>
                <a:latin typeface="Barlow Semi Condensed Light" panose="00000406000000000000" pitchFamily="2" charset="0"/>
              </a:rPr>
              <a:t>Line 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94C274-263E-C741-63A1-C9F79B64539B}"/>
              </a:ext>
            </a:extLst>
          </p:cNvPr>
          <p:cNvSpPr txBox="1"/>
          <p:nvPr/>
        </p:nvSpPr>
        <p:spPr>
          <a:xfrm>
            <a:off x="7300054" y="1926479"/>
            <a:ext cx="39484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Barlow Semi Condensed Light" panose="00000406000000000000" pitchFamily="2" charset="0"/>
              </a:rPr>
              <a:t>Installed</a:t>
            </a:r>
            <a:r>
              <a:rPr lang="en-US" b="1" dirty="0">
                <a:latin typeface="Barlow Semi Condensed Light" panose="00000406000000000000" pitchFamily="2" charset="0"/>
              </a:rPr>
              <a:t>: </a:t>
            </a:r>
          </a:p>
          <a:p>
            <a:endParaRPr lang="en-US" b="1" dirty="0">
              <a:latin typeface="Barlow Semi Condensed Light" panose="00000406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arlow Semi Condensed Light" panose="00000406000000000000" pitchFamily="2" charset="0"/>
              </a:rPr>
              <a:t>Conditioned </a:t>
            </a:r>
            <a:r>
              <a:rPr lang="en-US" b="1" dirty="0">
                <a:latin typeface="Barlow Semi Condensed Light" panose="00000406000000000000" pitchFamily="2" charset="0"/>
              </a:rPr>
              <a:t>TD31N2</a:t>
            </a:r>
            <a:r>
              <a:rPr lang="en-US" dirty="0">
                <a:latin typeface="Barlow Semi Condensed Light" panose="00000406000000000000" pitchFamily="2" charset="0"/>
              </a:rPr>
              <a:t> DUT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arlow Semi Condensed Light" panose="00000406000000000000" pitchFamily="2" charset="0"/>
                <a:sym typeface="Wingdings" panose="05000000000000000000" pitchFamily="2" charset="2"/>
              </a:rPr>
              <a:t>Conditioned</a:t>
            </a:r>
            <a:r>
              <a:rPr lang="en-US" b="1" dirty="0">
                <a:latin typeface="Barlow Semi Condensed Light" panose="00000406000000000000" pitchFamily="2" charset="0"/>
                <a:sym typeface="Wingdings" panose="05000000000000000000" pitchFamily="2" charset="2"/>
              </a:rPr>
              <a:t> long load</a:t>
            </a:r>
            <a:endParaRPr lang="en-US" dirty="0">
              <a:latin typeface="Barlow Semi Condensed Light" panose="00000406000000000000" pitchFamily="2" charset="0"/>
            </a:endParaRPr>
          </a:p>
          <a:p>
            <a:endParaRPr lang="en-US" dirty="0">
              <a:latin typeface="Barlow Semi Condensed Light" panose="00000406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38729E-0649-78A4-801D-F2F81AAC4973}"/>
              </a:ext>
            </a:extLst>
          </p:cNvPr>
          <p:cNvSpPr txBox="1"/>
          <p:nvPr/>
        </p:nvSpPr>
        <p:spPr>
          <a:xfrm>
            <a:off x="1867003" y="4022696"/>
            <a:ext cx="304349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Barlow Semi Condensed Light" panose="00000406000000000000" pitchFamily="2" charset="0"/>
              </a:rPr>
              <a:t>150 Hz rep. rate:</a:t>
            </a:r>
          </a:p>
          <a:p>
            <a:pPr algn="ctr"/>
            <a:endParaRPr lang="en-US" dirty="0">
              <a:latin typeface="Barlow Semi Condensed Light" panose="00000406000000000000" pitchFamily="2" charset="0"/>
            </a:endParaRPr>
          </a:p>
          <a:p>
            <a:pPr algn="ctr"/>
            <a:r>
              <a:rPr lang="en-US" dirty="0">
                <a:latin typeface="Barlow Semi Condensed Light" panose="00000406000000000000" pitchFamily="2" charset="0"/>
              </a:rPr>
              <a:t>RF pulse 1.58us</a:t>
            </a:r>
          </a:p>
          <a:p>
            <a:pPr algn="ctr"/>
            <a:r>
              <a:rPr lang="en-US" dirty="0">
                <a:latin typeface="Barlow Semi Condensed Light" panose="00000406000000000000" pitchFamily="2" charset="0"/>
              </a:rPr>
              <a:t>Compressed 50ns pulse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05333A6-04BC-7BA0-8E09-6DB9B8294EBE}"/>
              </a:ext>
            </a:extLst>
          </p:cNvPr>
          <p:cNvSpPr txBox="1"/>
          <p:nvPr/>
        </p:nvSpPr>
        <p:spPr>
          <a:xfrm>
            <a:off x="404240" y="5493710"/>
            <a:ext cx="60948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Barlow Semi Condensed Light" panose="00000406000000000000" pitchFamily="2" charset="0"/>
              </a:rPr>
              <a:t>Setpoint DUT 1.5 MW </a:t>
            </a:r>
          </a:p>
          <a:p>
            <a:pPr algn="ctr"/>
            <a:r>
              <a:rPr lang="en-GB" dirty="0">
                <a:latin typeface="Barlow Semi Condensed Light" panose="00000406000000000000" pitchFamily="2" charset="0"/>
              </a:rPr>
              <a:t>(</a:t>
            </a:r>
            <a:r>
              <a:rPr lang="en-GB" b="1" dirty="0">
                <a:solidFill>
                  <a:srgbClr val="C00000"/>
                </a:solidFill>
                <a:latin typeface="Barlow Semi Condensed Light" panose="00000406000000000000" pitchFamily="2" charset="0"/>
              </a:rPr>
              <a:t>limited vacuum spikes in load and DUT</a:t>
            </a:r>
            <a:r>
              <a:rPr lang="en-GB" dirty="0">
                <a:latin typeface="Barlow Semi Condensed Light" panose="00000406000000000000" pitchFamily="2" charset="0"/>
              </a:rPr>
              <a:t>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34DE950-ECF0-B80A-1CE6-65352FEF06E6}"/>
              </a:ext>
            </a:extLst>
          </p:cNvPr>
          <p:cNvSpPr txBox="1"/>
          <p:nvPr/>
        </p:nvSpPr>
        <p:spPr>
          <a:xfrm>
            <a:off x="7678339" y="3991412"/>
            <a:ext cx="304349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Barlow Semi Condensed Light" panose="00000406000000000000" pitchFamily="2" charset="0"/>
              </a:rPr>
              <a:t>150 Hz rep. rate:</a:t>
            </a:r>
          </a:p>
          <a:p>
            <a:pPr algn="ctr"/>
            <a:endParaRPr lang="en-US" dirty="0">
              <a:latin typeface="Barlow Semi Condensed Light" panose="00000406000000000000" pitchFamily="2" charset="0"/>
            </a:endParaRPr>
          </a:p>
          <a:p>
            <a:pPr algn="ctr"/>
            <a:r>
              <a:rPr lang="en-US" dirty="0">
                <a:latin typeface="Barlow Semi Condensed Light" panose="00000406000000000000" pitchFamily="2" charset="0"/>
              </a:rPr>
              <a:t>RF pulse 1.58us</a:t>
            </a:r>
          </a:p>
          <a:p>
            <a:pPr algn="ctr"/>
            <a:r>
              <a:rPr lang="en-US" dirty="0">
                <a:latin typeface="Barlow Semi Condensed Light" panose="00000406000000000000" pitchFamily="2" charset="0"/>
              </a:rPr>
              <a:t>Compressed 50ns pulse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192896-6B47-A0AD-BB55-8D377A6D20BB}"/>
              </a:ext>
            </a:extLst>
          </p:cNvPr>
          <p:cNvSpPr txBox="1"/>
          <p:nvPr/>
        </p:nvSpPr>
        <p:spPr>
          <a:xfrm>
            <a:off x="6152647" y="5411911"/>
            <a:ext cx="60948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Barlow Semi Condensed Light" panose="00000406000000000000" pitchFamily="2" charset="0"/>
              </a:rPr>
              <a:t>Setpoint DUT 8 MW 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EF43EB1-3563-EF5E-A207-C40999099257}"/>
              </a:ext>
            </a:extLst>
          </p:cNvPr>
          <p:cNvCxnSpPr>
            <a:cxnSpLocks/>
          </p:cNvCxnSpPr>
          <p:nvPr/>
        </p:nvCxnSpPr>
        <p:spPr>
          <a:xfrm>
            <a:off x="3375211" y="3526631"/>
            <a:ext cx="0" cy="38996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3E91F00-31E7-627F-303E-577AFB037CB9}"/>
              </a:ext>
            </a:extLst>
          </p:cNvPr>
          <p:cNvCxnSpPr>
            <a:cxnSpLocks/>
          </p:cNvCxnSpPr>
          <p:nvPr/>
        </p:nvCxnSpPr>
        <p:spPr>
          <a:xfrm>
            <a:off x="9200087" y="3438917"/>
            <a:ext cx="0" cy="38996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12AF4C8-7BE1-D8AF-10AB-A832128825A6}"/>
              </a:ext>
            </a:extLst>
          </p:cNvPr>
          <p:cNvCxnSpPr>
            <a:cxnSpLocks/>
          </p:cNvCxnSpPr>
          <p:nvPr/>
        </p:nvCxnSpPr>
        <p:spPr>
          <a:xfrm flipH="1">
            <a:off x="5284237" y="5976932"/>
            <a:ext cx="420794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6201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173D09-CED4-7C46-9239-D4507F8793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B4C6D-817A-CA5E-96B0-ADD27A617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 algn="ctr"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– Power Line 1 – Vacuum Activity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3EBBB2-A1C6-C6E3-30EB-820817DA493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7071"/>
          <a:stretch>
            <a:fillRect/>
          </a:stretch>
        </p:blipFill>
        <p:spPr>
          <a:xfrm>
            <a:off x="1190590" y="3429000"/>
            <a:ext cx="5268934" cy="28912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902ED8-9604-C0A5-59BA-88F82D55E84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5130" t="1951" b="68477"/>
          <a:stretch>
            <a:fillRect/>
          </a:stretch>
        </p:blipFill>
        <p:spPr>
          <a:xfrm>
            <a:off x="7049512" y="4547451"/>
            <a:ext cx="3098869" cy="14746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DD06AE-176E-9A45-805B-0C025977A6D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5202" b="55320"/>
          <a:stretch>
            <a:fillRect/>
          </a:stretch>
        </p:blipFill>
        <p:spPr>
          <a:xfrm>
            <a:off x="7029909" y="1573242"/>
            <a:ext cx="3118472" cy="22856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3D0ACD8-9951-03A2-6610-D3378E3E19F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6538"/>
          <a:stretch>
            <a:fillRect/>
          </a:stretch>
        </p:blipFill>
        <p:spPr>
          <a:xfrm>
            <a:off x="1182435" y="1397073"/>
            <a:ext cx="5268934" cy="291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574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E858BB-8803-DE69-99CD-2F3BE8CC45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2ECE540-8E04-CCA6-7039-64C18AAFD68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8786"/>
          <a:stretch>
            <a:fillRect/>
          </a:stretch>
        </p:blipFill>
        <p:spPr>
          <a:xfrm>
            <a:off x="6554648" y="1397073"/>
            <a:ext cx="5151919" cy="28558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63E5F8D-C122-EC83-16C6-AE6584272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 algn="ctr"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– Power Line 1 – Vacuum Activity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0DFF46-0E5F-06B9-A63C-09B96BB7688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5202" b="55320"/>
          <a:stretch>
            <a:fillRect/>
          </a:stretch>
        </p:blipFill>
        <p:spPr>
          <a:xfrm>
            <a:off x="5321434" y="4442790"/>
            <a:ext cx="2466428" cy="18077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535EAE6-9F83-4DCA-7D17-0F462D511A7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6538"/>
          <a:stretch>
            <a:fillRect/>
          </a:stretch>
        </p:blipFill>
        <p:spPr>
          <a:xfrm>
            <a:off x="1182435" y="1397073"/>
            <a:ext cx="5268934" cy="291765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C51D60C-5787-85E6-D93A-3F9BC66BA795}"/>
              </a:ext>
            </a:extLst>
          </p:cNvPr>
          <p:cNvSpPr txBox="1"/>
          <p:nvPr/>
        </p:nvSpPr>
        <p:spPr>
          <a:xfrm>
            <a:off x="6083168" y="1022575"/>
            <a:ext cx="60948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Barlow Semi Condensed Light" panose="00000406000000000000" pitchFamily="2" charset="0"/>
              </a:rPr>
              <a:t>Power Line 2</a:t>
            </a:r>
          </a:p>
        </p:txBody>
      </p:sp>
    </p:spTree>
    <p:extLst>
      <p:ext uri="{BB962C8B-B14F-4D97-AF65-F5344CB8AC3E}">
        <p14:creationId xmlns:p14="http://schemas.microsoft.com/office/powerpoint/2010/main" val="1126511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64AA19-4A5F-F367-F07C-9584466FF2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D2239-CBB0-5954-15D6-A39F3E4FA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 algn="ctr"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– Power Line 2 – Vacuum Activity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16ABBD-AE0A-4A77-96DC-724FE2C328E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8786"/>
          <a:stretch>
            <a:fillRect/>
          </a:stretch>
        </p:blipFill>
        <p:spPr>
          <a:xfrm>
            <a:off x="1224433" y="1173242"/>
            <a:ext cx="4639473" cy="25718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C5F9C14-8EF0-D793-798A-C92CF5FA2B5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7019"/>
          <a:stretch>
            <a:fillRect/>
          </a:stretch>
        </p:blipFill>
        <p:spPr>
          <a:xfrm>
            <a:off x="1185828" y="3745061"/>
            <a:ext cx="4678078" cy="25801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308258-00C3-5409-84EC-56172EDF2FB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5031" b="69471"/>
          <a:stretch>
            <a:fillRect/>
          </a:stretch>
        </p:blipFill>
        <p:spPr>
          <a:xfrm>
            <a:off x="6811623" y="4130876"/>
            <a:ext cx="3095195" cy="15233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E81777-C042-C01F-FB7C-B546A69BFD4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4746" b="62463"/>
          <a:stretch>
            <a:fillRect/>
          </a:stretch>
        </p:blipFill>
        <p:spPr>
          <a:xfrm>
            <a:off x="6811623" y="1503583"/>
            <a:ext cx="3056193" cy="1793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572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5029E0-7E46-8EC5-4F6D-1008F11CF1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1CAF5-8CEF-7209-BCAD-646713A72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 algn="ctr"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– Power Line 1 – TD26CIEMAT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pic>
        <p:nvPicPr>
          <p:cNvPr id="12" name="Picture 11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F914EA88-397D-31B0-EDBC-D5B9B6A36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604" y="1437924"/>
            <a:ext cx="7007612" cy="4160276"/>
          </a:xfrm>
          <a:prstGeom prst="rect">
            <a:avLst/>
          </a:prstGeom>
        </p:spPr>
      </p:pic>
      <p:pic>
        <p:nvPicPr>
          <p:cNvPr id="4" name="Picture 3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31959BFE-74C2-4E91-B68D-DE6F8D38D5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6260" y="1770695"/>
            <a:ext cx="4558136" cy="3487336"/>
          </a:xfrm>
          <a:prstGeom prst="rect">
            <a:avLst/>
          </a:prstGeom>
        </p:spPr>
      </p:pic>
      <p:pic>
        <p:nvPicPr>
          <p:cNvPr id="6" name="Picture 5" descr="A table with text and numbers&#10;&#10;AI-generated content may be incorrect.">
            <a:extLst>
              <a:ext uri="{FF2B5EF4-FFF2-40B4-BE49-F238E27FC236}">
                <a16:creationId xmlns:a16="http://schemas.microsoft.com/office/drawing/2014/main" id="{A7B07DA4-22A8-4D09-424C-1577530650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5064" y="1934943"/>
            <a:ext cx="3078288" cy="128467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99465D4-ABCF-EA44-49CF-D2B7F071B9EE}"/>
              </a:ext>
            </a:extLst>
          </p:cNvPr>
          <p:cNvSpPr txBox="1"/>
          <p:nvPr/>
        </p:nvSpPr>
        <p:spPr>
          <a:xfrm>
            <a:off x="3048561" y="5907903"/>
            <a:ext cx="60948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Barlow Semi Condensed Light" panose="00000406000000000000" pitchFamily="2" charset="0"/>
              </a:rPr>
              <a:t>Data analysis by Pablo</a:t>
            </a:r>
          </a:p>
        </p:txBody>
      </p:sp>
    </p:spTree>
    <p:extLst>
      <p:ext uri="{BB962C8B-B14F-4D97-AF65-F5344CB8AC3E}">
        <p14:creationId xmlns:p14="http://schemas.microsoft.com/office/powerpoint/2010/main" val="1093876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149B7E-F072-DDE9-A619-092EC12C29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with orange bars&#10;&#10;AI-generated content may be incorrect.">
            <a:extLst>
              <a:ext uri="{FF2B5EF4-FFF2-40B4-BE49-F238E27FC236}">
                <a16:creationId xmlns:a16="http://schemas.microsoft.com/office/drawing/2014/main" id="{0D022A0E-D1CB-FD3A-C30B-D5CAE9AE88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4287" y="1627679"/>
            <a:ext cx="4683298" cy="35089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8C24EAF-AA91-CA4E-0EA0-99FBB2E32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 algn="ctr"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– Power Line 2 – TD31N2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pic>
        <p:nvPicPr>
          <p:cNvPr id="6" name="Picture 5" descr="A table with text and numbers&#10;&#10;AI-generated content may be incorrect.">
            <a:extLst>
              <a:ext uri="{FF2B5EF4-FFF2-40B4-BE49-F238E27FC236}">
                <a16:creationId xmlns:a16="http://schemas.microsoft.com/office/drawing/2014/main" id="{C8D9B5A3-EC4F-C8EB-3C78-C8DFACA8D7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5064" y="1934943"/>
            <a:ext cx="3078288" cy="1284679"/>
          </a:xfrm>
          <a:prstGeom prst="rect">
            <a:avLst/>
          </a:prstGeom>
        </p:spPr>
      </p:pic>
      <p:pic>
        <p:nvPicPr>
          <p:cNvPr id="5" name="Picture 4" descr="A screenshot of a graph&#10;&#10;AI-generated content may be incorrect.">
            <a:extLst>
              <a:ext uri="{FF2B5EF4-FFF2-40B4-BE49-F238E27FC236}">
                <a16:creationId xmlns:a16="http://schemas.microsoft.com/office/drawing/2014/main" id="{98A28416-F388-8A5D-76A8-9C6B0CCCBC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415" y="1627679"/>
            <a:ext cx="7011338" cy="416027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6BC14AD-1A09-975F-2387-E6ECA171E4F6}"/>
              </a:ext>
            </a:extLst>
          </p:cNvPr>
          <p:cNvSpPr txBox="1"/>
          <p:nvPr/>
        </p:nvSpPr>
        <p:spPr>
          <a:xfrm>
            <a:off x="3048561" y="5907903"/>
            <a:ext cx="60948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Barlow Semi Condensed Light" panose="00000406000000000000" pitchFamily="2" charset="0"/>
              </a:rPr>
              <a:t>Data analysis by Pablo</a:t>
            </a:r>
          </a:p>
        </p:txBody>
      </p:sp>
    </p:spTree>
    <p:extLst>
      <p:ext uri="{BB962C8B-B14F-4D97-AF65-F5344CB8AC3E}">
        <p14:creationId xmlns:p14="http://schemas.microsoft.com/office/powerpoint/2010/main" val="3938634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2519F8-736F-78A5-24CB-F6303F21DA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0420F-2D88-594B-FDA7-16446FA3C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 algn="ctr"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– Last comments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92A763-7FEC-B920-0F93-E6232230710E}"/>
              </a:ext>
            </a:extLst>
          </p:cNvPr>
          <p:cNvSpPr txBox="1"/>
          <p:nvPr/>
        </p:nvSpPr>
        <p:spPr>
          <a:xfrm>
            <a:off x="2825127" y="1919335"/>
            <a:ext cx="75318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Barlow Semi Condensed Light" panose="00000406000000000000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C00000"/>
                </a:solidFill>
                <a:latin typeface="Barlow Semi Condensed Light" panose="00000406000000000000" pitchFamily="2" charset="0"/>
              </a:rPr>
              <a:t>Leaving on the 12</a:t>
            </a:r>
            <a:r>
              <a:rPr lang="en-US" sz="2800" b="1" baseline="30000" dirty="0">
                <a:solidFill>
                  <a:srgbClr val="C00000"/>
                </a:solidFill>
                <a:latin typeface="Barlow Semi Condensed Light" panose="00000406000000000000" pitchFamily="2" charset="0"/>
              </a:rPr>
              <a:t>th</a:t>
            </a:r>
            <a:r>
              <a:rPr lang="en-US" sz="2800" b="1" dirty="0">
                <a:solidFill>
                  <a:srgbClr val="C00000"/>
                </a:solidFill>
                <a:latin typeface="Barlow Semi Condensed Light" panose="00000406000000000000" pitchFamily="2" charset="0"/>
              </a:rPr>
              <a:t> December (shutting down)</a:t>
            </a:r>
            <a:br>
              <a:rPr lang="en-US" sz="2800" b="1" dirty="0">
                <a:solidFill>
                  <a:srgbClr val="C00000"/>
                </a:solidFill>
                <a:latin typeface="Barlow Semi Condensed Light" panose="00000406000000000000" pitchFamily="2" charset="0"/>
              </a:rPr>
            </a:br>
            <a:endParaRPr lang="en-US" sz="2800" b="1" dirty="0">
              <a:solidFill>
                <a:srgbClr val="C00000"/>
              </a:solidFill>
              <a:latin typeface="Barlow Semi Condensed Light" panose="00000406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C00000"/>
                </a:solidFill>
                <a:latin typeface="Barlow Semi Condensed Light" panose="00000406000000000000" pitchFamily="2" charset="0"/>
              </a:rPr>
              <a:t>Controlled Power cut on the 16</a:t>
            </a:r>
            <a:r>
              <a:rPr lang="en-US" sz="2800" b="1" baseline="30000" dirty="0">
                <a:solidFill>
                  <a:srgbClr val="C00000"/>
                </a:solidFill>
                <a:latin typeface="Barlow Semi Condensed Light" panose="00000406000000000000" pitchFamily="2" charset="0"/>
              </a:rPr>
              <a:t>th</a:t>
            </a:r>
            <a:r>
              <a:rPr lang="en-US" sz="2800" b="1" dirty="0">
                <a:solidFill>
                  <a:srgbClr val="C00000"/>
                </a:solidFill>
                <a:latin typeface="Barlow Semi Condensed Light" panose="00000406000000000000" pitchFamily="2" charset="0"/>
              </a:rPr>
              <a:t> December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605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13286</TotalTime>
  <Words>521</Words>
  <Application>Microsoft Office PowerPoint</Application>
  <PresentationFormat>Widescreen</PresentationFormat>
  <Paragraphs>192</Paragraphs>
  <Slides>16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Barlow Semi Condensed</vt:lpstr>
      <vt:lpstr>Barlow Semi Condensed Light</vt:lpstr>
      <vt:lpstr>Calibri</vt:lpstr>
      <vt:lpstr>Office Theme</vt:lpstr>
      <vt:lpstr>Weekly meeting on Xboxes</vt:lpstr>
      <vt:lpstr>XBOXES Summary </vt:lpstr>
      <vt:lpstr>XBOX3 – Power Lines Recap</vt:lpstr>
      <vt:lpstr>XBOX3 – Power Line 1 – Vacuum Activity</vt:lpstr>
      <vt:lpstr>XBOX3 – Power Line 1 – Vacuum Activity</vt:lpstr>
      <vt:lpstr>XBOX3 – Power Line 2 – Vacuum Activity</vt:lpstr>
      <vt:lpstr>XBOX3 – Power Line 1 – TD26CIEMAT</vt:lpstr>
      <vt:lpstr>XBOX3 – Power Line 2 – TD31N2</vt:lpstr>
      <vt:lpstr>XBOX3 – Last comments</vt:lpstr>
      <vt:lpstr>PowerPoint Presentation</vt:lpstr>
      <vt:lpstr>XBOX3 Configuration – HEK klystron</vt:lpstr>
      <vt:lpstr>XBOX3 Line1 – BDs in load</vt:lpstr>
      <vt:lpstr>XBOX3 Line1 – BDs in load</vt:lpstr>
      <vt:lpstr>XBOX3 Configuration</vt:lpstr>
      <vt:lpstr>XBOX3 Configuration</vt:lpstr>
      <vt:lpstr>X-Box 2: Reminder on BD classification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 Summary</dc:title>
  <dc:creator>Paz Alonso Arias</dc:creator>
  <cp:lastModifiedBy>Leonardo Sito</cp:lastModifiedBy>
  <cp:revision>103</cp:revision>
  <dcterms:modified xsi:type="dcterms:W3CDTF">2025-12-10T07:18:34Z</dcterms:modified>
</cp:coreProperties>
</file>