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4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_rels/presentation.xml.rels" ContentType="application/vnd.openxmlformats-package.relationships+xml"/>
  <Override PartName="/ppt/media/image58.png" ContentType="image/png"/>
  <Override PartName="/ppt/media/image57.png" ContentType="image/png"/>
  <Override PartName="/ppt/media/image55.png" ContentType="image/png"/>
  <Override PartName="/ppt/media/image20.jpeg" ContentType="image/jpeg"/>
  <Override PartName="/ppt/media/image54.png" ContentType="image/png"/>
  <Override PartName="/ppt/media/image53.png" ContentType="image/png"/>
  <Override PartName="/ppt/media/image56.jpeg" ContentType="image/jpeg"/>
  <Override PartName="/ppt/media/image49.tif" ContentType="image/tiff"/>
  <Override PartName="/ppt/media/image52.png" ContentType="image/png"/>
  <Override PartName="/ppt/media/image50.jpeg" ContentType="image/jpeg"/>
  <Override PartName="/ppt/media/image48.tif" ContentType="image/tiff"/>
  <Override PartName="/ppt/media/image19.jpeg" ContentType="image/jpeg"/>
  <Override PartName="/ppt/media/image1.tif" ContentType="image/tiff"/>
  <Override PartName="/ppt/media/image21.jpeg" ContentType="image/jpeg"/>
  <Override PartName="/ppt/media/image71.png" ContentType="image/png"/>
  <Override PartName="/ppt/media/image29.png" ContentType="image/png"/>
  <Override PartName="/ppt/media/image22.png" ContentType="image/png"/>
  <Override PartName="/ppt/media/image24.jpeg" ContentType="image/jpeg"/>
  <Override PartName="/ppt/media/image59.png" ContentType="image/png"/>
  <Override PartName="/ppt/media/image16.png" ContentType="image/png"/>
  <Override PartName="/ppt/media/image60.png" ContentType="image/png"/>
  <Override PartName="/ppt/media/image28.jpeg" ContentType="image/jpeg"/>
  <Override PartName="/ppt/media/image62.png" ContentType="image/png"/>
  <Override PartName="/ppt/media/image69.png" ContentType="image/png"/>
  <Override PartName="/ppt/media/image32.png" ContentType="image/png"/>
  <Override PartName="/ppt/media/image25.jpeg" ContentType="image/jpeg"/>
  <Override PartName="/ppt/media/image70.png" ContentType="image/png"/>
  <Override PartName="/ppt/media/image64.jpeg" ContentType="image/jpeg"/>
  <Override PartName="/ppt/media/image38.jpeg" ContentType="image/jpeg"/>
  <Override PartName="/ppt/media/image68.png" ContentType="image/png"/>
  <Override PartName="/ppt/media/image31.png" ContentType="image/png"/>
  <Override PartName="/ppt/media/image7.png" ContentType="image/png"/>
  <Override PartName="/ppt/media/image37.png" ContentType="image/png"/>
  <Override PartName="/ppt/media/image67.png" ContentType="image/png"/>
  <Override PartName="/ppt/media/image42.jpeg" ContentType="image/jpeg"/>
  <Override PartName="/ppt/media/image18.png" ContentType="image/png"/>
  <Override PartName="/ppt/media/image6.png" ContentType="image/png"/>
  <Override PartName="/ppt/media/image66.png" ContentType="image/png"/>
  <Override PartName="/ppt/media/image65.jpeg" ContentType="image/jpeg"/>
  <Override PartName="/ppt/media/image26.png" ContentType="image/png"/>
  <Override PartName="/ppt/media/image63.png" ContentType="image/png"/>
  <Override PartName="/ppt/media/image27.png" ContentType="image/png"/>
  <Override PartName="/ppt/media/image61.png" ContentType="image/png"/>
  <Override PartName="/ppt/media/image2.tif" ContentType="image/tiff"/>
  <Override PartName="/ppt/media/image12.png" ContentType="image/png"/>
  <Override PartName="/ppt/media/image8.png" ContentType="image/png"/>
  <Override PartName="/ppt/media/image23.jpeg" ContentType="image/jpeg"/>
  <Override PartName="/ppt/media/image39.jpeg" ContentType="image/jpeg"/>
  <Override PartName="/ppt/media/image17.png" ContentType="image/png"/>
  <Override PartName="/ppt/media/image15.png" ContentType="image/png"/>
  <Override PartName="/ppt/media/image5.tif" ContentType="image/tiff"/>
  <Override PartName="/ppt/media/image30.jpeg" ContentType="image/jpeg"/>
  <Override PartName="/ppt/media/image10.tif" ContentType="image/tiff"/>
  <Override PartName="/ppt/media/image51.png" ContentType="image/png"/>
  <Override PartName="/ppt/media/image13.png" ContentType="image/png"/>
  <Override PartName="/ppt/media/image3.tif" ContentType="image/tiff"/>
  <Override PartName="/ppt/media/image36.png" ContentType="image/png"/>
  <Override PartName="/ppt/media/image9.jpeg" ContentType="image/jpeg"/>
  <Override PartName="/ppt/media/image4.tif" ContentType="image/tiff"/>
  <Override PartName="/ppt/media/image14.png" ContentType="image/png"/>
  <Override PartName="/ppt/media/image11.gif" ContentType="image/gif"/>
  <Override PartName="/ppt/media/image33.png" ContentType="image/png"/>
  <Override PartName="/ppt/media/image34.png" ContentType="image/png"/>
  <Override PartName="/ppt/media/image35.jpeg" ContentType="image/jpeg"/>
  <Override PartName="/ppt/media/image40.jpeg" ContentType="image/jpeg"/>
  <Override PartName="/ppt/media/image46.tif" ContentType="image/tiff"/>
  <Override PartName="/ppt/media/image44.png" ContentType="image/png"/>
  <Override PartName="/ppt/media/image41.png" ContentType="image/png"/>
  <Override PartName="/ppt/media/image43.png" ContentType="image/png"/>
  <Override PartName="/ppt/media/image47.tif" ContentType="image/tiff"/>
  <Override PartName="/ppt/media/image45.png" ContentType="image/png"/>
  <Override PartName="/ppt/slideLayouts/_rels/slideLayout5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9.xml.rels" ContentType="application/vnd.openxmlformats-package.relationships+xml"/>
  <Override PartName="/ppt/slideLayouts/slideLayout2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4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slide16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523A76-28B4-46B7-A781-5AE255603C7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F801495-6118-4071-B74E-79F74C446AA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36586CA-65B4-4C34-92C0-1C377C224792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51FD941-8630-4125-98EE-513621A5813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D148718-A8E7-46E0-8087-25449CDAB43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ED61173-2269-4BB7-8939-73CD1CACEB2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CABEE1D-CEA6-48F7-99BB-575CEA86B66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022E428-A142-4877-B2C1-FAB2E37B2CA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7799884-709F-4C72-BBDA-7D4B638946B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subTitle"/>
          </p:nvPr>
        </p:nvSpPr>
        <p:spPr>
          <a:xfrm>
            <a:off x="815400" y="44640"/>
            <a:ext cx="10766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1D1B064-29CA-41E6-916F-E8CB9B639C8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02642401-BB0C-4020-9B6D-27DBD6F58C1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925E0C9-1F60-4E7B-9044-22C3F9DBB4C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4DC23FA-A6D2-4071-A480-7BB8B0C6F49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89FB7AF-E448-4835-B55B-2885323A756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31E3128-F806-4260-ACCC-B9E3D67998A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0C61E4E-87BE-4B43-9345-012C25830C63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8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8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2F8D398-917E-4DB3-8D23-0145739416B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FD4475CB-2785-404D-9191-05E43B8D4BB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226CB84-1485-4FF8-8980-74A2A5DD9521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4918EC5C-F369-4201-9E9C-801D418CFBC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A86AEA1-6949-447E-A2E0-8B3A44C76D6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8146FED-A59A-4917-877D-21040D64A9A5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44E5783-610F-48BF-A78F-0D2CB0B02048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subTitle"/>
          </p:nvPr>
        </p:nvSpPr>
        <p:spPr>
          <a:xfrm>
            <a:off x="815400" y="44640"/>
            <a:ext cx="10766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2B86E3E9-5E37-424C-A8C9-C4297F3DEF0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D6FF800E-1120-4067-9DB1-2DAA1CBA3CA7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8A8022E-B2C5-4E48-98B7-C10C6A05E51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E9352DA-B2DC-4B9D-BF50-19591E27D4A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08003ADC-06A7-4031-8D63-1939A080DC3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B97D3EC-4A76-492A-92E5-DEC53EE54D6F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2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2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2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2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5C096FA8-440A-4900-B728-7A5622A8FE4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DE62C5E-2DE8-418F-8580-A02C05F0C9E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BC57811-FEF8-4E0B-9E44-E18A48844B1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1D6410F8-DFF0-46C7-96B3-BF1F9D35C54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F38F5F0-0BB8-44A8-84C4-CB03967EC37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107DED9-2988-4212-AABC-AA1CB078CF0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B2D87451-B6E9-4BB0-A84B-198F1BD8808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subTitle"/>
          </p:nvPr>
        </p:nvSpPr>
        <p:spPr>
          <a:xfrm>
            <a:off x="815400" y="44640"/>
            <a:ext cx="10766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ED7F2F8-1989-457B-B0C0-23C9BD9303C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4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4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2E1DA1A-2849-40CD-BAB6-D9E86158DD4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5E2CD011-8BFE-4C44-A153-20FDA5A3AC2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7446348-7010-4021-B634-ECB24C649C1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BFA11F3-0B4B-4644-B808-87A2527DF5F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078EB2CF-563D-4890-9A46-26C246E5CD61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6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2AA1F40D-D43C-409A-8DC5-C64204A8808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43ED9DA-6784-480C-BEA6-E884A66AA6D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815400" y="44640"/>
            <a:ext cx="1076652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>
              <a:buNone/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B9FEA7F-104B-4B95-B45F-9E182FE0137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6CBF2DD-0202-4643-9D74-78C5D6652C3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04F0FB3-225A-4749-B668-89A80344DFB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endParaRPr b="0" lang="es-ES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A5F2BCD-1FC0-4C85-ABE3-9A166FD29B5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fr-FR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tif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ti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tif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tif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Imagen 7" descr=""/>
          <p:cNvPicPr/>
          <p:nvPr/>
        </p:nvPicPr>
        <p:blipFill>
          <a:blip r:embed="rId2"/>
          <a:stretch/>
        </p:blipFill>
        <p:spPr>
          <a:xfrm rot="16200000">
            <a:off x="-279360" y="279720"/>
            <a:ext cx="1386000" cy="826920"/>
          </a:xfrm>
          <a:prstGeom prst="rect">
            <a:avLst/>
          </a:prstGeom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914400" y="2130480"/>
            <a:ext cx="10362960" cy="146952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Haga clic para modificar 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estilo de título del patrón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 idx="1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1400" spc="-1" strike="noStrike">
                <a:latin typeface="Times New Roman"/>
              </a:defRPr>
            </a:lvl1pPr>
          </a:lstStyle>
          <a:p>
            <a:r>
              <a:rPr b="0" lang="fr-FR" sz="1400" spc="-1" strike="noStrike">
                <a:latin typeface="Times New Roman"/>
              </a:rPr>
              <a:t> 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 idx="2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 idx="3"/>
          </p:nvPr>
        </p:nvSpPr>
        <p:spPr>
          <a:xfrm>
            <a:off x="11611800" y="44640"/>
            <a:ext cx="527040" cy="1119240"/>
          </a:xfrm>
          <a:prstGeom prst="rect">
            <a:avLst/>
          </a:prstGeom>
          <a:solidFill>
            <a:srgbClr val="73feff"/>
          </a:solidFill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1" lang="en-US" sz="2000" spc="-1" strike="noStrike">
                <a:solidFill>
                  <a:srgbClr val="491347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CC7A65B3-A594-4D2C-A80C-36742E791BA7}" type="slidenum">
              <a:rPr b="1" lang="en-US" sz="2000" spc="-1" strike="noStrike">
                <a:solidFill>
                  <a:srgbClr val="491347"/>
                </a:solidFill>
                <a:latin typeface="Arial"/>
              </a:rPr>
              <a:t>17</a:t>
            </a:fld>
            <a:endParaRPr b="0" lang="fr-FR" sz="2000" spc="-1" strike="noStrike">
              <a:latin typeface="Times New Roman"/>
            </a:endParaRPr>
          </a:p>
        </p:txBody>
      </p:sp>
      <p:sp>
        <p:nvSpPr>
          <p:cNvPr id="5" name="Rectángulo 7"/>
          <p:cNvSpPr/>
          <p:nvPr/>
        </p:nvSpPr>
        <p:spPr>
          <a:xfrm>
            <a:off x="-13320" y="0"/>
            <a:ext cx="1212120" cy="1556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491347"/>
                </a:solidFill>
                <a:latin typeface="Calibri"/>
              </a:rPr>
              <a:t>Cliquez pour éditer le format du plan de texte</a:t>
            </a:r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491347"/>
                </a:solidFill>
                <a:latin typeface="Calibri"/>
              </a:rPr>
              <a:t>Second niveau de plan</a:t>
            </a:r>
            <a:endParaRPr b="0" lang="es-ES" sz="2400" spc="-1" strike="noStrike">
              <a:solidFill>
                <a:srgbClr val="491347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Troisième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Quatrième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Cinquième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Sixième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Septième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7" descr=""/>
          <p:cNvPicPr/>
          <p:nvPr/>
        </p:nvPicPr>
        <p:blipFill>
          <a:blip r:embed="rId2"/>
          <a:stretch/>
        </p:blipFill>
        <p:spPr>
          <a:xfrm rot="16200000">
            <a:off x="-279360" y="279720"/>
            <a:ext cx="1386000" cy="826920"/>
          </a:xfrm>
          <a:prstGeom prst="rect">
            <a:avLst/>
          </a:prstGeom>
          <a:ln w="0">
            <a:noFill/>
          </a:ln>
        </p:spPr>
      </p:pic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Haga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clic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para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modi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ficar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estilo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título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patró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n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dt" idx="4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1400" spc="-1" strike="noStrike">
                <a:latin typeface="Times New Roman"/>
              </a:defRPr>
            </a:lvl1pPr>
          </a:lstStyle>
          <a:p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ftr" idx="5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&lt;pied de page&gt;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sldNum" idx="6"/>
          </p:nvPr>
        </p:nvSpPr>
        <p:spPr>
          <a:xfrm>
            <a:off x="11611800" y="44640"/>
            <a:ext cx="527040" cy="1119240"/>
          </a:xfrm>
          <a:prstGeom prst="rect">
            <a:avLst/>
          </a:prstGeom>
          <a:solidFill>
            <a:srgbClr val="73feff"/>
          </a:solidFill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1" lang="en-US" sz="2000" spc="-1" strike="noStrike">
                <a:solidFill>
                  <a:srgbClr val="491347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FDDA2F84-F8C2-443C-BE2C-194717CBA0C8}" type="slidenum">
              <a:rPr b="1" lang="en-US" sz="2000" spc="-1" strike="noStrike">
                <a:solidFill>
                  <a:srgbClr val="491347"/>
                </a:solidFill>
                <a:latin typeface="Arial"/>
              </a:rPr>
              <a:t>&lt;numéro&gt;</a:t>
            </a:fld>
            <a:r>
              <a:rPr b="1" lang="en-US" sz="2000" spc="-1" strike="noStrike">
                <a:solidFill>
                  <a:srgbClr val="491347"/>
                </a:solidFill>
                <a:latin typeface="Arial"/>
              </a:rPr>
              <a:t>   </a:t>
            </a:r>
            <a:endParaRPr b="0" lang="fr-FR" sz="2000" spc="-1" strike="noStrike"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491347"/>
                </a:solidFill>
                <a:latin typeface="Calibri"/>
              </a:rPr>
              <a:t>Cliquez pour éditer le format du plan de texte</a:t>
            </a:r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491347"/>
                </a:solidFill>
                <a:latin typeface="Calibri"/>
              </a:rPr>
              <a:t>Second niveau de plan</a:t>
            </a:r>
            <a:endParaRPr b="0" lang="es-ES" sz="2400" spc="-1" strike="noStrike">
              <a:solidFill>
                <a:srgbClr val="491347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Troisième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Quatrième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Cinquième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Sixième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Septième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Imagen 7" descr=""/>
          <p:cNvPicPr/>
          <p:nvPr/>
        </p:nvPicPr>
        <p:blipFill>
          <a:blip r:embed="rId2"/>
          <a:stretch/>
        </p:blipFill>
        <p:spPr>
          <a:xfrm rot="16200000">
            <a:off x="-279360" y="279720"/>
            <a:ext cx="1386000" cy="826920"/>
          </a:xfrm>
          <a:prstGeom prst="rect">
            <a:avLst/>
          </a:prstGeom>
          <a:ln w="0">
            <a:noFill/>
          </a:ln>
        </p:spPr>
      </p:pic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Haga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clic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para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modi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ficar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estilo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título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patró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n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dt" idx="7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1400" spc="-1" strike="noStrike">
                <a:latin typeface="Times New Roman"/>
              </a:defRPr>
            </a:lvl1pPr>
          </a:lstStyle>
          <a:p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ftr" idx="8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&lt;pied de page&gt;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89" name="PlaceHolder 4"/>
          <p:cNvSpPr>
            <a:spLocks noGrp="1"/>
          </p:cNvSpPr>
          <p:nvPr>
            <p:ph type="sldNum" idx="9"/>
          </p:nvPr>
        </p:nvSpPr>
        <p:spPr>
          <a:xfrm>
            <a:off x="11611800" y="44640"/>
            <a:ext cx="527040" cy="1119240"/>
          </a:xfrm>
          <a:prstGeom prst="rect">
            <a:avLst/>
          </a:prstGeom>
          <a:solidFill>
            <a:srgbClr val="73feff"/>
          </a:solidFill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1" lang="en-US" sz="2000" spc="-1" strike="noStrike">
                <a:solidFill>
                  <a:srgbClr val="491347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8DA13F9A-0FF3-4835-B6B7-6F985492E7F9}" type="slidenum">
              <a:rPr b="1" lang="en-US" sz="2000" spc="-1" strike="noStrike">
                <a:solidFill>
                  <a:srgbClr val="491347"/>
                </a:solidFill>
                <a:latin typeface="Arial"/>
              </a:rPr>
              <a:t>&lt;numéro&gt;</a:t>
            </a:fld>
            <a:r>
              <a:rPr b="1" lang="en-US" sz="2000" spc="-1" strike="noStrike">
                <a:solidFill>
                  <a:srgbClr val="491347"/>
                </a:solidFill>
                <a:latin typeface="Arial"/>
              </a:rPr>
              <a:t>   </a:t>
            </a:r>
            <a:endParaRPr b="0" lang="fr-FR" sz="2000" spc="-1" strike="noStrike">
              <a:latin typeface="Times New Roman"/>
            </a:endParaRPr>
          </a:p>
        </p:txBody>
      </p:sp>
      <p:sp>
        <p:nvSpPr>
          <p:cNvPr id="90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491347"/>
                </a:solidFill>
                <a:latin typeface="Calibri"/>
              </a:rPr>
              <a:t>Cliquez pour éditer le format du plan de texte</a:t>
            </a:r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491347"/>
                </a:solidFill>
                <a:latin typeface="Calibri"/>
              </a:rPr>
              <a:t>Second niveau de plan</a:t>
            </a:r>
            <a:endParaRPr b="0" lang="es-ES" sz="2400" spc="-1" strike="noStrike">
              <a:solidFill>
                <a:srgbClr val="491347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Troisième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Quatrième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Cinquième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Sixième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Septième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Imagen 7" descr=""/>
          <p:cNvPicPr/>
          <p:nvPr/>
        </p:nvPicPr>
        <p:blipFill>
          <a:blip r:embed="rId2"/>
          <a:stretch/>
        </p:blipFill>
        <p:spPr>
          <a:xfrm rot="16200000">
            <a:off x="-279360" y="279720"/>
            <a:ext cx="1386000" cy="826920"/>
          </a:xfrm>
          <a:prstGeom prst="rect">
            <a:avLst/>
          </a:prstGeom>
          <a:ln w="0">
            <a:noFill/>
          </a:ln>
        </p:spPr>
      </p:pic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Haga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clic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para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modi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ficar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estilo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título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patró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n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dt" idx="10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1400" spc="-1" strike="noStrike">
                <a:latin typeface="Times New Roman"/>
              </a:defRPr>
            </a:lvl1pPr>
          </a:lstStyle>
          <a:p>
            <a:r>
              <a:rPr b="0" lang="fr-FR" sz="1400" spc="-1" strike="noStrike">
                <a:latin typeface="Times New Roman"/>
              </a:rPr>
              <a:t>&lt;date/heure&gt;</a:t>
            </a:r>
            <a:endParaRPr b="0" lang="fr-FR" sz="1400" spc="-1" strike="noStrike">
              <a:latin typeface="Times New Roman"/>
            </a:endParaRPr>
          </a:p>
        </p:txBody>
      </p:sp>
      <p:sp>
        <p:nvSpPr>
          <p:cNvPr id="130" name="PlaceHolder 3"/>
          <p:cNvSpPr>
            <a:spLocks noGrp="1"/>
          </p:cNvSpPr>
          <p:nvPr>
            <p:ph type="ftr" idx="11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&lt;pied de page&gt;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31" name="PlaceHolder 4"/>
          <p:cNvSpPr>
            <a:spLocks noGrp="1"/>
          </p:cNvSpPr>
          <p:nvPr>
            <p:ph type="sldNum" idx="12"/>
          </p:nvPr>
        </p:nvSpPr>
        <p:spPr>
          <a:xfrm>
            <a:off x="11611800" y="44640"/>
            <a:ext cx="527040" cy="1119240"/>
          </a:xfrm>
          <a:prstGeom prst="rect">
            <a:avLst/>
          </a:prstGeom>
          <a:solidFill>
            <a:srgbClr val="73feff"/>
          </a:solidFill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buNone/>
              <a:defRPr b="1" lang="en-US" sz="2000" spc="-1" strike="noStrike">
                <a:solidFill>
                  <a:srgbClr val="491347"/>
                </a:solidFill>
                <a:latin typeface="Arial"/>
              </a:defRPr>
            </a:lvl1pPr>
          </a:lstStyle>
          <a:p>
            <a:pPr algn="r">
              <a:lnSpc>
                <a:spcPct val="100000"/>
              </a:lnSpc>
              <a:buNone/>
            </a:pPr>
            <a:fld id="{B2D50B96-8937-4812-8C0E-04BE5A4E27A1}" type="slidenum">
              <a:rPr b="1" lang="en-US" sz="2000" spc="-1" strike="noStrike">
                <a:solidFill>
                  <a:srgbClr val="491347"/>
                </a:solidFill>
                <a:latin typeface="Arial"/>
              </a:rPr>
              <a:t>&lt;numéro&gt;</a:t>
            </a:fld>
            <a:r>
              <a:rPr b="1" lang="en-US" sz="2000" spc="-1" strike="noStrike">
                <a:solidFill>
                  <a:srgbClr val="491347"/>
                </a:solidFill>
                <a:latin typeface="Arial"/>
              </a:rPr>
              <a:t>   </a:t>
            </a:r>
            <a:endParaRPr b="0" lang="fr-FR" sz="2000" spc="-1" strike="noStrike">
              <a:latin typeface="Times New Roman"/>
            </a:endParaRPr>
          </a:p>
        </p:txBody>
      </p:sp>
      <p:sp>
        <p:nvSpPr>
          <p:cNvPr id="13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3200" spc="-1" strike="noStrike">
                <a:solidFill>
                  <a:srgbClr val="491347"/>
                </a:solidFill>
                <a:latin typeface="Calibri"/>
              </a:rPr>
              <a:t>Cliquez pour éditer le format du plan de texte</a:t>
            </a:r>
            <a:endParaRPr b="0" lang="es-ES" sz="3200" spc="-1" strike="noStrike">
              <a:solidFill>
                <a:srgbClr val="491347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400" spc="-1" strike="noStrike">
                <a:solidFill>
                  <a:srgbClr val="491347"/>
                </a:solidFill>
                <a:latin typeface="Calibri"/>
              </a:rPr>
              <a:t>Second niveau de plan</a:t>
            </a:r>
            <a:endParaRPr b="0" lang="es-ES" sz="2400" spc="-1" strike="noStrike">
              <a:solidFill>
                <a:srgbClr val="491347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Troisième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Quatrième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Cinquième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Sixième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s-ES" sz="2000" spc="-1" strike="noStrike">
                <a:solidFill>
                  <a:srgbClr val="491347"/>
                </a:solidFill>
                <a:latin typeface="Calibri"/>
              </a:rPr>
              <a:t>Septième niveau de plan</a:t>
            </a:r>
            <a:endParaRPr b="0" lang="es-ES" sz="2000" spc="-1" strike="noStrike">
              <a:solidFill>
                <a:srgbClr val="491347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tif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4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8.jpeg"/><Relationship Id="rId2" Type="http://schemas.openxmlformats.org/officeDocument/2006/relationships/image" Target="../media/image39.jpeg"/><Relationship Id="rId3" Type="http://schemas.openxmlformats.org/officeDocument/2006/relationships/image" Target="../media/image40.jpeg"/><Relationship Id="rId4" Type="http://schemas.openxmlformats.org/officeDocument/2006/relationships/image" Target="../media/image41.png"/><Relationship Id="rId5" Type="http://schemas.openxmlformats.org/officeDocument/2006/relationships/image" Target="../media/image42.jpeg"/><Relationship Id="rId6" Type="http://schemas.openxmlformats.org/officeDocument/2006/relationships/image" Target="../media/image43.png"/><Relationship Id="rId7" Type="http://schemas.openxmlformats.org/officeDocument/2006/relationships/slideLayout" Target="../slideLayouts/slideLayout4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slideLayout" Target="../slideLayouts/slideLayout4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6.tif"/><Relationship Id="rId2" Type="http://schemas.openxmlformats.org/officeDocument/2006/relationships/image" Target="../media/image47.tif"/><Relationship Id="rId3" Type="http://schemas.openxmlformats.org/officeDocument/2006/relationships/image" Target="../media/image48.tif"/><Relationship Id="rId4" Type="http://schemas.openxmlformats.org/officeDocument/2006/relationships/image" Target="../media/image49.tif"/><Relationship Id="rId5" Type="http://schemas.openxmlformats.org/officeDocument/2006/relationships/image" Target="../media/image50.jpeg"/><Relationship Id="rId6" Type="http://schemas.openxmlformats.org/officeDocument/2006/relationships/slideLayout" Target="../slideLayouts/slideLayout4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4" Type="http://schemas.openxmlformats.org/officeDocument/2006/relationships/slideLayout" Target="../slideLayouts/slideLayout4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4.png"/><Relationship Id="rId2" Type="http://schemas.openxmlformats.org/officeDocument/2006/relationships/image" Target="../media/image55.png"/><Relationship Id="rId3" Type="http://schemas.openxmlformats.org/officeDocument/2006/relationships/slideLayout" Target="../slideLayouts/slideLayout4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6.jpeg"/><Relationship Id="rId2" Type="http://schemas.openxmlformats.org/officeDocument/2006/relationships/image" Target="../media/image57.png"/><Relationship Id="rId3" Type="http://schemas.openxmlformats.org/officeDocument/2006/relationships/slideLayout" Target="../slideLayouts/slideLayout4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slideLayout" Target="../slideLayouts/slideLayout4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slideLayout" Target="../slideLayouts/slideLayout4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tif"/><Relationship Id="rId6" Type="http://schemas.openxmlformats.org/officeDocument/2006/relationships/slideLayout" Target="../slideLayouts/slideLayout17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60.png"/><Relationship Id="rId2" Type="http://schemas.openxmlformats.org/officeDocument/2006/relationships/image" Target="../media/image61.png"/><Relationship Id="rId3" Type="http://schemas.openxmlformats.org/officeDocument/2006/relationships/image" Target="../media/image62.png"/><Relationship Id="rId4" Type="http://schemas.openxmlformats.org/officeDocument/2006/relationships/slideLayout" Target="../slideLayouts/slideLayout4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63.png"/><Relationship Id="rId2" Type="http://schemas.openxmlformats.org/officeDocument/2006/relationships/image" Target="../media/image64.jpeg"/><Relationship Id="rId3" Type="http://schemas.openxmlformats.org/officeDocument/2006/relationships/image" Target="../media/image65.jpe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9" Type="http://schemas.openxmlformats.org/officeDocument/2006/relationships/image" Target="../media/image71.png"/><Relationship Id="rId10" Type="http://schemas.openxmlformats.org/officeDocument/2006/relationships/slideLayout" Target="../slideLayouts/slideLayout4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1.gif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slideLayout" Target="../slideLayouts/slideLayout2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6" Type="http://schemas.openxmlformats.org/officeDocument/2006/relationships/image" Target="../media/image23.jpeg"/><Relationship Id="rId7" Type="http://schemas.openxmlformats.org/officeDocument/2006/relationships/image" Target="../media/image24.jpeg"/><Relationship Id="rId8" Type="http://schemas.openxmlformats.org/officeDocument/2006/relationships/image" Target="../media/image25.jpeg"/><Relationship Id="rId9" Type="http://schemas.openxmlformats.org/officeDocument/2006/relationships/slideLayout" Target="../slideLayouts/slideLayout1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image" Target="../media/image28.jpeg"/><Relationship Id="rId4" Type="http://schemas.openxmlformats.org/officeDocument/2006/relationships/image" Target="../media/image29.png"/><Relationship Id="rId5" Type="http://schemas.openxmlformats.org/officeDocument/2006/relationships/slideLayout" Target="../slideLayouts/slideLayout1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image" Target="../media/image31.png"/><Relationship Id="rId3" Type="http://schemas.openxmlformats.org/officeDocument/2006/relationships/slideLayout" Target="../slideLayouts/slideLayout1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image" Target="../media/image35.jpeg"/><Relationship Id="rId5" Type="http://schemas.openxmlformats.org/officeDocument/2006/relationships/image" Target="../media/image36.png"/><Relationship Id="rId6" Type="http://schemas.openxmlformats.org/officeDocument/2006/relationships/slideLayout" Target="../slideLayouts/slideLayout4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914400" y="1340640"/>
            <a:ext cx="10362960" cy="146952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Ta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sk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7.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2.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2 -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Sh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o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w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er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de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vel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op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en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in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SD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HC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AL</a:t>
            </a:r>
            <a:br>
              <a:rPr sz="3600"/>
            </a:b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Fi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na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l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Su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ar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y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 type="subTitle"/>
          </p:nvPr>
        </p:nvSpPr>
        <p:spPr>
          <a:xfrm>
            <a:off x="1828800" y="2792520"/>
            <a:ext cx="853416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1" i="1" lang="en-US" sz="3200" spc="-1" strike="noStrike" u="sng">
                <a:solidFill>
                  <a:srgbClr val="762eb1"/>
                </a:solidFill>
                <a:uFillTx/>
                <a:latin typeface="Chalkboard SE"/>
              </a:rPr>
              <a:t>G.</a:t>
            </a:r>
            <a:r>
              <a:rPr b="1" i="1" lang="en-US" sz="3200" spc="-1" strike="noStrike" u="sng">
                <a:solidFill>
                  <a:srgbClr val="762eb1"/>
                </a:solidFill>
                <a:uFillTx/>
                <a:latin typeface="Chalkboard SE"/>
              </a:rPr>
              <a:t>Gr</a:t>
            </a:r>
            <a:r>
              <a:rPr b="1" i="1" lang="en-US" sz="3200" spc="-1" strike="noStrike" u="sng">
                <a:solidFill>
                  <a:srgbClr val="762eb1"/>
                </a:solidFill>
                <a:uFillTx/>
                <a:latin typeface="Chalkboard SE"/>
              </a:rPr>
              <a:t>e</a:t>
            </a:r>
            <a:r>
              <a:rPr b="1" i="1" lang="en-US" sz="3200" spc="-1" strike="noStrike" u="sng">
                <a:solidFill>
                  <a:srgbClr val="762eb1"/>
                </a:solidFill>
                <a:uFillTx/>
                <a:latin typeface="Chalkboard SE"/>
              </a:rPr>
              <a:t>ni</a:t>
            </a:r>
            <a:r>
              <a:rPr b="1" i="1" lang="en-US" sz="3200" spc="-1" strike="noStrike" u="sng">
                <a:solidFill>
                  <a:srgbClr val="762eb1"/>
                </a:solidFill>
                <a:uFillTx/>
                <a:latin typeface="Chalkboard SE"/>
              </a:rPr>
              <a:t>er </a:t>
            </a:r>
            <a:r>
              <a:rPr b="0" lang="en-US" sz="3200" spc="-1" strike="noStrike">
                <a:solidFill>
                  <a:srgbClr val="762eb1"/>
                </a:solidFill>
                <a:latin typeface="Chalkboard SE"/>
              </a:rPr>
              <a:t>&amp; </a:t>
            </a:r>
            <a:r>
              <a:rPr b="0" lang="en-US" sz="3200" spc="-1" strike="noStrike">
                <a:solidFill>
                  <a:srgbClr val="762eb1"/>
                </a:solidFill>
                <a:latin typeface="Chalkboard SE"/>
              </a:rPr>
              <a:t>M.</a:t>
            </a:r>
            <a:r>
              <a:rPr b="0" lang="en-US" sz="3200" spc="-1" strike="noStrike">
                <a:solidFill>
                  <a:srgbClr val="762eb1"/>
                </a:solidFill>
                <a:latin typeface="Chalkboard SE"/>
              </a:rPr>
              <a:t>C </a:t>
            </a:r>
            <a:r>
              <a:rPr b="0" lang="en-US" sz="3200" spc="-1" strike="noStrike">
                <a:solidFill>
                  <a:srgbClr val="762eb1"/>
                </a:solidFill>
                <a:latin typeface="Chalkboard SE"/>
              </a:rPr>
              <a:t>Fo</a:t>
            </a:r>
            <a:r>
              <a:rPr b="0" lang="en-US" sz="3200" spc="-1" strike="noStrike">
                <a:solidFill>
                  <a:srgbClr val="762eb1"/>
                </a:solidFill>
                <a:latin typeface="Chalkboard SE"/>
              </a:rPr>
              <a:t>uz</a:t>
            </a: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fr-FR" sz="3200" spc="-1" strike="noStrike">
              <a:latin typeface="Arial"/>
            </a:endParaRPr>
          </a:p>
        </p:txBody>
      </p:sp>
      <p:pic>
        <p:nvPicPr>
          <p:cNvPr id="171" name="Imagen 3" descr=""/>
          <p:cNvPicPr/>
          <p:nvPr/>
        </p:nvPicPr>
        <p:blipFill>
          <a:blip r:embed="rId1"/>
          <a:stretch/>
        </p:blipFill>
        <p:spPr>
          <a:xfrm>
            <a:off x="7320240" y="188640"/>
            <a:ext cx="2298240" cy="1028520"/>
          </a:xfrm>
          <a:prstGeom prst="rect">
            <a:avLst/>
          </a:prstGeom>
          <a:ln w="0">
            <a:noFill/>
          </a:ln>
        </p:spPr>
      </p:pic>
      <p:sp>
        <p:nvSpPr>
          <p:cNvPr id="172" name="Rectángulo 4"/>
          <p:cNvSpPr/>
          <p:nvPr/>
        </p:nvSpPr>
        <p:spPr>
          <a:xfrm>
            <a:off x="6386400" y="6458040"/>
            <a:ext cx="5585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800" spc="-1" strike="noStrike">
                <a:solidFill>
                  <a:srgbClr val="92278f"/>
                </a:solidFill>
                <a:latin typeface="Calibri"/>
              </a:rPr>
              <a:t>AIDAinnova Annual meeting. WP7 May 2025</a:t>
            </a:r>
            <a:endParaRPr b="0" lang="fr-FR" sz="1800" spc="-1" strike="noStrike">
              <a:latin typeface="Arial"/>
            </a:endParaRPr>
          </a:p>
        </p:txBody>
      </p:sp>
      <p:grpSp>
        <p:nvGrpSpPr>
          <p:cNvPr id="173" name="Grupo 10"/>
          <p:cNvGrpSpPr/>
          <p:nvPr/>
        </p:nvGrpSpPr>
        <p:grpSpPr>
          <a:xfrm>
            <a:off x="0" y="4365000"/>
            <a:ext cx="12216240" cy="1656360"/>
            <a:chOff x="0" y="4365000"/>
            <a:chExt cx="12216240" cy="1656360"/>
          </a:xfrm>
        </p:grpSpPr>
        <p:sp>
          <p:nvSpPr>
            <p:cNvPr id="174" name="Rectángulo 5"/>
            <p:cNvSpPr/>
            <p:nvPr/>
          </p:nvSpPr>
          <p:spPr>
            <a:xfrm>
              <a:off x="506880" y="4509000"/>
              <a:ext cx="4935960" cy="1309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i="1" lang="en-GB" sz="2000" spc="-1" strike="noStrike" u="sng">
                  <a:solidFill>
                    <a:srgbClr val="6e1d6b"/>
                  </a:solidFill>
                  <a:uFillTx/>
                  <a:latin typeface="Calibri"/>
                </a:rPr>
                <a:t>UE participants</a:t>
              </a:r>
              <a:endParaRPr b="0" lang="fr-FR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GB" sz="2000" spc="-1" strike="noStrike">
                  <a:solidFill>
                    <a:srgbClr val="2958be"/>
                  </a:solidFill>
                  <a:latin typeface="Calibri"/>
                </a:rPr>
                <a:t>Belgium: </a:t>
              </a:r>
              <a:r>
                <a:rPr b="0" lang="en-GB" sz="2000" spc="-1" strike="noStrike">
                  <a:solidFill>
                    <a:srgbClr val="bdcdf1"/>
                  </a:solidFill>
                  <a:latin typeface="Calibri"/>
                </a:rPr>
                <a:t>Ghent </a:t>
              </a:r>
              <a:r>
                <a:rPr b="0" lang="en-GB" sz="2000" spc="-1" strike="noStrike">
                  <a:solidFill>
                    <a:srgbClr val="bdcdf1"/>
                  </a:solidFill>
                  <a:latin typeface="Wingdings"/>
                </a:rPr>
                <a:t></a:t>
              </a:r>
              <a:r>
                <a:rPr b="0" lang="en-GB" sz="2000" spc="-1" strike="noStrike">
                  <a:solidFill>
                    <a:srgbClr val="bdcdf1"/>
                  </a:solidFill>
                  <a:latin typeface="Calibri"/>
                </a:rPr>
                <a:t> </a:t>
              </a:r>
              <a:r>
                <a:rPr b="0" lang="en-GB" sz="2000" spc="-1" strike="noStrike">
                  <a:solidFill>
                    <a:srgbClr val="2958be"/>
                  </a:solidFill>
                  <a:latin typeface="Calibri"/>
                </a:rPr>
                <a:t>Vrije Universiteit Brussel</a:t>
              </a:r>
              <a:endParaRPr b="0" lang="fr-FR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GB" sz="2000" spc="-1" strike="noStrike">
                  <a:solidFill>
                    <a:srgbClr val="2958be"/>
                  </a:solidFill>
                  <a:latin typeface="Calibri"/>
                </a:rPr>
                <a:t>France:   CNRS-IP2I, CNRS-LPC, CNRS-OMEGA  </a:t>
              </a:r>
              <a:endParaRPr b="0" lang="fr-FR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GB" sz="2000" spc="-1" strike="noStrike">
                  <a:solidFill>
                    <a:srgbClr val="2958be"/>
                  </a:solidFill>
                  <a:latin typeface="Calibri"/>
                </a:rPr>
                <a:t>Spain:     CIEMAT </a:t>
              </a:r>
              <a:endParaRPr b="0" lang="fr-FR" sz="2000" spc="-1" strike="noStrike">
                <a:latin typeface="Arial"/>
              </a:endParaRPr>
            </a:p>
          </p:txBody>
        </p:sp>
        <p:sp>
          <p:nvSpPr>
            <p:cNvPr id="175" name="Rectángulo 6"/>
            <p:cNvSpPr/>
            <p:nvPr/>
          </p:nvSpPr>
          <p:spPr>
            <a:xfrm>
              <a:off x="5510520" y="4509000"/>
              <a:ext cx="6705720" cy="13093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i="1" lang="en-GB" sz="2000" spc="-1" strike="noStrike" u="sng">
                  <a:solidFill>
                    <a:srgbClr val="6e1d6b"/>
                  </a:solidFill>
                  <a:uFillTx/>
                  <a:latin typeface="Calibri"/>
                </a:rPr>
                <a:t>Non-UE participants</a:t>
              </a:r>
              <a:endParaRPr b="0" lang="fr-FR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GB" sz="2000" spc="-1" strike="noStrike">
                  <a:solidFill>
                    <a:srgbClr val="2958be"/>
                  </a:solidFill>
                  <a:latin typeface="Calibri"/>
                </a:rPr>
                <a:t>China:             SJTU    -   </a:t>
              </a:r>
              <a:r>
                <a:rPr b="0" lang="es-ES" sz="1800" spc="-1" strike="noStrike">
                  <a:solidFill>
                    <a:srgbClr val="2958be"/>
                  </a:solidFill>
                  <a:latin typeface="Calibri"/>
                </a:rPr>
                <a:t>Shanghai Jiao Tong University</a:t>
              </a:r>
              <a:endParaRPr b="0" lang="fr-FR" sz="18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GB" sz="2000" spc="-1" strike="noStrike">
                  <a:solidFill>
                    <a:srgbClr val="2958be"/>
                  </a:solidFill>
                  <a:latin typeface="Calibri"/>
                </a:rPr>
                <a:t>South Korea: GWNU </a:t>
              </a:r>
              <a:r>
                <a:rPr b="0" lang="en-GB" sz="1800" spc="-1" strike="noStrike">
                  <a:solidFill>
                    <a:srgbClr val="2958be"/>
                  </a:solidFill>
                  <a:latin typeface="Calibri"/>
                </a:rPr>
                <a:t>-  </a:t>
              </a:r>
              <a:r>
                <a:rPr b="0" lang="es-ES" sz="1800" spc="-1" strike="noStrike">
                  <a:solidFill>
                    <a:srgbClr val="2958be"/>
                  </a:solidFill>
                  <a:latin typeface="Calibri"/>
                </a:rPr>
                <a:t>Gangneung–Wonju National University</a:t>
              </a:r>
              <a:endParaRPr b="0" lang="fr-FR" sz="18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s-ES" sz="2000" spc="-1" strike="noStrike">
                  <a:solidFill>
                    <a:srgbClr val="2958be"/>
                  </a:solidFill>
                  <a:latin typeface="Calibri"/>
                </a:rPr>
                <a:t>	</a:t>
              </a:r>
              <a:r>
                <a:rPr b="0" lang="es-ES" sz="2000" spc="-1" strike="noStrike">
                  <a:solidFill>
                    <a:srgbClr val="2958be"/>
                  </a:solidFill>
                  <a:latin typeface="Calibri"/>
                </a:rPr>
                <a:t>        </a:t>
              </a:r>
              <a:r>
                <a:rPr b="0" lang="es-ES" sz="2000" spc="-1" strike="noStrike">
                  <a:solidFill>
                    <a:srgbClr val="2958be"/>
                  </a:solidFill>
                  <a:latin typeface="Calibri"/>
                </a:rPr>
                <a:t>&amp; SNUBH- </a:t>
              </a:r>
              <a:r>
                <a:rPr b="0" lang="en-US" sz="1800" spc="-1" strike="noStrike">
                  <a:solidFill>
                    <a:srgbClr val="2958be"/>
                  </a:solidFill>
                  <a:latin typeface="Calibri"/>
                </a:rPr>
                <a:t>Seoul National University Bundang Hospital 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176" name="Conector recto 8"/>
            <p:cNvSpPr/>
            <p:nvPr/>
          </p:nvSpPr>
          <p:spPr>
            <a:xfrm>
              <a:off x="0" y="4365000"/>
              <a:ext cx="12185640" cy="360"/>
            </a:xfrm>
            <a:prstGeom prst="line">
              <a:avLst/>
            </a:prstGeom>
            <a:ln w="50800">
              <a:solidFill>
                <a:srgbClr val="91238d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77" name="Conector recto 9"/>
            <p:cNvSpPr/>
            <p:nvPr/>
          </p:nvSpPr>
          <p:spPr>
            <a:xfrm>
              <a:off x="0" y="6021000"/>
              <a:ext cx="12185640" cy="360"/>
            </a:xfrm>
            <a:prstGeom prst="line">
              <a:avLst/>
            </a:prstGeom>
            <a:ln w="50800">
              <a:solidFill>
                <a:srgbClr val="91238d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tiv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nsi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tiv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Un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it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(A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SU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)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5" name="PlaceHolder 2"/>
          <p:cNvSpPr>
            <a:spLocks noGrp="1"/>
          </p:cNvSpPr>
          <p:nvPr>
            <p:ph type="dt" idx="29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16" name="Rectángulo 7"/>
          <p:cNvSpPr/>
          <p:nvPr/>
        </p:nvSpPr>
        <p:spPr>
          <a:xfrm>
            <a:off x="1147320" y="1823760"/>
            <a:ext cx="78624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1800" spc="-1" strike="noStrike">
                <a:solidFill>
                  <a:srgbClr val="2958be"/>
                </a:solidFill>
                <a:latin typeface="Segoe Print"/>
              </a:rPr>
              <a:t>Two different Active Sensitive Unit (ASU) developed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17" name="Rectángulo 18"/>
          <p:cNvSpPr/>
          <p:nvPr/>
        </p:nvSpPr>
        <p:spPr>
          <a:xfrm>
            <a:off x="1147320" y="2749320"/>
            <a:ext cx="9756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 algn="ctr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 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A 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small ASU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, hosting </a:t>
            </a:r>
            <a:r>
              <a:rPr b="1" lang="en-US" sz="1800" spc="-1" strike="noStrike">
                <a:solidFill>
                  <a:srgbClr val="2958be"/>
                </a:solidFill>
                <a:latin typeface="Calibri"/>
              </a:rPr>
              <a:t>2 Petiroc ASICs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to readout </a:t>
            </a:r>
            <a:r>
              <a:rPr b="1" lang="en-US" sz="1800" spc="-1" strike="noStrike">
                <a:solidFill>
                  <a:srgbClr val="92278f"/>
                </a:solidFill>
                <a:latin typeface="Calibri"/>
              </a:rPr>
              <a:t>64 1cm x 1cm pads </a:t>
            </a:r>
            <a:r>
              <a:rPr b="0" lang="en-US" sz="1800" spc="-1" strike="noStrike">
                <a:solidFill>
                  <a:srgbClr val="92278f"/>
                </a:solidFill>
                <a:latin typeface="Calibri"/>
              </a:rPr>
              <a:t>for </a:t>
            </a:r>
            <a:r>
              <a:rPr b="1" lang="en-US" sz="1800" spc="-1" strike="noStrike">
                <a:solidFill>
                  <a:srgbClr val="92278f"/>
                </a:solidFill>
                <a:latin typeface="Calibri"/>
              </a:rPr>
              <a:t>16x16 cm</a:t>
            </a:r>
            <a:r>
              <a:rPr b="1" lang="en-US" sz="1800" spc="-1" strike="noStrike" baseline="30000">
                <a:solidFill>
                  <a:srgbClr val="92278f"/>
                </a:solidFill>
                <a:latin typeface="Calibri"/>
              </a:rPr>
              <a:t>2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detector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18" name="Rectángulo 19"/>
          <p:cNvSpPr/>
          <p:nvPr/>
        </p:nvSpPr>
        <p:spPr>
          <a:xfrm>
            <a:off x="1501920" y="3554640"/>
            <a:ext cx="96562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A 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larger ASU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hosting </a:t>
            </a:r>
            <a:r>
              <a:rPr b="1" lang="en-US" sz="1800" spc="-1" strike="noStrike">
                <a:solidFill>
                  <a:srgbClr val="2958be"/>
                </a:solidFill>
                <a:latin typeface="Calibri"/>
              </a:rPr>
              <a:t>8 Petiroc ASICS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to readout  a </a:t>
            </a:r>
            <a:r>
              <a:rPr b="1" lang="en-US" sz="1800" spc="-1" strike="noStrike">
                <a:solidFill>
                  <a:srgbClr val="92278f"/>
                </a:solidFill>
                <a:latin typeface="Calibri"/>
              </a:rPr>
              <a:t>50 cm x 30 cm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detector with </a:t>
            </a:r>
            <a:r>
              <a:rPr b="1" lang="en-US" sz="1800" spc="-1" strike="noStrike">
                <a:solidFill>
                  <a:srgbClr val="92278f"/>
                </a:solidFill>
                <a:latin typeface="Calibri"/>
              </a:rPr>
              <a:t>2cm x 2 cm pads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19" name="PlaceHolder 3"/>
          <p:cNvSpPr>
            <a:spLocks noGrp="1"/>
          </p:cNvSpPr>
          <p:nvPr>
            <p:ph type="ftr" idx="30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Fir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yp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of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tro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nic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1" name="PlaceHolder 2"/>
          <p:cNvSpPr>
            <a:spLocks noGrp="1"/>
          </p:cNvSpPr>
          <p:nvPr>
            <p:ph type="ftr" idx="31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322" name="Content Placeholder 9"/>
          <p:cNvSpPr/>
          <p:nvPr/>
        </p:nvSpPr>
        <p:spPr>
          <a:xfrm>
            <a:off x="1271520" y="1367640"/>
            <a:ext cx="9029880" cy="1701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 fontScale="96000"/>
          </a:bodyPr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491347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The FEE prototype includes </a:t>
            </a:r>
            <a:r>
              <a:rPr b="0" lang="en-US" sz="2000" spc="-1" strike="noStrike">
                <a:solidFill>
                  <a:srgbClr val="c00000"/>
                </a:solidFill>
                <a:latin typeface="Calibri"/>
                <a:ea typeface="宋体"/>
              </a:rPr>
              <a:t>four PETIROC chips</a:t>
            </a: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, </a:t>
            </a:r>
            <a:r>
              <a:rPr b="0" lang="en-US" sz="2000" spc="-1" strike="noStrike">
                <a:solidFill>
                  <a:srgbClr val="c00000"/>
                </a:solidFill>
                <a:latin typeface="Calibri"/>
                <a:ea typeface="宋体"/>
              </a:rPr>
              <a:t>128 readout pads </a:t>
            </a: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on the PCB bottom side for MRPC induction signals.</a:t>
            </a:r>
            <a:endParaRPr b="0" lang="fr-FR" sz="20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c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c00000"/>
                </a:solidFill>
                <a:latin typeface="Calibri"/>
                <a:ea typeface="宋体"/>
              </a:rPr>
              <a:t>Detector Interface(DIF) </a:t>
            </a: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card was designed to connect FEE and FPGA board</a:t>
            </a:r>
            <a:endParaRPr b="0" lang="fr-FR" sz="20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spcBef>
                <a:spcPts val="400"/>
              </a:spcBef>
              <a:buClr>
                <a:srgbClr val="491347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Data transmission, power rail and clock source.</a:t>
            </a:r>
            <a:endParaRPr b="0" lang="fr-FR" sz="20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c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c00000"/>
                </a:solidFill>
                <a:latin typeface="Calibri"/>
                <a:ea typeface="宋体"/>
              </a:rPr>
              <a:t>DAQ</a:t>
            </a: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 </a:t>
            </a:r>
            <a:r>
              <a:rPr b="0" lang="en-US" sz="2000" spc="-1" strike="noStrike">
                <a:solidFill>
                  <a:srgbClr val="c00000"/>
                </a:solidFill>
                <a:latin typeface="Calibri"/>
                <a:ea typeface="宋体"/>
              </a:rPr>
              <a:t>system</a:t>
            </a: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 to transfer data between FEE and PC.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endParaRPr b="0" lang="fr-FR" sz="2000" spc="-1" strike="noStrike">
              <a:latin typeface="Arial"/>
            </a:endParaRPr>
          </a:p>
        </p:txBody>
      </p:sp>
      <p:pic>
        <p:nvPicPr>
          <p:cNvPr id="323" name="图片 4" descr=""/>
          <p:cNvPicPr/>
          <p:nvPr/>
        </p:nvPicPr>
        <p:blipFill>
          <a:blip r:embed="rId1"/>
          <a:stretch/>
        </p:blipFill>
        <p:spPr>
          <a:xfrm>
            <a:off x="1268640" y="3756240"/>
            <a:ext cx="9654840" cy="2604600"/>
          </a:xfrm>
          <a:prstGeom prst="rect">
            <a:avLst/>
          </a:prstGeom>
          <a:ln w="0">
            <a:noFill/>
          </a:ln>
        </p:spPr>
      </p:pic>
      <p:sp>
        <p:nvSpPr>
          <p:cNvPr id="324" name="CuadroTexto 9"/>
          <p:cNvSpPr/>
          <p:nvPr/>
        </p:nvSpPr>
        <p:spPr>
          <a:xfrm>
            <a:off x="5541840" y="3556440"/>
            <a:ext cx="4891680" cy="394560"/>
          </a:xfrm>
          <a:prstGeom prst="rect">
            <a:avLst/>
          </a:prstGeom>
          <a:solidFill>
            <a:srgbClr val="92278f"/>
          </a:solidFill>
          <a:ln>
            <a:solidFill>
              <a:srgbClr val="ffffff"/>
            </a:solidFill>
            <a:round/>
          </a:ln>
          <a:effectLst>
            <a:outerShdw blurRad="39960" dir="5400000" dist="2016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ebddf6"/>
                </a:solidFill>
                <a:latin typeface="Calibri"/>
                <a:ea typeface="宋体"/>
              </a:rPr>
              <a:t>Block diagram of timing electronics prototype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325" name="PlaceHolder 3"/>
          <p:cNvSpPr>
            <a:spLocks noGrp="1"/>
          </p:cNvSpPr>
          <p:nvPr>
            <p:ph type="dt" idx="32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Ha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rd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of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tro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nic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Fir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yp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PlaceHolder 2"/>
          <p:cNvSpPr>
            <a:spLocks noGrp="1"/>
          </p:cNvSpPr>
          <p:nvPr>
            <p:ph type="ftr" idx="33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pic>
        <p:nvPicPr>
          <p:cNvPr id="328" name="图片 7" descr=""/>
          <p:cNvPicPr/>
          <p:nvPr/>
        </p:nvPicPr>
        <p:blipFill>
          <a:blip r:embed="rId1"/>
          <a:stretch/>
        </p:blipFill>
        <p:spPr>
          <a:xfrm>
            <a:off x="258840" y="3594240"/>
            <a:ext cx="4020480" cy="1874160"/>
          </a:xfrm>
          <a:prstGeom prst="rect">
            <a:avLst/>
          </a:prstGeom>
          <a:ln w="0">
            <a:noFill/>
          </a:ln>
        </p:spPr>
      </p:pic>
      <p:pic>
        <p:nvPicPr>
          <p:cNvPr id="329" name="Picture 3" descr=""/>
          <p:cNvPicPr/>
          <p:nvPr/>
        </p:nvPicPr>
        <p:blipFill>
          <a:blip r:embed="rId2"/>
          <a:stretch/>
        </p:blipFill>
        <p:spPr>
          <a:xfrm>
            <a:off x="258840" y="1565280"/>
            <a:ext cx="4020480" cy="2028240"/>
          </a:xfrm>
          <a:prstGeom prst="rect">
            <a:avLst/>
          </a:prstGeom>
          <a:ln w="0">
            <a:noFill/>
          </a:ln>
        </p:spPr>
      </p:pic>
      <p:pic>
        <p:nvPicPr>
          <p:cNvPr id="330" name="Picture 2" descr=""/>
          <p:cNvPicPr/>
          <p:nvPr/>
        </p:nvPicPr>
        <p:blipFill>
          <a:blip r:embed="rId3"/>
          <a:stretch/>
        </p:blipFill>
        <p:spPr>
          <a:xfrm>
            <a:off x="4742640" y="1579320"/>
            <a:ext cx="3724560" cy="2098440"/>
          </a:xfrm>
          <a:prstGeom prst="rect">
            <a:avLst/>
          </a:prstGeom>
          <a:ln w="0">
            <a:noFill/>
          </a:ln>
        </p:spPr>
      </p:pic>
      <p:pic>
        <p:nvPicPr>
          <p:cNvPr id="331" name="Picture 13" descr=""/>
          <p:cNvPicPr/>
          <p:nvPr/>
        </p:nvPicPr>
        <p:blipFill>
          <a:blip r:embed="rId4"/>
          <a:stretch/>
        </p:blipFill>
        <p:spPr>
          <a:xfrm>
            <a:off x="8903880" y="1755000"/>
            <a:ext cx="2997360" cy="3242160"/>
          </a:xfrm>
          <a:prstGeom prst="rect">
            <a:avLst/>
          </a:prstGeom>
          <a:ln w="0">
            <a:noFill/>
          </a:ln>
        </p:spPr>
      </p:pic>
      <p:sp>
        <p:nvSpPr>
          <p:cNvPr id="332" name="矩形 22"/>
          <p:cNvSpPr/>
          <p:nvPr/>
        </p:nvSpPr>
        <p:spPr>
          <a:xfrm>
            <a:off x="3160080" y="4625280"/>
            <a:ext cx="207720" cy="210600"/>
          </a:xfrm>
          <a:prstGeom prst="rect">
            <a:avLst/>
          </a:prstGeom>
          <a:noFill/>
          <a:ln w="12700">
            <a:solidFill>
              <a:srgbClr val="ff0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3" name="Straight Arrow Connector 16"/>
          <p:cNvSpPr/>
          <p:nvPr/>
        </p:nvSpPr>
        <p:spPr>
          <a:xfrm flipH="1" flipV="1">
            <a:off x="3277080" y="4867200"/>
            <a:ext cx="108720" cy="6058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c0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4" name="TextBox 17"/>
          <p:cNvSpPr/>
          <p:nvPr/>
        </p:nvSpPr>
        <p:spPr>
          <a:xfrm>
            <a:off x="2027160" y="5428080"/>
            <a:ext cx="2234880" cy="637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 anchorCtr="1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alibri"/>
                <a:ea typeface="宋体"/>
              </a:rPr>
              <a:t>128 pads with the cell size 1cm </a:t>
            </a:r>
            <a:r>
              <a:rPr b="0" lang="en-US" sz="1800" spc="-1" strike="noStrike">
                <a:solidFill>
                  <a:srgbClr val="c00000"/>
                </a:solidFill>
                <a:latin typeface="Symbol"/>
                <a:ea typeface="宋体"/>
              </a:rPr>
              <a:t></a:t>
            </a:r>
            <a:r>
              <a:rPr b="1" lang="en-US" sz="1800" spc="-1" strike="noStrike">
                <a:solidFill>
                  <a:srgbClr val="c00000"/>
                </a:solidFill>
                <a:latin typeface="Calibri"/>
                <a:ea typeface="宋体"/>
              </a:rPr>
              <a:t> 1cm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35" name="矩形 22"/>
          <p:cNvSpPr/>
          <p:nvPr/>
        </p:nvSpPr>
        <p:spPr>
          <a:xfrm>
            <a:off x="9770040" y="4943160"/>
            <a:ext cx="1341000" cy="3715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1404ac"/>
                </a:solidFill>
                <a:latin typeface="Times New Roman"/>
                <a:ea typeface="宋体"/>
              </a:rPr>
              <a:t>ZCU102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36" name="矩形 22"/>
          <p:cNvSpPr/>
          <p:nvPr/>
        </p:nvSpPr>
        <p:spPr>
          <a:xfrm>
            <a:off x="576720" y="5597280"/>
            <a:ext cx="1503360" cy="327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1404ac"/>
                </a:solidFill>
                <a:latin typeface="Times New Roman"/>
                <a:ea typeface="宋体"/>
              </a:rPr>
              <a:t>FE Board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337" name="Picture 26" descr=""/>
          <p:cNvPicPr/>
          <p:nvPr/>
        </p:nvPicPr>
        <p:blipFill>
          <a:blip r:embed="rId5"/>
          <a:stretch/>
        </p:blipFill>
        <p:spPr>
          <a:xfrm>
            <a:off x="4802400" y="3612240"/>
            <a:ext cx="3724560" cy="2124360"/>
          </a:xfrm>
          <a:prstGeom prst="rect">
            <a:avLst/>
          </a:prstGeom>
          <a:ln w="0">
            <a:noFill/>
          </a:ln>
        </p:spPr>
      </p:pic>
      <p:sp>
        <p:nvSpPr>
          <p:cNvPr id="338" name="矩形 22"/>
          <p:cNvSpPr/>
          <p:nvPr/>
        </p:nvSpPr>
        <p:spPr>
          <a:xfrm>
            <a:off x="191520" y="1473480"/>
            <a:ext cx="4122360" cy="4691520"/>
          </a:xfrm>
          <a:prstGeom prst="rect">
            <a:avLst/>
          </a:prstGeom>
          <a:noFill/>
          <a:ln w="28575">
            <a:solidFill>
              <a:srgbClr val="92278f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39" name="矩形 22"/>
          <p:cNvSpPr/>
          <p:nvPr/>
        </p:nvSpPr>
        <p:spPr>
          <a:xfrm>
            <a:off x="4616280" y="1522080"/>
            <a:ext cx="3966120" cy="4700520"/>
          </a:xfrm>
          <a:prstGeom prst="rect">
            <a:avLst/>
          </a:prstGeom>
          <a:noFill/>
          <a:ln w="28575">
            <a:solidFill>
              <a:srgbClr val="92278f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0" name="矩形 22"/>
          <p:cNvSpPr/>
          <p:nvPr/>
        </p:nvSpPr>
        <p:spPr>
          <a:xfrm>
            <a:off x="5801760" y="5732640"/>
            <a:ext cx="1503360" cy="327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1404ac"/>
                </a:solidFill>
                <a:latin typeface="Times New Roman"/>
                <a:ea typeface="宋体"/>
              </a:rPr>
              <a:t>DIF </a:t>
            </a:r>
            <a:r>
              <a:rPr b="0" lang="en-US" sz="2400" spc="-1" strike="noStrike">
                <a:solidFill>
                  <a:srgbClr val="1404ac"/>
                </a:solidFill>
                <a:latin typeface="Times New Roman"/>
                <a:ea typeface="宋体"/>
              </a:rPr>
              <a:t>Car</a:t>
            </a:r>
            <a:r>
              <a:rPr b="0" lang="en-US" sz="2400" spc="-1" strike="noStrike">
                <a:solidFill>
                  <a:srgbClr val="1404ac"/>
                </a:solidFill>
                <a:latin typeface="Times New Roman"/>
                <a:ea typeface="宋体"/>
              </a:rPr>
              <a:t>d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341" name="矩形 22"/>
          <p:cNvSpPr/>
          <p:nvPr/>
        </p:nvSpPr>
        <p:spPr>
          <a:xfrm>
            <a:off x="8864280" y="1755000"/>
            <a:ext cx="3056040" cy="3745080"/>
          </a:xfrm>
          <a:prstGeom prst="rect">
            <a:avLst/>
          </a:prstGeom>
          <a:noFill/>
          <a:ln w="28575">
            <a:solidFill>
              <a:srgbClr val="92278f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42" name="Picture 9" descr=""/>
          <p:cNvPicPr/>
          <p:nvPr/>
        </p:nvPicPr>
        <p:blipFill>
          <a:blip r:embed="rId6"/>
          <a:stretch/>
        </p:blipFill>
        <p:spPr>
          <a:xfrm>
            <a:off x="10272600" y="5560560"/>
            <a:ext cx="1275840" cy="1275840"/>
          </a:xfrm>
          <a:prstGeom prst="rect">
            <a:avLst/>
          </a:prstGeom>
          <a:ln w="0">
            <a:noFill/>
          </a:ln>
        </p:spPr>
      </p:pic>
      <p:sp>
        <p:nvSpPr>
          <p:cNvPr id="343" name="CuadroTexto 21"/>
          <p:cNvSpPr/>
          <p:nvPr/>
        </p:nvSpPr>
        <p:spPr>
          <a:xfrm>
            <a:off x="1861200" y="2495880"/>
            <a:ext cx="9889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00"/>
                </a:solidFill>
                <a:latin typeface="Calibri"/>
              </a:rPr>
              <a:t>PETIROC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44" name="Straight Arrow Connector 16"/>
          <p:cNvSpPr/>
          <p:nvPr/>
        </p:nvSpPr>
        <p:spPr>
          <a:xfrm flipH="1" flipV="1">
            <a:off x="1674720" y="2174760"/>
            <a:ext cx="405360" cy="386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c0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5" name="Straight Arrow Connector 16"/>
          <p:cNvSpPr/>
          <p:nvPr/>
        </p:nvSpPr>
        <p:spPr>
          <a:xfrm flipV="1">
            <a:off x="2419920" y="2142720"/>
            <a:ext cx="352440" cy="3772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8100">
            <a:solidFill>
              <a:srgbClr val="c00000"/>
            </a:solidFill>
            <a:round/>
            <a:tailEnd len="med" type="triangle" w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6" name="CuadroTexto 28"/>
          <p:cNvSpPr/>
          <p:nvPr/>
        </p:nvSpPr>
        <p:spPr>
          <a:xfrm>
            <a:off x="1906200" y="3834720"/>
            <a:ext cx="6948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alibri"/>
              </a:rPr>
              <a:t>16cm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47" name="CuadroTexto 29"/>
          <p:cNvSpPr/>
          <p:nvPr/>
        </p:nvSpPr>
        <p:spPr>
          <a:xfrm>
            <a:off x="996840" y="4272120"/>
            <a:ext cx="6307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c00000"/>
                </a:solidFill>
                <a:latin typeface="Calibri"/>
              </a:rPr>
              <a:t>8 cm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48" name="Conector recto de flecha 31"/>
          <p:cNvSpPr/>
          <p:nvPr/>
        </p:nvSpPr>
        <p:spPr>
          <a:xfrm>
            <a:off x="685080" y="3872520"/>
            <a:ext cx="3168000" cy="36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750">
            <a:solidFill>
              <a:srgbClr val="c00000"/>
            </a:solidFill>
            <a:round/>
            <a:headEnd len="lg" type="arrow" w="lg"/>
            <a:tailEnd len="lg" type="arrow" w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49" name="Conector recto de flecha 34"/>
          <p:cNvSpPr/>
          <p:nvPr/>
        </p:nvSpPr>
        <p:spPr>
          <a:xfrm>
            <a:off x="911520" y="3774960"/>
            <a:ext cx="360" cy="15400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31750">
            <a:solidFill>
              <a:srgbClr val="c00000"/>
            </a:solidFill>
            <a:round/>
            <a:headEnd len="lg" type="arrow" w="lg"/>
            <a:tailEnd len="lg" type="arrow" w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50" name="PlaceHolder 3"/>
          <p:cNvSpPr>
            <a:spLocks noGrp="1"/>
          </p:cNvSpPr>
          <p:nvPr>
            <p:ph type="dt" idx="34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Q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ag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ba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on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ZY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Q </a:t>
            </a:r>
            <a:br>
              <a:rPr sz="3600"/>
            </a:b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(to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be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us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th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all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–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16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x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16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 baseline="30000">
                <a:solidFill>
                  <a:srgbClr val="73feff"/>
                </a:solidFill>
                <a:latin typeface="Calibri"/>
              </a:rPr>
              <a:t>2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-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PC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yp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)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dt" idx="35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ftr" idx="36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grpSp>
        <p:nvGrpSpPr>
          <p:cNvPr id="354" name="组合 73"/>
          <p:cNvGrpSpPr/>
          <p:nvPr/>
        </p:nvGrpSpPr>
        <p:grpSpPr>
          <a:xfrm>
            <a:off x="748440" y="4137120"/>
            <a:ext cx="4984200" cy="2142360"/>
            <a:chOff x="748440" y="4137120"/>
            <a:chExt cx="4984200" cy="2142360"/>
          </a:xfrm>
        </p:grpSpPr>
        <p:sp>
          <p:nvSpPr>
            <p:cNvPr id="355" name="矩形: 圆角 37"/>
            <p:cNvSpPr/>
            <p:nvPr/>
          </p:nvSpPr>
          <p:spPr>
            <a:xfrm>
              <a:off x="748440" y="4137120"/>
              <a:ext cx="4984200" cy="214236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0">
              <a:solidFill>
                <a:srgbClr val="92278f">
                  <a:lumMod val="75000"/>
                </a:srgbClr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56" name="矩形: 圆角 38"/>
            <p:cNvSpPr/>
            <p:nvPr/>
          </p:nvSpPr>
          <p:spPr>
            <a:xfrm>
              <a:off x="1158840" y="443016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FEB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357" name="矩形: 圆角 39"/>
            <p:cNvSpPr/>
            <p:nvPr/>
          </p:nvSpPr>
          <p:spPr>
            <a:xfrm>
              <a:off x="2840040" y="4301640"/>
              <a:ext cx="801360" cy="64512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user logic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358" name="矩形: 圆角 40"/>
            <p:cNvSpPr/>
            <p:nvPr/>
          </p:nvSpPr>
          <p:spPr>
            <a:xfrm>
              <a:off x="4520880" y="443016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FIFO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359" name="箭头: 右 41"/>
            <p:cNvSpPr/>
            <p:nvPr/>
          </p:nvSpPr>
          <p:spPr>
            <a:xfrm>
              <a:off x="2142720" y="4586400"/>
              <a:ext cx="513720" cy="12528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360" name="组合 42"/>
            <p:cNvGrpSpPr/>
            <p:nvPr/>
          </p:nvGrpSpPr>
          <p:grpSpPr>
            <a:xfrm>
              <a:off x="3680640" y="4347720"/>
              <a:ext cx="801360" cy="363960"/>
              <a:chOff x="3680640" y="4347720"/>
              <a:chExt cx="801360" cy="363960"/>
            </a:xfrm>
          </p:grpSpPr>
          <p:sp>
            <p:nvSpPr>
              <p:cNvPr id="361" name="箭头: 右 56"/>
              <p:cNvSpPr/>
              <p:nvPr/>
            </p:nvSpPr>
            <p:spPr>
              <a:xfrm>
                <a:off x="3824640" y="4586400"/>
                <a:ext cx="513720" cy="1252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92278f"/>
              </a:solidFill>
              <a:ln>
                <a:solidFill>
                  <a:srgbClr val="3f113e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62" name="文本框 57"/>
              <p:cNvSpPr/>
              <p:nvPr/>
            </p:nvSpPr>
            <p:spPr>
              <a:xfrm>
                <a:off x="3680640" y="4347720"/>
                <a:ext cx="801360" cy="226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US" sz="900" spc="-1" strike="noStrike">
                    <a:solidFill>
                      <a:srgbClr val="000000"/>
                    </a:solidFill>
                    <a:latin typeface="Calibri"/>
                  </a:rPr>
                  <a:t>AXI-Stream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  <p:sp>
          <p:nvSpPr>
            <p:cNvPr id="363" name="矩形: 圆角 43"/>
            <p:cNvSpPr/>
            <p:nvPr/>
          </p:nvSpPr>
          <p:spPr>
            <a:xfrm>
              <a:off x="4520880" y="556560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DMA</a:t>
              </a:r>
              <a:endParaRPr b="0" lang="fr-FR" sz="1800" spc="-1" strike="noStrike">
                <a:latin typeface="Arial"/>
              </a:endParaRPr>
            </a:p>
          </p:txBody>
        </p:sp>
        <p:grpSp>
          <p:nvGrpSpPr>
            <p:cNvPr id="364" name="组合 44"/>
            <p:cNvGrpSpPr/>
            <p:nvPr/>
          </p:nvGrpSpPr>
          <p:grpSpPr>
            <a:xfrm>
              <a:off x="3680640" y="5427000"/>
              <a:ext cx="801360" cy="394560"/>
              <a:chOff x="3680640" y="5427000"/>
              <a:chExt cx="801360" cy="394560"/>
            </a:xfrm>
          </p:grpSpPr>
          <p:sp>
            <p:nvSpPr>
              <p:cNvPr id="365" name="箭头: 右 54"/>
              <p:cNvSpPr/>
              <p:nvPr/>
            </p:nvSpPr>
            <p:spPr>
              <a:xfrm rot="10800000">
                <a:off x="3825000" y="5696280"/>
                <a:ext cx="513720" cy="1252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92278f"/>
              </a:solidFill>
              <a:ln>
                <a:solidFill>
                  <a:srgbClr val="3f113e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66" name="文本框 55"/>
              <p:cNvSpPr/>
              <p:nvPr/>
            </p:nvSpPr>
            <p:spPr>
              <a:xfrm>
                <a:off x="3680640" y="5427000"/>
                <a:ext cx="801360" cy="226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US" sz="900" spc="-1" strike="noStrike">
                    <a:solidFill>
                      <a:srgbClr val="000000"/>
                    </a:solidFill>
                    <a:latin typeface="Calibri"/>
                  </a:rPr>
                  <a:t>AXI-Full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  <p:sp>
          <p:nvSpPr>
            <p:cNvPr id="367" name="矩形: 圆角 45"/>
            <p:cNvSpPr/>
            <p:nvPr/>
          </p:nvSpPr>
          <p:spPr>
            <a:xfrm>
              <a:off x="2840040" y="556344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PS</a:t>
              </a:r>
              <a:endParaRPr b="0" lang="fr-FR" sz="1800" spc="-1" strike="noStrike">
                <a:latin typeface="Arial"/>
              </a:endParaRPr>
            </a:p>
          </p:txBody>
        </p:sp>
        <p:grpSp>
          <p:nvGrpSpPr>
            <p:cNvPr id="368" name="组合 46"/>
            <p:cNvGrpSpPr/>
            <p:nvPr/>
          </p:nvGrpSpPr>
          <p:grpSpPr>
            <a:xfrm>
              <a:off x="4859280" y="4791240"/>
              <a:ext cx="371160" cy="801360"/>
              <a:chOff x="4859280" y="4791240"/>
              <a:chExt cx="371160" cy="801360"/>
            </a:xfrm>
          </p:grpSpPr>
          <p:sp>
            <p:nvSpPr>
              <p:cNvPr id="369" name="箭头: 右 52"/>
              <p:cNvSpPr/>
              <p:nvPr/>
            </p:nvSpPr>
            <p:spPr>
              <a:xfrm rot="5400000">
                <a:off x="4664880" y="5129280"/>
                <a:ext cx="513720" cy="1252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92278f"/>
              </a:solidFill>
              <a:ln>
                <a:solidFill>
                  <a:srgbClr val="3f113e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70" name="文本框 53"/>
              <p:cNvSpPr/>
              <p:nvPr/>
            </p:nvSpPr>
            <p:spPr>
              <a:xfrm rot="5400000">
                <a:off x="4716360" y="5078520"/>
                <a:ext cx="801360" cy="226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US" sz="900" spc="-1" strike="noStrike">
                    <a:solidFill>
                      <a:srgbClr val="000000"/>
                    </a:solidFill>
                    <a:latin typeface="Calibri"/>
                  </a:rPr>
                  <a:t>AXI-Stream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  <p:sp>
          <p:nvSpPr>
            <p:cNvPr id="371" name="文本框 47"/>
            <p:cNvSpPr/>
            <p:nvPr/>
          </p:nvSpPr>
          <p:spPr>
            <a:xfrm>
              <a:off x="997560" y="4936680"/>
              <a:ext cx="200340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</a:pPr>
              <a:r>
                <a:rPr b="1" lang="en-US" sz="2800" spc="-1" strike="noStrike">
                  <a:solidFill>
                    <a:srgbClr val="000000"/>
                  </a:solidFill>
                  <a:latin typeface="Calibri"/>
                </a:rPr>
                <a:t>Data Flow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372" name="矩形: 圆角 48"/>
            <p:cNvSpPr/>
            <p:nvPr/>
          </p:nvSpPr>
          <p:spPr>
            <a:xfrm>
              <a:off x="1158840" y="556272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PC</a:t>
              </a:r>
              <a:endParaRPr b="0" lang="fr-FR" sz="1800" spc="-1" strike="noStrike">
                <a:latin typeface="Arial"/>
              </a:endParaRPr>
            </a:p>
          </p:txBody>
        </p:sp>
        <p:grpSp>
          <p:nvGrpSpPr>
            <p:cNvPr id="373" name="组合 49"/>
            <p:cNvGrpSpPr/>
            <p:nvPr/>
          </p:nvGrpSpPr>
          <p:grpSpPr>
            <a:xfrm>
              <a:off x="1940040" y="5427000"/>
              <a:ext cx="801360" cy="394560"/>
              <a:chOff x="1940040" y="5427000"/>
              <a:chExt cx="801360" cy="394560"/>
            </a:xfrm>
          </p:grpSpPr>
          <p:sp>
            <p:nvSpPr>
              <p:cNvPr id="374" name="箭头: 右 50"/>
              <p:cNvSpPr/>
              <p:nvPr/>
            </p:nvSpPr>
            <p:spPr>
              <a:xfrm rot="10800000">
                <a:off x="2084760" y="5696280"/>
                <a:ext cx="513720" cy="1252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92278f"/>
              </a:solidFill>
              <a:ln>
                <a:solidFill>
                  <a:srgbClr val="3f113e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75" name="文本框 51"/>
              <p:cNvSpPr/>
              <p:nvPr/>
            </p:nvSpPr>
            <p:spPr>
              <a:xfrm>
                <a:off x="1940040" y="5427000"/>
                <a:ext cx="801360" cy="226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US" sz="900" spc="-1" strike="noStrike">
                    <a:solidFill>
                      <a:srgbClr val="000000"/>
                    </a:solidFill>
                    <a:latin typeface="Calibri"/>
                  </a:rPr>
                  <a:t>Ethernet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</p:grpSp>
      <p:grpSp>
        <p:nvGrpSpPr>
          <p:cNvPr id="376" name="组合 72"/>
          <p:cNvGrpSpPr/>
          <p:nvPr/>
        </p:nvGrpSpPr>
        <p:grpSpPr>
          <a:xfrm>
            <a:off x="6445800" y="4147200"/>
            <a:ext cx="4984200" cy="2142360"/>
            <a:chOff x="6445800" y="4147200"/>
            <a:chExt cx="4984200" cy="2142360"/>
          </a:xfrm>
        </p:grpSpPr>
        <p:sp>
          <p:nvSpPr>
            <p:cNvPr id="377" name="矩形: 圆角 59"/>
            <p:cNvSpPr/>
            <p:nvPr/>
          </p:nvSpPr>
          <p:spPr>
            <a:xfrm>
              <a:off x="6445800" y="4147200"/>
              <a:ext cx="4984200" cy="214236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40000"/>
                <a:lumOff val="60000"/>
                <a:alpha val="50000"/>
              </a:schemeClr>
            </a:solidFill>
            <a:ln w="0">
              <a:solidFill>
                <a:srgbClr val="92278f">
                  <a:lumMod val="75000"/>
                </a:srgbClr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378" name="矩形: 圆角 60"/>
            <p:cNvSpPr/>
            <p:nvPr/>
          </p:nvSpPr>
          <p:spPr>
            <a:xfrm>
              <a:off x="6855840" y="444024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FEB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379" name="矩形: 圆角 61"/>
            <p:cNvSpPr/>
            <p:nvPr/>
          </p:nvSpPr>
          <p:spPr>
            <a:xfrm>
              <a:off x="8537040" y="4311720"/>
              <a:ext cx="801360" cy="64512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user logic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380" name="箭头: 右 62"/>
            <p:cNvSpPr/>
            <p:nvPr/>
          </p:nvSpPr>
          <p:spPr>
            <a:xfrm rot="10800000">
              <a:off x="7840080" y="4596480"/>
              <a:ext cx="513720" cy="12528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381" name="组合 63"/>
            <p:cNvGrpSpPr/>
            <p:nvPr/>
          </p:nvGrpSpPr>
          <p:grpSpPr>
            <a:xfrm>
              <a:off x="9399600" y="4326480"/>
              <a:ext cx="801360" cy="394920"/>
              <a:chOff x="9399600" y="4326480"/>
              <a:chExt cx="801360" cy="394920"/>
            </a:xfrm>
          </p:grpSpPr>
          <p:sp>
            <p:nvSpPr>
              <p:cNvPr id="382" name="箭头: 右 70"/>
              <p:cNvSpPr/>
              <p:nvPr/>
            </p:nvSpPr>
            <p:spPr>
              <a:xfrm rot="10800000">
                <a:off x="9543960" y="4596120"/>
                <a:ext cx="513720" cy="1252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92278f"/>
              </a:solidFill>
              <a:ln>
                <a:solidFill>
                  <a:srgbClr val="3f113e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83" name="文本框 71"/>
              <p:cNvSpPr/>
              <p:nvPr/>
            </p:nvSpPr>
            <p:spPr>
              <a:xfrm>
                <a:off x="9399600" y="4326480"/>
                <a:ext cx="801360" cy="226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US" sz="900" spc="-1" strike="noStrike">
                    <a:solidFill>
                      <a:srgbClr val="000000"/>
                    </a:solidFill>
                    <a:latin typeface="Calibri"/>
                  </a:rPr>
                  <a:t>AXI-Lite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  <p:sp>
          <p:nvSpPr>
            <p:cNvPr id="384" name="矩形: 圆角 64"/>
            <p:cNvSpPr/>
            <p:nvPr/>
          </p:nvSpPr>
          <p:spPr>
            <a:xfrm>
              <a:off x="10261800" y="444384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PS</a:t>
              </a:r>
              <a:endParaRPr b="0" lang="fr-FR" sz="1800" spc="-1" strike="noStrike">
                <a:latin typeface="Arial"/>
              </a:endParaRPr>
            </a:p>
          </p:txBody>
        </p:sp>
        <p:sp>
          <p:nvSpPr>
            <p:cNvPr id="385" name="文本框 65"/>
            <p:cNvSpPr/>
            <p:nvPr/>
          </p:nvSpPr>
          <p:spPr>
            <a:xfrm>
              <a:off x="6711480" y="4946760"/>
              <a:ext cx="3834360" cy="5162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</a:pPr>
              <a:r>
                <a:rPr b="1" lang="en-US" sz="2800" spc="-1" strike="noStrike">
                  <a:solidFill>
                    <a:srgbClr val="000000"/>
                  </a:solidFill>
                  <a:latin typeface="Calibri"/>
                </a:rPr>
                <a:t>SC (slow control) Flow</a:t>
              </a:r>
              <a:endParaRPr b="0" lang="fr-FR" sz="2800" spc="-1" strike="noStrike">
                <a:latin typeface="Arial"/>
              </a:endParaRPr>
            </a:p>
          </p:txBody>
        </p:sp>
        <p:sp>
          <p:nvSpPr>
            <p:cNvPr id="386" name="矩形: 圆角 66"/>
            <p:cNvSpPr/>
            <p:nvPr/>
          </p:nvSpPr>
          <p:spPr>
            <a:xfrm>
              <a:off x="10262160" y="5526720"/>
              <a:ext cx="801360" cy="388080"/>
            </a:xfrm>
            <a:prstGeom prst="roundRect">
              <a:avLst>
                <a:gd name="adj" fmla="val 16667"/>
              </a:avLst>
            </a:prstGeom>
            <a:solidFill>
              <a:srgbClr val="92278f"/>
            </a:solidFill>
            <a:ln>
              <a:solidFill>
                <a:srgbClr val="3f113e"/>
              </a:solidFill>
              <a:round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>
                <a:lnSpc>
                  <a:spcPct val="100000"/>
                </a:lnSpc>
                <a:buNone/>
              </a:pPr>
              <a:r>
                <a:rPr b="1" lang="en-US" sz="1800" spc="-1" strike="noStrike">
                  <a:solidFill>
                    <a:srgbClr val="ffffff"/>
                  </a:solidFill>
                  <a:latin typeface="Calibri"/>
                </a:rPr>
                <a:t>PC</a:t>
              </a:r>
              <a:endParaRPr b="0" lang="fr-FR" sz="1800" spc="-1" strike="noStrike">
                <a:latin typeface="Arial"/>
              </a:endParaRPr>
            </a:p>
          </p:txBody>
        </p:sp>
        <p:grpSp>
          <p:nvGrpSpPr>
            <p:cNvPr id="387" name="组合 67"/>
            <p:cNvGrpSpPr/>
            <p:nvPr/>
          </p:nvGrpSpPr>
          <p:grpSpPr>
            <a:xfrm>
              <a:off x="10600200" y="4775760"/>
              <a:ext cx="394560" cy="801360"/>
              <a:chOff x="10600200" y="4775760"/>
              <a:chExt cx="394560" cy="801360"/>
            </a:xfrm>
          </p:grpSpPr>
          <p:sp>
            <p:nvSpPr>
              <p:cNvPr id="388" name="箭头: 右 68"/>
              <p:cNvSpPr/>
              <p:nvPr/>
            </p:nvSpPr>
            <p:spPr>
              <a:xfrm rot="16200000">
                <a:off x="10405800" y="5114520"/>
                <a:ext cx="513720" cy="12528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92278f"/>
              </a:solidFill>
              <a:ln>
                <a:solidFill>
                  <a:srgbClr val="3f113e"/>
                </a:solidFill>
                <a:round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389" name="文本框 69"/>
              <p:cNvSpPr/>
              <p:nvPr/>
            </p:nvSpPr>
            <p:spPr>
              <a:xfrm rot="5400000">
                <a:off x="10480680" y="5063040"/>
                <a:ext cx="801360" cy="2268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algn="ctr">
                  <a:lnSpc>
                    <a:spcPct val="100000"/>
                  </a:lnSpc>
                  <a:buNone/>
                </a:pPr>
                <a:r>
                  <a:rPr b="1" lang="en-US" sz="900" spc="-1" strike="noStrike">
                    <a:solidFill>
                      <a:srgbClr val="000000"/>
                    </a:solidFill>
                    <a:latin typeface="Calibri"/>
                  </a:rPr>
                  <a:t>Ethernet</a:t>
                </a:r>
                <a:endParaRPr b="0" lang="fr-FR" sz="900" spc="-1" strike="noStrike">
                  <a:latin typeface="Arial"/>
                </a:endParaRPr>
              </a:p>
            </p:txBody>
          </p:sp>
        </p:grpSp>
      </p:grpSp>
      <p:pic>
        <p:nvPicPr>
          <p:cNvPr id="390" name="图片 6" descr=""/>
          <p:cNvPicPr/>
          <p:nvPr/>
        </p:nvPicPr>
        <p:blipFill>
          <a:blip r:embed="rId1"/>
          <a:stretch/>
        </p:blipFill>
        <p:spPr>
          <a:xfrm>
            <a:off x="1632240" y="1359360"/>
            <a:ext cx="9026280" cy="1793160"/>
          </a:xfrm>
          <a:prstGeom prst="rect">
            <a:avLst/>
          </a:prstGeom>
          <a:ln w="0">
            <a:noFill/>
          </a:ln>
        </p:spPr>
      </p:pic>
      <p:sp>
        <p:nvSpPr>
          <p:cNvPr id="391" name="CuadroTexto 35"/>
          <p:cNvSpPr/>
          <p:nvPr/>
        </p:nvSpPr>
        <p:spPr>
          <a:xfrm>
            <a:off x="7007760" y="2880360"/>
            <a:ext cx="2682000" cy="759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(*) PL = Programmable logic   (FPGA part)</a:t>
            </a:r>
            <a:endParaRPr b="0" lang="fr-FR" sz="11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(*) PS = Processor system        (Process part)</a:t>
            </a:r>
            <a:endParaRPr b="0" lang="fr-FR" sz="11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(*) DMA= Direct memory access</a:t>
            </a:r>
            <a:endParaRPr b="0" lang="fr-FR" sz="11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</a:rPr>
              <a:t>(*) LWIP UDP -&gt; data transmission protocols</a:t>
            </a:r>
            <a:endParaRPr b="0" lang="fr-FR" sz="1100" spc="-1" strike="noStrike">
              <a:latin typeface="Arial"/>
            </a:endParaRPr>
          </a:p>
        </p:txBody>
      </p:sp>
      <p:pic>
        <p:nvPicPr>
          <p:cNvPr id="392" name="Imagen 82" descr=""/>
          <p:cNvPicPr/>
          <p:nvPr/>
        </p:nvPicPr>
        <p:blipFill>
          <a:blip r:embed="rId2"/>
          <a:stretch/>
        </p:blipFill>
        <p:spPr>
          <a:xfrm>
            <a:off x="154080" y="2554920"/>
            <a:ext cx="1505520" cy="1505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Q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tu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th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FE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B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v2 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4" name="PlaceHolder 2"/>
          <p:cNvSpPr>
            <a:spLocks noGrp="1"/>
          </p:cNvSpPr>
          <p:nvPr>
            <p:ph type="dt" idx="37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95" name="PlaceHolder 3"/>
          <p:cNvSpPr>
            <a:spLocks noGrp="1"/>
          </p:cNvSpPr>
          <p:nvPr>
            <p:ph type="ftr" idx="38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grpSp>
        <p:nvGrpSpPr>
          <p:cNvPr id="396" name="Grupo 5"/>
          <p:cNvGrpSpPr/>
          <p:nvPr/>
        </p:nvGrpSpPr>
        <p:grpSpPr>
          <a:xfrm>
            <a:off x="28080" y="1374120"/>
            <a:ext cx="5397480" cy="4273200"/>
            <a:chOff x="28080" y="1374120"/>
            <a:chExt cx="5397480" cy="4273200"/>
          </a:xfrm>
        </p:grpSpPr>
        <p:sp>
          <p:nvSpPr>
            <p:cNvPr id="397" name="Rectángulo redondeado 6"/>
            <p:cNvSpPr/>
            <p:nvPr/>
          </p:nvSpPr>
          <p:spPr>
            <a:xfrm>
              <a:off x="28080" y="1374120"/>
              <a:ext cx="5397480" cy="4273200"/>
            </a:xfrm>
            <a:prstGeom prst="roundRect">
              <a:avLst>
                <a:gd name="adj" fmla="val 7199"/>
              </a:avLst>
            </a:prstGeom>
            <a:solidFill>
              <a:schemeClr val="accent1">
                <a:lumMod val="75000"/>
              </a:schemeClr>
            </a:solidFill>
            <a:ln w="57150">
              <a:solidFill>
                <a:srgbClr val="73feff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98" name="Rectángulo 7"/>
            <p:cNvSpPr/>
            <p:nvPr/>
          </p:nvSpPr>
          <p:spPr>
            <a:xfrm>
              <a:off x="2096640" y="1458720"/>
              <a:ext cx="3083760" cy="9126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800" spc="-1" strike="noStrike">
                  <a:solidFill>
                    <a:srgbClr val="ebddf6"/>
                  </a:solidFill>
                  <a:latin typeface="Calibri"/>
                </a:rPr>
                <a:t> </a:t>
              </a:r>
              <a:r>
                <a:rPr b="0" lang="en-US" sz="1800" spc="-1" strike="noStrike">
                  <a:solidFill>
                    <a:srgbClr val="ebddf6"/>
                  </a:solidFill>
                  <a:latin typeface="Calibri"/>
                </a:rPr>
                <a:t>Hosting </a:t>
              </a:r>
              <a:r>
                <a:rPr b="1" lang="en-US" sz="1800" spc="-1" strike="noStrike">
                  <a:solidFill>
                    <a:srgbClr val="d5fc79"/>
                  </a:solidFill>
                  <a:latin typeface="Calibri"/>
                </a:rPr>
                <a:t>2 Petiroc ASICs </a:t>
              </a:r>
              <a:endParaRPr b="0" lang="fr-FR" sz="18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800" spc="-1" strike="noStrike">
                  <a:solidFill>
                    <a:srgbClr val="ebddf6"/>
                  </a:solidFill>
                  <a:latin typeface="Calibri"/>
                </a:rPr>
                <a:t>to readout </a:t>
              </a:r>
              <a:r>
                <a:rPr b="0" lang="en-US" sz="1800" spc="-1" strike="noStrike">
                  <a:solidFill>
                    <a:srgbClr val="d5fc79"/>
                  </a:solidFill>
                  <a:latin typeface="Calibri"/>
                </a:rPr>
                <a:t>64 </a:t>
              </a:r>
              <a:r>
                <a:rPr b="1" lang="en-US" sz="1800" spc="-1" strike="noStrike">
                  <a:solidFill>
                    <a:srgbClr val="d5fc79"/>
                  </a:solidFill>
                  <a:latin typeface="Calibri"/>
                </a:rPr>
                <a:t> 1cm x 1cm pads </a:t>
              </a:r>
              <a:r>
                <a:rPr b="0" lang="en-US" sz="1800" spc="-1" strike="noStrike">
                  <a:solidFill>
                    <a:srgbClr val="ebddf6"/>
                  </a:solidFill>
                  <a:latin typeface="Calibri"/>
                </a:rPr>
                <a:t>for</a:t>
              </a:r>
              <a:r>
                <a:rPr b="0" lang="en-US" sz="1800" spc="-1" strike="noStrike">
                  <a:solidFill>
                    <a:srgbClr val="e498e1"/>
                  </a:solidFill>
                  <a:latin typeface="Calibri"/>
                </a:rPr>
                <a:t> </a:t>
              </a:r>
              <a:r>
                <a:rPr b="1" lang="en-US" sz="1800" spc="-1" strike="noStrike">
                  <a:solidFill>
                    <a:srgbClr val="d5fc79"/>
                  </a:solidFill>
                  <a:latin typeface="Calibri"/>
                </a:rPr>
                <a:t>16x16 cm</a:t>
              </a:r>
              <a:r>
                <a:rPr b="1" lang="en-US" sz="1800" spc="-1" strike="noStrike" baseline="30000">
                  <a:solidFill>
                    <a:srgbClr val="d5fc79"/>
                  </a:solidFill>
                  <a:latin typeface="Calibri"/>
                </a:rPr>
                <a:t>2</a:t>
              </a:r>
              <a:r>
                <a:rPr b="0" lang="en-US" sz="1800" spc="-1" strike="noStrike">
                  <a:solidFill>
                    <a:srgbClr val="d5fc79"/>
                  </a:solidFill>
                  <a:latin typeface="Calibri"/>
                </a:rPr>
                <a:t> detector</a:t>
              </a:r>
              <a:endParaRPr b="0" lang="fr-FR" sz="1800" spc="-1" strike="noStrike">
                <a:latin typeface="Arial"/>
              </a:endParaRPr>
            </a:p>
          </p:txBody>
        </p:sp>
        <p:grpSp>
          <p:nvGrpSpPr>
            <p:cNvPr id="399" name="Grupo 8"/>
            <p:cNvGrpSpPr/>
            <p:nvPr/>
          </p:nvGrpSpPr>
          <p:grpSpPr>
            <a:xfrm>
              <a:off x="329760" y="1545840"/>
              <a:ext cx="1639080" cy="1375920"/>
              <a:chOff x="329760" y="1545840"/>
              <a:chExt cx="1639080" cy="1375920"/>
            </a:xfrm>
          </p:grpSpPr>
          <p:pic>
            <p:nvPicPr>
              <p:cNvPr id="400" name="Imagen 24" descr=""/>
              <p:cNvPicPr/>
              <p:nvPr/>
            </p:nvPicPr>
            <p:blipFill>
              <a:blip r:embed="rId1"/>
              <a:stretch/>
            </p:blipFill>
            <p:spPr>
              <a:xfrm>
                <a:off x="329760" y="1545840"/>
                <a:ext cx="1639080" cy="13759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401" name="CuadroTexto 25"/>
              <p:cNvSpPr/>
              <p:nvPr/>
            </p:nvSpPr>
            <p:spPr>
              <a:xfrm>
                <a:off x="359280" y="2530440"/>
                <a:ext cx="677880" cy="3027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400" spc="-1" strike="noStrike">
                    <a:solidFill>
                      <a:srgbClr val="ffffff"/>
                    </a:solidFill>
                    <a:latin typeface="Calibri"/>
                  </a:rPr>
                  <a:t>Layout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sp>
          <p:nvSpPr>
            <p:cNvPr id="402" name="CuadroTexto 9"/>
            <p:cNvSpPr/>
            <p:nvPr/>
          </p:nvSpPr>
          <p:spPr>
            <a:xfrm>
              <a:off x="987120" y="2971440"/>
              <a:ext cx="159444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ffd579"/>
                  </a:solidFill>
                  <a:latin typeface="Calibri"/>
                </a:rPr>
                <a:t>Board (</a:t>
              </a:r>
              <a:r>
                <a:rPr b="1" lang="en-US" sz="1600" spc="-1" strike="noStrike">
                  <a:solidFill>
                    <a:srgbClr val="ffffff"/>
                  </a:solidFill>
                  <a:latin typeface="Calibri"/>
                </a:rPr>
                <a:t>version2</a:t>
              </a:r>
              <a:r>
                <a:rPr b="1" lang="en-US" sz="1600" spc="-1" strike="noStrike">
                  <a:solidFill>
                    <a:srgbClr val="ffd579"/>
                  </a:solidFill>
                  <a:latin typeface="Calibri"/>
                </a:rPr>
                <a:t>)</a:t>
              </a:r>
              <a:endParaRPr b="0" lang="fr-FR" sz="1600" spc="-1" strike="noStrike">
                <a:latin typeface="Arial"/>
              </a:endParaRPr>
            </a:p>
          </p:txBody>
        </p:sp>
        <p:grpSp>
          <p:nvGrpSpPr>
            <p:cNvPr id="403" name="Grupo 10"/>
            <p:cNvGrpSpPr/>
            <p:nvPr/>
          </p:nvGrpSpPr>
          <p:grpSpPr>
            <a:xfrm>
              <a:off x="76680" y="3419640"/>
              <a:ext cx="2930400" cy="2031120"/>
              <a:chOff x="76680" y="3419640"/>
              <a:chExt cx="2930400" cy="2031120"/>
            </a:xfrm>
          </p:grpSpPr>
          <p:pic>
            <p:nvPicPr>
              <p:cNvPr id="404" name="Imagen 15" descr=""/>
              <p:cNvPicPr/>
              <p:nvPr/>
            </p:nvPicPr>
            <p:blipFill>
              <a:blip r:embed="rId2"/>
              <a:stretch/>
            </p:blipFill>
            <p:spPr>
              <a:xfrm>
                <a:off x="76680" y="3432600"/>
                <a:ext cx="1513440" cy="2018160"/>
              </a:xfrm>
              <a:prstGeom prst="rect">
                <a:avLst/>
              </a:prstGeom>
              <a:ln w="0">
                <a:noFill/>
              </a:ln>
              <a:effectLst>
                <a:reflection algn="bl" blurRad="12700" dir="5400000" dist="5000" endPos="30000" rotWithShape="0" stA="30000" sy="-100000"/>
              </a:effectLst>
              <a:scene3d>
                <a:camera prst="perspectiveContrastingLeftFacing">
                  <a:rot lat="300000" lon="19800000" rev="0"/>
                </a:camera>
                <a:lightRig dir="t" rig="threePt">
                  <a:rot lat="0" lon="0" rev="2700000"/>
                </a:lightRig>
              </a:scene3d>
              <a:sp3d>
                <a:bevelT w="63500" h="50800"/>
              </a:sp3d>
            </p:spPr>
          </p:pic>
          <p:pic>
            <p:nvPicPr>
              <p:cNvPr id="405" name="Imagen 16" descr=""/>
              <p:cNvPicPr/>
              <p:nvPr/>
            </p:nvPicPr>
            <p:blipFill>
              <a:blip r:embed="rId3"/>
              <a:stretch/>
            </p:blipFill>
            <p:spPr>
              <a:xfrm>
                <a:off x="1504080" y="3419640"/>
                <a:ext cx="1503000" cy="2004480"/>
              </a:xfrm>
              <a:prstGeom prst="rect">
                <a:avLst/>
              </a:prstGeom>
              <a:ln w="0">
                <a:noFill/>
              </a:ln>
              <a:effectLst>
                <a:reflection algn="bl" blurRad="12700" dir="5400000" dist="5000" endPos="30000" rotWithShape="0" stA="30000" sy="-100000"/>
              </a:effectLst>
              <a:scene3d>
                <a:camera prst="perspectiveContrastingLeftFacing">
                  <a:rot lat="300000" lon="19800000" rev="0"/>
                </a:camera>
                <a:lightRig dir="t" rig="threePt">
                  <a:rot lat="0" lon="0" rev="2700000"/>
                </a:lightRig>
              </a:scene3d>
              <a:sp3d>
                <a:bevelT w="63500" h="50800"/>
              </a:sp3d>
            </p:spPr>
          </p:pic>
          <p:sp>
            <p:nvSpPr>
              <p:cNvPr id="406" name="CuadroTexto 17"/>
              <p:cNvSpPr/>
              <p:nvPr/>
            </p:nvSpPr>
            <p:spPr>
              <a:xfrm>
                <a:off x="244080" y="4887000"/>
                <a:ext cx="481320" cy="333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600" spc="-1" strike="noStrike">
                    <a:solidFill>
                      <a:srgbClr val="ffd4ec"/>
                    </a:solidFill>
                    <a:latin typeface="Calibri"/>
                  </a:rPr>
                  <a:t>Top</a:t>
                </a:r>
                <a:endParaRPr b="0" lang="fr-FR" sz="1600" spc="-1" strike="noStrike">
                  <a:latin typeface="Arial"/>
                </a:endParaRPr>
              </a:p>
            </p:txBody>
          </p:sp>
          <p:sp>
            <p:nvSpPr>
              <p:cNvPr id="407" name="CuadroTexto 18"/>
              <p:cNvSpPr/>
              <p:nvPr/>
            </p:nvSpPr>
            <p:spPr>
              <a:xfrm>
                <a:off x="2103480" y="4891320"/>
                <a:ext cx="810360" cy="333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600" spc="-1" strike="noStrike">
                    <a:solidFill>
                      <a:srgbClr val="ffd4ec"/>
                    </a:solidFill>
                    <a:latin typeface="Calibri"/>
                  </a:rPr>
                  <a:t>Bottom</a:t>
                </a:r>
                <a:endParaRPr b="0" lang="fr-FR" sz="1600" spc="-1" strike="noStrike">
                  <a:latin typeface="Arial"/>
                </a:endParaRPr>
              </a:p>
            </p:txBody>
          </p:sp>
          <p:sp>
            <p:nvSpPr>
              <p:cNvPr id="408" name="CuadroTexto 19"/>
              <p:cNvSpPr/>
              <p:nvPr/>
            </p:nvSpPr>
            <p:spPr>
              <a:xfrm>
                <a:off x="551160" y="3897000"/>
                <a:ext cx="767880" cy="3027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400" spc="-1" strike="noStrike">
                    <a:solidFill>
                      <a:srgbClr val="ffffff"/>
                    </a:solidFill>
                    <a:latin typeface="Calibri"/>
                  </a:rPr>
                  <a:t>Petirocs</a:t>
                </a:r>
                <a:endParaRPr b="0" lang="fr-FR" sz="1400" spc="-1" strike="noStrike">
                  <a:latin typeface="Arial"/>
                </a:endParaRPr>
              </a:p>
            </p:txBody>
          </p:sp>
          <p:sp>
            <p:nvSpPr>
              <p:cNvPr id="409" name="Conector recto de flecha 20"/>
              <p:cNvSpPr/>
              <p:nvPr/>
            </p:nvSpPr>
            <p:spPr>
              <a:xfrm flipH="1">
                <a:off x="587880" y="4118400"/>
                <a:ext cx="257400" cy="27900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round/>
                <a:tailEnd len="sm" type="triangle" w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0" name="Conector recto de flecha 21"/>
              <p:cNvSpPr/>
              <p:nvPr/>
            </p:nvSpPr>
            <p:spPr>
              <a:xfrm>
                <a:off x="855720" y="4101120"/>
                <a:ext cx="245520" cy="22572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round/>
                <a:tailEnd len="sm" type="triangle" w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1" name="Conector recto de flecha 22"/>
              <p:cNvSpPr/>
              <p:nvPr/>
            </p:nvSpPr>
            <p:spPr>
              <a:xfrm flipV="1">
                <a:off x="2065320" y="3783600"/>
                <a:ext cx="124560" cy="345240"/>
              </a:xfrm>
              <a:custGeom>
                <a:avLst/>
                <a:gdLst/>
                <a:ahLst/>
                <a:rect l="l" t="t" r="r" b="b"/>
                <a:pathLst>
                  <a:path w="21600" h="21600">
                    <a:moveTo>
                      <a:pt x="0" y="0"/>
                    </a:moveTo>
                    <a:lnTo>
                      <a:pt x="21600" y="21600"/>
                    </a:lnTo>
                  </a:path>
                </a:pathLst>
              </a:custGeom>
              <a:noFill/>
              <a:ln w="38100">
                <a:solidFill>
                  <a:srgbClr val="ffffff"/>
                </a:solidFill>
                <a:round/>
                <a:tailEnd len="sm" type="triangle" w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/>
            </p:style>
          </p:sp>
          <p:sp>
            <p:nvSpPr>
              <p:cNvPr id="412" name="CuadroTexto 23"/>
              <p:cNvSpPr/>
              <p:nvPr/>
            </p:nvSpPr>
            <p:spPr>
              <a:xfrm>
                <a:off x="1855440" y="4119120"/>
                <a:ext cx="528480" cy="30276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400" spc="-1" strike="noStrike">
                    <a:solidFill>
                      <a:srgbClr val="ffffff"/>
                    </a:solidFill>
                    <a:latin typeface="Calibri"/>
                  </a:rPr>
                  <a:t>Pads</a:t>
                </a:r>
                <a:endParaRPr b="0" lang="fr-FR" sz="1400" spc="-1" strike="noStrike">
                  <a:latin typeface="Arial"/>
                </a:endParaRPr>
              </a:p>
            </p:txBody>
          </p:sp>
        </p:grpSp>
        <p:sp>
          <p:nvSpPr>
            <p:cNvPr id="413" name="Conector recto de flecha 11"/>
            <p:cNvSpPr/>
            <p:nvPr/>
          </p:nvSpPr>
          <p:spPr>
            <a:xfrm>
              <a:off x="698760" y="2838240"/>
              <a:ext cx="288000" cy="302400"/>
            </a:xfrm>
            <a:custGeom>
              <a:avLst/>
              <a:gdLst/>
              <a:ah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21600"/>
                  </a:lnTo>
                </a:path>
              </a:pathLst>
            </a:custGeom>
            <a:noFill/>
            <a:ln w="38100">
              <a:solidFill>
                <a:srgbClr val="eae5eb"/>
              </a:solidFill>
              <a:round/>
              <a:tailEnd len="sm" type="arrow" w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414" name="Imagen 12" descr=""/>
            <p:cNvPicPr/>
            <p:nvPr/>
          </p:nvPicPr>
          <p:blipFill>
            <a:blip r:embed="rId4"/>
            <a:stretch/>
          </p:blipFill>
          <p:spPr>
            <a:xfrm>
              <a:off x="2969280" y="2412720"/>
              <a:ext cx="2282400" cy="30466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15" name="CuadroTexto 13"/>
            <p:cNvSpPr/>
            <p:nvPr/>
          </p:nvSpPr>
          <p:spPr>
            <a:xfrm>
              <a:off x="2935800" y="4742280"/>
              <a:ext cx="159228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ffff00"/>
                  </a:solidFill>
                  <a:latin typeface="Calibri"/>
                </a:rPr>
                <a:t>Board Test Setup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416" name="文本框 21"/>
            <p:cNvSpPr/>
            <p:nvPr/>
          </p:nvSpPr>
          <p:spPr>
            <a:xfrm>
              <a:off x="2795760" y="4891680"/>
              <a:ext cx="2629800" cy="45432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 anchorCtr="1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200" spc="-1" strike="noStrike">
                  <a:solidFill>
                    <a:srgbClr val="ffffff"/>
                  </a:solidFill>
                  <a:latin typeface="Chalkboard SE"/>
                  <a:ea typeface="宋体"/>
                </a:rPr>
                <a:t>Using ZCU102 evaluation board</a:t>
              </a:r>
              <a:endParaRPr b="0" lang="fr-FR" sz="1200" spc="-1" strike="noStrike">
                <a:latin typeface="Arial"/>
              </a:endParaRPr>
            </a:p>
          </p:txBody>
        </p:sp>
      </p:grpSp>
      <p:grpSp>
        <p:nvGrpSpPr>
          <p:cNvPr id="417" name="组合 8"/>
          <p:cNvGrpSpPr/>
          <p:nvPr/>
        </p:nvGrpSpPr>
        <p:grpSpPr>
          <a:xfrm>
            <a:off x="5469120" y="1321920"/>
            <a:ext cx="3932280" cy="2590560"/>
            <a:chOff x="5469120" y="1321920"/>
            <a:chExt cx="3932280" cy="2590560"/>
          </a:xfrm>
        </p:grpSpPr>
        <p:pic>
          <p:nvPicPr>
            <p:cNvPr id="418" name="图片 9" descr=""/>
            <p:cNvPicPr/>
            <p:nvPr/>
          </p:nvPicPr>
          <p:blipFill>
            <a:blip r:embed="rId5"/>
            <a:stretch/>
          </p:blipFill>
          <p:spPr>
            <a:xfrm>
              <a:off x="5484960" y="1630080"/>
              <a:ext cx="3916440" cy="2282400"/>
            </a:xfrm>
            <a:prstGeom prst="rect">
              <a:avLst/>
            </a:prstGeom>
            <a:ln w="0">
              <a:noFill/>
            </a:ln>
            <a:effectLst>
              <a:softEdge rad="112680"/>
            </a:effectLst>
          </p:spPr>
        </p:pic>
        <p:sp>
          <p:nvSpPr>
            <p:cNvPr id="419" name="文本框 10"/>
            <p:cNvSpPr/>
            <p:nvPr/>
          </p:nvSpPr>
          <p:spPr>
            <a:xfrm rot="1653000">
              <a:off x="6669000" y="2888640"/>
              <a:ext cx="394200" cy="210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d34817"/>
              </a:solidFill>
              <a:rou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 anchorCtr="1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800" spc="-1" strike="noStrike">
                  <a:solidFill>
                    <a:srgbClr val="ff0000"/>
                  </a:solidFill>
                  <a:latin typeface="Calibri"/>
                  <a:ea typeface="等线"/>
                </a:rPr>
                <a:t>FEB</a:t>
              </a:r>
              <a:endParaRPr b="0" lang="fr-FR" sz="800" spc="-1" strike="noStrike">
                <a:latin typeface="Arial"/>
              </a:endParaRPr>
            </a:p>
          </p:txBody>
        </p:sp>
        <p:sp>
          <p:nvSpPr>
            <p:cNvPr id="420" name="文本框 11"/>
            <p:cNvSpPr/>
            <p:nvPr/>
          </p:nvSpPr>
          <p:spPr>
            <a:xfrm rot="1635000">
              <a:off x="7716960" y="3109320"/>
              <a:ext cx="687600" cy="21096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d34817"/>
              </a:solidFill>
              <a:rou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 anchorCtr="1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800" spc="-1" strike="noStrike">
                  <a:solidFill>
                    <a:srgbClr val="ff0000"/>
                  </a:solidFill>
                  <a:latin typeface="Calibri"/>
                  <a:ea typeface="等线"/>
                </a:rPr>
                <a:t>ZCU102</a:t>
              </a:r>
              <a:endParaRPr b="0" lang="fr-FR" sz="800" spc="-1" strike="noStrike">
                <a:latin typeface="Arial"/>
              </a:endParaRPr>
            </a:p>
          </p:txBody>
        </p:sp>
        <p:sp>
          <p:nvSpPr>
            <p:cNvPr id="421" name="文本框 12"/>
            <p:cNvSpPr/>
            <p:nvPr/>
          </p:nvSpPr>
          <p:spPr>
            <a:xfrm>
              <a:off x="8858160" y="2699280"/>
              <a:ext cx="314280" cy="18072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d34817"/>
              </a:solidFill>
              <a:rou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 anchorCtr="1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600" spc="-1" strike="noStrike">
                  <a:solidFill>
                    <a:srgbClr val="ff0000"/>
                  </a:solidFill>
                  <a:latin typeface="Calibri"/>
                  <a:ea typeface="等线"/>
                </a:rPr>
                <a:t>PC</a:t>
              </a:r>
              <a:endParaRPr b="0" lang="fr-FR" sz="600" spc="-1" strike="noStrike">
                <a:latin typeface="Arial"/>
              </a:endParaRPr>
            </a:p>
          </p:txBody>
        </p:sp>
        <p:sp>
          <p:nvSpPr>
            <p:cNvPr id="422" name="箭头: 右 13"/>
            <p:cNvSpPr/>
            <p:nvPr/>
          </p:nvSpPr>
          <p:spPr>
            <a:xfrm>
              <a:off x="9185040" y="2752560"/>
              <a:ext cx="200160" cy="8028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ffff"/>
            </a:solidFill>
            <a:ln>
              <a:solidFill>
                <a:srgbClr val="d34817"/>
              </a:solidFill>
              <a:rou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/>
          </p:style>
        </p:sp>
        <p:sp>
          <p:nvSpPr>
            <p:cNvPr id="423" name="TextBox 7"/>
            <p:cNvSpPr/>
            <p:nvPr/>
          </p:nvSpPr>
          <p:spPr>
            <a:xfrm>
              <a:off x="5469120" y="1321920"/>
              <a:ext cx="3916440" cy="515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400" spc="-1" strike="noStrike">
                  <a:solidFill>
                    <a:srgbClr val="92278f"/>
                  </a:solidFill>
                  <a:latin typeface="Chalkboard SE"/>
                </a:rPr>
                <a:t>Prototype of high-resolution timing system</a:t>
              </a:r>
              <a:endParaRPr b="0" lang="fr-FR" sz="1400" spc="-1" strike="noStrike">
                <a:latin typeface="Arial"/>
              </a:endParaRPr>
            </a:p>
          </p:txBody>
        </p:sp>
      </p:grpSp>
      <p:sp>
        <p:nvSpPr>
          <p:cNvPr id="424" name="内容占位符 2"/>
          <p:cNvSpPr/>
          <p:nvPr/>
        </p:nvSpPr>
        <p:spPr>
          <a:xfrm>
            <a:off x="6018120" y="3993840"/>
            <a:ext cx="6037560" cy="28155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0">
            <a:solidFill>
              <a:srgbClr val="92278f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43080" indent="-343080">
              <a:lnSpc>
                <a:spcPct val="100000"/>
              </a:lnSpc>
              <a:buClr>
                <a:srgbClr val="0432f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432ff"/>
                </a:solidFill>
                <a:latin typeface="Chalkboard SE"/>
              </a:rPr>
              <a:t>Main settings</a:t>
            </a:r>
            <a:endParaRPr b="0" lang="fr-FR" sz="16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49134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491347"/>
                </a:solidFill>
                <a:latin typeface="Chalkboard SE"/>
              </a:rPr>
              <a:t>Control masks, thresholds, etc.</a:t>
            </a:r>
            <a:endParaRPr b="0" lang="fr-FR" sz="16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432f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432ff"/>
                </a:solidFill>
                <a:latin typeface="Chalkboard SE"/>
              </a:rPr>
              <a:t>EN/PP</a:t>
            </a:r>
            <a:endParaRPr b="0" lang="fr-FR" sz="16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49134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491347"/>
                </a:solidFill>
                <a:latin typeface="Chalkboard SE"/>
              </a:rPr>
              <a:t>Control other binary configurations (ON/OFF)</a:t>
            </a:r>
            <a:endParaRPr b="0" lang="fr-FR" sz="16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432f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432ff"/>
                </a:solidFill>
                <a:latin typeface="Chalkboard SE"/>
              </a:rPr>
              <a:t>Calibration</a:t>
            </a:r>
            <a:endParaRPr b="0" lang="fr-FR" sz="16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49134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491347"/>
                </a:solidFill>
                <a:latin typeface="Chalkboard SE"/>
              </a:rPr>
              <a:t>Control individual DACs and offer S-curve drawing and calibration function</a:t>
            </a:r>
            <a:endParaRPr b="0" lang="fr-FR" sz="16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432f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432ff"/>
                </a:solidFill>
                <a:latin typeface="Chalkboard SE"/>
              </a:rPr>
              <a:t>Slow Control</a:t>
            </a:r>
            <a:endParaRPr b="0" lang="fr-FR" sz="16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49134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491347"/>
                </a:solidFill>
                <a:latin typeface="Chalkboard SE"/>
              </a:rPr>
              <a:t>For slow controls in user logic in FPGA</a:t>
            </a:r>
            <a:endParaRPr b="0" lang="fr-FR" sz="16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buClr>
                <a:srgbClr val="0432ff"/>
              </a:buClr>
              <a:buFont typeface="Arial"/>
              <a:buChar char="•"/>
            </a:pPr>
            <a:r>
              <a:rPr b="0" lang="en-US" sz="1600" spc="-1" strike="noStrike">
                <a:solidFill>
                  <a:srgbClr val="0432ff"/>
                </a:solidFill>
                <a:latin typeface="Chalkboard SE"/>
              </a:rPr>
              <a:t>Data Transmission</a:t>
            </a:r>
            <a:endParaRPr b="0" lang="fr-FR" sz="16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491347"/>
              </a:buClr>
              <a:buFont typeface="Arial"/>
              <a:buChar char="–"/>
            </a:pPr>
            <a:r>
              <a:rPr b="0" lang="en-US" sz="1600" spc="-1" strike="noStrike">
                <a:solidFill>
                  <a:srgbClr val="491347"/>
                </a:solidFill>
                <a:latin typeface="Chalkboard SE"/>
              </a:rPr>
              <a:t>For sending, receiving and ethernet connecting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25" name="CuadroTexto 45"/>
          <p:cNvSpPr/>
          <p:nvPr/>
        </p:nvSpPr>
        <p:spPr>
          <a:xfrm>
            <a:off x="6017400" y="3599280"/>
            <a:ext cx="6010920" cy="36396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665eb8">
                <a:lumMod val="20000"/>
                <a:lumOff val="80000"/>
              </a:srgb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e0dff1"/>
                </a:solidFill>
                <a:latin typeface="Stencil"/>
              </a:rPr>
              <a:t>PC Software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an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Ch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Th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sh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Vo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lta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7" name="PlaceHolder 2"/>
          <p:cNvSpPr>
            <a:spLocks noGrp="1"/>
          </p:cNvSpPr>
          <p:nvPr>
            <p:ph type="ftr" idx="39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28" name="Content Placeholder 1"/>
          <p:cNvSpPr/>
          <p:nvPr/>
        </p:nvSpPr>
        <p:spPr>
          <a:xfrm>
            <a:off x="644760" y="1383840"/>
            <a:ext cx="10937160" cy="4901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491347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All of bias voltage values are correct.</a:t>
            </a:r>
            <a:endParaRPr b="0" lang="fr-FR" sz="20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491347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Output data has been checked, after sending trigger signals.</a:t>
            </a:r>
            <a:endParaRPr b="0" lang="fr-FR" sz="20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491347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Time threshold is correct according to the voltage value with 10bit DAC.</a:t>
            </a:r>
            <a:endParaRPr b="0" lang="fr-FR" sz="2000" spc="-1" strike="noStrike">
              <a:latin typeface="Arial"/>
            </a:endParaRPr>
          </a:p>
          <a:p>
            <a:pPr marL="343080" indent="-343080">
              <a:lnSpc>
                <a:spcPct val="100000"/>
              </a:lnSpc>
              <a:spcBef>
                <a:spcPts val="400"/>
              </a:spcBef>
              <a:buClr>
                <a:srgbClr val="491347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491347"/>
                </a:solidFill>
                <a:latin typeface="Calibri"/>
                <a:ea typeface="宋体"/>
              </a:rPr>
              <a:t>Time and Charge threshold can be well controlled.</a:t>
            </a:r>
            <a:endParaRPr b="0" lang="fr-FR" sz="2000" spc="-1" strike="noStrike">
              <a:latin typeface="Arial"/>
            </a:endParaRPr>
          </a:p>
        </p:txBody>
      </p:sp>
      <p:pic>
        <p:nvPicPr>
          <p:cNvPr id="429" name="Picture 6" descr=""/>
          <p:cNvPicPr/>
          <p:nvPr/>
        </p:nvPicPr>
        <p:blipFill>
          <a:blip r:embed="rId1"/>
          <a:stretch/>
        </p:blipFill>
        <p:spPr>
          <a:xfrm>
            <a:off x="8832240" y="1335600"/>
            <a:ext cx="3304440" cy="1807200"/>
          </a:xfrm>
          <a:prstGeom prst="rect">
            <a:avLst/>
          </a:prstGeom>
          <a:ln w="0">
            <a:noFill/>
          </a:ln>
        </p:spPr>
      </p:pic>
      <p:pic>
        <p:nvPicPr>
          <p:cNvPr id="430" name="Picture 6" descr=""/>
          <p:cNvPicPr/>
          <p:nvPr/>
        </p:nvPicPr>
        <p:blipFill>
          <a:blip r:embed="rId2"/>
          <a:stretch/>
        </p:blipFill>
        <p:spPr>
          <a:xfrm>
            <a:off x="911520" y="3063600"/>
            <a:ext cx="4603320" cy="3203280"/>
          </a:xfrm>
          <a:prstGeom prst="rect">
            <a:avLst/>
          </a:prstGeom>
          <a:ln w="0">
            <a:noFill/>
          </a:ln>
        </p:spPr>
      </p:pic>
      <p:pic>
        <p:nvPicPr>
          <p:cNvPr id="431" name="Picture 7" descr=""/>
          <p:cNvPicPr/>
          <p:nvPr/>
        </p:nvPicPr>
        <p:blipFill>
          <a:blip r:embed="rId3"/>
          <a:stretch/>
        </p:blipFill>
        <p:spPr>
          <a:xfrm>
            <a:off x="6530400" y="3156120"/>
            <a:ext cx="4603320" cy="3062880"/>
          </a:xfrm>
          <a:prstGeom prst="rect">
            <a:avLst/>
          </a:prstGeom>
          <a:ln w="0">
            <a:noFill/>
          </a:ln>
        </p:spPr>
      </p:pic>
      <p:sp>
        <p:nvSpPr>
          <p:cNvPr id="432" name="PlaceHolder 3"/>
          <p:cNvSpPr>
            <a:spLocks noGrp="1"/>
          </p:cNvSpPr>
          <p:nvPr>
            <p:ph type="dt" idx="40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inj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sts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4" name="PlaceHolder 2"/>
          <p:cNvSpPr>
            <a:spLocks noGrp="1"/>
          </p:cNvSpPr>
          <p:nvPr>
            <p:ph type="dt" idx="41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35" name="PlaceHolder 3"/>
          <p:cNvSpPr>
            <a:spLocks noGrp="1"/>
          </p:cNvSpPr>
          <p:nvPr>
            <p:ph type="ftr" idx="42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36" name="内容占位符 1"/>
          <p:cNvSpPr/>
          <p:nvPr/>
        </p:nvSpPr>
        <p:spPr>
          <a:xfrm>
            <a:off x="263520" y="1728720"/>
            <a:ext cx="5374080" cy="3400560"/>
          </a:xfrm>
          <a:prstGeom prst="rect">
            <a:avLst/>
          </a:prstGeom>
          <a:noFill/>
          <a:ln w="28575">
            <a:solidFill>
              <a:srgbClr val="d34817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rmAutofit/>
          </a:bodyPr>
          <a:p>
            <a:pPr marL="274320" indent="-274320">
              <a:lnSpc>
                <a:spcPct val="100000"/>
              </a:lnSpc>
              <a:spcBef>
                <a:spcPts val="581"/>
              </a:spcBef>
              <a:buSzPct val="100000"/>
              <a:buBlip>
                <a:blip r:embed="rId1"/>
              </a:buBlip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Single injection tests to evaluate if the last version of FEB has clean signals without crosstalk, </a:t>
            </a:r>
            <a:endParaRPr b="0" lang="fr-FR" sz="1800" spc="-1" strike="noStrike">
              <a:latin typeface="Arial"/>
            </a:endParaRPr>
          </a:p>
          <a:p>
            <a:pPr lvl="2" marL="1051560" indent="-457200">
              <a:lnSpc>
                <a:spcPct val="100000"/>
              </a:lnSpc>
              <a:spcBef>
                <a:spcPts val="371"/>
              </a:spcBef>
              <a:buClr>
                <a:srgbClr val="d34817"/>
              </a:buClr>
              <a:buSzPct val="85000"/>
              <a:buFont typeface="Wingdings" charset="2"/>
              <a:buAutoNum type="arabicPeriod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Inject the signal to one of the 32 channels of one of the Petiroc2B chips.</a:t>
            </a:r>
            <a:endParaRPr b="0" lang="fr-FR" sz="1800" spc="-1" strike="noStrike">
              <a:latin typeface="Arial"/>
            </a:endParaRPr>
          </a:p>
          <a:p>
            <a:pPr lvl="2" marL="1051560" indent="-457200">
              <a:lnSpc>
                <a:spcPct val="100000"/>
              </a:lnSpc>
              <a:spcBef>
                <a:spcPts val="371"/>
              </a:spcBef>
              <a:buClr>
                <a:srgbClr val="d34817"/>
              </a:buClr>
              <a:buSzPct val="85000"/>
              <a:buFont typeface="Wingdings" charset="2"/>
              <a:buAutoNum type="arabicPeriod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readout the 960-bit data.</a:t>
            </a:r>
            <a:endParaRPr b="0" lang="fr-FR" sz="1800" spc="-1" strike="noStrike">
              <a:latin typeface="Arial"/>
            </a:endParaRPr>
          </a:p>
          <a:p>
            <a:pPr lvl="2" marL="1051560" indent="-457200">
              <a:lnSpc>
                <a:spcPct val="100000"/>
              </a:lnSpc>
              <a:spcBef>
                <a:spcPts val="371"/>
              </a:spcBef>
              <a:buClr>
                <a:srgbClr val="d34817"/>
              </a:buClr>
              <a:buSzPct val="85000"/>
              <a:buFont typeface="Wingdings" charset="2"/>
              <a:buAutoNum type="arabicPeriod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check ‘if_hit’ data to see if any hits are recorded except for the injected channel.</a:t>
            </a:r>
            <a:endParaRPr b="0" lang="fr-FR" sz="1800" spc="-1" strike="noStrike">
              <a:latin typeface="Arial"/>
            </a:endParaRPr>
          </a:p>
          <a:p>
            <a:pPr marL="274320" indent="-274320">
              <a:lnSpc>
                <a:spcPct val="100000"/>
              </a:lnSpc>
              <a:spcBef>
                <a:spcPts val="581"/>
              </a:spcBef>
              <a:buSzPct val="100000"/>
              <a:buBlip>
                <a:blip r:embed="rId2"/>
              </a:buBlip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All the masks are disabled during the tests.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37" name="文本框 8"/>
          <p:cNvSpPr/>
          <p:nvPr/>
        </p:nvSpPr>
        <p:spPr>
          <a:xfrm rot="16200000">
            <a:off x="5390280" y="3966120"/>
            <a:ext cx="1126800" cy="363960"/>
          </a:xfrm>
          <a:prstGeom prst="rect">
            <a:avLst/>
          </a:prstGeom>
          <a:noFill/>
          <a:ln w="28575">
            <a:solidFill>
              <a:srgbClr val="e9e5d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anchorCtr="1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if_hit data</a:t>
            </a:r>
            <a:endParaRPr b="0" lang="fr-FR" sz="1800" spc="-1" strike="noStrike">
              <a:latin typeface="Arial"/>
            </a:endParaRPr>
          </a:p>
        </p:txBody>
      </p:sp>
      <p:graphicFrame>
        <p:nvGraphicFramePr>
          <p:cNvPr id="438" name="表格 11"/>
          <p:cNvGraphicFramePr/>
          <p:nvPr/>
        </p:nvGraphicFramePr>
        <p:xfrm>
          <a:off x="6239880" y="1607400"/>
          <a:ext cx="5535000" cy="4917600"/>
        </p:xfrm>
        <a:graphic>
          <a:graphicData uri="http://schemas.openxmlformats.org/drawingml/2006/table">
            <a:tbl>
              <a:tblPr/>
              <a:tblGrid>
                <a:gridCol w="553320"/>
                <a:gridCol w="553320"/>
                <a:gridCol w="553320"/>
                <a:gridCol w="553320"/>
                <a:gridCol w="553320"/>
                <a:gridCol w="553320"/>
                <a:gridCol w="553320"/>
                <a:gridCol w="553320"/>
                <a:gridCol w="553320"/>
                <a:gridCol w="555120"/>
              </a:tblGrid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chip1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chip2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chn3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chn3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chn5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chn5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chn7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chn7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chn13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chn13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chn15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chn15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chn17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chn17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chn19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chn22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chn23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chn23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chn24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chn25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chn25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chn26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chn27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chn27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chn28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1" lang="en-US" sz="900" spc="-1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f4b39b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chn29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4868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chn30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chn30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  <a:tr h="159840"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chn31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chn31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  <a:tc>
                  <a:txBody>
                    <a:bodyPr lIns="5040" rIns="5040" tIns="504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buNone/>
                      </a:pPr>
                      <a:r>
                        <a:rPr b="0" lang="en-US" sz="9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b="0" lang="fr-FR" sz="900" spc="-1" strike="noStrike">
                        <a:latin typeface="Arial"/>
                      </a:endParaRPr>
                    </a:p>
                  </a:txBody>
                  <a:tcPr anchor="ctr" marL="5040" marR="50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fe7e7"/>
                    </a:solidFill>
                  </a:tcPr>
                </a:tc>
              </a:tr>
            </a:tbl>
          </a:graphicData>
        </a:graphic>
      </p:graphicFrame>
      <p:sp>
        <p:nvSpPr>
          <p:cNvPr id="439" name="文本框 12"/>
          <p:cNvSpPr/>
          <p:nvPr/>
        </p:nvSpPr>
        <p:spPr>
          <a:xfrm>
            <a:off x="8278560" y="1217880"/>
            <a:ext cx="1479600" cy="363600"/>
          </a:xfrm>
          <a:prstGeom prst="rect">
            <a:avLst/>
          </a:prstGeom>
          <a:noFill/>
          <a:ln w="28575">
            <a:solidFill>
              <a:srgbClr val="e9e5dc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 anchorCtr="1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宋体"/>
              </a:rPr>
              <a:t>inject channel</a:t>
            </a:r>
            <a:endParaRPr b="0" lang="fr-FR" sz="1800" spc="-1" strike="noStrike">
              <a:latin typeface="Arial"/>
            </a:endParaRPr>
          </a:p>
        </p:txBody>
      </p:sp>
      <p:grpSp>
        <p:nvGrpSpPr>
          <p:cNvPr id="440" name="组合 16"/>
          <p:cNvGrpSpPr/>
          <p:nvPr/>
        </p:nvGrpSpPr>
        <p:grpSpPr>
          <a:xfrm>
            <a:off x="6928920" y="1613520"/>
            <a:ext cx="3048480" cy="4613400"/>
            <a:chOff x="6928920" y="1613520"/>
            <a:chExt cx="3048480" cy="4613400"/>
          </a:xfrm>
        </p:grpSpPr>
        <p:sp>
          <p:nvSpPr>
            <p:cNvPr id="441" name="矩形 6"/>
            <p:cNvSpPr/>
            <p:nvPr/>
          </p:nvSpPr>
          <p:spPr>
            <a:xfrm>
              <a:off x="6928920" y="1613520"/>
              <a:ext cx="295920" cy="295560"/>
            </a:xfrm>
            <a:prstGeom prst="rect">
              <a:avLst/>
            </a:prstGeom>
            <a:noFill/>
            <a:ln w="28575">
              <a:solidFill>
                <a:srgbClr val="d3481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2" name="矩形 7"/>
            <p:cNvSpPr/>
            <p:nvPr/>
          </p:nvSpPr>
          <p:spPr>
            <a:xfrm>
              <a:off x="7479720" y="1613520"/>
              <a:ext cx="295920" cy="885960"/>
            </a:xfrm>
            <a:prstGeom prst="rect">
              <a:avLst/>
            </a:prstGeom>
            <a:noFill/>
            <a:ln w="28575">
              <a:solidFill>
                <a:srgbClr val="d3481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3" name="矩形 9"/>
            <p:cNvSpPr/>
            <p:nvPr/>
          </p:nvSpPr>
          <p:spPr>
            <a:xfrm>
              <a:off x="8030160" y="1613520"/>
              <a:ext cx="295920" cy="1486080"/>
            </a:xfrm>
            <a:prstGeom prst="rect">
              <a:avLst/>
            </a:prstGeom>
            <a:noFill/>
            <a:ln w="28575">
              <a:solidFill>
                <a:srgbClr val="d3481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4" name="矩形 13"/>
            <p:cNvSpPr/>
            <p:nvPr/>
          </p:nvSpPr>
          <p:spPr>
            <a:xfrm>
              <a:off x="8580600" y="1613520"/>
              <a:ext cx="295920" cy="2086200"/>
            </a:xfrm>
            <a:prstGeom prst="rect">
              <a:avLst/>
            </a:prstGeom>
            <a:noFill/>
            <a:ln w="28575">
              <a:solidFill>
                <a:srgbClr val="d3481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5" name="矩形 14"/>
            <p:cNvSpPr/>
            <p:nvPr/>
          </p:nvSpPr>
          <p:spPr>
            <a:xfrm>
              <a:off x="9131040" y="1613520"/>
              <a:ext cx="295920" cy="2679840"/>
            </a:xfrm>
            <a:prstGeom prst="rect">
              <a:avLst/>
            </a:prstGeom>
            <a:noFill/>
            <a:ln w="28575">
              <a:solidFill>
                <a:srgbClr val="d3481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446" name="矩形 15"/>
            <p:cNvSpPr/>
            <p:nvPr/>
          </p:nvSpPr>
          <p:spPr>
            <a:xfrm>
              <a:off x="9681480" y="1613520"/>
              <a:ext cx="295920" cy="4613400"/>
            </a:xfrm>
            <a:prstGeom prst="rect">
              <a:avLst/>
            </a:prstGeom>
            <a:noFill/>
            <a:ln w="28575">
              <a:solidFill>
                <a:srgbClr val="d34817"/>
              </a:solidFill>
              <a:miter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47" name="矩形 17"/>
          <p:cNvSpPr/>
          <p:nvPr/>
        </p:nvSpPr>
        <p:spPr>
          <a:xfrm>
            <a:off x="10798200" y="1607400"/>
            <a:ext cx="295920" cy="295560"/>
          </a:xfrm>
          <a:prstGeom prst="rect">
            <a:avLst/>
          </a:prstGeom>
          <a:noFill/>
          <a:ln w="28575">
            <a:solidFill>
              <a:srgbClr val="d3481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48" name="矩形 18"/>
          <p:cNvSpPr/>
          <p:nvPr/>
        </p:nvSpPr>
        <p:spPr>
          <a:xfrm>
            <a:off x="11346480" y="1613520"/>
            <a:ext cx="295920" cy="885960"/>
          </a:xfrm>
          <a:prstGeom prst="rect">
            <a:avLst/>
          </a:prstGeom>
          <a:noFill/>
          <a:ln w="28575">
            <a:solidFill>
              <a:srgbClr val="d34817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49" name="矩形 10"/>
          <p:cNvSpPr/>
          <p:nvPr/>
        </p:nvSpPr>
        <p:spPr>
          <a:xfrm>
            <a:off x="1303560" y="5485680"/>
            <a:ext cx="3271320" cy="363960"/>
          </a:xfrm>
          <a:prstGeom prst="rect">
            <a:avLst/>
          </a:prstGeom>
          <a:solidFill>
            <a:srgbClr val="ffff00"/>
          </a:solidFill>
          <a:ln w="0">
            <a:noFill/>
          </a:ln>
          <a:effectLst>
            <a:outerShdw algn="tl" blurRad="50760" dir="2700000" dist="37674" rotWithShape="0">
              <a:srgbClr val="000000">
                <a:alpha val="40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entury"/>
                <a:ea typeface="宋体"/>
              </a:rPr>
              <a:t>No crosstalk in the FEB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Tw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chi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1" name="PlaceHolder 2"/>
          <p:cNvSpPr>
            <a:spLocks noGrp="1"/>
          </p:cNvSpPr>
          <p:nvPr>
            <p:ph type="dt" idx="43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52" name="PlaceHolder 3"/>
          <p:cNvSpPr>
            <a:spLocks noGrp="1"/>
          </p:cNvSpPr>
          <p:nvPr>
            <p:ph type="ftr" idx="44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53" name="图片 12"/>
          <p:cNvSpPr/>
          <p:nvPr/>
        </p:nvSpPr>
        <p:spPr>
          <a:xfrm>
            <a:off x="8153280" y="399960"/>
            <a:ext cx="3546720" cy="2660040"/>
          </a:xfrm>
          <a:prstGeom prst="roundRect">
            <a:avLst>
              <a:gd name="adj" fmla="val 8594"/>
            </a:avLst>
          </a:prstGeom>
          <a:blipFill rotWithShape="0">
            <a:blip r:embed="rId1"/>
            <a:srcRect/>
            <a:stretch/>
          </a:blipFill>
          <a:ln w="0">
            <a:noFill/>
          </a:ln>
          <a:effectLst>
            <a:reflection algn="bl" blurRad="12700" dir="5400000" dist="5000" endPos="28000" rotWithShape="0" stA="38000" sy="-10000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454" name=""/>
          <p:cNvSpPr txBox="1"/>
          <p:nvPr/>
        </p:nvSpPr>
        <p:spPr>
          <a:xfrm>
            <a:off x="540000" y="1476000"/>
            <a:ext cx="5101920" cy="1865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Inj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ect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the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sig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nal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int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diff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ere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nt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ch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nel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s</a:t>
            </a:r>
            <a:endParaRPr b="0" lang="fr-FR" sz="16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lay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lin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me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tho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  </a:t>
            </a:r>
            <a:endParaRPr b="0" lang="fr-FR" sz="16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v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g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s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endParaRPr b="0" lang="fr-FR" sz="16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l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y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z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s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u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h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b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d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 </a:t>
            </a:r>
            <a:endParaRPr b="0" lang="fr-FR" sz="1600" spc="-1" strike="noStrike">
              <a:latin typeface="Arial"/>
            </a:endParaRPr>
          </a:p>
          <a:p>
            <a:pPr lvl="1" marL="43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b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t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i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p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f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o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r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m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a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n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c</a:t>
            </a:r>
            <a:r>
              <a:rPr b="0" lang="en-US" sz="1600" spc="-1" strike="noStrike">
                <a:solidFill>
                  <a:srgbClr val="000000"/>
                </a:solidFill>
                <a:latin typeface="等线"/>
              </a:rPr>
              <a:t>e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455" name="图片 2" descr=""/>
          <p:cNvPicPr/>
          <p:nvPr/>
        </p:nvPicPr>
        <p:blipFill>
          <a:blip r:embed="rId2"/>
          <a:srcRect l="11" t="0" r="11" b="0"/>
          <a:stretch/>
        </p:blipFill>
        <p:spPr>
          <a:xfrm>
            <a:off x="5461920" y="3420000"/>
            <a:ext cx="6730200" cy="3258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PC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ic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 -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tu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57" name="PlaceHolder 2"/>
          <p:cNvSpPr>
            <a:spLocks noGrp="1"/>
          </p:cNvSpPr>
          <p:nvPr>
            <p:ph type="dt" idx="45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58" name="PlaceHolder 3"/>
          <p:cNvSpPr>
            <a:spLocks noGrp="1"/>
          </p:cNvSpPr>
          <p:nvPr>
            <p:ph type="ftr" idx="46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pic>
        <p:nvPicPr>
          <p:cNvPr id="459" name="Imagen 5" descr=""/>
          <p:cNvPicPr/>
          <p:nvPr/>
        </p:nvPicPr>
        <p:blipFill>
          <a:blip r:embed="rId1"/>
          <a:stretch/>
        </p:blipFill>
        <p:spPr>
          <a:xfrm>
            <a:off x="2017800" y="1926000"/>
            <a:ext cx="8845200" cy="3141720"/>
          </a:xfrm>
          <a:prstGeom prst="rect">
            <a:avLst/>
          </a:prstGeom>
          <a:ln w="0">
            <a:noFill/>
          </a:ln>
        </p:spPr>
      </p:pic>
      <p:sp>
        <p:nvSpPr>
          <p:cNvPr id="460" name="CuadroTexto 8"/>
          <p:cNvSpPr/>
          <p:nvPr/>
        </p:nvSpPr>
        <p:spPr>
          <a:xfrm>
            <a:off x="223920" y="1633680"/>
            <a:ext cx="612720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600" spc="-1" strike="noStrike">
                <a:solidFill>
                  <a:srgbClr val="0e0e0e"/>
                </a:solidFill>
                <a:latin typeface="Calibri"/>
              </a:rPr>
              <a:t>FEB is placed between the scintillator and the MRPC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0" lang="es-ES" sz="1600" spc="-1" strike="noStrike">
                <a:solidFill>
                  <a:srgbClr val="0e0e0e"/>
                </a:solidFill>
                <a:latin typeface="Calibri"/>
              </a:rPr>
              <a:t>Scintillator covers most channels of ASIC1 and few of ASIC2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461" name="CuadroTexto 10"/>
          <p:cNvSpPr/>
          <p:nvPr/>
        </p:nvSpPr>
        <p:spPr>
          <a:xfrm>
            <a:off x="4973400" y="5473440"/>
            <a:ext cx="6638040" cy="638280"/>
          </a:xfrm>
          <a:custGeom>
            <a:avLst/>
            <a:gdLst/>
            <a:ahLst/>
            <a:rect l="l" t="t" r="r" b="b"/>
            <a:pathLst>
              <a:path fill="none" w="6638372" h="646331">
                <a:moveTo>
                  <a:pt x="0" y="0"/>
                </a:moveTo>
                <a:cubicBezTo>
                  <a:pt x="841730" y="-49533"/>
                  <a:pt x="5593423" y="-14809"/>
                  <a:pt x="6638372" y="0"/>
                </a:cubicBezTo>
                <a:cubicBezTo>
                  <a:pt x="6652844" y="98201"/>
                  <a:pt x="6619459" y="333819"/>
                  <a:pt x="6638372" y="646331"/>
                </a:cubicBezTo>
                <a:cubicBezTo>
                  <a:pt x="4857202" y="598100"/>
                  <a:pt x="920615" y="730786"/>
                  <a:pt x="0" y="646331"/>
                </a:cubicBezTo>
                <a:cubicBezTo>
                  <a:pt x="46534" y="433830"/>
                  <a:pt x="35510" y="136178"/>
                  <a:pt x="0" y="0"/>
                </a:cubicBezTo>
                <a:close/>
              </a:path>
              <a:path stroke="0" w="6638372" h="646331">
                <a:moveTo>
                  <a:pt x="0" y="0"/>
                </a:moveTo>
                <a:cubicBezTo>
                  <a:pt x="890511" y="118645"/>
                  <a:pt x="5813884" y="116012"/>
                  <a:pt x="6638372" y="0"/>
                </a:cubicBezTo>
                <a:cubicBezTo>
                  <a:pt x="6590638" y="166119"/>
                  <a:pt x="6677862" y="543217"/>
                  <a:pt x="6638372" y="646331"/>
                </a:cubicBezTo>
                <a:cubicBezTo>
                  <a:pt x="5655576" y="780931"/>
                  <a:pt x="1895809" y="489135"/>
                  <a:pt x="0" y="646331"/>
                </a:cubicBezTo>
                <a:cubicBezTo>
                  <a:pt x="44741" y="534667"/>
                  <a:pt x="-25823" y="189070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>
            <a:solidFill>
              <a:srgbClr val="5982db">
                <a:lumMod val="50000"/>
              </a:srgb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e0e0e"/>
                </a:solidFill>
                <a:latin typeface="Calibri"/>
              </a:rPr>
              <a:t>The system successfully detects cosmic rays,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</a:pPr>
            <a:r>
              <a:rPr b="0" lang="es-ES" sz="1800" spc="-1" strike="noStrike">
                <a:solidFill>
                  <a:srgbClr val="0e0e0e"/>
                </a:solidFill>
                <a:latin typeface="Calibri"/>
              </a:rPr>
              <a:t>validating that the FEB operates effectively with the mRPC detector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2" name="CuadroTexto 1"/>
          <p:cNvSpPr/>
          <p:nvPr/>
        </p:nvSpPr>
        <p:spPr>
          <a:xfrm>
            <a:off x="360000" y="5936400"/>
            <a:ext cx="3997800" cy="363600"/>
          </a:xfrm>
          <a:prstGeom prst="rect">
            <a:avLst/>
          </a:prstGeom>
          <a:solidFill>
            <a:schemeClr val="bg2"/>
          </a:solidFill>
          <a:ln w="0">
            <a:solidFill>
              <a:srgbClr val="92278f">
                <a:lumMod val="60000"/>
                <a:lumOff val="40000"/>
              </a:srgb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Test also done with 2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FEBs and 2 MRPC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rg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er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yp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–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Pe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tir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oc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2B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AS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U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v2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4" name="PlaceHolder 2"/>
          <p:cNvSpPr>
            <a:spLocks noGrp="1"/>
          </p:cNvSpPr>
          <p:nvPr>
            <p:ph type="ftr" idx="47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pic>
        <p:nvPicPr>
          <p:cNvPr id="465" name="Imagen 5" descr=""/>
          <p:cNvPicPr/>
          <p:nvPr/>
        </p:nvPicPr>
        <p:blipFill>
          <a:blip r:embed="rId1"/>
          <a:stretch/>
        </p:blipFill>
        <p:spPr>
          <a:xfrm>
            <a:off x="1487520" y="2935080"/>
            <a:ext cx="8502840" cy="3589920"/>
          </a:xfrm>
          <a:prstGeom prst="rect">
            <a:avLst/>
          </a:prstGeom>
          <a:ln w="0">
            <a:noFill/>
          </a:ln>
        </p:spPr>
      </p:pic>
      <p:sp>
        <p:nvSpPr>
          <p:cNvPr id="466" name="Rectángulo 6"/>
          <p:cNvSpPr/>
          <p:nvPr/>
        </p:nvSpPr>
        <p:spPr>
          <a:xfrm>
            <a:off x="814320" y="1412640"/>
            <a:ext cx="10152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285840" indent="-285840">
              <a:lnSpc>
                <a:spcPct val="100000"/>
              </a:lnSpc>
              <a:buClr>
                <a:srgbClr val="632e62"/>
              </a:buClr>
              <a:buFont typeface="Wingdings" charset="2"/>
              <a:buChar char=""/>
            </a:pPr>
            <a:r>
              <a:rPr b="0" lang="es-ES" sz="1800" spc="-1" strike="noStrike">
                <a:solidFill>
                  <a:srgbClr val="632e62"/>
                </a:solidFill>
                <a:latin typeface="Calibri"/>
              </a:rPr>
              <a:t>Board with 12 Petiroc2B ASICs, 384 channels</a:t>
            </a: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632e62"/>
              </a:buClr>
              <a:buFont typeface="Wingdings" charset="2"/>
              <a:buChar char=""/>
            </a:pPr>
            <a:r>
              <a:rPr b="0" lang="es-ES" sz="1800" spc="-1" strike="noStrike">
                <a:solidFill>
                  <a:srgbClr val="632e62"/>
                </a:solidFill>
                <a:latin typeface="Calibri"/>
              </a:rPr>
              <a:t>Pads 2cm x 2cm</a:t>
            </a: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632e62"/>
              </a:buClr>
              <a:buFont typeface="Wingdings" charset="2"/>
              <a:buChar char=""/>
            </a:pPr>
            <a:r>
              <a:rPr b="0" lang="es-ES" sz="1800" spc="-1" strike="noStrike">
                <a:solidFill>
                  <a:srgbClr val="632e62"/>
                </a:solidFill>
                <a:latin typeface="Calibri"/>
              </a:rPr>
              <a:t>No local embedded FPGA</a:t>
            </a: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632e62"/>
              </a:buClr>
              <a:buFont typeface="Wingdings" charset="2"/>
              <a:buChar char=""/>
            </a:pPr>
            <a:r>
              <a:rPr b="0" lang="es-ES" sz="1800" spc="-1" strike="noStrike">
                <a:solidFill>
                  <a:srgbClr val="632e62"/>
                </a:solidFill>
                <a:latin typeface="Calibri"/>
              </a:rPr>
              <a:t>Board is connected to the Synchro motherboard (initially developped to replace DCC boards)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67" name="PlaceHolder 3"/>
          <p:cNvSpPr>
            <a:spLocks noGrp="1"/>
          </p:cNvSpPr>
          <p:nvPr>
            <p:ph type="dt" idx="48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Int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du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on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–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Th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SD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HC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AL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CuadroTexto 3"/>
          <p:cNvSpPr/>
          <p:nvPr/>
        </p:nvSpPr>
        <p:spPr>
          <a:xfrm>
            <a:off x="826920" y="1340640"/>
            <a:ext cx="43398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d665d3"/>
                </a:solidFill>
                <a:latin typeface="Calibri"/>
              </a:rPr>
              <a:t>SDHCAL</a:t>
            </a:r>
            <a:r>
              <a:rPr b="0" lang="en-US" sz="1800" spc="-1" strike="noStrike">
                <a:solidFill>
                  <a:srgbClr val="0d0d0d"/>
                </a:solidFill>
                <a:latin typeface="Calibri"/>
              </a:rPr>
              <a:t> - </a:t>
            </a:r>
            <a:r>
              <a:rPr b="1" lang="en-US" sz="1800" spc="-1" strike="noStrike">
                <a:solidFill>
                  <a:srgbClr val="d665d3"/>
                </a:solidFill>
                <a:latin typeface="Calibri"/>
              </a:rPr>
              <a:t>S</a:t>
            </a:r>
            <a:r>
              <a:rPr b="0" lang="en-US" sz="1800" spc="-1" strike="noStrike">
                <a:solidFill>
                  <a:srgbClr val="0d0d0d"/>
                </a:solidFill>
                <a:latin typeface="Calibri"/>
              </a:rPr>
              <a:t>emi-</a:t>
            </a:r>
            <a:r>
              <a:rPr b="1" lang="en-US" sz="1800" spc="-1" strike="noStrike">
                <a:solidFill>
                  <a:srgbClr val="d665d3"/>
                </a:solidFill>
                <a:latin typeface="Calibri"/>
              </a:rPr>
              <a:t>D</a:t>
            </a:r>
            <a:r>
              <a:rPr b="0" lang="en-US" sz="1800" spc="-1" strike="noStrike">
                <a:solidFill>
                  <a:srgbClr val="0d0d0d"/>
                </a:solidFill>
                <a:latin typeface="Calibri"/>
              </a:rPr>
              <a:t>igital </a:t>
            </a:r>
            <a:r>
              <a:rPr b="1" lang="en-US" sz="1800" spc="-1" strike="noStrike">
                <a:solidFill>
                  <a:srgbClr val="d665d3"/>
                </a:solidFill>
                <a:latin typeface="Calibri"/>
              </a:rPr>
              <a:t>H</a:t>
            </a:r>
            <a:r>
              <a:rPr b="0" lang="en-US" sz="1800" spc="-1" strike="noStrike">
                <a:solidFill>
                  <a:srgbClr val="0d0d0d"/>
                </a:solidFill>
                <a:latin typeface="Calibri"/>
              </a:rPr>
              <a:t>adronic</a:t>
            </a:r>
            <a:r>
              <a:rPr b="1" lang="en-US" sz="1800" spc="-1" strike="noStrike">
                <a:solidFill>
                  <a:srgbClr val="d665d3"/>
                </a:solidFill>
                <a:latin typeface="Calibri"/>
              </a:rPr>
              <a:t> CAL</a:t>
            </a:r>
            <a:r>
              <a:rPr b="0" lang="en-US" sz="1800" spc="-1" strike="noStrike">
                <a:solidFill>
                  <a:srgbClr val="0d0d0d"/>
                </a:solidFill>
                <a:latin typeface="Calibri"/>
              </a:rPr>
              <a:t>orimeter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80" name="CuadroTexto 4"/>
          <p:cNvSpPr/>
          <p:nvPr/>
        </p:nvSpPr>
        <p:spPr>
          <a:xfrm>
            <a:off x="2997000" y="1673280"/>
            <a:ext cx="8708040" cy="106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A sampling hadronic calorimeter under development at CALICE Collaboration intended to be used with PFA reconstruction techniques. ( </a:t>
            </a:r>
            <a:r>
              <a:rPr b="0" lang="en-US" sz="16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 High Granularity is a must)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One of the proposed options for the </a:t>
            </a:r>
            <a:r>
              <a:rPr b="0" i="1" lang="en-US" sz="1600" spc="-1" strike="noStrike">
                <a:solidFill>
                  <a:srgbClr val="000000"/>
                </a:solidFill>
                <a:latin typeface="Calibri"/>
              </a:rPr>
              <a:t>ILD  (International Large Detector) at the ILC (International Linear Collider)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and for and </a:t>
            </a:r>
            <a:r>
              <a:rPr b="0" i="1" lang="es-ES" sz="1600" spc="-1" strike="noStrike">
                <a:solidFill>
                  <a:srgbClr val="000000"/>
                </a:solidFill>
                <a:latin typeface="Calibri"/>
              </a:rPr>
              <a:t>CEPC  (Circular Electron Positron Collider) </a:t>
            </a:r>
            <a:r>
              <a:rPr b="0" i="1" lang="en-US" sz="1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detectors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181" name="CuadroTexto 5"/>
          <p:cNvSpPr/>
          <p:nvPr/>
        </p:nvSpPr>
        <p:spPr>
          <a:xfrm>
            <a:off x="601200" y="2879640"/>
            <a:ext cx="773388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US" sz="1600" spc="-1" strike="noStrike">
                <a:solidFill>
                  <a:srgbClr val="000000"/>
                </a:solidFill>
                <a:latin typeface="Calibri"/>
              </a:rPr>
              <a:t>Sampling calorimeter: </a:t>
            </a:r>
            <a:r>
              <a:rPr b="1" i="1" lang="en-US" sz="1600" spc="-1" strike="noStrike">
                <a:solidFill>
                  <a:srgbClr val="942093"/>
                </a:solidFill>
                <a:latin typeface="Calibri"/>
              </a:rPr>
              <a:t>Absorber: Stainless Steel </a:t>
            </a:r>
            <a:r>
              <a:rPr b="0" i="1" lang="en-US" sz="1600" spc="-1" strike="noStrike">
                <a:solidFill>
                  <a:srgbClr val="942093"/>
                </a:solidFill>
                <a:latin typeface="Calibri"/>
              </a:rPr>
              <a:t>+  </a:t>
            </a:r>
            <a:r>
              <a:rPr b="1" i="1" lang="en-US" sz="1600" spc="-1" strike="noStrike">
                <a:solidFill>
                  <a:srgbClr val="0432ff"/>
                </a:solidFill>
                <a:latin typeface="Calibri"/>
              </a:rPr>
              <a:t>Detector: Glass Resistive plate Chambers</a:t>
            </a:r>
            <a:endParaRPr b="0" lang="fr-FR" sz="1600" spc="-1" strike="noStrike">
              <a:latin typeface="Arial"/>
            </a:endParaRPr>
          </a:p>
        </p:txBody>
      </p:sp>
      <p:grpSp>
        <p:nvGrpSpPr>
          <p:cNvPr id="182" name="Grupo 6"/>
          <p:cNvGrpSpPr/>
          <p:nvPr/>
        </p:nvGrpSpPr>
        <p:grpSpPr>
          <a:xfrm>
            <a:off x="640800" y="3368160"/>
            <a:ext cx="10870920" cy="3134880"/>
            <a:chOff x="640800" y="3368160"/>
            <a:chExt cx="10870920" cy="3134880"/>
          </a:xfrm>
        </p:grpSpPr>
        <p:sp>
          <p:nvSpPr>
            <p:cNvPr id="183" name="Rectángulo 7"/>
            <p:cNvSpPr/>
            <p:nvPr/>
          </p:nvSpPr>
          <p:spPr>
            <a:xfrm>
              <a:off x="640800" y="3368160"/>
              <a:ext cx="10859760" cy="3134880"/>
            </a:xfrm>
            <a:prstGeom prst="rect">
              <a:avLst/>
            </a:prstGeom>
            <a:solidFill>
              <a:srgbClr val="dae3f3"/>
            </a:solidFill>
            <a:ln>
              <a:solidFill>
                <a:srgbClr val="6c1c69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184" name="CuadroTexto 8"/>
            <p:cNvSpPr/>
            <p:nvPr/>
          </p:nvSpPr>
          <p:spPr>
            <a:xfrm>
              <a:off x="833760" y="3996720"/>
              <a:ext cx="5838480" cy="81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ff0000"/>
                  </a:solidFill>
                  <a:latin typeface="Calibri"/>
                </a:rPr>
                <a:t>1x1 cm</a:t>
              </a:r>
              <a:r>
                <a:rPr b="1" lang="en-US" sz="1600" spc="-1" strike="noStrike" baseline="30000">
                  <a:solidFill>
                    <a:srgbClr val="ff0000"/>
                  </a:solidFill>
                  <a:latin typeface="Calibri"/>
                </a:rPr>
                <a:t>2</a:t>
              </a:r>
              <a:r>
                <a:rPr b="1" lang="en-US" sz="1600" spc="-1" strike="noStrike">
                  <a:solidFill>
                    <a:srgbClr val="ff0000"/>
                  </a:solidFill>
                  <a:latin typeface="Calibri"/>
                </a:rPr>
                <a:t> pads. </a:t>
              </a:r>
              <a:r>
                <a:rPr b="1" lang="en-US" sz="1600" spc="-1" strike="noStrike">
                  <a:solidFill>
                    <a:srgbClr val="000000"/>
                  </a:solidFill>
                  <a:latin typeface="Calibri"/>
                </a:rPr>
                <a:t>Semi-Digital Readout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,  2bits </a:t>
              </a:r>
              <a:r>
                <a:rPr b="1" lang="en-US" sz="1600" spc="-1" strike="noStrike">
                  <a:solidFill>
                    <a:srgbClr val="ff00ff"/>
                  </a:solidFill>
                  <a:latin typeface="Calibri"/>
                </a:rPr>
                <a:t>- 3 thresholds</a:t>
              </a:r>
              <a:endParaRPr b="0" lang="fr-FR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ff00ff"/>
                  </a:solidFill>
                  <a:latin typeface="Calibri"/>
                </a:rPr>
                <a:t>	</a:t>
              </a:r>
              <a:r>
                <a:rPr b="0" lang="en-US" sz="1600" spc="-1" strike="noStrike">
                  <a:solidFill>
                    <a:srgbClr val="0d0d0d"/>
                  </a:solidFill>
                  <a:latin typeface="Wingdings"/>
                </a:rPr>
                <a:t></a:t>
              </a:r>
              <a:r>
                <a:rPr b="0" lang="en-US" sz="1600" spc="-1" strike="noStrike">
                  <a:solidFill>
                    <a:srgbClr val="0d0d0d"/>
                  </a:solidFill>
                  <a:latin typeface="Calibri"/>
                </a:rPr>
                <a:t> </a:t>
              </a:r>
              <a:r>
                <a:rPr b="0" lang="en-US" sz="1600" spc="-1" strike="noStrike">
                  <a:solidFill>
                    <a:srgbClr val="0d0d0d"/>
                  </a:solidFill>
                  <a:latin typeface="Calibri"/>
                </a:rPr>
                <a:t>It counts </a:t>
              </a:r>
              <a:r>
                <a:rPr b="1" lang="en-US" sz="1600" spc="-1" strike="noStrike">
                  <a:solidFill>
                    <a:srgbClr val="2958be"/>
                  </a:solidFill>
                  <a:latin typeface="Calibri"/>
                </a:rPr>
                <a:t>how many </a:t>
              </a:r>
              <a:r>
                <a:rPr b="0" lang="en-US" sz="1600" spc="-1" strike="noStrike">
                  <a:solidFill>
                    <a:srgbClr val="0d0d0d"/>
                  </a:solidFill>
                  <a:latin typeface="Calibri"/>
                </a:rPr>
                <a:t>and </a:t>
              </a:r>
              <a:r>
                <a:rPr b="1" lang="en-US" sz="1600" spc="-1" strike="noStrike">
                  <a:solidFill>
                    <a:srgbClr val="2958be"/>
                  </a:solidFill>
                  <a:latin typeface="Calibri"/>
                </a:rPr>
                <a:t>which pads </a:t>
              </a:r>
              <a:r>
                <a:rPr b="0" lang="en-US" sz="1600" spc="-1" strike="noStrike">
                  <a:solidFill>
                    <a:srgbClr val="0d0d0d"/>
                  </a:solidFill>
                  <a:latin typeface="Calibri"/>
                </a:rPr>
                <a:t>have a </a:t>
              </a:r>
              <a:r>
                <a:rPr b="1" lang="en-US" sz="1600" spc="-1" strike="noStrike">
                  <a:solidFill>
                    <a:srgbClr val="2958be"/>
                  </a:solidFill>
                  <a:latin typeface="Calibri"/>
                </a:rPr>
                <a:t>signal  larger than one of the 3 thresholds</a:t>
              </a:r>
              <a:endParaRPr b="0" lang="fr-FR" sz="1600" spc="-1" strike="noStrike">
                <a:latin typeface="Arial"/>
              </a:endParaRPr>
            </a:p>
          </p:txBody>
        </p:sp>
        <p:pic>
          <p:nvPicPr>
            <p:cNvPr id="185" name="Imagen 9" descr=""/>
            <p:cNvPicPr/>
            <p:nvPr/>
          </p:nvPicPr>
          <p:blipFill>
            <a:blip r:embed="rId1"/>
            <a:stretch/>
          </p:blipFill>
          <p:spPr>
            <a:xfrm>
              <a:off x="8087760" y="3561480"/>
              <a:ext cx="3202200" cy="1406880"/>
            </a:xfrm>
            <a:prstGeom prst="rect">
              <a:avLst/>
            </a:prstGeom>
            <a:ln w="0">
              <a:solidFill>
                <a:srgbClr val="0432ff"/>
              </a:solidFill>
            </a:ln>
          </p:spPr>
        </p:pic>
        <p:sp>
          <p:nvSpPr>
            <p:cNvPr id="186" name="CuadroTexto 10"/>
            <p:cNvSpPr/>
            <p:nvPr/>
          </p:nvSpPr>
          <p:spPr>
            <a:xfrm>
              <a:off x="9199800" y="3403440"/>
              <a:ext cx="1172880" cy="30276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rgbClr val="d5fc79"/>
              </a:solidFill>
              <a:round/>
            </a:ln>
            <a:effectLst>
              <a:outerShdw blurRad="39960" dir="5400000" dist="20160" rotWithShape="0">
                <a:srgbClr val="000000">
                  <a:alpha val="38000"/>
                </a:srgbClr>
              </a:outerShdw>
            </a:effectLst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400" spc="-1" strike="noStrike">
                  <a:solidFill>
                    <a:srgbClr val="ffffff"/>
                  </a:solidFill>
                  <a:latin typeface="Calibri"/>
                </a:rPr>
                <a:t>GRPC Sketch</a:t>
              </a:r>
              <a:endParaRPr b="0" lang="fr-FR" sz="1400" spc="-1" strike="noStrike">
                <a:latin typeface="Arial"/>
              </a:endParaRPr>
            </a:p>
          </p:txBody>
        </p:sp>
        <p:sp>
          <p:nvSpPr>
            <p:cNvPr id="187" name="CuadroTexto 11"/>
            <p:cNvSpPr/>
            <p:nvPr/>
          </p:nvSpPr>
          <p:spPr>
            <a:xfrm>
              <a:off x="683280" y="4868640"/>
              <a:ext cx="6140160" cy="15498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ff3399"/>
                  </a:solidFill>
                  <a:latin typeface="Calibri"/>
                </a:rPr>
                <a:t>Embedded electronics: </a:t>
              </a:r>
              <a:endParaRPr b="0" lang="fr-FR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  </a:t>
              </a:r>
              <a:r>
                <a:rPr b="1" lang="en-US" sz="1600" spc="-1" strike="noStrike">
                  <a:solidFill>
                    <a:srgbClr val="0070c0"/>
                  </a:solidFill>
                  <a:latin typeface="Calibri"/>
                </a:rPr>
                <a:t>PCB</a:t>
              </a:r>
              <a:r>
                <a:rPr b="0" lang="en-US" sz="1600" spc="-1" strike="noStrike">
                  <a:solidFill>
                    <a:srgbClr val="0070c0"/>
                  </a:solidFill>
                  <a:latin typeface="Calibri"/>
                </a:rPr>
                <a:t> 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separated from the GRPC by a mylar layer (50</a:t>
              </a:r>
              <a:r>
                <a:rPr b="0" lang="en-US" sz="1600" spc="-1" strike="noStrike">
                  <a:solidFill>
                    <a:srgbClr val="000000"/>
                  </a:solidFill>
                  <a:latin typeface="Symbol"/>
                </a:rPr>
                <a:t>m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m). </a:t>
              </a:r>
              <a:endParaRPr b="0" lang="fr-FR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      </a:t>
              </a:r>
              <a:r>
                <a:rPr b="0" lang="en-US" sz="1600" spc="-1" strike="noStrike">
                  <a:solidFill>
                    <a:srgbClr val="000000"/>
                  </a:solidFill>
                  <a:latin typeface="Wingdings"/>
                </a:rPr>
                <a:t>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en-US" sz="1600" spc="-1" strike="noStrike">
                  <a:solidFill>
                    <a:srgbClr val="2958be"/>
                  </a:solidFill>
                  <a:latin typeface="Calibri"/>
                </a:rPr>
                <a:t>Bottom</a:t>
              </a:r>
              <a:r>
                <a:rPr b="1" lang="en-US" sz="1600" spc="-1" strike="noStrike">
                  <a:solidFill>
                    <a:srgbClr val="0070c0"/>
                  </a:solidFill>
                  <a:latin typeface="Calibri"/>
                </a:rPr>
                <a:t>: 1x1cm2 pads </a:t>
              </a:r>
              <a:endParaRPr b="0" lang="fr-FR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      </a:t>
              </a:r>
              <a:r>
                <a:rPr b="0" lang="en-US" sz="1600" spc="-1" strike="noStrike">
                  <a:solidFill>
                    <a:srgbClr val="000000"/>
                  </a:solidFill>
                  <a:latin typeface="Wingdings"/>
                </a:rPr>
                <a:t>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en-US" sz="1600" spc="-1" strike="noStrike">
                  <a:solidFill>
                    <a:srgbClr val="2958be"/>
                  </a:solidFill>
                  <a:latin typeface="Calibri"/>
                </a:rPr>
                <a:t>Top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: </a:t>
              </a:r>
              <a:r>
                <a:rPr b="1" lang="en-US" sz="1600" spc="-1" strike="noStrike">
                  <a:solidFill>
                    <a:srgbClr val="0070c0"/>
                  </a:solidFill>
                  <a:latin typeface="Calibri"/>
                </a:rPr>
                <a:t>HARDROC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(</a:t>
              </a:r>
              <a:r>
                <a:rPr b="1" lang="en-US" sz="1400" spc="-1" strike="noStrike">
                  <a:solidFill>
                    <a:srgbClr val="0070c0"/>
                  </a:solidFill>
                  <a:latin typeface="Calibri"/>
                </a:rPr>
                <a:t>HA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dronic </a:t>
              </a:r>
              <a:r>
                <a:rPr b="1" lang="en-US" sz="1400" spc="-1" strike="noStrike">
                  <a:solidFill>
                    <a:srgbClr val="0070c0"/>
                  </a:solidFill>
                  <a:latin typeface="Calibri"/>
                </a:rPr>
                <a:t>R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pc </a:t>
              </a:r>
              <a:r>
                <a:rPr b="1" lang="en-US" sz="1400" spc="-1" strike="noStrike">
                  <a:solidFill>
                    <a:srgbClr val="0070c0"/>
                  </a:solidFill>
                  <a:latin typeface="Calibri"/>
                </a:rPr>
                <a:t>R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ead</a:t>
              </a:r>
              <a:r>
                <a:rPr b="1" lang="en-US" sz="1400" spc="-1" strike="noStrike">
                  <a:solidFill>
                    <a:srgbClr val="0070c0"/>
                  </a:solidFill>
                  <a:latin typeface="Calibri"/>
                </a:rPr>
                <a:t>O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ut </a:t>
              </a:r>
              <a:r>
                <a:rPr b="1" lang="en-US" sz="1400" spc="-1" strike="noStrike">
                  <a:solidFill>
                    <a:srgbClr val="0070c0"/>
                  </a:solidFill>
                  <a:latin typeface="Calibri"/>
                </a:rPr>
                <a:t>C</a:t>
              </a:r>
              <a:r>
                <a:rPr b="0" lang="en-US" sz="1400" spc="-1" strike="noStrike">
                  <a:solidFill>
                    <a:srgbClr val="000000"/>
                  </a:solidFill>
                  <a:latin typeface="Calibri"/>
                </a:rPr>
                <a:t>hip) 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&amp; related connections</a:t>
              </a:r>
              <a:endParaRPr b="0" lang="fr-FR" sz="1600" spc="-1" strike="noStrike">
                <a:latin typeface="Arial"/>
              </a:endParaRPr>
            </a:p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ff3399"/>
                  </a:solidFill>
                  <a:latin typeface="Calibri"/>
                </a:rPr>
                <a:t>Power-pulsed electronics: </a:t>
              </a:r>
              <a:r>
                <a:rPr b="0" lang="en-US" sz="1600" spc="-1" strike="noStrike">
                  <a:solidFill>
                    <a:srgbClr val="0070c0"/>
                  </a:solidFill>
                  <a:latin typeface="Calibri"/>
                </a:rPr>
                <a:t>In </a:t>
              </a:r>
              <a:r>
                <a:rPr b="1" lang="en-US" sz="1600" spc="-1" strike="noStrike">
                  <a:solidFill>
                    <a:srgbClr val="0070c0"/>
                  </a:solidFill>
                  <a:latin typeface="Calibri"/>
                </a:rPr>
                <a:t>stand-by during dead time </a:t>
              </a:r>
              <a:r>
                <a:rPr b="0" lang="en-US" sz="1600" spc="-1" strike="noStrike">
                  <a:solidFill>
                    <a:srgbClr val="0070c0"/>
                  </a:solidFill>
                  <a:latin typeface="Calibri"/>
                </a:rPr>
                <a:t>in between ILC Collisions or spills in beam tests</a:t>
              </a:r>
              <a:endParaRPr b="0" lang="fr-FR" sz="1600" spc="-1" strike="noStrike">
                <a:latin typeface="Arial"/>
              </a:endParaRPr>
            </a:p>
          </p:txBody>
        </p:sp>
        <p:grpSp>
          <p:nvGrpSpPr>
            <p:cNvPr id="188" name="Grupo 12"/>
            <p:cNvGrpSpPr/>
            <p:nvPr/>
          </p:nvGrpSpPr>
          <p:grpSpPr>
            <a:xfrm>
              <a:off x="6823440" y="5019120"/>
              <a:ext cx="4688280" cy="1385280"/>
              <a:chOff x="6823440" y="5019120"/>
              <a:chExt cx="4688280" cy="1385280"/>
            </a:xfrm>
          </p:grpSpPr>
          <p:pic>
            <p:nvPicPr>
              <p:cNvPr id="189" name="Imagen 14" descr=""/>
              <p:cNvPicPr/>
              <p:nvPr/>
            </p:nvPicPr>
            <p:blipFill>
              <a:blip r:embed="rId2"/>
              <a:stretch/>
            </p:blipFill>
            <p:spPr>
              <a:xfrm>
                <a:off x="6823440" y="5019120"/>
                <a:ext cx="3079080" cy="1385280"/>
              </a:xfrm>
              <a:prstGeom prst="rect">
                <a:avLst/>
              </a:prstGeom>
              <a:ln w="0">
                <a:noFill/>
              </a:ln>
              <a:effectLst>
                <a:softEdge rad="112680"/>
              </a:effectLst>
            </p:spPr>
          </p:pic>
          <p:sp>
            <p:nvSpPr>
              <p:cNvPr id="190" name="Text Box 10"/>
              <p:cNvSpPr/>
              <p:nvPr/>
            </p:nvSpPr>
            <p:spPr>
              <a:xfrm>
                <a:off x="6870960" y="5971320"/>
                <a:ext cx="3140640" cy="33300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600" spc="-1" strike="noStrike">
                    <a:solidFill>
                      <a:srgbClr val="ffffff"/>
                    </a:solidFill>
                    <a:latin typeface="Arial"/>
                  </a:rPr>
                  <a:t>144 ASICs= 9216 channels/1m</a:t>
                </a:r>
                <a:r>
                  <a:rPr b="1" lang="en-US" sz="1600" spc="-1" strike="noStrike" baseline="30000">
                    <a:solidFill>
                      <a:srgbClr val="ffffff"/>
                    </a:solidFill>
                    <a:latin typeface="Arial"/>
                  </a:rPr>
                  <a:t>2</a:t>
                </a:r>
                <a:endParaRPr b="0" lang="fr-FR" sz="1600" spc="-1" strike="noStrike">
                  <a:latin typeface="Arial"/>
                </a:endParaRPr>
              </a:p>
            </p:txBody>
          </p:sp>
          <p:grpSp>
            <p:nvGrpSpPr>
              <p:cNvPr id="191" name="47 Grupo"/>
              <p:cNvGrpSpPr/>
              <p:nvPr/>
            </p:nvGrpSpPr>
            <p:grpSpPr>
              <a:xfrm>
                <a:off x="9801720" y="5126760"/>
                <a:ext cx="1710000" cy="1215720"/>
                <a:chOff x="9801720" y="5126760"/>
                <a:chExt cx="1710000" cy="1215720"/>
              </a:xfrm>
            </p:grpSpPr>
            <p:pic>
              <p:nvPicPr>
                <p:cNvPr id="192" name="Picture 3" descr=""/>
                <p:cNvPicPr/>
                <p:nvPr/>
              </p:nvPicPr>
              <p:blipFill>
                <a:blip r:embed="rId3"/>
                <a:stretch/>
              </p:blipFill>
              <p:spPr>
                <a:xfrm>
                  <a:off x="9801720" y="5126760"/>
                  <a:ext cx="1553400" cy="1215720"/>
                </a:xfrm>
                <a:prstGeom prst="rect">
                  <a:avLst/>
                </a:prstGeom>
                <a:ln w="0">
                  <a:noFill/>
                </a:ln>
                <a:effectLst>
                  <a:softEdge rad="112680"/>
                </a:effectLst>
              </p:spPr>
            </p:pic>
            <p:sp>
              <p:nvSpPr>
                <p:cNvPr id="193" name="Text Box 8"/>
                <p:cNvSpPr/>
                <p:nvPr/>
              </p:nvSpPr>
              <p:spPr>
                <a:xfrm>
                  <a:off x="9890280" y="5280120"/>
                  <a:ext cx="1621440" cy="576360"/>
                </a:xfrm>
                <a:prstGeom prst="rect">
                  <a:avLst/>
                </a:prstGeom>
                <a:noFill/>
                <a:ln w="38100">
                  <a:solidFill>
                    <a:srgbClr val="ffffff"/>
                  </a:solidFill>
                  <a:miter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wrap="none" lIns="90000" rIns="90000" tIns="45000" bIns="45000" anchor="t">
                  <a:spAutoFit/>
                </a:bodyPr>
                <a:p>
                  <a:pPr>
                    <a:lnSpc>
                      <a:spcPct val="100000"/>
                    </a:lnSpc>
                    <a:buNone/>
                    <a:tabLst>
                      <a:tab algn="l" pos="0"/>
                    </a:tabLst>
                  </a:pPr>
                  <a:r>
                    <a:rPr b="1" lang="en-US" sz="1600" spc="-1" strike="noStrike">
                      <a:solidFill>
                        <a:srgbClr val="ffffff"/>
                      </a:solidFill>
                      <a:latin typeface="Calibri"/>
                    </a:rPr>
                    <a:t>1 pad= 1cm</a:t>
                  </a:r>
                  <a:r>
                    <a:rPr b="1" lang="en-US" sz="1600" spc="-1" strike="noStrike" baseline="30000">
                      <a:solidFill>
                        <a:srgbClr val="ffffff"/>
                      </a:solidFill>
                      <a:latin typeface="Calibri"/>
                    </a:rPr>
                    <a:t>2 </a:t>
                  </a:r>
                  <a:r>
                    <a:rPr b="1" lang="en-US" sz="1600" spc="-1" strike="noStrike">
                      <a:solidFill>
                        <a:srgbClr val="ffffff"/>
                      </a:solidFill>
                      <a:latin typeface="Calibri"/>
                    </a:rPr>
                    <a:t>,</a:t>
                  </a:r>
                  <a:endParaRPr b="0" lang="fr-FR" sz="1600" spc="-1" strike="noStrike">
                    <a:latin typeface="Arial"/>
                  </a:endParaRPr>
                </a:p>
                <a:p>
                  <a:pPr>
                    <a:lnSpc>
                      <a:spcPct val="100000"/>
                    </a:lnSpc>
                    <a:buNone/>
                    <a:tabLst>
                      <a:tab algn="l" pos="0"/>
                    </a:tabLst>
                  </a:pPr>
                  <a:r>
                    <a:rPr b="1" lang="en-US" sz="1600" spc="-1" strike="noStrike">
                      <a:solidFill>
                        <a:srgbClr val="ffffff"/>
                      </a:solidFill>
                      <a:latin typeface="Calibri"/>
                    </a:rPr>
                    <a:t> </a:t>
                  </a:r>
                  <a:r>
                    <a:rPr b="1" lang="en-US" sz="1600" spc="-1" strike="noStrike">
                      <a:solidFill>
                        <a:srgbClr val="ffffff"/>
                      </a:solidFill>
                      <a:latin typeface="Calibri"/>
                    </a:rPr>
                    <a:t>interpad 0.5 mm</a:t>
                  </a:r>
                  <a:endParaRPr b="0" lang="fr-FR" sz="1600" spc="-1" strike="noStrike">
                    <a:latin typeface="Arial"/>
                  </a:endParaRPr>
                </a:p>
              </p:txBody>
            </p:sp>
          </p:grpSp>
          <p:pic>
            <p:nvPicPr>
              <p:cNvPr id="194" name="Picture 53" descr="P1020389"/>
              <p:cNvPicPr/>
              <p:nvPr/>
            </p:nvPicPr>
            <p:blipFill>
              <a:blip r:embed="rId4"/>
              <a:stretch/>
            </p:blipFill>
            <p:spPr>
              <a:xfrm>
                <a:off x="9297360" y="5041800"/>
                <a:ext cx="567360" cy="846720"/>
              </a:xfrm>
              <a:prstGeom prst="rect">
                <a:avLst/>
              </a:prstGeom>
              <a:ln w="38100">
                <a:solidFill>
                  <a:srgbClr val="665eb8">
                    <a:lumMod val="40000"/>
                    <a:lumOff val="60000"/>
                  </a:srgbClr>
                </a:solidFill>
                <a:round/>
              </a:ln>
              <a:effectLst>
                <a:outerShdw blurRad="39960" dir="5400000" dist="23040" rotWithShape="0">
                  <a:srgbClr val="000000">
                    <a:alpha val="35000"/>
                  </a:srgbClr>
                </a:outerShdw>
              </a:effectLst>
            </p:spPr>
          </p:pic>
        </p:grpSp>
        <p:sp>
          <p:nvSpPr>
            <p:cNvPr id="195" name="CuadroTexto 13"/>
            <p:cNvSpPr/>
            <p:nvPr/>
          </p:nvSpPr>
          <p:spPr>
            <a:xfrm>
              <a:off x="792360" y="3477600"/>
              <a:ext cx="672372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i="1" lang="en-US" sz="1600" spc="-1" strike="noStrike">
                  <a:solidFill>
                    <a:srgbClr val="0432ff"/>
                  </a:solidFill>
                  <a:latin typeface="Calibri"/>
                </a:rPr>
                <a:t>Detector</a:t>
              </a:r>
              <a:r>
                <a:rPr b="0" lang="en-US" sz="1600" spc="-1" strike="noStrike">
                  <a:solidFill>
                    <a:srgbClr val="0432ff"/>
                  </a:solidFill>
                  <a:latin typeface="Calibri"/>
                </a:rPr>
                <a:t>:  </a:t>
              </a:r>
              <a:r>
                <a:rPr b="1" lang="en-US" sz="1600" spc="-1" strike="noStrike">
                  <a:solidFill>
                    <a:srgbClr val="0432ff"/>
                  </a:solidFill>
                  <a:latin typeface="Calibri"/>
                </a:rPr>
                <a:t>GRPC (Glass Resistive Plate Chambers) </a:t>
              </a:r>
              <a:r>
                <a:rPr b="0" lang="en-US" sz="1600" spc="-1" strike="noStrike">
                  <a:solidFill>
                    <a:srgbClr val="0d0d0d"/>
                  </a:solidFill>
                  <a:latin typeface="Calibri"/>
                </a:rPr>
                <a:t>operating in </a:t>
              </a:r>
              <a:r>
                <a:rPr b="1" lang="en-US" sz="1600" spc="-1" strike="noStrike">
                  <a:solidFill>
                    <a:srgbClr val="762eb1"/>
                  </a:solidFill>
                  <a:latin typeface="Calibri"/>
                </a:rPr>
                <a:t>avalanche mode</a:t>
              </a:r>
              <a:endParaRPr b="0" lang="fr-FR" sz="1600" spc="-1" strike="noStrike">
                <a:latin typeface="Arial"/>
              </a:endParaRPr>
            </a:p>
          </p:txBody>
        </p:sp>
      </p:grpSp>
      <p:sp>
        <p:nvSpPr>
          <p:cNvPr id="196" name="PlaceHolder 2"/>
          <p:cNvSpPr>
            <a:spLocks noGrp="1"/>
          </p:cNvSpPr>
          <p:nvPr>
            <p:ph type="ftr" idx="13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dt" idx="14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pic>
        <p:nvPicPr>
          <p:cNvPr id="198" name="Imagen 2" descr=""/>
          <p:cNvPicPr/>
          <p:nvPr/>
        </p:nvPicPr>
        <p:blipFill>
          <a:blip r:embed="rId5"/>
          <a:stretch/>
        </p:blipFill>
        <p:spPr>
          <a:xfrm rot="20671800">
            <a:off x="8498160" y="2788560"/>
            <a:ext cx="1245600" cy="516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 additive="repl"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rg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er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yp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–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Pe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tir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oc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2B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AS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U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v2 </a:t>
            </a:r>
            <a:r>
              <a:rPr b="0" lang="es-ES" sz="3600" spc="-1" strike="noStrike">
                <a:solidFill>
                  <a:srgbClr val="73feff"/>
                </a:solidFill>
                <a:latin typeface="Calibri"/>
              </a:rPr>
              <a:t>(II)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9" name="PlaceHolder 2"/>
          <p:cNvSpPr>
            <a:spLocks noGrp="1"/>
          </p:cNvSpPr>
          <p:nvPr>
            <p:ph type="ftr" idx="49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70" name="Rectángulo 5"/>
          <p:cNvSpPr/>
          <p:nvPr/>
        </p:nvSpPr>
        <p:spPr>
          <a:xfrm>
            <a:off x="905040" y="3130200"/>
            <a:ext cx="5472360" cy="1735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632e62"/>
                </a:solidFill>
                <a:latin typeface="ArialMT"/>
              </a:rPr>
              <a:t>Design to evaluate possibility to measure timing on a </a:t>
            </a:r>
            <a:r>
              <a:rPr b="1" lang="en-US" sz="1800" spc="-1" strike="noStrike">
                <a:solidFill>
                  <a:srgbClr val="632e62"/>
                </a:solidFill>
                <a:latin typeface="ArialMT"/>
              </a:rPr>
              <a:t>50x30 cm2 RPC chamber </a:t>
            </a:r>
            <a:r>
              <a:rPr b="0" lang="en-US" sz="1800" spc="-1" strike="noStrike">
                <a:solidFill>
                  <a:srgbClr val="632e62"/>
                </a:solidFill>
                <a:latin typeface="ArialMT"/>
              </a:rPr>
              <a:t>with PETIROCB chips.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632e62"/>
                </a:solidFill>
                <a:latin typeface="ArialMT"/>
              </a:rPr>
              <a:t>NOT intended to be chained,</a:t>
            </a:r>
            <a:br>
              <a:rPr sz="1800"/>
            </a:br>
            <a:r>
              <a:rPr b="0" lang="en-US" sz="1800" spc="-1" strike="noStrike">
                <a:solidFill>
                  <a:srgbClr val="632e62"/>
                </a:solidFill>
                <a:latin typeface="ArialMT"/>
              </a:rPr>
              <a:t>NOT intended to be put on large detectors 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471" name="Picture 1" descr="page5image61971568"/>
          <p:cNvPicPr/>
          <p:nvPr/>
        </p:nvPicPr>
        <p:blipFill>
          <a:blip r:embed="rId1"/>
          <a:stretch/>
        </p:blipFill>
        <p:spPr>
          <a:xfrm>
            <a:off x="7599240" y="1327680"/>
            <a:ext cx="4479120" cy="2679480"/>
          </a:xfrm>
          <a:prstGeom prst="rect">
            <a:avLst/>
          </a:prstGeom>
          <a:ln w="0">
            <a:noFill/>
          </a:ln>
        </p:spPr>
      </p:pic>
      <p:pic>
        <p:nvPicPr>
          <p:cNvPr id="472" name="Picture 3" descr="page5image61979264"/>
          <p:cNvPicPr/>
          <p:nvPr/>
        </p:nvPicPr>
        <p:blipFill>
          <a:blip r:embed="rId2"/>
          <a:stretch/>
        </p:blipFill>
        <p:spPr>
          <a:xfrm>
            <a:off x="6645600" y="2277000"/>
            <a:ext cx="937440" cy="1473120"/>
          </a:xfrm>
          <a:prstGeom prst="rect">
            <a:avLst/>
          </a:prstGeom>
          <a:ln w="0">
            <a:noFill/>
          </a:ln>
        </p:spPr>
      </p:pic>
      <p:pic>
        <p:nvPicPr>
          <p:cNvPr id="473" name="Picture 2" descr="page5image61977392"/>
          <p:cNvPicPr/>
          <p:nvPr/>
        </p:nvPicPr>
        <p:blipFill>
          <a:blip r:embed="rId3"/>
          <a:stretch/>
        </p:blipFill>
        <p:spPr>
          <a:xfrm>
            <a:off x="7599240" y="4042080"/>
            <a:ext cx="4503960" cy="2685600"/>
          </a:xfrm>
          <a:prstGeom prst="rect">
            <a:avLst/>
          </a:prstGeom>
          <a:ln w="0">
            <a:noFill/>
          </a:ln>
        </p:spPr>
      </p:pic>
      <p:sp>
        <p:nvSpPr>
          <p:cNvPr id="474" name="Rectángulo 9"/>
          <p:cNvSpPr/>
          <p:nvPr/>
        </p:nvSpPr>
        <p:spPr>
          <a:xfrm>
            <a:off x="5807880" y="1919160"/>
            <a:ext cx="20106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800" spc="-1" strike="noStrike">
                <a:solidFill>
                  <a:srgbClr val="c00000"/>
                </a:solidFill>
                <a:latin typeface="Calibri"/>
              </a:rPr>
              <a:t>Motherboard Cy10LP 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475" name="Rectángulo 10"/>
          <p:cNvSpPr/>
          <p:nvPr/>
        </p:nvSpPr>
        <p:spPr>
          <a:xfrm>
            <a:off x="8760240" y="1404360"/>
            <a:ext cx="218196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2000" spc="-1" strike="noStrike">
                <a:solidFill>
                  <a:srgbClr val="ffff00"/>
                </a:solidFill>
                <a:latin typeface="Calibri"/>
              </a:rPr>
              <a:t>ASU 12 PR2B (top) 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76" name="Rectángulo 11"/>
          <p:cNvSpPr/>
          <p:nvPr/>
        </p:nvSpPr>
        <p:spPr>
          <a:xfrm>
            <a:off x="8548560" y="4317120"/>
            <a:ext cx="2605680" cy="39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2000" spc="-1" strike="noStrike">
                <a:solidFill>
                  <a:srgbClr val="002060"/>
                </a:solidFill>
                <a:latin typeface="Calibri"/>
              </a:rPr>
              <a:t>ASU 12 PR2B (bottom) 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477" name="PlaceHolder 3"/>
          <p:cNvSpPr>
            <a:spLocks noGrp="1"/>
          </p:cNvSpPr>
          <p:nvPr>
            <p:ph type="dt" idx="50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vel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en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usi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LiR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chi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9" name="PlaceHolder 2"/>
          <p:cNvSpPr>
            <a:spLocks noGrp="1"/>
          </p:cNvSpPr>
          <p:nvPr>
            <p:ph type="ftr" idx="51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480" name="Subtitle 2"/>
          <p:cNvSpPr/>
          <p:nvPr/>
        </p:nvSpPr>
        <p:spPr>
          <a:xfrm>
            <a:off x="119160" y="1406520"/>
            <a:ext cx="10640520" cy="472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t">
            <a:normAutofit/>
          </a:bodyPr>
          <a:p>
            <a:pPr algn="ctr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c00000"/>
                </a:solidFill>
                <a:latin typeface="Calibri"/>
              </a:rPr>
              <a:t>MRPC for timing-SDHCAL (&amp; Muon tomography &amp; TOF-PET)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Classic :  </a:t>
            </a: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ed7d31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n-US" sz="1600" spc="-1" strike="noStrike">
                <a:solidFill>
                  <a:srgbClr val="ed7d31"/>
                </a:solidFill>
                <a:latin typeface="Calibri"/>
              </a:rPr>
              <a:t>Using NINO (CERN, 2003) : differential, 3 x 8 ch.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New :     </a:t>
            </a:r>
            <a:endParaRPr b="0" lang="fr-FR" sz="1800" spc="-1" strike="noStrike">
              <a:latin typeface="Arial"/>
            </a:endParaRPr>
          </a:p>
          <a:p>
            <a:pPr marL="285840" indent="-285840">
              <a:lnSpc>
                <a:spcPct val="90000"/>
              </a:lnSpc>
              <a:spcBef>
                <a:spcPts val="1001"/>
              </a:spcBef>
              <a:buClr>
                <a:srgbClr val="4472c4"/>
              </a:buClr>
              <a:buFont typeface="Wingdings" charset="2"/>
              <a:buChar char=""/>
              <a:tabLst>
                <a:tab algn="l" pos="0"/>
              </a:tabLst>
            </a:pPr>
            <a:r>
              <a:rPr b="0" lang="en-US" sz="1600" spc="-1" strike="noStrike">
                <a:solidFill>
                  <a:srgbClr val="4472c4"/>
                </a:solidFill>
                <a:latin typeface="Calibri"/>
              </a:rPr>
              <a:t>Using LiROC (Weeroc, 2022) : single-ended, 64 ch.   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Designing the signal electrode, and also the ground plane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481" name="Picture 15" descr=""/>
          <p:cNvPicPr/>
          <p:nvPr/>
        </p:nvPicPr>
        <p:blipFill>
          <a:blip r:embed="rId1"/>
          <a:stretch/>
        </p:blipFill>
        <p:spPr>
          <a:xfrm>
            <a:off x="9304200" y="0"/>
            <a:ext cx="2887560" cy="1489680"/>
          </a:xfrm>
          <a:prstGeom prst="rect">
            <a:avLst/>
          </a:prstGeom>
          <a:ln w="0">
            <a:noFill/>
          </a:ln>
        </p:spPr>
      </p:pic>
      <p:grpSp>
        <p:nvGrpSpPr>
          <p:cNvPr id="482" name="그룹 66"/>
          <p:cNvGrpSpPr/>
          <p:nvPr/>
        </p:nvGrpSpPr>
        <p:grpSpPr>
          <a:xfrm>
            <a:off x="5246640" y="3210120"/>
            <a:ext cx="1818720" cy="2061720"/>
            <a:chOff x="5246640" y="3210120"/>
            <a:chExt cx="1818720" cy="2061720"/>
          </a:xfrm>
        </p:grpSpPr>
        <p:pic>
          <p:nvPicPr>
            <p:cNvPr id="483" name="그림 61" descr="텍스트, 전자기기, 회로이(가) 표시된 사진&#10;&#10;자동 생성된 설명"/>
            <p:cNvPicPr/>
            <p:nvPr/>
          </p:nvPicPr>
          <p:blipFill>
            <a:blip r:embed="rId2"/>
            <a:stretch/>
          </p:blipFill>
          <p:spPr>
            <a:xfrm rot="5400000">
              <a:off x="5124960" y="3331440"/>
              <a:ext cx="2061720" cy="18187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84" name="오른쪽 중괄호 62"/>
            <p:cNvSpPr/>
            <p:nvPr/>
          </p:nvSpPr>
          <p:spPr>
            <a:xfrm>
              <a:off x="6504840" y="4748400"/>
              <a:ext cx="37800" cy="24984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5" name="오른쪽 중괄호 63"/>
            <p:cNvSpPr/>
            <p:nvPr/>
          </p:nvSpPr>
          <p:spPr>
            <a:xfrm rot="16200000">
              <a:off x="6084720" y="4328640"/>
              <a:ext cx="61200" cy="77796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486" name="Text Box 64"/>
            <p:cNvSpPr/>
            <p:nvPr/>
          </p:nvSpPr>
          <p:spPr>
            <a:xfrm>
              <a:off x="5976000" y="4561560"/>
              <a:ext cx="277200" cy="112680"/>
            </a:xfrm>
            <a:prstGeom prst="rect">
              <a:avLst/>
            </a:prstGeom>
            <a:solidFill>
              <a:srgbClr val="eaeaea"/>
            </a:solidFill>
            <a:ln w="635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tIns="91440" bIns="91440" anchor="t">
              <a:no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  <a:buNone/>
                <a:tabLst>
                  <a:tab algn="l" pos="0"/>
                </a:tabLst>
              </a:pPr>
              <a:r>
                <a:rPr b="0" lang="en-US" sz="600" spc="-1" strike="noStrike">
                  <a:solidFill>
                    <a:srgbClr val="000000"/>
                  </a:solidFill>
                  <a:latin typeface="Malgun Gothic"/>
                  <a:ea typeface="Malgun Gothic"/>
                </a:rPr>
                <a:t>95.5mm</a:t>
              </a:r>
              <a:endParaRPr b="0" lang="fr-FR" sz="600" spc="-1" strike="noStrike">
                <a:latin typeface="Arial"/>
              </a:endParaRPr>
            </a:p>
          </p:txBody>
        </p:sp>
        <p:sp>
          <p:nvSpPr>
            <p:cNvPr id="487" name="Text Box 65"/>
            <p:cNvSpPr/>
            <p:nvPr/>
          </p:nvSpPr>
          <p:spPr>
            <a:xfrm>
              <a:off x="6555960" y="4815000"/>
              <a:ext cx="252000" cy="112680"/>
            </a:xfrm>
            <a:prstGeom prst="rect">
              <a:avLst/>
            </a:prstGeom>
            <a:solidFill>
              <a:srgbClr val="eaeaea"/>
            </a:solidFill>
            <a:ln w="635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tIns="91440" bIns="91440" anchor="t">
              <a:no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  <a:buNone/>
                <a:tabLst>
                  <a:tab algn="l" pos="0"/>
                </a:tabLst>
              </a:pPr>
              <a:r>
                <a:rPr b="0" lang="en-US" sz="600" spc="-1" strike="noStrike">
                  <a:solidFill>
                    <a:srgbClr val="000000"/>
                  </a:solidFill>
                  <a:latin typeface="Malgun Gothic"/>
                  <a:ea typeface="Malgun Gothic"/>
                </a:rPr>
                <a:t>32mm</a:t>
              </a:r>
              <a:endParaRPr b="0" lang="fr-FR" sz="600" spc="-1" strike="noStrike">
                <a:latin typeface="Arial"/>
              </a:endParaRPr>
            </a:p>
          </p:txBody>
        </p:sp>
      </p:grpSp>
      <p:pic>
        <p:nvPicPr>
          <p:cNvPr id="488" name="Picture 11" descr=""/>
          <p:cNvPicPr/>
          <p:nvPr/>
        </p:nvPicPr>
        <p:blipFill>
          <a:blip r:embed="rId3"/>
          <a:stretch/>
        </p:blipFill>
        <p:spPr>
          <a:xfrm>
            <a:off x="5215680" y="1815480"/>
            <a:ext cx="1888200" cy="1184040"/>
          </a:xfrm>
          <a:prstGeom prst="rect">
            <a:avLst/>
          </a:prstGeom>
          <a:ln w="0">
            <a:noFill/>
          </a:ln>
        </p:spPr>
      </p:pic>
      <p:sp>
        <p:nvSpPr>
          <p:cNvPr id="489" name="Right Arrow 12"/>
          <p:cNvSpPr/>
          <p:nvPr/>
        </p:nvSpPr>
        <p:spPr>
          <a:xfrm>
            <a:off x="4710240" y="2163960"/>
            <a:ext cx="341280" cy="2433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2278f"/>
          </a:solidFill>
          <a:ln>
            <a:solidFill>
              <a:srgbClr val="6c1c6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90" name="Right Arrow 16"/>
          <p:cNvSpPr/>
          <p:nvPr/>
        </p:nvSpPr>
        <p:spPr>
          <a:xfrm>
            <a:off x="4710240" y="3210120"/>
            <a:ext cx="341280" cy="2433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2278f"/>
          </a:solidFill>
          <a:ln>
            <a:solidFill>
              <a:srgbClr val="6c1c6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91" name="Picture 10" descr=""/>
          <p:cNvPicPr/>
          <p:nvPr/>
        </p:nvPicPr>
        <p:blipFill>
          <a:blip r:embed="rId4"/>
          <a:stretch/>
        </p:blipFill>
        <p:spPr>
          <a:xfrm>
            <a:off x="948600" y="4731840"/>
            <a:ext cx="2114280" cy="1742400"/>
          </a:xfrm>
          <a:prstGeom prst="rect">
            <a:avLst/>
          </a:prstGeom>
          <a:ln w="0">
            <a:noFill/>
          </a:ln>
        </p:spPr>
      </p:pic>
      <p:pic>
        <p:nvPicPr>
          <p:cNvPr id="492" name="Picture 13" descr=""/>
          <p:cNvPicPr/>
          <p:nvPr/>
        </p:nvPicPr>
        <p:blipFill>
          <a:blip r:embed="rId5"/>
          <a:stretch/>
        </p:blipFill>
        <p:spPr>
          <a:xfrm>
            <a:off x="2477880" y="4731840"/>
            <a:ext cx="1494360" cy="1485000"/>
          </a:xfrm>
          <a:prstGeom prst="rect">
            <a:avLst/>
          </a:prstGeom>
          <a:ln w="0">
            <a:noFill/>
          </a:ln>
        </p:spPr>
      </p:pic>
      <p:sp>
        <p:nvSpPr>
          <p:cNvPr id="493" name="CuadroTexto 19"/>
          <p:cNvSpPr/>
          <p:nvPr/>
        </p:nvSpPr>
        <p:spPr>
          <a:xfrm>
            <a:off x="420840" y="3875400"/>
            <a:ext cx="195048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70c0"/>
                </a:solidFill>
                <a:latin typeface="Calibri"/>
              </a:rPr>
              <a:t>Time resolution 12 ps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494" name="Imagen 22" descr=""/>
          <p:cNvPicPr/>
          <p:nvPr/>
        </p:nvPicPr>
        <p:blipFill>
          <a:blip r:embed="rId6"/>
          <a:stretch/>
        </p:blipFill>
        <p:spPr>
          <a:xfrm>
            <a:off x="7461360" y="2526480"/>
            <a:ext cx="4557240" cy="2851200"/>
          </a:xfrm>
          <a:prstGeom prst="rect">
            <a:avLst/>
          </a:prstGeom>
          <a:ln w="0">
            <a:noFill/>
          </a:ln>
        </p:spPr>
      </p:pic>
      <p:sp>
        <p:nvSpPr>
          <p:cNvPr id="495" name="CuadroTexto 21"/>
          <p:cNvSpPr/>
          <p:nvPr/>
        </p:nvSpPr>
        <p:spPr>
          <a:xfrm>
            <a:off x="7286400" y="5252760"/>
            <a:ext cx="4829400" cy="333000"/>
          </a:xfrm>
          <a:prstGeom prst="rect">
            <a:avLst/>
          </a:prstGeom>
          <a:solidFill>
            <a:srgbClr val="e5f4d4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LIROC jitter after removing the measurement setup jitter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496" name="Imagen 23" descr=""/>
          <p:cNvPicPr/>
          <p:nvPr/>
        </p:nvPicPr>
        <p:blipFill>
          <a:blip r:embed="rId7"/>
          <a:stretch/>
        </p:blipFill>
        <p:spPr>
          <a:xfrm>
            <a:off x="7461360" y="1837800"/>
            <a:ext cx="875520" cy="686520"/>
          </a:xfrm>
          <a:prstGeom prst="rect">
            <a:avLst/>
          </a:prstGeom>
          <a:ln w="0">
            <a:noFill/>
          </a:ln>
        </p:spPr>
      </p:pic>
      <p:pic>
        <p:nvPicPr>
          <p:cNvPr id="497" name="Imagen 24" descr=""/>
          <p:cNvPicPr/>
          <p:nvPr/>
        </p:nvPicPr>
        <p:blipFill>
          <a:blip r:embed="rId8"/>
          <a:stretch/>
        </p:blipFill>
        <p:spPr>
          <a:xfrm>
            <a:off x="8337600" y="1954440"/>
            <a:ext cx="1904760" cy="342720"/>
          </a:xfrm>
          <a:prstGeom prst="rect">
            <a:avLst/>
          </a:prstGeom>
          <a:ln w="0">
            <a:noFill/>
          </a:ln>
        </p:spPr>
      </p:pic>
      <p:pic>
        <p:nvPicPr>
          <p:cNvPr id="498" name="Imagen 25" descr=""/>
          <p:cNvPicPr/>
          <p:nvPr/>
        </p:nvPicPr>
        <p:blipFill>
          <a:blip r:embed="rId9"/>
          <a:stretch/>
        </p:blipFill>
        <p:spPr>
          <a:xfrm>
            <a:off x="10308960" y="1738080"/>
            <a:ext cx="1595160" cy="802800"/>
          </a:xfrm>
          <a:prstGeom prst="rect">
            <a:avLst/>
          </a:prstGeom>
          <a:ln w="0">
            <a:noFill/>
          </a:ln>
        </p:spPr>
      </p:pic>
      <p:sp>
        <p:nvSpPr>
          <p:cNvPr id="499" name="PlaceHolder 3"/>
          <p:cNvSpPr>
            <a:spLocks noGrp="1"/>
          </p:cNvSpPr>
          <p:nvPr>
            <p:ph type="dt" idx="52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500" name="CuadroTexto 20"/>
          <p:cNvSpPr/>
          <p:nvPr/>
        </p:nvSpPr>
        <p:spPr>
          <a:xfrm>
            <a:off x="5088600" y="5720760"/>
            <a:ext cx="7012440" cy="1063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0">
            <a:solidFill>
              <a:srgbClr val="5982db">
                <a:lumMod val="50000"/>
              </a:srgb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s-ES" sz="1600" spc="-1" strike="noStrike">
                <a:solidFill>
                  <a:srgbClr val="0e0e0e"/>
                </a:solidFill>
                <a:latin typeface="Chalkboard SE"/>
              </a:rPr>
              <a:t>Progress has been made at GWNU on the development of the LVDS-to-sub-LVDS interface card, which is required to connect the output of the NINO FEE boards to the picoTDC board developed by INFN-Bologna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va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of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inc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lu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ng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ad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ou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0" name="PlaceHolder 2"/>
          <p:cNvSpPr>
            <a:spLocks noGrp="1"/>
          </p:cNvSpPr>
          <p:nvPr>
            <p:ph type="dt" idx="15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01" name="PlaceHolder 3"/>
          <p:cNvSpPr>
            <a:spLocks noGrp="1"/>
          </p:cNvSpPr>
          <p:nvPr>
            <p:ph type="ftr" idx="16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491347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491347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02" name="Rectangle 8"/>
          <p:cNvSpPr/>
          <p:nvPr/>
        </p:nvSpPr>
        <p:spPr>
          <a:xfrm>
            <a:off x="1730880" y="4076280"/>
            <a:ext cx="1139400" cy="1940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39960" dir="5400000" dist="2304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/>
        </p:style>
      </p:sp>
      <p:pic>
        <p:nvPicPr>
          <p:cNvPr id="203" name="Image 26" descr="testAnim1.gif"/>
          <p:cNvPicPr/>
          <p:nvPr/>
        </p:nvPicPr>
        <p:blipFill>
          <a:blip r:embed="rId1"/>
          <a:stretch/>
        </p:blipFill>
        <p:spPr>
          <a:xfrm>
            <a:off x="1477440" y="1583280"/>
            <a:ext cx="3482280" cy="2734560"/>
          </a:xfrm>
          <a:prstGeom prst="rect">
            <a:avLst/>
          </a:prstGeom>
          <a:ln w="0">
            <a:noFill/>
          </a:ln>
        </p:spPr>
      </p:pic>
      <p:sp>
        <p:nvSpPr>
          <p:cNvPr id="204" name="ZoneTexte 48"/>
          <p:cNvSpPr/>
          <p:nvPr/>
        </p:nvSpPr>
        <p:spPr>
          <a:xfrm>
            <a:off x="322200" y="1335240"/>
            <a:ext cx="5307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Timing could be an important factor </a:t>
            </a:r>
            <a:r>
              <a:rPr b="0" lang="en-US" sz="1600" spc="-1" strike="noStrike">
                <a:solidFill>
                  <a:srgbClr val="c00000"/>
                </a:solidFill>
                <a:latin typeface="Calibri"/>
              </a:rPr>
              <a:t>to identify delayed neutrons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and </a:t>
            </a:r>
            <a:r>
              <a:rPr b="0" lang="en-US" sz="1600" spc="-1" strike="noStrike">
                <a:solidFill>
                  <a:srgbClr val="7030a0"/>
                </a:solidFill>
                <a:latin typeface="Calibri"/>
              </a:rPr>
              <a:t>better reconstruct their energy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05" name="Image 19" descr="distanceNKZoom.png"/>
          <p:cNvPicPr/>
          <p:nvPr/>
        </p:nvPicPr>
        <p:blipFill>
          <a:blip r:embed="rId2"/>
          <a:stretch/>
        </p:blipFill>
        <p:spPr>
          <a:xfrm>
            <a:off x="3057840" y="4258800"/>
            <a:ext cx="2785680" cy="2228760"/>
          </a:xfrm>
          <a:prstGeom prst="rect">
            <a:avLst/>
          </a:prstGeom>
          <a:ln w="0">
            <a:noFill/>
          </a:ln>
        </p:spPr>
      </p:pic>
      <p:pic>
        <p:nvPicPr>
          <p:cNvPr id="206" name="Image 20" descr="distanceZoom.png"/>
          <p:cNvPicPr/>
          <p:nvPr/>
        </p:nvPicPr>
        <p:blipFill>
          <a:blip r:embed="rId3"/>
          <a:stretch/>
        </p:blipFill>
        <p:spPr>
          <a:xfrm>
            <a:off x="575280" y="4205520"/>
            <a:ext cx="2613960" cy="2282400"/>
          </a:xfrm>
          <a:prstGeom prst="rect">
            <a:avLst/>
          </a:prstGeom>
          <a:ln w="0">
            <a:noFill/>
          </a:ln>
        </p:spPr>
      </p:pic>
      <p:pic>
        <p:nvPicPr>
          <p:cNvPr id="207" name="Image 7" descr="Capture d’écran 2020-01-22 à 18.17.40.png"/>
          <p:cNvPicPr/>
          <p:nvPr/>
        </p:nvPicPr>
        <p:blipFill>
          <a:blip r:embed="rId4"/>
          <a:stretch/>
        </p:blipFill>
        <p:spPr>
          <a:xfrm>
            <a:off x="6986880" y="1869480"/>
            <a:ext cx="3742560" cy="2462760"/>
          </a:xfrm>
          <a:prstGeom prst="rect">
            <a:avLst/>
          </a:prstGeom>
          <a:ln w="0">
            <a:noFill/>
          </a:ln>
        </p:spPr>
      </p:pic>
      <p:pic>
        <p:nvPicPr>
          <p:cNvPr id="208" name="Image 10" descr="Capture d’écran 2020-01-22 à 18.18.22.png"/>
          <p:cNvPicPr/>
          <p:nvPr/>
        </p:nvPicPr>
        <p:blipFill>
          <a:blip r:embed="rId5"/>
          <a:stretch/>
        </p:blipFill>
        <p:spPr>
          <a:xfrm>
            <a:off x="7016040" y="4191120"/>
            <a:ext cx="3713400" cy="2559960"/>
          </a:xfrm>
          <a:prstGeom prst="rect">
            <a:avLst/>
          </a:prstGeom>
          <a:ln w="0">
            <a:noFill/>
          </a:ln>
        </p:spPr>
      </p:pic>
      <p:sp>
        <p:nvSpPr>
          <p:cNvPr id="209" name="ZoneTexte 4"/>
          <p:cNvSpPr/>
          <p:nvPr/>
        </p:nvSpPr>
        <p:spPr>
          <a:xfrm>
            <a:off x="6267600" y="1229040"/>
            <a:ext cx="5853960" cy="81972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rgbClr val="000000"/>
                </a:solidFill>
                <a:latin typeface="Calibri"/>
              </a:rPr>
              <a:t>Time information can help to </a:t>
            </a:r>
            <a:r>
              <a:rPr b="0" lang="en-GB" sz="1600" spc="-1" strike="noStrike">
                <a:solidFill>
                  <a:srgbClr val="c00000"/>
                </a:solidFill>
                <a:latin typeface="Calibri"/>
              </a:rPr>
              <a:t>separate close by showers </a:t>
            </a:r>
            <a:r>
              <a:rPr b="0" lang="en-GB" sz="1600" spc="-1" strike="noStrike">
                <a:solidFill>
                  <a:srgbClr val="000000"/>
                </a:solidFill>
                <a:latin typeface="Calibri"/>
              </a:rPr>
              <a:t>and </a:t>
            </a:r>
            <a:r>
              <a:rPr b="0" lang="en-GB" sz="1600" spc="-1" strike="noStrike">
                <a:solidFill>
                  <a:srgbClr val="7030a0"/>
                </a:solidFill>
                <a:latin typeface="Calibri"/>
              </a:rPr>
              <a:t>reduce the confusion for a better PFA application</a:t>
            </a:r>
            <a:r>
              <a:rPr b="0" lang="en-GB" sz="16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GB" sz="1600" spc="-1" strike="noStrike">
                <a:solidFill>
                  <a:srgbClr val="2f2b60"/>
                </a:solidFill>
                <a:latin typeface="Calibri"/>
              </a:rPr>
              <a:t>Example:  pi-(20 GeV), K-(10 GeV) separated by 8 cm.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10" name="Rectángulo 13"/>
          <p:cNvSpPr/>
          <p:nvPr/>
        </p:nvSpPr>
        <p:spPr>
          <a:xfrm>
            <a:off x="7788600" y="4202280"/>
            <a:ext cx="2320920" cy="206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1" name="CuadroTexto 14"/>
          <p:cNvSpPr/>
          <p:nvPr/>
        </p:nvSpPr>
        <p:spPr>
          <a:xfrm>
            <a:off x="2413080" y="6352560"/>
            <a:ext cx="548280" cy="302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Time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212" name="CuadroTexto 15"/>
          <p:cNvSpPr/>
          <p:nvPr/>
        </p:nvSpPr>
        <p:spPr>
          <a:xfrm>
            <a:off x="5064840" y="6352560"/>
            <a:ext cx="548280" cy="302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Time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213" name="CuadroTexto 16"/>
          <p:cNvSpPr/>
          <p:nvPr/>
        </p:nvSpPr>
        <p:spPr>
          <a:xfrm>
            <a:off x="10192680" y="6506280"/>
            <a:ext cx="636840" cy="302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Depth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214" name="CuadroTexto 17"/>
          <p:cNvSpPr/>
          <p:nvPr/>
        </p:nvSpPr>
        <p:spPr>
          <a:xfrm>
            <a:off x="10400040" y="4087440"/>
            <a:ext cx="636840" cy="302760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400" spc="-1" strike="noStrike">
                <a:solidFill>
                  <a:srgbClr val="000000"/>
                </a:solidFill>
                <a:latin typeface="Calibri"/>
              </a:rPr>
              <a:t>Depth</a:t>
            </a:r>
            <a:endParaRPr b="0" lang="fr-FR" sz="1400" spc="-1" strike="noStrike">
              <a:latin typeface="Arial"/>
            </a:endParaRPr>
          </a:p>
        </p:txBody>
      </p:sp>
      <p:sp>
        <p:nvSpPr>
          <p:cNvPr id="215" name="CuadroTexto 18"/>
          <p:cNvSpPr/>
          <p:nvPr/>
        </p:nvSpPr>
        <p:spPr>
          <a:xfrm>
            <a:off x="7427520" y="2148480"/>
            <a:ext cx="10483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Easy case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16" name="CuadroTexto 19"/>
          <p:cNvSpPr/>
          <p:nvPr/>
        </p:nvSpPr>
        <p:spPr>
          <a:xfrm>
            <a:off x="7483680" y="4470120"/>
            <a:ext cx="13622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Difficult case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SD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HC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AL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at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In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va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–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sk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7.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2.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2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ZoneTexte 1"/>
          <p:cNvSpPr/>
          <p:nvPr/>
        </p:nvSpPr>
        <p:spPr>
          <a:xfrm>
            <a:off x="700920" y="1699920"/>
            <a:ext cx="10571040" cy="173556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0">
            <a:solidFill>
              <a:srgbClr val="92278f">
                <a:lumMod val="75000"/>
              </a:srgb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1800" spc="-1" strike="noStrike">
                <a:solidFill>
                  <a:srgbClr val="d5fc79"/>
                </a:solidFill>
                <a:latin typeface="Calibri"/>
              </a:rPr>
              <a:t>General goal</a:t>
            </a:r>
            <a:r>
              <a:rPr b="0" lang="en-GB" sz="1800" spc="-1" strike="noStrike">
                <a:solidFill>
                  <a:srgbClr val="d5fc79"/>
                </a:solidFill>
                <a:latin typeface="Calibri"/>
              </a:rPr>
              <a:t>:  </a:t>
            </a:r>
            <a:r>
              <a:rPr b="0" lang="en-GB" sz="1800" spc="-1" strike="noStrike">
                <a:solidFill>
                  <a:srgbClr val="ffffff"/>
                </a:solidFill>
                <a:latin typeface="Calibri"/>
              </a:rPr>
              <a:t>Extending the Semi-Digital Hadronic CALorimeter (SDHCAL) to include timing information (100 -200ps resolution) for a </a:t>
            </a:r>
            <a:r>
              <a:rPr b="1" lang="en-GB" sz="1800" spc="-1" strike="noStrike">
                <a:solidFill>
                  <a:srgbClr val="ffffff"/>
                </a:solidFill>
                <a:latin typeface="Calibri"/>
              </a:rPr>
              <a:t>5D-calorimetry (space, amplitude &amp; timing)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GB" sz="1800" spc="-1" strike="noStrike">
                <a:solidFill>
                  <a:srgbClr val="d5fc79"/>
                </a:solidFill>
                <a:latin typeface="Calibri"/>
              </a:rPr>
              <a:t>Implementation</a:t>
            </a:r>
            <a:r>
              <a:rPr b="0" lang="en-GB" sz="1800" spc="-1" strike="noStrike">
                <a:solidFill>
                  <a:srgbClr val="0d0d0d"/>
                </a:solidFill>
                <a:latin typeface="Calibri"/>
              </a:rPr>
              <a:t>: </a:t>
            </a:r>
            <a:r>
              <a:rPr b="1" lang="en-GB" sz="1800" spc="-1" strike="noStrike">
                <a:solidFill>
                  <a:srgbClr val="ffffff"/>
                </a:solidFill>
                <a:latin typeface="Calibri"/>
              </a:rPr>
              <a:t>Build small multi-gap RPC  (MRPC) </a:t>
            </a:r>
            <a:r>
              <a:rPr b="0" lang="en-GB" sz="1800" spc="-1" strike="noStrike">
                <a:solidFill>
                  <a:srgbClr val="ffffff"/>
                </a:solidFill>
                <a:latin typeface="Calibri"/>
              </a:rPr>
              <a:t>and </a:t>
            </a:r>
            <a:r>
              <a:rPr b="1" lang="en-GB" sz="1800" spc="-1" strike="noStrike">
                <a:solidFill>
                  <a:srgbClr val="ffffff"/>
                </a:solidFill>
                <a:latin typeface="Calibri"/>
              </a:rPr>
              <a:t>developed a new version of electronics </a:t>
            </a:r>
            <a:r>
              <a:rPr b="0" lang="en-GB" sz="1800" spc="-1" strike="noStrike">
                <a:solidFill>
                  <a:srgbClr val="ffffff"/>
                </a:solidFill>
                <a:latin typeface="Calibri"/>
              </a:rPr>
              <a:t>with </a:t>
            </a:r>
            <a:r>
              <a:rPr b="1" lang="en-GB" sz="1800" spc="-1" strike="noStrike">
                <a:solidFill>
                  <a:srgbClr val="ffffff"/>
                </a:solidFill>
                <a:latin typeface="Calibri"/>
              </a:rPr>
              <a:t>timing capabilities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19" name="PlaceHolder 2"/>
          <p:cNvSpPr>
            <a:spLocks noGrp="1"/>
          </p:cNvSpPr>
          <p:nvPr>
            <p:ph type="ftr" idx="17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20" name="Rectángulo 13"/>
          <p:cNvSpPr/>
          <p:nvPr/>
        </p:nvSpPr>
        <p:spPr>
          <a:xfrm>
            <a:off x="700920" y="3966120"/>
            <a:ext cx="963972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The use of </a:t>
            </a:r>
            <a:r>
              <a:rPr b="0" lang="en-US" sz="1800" spc="-1" strike="noStrike">
                <a:solidFill>
                  <a:srgbClr val="9437ff"/>
                </a:solidFill>
                <a:latin typeface="Calibri"/>
              </a:rPr>
              <a:t>MRPC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1800" spc="-1" strike="noStrike">
                <a:solidFill>
                  <a:srgbClr val="2958be"/>
                </a:solidFill>
                <a:latin typeface="Calibri"/>
              </a:rPr>
              <a:t>will improve the intrinsic timing of the detector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but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 electronic on the previous SDHCAL 1m3 prototype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has not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high resolution timing capabilities.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1800" spc="-1" strike="noStrike">
                <a:solidFill>
                  <a:srgbClr val="000000"/>
                </a:solidFill>
                <a:latin typeface="Wingdings"/>
              </a:rPr>
              <a:t>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Readout Chip 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HARDROC3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. Time Stamping=</a:t>
            </a:r>
            <a:r>
              <a:rPr b="1" lang="en-US" sz="1800" spc="-1" strike="noStrike">
                <a:solidFill>
                  <a:srgbClr val="000000"/>
                </a:solidFill>
                <a:latin typeface="Calibri"/>
              </a:rPr>
              <a:t>200ns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21" name="Imagen 14" descr=""/>
          <p:cNvPicPr/>
          <p:nvPr/>
        </p:nvPicPr>
        <p:blipFill>
          <a:blip r:embed="rId1"/>
          <a:stretch/>
        </p:blipFill>
        <p:spPr>
          <a:xfrm>
            <a:off x="7319160" y="3747240"/>
            <a:ext cx="4555800" cy="1359720"/>
          </a:xfrm>
          <a:prstGeom prst="rect">
            <a:avLst/>
          </a:prstGeom>
          <a:ln w="0">
            <a:noFill/>
          </a:ln>
        </p:spPr>
      </p:pic>
      <p:sp>
        <p:nvSpPr>
          <p:cNvPr id="222" name="PlaceHolder 3"/>
          <p:cNvSpPr>
            <a:spLocks noGrp="1"/>
          </p:cNvSpPr>
          <p:nvPr>
            <p:ph type="dt" idx="18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23" name="CuadroTexto 5"/>
          <p:cNvSpPr/>
          <p:nvPr/>
        </p:nvSpPr>
        <p:spPr>
          <a:xfrm>
            <a:off x="322200" y="5522760"/>
            <a:ext cx="7148880" cy="912600"/>
          </a:xfrm>
          <a:prstGeom prst="rect">
            <a:avLst/>
          </a:prstGeom>
          <a:solidFill>
            <a:schemeClr val="bg2"/>
          </a:solidFill>
          <a:ln w="0">
            <a:solidFill>
              <a:srgbClr val="92278f">
                <a:lumMod val="60000"/>
                <a:lumOff val="40000"/>
              </a:srgb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For AIDAInnova developments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     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Using </a:t>
            </a:r>
            <a:r>
              <a:rPr b="1" lang="en-US" sz="1800" spc="-1" strike="noStrike">
                <a:solidFill>
                  <a:srgbClr val="c00000"/>
                </a:solidFill>
                <a:latin typeface="Calibri"/>
              </a:rPr>
              <a:t>PETIROC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en-US" sz="1800" spc="-1" strike="noStrike">
                <a:solidFill>
                  <a:srgbClr val="301d7e"/>
                </a:solidFill>
                <a:latin typeface="Calibri"/>
              </a:rPr>
              <a:t>(~50ps)</a:t>
            </a:r>
            <a:r>
              <a:rPr b="0" lang="en-US" sz="1800" spc="-1" strike="noStrike">
                <a:solidFill>
                  <a:srgbClr val="301d7e"/>
                </a:solidFill>
                <a:latin typeface="Calibri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as first step before a future new ASIC 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     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Also some chamber tests using NINO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24" name="Imagen 2" descr=""/>
          <p:cNvPicPr/>
          <p:nvPr/>
        </p:nvPicPr>
        <p:blipFill>
          <a:blip r:embed="rId2"/>
          <a:stretch/>
        </p:blipFill>
        <p:spPr>
          <a:xfrm>
            <a:off x="9633600" y="5272920"/>
            <a:ext cx="1414080" cy="1481400"/>
          </a:xfrm>
          <a:prstGeom prst="rect">
            <a:avLst/>
          </a:prstGeom>
          <a:ln w="0">
            <a:noFill/>
          </a:ln>
        </p:spPr>
      </p:pic>
      <p:sp>
        <p:nvSpPr>
          <p:cNvPr id="225" name="CuadroTexto 7"/>
          <p:cNvSpPr/>
          <p:nvPr/>
        </p:nvSpPr>
        <p:spPr>
          <a:xfrm>
            <a:off x="9639000" y="5272920"/>
            <a:ext cx="1089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ffff00"/>
                </a:solidFill>
                <a:latin typeface="Calibri"/>
              </a:rPr>
              <a:t>PETIROC2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Ch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be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vel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en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ts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dt" idx="19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ftr" idx="20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29" name="CuadroTexto 6"/>
          <p:cNvSpPr/>
          <p:nvPr/>
        </p:nvSpPr>
        <p:spPr>
          <a:xfrm>
            <a:off x="1203480" y="1362600"/>
            <a:ext cx="9784800" cy="4722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1" lang="en-US" sz="1800" spc="-1" strike="noStrike">
                <a:solidFill>
                  <a:srgbClr val="762eb1"/>
                </a:solidFill>
                <a:latin typeface="Segoe Print"/>
              </a:rPr>
              <a:t>Multiple prototype chambers have been built by different institutes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</a:pPr>
            <a:r>
              <a:rPr b="1" lang="en-US" sz="1800" spc="-1" strike="noStrike">
                <a:solidFill>
                  <a:srgbClr val="762eb1"/>
                </a:solidFill>
                <a:latin typeface="Segoe Print"/>
              </a:rPr>
              <a:t>    </a:t>
            </a:r>
            <a:endParaRPr b="0" lang="fr-FR" sz="18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Sizes from 20x20 cm2 up to 1x1m2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Single or double stacks  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4 or 5 gas gaps per stack</a:t>
            </a:r>
            <a:endParaRPr b="0" lang="fr-FR" sz="1800" spc="-1" strike="noStrike">
              <a:latin typeface="Arial"/>
            </a:endParaRPr>
          </a:p>
          <a:p>
            <a:pPr marL="457200"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Different Glass plates types with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resistivity  from ~ 10</a:t>
            </a:r>
            <a:r>
              <a:rPr b="0" lang="en-US" sz="1800" spc="-1" strike="noStrike" baseline="30000">
                <a:solidFill>
                  <a:srgbClr val="000000"/>
                </a:solidFill>
                <a:latin typeface="Calibri"/>
              </a:rPr>
              <a:t>10 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𝛀cm</a:t>
            </a:r>
            <a:r>
              <a:rPr b="0" lang="en-US" sz="1800" spc="-1" strike="noStrike">
                <a:solidFill>
                  <a:srgbClr val="000000"/>
                </a:solidFill>
                <a:latin typeface="Segoe Print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to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~ 10</a:t>
            </a:r>
            <a:r>
              <a:rPr b="0" lang="en-US" sz="1800" spc="-1" strike="noStrike" baseline="30000">
                <a:solidFill>
                  <a:srgbClr val="000000"/>
                </a:solidFill>
                <a:latin typeface="Calibri"/>
              </a:rPr>
              <a:t>13  </a:t>
            </a:r>
            <a:r>
              <a:rPr b="0" lang="en-US" sz="1800" spc="-1" strike="noStrike">
                <a:solidFill>
                  <a:srgbClr val="000000"/>
                </a:solidFill>
                <a:latin typeface="Symbol"/>
              </a:rPr>
              <a:t>𝛀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cm 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(standard glass: 10</a:t>
            </a:r>
            <a:r>
              <a:rPr b="0" lang="en-US" sz="1600" spc="-1" strike="noStrike" baseline="30000">
                <a:solidFill>
                  <a:srgbClr val="000000"/>
                </a:solidFill>
                <a:latin typeface="Calibri"/>
              </a:rPr>
              <a:t>12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-10</a:t>
            </a:r>
            <a:r>
              <a:rPr b="0" lang="en-US" sz="1600" spc="-1" strike="noStrike" baseline="30000">
                <a:solidFill>
                  <a:srgbClr val="000000"/>
                </a:solidFill>
                <a:latin typeface="Calibri"/>
              </a:rPr>
              <a:t>13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Symbol"/>
              </a:rPr>
              <a:t> 𝛀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cm )</a:t>
            </a:r>
            <a:endParaRPr b="0" lang="fr-FR" sz="16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thickness from 280 </a:t>
            </a:r>
            <a:r>
              <a:rPr b="0" lang="en-US" sz="1800" spc="-1" strike="noStrike">
                <a:solidFill>
                  <a:srgbClr val="000000"/>
                </a:solidFill>
                <a:latin typeface="Symbo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Chalkboard SE"/>
              </a:rPr>
              <a:t> 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to 550 </a:t>
            </a:r>
            <a:r>
              <a:rPr b="0" lang="en-US" sz="1800" spc="-1" strike="noStrike">
                <a:solidFill>
                  <a:srgbClr val="000000"/>
                </a:solidFill>
                <a:latin typeface="Symbo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endParaRPr b="0" lang="fr-FR" sz="1800" spc="-1" strike="noStrike">
              <a:latin typeface="Arial"/>
            </a:endParaRPr>
          </a:p>
          <a:p>
            <a:pPr lvl="1" marL="743040" indent="-285840">
              <a:lnSpc>
                <a:spcPct val="100000"/>
              </a:lnSpc>
              <a:buClr>
                <a:srgbClr val="000000"/>
              </a:buClr>
              <a:buFont typeface="Wingdings" charset="2"/>
              <a:buChar char="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Gas gaps achieved with: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standard fishing lines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ceramic fishing lines (Expecting less charge going to the fishing line)</a:t>
            </a:r>
            <a:endParaRPr b="0" lang="fr-FR" sz="1800" spc="-1" strike="noStrike">
              <a:latin typeface="Arial"/>
            </a:endParaRPr>
          </a:p>
          <a:p>
            <a:pPr marL="13716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mylar cone spacers (Ø6mm, 250</a:t>
            </a:r>
            <a:r>
              <a:rPr b="0" lang="en-US" sz="1800" spc="-1" strike="noStrike">
                <a:solidFill>
                  <a:srgbClr val="000000"/>
                </a:solidFill>
                <a:latin typeface="Symbol"/>
              </a:rPr>
              <a:t>m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m thick) (Minimize dead spaces) </a:t>
            </a:r>
            <a:r>
              <a:rPr b="1" lang="en-US" sz="1800" spc="-1" strike="noStrike">
                <a:solidFill>
                  <a:srgbClr val="762eb1"/>
                </a:solidFill>
                <a:latin typeface="Segoe Print"/>
              </a:rPr>
              <a:t> 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Rectángulo redondeado 9"/>
          <p:cNvSpPr/>
          <p:nvPr/>
        </p:nvSpPr>
        <p:spPr>
          <a:xfrm>
            <a:off x="-23040" y="1311120"/>
            <a:ext cx="12222720" cy="5546520"/>
          </a:xfrm>
          <a:custGeom>
            <a:avLst/>
            <a:gdLst/>
            <a:ahLst/>
            <a:rect l="l" t="t" r="r" b="b"/>
            <a:pathLst>
              <a:path fill="none" w="4193405" h="5514643">
                <a:moveTo>
                  <a:pt x="0" y="194113"/>
                </a:moveTo>
                <a:cubicBezTo>
                  <a:pt x="12398" y="65089"/>
                  <a:pt x="94240" y="2277"/>
                  <a:pt x="194113" y="0"/>
                </a:cubicBezTo>
                <a:cubicBezTo>
                  <a:pt x="317730" y="-9221"/>
                  <a:pt x="552954" y="15801"/>
                  <a:pt x="737710" y="0"/>
                </a:cubicBezTo>
                <a:cubicBezTo>
                  <a:pt x="922466" y="-15801"/>
                  <a:pt x="1086834" y="12291"/>
                  <a:pt x="1319359" y="0"/>
                </a:cubicBezTo>
                <a:cubicBezTo>
                  <a:pt x="1551884" y="-12291"/>
                  <a:pt x="1668030" y="36325"/>
                  <a:pt x="1901008" y="0"/>
                </a:cubicBezTo>
                <a:cubicBezTo>
                  <a:pt x="2133986" y="-36325"/>
                  <a:pt x="2350074" y="33407"/>
                  <a:pt x="2520708" y="0"/>
                </a:cubicBezTo>
                <a:cubicBezTo>
                  <a:pt x="2691342" y="-33407"/>
                  <a:pt x="2852097" y="63267"/>
                  <a:pt x="3064305" y="0"/>
                </a:cubicBezTo>
                <a:cubicBezTo>
                  <a:pt x="3276513" y="-63267"/>
                  <a:pt x="3696148" y="39245"/>
                  <a:pt x="3999292" y="0"/>
                </a:cubicBezTo>
                <a:cubicBezTo>
                  <a:pt x="4085446" y="-892"/>
                  <a:pt x="4187036" y="82926"/>
                  <a:pt x="4193405" y="194113"/>
                </a:cubicBezTo>
                <a:cubicBezTo>
                  <a:pt x="4253985" y="451775"/>
                  <a:pt x="4157670" y="552830"/>
                  <a:pt x="4193405" y="866243"/>
                </a:cubicBezTo>
                <a:cubicBezTo>
                  <a:pt x="4229140" y="1179656"/>
                  <a:pt x="4130156" y="1401576"/>
                  <a:pt x="4193405" y="1538373"/>
                </a:cubicBezTo>
                <a:cubicBezTo>
                  <a:pt x="4256654" y="1675170"/>
                  <a:pt x="4180096" y="1810838"/>
                  <a:pt x="4193405" y="2005447"/>
                </a:cubicBezTo>
                <a:cubicBezTo>
                  <a:pt x="4206714" y="2200056"/>
                  <a:pt x="4161438" y="2337706"/>
                  <a:pt x="4193405" y="2523785"/>
                </a:cubicBezTo>
                <a:cubicBezTo>
                  <a:pt x="4225372" y="2709864"/>
                  <a:pt x="4182926" y="2777425"/>
                  <a:pt x="4193405" y="2990858"/>
                </a:cubicBezTo>
                <a:cubicBezTo>
                  <a:pt x="4203884" y="3204291"/>
                  <a:pt x="4126447" y="3410118"/>
                  <a:pt x="4193405" y="3560460"/>
                </a:cubicBezTo>
                <a:cubicBezTo>
                  <a:pt x="4260363" y="3710802"/>
                  <a:pt x="4179970" y="3853042"/>
                  <a:pt x="4193405" y="4027534"/>
                </a:cubicBezTo>
                <a:cubicBezTo>
                  <a:pt x="4206840" y="4202026"/>
                  <a:pt x="4188125" y="4388036"/>
                  <a:pt x="4193405" y="4648400"/>
                </a:cubicBezTo>
                <a:cubicBezTo>
                  <a:pt x="4198685" y="4908764"/>
                  <a:pt x="4127256" y="5048757"/>
                  <a:pt x="4193405" y="5320530"/>
                </a:cubicBezTo>
                <a:cubicBezTo>
                  <a:pt x="4200818" y="5414034"/>
                  <a:pt x="4091524" y="5503421"/>
                  <a:pt x="3999292" y="5514643"/>
                </a:cubicBezTo>
                <a:cubicBezTo>
                  <a:pt x="3850997" y="5541151"/>
                  <a:pt x="3624714" y="5511401"/>
                  <a:pt x="3417643" y="5514643"/>
                </a:cubicBezTo>
                <a:cubicBezTo>
                  <a:pt x="3210572" y="5517885"/>
                  <a:pt x="3080143" y="5499620"/>
                  <a:pt x="2988202" y="5514643"/>
                </a:cubicBezTo>
                <a:cubicBezTo>
                  <a:pt x="2896261" y="5529666"/>
                  <a:pt x="2615869" y="5471701"/>
                  <a:pt x="2368501" y="5514643"/>
                </a:cubicBezTo>
                <a:cubicBezTo>
                  <a:pt x="2121133" y="5557585"/>
                  <a:pt x="1989660" y="5506314"/>
                  <a:pt x="1862956" y="5514643"/>
                </a:cubicBezTo>
                <a:cubicBezTo>
                  <a:pt x="1736253" y="5522972"/>
                  <a:pt x="1543169" y="5479366"/>
                  <a:pt x="1319359" y="5514643"/>
                </a:cubicBezTo>
                <a:cubicBezTo>
                  <a:pt x="1095549" y="5549920"/>
                  <a:pt x="979341" y="5490902"/>
                  <a:pt x="889917" y="5514643"/>
                </a:cubicBezTo>
                <a:cubicBezTo>
                  <a:pt x="800493" y="5538384"/>
                  <a:pt x="477250" y="5445423"/>
                  <a:pt x="194113" y="5514643"/>
                </a:cubicBezTo>
                <a:cubicBezTo>
                  <a:pt x="91308" y="5515548"/>
                  <a:pt x="-4887" y="5440816"/>
                  <a:pt x="0" y="5320530"/>
                </a:cubicBezTo>
                <a:cubicBezTo>
                  <a:pt x="-9745" y="5183351"/>
                  <a:pt x="48614" y="4945993"/>
                  <a:pt x="0" y="4699664"/>
                </a:cubicBezTo>
                <a:cubicBezTo>
                  <a:pt x="-48614" y="4453335"/>
                  <a:pt x="33494" y="4394616"/>
                  <a:pt x="0" y="4283855"/>
                </a:cubicBezTo>
                <a:cubicBezTo>
                  <a:pt x="-33494" y="4173094"/>
                  <a:pt x="7481" y="3881076"/>
                  <a:pt x="0" y="3714253"/>
                </a:cubicBezTo>
                <a:cubicBezTo>
                  <a:pt x="-7481" y="3547430"/>
                  <a:pt x="14143" y="3505412"/>
                  <a:pt x="0" y="3298443"/>
                </a:cubicBezTo>
                <a:cubicBezTo>
                  <a:pt x="-14143" y="3091474"/>
                  <a:pt x="70336" y="2816971"/>
                  <a:pt x="0" y="2677577"/>
                </a:cubicBezTo>
                <a:cubicBezTo>
                  <a:pt x="-70336" y="2538183"/>
                  <a:pt x="7433" y="2326727"/>
                  <a:pt x="0" y="2210504"/>
                </a:cubicBezTo>
                <a:cubicBezTo>
                  <a:pt x="-7433" y="2094281"/>
                  <a:pt x="7711" y="1941408"/>
                  <a:pt x="0" y="1692166"/>
                </a:cubicBezTo>
                <a:cubicBezTo>
                  <a:pt x="-7711" y="1442924"/>
                  <a:pt x="24437" y="1372470"/>
                  <a:pt x="0" y="1071300"/>
                </a:cubicBezTo>
                <a:cubicBezTo>
                  <a:pt x="-24437" y="770130"/>
                  <a:pt x="75988" y="471044"/>
                  <a:pt x="0" y="194113"/>
                </a:cubicBezTo>
                <a:close/>
              </a:path>
              <a:path stroke="0" w="4193405" h="5514643">
                <a:moveTo>
                  <a:pt x="0" y="194113"/>
                </a:moveTo>
                <a:cubicBezTo>
                  <a:pt x="25560" y="71108"/>
                  <a:pt x="81286" y="-7900"/>
                  <a:pt x="194113" y="0"/>
                </a:cubicBezTo>
                <a:cubicBezTo>
                  <a:pt x="311015" y="-15494"/>
                  <a:pt x="463552" y="23464"/>
                  <a:pt x="661606" y="0"/>
                </a:cubicBezTo>
                <a:cubicBezTo>
                  <a:pt x="859660" y="-23464"/>
                  <a:pt x="910567" y="7796"/>
                  <a:pt x="1091048" y="0"/>
                </a:cubicBezTo>
                <a:cubicBezTo>
                  <a:pt x="1271529" y="-7796"/>
                  <a:pt x="1402835" y="38753"/>
                  <a:pt x="1558541" y="0"/>
                </a:cubicBezTo>
                <a:cubicBezTo>
                  <a:pt x="1714247" y="-38753"/>
                  <a:pt x="1884790" y="59656"/>
                  <a:pt x="2178242" y="0"/>
                </a:cubicBezTo>
                <a:cubicBezTo>
                  <a:pt x="2471694" y="-59656"/>
                  <a:pt x="2637343" y="35585"/>
                  <a:pt x="2797943" y="0"/>
                </a:cubicBezTo>
                <a:cubicBezTo>
                  <a:pt x="2958543" y="-35585"/>
                  <a:pt x="3141943" y="4291"/>
                  <a:pt x="3417643" y="0"/>
                </a:cubicBezTo>
                <a:cubicBezTo>
                  <a:pt x="3693343" y="-4291"/>
                  <a:pt x="3715006" y="3658"/>
                  <a:pt x="3999292" y="0"/>
                </a:cubicBezTo>
                <a:cubicBezTo>
                  <a:pt x="4080167" y="-4638"/>
                  <a:pt x="4181203" y="100562"/>
                  <a:pt x="4193405" y="194113"/>
                </a:cubicBezTo>
                <a:cubicBezTo>
                  <a:pt x="4225532" y="493191"/>
                  <a:pt x="4127259" y="598989"/>
                  <a:pt x="4193405" y="814979"/>
                </a:cubicBezTo>
                <a:cubicBezTo>
                  <a:pt x="4259551" y="1030969"/>
                  <a:pt x="4173048" y="1237978"/>
                  <a:pt x="4193405" y="1487109"/>
                </a:cubicBezTo>
                <a:cubicBezTo>
                  <a:pt x="4213762" y="1736240"/>
                  <a:pt x="4145459" y="1886377"/>
                  <a:pt x="4193405" y="2005447"/>
                </a:cubicBezTo>
                <a:cubicBezTo>
                  <a:pt x="4241351" y="2124517"/>
                  <a:pt x="4190118" y="2448907"/>
                  <a:pt x="4193405" y="2626313"/>
                </a:cubicBezTo>
                <a:cubicBezTo>
                  <a:pt x="4196692" y="2803719"/>
                  <a:pt x="4138161" y="3033688"/>
                  <a:pt x="4193405" y="3298443"/>
                </a:cubicBezTo>
                <a:cubicBezTo>
                  <a:pt x="4248649" y="3563198"/>
                  <a:pt x="4147412" y="3605137"/>
                  <a:pt x="4193405" y="3765517"/>
                </a:cubicBezTo>
                <a:cubicBezTo>
                  <a:pt x="4239398" y="3925897"/>
                  <a:pt x="4173308" y="4268597"/>
                  <a:pt x="4193405" y="4437647"/>
                </a:cubicBezTo>
                <a:cubicBezTo>
                  <a:pt x="4213502" y="4606697"/>
                  <a:pt x="4175576" y="5062698"/>
                  <a:pt x="4193405" y="5320530"/>
                </a:cubicBezTo>
                <a:cubicBezTo>
                  <a:pt x="4211349" y="5415665"/>
                  <a:pt x="4101566" y="5545127"/>
                  <a:pt x="3999292" y="5514643"/>
                </a:cubicBezTo>
                <a:cubicBezTo>
                  <a:pt x="3841939" y="5586690"/>
                  <a:pt x="3620877" y="5513059"/>
                  <a:pt x="3379591" y="5514643"/>
                </a:cubicBezTo>
                <a:cubicBezTo>
                  <a:pt x="3138305" y="5516227"/>
                  <a:pt x="3059260" y="5500018"/>
                  <a:pt x="2912098" y="5514643"/>
                </a:cubicBezTo>
                <a:cubicBezTo>
                  <a:pt x="2764936" y="5529268"/>
                  <a:pt x="2452552" y="5491680"/>
                  <a:pt x="2330449" y="5514643"/>
                </a:cubicBezTo>
                <a:cubicBezTo>
                  <a:pt x="2208346" y="5537606"/>
                  <a:pt x="2011563" y="5510613"/>
                  <a:pt x="1710749" y="5514643"/>
                </a:cubicBezTo>
                <a:cubicBezTo>
                  <a:pt x="1409935" y="5518673"/>
                  <a:pt x="1360220" y="5484085"/>
                  <a:pt x="1243255" y="5514643"/>
                </a:cubicBezTo>
                <a:cubicBezTo>
                  <a:pt x="1126290" y="5545201"/>
                  <a:pt x="940571" y="5481931"/>
                  <a:pt x="813814" y="5514643"/>
                </a:cubicBezTo>
                <a:cubicBezTo>
                  <a:pt x="687057" y="5547355"/>
                  <a:pt x="461082" y="5462451"/>
                  <a:pt x="194113" y="5514643"/>
                </a:cubicBezTo>
                <a:cubicBezTo>
                  <a:pt x="94918" y="5505675"/>
                  <a:pt x="10559" y="5414150"/>
                  <a:pt x="0" y="5320530"/>
                </a:cubicBezTo>
                <a:cubicBezTo>
                  <a:pt x="-29430" y="5233483"/>
                  <a:pt x="47997" y="5082834"/>
                  <a:pt x="0" y="4904721"/>
                </a:cubicBezTo>
                <a:cubicBezTo>
                  <a:pt x="-47997" y="4726608"/>
                  <a:pt x="20943" y="4538040"/>
                  <a:pt x="0" y="4335119"/>
                </a:cubicBezTo>
                <a:cubicBezTo>
                  <a:pt x="-20943" y="4132198"/>
                  <a:pt x="65720" y="3962752"/>
                  <a:pt x="0" y="3662989"/>
                </a:cubicBezTo>
                <a:cubicBezTo>
                  <a:pt x="-65720" y="3363226"/>
                  <a:pt x="21128" y="3350385"/>
                  <a:pt x="0" y="3195915"/>
                </a:cubicBezTo>
                <a:cubicBezTo>
                  <a:pt x="-21128" y="3041445"/>
                  <a:pt x="64348" y="2748665"/>
                  <a:pt x="0" y="2523785"/>
                </a:cubicBezTo>
                <a:cubicBezTo>
                  <a:pt x="-64348" y="2298905"/>
                  <a:pt x="10935" y="2039222"/>
                  <a:pt x="0" y="1851654"/>
                </a:cubicBezTo>
                <a:cubicBezTo>
                  <a:pt x="-10935" y="1664086"/>
                  <a:pt x="65143" y="1478109"/>
                  <a:pt x="0" y="1230788"/>
                </a:cubicBezTo>
                <a:cubicBezTo>
                  <a:pt x="-65143" y="983467"/>
                  <a:pt x="88247" y="514253"/>
                  <a:pt x="0" y="194113"/>
                </a:cubicBezTo>
                <a:close/>
              </a:path>
            </a:pathLst>
          </a:custGeom>
          <a:solidFill>
            <a:srgbClr val="424242"/>
          </a:solidFill>
          <a:ln w="381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Rectángulo redondeado 9"/>
          <p:cNvSpPr/>
          <p:nvPr/>
        </p:nvSpPr>
        <p:spPr>
          <a:xfrm>
            <a:off x="4432320" y="1897200"/>
            <a:ext cx="3500640" cy="4235400"/>
          </a:xfrm>
          <a:custGeom>
            <a:avLst/>
            <a:gdLst/>
            <a:ahLst/>
            <a:rect l="l" t="t" r="r" b="b"/>
            <a:pathLst>
              <a:path fill="none" w="4193405" h="5514643">
                <a:moveTo>
                  <a:pt x="0" y="194113"/>
                </a:moveTo>
                <a:cubicBezTo>
                  <a:pt x="12398" y="65089"/>
                  <a:pt x="94240" y="2277"/>
                  <a:pt x="194113" y="0"/>
                </a:cubicBezTo>
                <a:cubicBezTo>
                  <a:pt x="317730" y="-9221"/>
                  <a:pt x="552954" y="15801"/>
                  <a:pt x="737710" y="0"/>
                </a:cubicBezTo>
                <a:cubicBezTo>
                  <a:pt x="922466" y="-15801"/>
                  <a:pt x="1086834" y="12291"/>
                  <a:pt x="1319359" y="0"/>
                </a:cubicBezTo>
                <a:cubicBezTo>
                  <a:pt x="1551884" y="-12291"/>
                  <a:pt x="1668030" y="36325"/>
                  <a:pt x="1901008" y="0"/>
                </a:cubicBezTo>
                <a:cubicBezTo>
                  <a:pt x="2133986" y="-36325"/>
                  <a:pt x="2350074" y="33407"/>
                  <a:pt x="2520708" y="0"/>
                </a:cubicBezTo>
                <a:cubicBezTo>
                  <a:pt x="2691342" y="-33407"/>
                  <a:pt x="2852097" y="63267"/>
                  <a:pt x="3064305" y="0"/>
                </a:cubicBezTo>
                <a:cubicBezTo>
                  <a:pt x="3276513" y="-63267"/>
                  <a:pt x="3696148" y="39245"/>
                  <a:pt x="3999292" y="0"/>
                </a:cubicBezTo>
                <a:cubicBezTo>
                  <a:pt x="4085446" y="-892"/>
                  <a:pt x="4187036" y="82926"/>
                  <a:pt x="4193405" y="194113"/>
                </a:cubicBezTo>
                <a:cubicBezTo>
                  <a:pt x="4253985" y="451775"/>
                  <a:pt x="4157670" y="552830"/>
                  <a:pt x="4193405" y="866243"/>
                </a:cubicBezTo>
                <a:cubicBezTo>
                  <a:pt x="4229140" y="1179656"/>
                  <a:pt x="4130156" y="1401576"/>
                  <a:pt x="4193405" y="1538373"/>
                </a:cubicBezTo>
                <a:cubicBezTo>
                  <a:pt x="4256654" y="1675170"/>
                  <a:pt x="4180096" y="1810838"/>
                  <a:pt x="4193405" y="2005447"/>
                </a:cubicBezTo>
                <a:cubicBezTo>
                  <a:pt x="4206714" y="2200056"/>
                  <a:pt x="4161438" y="2337706"/>
                  <a:pt x="4193405" y="2523785"/>
                </a:cubicBezTo>
                <a:cubicBezTo>
                  <a:pt x="4225372" y="2709864"/>
                  <a:pt x="4182926" y="2777425"/>
                  <a:pt x="4193405" y="2990858"/>
                </a:cubicBezTo>
                <a:cubicBezTo>
                  <a:pt x="4203884" y="3204291"/>
                  <a:pt x="4126447" y="3410118"/>
                  <a:pt x="4193405" y="3560460"/>
                </a:cubicBezTo>
                <a:cubicBezTo>
                  <a:pt x="4260363" y="3710802"/>
                  <a:pt x="4179970" y="3853042"/>
                  <a:pt x="4193405" y="4027534"/>
                </a:cubicBezTo>
                <a:cubicBezTo>
                  <a:pt x="4206840" y="4202026"/>
                  <a:pt x="4188125" y="4388036"/>
                  <a:pt x="4193405" y="4648400"/>
                </a:cubicBezTo>
                <a:cubicBezTo>
                  <a:pt x="4198685" y="4908764"/>
                  <a:pt x="4127256" y="5048757"/>
                  <a:pt x="4193405" y="5320530"/>
                </a:cubicBezTo>
                <a:cubicBezTo>
                  <a:pt x="4200818" y="5414034"/>
                  <a:pt x="4091524" y="5503421"/>
                  <a:pt x="3999292" y="5514643"/>
                </a:cubicBezTo>
                <a:cubicBezTo>
                  <a:pt x="3850997" y="5541151"/>
                  <a:pt x="3624714" y="5511401"/>
                  <a:pt x="3417643" y="5514643"/>
                </a:cubicBezTo>
                <a:cubicBezTo>
                  <a:pt x="3210572" y="5517885"/>
                  <a:pt x="3080143" y="5499620"/>
                  <a:pt x="2988202" y="5514643"/>
                </a:cubicBezTo>
                <a:cubicBezTo>
                  <a:pt x="2896261" y="5529666"/>
                  <a:pt x="2615869" y="5471701"/>
                  <a:pt x="2368501" y="5514643"/>
                </a:cubicBezTo>
                <a:cubicBezTo>
                  <a:pt x="2121133" y="5557585"/>
                  <a:pt x="1989660" y="5506314"/>
                  <a:pt x="1862956" y="5514643"/>
                </a:cubicBezTo>
                <a:cubicBezTo>
                  <a:pt x="1736253" y="5522972"/>
                  <a:pt x="1543169" y="5479366"/>
                  <a:pt x="1319359" y="5514643"/>
                </a:cubicBezTo>
                <a:cubicBezTo>
                  <a:pt x="1095549" y="5549920"/>
                  <a:pt x="979341" y="5490902"/>
                  <a:pt x="889917" y="5514643"/>
                </a:cubicBezTo>
                <a:cubicBezTo>
                  <a:pt x="800493" y="5538384"/>
                  <a:pt x="477250" y="5445423"/>
                  <a:pt x="194113" y="5514643"/>
                </a:cubicBezTo>
                <a:cubicBezTo>
                  <a:pt x="91308" y="5515548"/>
                  <a:pt x="-4887" y="5440816"/>
                  <a:pt x="0" y="5320530"/>
                </a:cubicBezTo>
                <a:cubicBezTo>
                  <a:pt x="-9745" y="5183351"/>
                  <a:pt x="48614" y="4945993"/>
                  <a:pt x="0" y="4699664"/>
                </a:cubicBezTo>
                <a:cubicBezTo>
                  <a:pt x="-48614" y="4453335"/>
                  <a:pt x="33494" y="4394616"/>
                  <a:pt x="0" y="4283855"/>
                </a:cubicBezTo>
                <a:cubicBezTo>
                  <a:pt x="-33494" y="4173094"/>
                  <a:pt x="7481" y="3881076"/>
                  <a:pt x="0" y="3714253"/>
                </a:cubicBezTo>
                <a:cubicBezTo>
                  <a:pt x="-7481" y="3547430"/>
                  <a:pt x="14143" y="3505412"/>
                  <a:pt x="0" y="3298443"/>
                </a:cubicBezTo>
                <a:cubicBezTo>
                  <a:pt x="-14143" y="3091474"/>
                  <a:pt x="70336" y="2816971"/>
                  <a:pt x="0" y="2677577"/>
                </a:cubicBezTo>
                <a:cubicBezTo>
                  <a:pt x="-70336" y="2538183"/>
                  <a:pt x="7433" y="2326727"/>
                  <a:pt x="0" y="2210504"/>
                </a:cubicBezTo>
                <a:cubicBezTo>
                  <a:pt x="-7433" y="2094281"/>
                  <a:pt x="7711" y="1941408"/>
                  <a:pt x="0" y="1692166"/>
                </a:cubicBezTo>
                <a:cubicBezTo>
                  <a:pt x="-7711" y="1442924"/>
                  <a:pt x="24437" y="1372470"/>
                  <a:pt x="0" y="1071300"/>
                </a:cubicBezTo>
                <a:cubicBezTo>
                  <a:pt x="-24437" y="770130"/>
                  <a:pt x="75988" y="471044"/>
                  <a:pt x="0" y="194113"/>
                </a:cubicBezTo>
                <a:close/>
              </a:path>
              <a:path stroke="0" w="4193405" h="5514643">
                <a:moveTo>
                  <a:pt x="0" y="194113"/>
                </a:moveTo>
                <a:cubicBezTo>
                  <a:pt x="25560" y="71108"/>
                  <a:pt x="81286" y="-7900"/>
                  <a:pt x="194113" y="0"/>
                </a:cubicBezTo>
                <a:cubicBezTo>
                  <a:pt x="311015" y="-15494"/>
                  <a:pt x="463552" y="23464"/>
                  <a:pt x="661606" y="0"/>
                </a:cubicBezTo>
                <a:cubicBezTo>
                  <a:pt x="859660" y="-23464"/>
                  <a:pt x="910567" y="7796"/>
                  <a:pt x="1091048" y="0"/>
                </a:cubicBezTo>
                <a:cubicBezTo>
                  <a:pt x="1271529" y="-7796"/>
                  <a:pt x="1402835" y="38753"/>
                  <a:pt x="1558541" y="0"/>
                </a:cubicBezTo>
                <a:cubicBezTo>
                  <a:pt x="1714247" y="-38753"/>
                  <a:pt x="1884790" y="59656"/>
                  <a:pt x="2178242" y="0"/>
                </a:cubicBezTo>
                <a:cubicBezTo>
                  <a:pt x="2471694" y="-59656"/>
                  <a:pt x="2637343" y="35585"/>
                  <a:pt x="2797943" y="0"/>
                </a:cubicBezTo>
                <a:cubicBezTo>
                  <a:pt x="2958543" y="-35585"/>
                  <a:pt x="3141943" y="4291"/>
                  <a:pt x="3417643" y="0"/>
                </a:cubicBezTo>
                <a:cubicBezTo>
                  <a:pt x="3693343" y="-4291"/>
                  <a:pt x="3715006" y="3658"/>
                  <a:pt x="3999292" y="0"/>
                </a:cubicBezTo>
                <a:cubicBezTo>
                  <a:pt x="4080167" y="-4638"/>
                  <a:pt x="4181203" y="100562"/>
                  <a:pt x="4193405" y="194113"/>
                </a:cubicBezTo>
                <a:cubicBezTo>
                  <a:pt x="4225532" y="493191"/>
                  <a:pt x="4127259" y="598989"/>
                  <a:pt x="4193405" y="814979"/>
                </a:cubicBezTo>
                <a:cubicBezTo>
                  <a:pt x="4259551" y="1030969"/>
                  <a:pt x="4173048" y="1237978"/>
                  <a:pt x="4193405" y="1487109"/>
                </a:cubicBezTo>
                <a:cubicBezTo>
                  <a:pt x="4213762" y="1736240"/>
                  <a:pt x="4145459" y="1886377"/>
                  <a:pt x="4193405" y="2005447"/>
                </a:cubicBezTo>
                <a:cubicBezTo>
                  <a:pt x="4241351" y="2124517"/>
                  <a:pt x="4190118" y="2448907"/>
                  <a:pt x="4193405" y="2626313"/>
                </a:cubicBezTo>
                <a:cubicBezTo>
                  <a:pt x="4196692" y="2803719"/>
                  <a:pt x="4138161" y="3033688"/>
                  <a:pt x="4193405" y="3298443"/>
                </a:cubicBezTo>
                <a:cubicBezTo>
                  <a:pt x="4248649" y="3563198"/>
                  <a:pt x="4147412" y="3605137"/>
                  <a:pt x="4193405" y="3765517"/>
                </a:cubicBezTo>
                <a:cubicBezTo>
                  <a:pt x="4239398" y="3925897"/>
                  <a:pt x="4173308" y="4268597"/>
                  <a:pt x="4193405" y="4437647"/>
                </a:cubicBezTo>
                <a:cubicBezTo>
                  <a:pt x="4213502" y="4606697"/>
                  <a:pt x="4175576" y="5062698"/>
                  <a:pt x="4193405" y="5320530"/>
                </a:cubicBezTo>
                <a:cubicBezTo>
                  <a:pt x="4211349" y="5415665"/>
                  <a:pt x="4101566" y="5545127"/>
                  <a:pt x="3999292" y="5514643"/>
                </a:cubicBezTo>
                <a:cubicBezTo>
                  <a:pt x="3841939" y="5586690"/>
                  <a:pt x="3620877" y="5513059"/>
                  <a:pt x="3379591" y="5514643"/>
                </a:cubicBezTo>
                <a:cubicBezTo>
                  <a:pt x="3138305" y="5516227"/>
                  <a:pt x="3059260" y="5500018"/>
                  <a:pt x="2912098" y="5514643"/>
                </a:cubicBezTo>
                <a:cubicBezTo>
                  <a:pt x="2764936" y="5529268"/>
                  <a:pt x="2452552" y="5491680"/>
                  <a:pt x="2330449" y="5514643"/>
                </a:cubicBezTo>
                <a:cubicBezTo>
                  <a:pt x="2208346" y="5537606"/>
                  <a:pt x="2011563" y="5510613"/>
                  <a:pt x="1710749" y="5514643"/>
                </a:cubicBezTo>
                <a:cubicBezTo>
                  <a:pt x="1409935" y="5518673"/>
                  <a:pt x="1360220" y="5484085"/>
                  <a:pt x="1243255" y="5514643"/>
                </a:cubicBezTo>
                <a:cubicBezTo>
                  <a:pt x="1126290" y="5545201"/>
                  <a:pt x="940571" y="5481931"/>
                  <a:pt x="813814" y="5514643"/>
                </a:cubicBezTo>
                <a:cubicBezTo>
                  <a:pt x="687057" y="5547355"/>
                  <a:pt x="461082" y="5462451"/>
                  <a:pt x="194113" y="5514643"/>
                </a:cubicBezTo>
                <a:cubicBezTo>
                  <a:pt x="94918" y="5505675"/>
                  <a:pt x="10559" y="5414150"/>
                  <a:pt x="0" y="5320530"/>
                </a:cubicBezTo>
                <a:cubicBezTo>
                  <a:pt x="-29430" y="5233483"/>
                  <a:pt x="47997" y="5082834"/>
                  <a:pt x="0" y="4904721"/>
                </a:cubicBezTo>
                <a:cubicBezTo>
                  <a:pt x="-47997" y="4726608"/>
                  <a:pt x="20943" y="4538040"/>
                  <a:pt x="0" y="4335119"/>
                </a:cubicBezTo>
                <a:cubicBezTo>
                  <a:pt x="-20943" y="4132198"/>
                  <a:pt x="65720" y="3962752"/>
                  <a:pt x="0" y="3662989"/>
                </a:cubicBezTo>
                <a:cubicBezTo>
                  <a:pt x="-65720" y="3363226"/>
                  <a:pt x="21128" y="3350385"/>
                  <a:pt x="0" y="3195915"/>
                </a:cubicBezTo>
                <a:cubicBezTo>
                  <a:pt x="-21128" y="3041445"/>
                  <a:pt x="64348" y="2748665"/>
                  <a:pt x="0" y="2523785"/>
                </a:cubicBezTo>
                <a:cubicBezTo>
                  <a:pt x="-64348" y="2298905"/>
                  <a:pt x="10935" y="2039222"/>
                  <a:pt x="0" y="1851654"/>
                </a:cubicBezTo>
                <a:cubicBezTo>
                  <a:pt x="-10935" y="1664086"/>
                  <a:pt x="65143" y="1478109"/>
                  <a:pt x="0" y="1230788"/>
                </a:cubicBezTo>
                <a:cubicBezTo>
                  <a:pt x="-65143" y="983467"/>
                  <a:pt x="88247" y="514253"/>
                  <a:pt x="0" y="194113"/>
                </a:cubicBezTo>
                <a:close/>
              </a:path>
            </a:pathLst>
          </a:custGeom>
          <a:solidFill>
            <a:srgbClr val="424242"/>
          </a:solidFill>
          <a:ln w="38100">
            <a:solidFill>
              <a:srgbClr val="ffd57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Rectángulo redondeado 9"/>
          <p:cNvSpPr/>
          <p:nvPr/>
        </p:nvSpPr>
        <p:spPr>
          <a:xfrm>
            <a:off x="1800" y="1430280"/>
            <a:ext cx="4324680" cy="4702680"/>
          </a:xfrm>
          <a:custGeom>
            <a:avLst/>
            <a:gdLst/>
            <a:ahLst/>
            <a:rect l="l" t="t" r="r" b="b"/>
            <a:pathLst>
              <a:path fill="none" w="4193405" h="5514643">
                <a:moveTo>
                  <a:pt x="0" y="194113"/>
                </a:moveTo>
                <a:cubicBezTo>
                  <a:pt x="12398" y="65089"/>
                  <a:pt x="94240" y="2277"/>
                  <a:pt x="194113" y="0"/>
                </a:cubicBezTo>
                <a:cubicBezTo>
                  <a:pt x="317730" y="-9221"/>
                  <a:pt x="552954" y="15801"/>
                  <a:pt x="737710" y="0"/>
                </a:cubicBezTo>
                <a:cubicBezTo>
                  <a:pt x="922466" y="-15801"/>
                  <a:pt x="1086834" y="12291"/>
                  <a:pt x="1319359" y="0"/>
                </a:cubicBezTo>
                <a:cubicBezTo>
                  <a:pt x="1551884" y="-12291"/>
                  <a:pt x="1668030" y="36325"/>
                  <a:pt x="1901008" y="0"/>
                </a:cubicBezTo>
                <a:cubicBezTo>
                  <a:pt x="2133986" y="-36325"/>
                  <a:pt x="2350074" y="33407"/>
                  <a:pt x="2520708" y="0"/>
                </a:cubicBezTo>
                <a:cubicBezTo>
                  <a:pt x="2691342" y="-33407"/>
                  <a:pt x="2852097" y="63267"/>
                  <a:pt x="3064305" y="0"/>
                </a:cubicBezTo>
                <a:cubicBezTo>
                  <a:pt x="3276513" y="-63267"/>
                  <a:pt x="3696148" y="39245"/>
                  <a:pt x="3999292" y="0"/>
                </a:cubicBezTo>
                <a:cubicBezTo>
                  <a:pt x="4085446" y="-892"/>
                  <a:pt x="4187036" y="82926"/>
                  <a:pt x="4193405" y="194113"/>
                </a:cubicBezTo>
                <a:cubicBezTo>
                  <a:pt x="4253985" y="451775"/>
                  <a:pt x="4157670" y="552830"/>
                  <a:pt x="4193405" y="866243"/>
                </a:cubicBezTo>
                <a:cubicBezTo>
                  <a:pt x="4229140" y="1179656"/>
                  <a:pt x="4130156" y="1401576"/>
                  <a:pt x="4193405" y="1538373"/>
                </a:cubicBezTo>
                <a:cubicBezTo>
                  <a:pt x="4256654" y="1675170"/>
                  <a:pt x="4180096" y="1810838"/>
                  <a:pt x="4193405" y="2005447"/>
                </a:cubicBezTo>
                <a:cubicBezTo>
                  <a:pt x="4206714" y="2200056"/>
                  <a:pt x="4161438" y="2337706"/>
                  <a:pt x="4193405" y="2523785"/>
                </a:cubicBezTo>
                <a:cubicBezTo>
                  <a:pt x="4225372" y="2709864"/>
                  <a:pt x="4182926" y="2777425"/>
                  <a:pt x="4193405" y="2990858"/>
                </a:cubicBezTo>
                <a:cubicBezTo>
                  <a:pt x="4203884" y="3204291"/>
                  <a:pt x="4126447" y="3410118"/>
                  <a:pt x="4193405" y="3560460"/>
                </a:cubicBezTo>
                <a:cubicBezTo>
                  <a:pt x="4260363" y="3710802"/>
                  <a:pt x="4179970" y="3853042"/>
                  <a:pt x="4193405" y="4027534"/>
                </a:cubicBezTo>
                <a:cubicBezTo>
                  <a:pt x="4206840" y="4202026"/>
                  <a:pt x="4188125" y="4388036"/>
                  <a:pt x="4193405" y="4648400"/>
                </a:cubicBezTo>
                <a:cubicBezTo>
                  <a:pt x="4198685" y="4908764"/>
                  <a:pt x="4127256" y="5048757"/>
                  <a:pt x="4193405" y="5320530"/>
                </a:cubicBezTo>
                <a:cubicBezTo>
                  <a:pt x="4200818" y="5414034"/>
                  <a:pt x="4091524" y="5503421"/>
                  <a:pt x="3999292" y="5514643"/>
                </a:cubicBezTo>
                <a:cubicBezTo>
                  <a:pt x="3850997" y="5541151"/>
                  <a:pt x="3624714" y="5511401"/>
                  <a:pt x="3417643" y="5514643"/>
                </a:cubicBezTo>
                <a:cubicBezTo>
                  <a:pt x="3210572" y="5517885"/>
                  <a:pt x="3080143" y="5499620"/>
                  <a:pt x="2988202" y="5514643"/>
                </a:cubicBezTo>
                <a:cubicBezTo>
                  <a:pt x="2896261" y="5529666"/>
                  <a:pt x="2615869" y="5471701"/>
                  <a:pt x="2368501" y="5514643"/>
                </a:cubicBezTo>
                <a:cubicBezTo>
                  <a:pt x="2121133" y="5557585"/>
                  <a:pt x="1989660" y="5506314"/>
                  <a:pt x="1862956" y="5514643"/>
                </a:cubicBezTo>
                <a:cubicBezTo>
                  <a:pt x="1736253" y="5522972"/>
                  <a:pt x="1543169" y="5479366"/>
                  <a:pt x="1319359" y="5514643"/>
                </a:cubicBezTo>
                <a:cubicBezTo>
                  <a:pt x="1095549" y="5549920"/>
                  <a:pt x="979341" y="5490902"/>
                  <a:pt x="889917" y="5514643"/>
                </a:cubicBezTo>
                <a:cubicBezTo>
                  <a:pt x="800493" y="5538384"/>
                  <a:pt x="477250" y="5445423"/>
                  <a:pt x="194113" y="5514643"/>
                </a:cubicBezTo>
                <a:cubicBezTo>
                  <a:pt x="91308" y="5515548"/>
                  <a:pt x="-4887" y="5440816"/>
                  <a:pt x="0" y="5320530"/>
                </a:cubicBezTo>
                <a:cubicBezTo>
                  <a:pt x="-9745" y="5183351"/>
                  <a:pt x="48614" y="4945993"/>
                  <a:pt x="0" y="4699664"/>
                </a:cubicBezTo>
                <a:cubicBezTo>
                  <a:pt x="-48614" y="4453335"/>
                  <a:pt x="33494" y="4394616"/>
                  <a:pt x="0" y="4283855"/>
                </a:cubicBezTo>
                <a:cubicBezTo>
                  <a:pt x="-33494" y="4173094"/>
                  <a:pt x="7481" y="3881076"/>
                  <a:pt x="0" y="3714253"/>
                </a:cubicBezTo>
                <a:cubicBezTo>
                  <a:pt x="-7481" y="3547430"/>
                  <a:pt x="14143" y="3505412"/>
                  <a:pt x="0" y="3298443"/>
                </a:cubicBezTo>
                <a:cubicBezTo>
                  <a:pt x="-14143" y="3091474"/>
                  <a:pt x="70336" y="2816971"/>
                  <a:pt x="0" y="2677577"/>
                </a:cubicBezTo>
                <a:cubicBezTo>
                  <a:pt x="-70336" y="2538183"/>
                  <a:pt x="7433" y="2326727"/>
                  <a:pt x="0" y="2210504"/>
                </a:cubicBezTo>
                <a:cubicBezTo>
                  <a:pt x="-7433" y="2094281"/>
                  <a:pt x="7711" y="1941408"/>
                  <a:pt x="0" y="1692166"/>
                </a:cubicBezTo>
                <a:cubicBezTo>
                  <a:pt x="-7711" y="1442924"/>
                  <a:pt x="24437" y="1372470"/>
                  <a:pt x="0" y="1071300"/>
                </a:cubicBezTo>
                <a:cubicBezTo>
                  <a:pt x="-24437" y="770130"/>
                  <a:pt x="75988" y="471044"/>
                  <a:pt x="0" y="194113"/>
                </a:cubicBezTo>
                <a:close/>
              </a:path>
              <a:path stroke="0" w="4193405" h="5514643">
                <a:moveTo>
                  <a:pt x="0" y="194113"/>
                </a:moveTo>
                <a:cubicBezTo>
                  <a:pt x="25560" y="71108"/>
                  <a:pt x="81286" y="-7900"/>
                  <a:pt x="194113" y="0"/>
                </a:cubicBezTo>
                <a:cubicBezTo>
                  <a:pt x="311015" y="-15494"/>
                  <a:pt x="463552" y="23464"/>
                  <a:pt x="661606" y="0"/>
                </a:cubicBezTo>
                <a:cubicBezTo>
                  <a:pt x="859660" y="-23464"/>
                  <a:pt x="910567" y="7796"/>
                  <a:pt x="1091048" y="0"/>
                </a:cubicBezTo>
                <a:cubicBezTo>
                  <a:pt x="1271529" y="-7796"/>
                  <a:pt x="1402835" y="38753"/>
                  <a:pt x="1558541" y="0"/>
                </a:cubicBezTo>
                <a:cubicBezTo>
                  <a:pt x="1714247" y="-38753"/>
                  <a:pt x="1884790" y="59656"/>
                  <a:pt x="2178242" y="0"/>
                </a:cubicBezTo>
                <a:cubicBezTo>
                  <a:pt x="2471694" y="-59656"/>
                  <a:pt x="2637343" y="35585"/>
                  <a:pt x="2797943" y="0"/>
                </a:cubicBezTo>
                <a:cubicBezTo>
                  <a:pt x="2958543" y="-35585"/>
                  <a:pt x="3141943" y="4291"/>
                  <a:pt x="3417643" y="0"/>
                </a:cubicBezTo>
                <a:cubicBezTo>
                  <a:pt x="3693343" y="-4291"/>
                  <a:pt x="3715006" y="3658"/>
                  <a:pt x="3999292" y="0"/>
                </a:cubicBezTo>
                <a:cubicBezTo>
                  <a:pt x="4080167" y="-4638"/>
                  <a:pt x="4181203" y="100562"/>
                  <a:pt x="4193405" y="194113"/>
                </a:cubicBezTo>
                <a:cubicBezTo>
                  <a:pt x="4225532" y="493191"/>
                  <a:pt x="4127259" y="598989"/>
                  <a:pt x="4193405" y="814979"/>
                </a:cubicBezTo>
                <a:cubicBezTo>
                  <a:pt x="4259551" y="1030969"/>
                  <a:pt x="4173048" y="1237978"/>
                  <a:pt x="4193405" y="1487109"/>
                </a:cubicBezTo>
                <a:cubicBezTo>
                  <a:pt x="4213762" y="1736240"/>
                  <a:pt x="4145459" y="1886377"/>
                  <a:pt x="4193405" y="2005447"/>
                </a:cubicBezTo>
                <a:cubicBezTo>
                  <a:pt x="4241351" y="2124517"/>
                  <a:pt x="4190118" y="2448907"/>
                  <a:pt x="4193405" y="2626313"/>
                </a:cubicBezTo>
                <a:cubicBezTo>
                  <a:pt x="4196692" y="2803719"/>
                  <a:pt x="4138161" y="3033688"/>
                  <a:pt x="4193405" y="3298443"/>
                </a:cubicBezTo>
                <a:cubicBezTo>
                  <a:pt x="4248649" y="3563198"/>
                  <a:pt x="4147412" y="3605137"/>
                  <a:pt x="4193405" y="3765517"/>
                </a:cubicBezTo>
                <a:cubicBezTo>
                  <a:pt x="4239398" y="3925897"/>
                  <a:pt x="4173308" y="4268597"/>
                  <a:pt x="4193405" y="4437647"/>
                </a:cubicBezTo>
                <a:cubicBezTo>
                  <a:pt x="4213502" y="4606697"/>
                  <a:pt x="4175576" y="5062698"/>
                  <a:pt x="4193405" y="5320530"/>
                </a:cubicBezTo>
                <a:cubicBezTo>
                  <a:pt x="4211349" y="5415665"/>
                  <a:pt x="4101566" y="5545127"/>
                  <a:pt x="3999292" y="5514643"/>
                </a:cubicBezTo>
                <a:cubicBezTo>
                  <a:pt x="3841939" y="5586690"/>
                  <a:pt x="3620877" y="5513059"/>
                  <a:pt x="3379591" y="5514643"/>
                </a:cubicBezTo>
                <a:cubicBezTo>
                  <a:pt x="3138305" y="5516227"/>
                  <a:pt x="3059260" y="5500018"/>
                  <a:pt x="2912098" y="5514643"/>
                </a:cubicBezTo>
                <a:cubicBezTo>
                  <a:pt x="2764936" y="5529268"/>
                  <a:pt x="2452552" y="5491680"/>
                  <a:pt x="2330449" y="5514643"/>
                </a:cubicBezTo>
                <a:cubicBezTo>
                  <a:pt x="2208346" y="5537606"/>
                  <a:pt x="2011563" y="5510613"/>
                  <a:pt x="1710749" y="5514643"/>
                </a:cubicBezTo>
                <a:cubicBezTo>
                  <a:pt x="1409935" y="5518673"/>
                  <a:pt x="1360220" y="5484085"/>
                  <a:pt x="1243255" y="5514643"/>
                </a:cubicBezTo>
                <a:cubicBezTo>
                  <a:pt x="1126290" y="5545201"/>
                  <a:pt x="940571" y="5481931"/>
                  <a:pt x="813814" y="5514643"/>
                </a:cubicBezTo>
                <a:cubicBezTo>
                  <a:pt x="687057" y="5547355"/>
                  <a:pt x="461082" y="5462451"/>
                  <a:pt x="194113" y="5514643"/>
                </a:cubicBezTo>
                <a:cubicBezTo>
                  <a:pt x="94918" y="5505675"/>
                  <a:pt x="10559" y="5414150"/>
                  <a:pt x="0" y="5320530"/>
                </a:cubicBezTo>
                <a:cubicBezTo>
                  <a:pt x="-29430" y="5233483"/>
                  <a:pt x="47997" y="5082834"/>
                  <a:pt x="0" y="4904721"/>
                </a:cubicBezTo>
                <a:cubicBezTo>
                  <a:pt x="-47997" y="4726608"/>
                  <a:pt x="20943" y="4538040"/>
                  <a:pt x="0" y="4335119"/>
                </a:cubicBezTo>
                <a:cubicBezTo>
                  <a:pt x="-20943" y="4132198"/>
                  <a:pt x="65720" y="3962752"/>
                  <a:pt x="0" y="3662989"/>
                </a:cubicBezTo>
                <a:cubicBezTo>
                  <a:pt x="-65720" y="3363226"/>
                  <a:pt x="21128" y="3350385"/>
                  <a:pt x="0" y="3195915"/>
                </a:cubicBezTo>
                <a:cubicBezTo>
                  <a:pt x="-21128" y="3041445"/>
                  <a:pt x="64348" y="2748665"/>
                  <a:pt x="0" y="2523785"/>
                </a:cubicBezTo>
                <a:cubicBezTo>
                  <a:pt x="-64348" y="2298905"/>
                  <a:pt x="10935" y="2039222"/>
                  <a:pt x="0" y="1851654"/>
                </a:cubicBezTo>
                <a:cubicBezTo>
                  <a:pt x="-10935" y="1664086"/>
                  <a:pt x="65143" y="1478109"/>
                  <a:pt x="0" y="1230788"/>
                </a:cubicBezTo>
                <a:cubicBezTo>
                  <a:pt x="-65143" y="983467"/>
                  <a:pt x="88247" y="514253"/>
                  <a:pt x="0" y="194113"/>
                </a:cubicBezTo>
                <a:close/>
              </a:path>
            </a:pathLst>
          </a:custGeom>
          <a:solidFill>
            <a:srgbClr val="424242"/>
          </a:solidFill>
          <a:ln w="38100">
            <a:solidFill>
              <a:srgbClr val="ffd579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Ex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m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of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pr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yp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th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sta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nd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ar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d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gla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ss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4" name="PlaceHolder 2"/>
          <p:cNvSpPr>
            <a:spLocks noGrp="1"/>
          </p:cNvSpPr>
          <p:nvPr>
            <p:ph type="dt" idx="21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35" name="PlaceHolder 3"/>
          <p:cNvSpPr>
            <a:spLocks noGrp="1"/>
          </p:cNvSpPr>
          <p:nvPr>
            <p:ph type="ftr" idx="22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grpSp>
        <p:nvGrpSpPr>
          <p:cNvPr id="236" name="Grupo 6"/>
          <p:cNvGrpSpPr/>
          <p:nvPr/>
        </p:nvGrpSpPr>
        <p:grpSpPr>
          <a:xfrm>
            <a:off x="156960" y="1677240"/>
            <a:ext cx="1955520" cy="1457640"/>
            <a:chOff x="156960" y="1677240"/>
            <a:chExt cx="1955520" cy="1457640"/>
          </a:xfrm>
        </p:grpSpPr>
        <p:sp>
          <p:nvSpPr>
            <p:cNvPr id="237" name="Imagen 7"/>
            <p:cNvSpPr/>
            <p:nvPr/>
          </p:nvSpPr>
          <p:spPr>
            <a:xfrm>
              <a:off x="156960" y="1692720"/>
              <a:ext cx="1955520" cy="1442160"/>
            </a:xfrm>
            <a:custGeom>
              <a:avLst/>
              <a:gdLst/>
              <a:ahLst/>
              <a:rect l="l" t="t" r="r" b="b"/>
              <a:pathLst>
                <a:path fill="none" w="1955813" h="1442585">
                  <a:moveTo>
                    <a:pt x="0" y="0"/>
                  </a:moveTo>
                  <a:cubicBezTo>
                    <a:pt x="417731" y="106216"/>
                    <a:pt x="1350042" y="-142119"/>
                    <a:pt x="1955813" y="0"/>
                  </a:cubicBezTo>
                  <a:cubicBezTo>
                    <a:pt x="1902858" y="714149"/>
                    <a:pt x="1920284" y="880018"/>
                    <a:pt x="1955813" y="1442585"/>
                  </a:cubicBezTo>
                  <a:cubicBezTo>
                    <a:pt x="1584724" y="1413357"/>
                    <a:pt x="261786" y="1426891"/>
                    <a:pt x="0" y="1442585"/>
                  </a:cubicBezTo>
                  <a:cubicBezTo>
                    <a:pt x="43325" y="1029197"/>
                    <a:pt x="-37472" y="210653"/>
                    <a:pt x="0" y="0"/>
                  </a:cubicBezTo>
                  <a:close/>
                </a:path>
                <a:path stroke="0" w="1955813" h="1442585">
                  <a:moveTo>
                    <a:pt x="0" y="0"/>
                  </a:moveTo>
                  <a:cubicBezTo>
                    <a:pt x="640215" y="-71603"/>
                    <a:pt x="1036559" y="126493"/>
                    <a:pt x="1955813" y="0"/>
                  </a:cubicBezTo>
                  <a:cubicBezTo>
                    <a:pt x="1866638" y="551222"/>
                    <a:pt x="1930732" y="1030463"/>
                    <a:pt x="1955813" y="1442585"/>
                  </a:cubicBezTo>
                  <a:cubicBezTo>
                    <a:pt x="1079654" y="1487429"/>
                    <a:pt x="483580" y="1285698"/>
                    <a:pt x="0" y="1442585"/>
                  </a:cubicBezTo>
                  <a:cubicBezTo>
                    <a:pt x="84084" y="1022263"/>
                    <a:pt x="102842" y="277844"/>
                    <a:pt x="0" y="0"/>
                  </a:cubicBezTo>
                  <a:close/>
                </a:path>
              </a:pathLst>
            </a:custGeom>
            <a:blipFill rotWithShape="0">
              <a:blip r:embed="rId1"/>
              <a:srcRect/>
              <a:stretch/>
            </a:blipFill>
            <a:ln w="0">
              <a:solidFill>
                <a:srgbClr val="000000"/>
              </a:solidFill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238" name="CuadroTexto 8"/>
            <p:cNvSpPr/>
            <p:nvPr/>
          </p:nvSpPr>
          <p:spPr>
            <a:xfrm>
              <a:off x="227520" y="1677240"/>
              <a:ext cx="1772280" cy="333000"/>
            </a:xfrm>
            <a:custGeom>
              <a:avLst/>
              <a:gdLst/>
              <a:ahLst/>
              <a:rect l="l" t="t" r="r" b="b"/>
              <a:pathLst>
                <a:path w="1726755" h="369332">
                  <a:moveTo>
                    <a:pt x="0" y="0"/>
                  </a:moveTo>
                  <a:cubicBezTo>
                    <a:pt x="324792" y="-6406"/>
                    <a:pt x="1307539" y="128341"/>
                    <a:pt x="1726755" y="0"/>
                  </a:cubicBezTo>
                  <a:cubicBezTo>
                    <a:pt x="1713580" y="176848"/>
                    <a:pt x="1717688" y="209898"/>
                    <a:pt x="1726755" y="369332"/>
                  </a:cubicBezTo>
                  <a:cubicBezTo>
                    <a:pt x="1550286" y="256490"/>
                    <a:pt x="335854" y="253379"/>
                    <a:pt x="0" y="369332"/>
                  </a:cubicBezTo>
                  <a:cubicBezTo>
                    <a:pt x="9745" y="211180"/>
                    <a:pt x="4198" y="65633"/>
                    <a:pt x="0" y="0"/>
                  </a:cubicBezTo>
                  <a:close/>
                </a:path>
              </a:pathLst>
            </a:cu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d5fc79"/>
                  </a:solidFill>
                  <a:latin typeface="Chalkboard SE"/>
                </a:rPr>
                <a:t>Mylar spacers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39" name="CuadroTexto 9"/>
            <p:cNvSpPr/>
            <p:nvPr/>
          </p:nvSpPr>
          <p:spPr>
            <a:xfrm>
              <a:off x="253080" y="1897200"/>
              <a:ext cx="171900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d5fc79"/>
                  </a:solidFill>
                  <a:latin typeface="Chalkboard SE"/>
                </a:rPr>
                <a:t>Ø6mm cones </a:t>
              </a:r>
              <a:endParaRPr b="0" lang="fr-FR" sz="1600" spc="-1" strike="noStrike">
                <a:latin typeface="Arial"/>
              </a:endParaRPr>
            </a:p>
          </p:txBody>
        </p:sp>
      </p:grpSp>
      <p:pic>
        <p:nvPicPr>
          <p:cNvPr id="240" name="Imagen 10" descr=""/>
          <p:cNvPicPr/>
          <p:nvPr/>
        </p:nvPicPr>
        <p:blipFill>
          <a:blip r:embed="rId2"/>
          <a:stretch/>
        </p:blipFill>
        <p:spPr>
          <a:xfrm>
            <a:off x="2061360" y="3251520"/>
            <a:ext cx="1855440" cy="247392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pic>
        <p:nvPicPr>
          <p:cNvPr id="241" name="Imagen 11" descr=""/>
          <p:cNvPicPr/>
          <p:nvPr/>
        </p:nvPicPr>
        <p:blipFill>
          <a:blip r:embed="rId3"/>
          <a:stretch/>
        </p:blipFill>
        <p:spPr>
          <a:xfrm>
            <a:off x="156960" y="3232800"/>
            <a:ext cx="1824840" cy="24332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242" name="CuadroTexto 12"/>
          <p:cNvSpPr/>
          <p:nvPr/>
        </p:nvSpPr>
        <p:spPr>
          <a:xfrm>
            <a:off x="955080" y="5359680"/>
            <a:ext cx="2097000" cy="943200"/>
          </a:xfrm>
          <a:prstGeom prst="rect">
            <a:avLst/>
          </a:prstGeom>
          <a:solidFill>
            <a:schemeClr val="bg2"/>
          </a:solidFill>
          <a:ln w="0">
            <a:solidFill>
              <a:srgbClr val="92278f">
                <a:lumMod val="60000"/>
                <a:lumOff val="40000"/>
              </a:srgbClr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6e1d6b"/>
                </a:solidFill>
                <a:latin typeface="Chalkboard SE"/>
              </a:rPr>
              <a:t>33x50 cm</a:t>
            </a:r>
            <a:r>
              <a:rPr b="0" lang="en-US" sz="2000" spc="-1" strike="noStrike" baseline="30000">
                <a:solidFill>
                  <a:srgbClr val="6e1d6b"/>
                </a:solidFill>
                <a:latin typeface="Chalkboard SE"/>
              </a:rPr>
              <a:t>2</a:t>
            </a:r>
            <a:endParaRPr b="0" lang="fr-FR" sz="2000" spc="-1" strike="noStrike">
              <a:latin typeface="Arial"/>
            </a:endParaRPr>
          </a:p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6e1d6b"/>
                </a:solidFill>
                <a:latin typeface="Chalkboard SE"/>
              </a:rPr>
              <a:t>Strips 2cm width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43" name="Imagen 13" descr=""/>
          <p:cNvPicPr/>
          <p:nvPr/>
        </p:nvPicPr>
        <p:blipFill>
          <a:blip r:embed="rId4"/>
          <a:stretch/>
        </p:blipFill>
        <p:spPr>
          <a:xfrm>
            <a:off x="2031840" y="1560960"/>
            <a:ext cx="2216880" cy="16902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grpSp>
        <p:nvGrpSpPr>
          <p:cNvPr id="244" name="Grupo 26"/>
          <p:cNvGrpSpPr/>
          <p:nvPr/>
        </p:nvGrpSpPr>
        <p:grpSpPr>
          <a:xfrm>
            <a:off x="8035920" y="1430280"/>
            <a:ext cx="4163760" cy="5438160"/>
            <a:chOff x="8035920" y="1430280"/>
            <a:chExt cx="4163760" cy="5438160"/>
          </a:xfrm>
        </p:grpSpPr>
        <p:sp>
          <p:nvSpPr>
            <p:cNvPr id="245" name="Rectángulo redondeado 9"/>
            <p:cNvSpPr/>
            <p:nvPr/>
          </p:nvSpPr>
          <p:spPr>
            <a:xfrm>
              <a:off x="8035920" y="1430280"/>
              <a:ext cx="4107240" cy="5342760"/>
            </a:xfrm>
            <a:custGeom>
              <a:avLst/>
              <a:gdLst/>
              <a:ahLst/>
              <a:rect l="l" t="t" r="r" b="b"/>
              <a:pathLst>
                <a:path fill="none" w="4193405" h="5514643">
                  <a:moveTo>
                    <a:pt x="0" y="194113"/>
                  </a:moveTo>
                  <a:cubicBezTo>
                    <a:pt x="12398" y="65089"/>
                    <a:pt x="94240" y="2277"/>
                    <a:pt x="194113" y="0"/>
                  </a:cubicBezTo>
                  <a:cubicBezTo>
                    <a:pt x="317730" y="-9221"/>
                    <a:pt x="552954" y="15801"/>
                    <a:pt x="737710" y="0"/>
                  </a:cubicBezTo>
                  <a:cubicBezTo>
                    <a:pt x="922466" y="-15801"/>
                    <a:pt x="1086834" y="12291"/>
                    <a:pt x="1319359" y="0"/>
                  </a:cubicBezTo>
                  <a:cubicBezTo>
                    <a:pt x="1551884" y="-12291"/>
                    <a:pt x="1668030" y="36325"/>
                    <a:pt x="1901008" y="0"/>
                  </a:cubicBezTo>
                  <a:cubicBezTo>
                    <a:pt x="2133986" y="-36325"/>
                    <a:pt x="2350074" y="33407"/>
                    <a:pt x="2520708" y="0"/>
                  </a:cubicBezTo>
                  <a:cubicBezTo>
                    <a:pt x="2691342" y="-33407"/>
                    <a:pt x="2852097" y="63267"/>
                    <a:pt x="3064305" y="0"/>
                  </a:cubicBezTo>
                  <a:cubicBezTo>
                    <a:pt x="3276513" y="-63267"/>
                    <a:pt x="3696148" y="39245"/>
                    <a:pt x="3999292" y="0"/>
                  </a:cubicBezTo>
                  <a:cubicBezTo>
                    <a:pt x="4085446" y="-892"/>
                    <a:pt x="4187036" y="82926"/>
                    <a:pt x="4193405" y="194113"/>
                  </a:cubicBezTo>
                  <a:cubicBezTo>
                    <a:pt x="4253985" y="451775"/>
                    <a:pt x="4157670" y="552830"/>
                    <a:pt x="4193405" y="866243"/>
                  </a:cubicBezTo>
                  <a:cubicBezTo>
                    <a:pt x="4229140" y="1179656"/>
                    <a:pt x="4130156" y="1401576"/>
                    <a:pt x="4193405" y="1538373"/>
                  </a:cubicBezTo>
                  <a:cubicBezTo>
                    <a:pt x="4256654" y="1675170"/>
                    <a:pt x="4180096" y="1810838"/>
                    <a:pt x="4193405" y="2005447"/>
                  </a:cubicBezTo>
                  <a:cubicBezTo>
                    <a:pt x="4206714" y="2200056"/>
                    <a:pt x="4161438" y="2337706"/>
                    <a:pt x="4193405" y="2523785"/>
                  </a:cubicBezTo>
                  <a:cubicBezTo>
                    <a:pt x="4225372" y="2709864"/>
                    <a:pt x="4182926" y="2777425"/>
                    <a:pt x="4193405" y="2990858"/>
                  </a:cubicBezTo>
                  <a:cubicBezTo>
                    <a:pt x="4203884" y="3204291"/>
                    <a:pt x="4126447" y="3410118"/>
                    <a:pt x="4193405" y="3560460"/>
                  </a:cubicBezTo>
                  <a:cubicBezTo>
                    <a:pt x="4260363" y="3710802"/>
                    <a:pt x="4179970" y="3853042"/>
                    <a:pt x="4193405" y="4027534"/>
                  </a:cubicBezTo>
                  <a:cubicBezTo>
                    <a:pt x="4206840" y="4202026"/>
                    <a:pt x="4188125" y="4388036"/>
                    <a:pt x="4193405" y="4648400"/>
                  </a:cubicBezTo>
                  <a:cubicBezTo>
                    <a:pt x="4198685" y="4908764"/>
                    <a:pt x="4127256" y="5048757"/>
                    <a:pt x="4193405" y="5320530"/>
                  </a:cubicBezTo>
                  <a:cubicBezTo>
                    <a:pt x="4200818" y="5414034"/>
                    <a:pt x="4091524" y="5503421"/>
                    <a:pt x="3999292" y="5514643"/>
                  </a:cubicBezTo>
                  <a:cubicBezTo>
                    <a:pt x="3850997" y="5541151"/>
                    <a:pt x="3624714" y="5511401"/>
                    <a:pt x="3417643" y="5514643"/>
                  </a:cubicBezTo>
                  <a:cubicBezTo>
                    <a:pt x="3210572" y="5517885"/>
                    <a:pt x="3080143" y="5499620"/>
                    <a:pt x="2988202" y="5514643"/>
                  </a:cubicBezTo>
                  <a:cubicBezTo>
                    <a:pt x="2896261" y="5529666"/>
                    <a:pt x="2615869" y="5471701"/>
                    <a:pt x="2368501" y="5514643"/>
                  </a:cubicBezTo>
                  <a:cubicBezTo>
                    <a:pt x="2121133" y="5557585"/>
                    <a:pt x="1989660" y="5506314"/>
                    <a:pt x="1862956" y="5514643"/>
                  </a:cubicBezTo>
                  <a:cubicBezTo>
                    <a:pt x="1736253" y="5522972"/>
                    <a:pt x="1543169" y="5479366"/>
                    <a:pt x="1319359" y="5514643"/>
                  </a:cubicBezTo>
                  <a:cubicBezTo>
                    <a:pt x="1095549" y="5549920"/>
                    <a:pt x="979341" y="5490902"/>
                    <a:pt x="889917" y="5514643"/>
                  </a:cubicBezTo>
                  <a:cubicBezTo>
                    <a:pt x="800493" y="5538384"/>
                    <a:pt x="477250" y="5445423"/>
                    <a:pt x="194113" y="5514643"/>
                  </a:cubicBezTo>
                  <a:cubicBezTo>
                    <a:pt x="91308" y="5515548"/>
                    <a:pt x="-4887" y="5440816"/>
                    <a:pt x="0" y="5320530"/>
                  </a:cubicBezTo>
                  <a:cubicBezTo>
                    <a:pt x="-9745" y="5183351"/>
                    <a:pt x="48614" y="4945993"/>
                    <a:pt x="0" y="4699664"/>
                  </a:cubicBezTo>
                  <a:cubicBezTo>
                    <a:pt x="-48614" y="4453335"/>
                    <a:pt x="33494" y="4394616"/>
                    <a:pt x="0" y="4283855"/>
                  </a:cubicBezTo>
                  <a:cubicBezTo>
                    <a:pt x="-33494" y="4173094"/>
                    <a:pt x="7481" y="3881076"/>
                    <a:pt x="0" y="3714253"/>
                  </a:cubicBezTo>
                  <a:cubicBezTo>
                    <a:pt x="-7481" y="3547430"/>
                    <a:pt x="14143" y="3505412"/>
                    <a:pt x="0" y="3298443"/>
                  </a:cubicBezTo>
                  <a:cubicBezTo>
                    <a:pt x="-14143" y="3091474"/>
                    <a:pt x="70336" y="2816971"/>
                    <a:pt x="0" y="2677577"/>
                  </a:cubicBezTo>
                  <a:cubicBezTo>
                    <a:pt x="-70336" y="2538183"/>
                    <a:pt x="7433" y="2326727"/>
                    <a:pt x="0" y="2210504"/>
                  </a:cubicBezTo>
                  <a:cubicBezTo>
                    <a:pt x="-7433" y="2094281"/>
                    <a:pt x="7711" y="1941408"/>
                    <a:pt x="0" y="1692166"/>
                  </a:cubicBezTo>
                  <a:cubicBezTo>
                    <a:pt x="-7711" y="1442924"/>
                    <a:pt x="24437" y="1372470"/>
                    <a:pt x="0" y="1071300"/>
                  </a:cubicBezTo>
                  <a:cubicBezTo>
                    <a:pt x="-24437" y="770130"/>
                    <a:pt x="75988" y="471044"/>
                    <a:pt x="0" y="194113"/>
                  </a:cubicBezTo>
                  <a:close/>
                </a:path>
                <a:path stroke="0" w="4193405" h="5514643">
                  <a:moveTo>
                    <a:pt x="0" y="194113"/>
                  </a:moveTo>
                  <a:cubicBezTo>
                    <a:pt x="25560" y="71108"/>
                    <a:pt x="81286" y="-7900"/>
                    <a:pt x="194113" y="0"/>
                  </a:cubicBezTo>
                  <a:cubicBezTo>
                    <a:pt x="311015" y="-15494"/>
                    <a:pt x="463552" y="23464"/>
                    <a:pt x="661606" y="0"/>
                  </a:cubicBezTo>
                  <a:cubicBezTo>
                    <a:pt x="859660" y="-23464"/>
                    <a:pt x="910567" y="7796"/>
                    <a:pt x="1091048" y="0"/>
                  </a:cubicBezTo>
                  <a:cubicBezTo>
                    <a:pt x="1271529" y="-7796"/>
                    <a:pt x="1402835" y="38753"/>
                    <a:pt x="1558541" y="0"/>
                  </a:cubicBezTo>
                  <a:cubicBezTo>
                    <a:pt x="1714247" y="-38753"/>
                    <a:pt x="1884790" y="59656"/>
                    <a:pt x="2178242" y="0"/>
                  </a:cubicBezTo>
                  <a:cubicBezTo>
                    <a:pt x="2471694" y="-59656"/>
                    <a:pt x="2637343" y="35585"/>
                    <a:pt x="2797943" y="0"/>
                  </a:cubicBezTo>
                  <a:cubicBezTo>
                    <a:pt x="2958543" y="-35585"/>
                    <a:pt x="3141943" y="4291"/>
                    <a:pt x="3417643" y="0"/>
                  </a:cubicBezTo>
                  <a:cubicBezTo>
                    <a:pt x="3693343" y="-4291"/>
                    <a:pt x="3715006" y="3658"/>
                    <a:pt x="3999292" y="0"/>
                  </a:cubicBezTo>
                  <a:cubicBezTo>
                    <a:pt x="4080167" y="-4638"/>
                    <a:pt x="4181203" y="100562"/>
                    <a:pt x="4193405" y="194113"/>
                  </a:cubicBezTo>
                  <a:cubicBezTo>
                    <a:pt x="4225532" y="493191"/>
                    <a:pt x="4127259" y="598989"/>
                    <a:pt x="4193405" y="814979"/>
                  </a:cubicBezTo>
                  <a:cubicBezTo>
                    <a:pt x="4259551" y="1030969"/>
                    <a:pt x="4173048" y="1237978"/>
                    <a:pt x="4193405" y="1487109"/>
                  </a:cubicBezTo>
                  <a:cubicBezTo>
                    <a:pt x="4213762" y="1736240"/>
                    <a:pt x="4145459" y="1886377"/>
                    <a:pt x="4193405" y="2005447"/>
                  </a:cubicBezTo>
                  <a:cubicBezTo>
                    <a:pt x="4241351" y="2124517"/>
                    <a:pt x="4190118" y="2448907"/>
                    <a:pt x="4193405" y="2626313"/>
                  </a:cubicBezTo>
                  <a:cubicBezTo>
                    <a:pt x="4196692" y="2803719"/>
                    <a:pt x="4138161" y="3033688"/>
                    <a:pt x="4193405" y="3298443"/>
                  </a:cubicBezTo>
                  <a:cubicBezTo>
                    <a:pt x="4248649" y="3563198"/>
                    <a:pt x="4147412" y="3605137"/>
                    <a:pt x="4193405" y="3765517"/>
                  </a:cubicBezTo>
                  <a:cubicBezTo>
                    <a:pt x="4239398" y="3925897"/>
                    <a:pt x="4173308" y="4268597"/>
                    <a:pt x="4193405" y="4437647"/>
                  </a:cubicBezTo>
                  <a:cubicBezTo>
                    <a:pt x="4213502" y="4606697"/>
                    <a:pt x="4175576" y="5062698"/>
                    <a:pt x="4193405" y="5320530"/>
                  </a:cubicBezTo>
                  <a:cubicBezTo>
                    <a:pt x="4211349" y="5415665"/>
                    <a:pt x="4101566" y="5545127"/>
                    <a:pt x="3999292" y="5514643"/>
                  </a:cubicBezTo>
                  <a:cubicBezTo>
                    <a:pt x="3841939" y="5586690"/>
                    <a:pt x="3620877" y="5513059"/>
                    <a:pt x="3379591" y="5514643"/>
                  </a:cubicBezTo>
                  <a:cubicBezTo>
                    <a:pt x="3138305" y="5516227"/>
                    <a:pt x="3059260" y="5500018"/>
                    <a:pt x="2912098" y="5514643"/>
                  </a:cubicBezTo>
                  <a:cubicBezTo>
                    <a:pt x="2764936" y="5529268"/>
                    <a:pt x="2452552" y="5491680"/>
                    <a:pt x="2330449" y="5514643"/>
                  </a:cubicBezTo>
                  <a:cubicBezTo>
                    <a:pt x="2208346" y="5537606"/>
                    <a:pt x="2011563" y="5510613"/>
                    <a:pt x="1710749" y="5514643"/>
                  </a:cubicBezTo>
                  <a:cubicBezTo>
                    <a:pt x="1409935" y="5518673"/>
                    <a:pt x="1360220" y="5484085"/>
                    <a:pt x="1243255" y="5514643"/>
                  </a:cubicBezTo>
                  <a:cubicBezTo>
                    <a:pt x="1126290" y="5545201"/>
                    <a:pt x="940571" y="5481931"/>
                    <a:pt x="813814" y="5514643"/>
                  </a:cubicBezTo>
                  <a:cubicBezTo>
                    <a:pt x="687057" y="5547355"/>
                    <a:pt x="461082" y="5462451"/>
                    <a:pt x="194113" y="5514643"/>
                  </a:cubicBezTo>
                  <a:cubicBezTo>
                    <a:pt x="94918" y="5505675"/>
                    <a:pt x="10559" y="5414150"/>
                    <a:pt x="0" y="5320530"/>
                  </a:cubicBezTo>
                  <a:cubicBezTo>
                    <a:pt x="-29430" y="5233483"/>
                    <a:pt x="47997" y="5082834"/>
                    <a:pt x="0" y="4904721"/>
                  </a:cubicBezTo>
                  <a:cubicBezTo>
                    <a:pt x="-47997" y="4726608"/>
                    <a:pt x="20943" y="4538040"/>
                    <a:pt x="0" y="4335119"/>
                  </a:cubicBezTo>
                  <a:cubicBezTo>
                    <a:pt x="-20943" y="4132198"/>
                    <a:pt x="65720" y="3962752"/>
                    <a:pt x="0" y="3662989"/>
                  </a:cubicBezTo>
                  <a:cubicBezTo>
                    <a:pt x="-65720" y="3363226"/>
                    <a:pt x="21128" y="3350385"/>
                    <a:pt x="0" y="3195915"/>
                  </a:cubicBezTo>
                  <a:cubicBezTo>
                    <a:pt x="-21128" y="3041445"/>
                    <a:pt x="64348" y="2748665"/>
                    <a:pt x="0" y="2523785"/>
                  </a:cubicBezTo>
                  <a:cubicBezTo>
                    <a:pt x="-64348" y="2298905"/>
                    <a:pt x="10935" y="2039222"/>
                    <a:pt x="0" y="1851654"/>
                  </a:cubicBezTo>
                  <a:cubicBezTo>
                    <a:pt x="-10935" y="1664086"/>
                    <a:pt x="65143" y="1478109"/>
                    <a:pt x="0" y="1230788"/>
                  </a:cubicBezTo>
                  <a:cubicBezTo>
                    <a:pt x="-65143" y="983467"/>
                    <a:pt x="88247" y="514253"/>
                    <a:pt x="0" y="194113"/>
                  </a:cubicBezTo>
                  <a:close/>
                </a:path>
              </a:pathLst>
            </a:custGeom>
            <a:solidFill>
              <a:srgbClr val="424242"/>
            </a:solidFill>
            <a:ln w="38100">
              <a:solidFill>
                <a:srgbClr val="ffd579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pic>
          <p:nvPicPr>
            <p:cNvPr id="246" name="Picture 6" descr="A picture containing text, screenshot, line, rectangle&#10;&#10;Description automatically generated"/>
            <p:cNvPicPr/>
            <p:nvPr/>
          </p:nvPicPr>
          <p:blipFill>
            <a:blip r:embed="rId5"/>
            <a:stretch/>
          </p:blipFill>
          <p:spPr>
            <a:xfrm>
              <a:off x="8393040" y="1645200"/>
              <a:ext cx="3533400" cy="16621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7" name="CuadroTexto 15"/>
            <p:cNvSpPr/>
            <p:nvPr/>
          </p:nvSpPr>
          <p:spPr>
            <a:xfrm>
              <a:off x="8467920" y="3283920"/>
              <a:ext cx="3731760" cy="13064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ffffff"/>
                  </a:solidFill>
                  <a:latin typeface="Calibri"/>
                  <a:ea typeface="Verdana"/>
                </a:rPr>
                <a:t>→ </a:t>
              </a:r>
              <a:r>
                <a:rPr b="0" lang="en-US" sz="1600" spc="-1" strike="noStrike">
                  <a:solidFill>
                    <a:srgbClr val="ffffff"/>
                  </a:solidFill>
                  <a:latin typeface="Calibri"/>
                  <a:ea typeface="Verdana"/>
                </a:rPr>
                <a:t>Gas volume contained inside gas-tight metallic frame, sandwiched between 2 Printed Circuit Boards containing strip pattern, connection to readout electronics and services (HV, T-H sensors)</a:t>
              </a:r>
              <a:r>
                <a:rPr b="0" lang="en-US" sz="1600" spc="-1" strike="noStrike">
                  <a:solidFill>
                    <a:srgbClr val="ffffff"/>
                  </a:solidFill>
                  <a:latin typeface="Calibri"/>
                  <a:ea typeface="Verdana"/>
                </a:rPr>
                <a:t>	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48" name="Picture 13"/>
            <p:cNvSpPr/>
            <p:nvPr/>
          </p:nvSpPr>
          <p:spPr>
            <a:xfrm>
              <a:off x="9635040" y="4734360"/>
              <a:ext cx="2405520" cy="1803960"/>
            </a:xfrm>
            <a:prstGeom prst="ellipse">
              <a:avLst/>
            </a:prstGeom>
            <a:blipFill rotWithShape="0">
              <a:blip r:embed="rId6"/>
              <a:srcRect/>
              <a:stretch/>
            </a:blipFill>
            <a:ln w="0">
              <a:noFill/>
            </a:ln>
            <a:effectLst>
              <a:softEdge rad="112680"/>
            </a:effectLst>
          </p:spPr>
          <p:style>
            <a:lnRef idx="0"/>
            <a:fillRef idx="0"/>
            <a:effectRef idx="0"/>
            <a:fontRef idx="minor"/>
          </p:style>
        </p:sp>
        <p:pic>
          <p:nvPicPr>
            <p:cNvPr id="249" name="Picture 151" descr="A picture containing text, microwave, oven, green&#10;&#10;Description automatically generated"/>
            <p:cNvPicPr/>
            <p:nvPr/>
          </p:nvPicPr>
          <p:blipFill>
            <a:blip r:embed="rId7"/>
            <a:srcRect l="1943" t="2531" r="0" b="23045"/>
            <a:stretch/>
          </p:blipFill>
          <p:spPr>
            <a:xfrm rot="20895000">
              <a:off x="8280720" y="5065920"/>
              <a:ext cx="1803600" cy="1635840"/>
            </a:xfrm>
            <a:prstGeom prst="rect">
              <a:avLst/>
            </a:prstGeom>
            <a:ln w="0">
              <a:noFill/>
            </a:ln>
            <a:effectLst>
              <a:softEdge rad="112680"/>
            </a:effectLst>
          </p:spPr>
        </p:pic>
        <p:sp>
          <p:nvSpPr>
            <p:cNvPr id="250" name="CuadroTexto 21"/>
            <p:cNvSpPr/>
            <p:nvPr/>
          </p:nvSpPr>
          <p:spPr>
            <a:xfrm rot="20701800">
              <a:off x="8560080" y="5848200"/>
              <a:ext cx="1674720" cy="333000"/>
            </a:xfrm>
            <a:custGeom>
              <a:avLst/>
              <a:gdLst/>
              <a:ahLst/>
              <a:rect l="l" t="t" r="r" b="b"/>
              <a:pathLst>
                <a:path w="1675023" h="400110">
                  <a:moveTo>
                    <a:pt x="0" y="0"/>
                  </a:moveTo>
                  <a:cubicBezTo>
                    <a:pt x="242125" y="-36340"/>
                    <a:pt x="275457" y="11128"/>
                    <a:pt x="508090" y="0"/>
                  </a:cubicBezTo>
                  <a:cubicBezTo>
                    <a:pt x="740723" y="-11128"/>
                    <a:pt x="962833" y="59779"/>
                    <a:pt x="1083182" y="0"/>
                  </a:cubicBezTo>
                  <a:cubicBezTo>
                    <a:pt x="1203531" y="-59779"/>
                    <a:pt x="1529147" y="37919"/>
                    <a:pt x="1675023" y="0"/>
                  </a:cubicBezTo>
                  <a:cubicBezTo>
                    <a:pt x="1698588" y="150001"/>
                    <a:pt x="1661309" y="271936"/>
                    <a:pt x="1675023" y="400110"/>
                  </a:cubicBezTo>
                  <a:cubicBezTo>
                    <a:pt x="1413436" y="414644"/>
                    <a:pt x="1338981" y="367875"/>
                    <a:pt x="1133432" y="400110"/>
                  </a:cubicBezTo>
                  <a:cubicBezTo>
                    <a:pt x="927883" y="432345"/>
                    <a:pt x="849753" y="363652"/>
                    <a:pt x="591841" y="400110"/>
                  </a:cubicBezTo>
                  <a:cubicBezTo>
                    <a:pt x="333929" y="436568"/>
                    <a:pt x="141507" y="331577"/>
                    <a:pt x="0" y="400110"/>
                  </a:cubicBezTo>
                  <a:cubicBezTo>
                    <a:pt x="-15865" y="314383"/>
                    <a:pt x="26142" y="133131"/>
                    <a:pt x="0" y="0"/>
                  </a:cubicBezTo>
                  <a:close/>
                </a:path>
              </a:pathLst>
            </a:cu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s-ES" sz="1600" spc="-1" strike="noStrike">
                  <a:solidFill>
                    <a:srgbClr val="ffff00"/>
                  </a:solidFill>
                  <a:latin typeface="Chalkduster"/>
                </a:rPr>
                <a:t>30x30cm</a:t>
              </a:r>
              <a:r>
                <a:rPr b="0" lang="es-ES" sz="1600" spc="-1" strike="noStrike" baseline="30000">
                  <a:solidFill>
                    <a:srgbClr val="ffff00"/>
                  </a:solidFill>
                  <a:latin typeface="Chalkduster"/>
                </a:rPr>
                <a:t>2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51" name="CuadroTexto 22"/>
            <p:cNvSpPr/>
            <p:nvPr/>
          </p:nvSpPr>
          <p:spPr>
            <a:xfrm>
              <a:off x="8262360" y="4678200"/>
              <a:ext cx="235944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00fdff"/>
                  </a:solidFill>
                  <a:latin typeface="Chalkboard SE"/>
                </a:rPr>
                <a:t>two times 3-gap 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52" name="CuadroTexto 23"/>
            <p:cNvSpPr/>
            <p:nvPr/>
          </p:nvSpPr>
          <p:spPr>
            <a:xfrm>
              <a:off x="10326960" y="6359760"/>
              <a:ext cx="1772280" cy="333000"/>
            </a:xfrm>
            <a:custGeom>
              <a:avLst/>
              <a:gdLst/>
              <a:ahLst/>
              <a:rect l="l" t="t" r="r" b="b"/>
              <a:pathLst>
                <a:path w="1537152" h="338554">
                  <a:moveTo>
                    <a:pt x="0" y="0"/>
                  </a:moveTo>
                  <a:cubicBezTo>
                    <a:pt x="406744" y="20353"/>
                    <a:pt x="1226153" y="131795"/>
                    <a:pt x="1537152" y="0"/>
                  </a:cubicBezTo>
                  <a:cubicBezTo>
                    <a:pt x="1525845" y="162024"/>
                    <a:pt x="1519270" y="268700"/>
                    <a:pt x="1537152" y="338554"/>
                  </a:cubicBezTo>
                  <a:cubicBezTo>
                    <a:pt x="1377169" y="321439"/>
                    <a:pt x="460462" y="278213"/>
                    <a:pt x="0" y="338554"/>
                  </a:cubicBezTo>
                  <a:cubicBezTo>
                    <a:pt x="-20194" y="280998"/>
                    <a:pt x="-15042" y="123635"/>
                    <a:pt x="0" y="0"/>
                  </a:cubicBezTo>
                  <a:close/>
                </a:path>
              </a:pathLst>
            </a:cu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d5fc79"/>
                  </a:solidFill>
                  <a:latin typeface="Chalkboard SE"/>
                </a:rPr>
                <a:t>Mylar spacers</a:t>
              </a:r>
              <a:endParaRPr b="0" lang="fr-FR" sz="1600" spc="-1" strike="noStrike">
                <a:latin typeface="Arial"/>
              </a:endParaRPr>
            </a:p>
          </p:txBody>
        </p:sp>
      </p:grpSp>
      <p:sp>
        <p:nvSpPr>
          <p:cNvPr id="253" name="Image 6"/>
          <p:cNvSpPr/>
          <p:nvPr/>
        </p:nvSpPr>
        <p:spPr>
          <a:xfrm>
            <a:off x="4823280" y="1965600"/>
            <a:ext cx="2882880" cy="3148920"/>
          </a:xfrm>
          <a:prstGeom prst="ellipse">
            <a:avLst/>
          </a:prstGeom>
          <a:blipFill rotWithShape="0">
            <a:blip r:embed="rId8"/>
            <a:srcRect/>
            <a:stretch/>
          </a:blipFill>
          <a:ln w="0">
            <a:noFill/>
          </a:ln>
          <a:effectLst>
            <a:softEdge rad="112680"/>
          </a:effectLst>
        </p:spPr>
        <p:style>
          <a:lnRef idx="0"/>
          <a:fillRef idx="0"/>
          <a:effectRef idx="0"/>
          <a:fontRef idx="minor"/>
        </p:style>
      </p:sp>
      <p:sp>
        <p:nvSpPr>
          <p:cNvPr id="254" name="CuadroTexto 29"/>
          <p:cNvSpPr/>
          <p:nvPr/>
        </p:nvSpPr>
        <p:spPr>
          <a:xfrm>
            <a:off x="4466520" y="4978080"/>
            <a:ext cx="3466800" cy="1580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800" spc="-1" strike="noStrike">
                <a:solidFill>
                  <a:srgbClr val="ffff00"/>
                </a:solidFill>
                <a:latin typeface="Chalkduster"/>
              </a:rPr>
              <a:t>1x1 m2</a:t>
            </a:r>
            <a:endParaRPr b="0" lang="fr-FR" sz="18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00fdff"/>
                </a:solidFill>
                <a:latin typeface="Chalkboard SE"/>
              </a:rPr>
              <a:t>Two times 4-gap </a:t>
            </a:r>
            <a:r>
              <a:rPr b="1" lang="en-US" sz="1600" spc="-1" strike="noStrike">
                <a:solidFill>
                  <a:srgbClr val="d5fc79"/>
                </a:solidFill>
                <a:latin typeface="Chalkboard SE"/>
              </a:rPr>
              <a:t>(Mylar spacers)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halkboard SE"/>
              </a:rPr>
              <a:t>   </a:t>
            </a:r>
            <a:r>
              <a:rPr b="1" lang="en-US" sz="1600" spc="-1" strike="noStrike">
                <a:solidFill>
                  <a:srgbClr val="ffffff"/>
                </a:solidFill>
                <a:latin typeface="Chalkboard SE"/>
              </a:rPr>
              <a:t>with PCB inserted in between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1ccf0"/>
                </a:solidFill>
                <a:latin typeface="Chalkboard SE"/>
              </a:rPr>
              <a:t>64 1cm strips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“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sis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tiv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ity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”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gla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for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hi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gh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rat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6" name="PlaceHolder 2"/>
          <p:cNvSpPr>
            <a:spLocks noGrp="1"/>
          </p:cNvSpPr>
          <p:nvPr>
            <p:ph type="dt" idx="23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57" name="PlaceHolder 3"/>
          <p:cNvSpPr>
            <a:spLocks noGrp="1"/>
          </p:cNvSpPr>
          <p:nvPr>
            <p:ph type="ftr" idx="24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58" name="TextBox 11"/>
          <p:cNvSpPr/>
          <p:nvPr/>
        </p:nvSpPr>
        <p:spPr>
          <a:xfrm>
            <a:off x="1558080" y="2824920"/>
            <a:ext cx="173412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2f92"/>
                </a:solidFill>
                <a:latin typeface="Calibri"/>
              </a:rPr>
              <a:t>View for one stack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59" name="CuadroTexto 7"/>
          <p:cNvSpPr/>
          <p:nvPr/>
        </p:nvSpPr>
        <p:spPr>
          <a:xfrm>
            <a:off x="1739520" y="4826880"/>
            <a:ext cx="2699640" cy="72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400" spc="-1" strike="noStrike">
                <a:solidFill>
                  <a:srgbClr val="000000"/>
                </a:solidFill>
                <a:latin typeface="Calibri"/>
              </a:rPr>
              <a:t>Inner glass arranged in two rows: avoid jumping charges between edges of glasses  </a:t>
            </a:r>
            <a:endParaRPr b="0" lang="fr-FR" sz="1400" spc="-1" strike="noStrike">
              <a:latin typeface="Arial"/>
            </a:endParaRPr>
          </a:p>
        </p:txBody>
      </p:sp>
      <p:pic>
        <p:nvPicPr>
          <p:cNvPr id="260" name="Picture 6" descr="Chart, bar chart&#10;&#10;Description automatically generated"/>
          <p:cNvPicPr/>
          <p:nvPr/>
        </p:nvPicPr>
        <p:blipFill>
          <a:blip r:embed="rId1"/>
          <a:stretch/>
        </p:blipFill>
        <p:spPr>
          <a:xfrm>
            <a:off x="448560" y="2948760"/>
            <a:ext cx="3953880" cy="2698560"/>
          </a:xfrm>
          <a:prstGeom prst="rect">
            <a:avLst/>
          </a:prstGeom>
          <a:ln w="0">
            <a:noFill/>
          </a:ln>
        </p:spPr>
      </p:pic>
      <p:sp>
        <p:nvSpPr>
          <p:cNvPr id="261" name="CuadroTexto 10"/>
          <p:cNvSpPr/>
          <p:nvPr/>
        </p:nvSpPr>
        <p:spPr>
          <a:xfrm>
            <a:off x="606600" y="1805760"/>
            <a:ext cx="243972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6e1d6b"/>
                </a:solidFill>
                <a:latin typeface="Calibri"/>
              </a:rPr>
              <a:t>Glass resistivity </a:t>
            </a:r>
            <a:r>
              <a:rPr b="1" lang="en-US" sz="1600" spc="-1" strike="noStrike">
                <a:solidFill>
                  <a:srgbClr val="6e1d6b"/>
                </a:solidFill>
                <a:latin typeface="Calibri"/>
              </a:rPr>
              <a:t>~ 10</a:t>
            </a:r>
            <a:r>
              <a:rPr b="1" lang="en-US" sz="1600" spc="-1" strike="noStrike" baseline="30000">
                <a:solidFill>
                  <a:srgbClr val="6e1d6b"/>
                </a:solidFill>
                <a:latin typeface="Calibri"/>
              </a:rPr>
              <a:t>10  </a:t>
            </a:r>
            <a:r>
              <a:rPr b="1" lang="en-US" sz="1600" spc="-1" strike="noStrike">
                <a:solidFill>
                  <a:srgbClr val="6e1d6b"/>
                </a:solidFill>
                <a:latin typeface="Calibri"/>
              </a:rPr>
              <a:t>𝛀cm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62" name="CuadroTexto 11"/>
          <p:cNvSpPr/>
          <p:nvPr/>
        </p:nvSpPr>
        <p:spPr>
          <a:xfrm>
            <a:off x="594720" y="2049840"/>
            <a:ext cx="21942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Glass thickness : 500 µm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63" name="Imagen 12" descr=""/>
          <p:cNvPicPr/>
          <p:nvPr/>
        </p:nvPicPr>
        <p:blipFill>
          <a:blip r:embed="rId2"/>
          <a:stretch/>
        </p:blipFill>
        <p:spPr>
          <a:xfrm>
            <a:off x="4582440" y="1563480"/>
            <a:ext cx="1840680" cy="1864440"/>
          </a:xfrm>
          <a:prstGeom prst="rect">
            <a:avLst/>
          </a:prstGeom>
          <a:ln w="0">
            <a:noFill/>
          </a:ln>
        </p:spPr>
      </p:pic>
      <p:sp>
        <p:nvSpPr>
          <p:cNvPr id="264" name="CuadroTexto 13"/>
          <p:cNvSpPr/>
          <p:nvPr/>
        </p:nvSpPr>
        <p:spPr>
          <a:xfrm>
            <a:off x="6491160" y="2824920"/>
            <a:ext cx="259596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New design of chambers with perpendicular strips on both sides of the chamber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65" name="Picture 2" descr=""/>
          <p:cNvPicPr/>
          <p:nvPr/>
        </p:nvPicPr>
        <p:blipFill>
          <a:blip r:embed="rId3"/>
          <a:stretch/>
        </p:blipFill>
        <p:spPr>
          <a:xfrm>
            <a:off x="8964000" y="1515240"/>
            <a:ext cx="3153600" cy="23648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266" name="CuadroTexto 15"/>
          <p:cNvSpPr/>
          <p:nvPr/>
        </p:nvSpPr>
        <p:spPr>
          <a:xfrm>
            <a:off x="9781560" y="6354360"/>
            <a:ext cx="270864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i="1" lang="en-US" sz="1600" spc="-1" strike="noStrike">
                <a:solidFill>
                  <a:srgbClr val="000000"/>
                </a:solidFill>
                <a:latin typeface="Calibri"/>
              </a:rPr>
              <a:t>Overlaps with Task 7.2.1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67" name="그림 4" descr=""/>
          <p:cNvPicPr/>
          <p:nvPr/>
        </p:nvPicPr>
        <p:blipFill>
          <a:blip r:embed="rId4"/>
          <a:stretch/>
        </p:blipFill>
        <p:spPr>
          <a:xfrm>
            <a:off x="4425840" y="4108680"/>
            <a:ext cx="5094720" cy="2698560"/>
          </a:xfrm>
          <a:prstGeom prst="rect">
            <a:avLst/>
          </a:prstGeom>
          <a:ln w="0">
            <a:noFill/>
          </a:ln>
        </p:spPr>
      </p:pic>
      <p:sp>
        <p:nvSpPr>
          <p:cNvPr id="268" name="CuadroTexto 30"/>
          <p:cNvSpPr/>
          <p:nvPr/>
        </p:nvSpPr>
        <p:spPr>
          <a:xfrm>
            <a:off x="645120" y="5915160"/>
            <a:ext cx="24138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Gas gap with fishing lines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“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w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re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sis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tiv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ity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”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gla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for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hi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gh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rat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es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0" name="PlaceHolder 2"/>
          <p:cNvSpPr>
            <a:spLocks noGrp="1"/>
          </p:cNvSpPr>
          <p:nvPr>
            <p:ph type="dt" idx="25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71" name="PlaceHolder 3"/>
          <p:cNvSpPr>
            <a:spLocks noGrp="1"/>
          </p:cNvSpPr>
          <p:nvPr>
            <p:ph type="ftr" idx="26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grpSp>
        <p:nvGrpSpPr>
          <p:cNvPr id="272" name="Grupo 17"/>
          <p:cNvGrpSpPr/>
          <p:nvPr/>
        </p:nvGrpSpPr>
        <p:grpSpPr>
          <a:xfrm>
            <a:off x="815400" y="1668960"/>
            <a:ext cx="3129120" cy="1860840"/>
            <a:chOff x="815400" y="1668960"/>
            <a:chExt cx="3129120" cy="1860840"/>
          </a:xfrm>
        </p:grpSpPr>
        <p:sp>
          <p:nvSpPr>
            <p:cNvPr id="273" name="CuadroTexto 18"/>
            <p:cNvSpPr/>
            <p:nvPr/>
          </p:nvSpPr>
          <p:spPr>
            <a:xfrm>
              <a:off x="819360" y="2567160"/>
              <a:ext cx="312516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marL="457200"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Glass Thickness : 500 µm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74" name="CuadroTexto 21"/>
            <p:cNvSpPr/>
            <p:nvPr/>
          </p:nvSpPr>
          <p:spPr>
            <a:xfrm>
              <a:off x="876240" y="3196800"/>
              <a:ext cx="279000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   </a:t>
              </a: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Strip: </a:t>
              </a:r>
              <a:r>
                <a:rPr b="1" lang="en-US" sz="1600" spc="-1" strike="noStrike">
                  <a:solidFill>
                    <a:srgbClr val="ba8b08"/>
                  </a:solidFill>
                  <a:latin typeface="Calibri"/>
                </a:rPr>
                <a:t>5mm pitch(4mm width</a:t>
              </a:r>
              <a:r>
                <a:rPr b="1" lang="en-US" sz="1600" spc="-1" strike="noStrike">
                  <a:solidFill>
                    <a:srgbClr val="c4aa58"/>
                  </a:solidFill>
                  <a:latin typeface="Calibri"/>
                </a:rPr>
                <a:t>)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75" name="CuadroTexto 22"/>
            <p:cNvSpPr/>
            <p:nvPr/>
          </p:nvSpPr>
          <p:spPr>
            <a:xfrm>
              <a:off x="828000" y="2930400"/>
              <a:ext cx="186408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X-Y strip type MRPC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76" name="CuadroTexto 23"/>
            <p:cNvSpPr/>
            <p:nvPr/>
          </p:nvSpPr>
          <p:spPr>
            <a:xfrm>
              <a:off x="815400" y="2390760"/>
              <a:ext cx="226728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0432ff"/>
                  </a:solidFill>
                  <a:latin typeface="Calibri"/>
                </a:rPr>
                <a:t>Single stack 5 gaps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77" name="CuadroTexto 24"/>
            <p:cNvSpPr/>
            <p:nvPr/>
          </p:nvSpPr>
          <p:spPr>
            <a:xfrm>
              <a:off x="828360" y="1909800"/>
              <a:ext cx="219420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000000"/>
                  </a:solidFill>
                  <a:latin typeface="Calibri"/>
                </a:rPr>
                <a:t>Glass thickness : 330 µm</a:t>
              </a:r>
              <a:endParaRPr b="0" lang="fr-FR" sz="1600" spc="-1" strike="noStrike">
                <a:latin typeface="Arial"/>
              </a:endParaRPr>
            </a:p>
          </p:txBody>
        </p:sp>
        <p:sp>
          <p:nvSpPr>
            <p:cNvPr id="278" name="CuadroTexto 25"/>
            <p:cNvSpPr/>
            <p:nvPr/>
          </p:nvSpPr>
          <p:spPr>
            <a:xfrm>
              <a:off x="829800" y="1668960"/>
              <a:ext cx="2634840" cy="3330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wrap="none"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0" lang="en-US" sz="1600" spc="-1" strike="noStrike">
                  <a:solidFill>
                    <a:srgbClr val="6e1d6b"/>
                  </a:solidFill>
                  <a:latin typeface="Calibri"/>
                </a:rPr>
                <a:t>Glass resistivity </a:t>
              </a:r>
              <a:r>
                <a:rPr b="1" lang="en-US" sz="1600" spc="-1" strike="noStrike">
                  <a:solidFill>
                    <a:srgbClr val="6e1d6b"/>
                  </a:solidFill>
                  <a:latin typeface="Calibri"/>
                </a:rPr>
                <a:t>~ 5x10</a:t>
              </a:r>
              <a:r>
                <a:rPr b="1" lang="en-US" sz="1600" spc="-1" strike="noStrike" baseline="30000">
                  <a:solidFill>
                    <a:srgbClr val="6e1d6b"/>
                  </a:solidFill>
                  <a:latin typeface="Calibri"/>
                </a:rPr>
                <a:t>12  </a:t>
              </a:r>
              <a:r>
                <a:rPr b="1" lang="en-US" sz="1600" spc="-1" strike="noStrike">
                  <a:solidFill>
                    <a:srgbClr val="6e1d6b"/>
                  </a:solidFill>
                  <a:latin typeface="Calibri"/>
                </a:rPr>
                <a:t>𝛀cm</a:t>
              </a:r>
              <a:endParaRPr b="0" lang="fr-FR" sz="1600" spc="-1" strike="noStrike">
                <a:latin typeface="Arial"/>
              </a:endParaRPr>
            </a:p>
          </p:txBody>
        </p:sp>
      </p:grpSp>
      <p:pic>
        <p:nvPicPr>
          <p:cNvPr id="279" name="Content Placeholder 4" descr="A picture containing text&#10;&#10;Description automatically generated"/>
          <p:cNvPicPr/>
          <p:nvPr/>
        </p:nvPicPr>
        <p:blipFill>
          <a:blip r:embed="rId1"/>
          <a:stretch/>
        </p:blipFill>
        <p:spPr>
          <a:xfrm>
            <a:off x="4518720" y="1998720"/>
            <a:ext cx="3359880" cy="252000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280" name="CuadroTexto 16"/>
          <p:cNvSpPr/>
          <p:nvPr/>
        </p:nvSpPr>
        <p:spPr>
          <a:xfrm>
            <a:off x="815400" y="3687120"/>
            <a:ext cx="24138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Gas gap with fishing lines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81" name="CuadroTexto 28"/>
          <p:cNvSpPr/>
          <p:nvPr/>
        </p:nvSpPr>
        <p:spPr>
          <a:xfrm>
            <a:off x="4518720" y="4745160"/>
            <a:ext cx="369648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Sealed gas gap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Teflon tubes to make uniform gas flow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282" name="Picture 3" descr="A picture containing text, microwave, electronics, oven&#10;&#10;Description automatically generated"/>
          <p:cNvPicPr/>
          <p:nvPr/>
        </p:nvPicPr>
        <p:blipFill>
          <a:blip r:embed="rId2"/>
          <a:stretch/>
        </p:blipFill>
        <p:spPr>
          <a:xfrm>
            <a:off x="8416440" y="1351440"/>
            <a:ext cx="2714040" cy="415476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sp>
        <p:nvSpPr>
          <p:cNvPr id="283" name="CuadroTexto 32"/>
          <p:cNvSpPr/>
          <p:nvPr/>
        </p:nvSpPr>
        <p:spPr>
          <a:xfrm>
            <a:off x="8617320" y="4991040"/>
            <a:ext cx="262296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alibri"/>
              </a:rPr>
              <a:t>Active area: 20 x 20 cm</a:t>
            </a:r>
            <a:r>
              <a:rPr b="1" lang="en-US" sz="1600" spc="-1" strike="noStrike" baseline="30000">
                <a:solidFill>
                  <a:srgbClr val="ffffff"/>
                </a:solidFill>
                <a:latin typeface="Calibri"/>
              </a:rPr>
              <a:t>2</a:t>
            </a:r>
            <a:endParaRPr b="0" lang="fr-FR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title"/>
          </p:nvPr>
        </p:nvSpPr>
        <p:spPr>
          <a:xfrm>
            <a:off x="815400" y="44640"/>
            <a:ext cx="10766520" cy="1142640"/>
          </a:xfrm>
          <a:prstGeom prst="rect">
            <a:avLst/>
          </a:prstGeom>
          <a:solidFill>
            <a:srgbClr val="491347"/>
          </a:solidFill>
          <a:ln w="0">
            <a:noFill/>
          </a:ln>
        </p:spPr>
        <p:txBody>
          <a:bodyPr anchor="ctr">
            <a:noAutofit/>
          </a:bodyPr>
          <a:p>
            <a:pPr algn="ctr">
              <a:lnSpc>
                <a:spcPct val="100000"/>
              </a:lnSpc>
              <a:buNone/>
            </a:pP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El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ec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tro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nic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for 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SD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HC</a:t>
            </a:r>
            <a:r>
              <a:rPr b="0" lang="en-US" sz="3600" spc="-1" strike="noStrike">
                <a:solidFill>
                  <a:srgbClr val="73feff"/>
                </a:solidFill>
                <a:latin typeface="Calibri"/>
              </a:rPr>
              <a:t>AL</a:t>
            </a:r>
            <a:endParaRPr b="0" lang="es-ES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PlaceHolder 2"/>
          <p:cNvSpPr>
            <a:spLocks noGrp="1"/>
          </p:cNvSpPr>
          <p:nvPr>
            <p:ph type="dt" idx="27"/>
          </p:nvPr>
        </p:nvSpPr>
        <p:spPr>
          <a:xfrm>
            <a:off x="-13320" y="6525360"/>
            <a:ext cx="2844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defRPr b="0" lang="fr-FR" sz="2400" spc="-1" strike="noStrike">
                <a:latin typeface="Times New Roman"/>
              </a:defRPr>
            </a:lvl1pPr>
          </a:lstStyle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286" name="PlaceHolder 3"/>
          <p:cNvSpPr>
            <a:spLocks noGrp="1"/>
          </p:cNvSpPr>
          <p:nvPr>
            <p:ph type="ftr" idx="28"/>
          </p:nvPr>
        </p:nvSpPr>
        <p:spPr>
          <a:xfrm>
            <a:off x="4165560" y="6525360"/>
            <a:ext cx="386028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AIDAinn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ova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Annual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meeting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. WP7  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May </a:t>
            </a:r>
            <a:r>
              <a:rPr b="0" lang="en-US" sz="1200" spc="-1" strike="noStrike">
                <a:solidFill>
                  <a:srgbClr val="8b8b8b"/>
                </a:solidFill>
                <a:latin typeface="Calibri"/>
              </a:rPr>
              <a:t>2025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87" name="CuadroTexto 7"/>
          <p:cNvSpPr/>
          <p:nvPr/>
        </p:nvSpPr>
        <p:spPr>
          <a:xfrm>
            <a:off x="659160" y="1881720"/>
            <a:ext cx="2088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d568c"/>
                </a:solidFill>
                <a:uFillTx/>
                <a:latin typeface="Calibri"/>
              </a:rPr>
              <a:t>Petiroc2A/B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88" name="CuadroTexto 8"/>
          <p:cNvSpPr/>
          <p:nvPr/>
        </p:nvSpPr>
        <p:spPr>
          <a:xfrm>
            <a:off x="659160" y="2283120"/>
            <a:ext cx="3564360" cy="106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It is not the ASIC for the long term, 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only for exploring the capabilities.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    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Some limitations as: difficult to chain, </a:t>
            </a:r>
            <a:endParaRPr b="0" lang="fr-FR" sz="16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limited digital logic, deadtime </a:t>
            </a:r>
            <a:endParaRPr b="0" lang="fr-FR" sz="1600" spc="-1" strike="noStrike">
              <a:latin typeface="Arial"/>
            </a:endParaRPr>
          </a:p>
        </p:txBody>
      </p:sp>
      <p:grpSp>
        <p:nvGrpSpPr>
          <p:cNvPr id="289" name="Grupo 9"/>
          <p:cNvGrpSpPr/>
          <p:nvPr/>
        </p:nvGrpSpPr>
        <p:grpSpPr>
          <a:xfrm>
            <a:off x="774360" y="3424680"/>
            <a:ext cx="3254040" cy="2884320"/>
            <a:chOff x="774360" y="3424680"/>
            <a:chExt cx="3254040" cy="2884320"/>
          </a:xfrm>
        </p:grpSpPr>
        <p:sp>
          <p:nvSpPr>
            <p:cNvPr id="290" name="Rectángulo 10"/>
            <p:cNvSpPr/>
            <p:nvPr/>
          </p:nvSpPr>
          <p:spPr>
            <a:xfrm>
              <a:off x="774360" y="3424680"/>
              <a:ext cx="3254040" cy="2884320"/>
            </a:xfrm>
            <a:prstGeom prst="rect">
              <a:avLst/>
            </a:prstGeom>
            <a:solidFill>
              <a:srgbClr val="92278f"/>
            </a:solidFill>
            <a:ln>
              <a:solidFill>
                <a:srgbClr val="6c1c69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grpSp>
          <p:nvGrpSpPr>
            <p:cNvPr id="291" name="Grupo 11"/>
            <p:cNvGrpSpPr/>
            <p:nvPr/>
          </p:nvGrpSpPr>
          <p:grpSpPr>
            <a:xfrm>
              <a:off x="896040" y="3525480"/>
              <a:ext cx="1414080" cy="1481400"/>
              <a:chOff x="896040" y="3525480"/>
              <a:chExt cx="1414080" cy="1481400"/>
            </a:xfrm>
          </p:grpSpPr>
          <p:pic>
            <p:nvPicPr>
              <p:cNvPr id="292" name="Imagen 13" descr=""/>
              <p:cNvPicPr/>
              <p:nvPr/>
            </p:nvPicPr>
            <p:blipFill>
              <a:blip r:embed="rId1"/>
              <a:stretch/>
            </p:blipFill>
            <p:spPr>
              <a:xfrm>
                <a:off x="896040" y="3525480"/>
                <a:ext cx="1414080" cy="14814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293" name="CuadroTexto 14"/>
              <p:cNvSpPr/>
              <p:nvPr/>
            </p:nvSpPr>
            <p:spPr>
              <a:xfrm>
                <a:off x="954000" y="3620880"/>
                <a:ext cx="1104480" cy="638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wrap="none" lIns="90000" rIns="90000" tIns="45000" bIns="45000" anchor="t">
                <a:spAutoFit/>
              </a:bodyPr>
              <a:p>
                <a:pPr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800" spc="-1" strike="noStrike">
                    <a:solidFill>
                      <a:srgbClr val="ffff00"/>
                    </a:solidFill>
                    <a:latin typeface="Calibri"/>
                  </a:rPr>
                  <a:t>PETIROC2</a:t>
                </a:r>
                <a:endParaRPr b="0" lang="fr-FR" sz="1800" spc="-1" strike="noStrike">
                  <a:latin typeface="Arial"/>
                </a:endParaRPr>
              </a:p>
              <a:p>
                <a:pPr algn="r">
                  <a:lnSpc>
                    <a:spcPct val="100000"/>
                  </a:lnSpc>
                  <a:buNone/>
                  <a:tabLst>
                    <a:tab algn="l" pos="0"/>
                  </a:tabLst>
                </a:pPr>
                <a:r>
                  <a:rPr b="1" lang="en-US" sz="1800" spc="-1" strike="noStrike">
                    <a:solidFill>
                      <a:srgbClr val="ffff00"/>
                    </a:solidFill>
                    <a:latin typeface="Calibri"/>
                  </a:rPr>
                  <a:t>ASIC</a:t>
                </a:r>
                <a:endParaRPr b="0" lang="fr-FR" sz="1800" spc="-1" strike="noStrike">
                  <a:latin typeface="Arial"/>
                </a:endParaRPr>
              </a:p>
            </p:txBody>
          </p:sp>
        </p:grpSp>
        <p:sp>
          <p:nvSpPr>
            <p:cNvPr id="294" name="Rectángulo 12"/>
            <p:cNvSpPr/>
            <p:nvPr/>
          </p:nvSpPr>
          <p:spPr>
            <a:xfrm>
              <a:off x="897120" y="5171760"/>
              <a:ext cx="2731320" cy="8197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>
                <a:lnSpc>
                  <a:spcPct val="100000"/>
                </a:lnSpc>
                <a:buNone/>
                <a:tabLst>
                  <a:tab algn="l" pos="0"/>
                </a:tabLst>
              </a:pPr>
              <a:r>
                <a:rPr b="1" lang="en-US" sz="1600" spc="-1" strike="noStrike">
                  <a:solidFill>
                    <a:srgbClr val="ebddf6"/>
                  </a:solidFill>
                  <a:latin typeface="Calibri"/>
                </a:rPr>
                <a:t>Developed at CNRS-OMEGA partially thanks to  AIDA2020 for CMS-muon upgrade</a:t>
              </a:r>
              <a:endParaRPr b="0" lang="fr-FR" sz="1600" spc="-1" strike="noStrike">
                <a:latin typeface="Arial"/>
              </a:endParaRPr>
            </a:p>
          </p:txBody>
        </p:sp>
      </p:grpSp>
      <p:sp>
        <p:nvSpPr>
          <p:cNvPr id="295" name="Rectángulo 15"/>
          <p:cNvSpPr/>
          <p:nvPr/>
        </p:nvSpPr>
        <p:spPr>
          <a:xfrm>
            <a:off x="2341440" y="3424680"/>
            <a:ext cx="1615320" cy="1063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ffffff"/>
                </a:solidFill>
                <a:latin typeface="Calibri"/>
              </a:rPr>
              <a:t>- 32 channels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n-US" sz="1600" spc="-1" strike="noStrike">
                <a:solidFill>
                  <a:srgbClr val="d0ebb3"/>
                </a:solidFill>
                <a:latin typeface="Calibri"/>
                <a:ea typeface="宋体"/>
              </a:rPr>
              <a:t>- on-chip TDC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ff"/>
                </a:solidFill>
                <a:latin typeface="Calibri"/>
                <a:ea typeface="宋体"/>
              </a:rPr>
              <a:t>- Time resolution</a:t>
            </a:r>
            <a:endParaRPr b="0" lang="fr-FR" sz="1600" spc="-1" strike="noStrike">
              <a:latin typeface="Arial"/>
            </a:endParaRPr>
          </a:p>
          <a:p>
            <a:pPr algn="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es-ES" sz="1600" spc="-1" strike="noStrike">
                <a:solidFill>
                  <a:srgbClr val="ffff00"/>
                </a:solidFill>
                <a:latin typeface="Calibri"/>
                <a:ea typeface="宋体"/>
              </a:rPr>
              <a:t>below 40ps</a:t>
            </a:r>
            <a:r>
              <a:rPr b="1" lang="en-US" sz="1600" spc="-1" strike="noStrike">
                <a:solidFill>
                  <a:srgbClr val="ffff00"/>
                </a:solidFill>
                <a:latin typeface="Calibri"/>
                <a:ea typeface="宋体"/>
              </a:rPr>
              <a:t> 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96" name="CuadroTexto 21"/>
          <p:cNvSpPr/>
          <p:nvPr/>
        </p:nvSpPr>
        <p:spPr>
          <a:xfrm>
            <a:off x="5747040" y="2184120"/>
            <a:ext cx="6135480" cy="819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000000"/>
                </a:solidFill>
                <a:latin typeface="Calibri"/>
              </a:rPr>
              <a:t>ASIC designed for the  ALICE MRPC (TOF array)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s-ES" sz="1600" spc="-1" strike="noStrike">
                <a:solidFill>
                  <a:srgbClr val="000000"/>
                </a:solidFill>
                <a:latin typeface="Calibri"/>
              </a:rPr>
              <a:t>- 8 channels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es-ES" sz="1600" spc="-1" strike="noStrike">
                <a:solidFill>
                  <a:srgbClr val="000000"/>
                </a:solidFill>
                <a:latin typeface="Calibri"/>
              </a:rPr>
              <a:t>- Time resoltion ~50 ps 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297" name="CuadroTexto 24"/>
          <p:cNvSpPr/>
          <p:nvPr/>
        </p:nvSpPr>
        <p:spPr>
          <a:xfrm>
            <a:off x="5555880" y="1772640"/>
            <a:ext cx="2088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d568c"/>
                </a:solidFill>
                <a:uFillTx/>
                <a:latin typeface="Calibri"/>
              </a:rPr>
              <a:t>NINO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298" name="CuadroTexto 27"/>
          <p:cNvSpPr/>
          <p:nvPr/>
        </p:nvSpPr>
        <p:spPr>
          <a:xfrm>
            <a:off x="5532480" y="3222720"/>
            <a:ext cx="2088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 u="sng">
                <a:solidFill>
                  <a:srgbClr val="0d568c"/>
                </a:solidFill>
                <a:uFillTx/>
                <a:latin typeface="Calibri"/>
              </a:rPr>
              <a:t>LiROC+picoTDC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299" name="Imagen 28" descr=""/>
          <p:cNvPicPr/>
          <p:nvPr/>
        </p:nvPicPr>
        <p:blipFill>
          <a:blip r:embed="rId2"/>
          <a:stretch/>
        </p:blipFill>
        <p:spPr>
          <a:xfrm>
            <a:off x="5708520" y="3642120"/>
            <a:ext cx="775080" cy="786240"/>
          </a:xfrm>
          <a:prstGeom prst="rect">
            <a:avLst/>
          </a:prstGeom>
          <a:ln w="0">
            <a:noFill/>
          </a:ln>
        </p:spPr>
      </p:pic>
      <p:sp>
        <p:nvSpPr>
          <p:cNvPr id="300" name="CuadroTexto 30"/>
          <p:cNvSpPr/>
          <p:nvPr/>
        </p:nvSpPr>
        <p:spPr>
          <a:xfrm>
            <a:off x="6666840" y="3603240"/>
            <a:ext cx="46800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s-ES" sz="1600" spc="-1" strike="noStrike">
                <a:solidFill>
                  <a:srgbClr val="000000"/>
                </a:solidFill>
                <a:latin typeface="Calibri"/>
              </a:rPr>
              <a:t>Board is under development by the WEEROC company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01" name="CuadroTexto 31"/>
          <p:cNvSpPr/>
          <p:nvPr/>
        </p:nvSpPr>
        <p:spPr>
          <a:xfrm>
            <a:off x="6691680" y="3907440"/>
            <a:ext cx="356580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Based on LiROC                 +            picoTDC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02" name="CuadroTexto 32"/>
          <p:cNvSpPr/>
          <p:nvPr/>
        </p:nvSpPr>
        <p:spPr>
          <a:xfrm>
            <a:off x="6674760" y="4215960"/>
            <a:ext cx="1514520" cy="333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64-channel ASIC</a:t>
            </a:r>
            <a:endParaRPr b="0" lang="fr-FR" sz="1600" spc="-1" strike="noStrike">
              <a:latin typeface="Arial"/>
            </a:endParaRPr>
          </a:p>
        </p:txBody>
      </p:sp>
      <p:sp>
        <p:nvSpPr>
          <p:cNvPr id="303" name="CuadroTexto 33"/>
          <p:cNvSpPr/>
          <p:nvPr/>
        </p:nvSpPr>
        <p:spPr>
          <a:xfrm>
            <a:off x="9440280" y="4213440"/>
            <a:ext cx="2050920" cy="576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64 channel TDC ASIC</a:t>
            </a:r>
            <a:endParaRPr b="0" lang="fr-FR" sz="1600" spc="-1" strike="noStrike">
              <a:latin typeface="Arial"/>
            </a:endParaRPr>
          </a:p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</a:rPr>
              <a:t>Time resolution &lt;12 ps</a:t>
            </a:r>
            <a:endParaRPr b="0" lang="fr-FR" sz="1600" spc="-1" strike="noStrike">
              <a:latin typeface="Arial"/>
            </a:endParaRPr>
          </a:p>
        </p:txBody>
      </p:sp>
      <p:pic>
        <p:nvPicPr>
          <p:cNvPr id="304" name="Imagen 34" descr=""/>
          <p:cNvPicPr/>
          <p:nvPr/>
        </p:nvPicPr>
        <p:blipFill>
          <a:blip r:embed="rId3"/>
          <a:stretch/>
        </p:blipFill>
        <p:spPr>
          <a:xfrm>
            <a:off x="9559440" y="4809960"/>
            <a:ext cx="1787400" cy="15548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pic>
        <p:nvPicPr>
          <p:cNvPr id="305" name="Picture 11" descr=""/>
          <p:cNvPicPr/>
          <p:nvPr/>
        </p:nvPicPr>
        <p:blipFill>
          <a:blip r:embed="rId4"/>
          <a:stretch/>
        </p:blipFill>
        <p:spPr>
          <a:xfrm>
            <a:off x="9970920" y="1957320"/>
            <a:ext cx="1888200" cy="1184040"/>
          </a:xfrm>
          <a:prstGeom prst="rect">
            <a:avLst/>
          </a:prstGeom>
          <a:ln w="0">
            <a:noFill/>
          </a:ln>
          <a:effectLst>
            <a:softEdge rad="112680"/>
          </a:effectLst>
        </p:spPr>
      </p:pic>
      <p:grpSp>
        <p:nvGrpSpPr>
          <p:cNvPr id="306" name="그룹 66"/>
          <p:cNvGrpSpPr/>
          <p:nvPr/>
        </p:nvGrpSpPr>
        <p:grpSpPr>
          <a:xfrm>
            <a:off x="7040160" y="4619880"/>
            <a:ext cx="1603080" cy="1793520"/>
            <a:chOff x="7040160" y="4619880"/>
            <a:chExt cx="1603080" cy="1793520"/>
          </a:xfrm>
        </p:grpSpPr>
        <p:sp>
          <p:nvSpPr>
            <p:cNvPr id="307" name="그림 61"/>
            <p:cNvSpPr/>
            <p:nvPr/>
          </p:nvSpPr>
          <p:spPr>
            <a:xfrm rot="5400000">
              <a:off x="6944760" y="4714920"/>
              <a:ext cx="1793520" cy="1603080"/>
            </a:xfrm>
            <a:prstGeom prst="roundRect">
              <a:avLst>
                <a:gd name="adj" fmla="val 16667"/>
              </a:avLst>
            </a:prstGeom>
            <a:blipFill rotWithShape="0">
              <a:blip r:embed="rId5"/>
              <a:srcRect/>
              <a:stretch/>
            </a:blipFill>
            <a:ln w="0">
              <a:noFill/>
            </a:ln>
            <a:effectLst>
              <a:outerShdw algn="tl" blurRad="76320" dir="7800819" dist="38073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dir="t" rig="contrasting">
                <a:rot lat="0" lon="0" rev="4200000"/>
              </a:lightRig>
            </a:scene3d>
            <a:sp3d prstMaterial="plastic">
              <a:bevelT prst="relaxedInset" w="381000" h="114300"/>
              <a:contourClr>
                <a:srgbClr val="969696"/>
              </a:contourClr>
            </a:sp3d>
          </p:spPr>
          <p:style>
            <a:lnRef idx="0"/>
            <a:fillRef idx="0"/>
            <a:effectRef idx="0"/>
            <a:fontRef idx="minor"/>
          </p:style>
        </p:sp>
        <p:sp>
          <p:nvSpPr>
            <p:cNvPr id="308" name="오른쪽 중괄호 62"/>
            <p:cNvSpPr/>
            <p:nvPr/>
          </p:nvSpPr>
          <p:spPr>
            <a:xfrm>
              <a:off x="8149320" y="5958000"/>
              <a:ext cx="33120" cy="21708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09" name="오른쪽 중괄호 63"/>
            <p:cNvSpPr/>
            <p:nvPr/>
          </p:nvSpPr>
          <p:spPr>
            <a:xfrm rot="16200000">
              <a:off x="7779240" y="5588280"/>
              <a:ext cx="53280" cy="685800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rgbClr val="ff0000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</p:sp>
        <p:sp>
          <p:nvSpPr>
            <p:cNvPr id="310" name="Text Box 64"/>
            <p:cNvSpPr/>
            <p:nvPr/>
          </p:nvSpPr>
          <p:spPr>
            <a:xfrm>
              <a:off x="7683120" y="5795640"/>
              <a:ext cx="244440" cy="97920"/>
            </a:xfrm>
            <a:prstGeom prst="rect">
              <a:avLst/>
            </a:prstGeom>
            <a:solidFill>
              <a:srgbClr val="eaeaea"/>
            </a:solidFill>
            <a:ln w="635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tIns="91440" bIns="91440" anchor="t">
              <a:no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  <a:buNone/>
                <a:tabLst>
                  <a:tab algn="l" pos="0"/>
                </a:tabLst>
              </a:pPr>
              <a:r>
                <a:rPr b="0" lang="en-US" sz="600" spc="-1" strike="noStrike">
                  <a:solidFill>
                    <a:srgbClr val="000000"/>
                  </a:solidFill>
                  <a:latin typeface="Malgun Gothic"/>
                  <a:ea typeface="Malgun Gothic"/>
                </a:rPr>
                <a:t>95.5mm</a:t>
              </a:r>
              <a:endParaRPr b="0" lang="fr-FR" sz="600" spc="-1" strike="noStrike">
                <a:latin typeface="Arial"/>
              </a:endParaRPr>
            </a:p>
          </p:txBody>
        </p:sp>
        <p:sp>
          <p:nvSpPr>
            <p:cNvPr id="311" name="Text Box 65"/>
            <p:cNvSpPr/>
            <p:nvPr/>
          </p:nvSpPr>
          <p:spPr>
            <a:xfrm>
              <a:off x="8194320" y="6015960"/>
              <a:ext cx="222120" cy="97920"/>
            </a:xfrm>
            <a:prstGeom prst="rect">
              <a:avLst/>
            </a:prstGeom>
            <a:solidFill>
              <a:srgbClr val="eaeaea"/>
            </a:solidFill>
            <a:ln w="6350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numCol="1" spcCol="0" tIns="91440" bIns="91440" anchor="t">
              <a:noAutofit/>
            </a:bodyPr>
            <a:p>
              <a:pPr algn="ctr">
                <a:lnSpc>
                  <a:spcPct val="107000"/>
                </a:lnSpc>
                <a:spcAft>
                  <a:spcPts val="799"/>
                </a:spcAft>
                <a:buNone/>
                <a:tabLst>
                  <a:tab algn="l" pos="0"/>
                </a:tabLst>
              </a:pPr>
              <a:r>
                <a:rPr b="0" lang="en-US" sz="600" spc="-1" strike="noStrike">
                  <a:solidFill>
                    <a:srgbClr val="000000"/>
                  </a:solidFill>
                  <a:latin typeface="Malgun Gothic"/>
                  <a:ea typeface="Malgun Gothic"/>
                </a:rPr>
                <a:t>32mm</a:t>
              </a:r>
              <a:endParaRPr b="0" lang="fr-FR" sz="600" spc="-1" strike="noStrike">
                <a:latin typeface="Arial"/>
              </a:endParaRPr>
            </a:p>
          </p:txBody>
        </p:sp>
      </p:grpSp>
      <p:sp>
        <p:nvSpPr>
          <p:cNvPr id="312" name="CuadroTexto 17"/>
          <p:cNvSpPr/>
          <p:nvPr/>
        </p:nvSpPr>
        <p:spPr>
          <a:xfrm>
            <a:off x="1355400" y="1433520"/>
            <a:ext cx="28677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6e1d6b"/>
                </a:solidFill>
                <a:latin typeface="Segoe Print"/>
              </a:rPr>
              <a:t>Baseline ASIC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313" name="CuadroTexto 19"/>
          <p:cNvSpPr/>
          <p:nvPr/>
        </p:nvSpPr>
        <p:spPr>
          <a:xfrm>
            <a:off x="6432840" y="1399320"/>
            <a:ext cx="408384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en-US" sz="1800" spc="-1" strike="noStrike">
                <a:solidFill>
                  <a:srgbClr val="6e1d6b"/>
                </a:solidFill>
                <a:latin typeface="Segoe Print"/>
              </a:rPr>
              <a:t>Other ASICS being or to be used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348</TotalTime>
  <Application>LibreOffice/7.3.7.2$Linux_X86_64 LibreOffice_project/30$Build-2</Application>
  <AppVersion>15.0000</AppVersion>
  <Words>2090</Words>
  <Paragraphs>613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2025-05-02T11:27:48Z</dcterms:created>
  <dc:creator>MaryCruz Fouz</dc:creator>
  <dc:description/>
  <dc:language>fr-FR</dc:language>
  <cp:lastModifiedBy/>
  <dcterms:modified xsi:type="dcterms:W3CDTF">2025-05-06T09:50:52Z</dcterms:modified>
  <cp:revision>25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Panorámica</vt:lpwstr>
  </property>
  <property fmtid="{D5CDD505-2E9C-101B-9397-08002B2CF9AE}" pid="3" name="Slides">
    <vt:i4>21</vt:i4>
  </property>
</Properties>
</file>