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_rels/presentation.xml.rels" ContentType="application/vnd.openxmlformats-package.relationships+xml"/>
  <Override PartName="/ppt/media/image1.png" ContentType="image/png"/>
  <Override PartName="/ppt/media/image67.png" ContentType="image/png"/>
  <Override PartName="/ppt/media/image33.png" ContentType="image/png"/>
  <Override PartName="/ppt/media/image3.jpeg" ContentType="image/jpeg"/>
  <Override PartName="/ppt/media/image28.png" ContentType="image/png"/>
  <Override PartName="/ppt/media/image60.emf" ContentType="image/x-emf"/>
  <Override PartName="/ppt/media/image4.png" ContentType="image/png"/>
  <Override PartName="/ppt/media/image36.png" ContentType="image/png"/>
  <Override PartName="/ppt/media/image12.png" ContentType="image/png"/>
  <Override PartName="/ppt/media/image5.png" ContentType="image/png"/>
  <Override PartName="/ppt/media/image37.png" ContentType="image/png"/>
  <Override PartName="/ppt/media/image20.png" ContentType="image/png"/>
  <Override PartName="/ppt/media/image79.png" ContentType="image/png"/>
  <Override PartName="/ppt/media/image10.png" ContentType="image/png"/>
  <Override PartName="/ppt/media/image69.png" ContentType="image/png"/>
  <Override PartName="/ppt/media/image34.png" ContentType="image/png"/>
  <Override PartName="/ppt/media/image16.emf" ContentType="image/x-emf"/>
  <Override PartName="/ppt/media/image59.png" ContentType="image/png"/>
  <Override PartName="/ppt/media/image47.png" ContentType="image/png"/>
  <Override PartName="/ppt/media/image22.png" ContentType="image/png"/>
  <Override PartName="/ppt/media/image11.jpeg" ContentType="image/jpeg"/>
  <Override PartName="/ppt/media/image24.png" ContentType="image/png"/>
  <Override PartName="/ppt/media/image8.jpeg" ContentType="image/jpeg"/>
  <Override PartName="/ppt/media/image64.jpeg" ContentType="image/jpeg"/>
  <Override PartName="/ppt/media/image78.png" ContentType="image/png"/>
  <Override PartName="/ppt/media/image25.png" ContentType="image/png"/>
  <Override PartName="/ppt/media/image17.png" ContentType="image/png"/>
  <Override PartName="/ppt/media/image13.emf" ContentType="image/x-emf"/>
  <Override PartName="/ppt/media/image6.emf" ContentType="image/x-emf"/>
  <Override PartName="/ppt/media/image56.png" ContentType="image/png"/>
  <Override PartName="/ppt/media/image44.png" ContentType="image/png"/>
  <Override PartName="/ppt/media/image14.png" ContentType="image/png"/>
  <Override PartName="/ppt/media/image15.png" ContentType="image/png"/>
  <Override PartName="/ppt/media/image7.jpeg" ContentType="image/jpeg"/>
  <Override PartName="/ppt/media/image2.png" ContentType="image/png"/>
  <Override PartName="/ppt/media/image26.png" ContentType="image/png"/>
  <Override PartName="/ppt/media/image27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5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72.tif" ContentType="image/tiff"/>
  <Override PartName="/ppt/media/image42.png" ContentType="image/png"/>
  <Override PartName="/ppt/media/image43.png" ContentType="image/png"/>
  <Override PartName="/ppt/media/image45.png" ContentType="image/png"/>
  <Override PartName="/ppt/media/image46.png" ContentType="image/png"/>
  <Override PartName="/ppt/media/image38.png" ContentType="image/png"/>
  <Override PartName="/ppt/media/image68.tif" ContentType="image/tiff"/>
  <Override PartName="/ppt/media/image48.png" ContentType="image/png"/>
  <Override PartName="/ppt/media/image61.jpeg" ContentType="image/jpeg"/>
  <Override PartName="/ppt/media/image49.png" ContentType="image/png"/>
  <Override PartName="/ppt/media/image50.png" ContentType="image/png"/>
  <Override PartName="/ppt/media/image18.png" ContentType="image/png"/>
  <Override PartName="/ppt/media/image51.png" ContentType="image/png"/>
  <Override PartName="/ppt/media/image19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7.png" ContentType="image/png"/>
  <Override PartName="/ppt/media/image58.png" ContentType="image/png"/>
  <Override PartName="/ppt/media/image62.jpeg" ContentType="image/jpeg"/>
  <Override PartName="/ppt/media/image63.png" ContentType="image/png"/>
  <Override PartName="/ppt/media/image66.png" ContentType="image/png"/>
  <Override PartName="/ppt/media/image55.png" ContentType="image/png"/>
  <Override PartName="/ppt/media/image70.png" ContentType="image/png"/>
  <Override PartName="/ppt/media/image65.png" ContentType="image/png"/>
  <Override PartName="/ppt/media/image71.png" ContentType="image/png"/>
  <Override PartName="/ppt/media/image73.png" ContentType="image/png"/>
  <Override PartName="/ppt/media/image21.png" ContentType="image/png"/>
  <Override PartName="/ppt/media/image9.png" ContentType="image/png"/>
  <Override PartName="/ppt/media/image74.png" ContentType="image/png"/>
  <Override PartName="/ppt/media/image75.png" ContentType="image/png"/>
  <Override PartName="/ppt/media/image23.png" ContentType="image/png"/>
  <Override PartName="/ppt/media/image76.png" ContentType="image/png"/>
  <Override PartName="/ppt/media/image7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19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0080625" cy="5670550"/>
  <p:notesSz cx="7556500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9F750B-1858-432D-9089-28F6DE1E623B}" type="slidenum">
              <a:t>&lt;#&gt;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5F065DE-72B0-4671-B1B8-B7BF8B2A818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466164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5184360" y="1113120"/>
            <a:ext cx="466164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FC4E208-2666-4CCE-964F-6C091FA0956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E666E87-9278-4FF4-9D62-AB68AC65BB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63078DA-B507-4384-8847-5D3DECA2D8E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67F6B7F-37B6-432F-8652-DBD90F23925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Footer Placeholder 4"/>
          <p:cNvSpPr txBox="1"/>
          <p:nvPr/>
        </p:nvSpPr>
        <p:spPr>
          <a:xfrm>
            <a:off x="360" y="5255640"/>
            <a:ext cx="10079640" cy="4143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44a7ab"/>
              </a:gs>
            </a:gsLst>
            <a:lin ang="0"/>
          </a:gradFill>
          <a:ln w="0">
            <a:noFill/>
          </a:ln>
        </p:spPr>
        <p:txBody>
          <a:bodyPr anchor="ctr">
            <a:noAutofit/>
          </a:bodyPr>
          <a:p>
            <a:endParaRPr b="0" lang="en-GB" sz="1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" name="TextBox 11"/>
          <p:cNvSpPr/>
          <p:nvPr/>
        </p:nvSpPr>
        <p:spPr>
          <a:xfrm>
            <a:off x="2881440" y="360"/>
            <a:ext cx="7198200" cy="9630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body"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90000"/>
              </a:lnSpc>
              <a:spcBef>
                <a:spcPts val="751"/>
              </a:spcBef>
            </a:pPr>
            <a:r>
              <a:rPr b="0" lang="en-US" sz="21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Click to edit Master text styles</a:t>
            </a:r>
            <a:endParaRPr b="1" lang="en-US" sz="21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374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0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Second level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5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Third level</a:t>
            </a:r>
            <a:endParaRPr b="0" lang="en-US" sz="15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3" marL="1584000" indent="-324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0" lang="en-US" sz="135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Fourth level</a:t>
            </a:r>
            <a:endParaRPr b="0" lang="en-US" sz="135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4" marL="2124000" indent="-324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35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Fifth level</a:t>
            </a:r>
            <a:endParaRPr b="0" lang="en-US" sz="135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261000" y="5311440"/>
            <a:ext cx="1908000" cy="301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defRPr b="0" lang="en-US" sz="1100" strike="noStrike" u="none">
                <a:solidFill>
                  <a:srgbClr val="171a6c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80D6F02C-CBAB-48F0-B057-148E30BA47C9}" type="datetime2">
              <a:rPr b="0" lang="en-US" sz="11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Tuesday, May 6, 2025</a:t>
            </a:fld>
            <a:endParaRPr b="0" lang="en-GB" sz="11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>
          <a:xfrm>
            <a:off x="9290520" y="5255280"/>
            <a:ext cx="788760" cy="414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GB" sz="1200" strike="noStrike" u="none">
                <a:solidFill>
                  <a:srgbClr val="ffffff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D8266E7-62F1-417C-9F29-9736066320FA}" type="slidenum">
              <a:rPr b="0" lang="en-GB" sz="1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&lt;numéro&gt;</a:t>
            </a:fld>
            <a:endParaRPr b="0" lang="en-GB" sz="1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anchorCtr="1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3300" strike="noStrike" u="none">
                <a:solidFill>
                  <a:srgbClr val="ffffff"/>
                </a:solidFill>
                <a:effectLst/>
                <a:uFillTx/>
                <a:latin typeface="Calibri Light"/>
              </a:rPr>
              <a:t>Click to edit Master title style</a:t>
            </a:r>
            <a:endParaRPr b="1" lang="en-US" sz="33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6" name="Picture 12" descr=""/>
          <p:cNvPicPr/>
          <p:nvPr/>
        </p:nvPicPr>
        <p:blipFill>
          <a:blip r:embed="rId2"/>
          <a:stretch/>
        </p:blipFill>
        <p:spPr>
          <a:xfrm>
            <a:off x="90000" y="32760"/>
            <a:ext cx="2007000" cy="903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slideLayout" Target="../slideLayouts/slideLayout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52.png"/><Relationship Id="rId6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emf"/><Relationship Id="rId3" Type="http://schemas.openxmlformats.org/officeDocument/2006/relationships/slideLayout" Target="../slideLayouts/slideLayout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1.jpeg"/><Relationship Id="rId2" Type="http://schemas.openxmlformats.org/officeDocument/2006/relationships/image" Target="../media/image62.jpeg"/><Relationship Id="rId3" Type="http://schemas.openxmlformats.org/officeDocument/2006/relationships/image" Target="../media/image63.png"/><Relationship Id="rId4" Type="http://schemas.openxmlformats.org/officeDocument/2006/relationships/image" Target="../media/image64.jpe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8.tif"/><Relationship Id="rId3" Type="http://schemas.openxmlformats.org/officeDocument/2006/relationships/image" Target="../media/image69.png"/><Relationship Id="rId4" Type="http://schemas.openxmlformats.org/officeDocument/2006/relationships/hyperlink" Target="https://indico.cern.ch/event/1307202/timetable/?view=standard#299-task-821-tests-of-si-senso" TargetMode="External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tif"/><Relationship Id="rId8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73.png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emf"/><Relationship Id="rId9" Type="http://schemas.openxmlformats.org/officeDocument/2006/relationships/image" Target="../media/image14.png"/><Relationship Id="rId10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emf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hyperlink" Target="https://indico.cern.ch/event/1307202/timetable/?view=standard#303-task-821-siw-ecal-asus-pcb" TargetMode="External"/><Relationship Id="rId6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0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264960" y="2331000"/>
            <a:ext cx="9360000" cy="319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marL="360000" indent="-216000" algn="ctr">
              <a:lnSpc>
                <a:spcPct val="100000"/>
              </a:lnSpc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</a:pPr>
            <a:r>
              <a:rPr b="1" i="1" lang="en-GB" sz="2400" strike="noStrike" u="none">
                <a:solidFill>
                  <a:srgbClr val="000000"/>
                </a:solidFill>
                <a:effectLst/>
                <a:uFillTx/>
                <a:latin typeface="DejaVu Sans"/>
                <a:ea typeface="HG Mincho Light J"/>
              </a:rPr>
              <a:t>AIDAinnova Final meeting</a:t>
            </a:r>
            <a:br>
              <a:rPr sz="2400"/>
            </a:br>
            <a:r>
              <a:rPr b="0" i="1" lang="en-GB" sz="1800" strike="noStrike" u="none">
                <a:solidFill>
                  <a:srgbClr val="000000"/>
                </a:solidFill>
                <a:effectLst/>
                <a:uFillTx/>
                <a:latin typeface="DejaVu Sans"/>
                <a:ea typeface="HG Mincho Light J"/>
              </a:rPr>
              <a:t>FZU,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DejaVu Sans"/>
                <a:ea typeface="HG Mincho Light J"/>
              </a:rPr>
              <a:t>Prague, 06/05/2025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60000" indent="-216000" algn="ctr">
              <a:lnSpc>
                <a:spcPct val="100000"/>
              </a:lnSpc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title"/>
          </p:nvPr>
        </p:nvSpPr>
        <p:spPr>
          <a:xfrm>
            <a:off x="90000" y="962280"/>
            <a:ext cx="9900000" cy="130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ctr">
              <a:buNone/>
            </a:pPr>
            <a:r>
              <a:rPr b="1" lang="en-GB" sz="2800" strike="noStrike" u="none">
                <a:solidFill>
                  <a:srgbClr val="005a94"/>
                </a:solidFill>
                <a:effectLst/>
                <a:uFillTx/>
                <a:latin typeface="DejaVu Sans"/>
              </a:rPr>
              <a:t>Integration Aspects of Highly Granular Calorimeters</a:t>
            </a:r>
            <a:br>
              <a:rPr sz="3200"/>
            </a:br>
            <a:r>
              <a:rPr b="1" lang="en-GB" sz="3200" strike="noStrike" u="none">
                <a:solidFill>
                  <a:srgbClr val="005a94"/>
                </a:solidFill>
                <a:effectLst/>
                <a:uFillTx/>
                <a:latin typeface="DejaVu Sans"/>
              </a:rPr>
              <a:t>WP8 T2.1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9" name=""/>
          <p:cNvSpPr txBox="1"/>
          <p:nvPr/>
        </p:nvSpPr>
        <p:spPr>
          <a:xfrm>
            <a:off x="1116000" y="2279520"/>
            <a:ext cx="7900560" cy="194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algn="ctr">
              <a:lnSpc>
                <a:spcPct val="90000"/>
              </a:lnSpc>
              <a:spcBef>
                <a:spcPts val="1168"/>
              </a:spcBef>
            </a:pPr>
            <a:r>
              <a:rPr b="0" lang="en-GB" sz="1600" strike="noStrike" u="none">
                <a:solidFill>
                  <a:srgbClr val="005a94"/>
                </a:solidFill>
                <a:effectLst/>
                <a:uFillTx/>
                <a:latin typeface="Apple Chancery"/>
                <a:ea typeface="HG Mincho Light J"/>
              </a:rPr>
              <a:t>Vincent Boudry</a:t>
            </a:r>
            <a:br>
              <a:rPr sz="1600"/>
            </a:br>
            <a:r>
              <a:rPr b="0" lang="en-GB" sz="1600" strike="noStrike" u="none">
                <a:solidFill>
                  <a:srgbClr val="f44336"/>
                </a:solidFill>
                <a:effectLst/>
                <a:uFillTx/>
                <a:latin typeface="Apple Chancery"/>
                <a:ea typeface="HG Mincho Light J"/>
              </a:rPr>
              <a:t>LLR</a:t>
            </a:r>
            <a:r>
              <a:rPr b="0" lang="en-GB" sz="1600" strike="noStrike" u="none">
                <a:solidFill>
                  <a:srgbClr val="005a94"/>
                </a:solidFill>
                <a:effectLst/>
                <a:uFillTx/>
                <a:latin typeface="Apple Chancery"/>
                <a:ea typeface="HG Mincho Light J"/>
              </a:rPr>
              <a:t>, </a:t>
            </a:r>
            <a:r>
              <a:rPr b="1" lang="en-GB" sz="1400" strike="noStrike" u="none">
                <a:solidFill>
                  <a:srgbClr val="005a94"/>
                </a:solidFill>
                <a:effectLst/>
                <a:uFillTx/>
                <a:latin typeface="Arial"/>
              </a:rPr>
              <a:t>Institut Polytechnique de Paris</a:t>
            </a:r>
            <a:endParaRPr b="1" lang="en-US" sz="14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168"/>
              </a:spcBef>
            </a:pPr>
            <a:r>
              <a:rPr b="0" lang="en-GB" sz="1600" strike="noStrike" u="none">
                <a:solidFill>
                  <a:srgbClr val="005a94"/>
                </a:solidFill>
                <a:effectLst/>
                <a:uFillTx/>
                <a:latin typeface="Arial"/>
              </a:rPr>
              <a:t>for</a:t>
            </a:r>
            <a:r>
              <a:rPr b="1" lang="en-GB" sz="1600" strike="noStrike" u="none">
                <a:solidFill>
                  <a:srgbClr val="005a94"/>
                </a:solidFill>
                <a:effectLst/>
                <a:uFillTx/>
                <a:latin typeface="Arial"/>
              </a:rPr>
              <a:t> </a:t>
            </a:r>
            <a:endParaRPr b="1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168"/>
              </a:spcBef>
            </a:pPr>
            <a:r>
              <a:rPr b="1" lang="en-GB" sz="1600" strike="noStrike" u="none">
                <a:solidFill>
                  <a:srgbClr val="005a94"/>
                </a:solidFill>
                <a:effectLst/>
                <a:uFillTx/>
                <a:latin typeface="Arial"/>
                <a:ea typeface="HG Mincho Light J"/>
              </a:rPr>
              <a:t>CERN, CNRS-IJCLab, CNRS-LLR, CNRS-LPNHE, </a:t>
            </a:r>
            <a:br>
              <a:rPr sz="1600"/>
            </a:br>
            <a:r>
              <a:rPr b="1" lang="en-GB" sz="1600" strike="noStrike" u="none">
                <a:solidFill>
                  <a:srgbClr val="005a94"/>
                </a:solidFill>
                <a:effectLst/>
                <a:uFillTx/>
                <a:latin typeface="Arial"/>
                <a:ea typeface="HG Mincho Light J"/>
              </a:rPr>
              <a:t>DESY-HH, FZU, JGU, TAU</a:t>
            </a:r>
            <a:br>
              <a:rPr sz="1600"/>
            </a:br>
            <a:r>
              <a:rPr b="0" lang="en-GB" sz="1600" strike="noStrike" u="none">
                <a:solidFill>
                  <a:srgbClr val="005a94"/>
                </a:solidFill>
                <a:effectLst/>
                <a:uFillTx/>
                <a:latin typeface="Arial"/>
                <a:ea typeface="HG Mincho Light J"/>
              </a:rPr>
              <a:t>materials from Y. Benhammou, A. Irles, K. Kruger, J. Maalmi, E. Sicking, X, Xia, Y. Shi</a:t>
            </a:r>
            <a:r>
              <a:rPr b="0" lang="en-GB" sz="1600" strike="noStrike" u="none">
                <a:solidFill>
                  <a:srgbClr val="005a94"/>
                </a:solidFill>
                <a:effectLst/>
                <a:uFillTx/>
                <a:latin typeface="Arial"/>
              </a:rPr>
              <a:t> </a:t>
            </a:r>
            <a:r>
              <a:rPr b="0" i="1" lang="en-GB" sz="1600" strike="noStrike" u="none">
                <a:solidFill>
                  <a:srgbClr val="005a94"/>
                </a:solidFill>
                <a:effectLst/>
                <a:uFillTx/>
                <a:latin typeface="Arial"/>
              </a:rPr>
              <a:t>and others</a:t>
            </a:r>
            <a:endParaRPr b="1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20" name="Picture 12" descr=""/>
          <p:cNvPicPr/>
          <p:nvPr/>
        </p:nvPicPr>
        <p:blipFill>
          <a:blip r:embed="rId1"/>
          <a:stretch/>
        </p:blipFill>
        <p:spPr>
          <a:xfrm>
            <a:off x="0" y="0"/>
            <a:ext cx="2184480" cy="98316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1" name=""/>
          <p:cNvGrpSpPr/>
          <p:nvPr/>
        </p:nvGrpSpPr>
        <p:grpSpPr>
          <a:xfrm>
            <a:off x="344880" y="5091480"/>
            <a:ext cx="3961800" cy="469440"/>
            <a:chOff x="344880" y="5091480"/>
            <a:chExt cx="3961800" cy="469440"/>
          </a:xfrm>
        </p:grpSpPr>
        <p:pic>
          <p:nvPicPr>
            <p:cNvPr id="22" name="Picture 2" descr=""/>
            <p:cNvPicPr/>
            <p:nvPr/>
          </p:nvPicPr>
          <p:blipFill>
            <a:blip r:embed="rId2"/>
            <a:stretch/>
          </p:blipFill>
          <p:spPr>
            <a:xfrm flipH="1" rot="10800000">
              <a:off x="344880" y="5149440"/>
              <a:ext cx="531000" cy="35388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23" name=""/>
            <p:cNvSpPr txBox="1"/>
            <p:nvPr/>
          </p:nvSpPr>
          <p:spPr>
            <a:xfrm>
              <a:off x="881640" y="5091480"/>
              <a:ext cx="3425040" cy="46944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spAutoFit/>
            </a:bodyPr>
            <a:p>
              <a:r>
                <a:rPr b="0" lang="en-GB" sz="1000" strike="noStrike" u="none">
                  <a:solidFill>
                    <a:srgbClr val="444444"/>
                  </a:solidFill>
                  <a:effectLst/>
                  <a:uFillTx/>
                  <a:latin typeface="Calibri"/>
                </a:rPr>
                <a:t>This project has received funding from the European Union’s </a:t>
              </a:r>
              <a:br>
                <a:rPr sz="1000"/>
              </a:br>
              <a:r>
                <a:rPr b="0" lang="en-GB" sz="1000" strike="noStrike" u="none">
                  <a:solidFill>
                    <a:srgbClr val="444444"/>
                  </a:solidFill>
                  <a:effectLst/>
                  <a:uFillTx/>
                  <a:latin typeface="Calibri"/>
                </a:rPr>
                <a:t>Horizon 2020 research and innovation programme </a:t>
              </a:r>
              <a:br>
                <a:rPr sz="1000"/>
              </a:br>
              <a:r>
                <a:rPr b="0" lang="en-GB" sz="1000" strike="noStrike" u="none">
                  <a:solidFill>
                    <a:srgbClr val="444444"/>
                  </a:solidFill>
                  <a:effectLst/>
                  <a:uFillTx/>
                  <a:latin typeface="Calibri"/>
                </a:rPr>
                <a:t>under grant agreement No 101004761.</a:t>
              </a:r>
              <a:endParaRPr b="0" lang="fr-FR" sz="10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24" name=""/>
          <p:cNvGrpSpPr/>
          <p:nvPr/>
        </p:nvGrpSpPr>
        <p:grpSpPr>
          <a:xfrm>
            <a:off x="6882120" y="4988160"/>
            <a:ext cx="3231360" cy="657720"/>
            <a:chOff x="6882120" y="4988160"/>
            <a:chExt cx="3231360" cy="657720"/>
          </a:xfrm>
        </p:grpSpPr>
        <p:sp>
          <p:nvSpPr>
            <p:cNvPr id="25" name=""/>
            <p:cNvSpPr txBox="1"/>
            <p:nvPr/>
          </p:nvSpPr>
          <p:spPr>
            <a:xfrm>
              <a:off x="7527600" y="4988160"/>
              <a:ext cx="2585880" cy="6577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spAutoFit/>
            </a:bodyPr>
            <a:p>
              <a:r>
                <a:rPr b="0" lang="fr-FR" sz="9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The measurements leading to these results have been performed at the Test Beam Facility at DESY Hamburg (Germany), a member of the Helmholtz Association (HGF)".</a:t>
              </a:r>
              <a:endParaRPr b="0" lang="fr-FR" sz="9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26" name="" descr=""/>
            <p:cNvPicPr/>
            <p:nvPr/>
          </p:nvPicPr>
          <p:blipFill>
            <a:blip r:embed="rId3"/>
            <a:stretch/>
          </p:blipFill>
          <p:spPr>
            <a:xfrm>
              <a:off x="6882120" y="5011200"/>
              <a:ext cx="626040" cy="61164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27" name="" descr=""/>
          <p:cNvPicPr/>
          <p:nvPr/>
        </p:nvPicPr>
        <p:blipFill>
          <a:blip r:embed="rId4"/>
          <a:stretch/>
        </p:blipFill>
        <p:spPr>
          <a:xfrm>
            <a:off x="5547960" y="5022000"/>
            <a:ext cx="1228320" cy="6019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51200" y="77760"/>
            <a:ext cx="9810360" cy="79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Commissioning: </a:t>
            </a:r>
            <a:r>
              <a:rPr b="1" lang="en-US" sz="3200" strike="noStrike" u="none" baseline="33000">
                <a:solidFill>
                  <a:srgbClr val="ffffff"/>
                </a:solidFill>
                <a:effectLst/>
                <a:uFillTx/>
                <a:latin typeface="Calibri"/>
              </a:rPr>
              <a:t>90</a:t>
            </a: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Sr 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145080" y="1189800"/>
            <a:ext cx="3023640" cy="40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Tests made one week before BT at DESY 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1 faulty ASICs AUS01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Very few noisy channels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1"/>
          <a:srcRect l="0" t="34163" r="0" b="8641"/>
          <a:stretch/>
        </p:blipFill>
        <p:spPr>
          <a:xfrm>
            <a:off x="4461120" y="821520"/>
            <a:ext cx="4565520" cy="144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6" name=""/>
          <p:cNvSpPr/>
          <p:nvPr/>
        </p:nvSpPr>
        <p:spPr>
          <a:xfrm flipV="1">
            <a:off x="6670080" y="1045440"/>
            <a:ext cx="237600" cy="2376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gradFill rotWithShape="0">
            <a:gsLst>
              <a:gs pos="0">
                <a:srgbClr val="ffffff"/>
              </a:gs>
              <a:gs pos="100000">
                <a:srgbClr val="44a7ab"/>
              </a:gs>
            </a:gsLst>
            <a:lin ang="0"/>
          </a:gra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3761280" y="2348640"/>
            <a:ext cx="5646960" cy="2874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8" name="" descr=""/>
          <p:cNvPicPr/>
          <p:nvPr/>
        </p:nvPicPr>
        <p:blipFill>
          <a:blip r:embed="rId3"/>
          <a:stretch/>
        </p:blipFill>
        <p:spPr>
          <a:xfrm>
            <a:off x="4543560" y="917640"/>
            <a:ext cx="4450320" cy="227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0E7FAF6-437B-4E67-8342-58818CEF6A24}" type="slidenum">
              <a:t>10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4422600" y="694080"/>
            <a:ext cx="5385240" cy="4038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446000" y="241200"/>
            <a:ext cx="5517720" cy="40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 light"/>
              </a:rPr>
              <a:t>DESY Beam Tests 2025/03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145080" y="1045800"/>
            <a:ext cx="9790200" cy="379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1 week 3–10/03/2025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SiW-ECAL: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2 new ASU FEv2.1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1 ASU COB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No Tungtens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AHCAL: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“Airstack” with 7 short layers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Running: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3 days ECAL Stand alone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½ d. install + commissioning 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Positions scans : uniformity &amp; mip/noise resp.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Font typeface="Times New Roman"/>
              <a:buChar char="–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4 days AHCAL</a:t>
            </a: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½ d install + repair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Scans &amp; TDC runs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8041320" y="3447360"/>
            <a:ext cx="1903680" cy="1427760"/>
          </a:xfrm>
          <a:prstGeom prst="rect">
            <a:avLst/>
          </a:prstGeom>
          <a:noFill/>
          <a:ln w="36000">
            <a:solidFill>
              <a:srgbClr val="e16173"/>
            </a:solidFill>
            <a:round/>
          </a:ln>
        </p:spPr>
      </p:pic>
      <p:grpSp>
        <p:nvGrpSpPr>
          <p:cNvPr id="143" name=""/>
          <p:cNvGrpSpPr/>
          <p:nvPr/>
        </p:nvGrpSpPr>
        <p:grpSpPr>
          <a:xfrm>
            <a:off x="114120" y="4592520"/>
            <a:ext cx="3231360" cy="657720"/>
            <a:chOff x="114120" y="4592520"/>
            <a:chExt cx="3231360" cy="657720"/>
          </a:xfrm>
        </p:grpSpPr>
        <p:sp>
          <p:nvSpPr>
            <p:cNvPr id="144" name=""/>
            <p:cNvSpPr txBox="1"/>
            <p:nvPr/>
          </p:nvSpPr>
          <p:spPr>
            <a:xfrm>
              <a:off x="759600" y="4592520"/>
              <a:ext cx="2585880" cy="6577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spAutoFit/>
            </a:bodyPr>
            <a:p>
              <a:r>
                <a:rPr b="0" lang="fr-FR" sz="9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The measurements leading to these results have been performed at the Test Beam Facility at DESY Hamburg (Germany), a member of the Helmholtz Association (HGF)".</a:t>
              </a:r>
              <a:endParaRPr b="0" lang="fr-FR" sz="9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145" name="" descr=""/>
            <p:cNvPicPr/>
            <p:nvPr/>
          </p:nvPicPr>
          <p:blipFill>
            <a:blip r:embed="rId3"/>
            <a:stretch/>
          </p:blipFill>
          <p:spPr>
            <a:xfrm>
              <a:off x="114120" y="4615560"/>
              <a:ext cx="626040" cy="61164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146" name="" descr=""/>
          <p:cNvPicPr/>
          <p:nvPr/>
        </p:nvPicPr>
        <p:blipFill>
          <a:blip r:embed="rId4"/>
          <a:stretch/>
        </p:blipFill>
        <p:spPr>
          <a:xfrm>
            <a:off x="8708400" y="5050080"/>
            <a:ext cx="1035720" cy="5076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47" name=""/>
          <p:cNvGrpSpPr/>
          <p:nvPr/>
        </p:nvGrpSpPr>
        <p:grpSpPr>
          <a:xfrm>
            <a:off x="3752640" y="4856040"/>
            <a:ext cx="2858400" cy="777960"/>
            <a:chOff x="3752640" y="4856040"/>
            <a:chExt cx="2858400" cy="777960"/>
          </a:xfrm>
        </p:grpSpPr>
        <p:sp>
          <p:nvSpPr>
            <p:cNvPr id="148" name=""/>
            <p:cNvSpPr txBox="1"/>
            <p:nvPr/>
          </p:nvSpPr>
          <p:spPr>
            <a:xfrm>
              <a:off x="3752640" y="4916160"/>
              <a:ext cx="2858400" cy="6577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spAutoFit/>
            </a:bodyPr>
            <a:p>
              <a:r>
                <a:rPr b="0" lang="fr-FR" sz="10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"Toshiko Yuasa" </a:t>
              </a:r>
              <a:br>
                <a:rPr sz="1000"/>
              </a:br>
              <a:r>
                <a:rPr b="0" lang="fr-FR" sz="10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France Japan </a:t>
              </a:r>
              <a:br>
                <a:rPr sz="1000"/>
              </a:br>
              <a:r>
                <a:rPr b="0" lang="fr-FR" sz="10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Particle Physics Network </a:t>
              </a:r>
              <a:br>
                <a:rPr sz="1000"/>
              </a:br>
              <a:r>
                <a:rPr b="0" lang="fr-FR" sz="10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(TYL-FJPPN)</a:t>
              </a:r>
              <a:endParaRPr b="0" lang="fr-FR" sz="10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149" name="" descr=""/>
            <p:cNvPicPr/>
            <p:nvPr/>
          </p:nvPicPr>
          <p:blipFill>
            <a:blip r:embed="rId5"/>
            <a:stretch/>
          </p:blipFill>
          <p:spPr>
            <a:xfrm>
              <a:off x="5361840" y="4856040"/>
              <a:ext cx="1057680" cy="777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50" name=""/>
          <p:cNvSpPr/>
          <p:nvPr/>
        </p:nvSpPr>
        <p:spPr>
          <a:xfrm flipH="1" flipV="1">
            <a:off x="9318960" y="4278960"/>
            <a:ext cx="507600" cy="218880"/>
          </a:xfrm>
          <a:prstGeom prst="line">
            <a:avLst/>
          </a:prstGeom>
          <a:ln w="54000">
            <a:solidFill>
              <a:srgbClr val="ff8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17000" rIns="117000" tIns="72000" bIns="72000" anchor="ctr" anchorCtr="1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 flipH="1">
            <a:off x="8612640" y="2214000"/>
            <a:ext cx="898920" cy="20520"/>
          </a:xfrm>
          <a:prstGeom prst="line">
            <a:avLst/>
          </a:prstGeom>
          <a:ln w="54000">
            <a:solidFill>
              <a:srgbClr val="ff8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17000" rIns="117000" tIns="-51480" bIns="-51480" anchor="ctr" anchorCtr="1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Rectangle 1"/>
          <p:cNvSpPr/>
          <p:nvPr/>
        </p:nvSpPr>
        <p:spPr>
          <a:xfrm>
            <a:off x="7184160" y="1811520"/>
            <a:ext cx="962280" cy="839880"/>
          </a:xfrm>
          <a:prstGeom prst="rect">
            <a:avLst/>
          </a:prstGeom>
          <a:noFill/>
          <a:ln w="38160">
            <a:solidFill>
              <a:srgbClr val="53cef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6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3" name="TextBox 1"/>
          <p:cNvSpPr/>
          <p:nvPr/>
        </p:nvSpPr>
        <p:spPr>
          <a:xfrm>
            <a:off x="7400880" y="2646360"/>
            <a:ext cx="546120" cy="258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ECAL</a:t>
            </a:r>
            <a:endParaRPr b="0" lang="fr-FR" sz="1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Rectangle 2"/>
          <p:cNvSpPr/>
          <p:nvPr/>
        </p:nvSpPr>
        <p:spPr>
          <a:xfrm>
            <a:off x="6160320" y="1496520"/>
            <a:ext cx="664920" cy="1321200"/>
          </a:xfrm>
          <a:prstGeom prst="rect">
            <a:avLst/>
          </a:prstGeom>
          <a:noFill/>
          <a:ln w="38160">
            <a:solidFill>
              <a:srgbClr val="92d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6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5" name="TextBox 2"/>
          <p:cNvSpPr/>
          <p:nvPr/>
        </p:nvSpPr>
        <p:spPr>
          <a:xfrm>
            <a:off x="6161400" y="1218240"/>
            <a:ext cx="647280" cy="25812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AHCAL</a:t>
            </a:r>
            <a:endParaRPr b="0" lang="fr-FR" sz="1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TextBox 3"/>
          <p:cNvSpPr/>
          <p:nvPr/>
        </p:nvSpPr>
        <p:spPr>
          <a:xfrm>
            <a:off x="9316080" y="3884040"/>
            <a:ext cx="530640" cy="25812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beam</a:t>
            </a:r>
            <a:endParaRPr b="0" lang="fr-FR" sz="1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TextBox 4"/>
          <p:cNvSpPr/>
          <p:nvPr/>
        </p:nvSpPr>
        <p:spPr>
          <a:xfrm>
            <a:off x="8956080" y="2372040"/>
            <a:ext cx="530640" cy="25812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beam</a:t>
            </a:r>
            <a:endParaRPr b="0" lang="fr-FR" sz="1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9B6FE4D-EB24-4CF2-A976-82CDC0948644}" type="slidenum">
              <a:t>11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51200" y="270720"/>
            <a:ext cx="9810360" cy="40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Some results on the SiW-ECAL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07960" y="3615840"/>
            <a:ext cx="4927320" cy="166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New FEV2.1 preliminary results: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High S/N ration (MIP MPV/Noise StdDev) ~ 30</a:t>
            </a:r>
            <a:br>
              <a:rPr sz="1800"/>
            </a:b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in readout branch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Run in lower gain mode possible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Very few cells masked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338760" y="975600"/>
            <a:ext cx="4282560" cy="244908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  <a:effectLst>
            <a:outerShdw dist="152735" dir="2700000" blurRad="50760" rotWithShape="0">
              <a:srgbClr val="808080">
                <a:alpha val="50000"/>
              </a:srgbClr>
            </a:outerShdw>
          </a:effectLst>
        </p:spPr>
      </p:pic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5175000" y="982440"/>
            <a:ext cx="4478040" cy="24102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  <a:effectLst>
            <a:outerShdw dist="152735" dir="2700000" blurRad="50760" rotWithShape="0">
              <a:srgbClr val="808080">
                <a:alpha val="50000"/>
              </a:srgbClr>
            </a:outerShdw>
          </a:effectLst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335880" y="3471480"/>
            <a:ext cx="4284720" cy="216684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  <a:effectLst>
            <a:outerShdw dist="152735" dir="2700000" blurRad="50760" rotWithShape="0">
              <a:srgbClr val="808080">
                <a:alpha val="50000"/>
              </a:srgbClr>
            </a:outerShdw>
          </a:effectLst>
        </p:spPr>
      </p:pic>
      <p:sp>
        <p:nvSpPr>
          <p:cNvPr id="163" name=""/>
          <p:cNvSpPr txBox="1"/>
          <p:nvPr/>
        </p:nvSpPr>
        <p:spPr>
          <a:xfrm>
            <a:off x="3568320" y="702720"/>
            <a:ext cx="1080360" cy="31284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Xin XIA (IJCLab)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0101437-1D0F-4911-B17A-DF9E828B233D}" type="slidenum">
              <a:t>12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Synchronization ECAL–HCAL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Set-up identical to 2022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Same setting as in 2022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Bunch Clock cycle offsets (BCID’s)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Reconstructed ∆BCID’s OK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TDC information being analysed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66" name="" descr=""/>
          <p:cNvPicPr/>
          <p:nvPr/>
        </p:nvPicPr>
        <p:blipFill>
          <a:blip r:embed="rId1"/>
          <a:srcRect l="0" t="14616" r="0" b="0"/>
          <a:stretch/>
        </p:blipFill>
        <p:spPr>
          <a:xfrm>
            <a:off x="275400" y="2832120"/>
            <a:ext cx="5427720" cy="2486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7" name="" descr=""/>
          <p:cNvPicPr/>
          <p:nvPr/>
        </p:nvPicPr>
        <p:blipFill>
          <a:blip r:embed="rId2"/>
          <a:srcRect l="18947" t="0" r="0" b="0"/>
          <a:stretch/>
        </p:blipFill>
        <p:spPr>
          <a:xfrm>
            <a:off x="5981760" y="985320"/>
            <a:ext cx="3896640" cy="2189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8" name=""/>
          <p:cNvSpPr txBox="1"/>
          <p:nvPr/>
        </p:nvSpPr>
        <p:spPr>
          <a:xfrm>
            <a:off x="6368040" y="2001600"/>
            <a:ext cx="1720800" cy="31284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« Event display » of 1 BCID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169" name=""/>
          <p:cNvSpPr/>
          <p:nvPr/>
        </p:nvSpPr>
        <p:spPr>
          <a:xfrm>
            <a:off x="4175640" y="1119600"/>
            <a:ext cx="1104840" cy="487800"/>
          </a:xfrm>
          <a:prstGeom prst="borderCallout3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Main BCID</a:t>
            </a:r>
            <a:br>
              <a:rPr sz="1400"/>
            </a:b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lay. 12 − lay. 11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170" name=""/>
          <p:cNvSpPr/>
          <p:nvPr/>
        </p:nvSpPr>
        <p:spPr>
          <a:xfrm>
            <a:off x="4503600" y="1913760"/>
            <a:ext cx="1404000" cy="731520"/>
          </a:xfrm>
          <a:prstGeom prst="borderCallout3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Coincidental events</a:t>
            </a:r>
            <a:br>
              <a:rPr sz="1400"/>
            </a:b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following beam time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structure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pic>
        <p:nvPicPr>
          <p:cNvPr id="171" name="" descr=""/>
          <p:cNvPicPr/>
          <p:nvPr/>
        </p:nvPicPr>
        <p:blipFill>
          <a:blip r:embed="rId3"/>
          <a:stretch/>
        </p:blipFill>
        <p:spPr>
          <a:xfrm>
            <a:off x="6300000" y="3622680"/>
            <a:ext cx="2845800" cy="1837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2" name=""/>
          <p:cNvSpPr txBox="1"/>
          <p:nvPr/>
        </p:nvSpPr>
        <p:spPr>
          <a:xfrm>
            <a:off x="7264800" y="3801960"/>
            <a:ext cx="1368360" cy="31284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TDC raw distribution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B5244DE-9FB0-494B-AE60-A58F92BF3C6D}" type="slidenum">
              <a:t>13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446000" y="-51840"/>
            <a:ext cx="5517720" cy="99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Building of a uniform </a:t>
            </a:r>
            <a:br>
              <a:rPr sz="3200"/>
            </a:b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SiW-ECAL prototype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261000" y="10663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Rationale: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Current prototype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4(5) types of PCBs ⊗ 3 sensor thicknesses (320, 500, 625 μm)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(un)gluing issues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Material for 15 ASUs available ➞ full single tower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FEV2.1 boards, wafers, components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Application cases : </a:t>
            </a:r>
            <a:br>
              <a:rPr sz="1800"/>
            </a:b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LUXE@XFEL, EBES@KEK, Lohengrin@ELSA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Extreme QED &amp; Dark </a:t>
            </a:r>
            <a:r>
              <a:rPr b="0" i="1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γ</a:t>
            </a: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searches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low energy, rates, …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LUXE: FCAL prototypes ➞ common DAQ Application.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Could be built from </a:t>
            </a:r>
            <a:r>
              <a:rPr b="0" i="1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same cards</a:t>
            </a: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in 2×12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3" marL="1584000" indent="-324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Needs: sensors (€), (Mech. structure), W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75" name="" descr=""/>
          <p:cNvPicPr/>
          <p:nvPr/>
        </p:nvPicPr>
        <p:blipFill>
          <a:blip r:embed="rId1"/>
          <a:stretch/>
        </p:blipFill>
        <p:spPr>
          <a:xfrm>
            <a:off x="6642000" y="1118880"/>
            <a:ext cx="2667600" cy="200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6" name="Image 4" descr=""/>
          <p:cNvPicPr/>
          <p:nvPr/>
        </p:nvPicPr>
        <p:blipFill>
          <a:blip r:embed="rId2"/>
          <a:stretch/>
        </p:blipFill>
        <p:spPr>
          <a:xfrm>
            <a:off x="5690880" y="3373200"/>
            <a:ext cx="4421520" cy="1569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7" name=""/>
          <p:cNvSpPr txBox="1"/>
          <p:nvPr/>
        </p:nvSpPr>
        <p:spPr>
          <a:xfrm>
            <a:off x="6210000" y="4802400"/>
            <a:ext cx="1026720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200" strike="noStrike" u="none">
                <a:solidFill>
                  <a:srgbClr val="ff0000"/>
                </a:solidFill>
                <a:effectLst/>
                <a:uFillTx/>
                <a:latin typeface="Arial"/>
              </a:rPr>
              <a:t>1 tower × 15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"/>
          <p:cNvSpPr txBox="1"/>
          <p:nvPr/>
        </p:nvSpPr>
        <p:spPr>
          <a:xfrm>
            <a:off x="6786000" y="4982760"/>
            <a:ext cx="1102680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200" strike="noStrike" u="none">
                <a:solidFill>
                  <a:srgbClr val="3465a4"/>
                </a:solidFill>
                <a:effectLst/>
                <a:uFillTx/>
                <a:latin typeface="Arial"/>
              </a:rPr>
              <a:t>2 towers × 12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"/>
          <p:cNvSpPr txBox="1"/>
          <p:nvPr/>
        </p:nvSpPr>
        <p:spPr>
          <a:xfrm>
            <a:off x="8694360" y="4983120"/>
            <a:ext cx="1102680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200" strike="noStrike" u="none">
                <a:solidFill>
                  <a:srgbClr val="cccccc"/>
                </a:solidFill>
                <a:effectLst/>
                <a:uFillTx/>
                <a:latin typeface="Arial"/>
              </a:rPr>
              <a:t>3 towers × 15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5634720" y="3296160"/>
            <a:ext cx="1715040" cy="1737000"/>
          </a:xfrm>
          <a:custGeom>
            <a:avLst/>
            <a:gdLst>
              <a:gd name="textAreaLeft" fmla="*/ 42120 w 1715040"/>
              <a:gd name="textAreaRight" fmla="*/ 1672920 w 1715040"/>
              <a:gd name="textAreaTop" fmla="*/ 42120 h 1737000"/>
              <a:gd name="textAreaBottom" fmla="*/ 1694880 h 1737000"/>
            </a:gdLst>
            <a:ahLst/>
            <a:cxnLst/>
            <a:rect l="textAreaLeft" t="textAreaTop" r="textAreaRight" b="textAreaBottom"/>
            <a:pathLst>
              <a:path w="21600" h="21877">
                <a:moveTo>
                  <a:pt x="1813" y="0"/>
                </a:moveTo>
                <a:arcTo wR="1813" hR="1813" stAng="16200000" swAng="-5400000"/>
                <a:lnTo>
                  <a:pt x="0" y="20063"/>
                </a:lnTo>
                <a:arcTo wR="1813" hR="1813" stAng="10800000" swAng="-5400000"/>
                <a:lnTo>
                  <a:pt x="19787" y="21877"/>
                </a:lnTo>
                <a:arcTo wR="1813" hR="1813" stAng="5400000" swAng="-5400000"/>
                <a:lnTo>
                  <a:pt x="21600" y="1813"/>
                </a:lnTo>
                <a:arcTo wR="1813" hR="1813" stAng="0" swAng="-5400000"/>
                <a:close/>
              </a:path>
            </a:pathLst>
          </a:custGeom>
          <a:noFill/>
          <a:ln w="180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5635080" y="3719160"/>
            <a:ext cx="3073320" cy="1314000"/>
          </a:xfrm>
          <a:prstGeom prst="roundRect">
            <a:avLst>
              <a:gd name="adj" fmla="val 10956"/>
            </a:avLst>
          </a:prstGeom>
          <a:noFill/>
          <a:ln w="180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FEE080-5D20-4FB9-ADBE-A73A8C6C5C9E}" type="slidenum">
              <a:t>14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722120" y="32400"/>
            <a:ext cx="5357880" cy="923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Calice TAU sensors for LUXE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161640" y="995040"/>
            <a:ext cx="6768720" cy="3634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90 CALICE sensors received mid November 2023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 probe card was designed and received in November from CERN</a:t>
            </a:r>
            <a:br>
              <a:rPr sz="2200"/>
            </a:br>
            <a:r>
              <a:rPr b="0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(paid by TAU and IFIC).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84" name="Picture 3" descr=""/>
          <p:cNvPicPr/>
          <p:nvPr/>
        </p:nvPicPr>
        <p:blipFill>
          <a:blip r:embed="rId1"/>
          <a:srcRect l="0" t="0" r="2630" b="0"/>
          <a:stretch/>
        </p:blipFill>
        <p:spPr>
          <a:xfrm rot="5400000">
            <a:off x="3801240" y="2808360"/>
            <a:ext cx="3010680" cy="2549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Picture 9" descr=""/>
          <p:cNvPicPr/>
          <p:nvPr/>
        </p:nvPicPr>
        <p:blipFill>
          <a:blip r:embed="rId2"/>
          <a:stretch/>
        </p:blipFill>
        <p:spPr>
          <a:xfrm rot="5400000">
            <a:off x="6906960" y="1161720"/>
            <a:ext cx="1788480" cy="1410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6" name=""/>
          <p:cNvSpPr/>
          <p:nvPr/>
        </p:nvSpPr>
        <p:spPr>
          <a:xfrm>
            <a:off x="3548160" y="5014800"/>
            <a:ext cx="548280" cy="0"/>
          </a:xfrm>
          <a:prstGeom prst="line">
            <a:avLst/>
          </a:prstGeom>
          <a:ln w="7200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"/>
          <p:cNvSpPr txBox="1"/>
          <p:nvPr/>
        </p:nvSpPr>
        <p:spPr>
          <a:xfrm>
            <a:off x="4096440" y="4762080"/>
            <a:ext cx="663840" cy="48492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wrap="none" lIns="0" rIns="0" tIns="0" bIns="0" anchor="t">
            <a:spAutoFit/>
          </a:bodyPr>
          <a:p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CALICE</a:t>
            </a:r>
            <a:br>
              <a:rPr sz="1400"/>
            </a:br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Square</a:t>
            </a:r>
            <a:endParaRPr b="1" lang="en-GB" sz="1400" strike="noStrike" u="none">
              <a:solidFill>
                <a:srgbClr val="000000"/>
              </a:solidFill>
              <a:effectLst/>
              <a:uFillTx/>
              <a:latin typeface="Noto Sans"/>
            </a:endParaRPr>
          </a:p>
        </p:txBody>
      </p:sp>
      <p:grpSp>
        <p:nvGrpSpPr>
          <p:cNvPr id="188" name=""/>
          <p:cNvGrpSpPr/>
          <p:nvPr/>
        </p:nvGrpSpPr>
        <p:grpSpPr>
          <a:xfrm>
            <a:off x="535320" y="3430080"/>
            <a:ext cx="2633400" cy="2076120"/>
            <a:chOff x="535320" y="3430080"/>
            <a:chExt cx="2633400" cy="2076120"/>
          </a:xfrm>
        </p:grpSpPr>
        <p:pic>
          <p:nvPicPr>
            <p:cNvPr id="189" name="" descr=""/>
            <p:cNvPicPr/>
            <p:nvPr/>
          </p:nvPicPr>
          <p:blipFill>
            <a:blip r:embed="rId3"/>
            <a:stretch/>
          </p:blipFill>
          <p:spPr>
            <a:xfrm>
              <a:off x="813960" y="3882240"/>
              <a:ext cx="2245320" cy="16239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90" name=""/>
            <p:cNvSpPr txBox="1"/>
            <p:nvPr/>
          </p:nvSpPr>
          <p:spPr>
            <a:xfrm>
              <a:off x="535320" y="3430080"/>
              <a:ext cx="2633400" cy="5482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spAutoFit/>
            </a:bodyPr>
            <a:p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System needed for electrical sensor characterisation </a:t>
              </a:r>
              <a:br>
                <a:rPr sz="800"/>
              </a:br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in prototyping phase and for</a:t>
              </a:r>
              <a:endParaRPr b="0" lang="fr-FR" sz="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  <a:p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quality control in mass production (IV, CV, V</a:t>
              </a:r>
              <a:r>
                <a:rPr b="0" lang="fr-FR" sz="6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BD</a:t>
              </a:r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, V</a:t>
              </a:r>
              <a:r>
                <a:rPr b="0" lang="fr-FR" sz="6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FD</a:t>
              </a:r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, C</a:t>
              </a:r>
              <a:r>
                <a:rPr b="0" lang="fr-FR" sz="6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FD</a:t>
              </a:r>
              <a:r>
                <a:rPr b="0" lang="fr-FR" sz="800" strike="noStrike" u="none">
                  <a:solidFill>
                    <a:srgbClr val="000000"/>
                  </a:solidFill>
                  <a:effectLst/>
                  <a:uFillTx/>
                  <a:latin typeface="Arial"/>
                </a:rPr>
                <a:t>)</a:t>
              </a:r>
              <a:endParaRPr b="0" lang="fr-FR" sz="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91" name=""/>
          <p:cNvSpPr txBox="1"/>
          <p:nvPr/>
        </p:nvSpPr>
        <p:spPr>
          <a:xfrm>
            <a:off x="2881080" y="4762080"/>
            <a:ext cx="633240" cy="48492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wrap="none" lIns="0" rIns="0" tIns="0" bIns="0" anchor="t">
            <a:spAutoFit/>
          </a:bodyPr>
          <a:p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HGCAL</a:t>
            </a:r>
            <a:br>
              <a:rPr sz="1400"/>
            </a:br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Hex</a:t>
            </a:r>
            <a:endParaRPr b="1" lang="en-GB" sz="1400" strike="noStrike" u="none">
              <a:solidFill>
                <a:srgbClr val="000000"/>
              </a:solidFill>
              <a:effectLst/>
              <a:uFillTx/>
              <a:latin typeface="Noto Sans"/>
            </a:endParaRPr>
          </a:p>
        </p:txBody>
      </p:sp>
      <p:pic>
        <p:nvPicPr>
          <p:cNvPr id="192" name="Picture 7" descr=""/>
          <p:cNvPicPr/>
          <p:nvPr/>
        </p:nvPicPr>
        <p:blipFill>
          <a:blip r:embed="rId4"/>
          <a:stretch/>
        </p:blipFill>
        <p:spPr>
          <a:xfrm rot="5400000">
            <a:off x="8305200" y="1215720"/>
            <a:ext cx="1910880" cy="1433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3" name="Picture 4" descr=""/>
          <p:cNvPicPr/>
          <p:nvPr/>
        </p:nvPicPr>
        <p:blipFill>
          <a:blip r:embed="rId5"/>
          <a:stretch/>
        </p:blipFill>
        <p:spPr>
          <a:xfrm>
            <a:off x="7135920" y="2946600"/>
            <a:ext cx="2552760" cy="794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4" name="Picture 6" descr=""/>
          <p:cNvPicPr/>
          <p:nvPr/>
        </p:nvPicPr>
        <p:blipFill>
          <a:blip r:embed="rId6"/>
          <a:stretch/>
        </p:blipFill>
        <p:spPr>
          <a:xfrm>
            <a:off x="6706080" y="4014000"/>
            <a:ext cx="3290760" cy="511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BB8F6DD-497C-4035-BFD6-F60BA7AB6CD9}" type="slidenum">
              <a:t>15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"/>
          <p:cNvGrpSpPr/>
          <p:nvPr/>
        </p:nvGrpSpPr>
        <p:grpSpPr>
          <a:xfrm>
            <a:off x="671400" y="3575880"/>
            <a:ext cx="4345200" cy="1695960"/>
            <a:chOff x="671400" y="3575880"/>
            <a:chExt cx="4345200" cy="1695960"/>
          </a:xfrm>
        </p:grpSpPr>
        <p:pic>
          <p:nvPicPr>
            <p:cNvPr id="196" name="" descr=""/>
            <p:cNvPicPr/>
            <p:nvPr/>
          </p:nvPicPr>
          <p:blipFill>
            <a:blip r:embed="rId1"/>
            <a:stretch/>
          </p:blipFill>
          <p:spPr>
            <a:xfrm>
              <a:off x="671400" y="3575880"/>
              <a:ext cx="4345200" cy="16959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</a:ln>
            <a:effectLst>
              <a:outerShdw dist="152735" dir="2700000" blurRad="50760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197" name=""/>
            <p:cNvSpPr txBox="1"/>
            <p:nvPr/>
          </p:nvSpPr>
          <p:spPr>
            <a:xfrm>
              <a:off x="3765600" y="4478400"/>
              <a:ext cx="588960" cy="312840"/>
            </a:xfrm>
            <a:prstGeom prst="rect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</a:ln>
          </p:spPr>
          <p:txBody>
            <a:bodyPr lIns="54000" rIns="54000" tIns="0" bIns="0" anchor="ctr" anchorCtr="1">
              <a:spAutoFit/>
            </a:bodyPr>
            <a:p>
              <a:r>
                <a:rPr b="0" lang="fr-FR" sz="1400" strike="noStrike" u="none">
                  <a:solidFill>
                    <a:srgbClr val="000000"/>
                  </a:solidFill>
                  <a:effectLst/>
                  <a:uFillTx/>
                  <a:latin typeface="Avenir Next Condensed"/>
                </a:rPr>
                <a:t>I vs V</a:t>
              </a:r>
              <a:endPara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endParaRPr>
            </a:p>
          </p:txBody>
        </p:sp>
      </p:grpSp>
      <p:grpSp>
        <p:nvGrpSpPr>
          <p:cNvPr id="198" name=""/>
          <p:cNvGrpSpPr/>
          <p:nvPr/>
        </p:nvGrpSpPr>
        <p:grpSpPr>
          <a:xfrm>
            <a:off x="5074920" y="3647880"/>
            <a:ext cx="2326680" cy="1599480"/>
            <a:chOff x="5074920" y="3647880"/>
            <a:chExt cx="2326680" cy="1599480"/>
          </a:xfrm>
        </p:grpSpPr>
        <p:pic>
          <p:nvPicPr>
            <p:cNvPr id="199" name="Picture 1" descr=""/>
            <p:cNvPicPr/>
            <p:nvPr/>
          </p:nvPicPr>
          <p:blipFill>
            <a:blip r:embed="rId2"/>
            <a:stretch/>
          </p:blipFill>
          <p:spPr>
            <a:xfrm>
              <a:off x="5074920" y="3647880"/>
              <a:ext cx="2326680" cy="15994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</a:ln>
            <a:effectLst>
              <a:outerShdw dist="152735" dir="2700000" blurRad="50760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200" name=""/>
            <p:cNvSpPr txBox="1"/>
            <p:nvPr/>
          </p:nvSpPr>
          <p:spPr>
            <a:xfrm>
              <a:off x="5460120" y="3848040"/>
              <a:ext cx="588960" cy="312840"/>
            </a:xfrm>
            <a:prstGeom prst="rect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</a:ln>
          </p:spPr>
          <p:txBody>
            <a:bodyPr lIns="54000" rIns="54000" tIns="0" bIns="0" anchor="ctr" anchorCtr="1">
              <a:spAutoFit/>
            </a:bodyPr>
            <a:p>
              <a:r>
                <a:rPr b="0" lang="fr-FR" sz="1400" strike="noStrike" u="none">
                  <a:solidFill>
                    <a:srgbClr val="000000"/>
                  </a:solidFill>
                  <a:effectLst/>
                  <a:uFillTx/>
                  <a:latin typeface="Avenir Next Condensed"/>
                </a:rPr>
                <a:t>C vs V</a:t>
              </a:r>
              <a:endPara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endParaRPr>
            </a:p>
          </p:txBody>
        </p:sp>
      </p:grpSp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Sensor Tests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202" name="" descr=""/>
          <p:cNvPicPr/>
          <p:nvPr/>
        </p:nvPicPr>
        <p:blipFill>
          <a:blip r:embed="rId3"/>
          <a:stretch/>
        </p:blipFill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3" name=""/>
          <p:cNvSpPr txBox="1"/>
          <p:nvPr/>
        </p:nvSpPr>
        <p:spPr>
          <a:xfrm>
            <a:off x="3163320" y="5288040"/>
            <a:ext cx="4547520" cy="31284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For details, see </a:t>
            </a: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  <a:hlinkClick r:id="rId4"/>
              </a:rPr>
              <a:t>Yan benhammou’s presentation</a:t>
            </a: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 at the 3</a:t>
            </a:r>
            <a:r>
              <a:rPr b="0" lang="fr-FR" sz="1400" strike="noStrike" u="none" baseline="33000">
                <a:solidFill>
                  <a:srgbClr val="000000"/>
                </a:solidFill>
                <a:effectLst/>
                <a:uFillTx/>
                <a:latin typeface="Avenir Next Condensed"/>
              </a:rPr>
              <a:t>rd</a:t>
            </a: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 AIDAi meeting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pic>
        <p:nvPicPr>
          <p:cNvPr id="204" name="" descr=""/>
          <p:cNvPicPr/>
          <p:nvPr/>
        </p:nvPicPr>
        <p:blipFill>
          <a:blip r:embed="rId5"/>
          <a:stretch/>
        </p:blipFill>
        <p:spPr>
          <a:xfrm>
            <a:off x="118080" y="803520"/>
            <a:ext cx="5266800" cy="297252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  <a:effectLst>
            <a:outerShdw dist="152735" dir="2700000" blurRad="50760" rotWithShape="0">
              <a:srgbClr val="808080">
                <a:alpha val="50000"/>
              </a:srgbClr>
            </a:outerShdw>
          </a:effectLst>
        </p:spPr>
      </p:pic>
      <p:sp>
        <p:nvSpPr>
          <p:cNvPr id="205" name=""/>
          <p:cNvSpPr txBox="1"/>
          <p:nvPr/>
        </p:nvSpPr>
        <p:spPr>
          <a:xfrm>
            <a:off x="3769920" y="2894040"/>
            <a:ext cx="1094760" cy="27720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Leakage current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grpSp>
        <p:nvGrpSpPr>
          <p:cNvPr id="206" name=""/>
          <p:cNvGrpSpPr/>
          <p:nvPr/>
        </p:nvGrpSpPr>
        <p:grpSpPr>
          <a:xfrm>
            <a:off x="5551920" y="851760"/>
            <a:ext cx="4428000" cy="2663640"/>
            <a:chOff x="5551920" y="851760"/>
            <a:chExt cx="4428000" cy="2663640"/>
          </a:xfrm>
        </p:grpSpPr>
        <p:pic>
          <p:nvPicPr>
            <p:cNvPr id="207" name="" descr=""/>
            <p:cNvPicPr/>
            <p:nvPr/>
          </p:nvPicPr>
          <p:blipFill>
            <a:blip r:embed="rId6"/>
            <a:stretch/>
          </p:blipFill>
          <p:spPr>
            <a:xfrm>
              <a:off x="5551920" y="851760"/>
              <a:ext cx="4428000" cy="26636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</a:ln>
            <a:effectLst>
              <a:outerShdw dist="152735" dir="2700000" blurRad="50760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208" name=""/>
            <p:cNvSpPr txBox="1"/>
            <p:nvPr/>
          </p:nvSpPr>
          <p:spPr>
            <a:xfrm>
              <a:off x="8688600" y="2468880"/>
              <a:ext cx="909720" cy="244080"/>
            </a:xfrm>
            <a:prstGeom prst="rect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</a:ln>
          </p:spPr>
          <p:txBody>
            <a:bodyPr lIns="54000" rIns="54000" tIns="0" bIns="0" anchor="ctr" anchorCtr="1">
              <a:spAutoFit/>
            </a:bodyPr>
            <a:p>
              <a:r>
                <a:rPr b="0" lang="fr-FR" sz="1400" strike="noStrike" u="none">
                  <a:solidFill>
                    <a:srgbClr val="000000"/>
                  </a:solidFill>
                  <a:effectLst/>
                  <a:uFillTx/>
                  <a:latin typeface="Avenir Next Condensed"/>
                </a:rPr>
                <a:t>Depletion V</a:t>
              </a:r>
              <a:endPara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endParaRPr>
            </a:p>
          </p:txBody>
        </p:sp>
      </p:grpSp>
      <p:grpSp>
        <p:nvGrpSpPr>
          <p:cNvPr id="209" name=""/>
          <p:cNvGrpSpPr/>
          <p:nvPr/>
        </p:nvGrpSpPr>
        <p:grpSpPr>
          <a:xfrm>
            <a:off x="7651800" y="3689280"/>
            <a:ext cx="2253240" cy="1589040"/>
            <a:chOff x="7651800" y="3689280"/>
            <a:chExt cx="2253240" cy="1589040"/>
          </a:xfrm>
        </p:grpSpPr>
        <p:pic>
          <p:nvPicPr>
            <p:cNvPr id="210" name="Picture 5" descr=""/>
            <p:cNvPicPr/>
            <p:nvPr/>
          </p:nvPicPr>
          <p:blipFill>
            <a:blip r:embed="rId7"/>
            <a:stretch/>
          </p:blipFill>
          <p:spPr>
            <a:xfrm>
              <a:off x="7651800" y="3689280"/>
              <a:ext cx="2253240" cy="15890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</a:ln>
            <a:effectLst>
              <a:outerShdw dist="152735" dir="2700000" blurRad="50760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211" name=""/>
            <p:cNvSpPr txBox="1"/>
            <p:nvPr/>
          </p:nvSpPr>
          <p:spPr>
            <a:xfrm>
              <a:off x="8472960" y="3715200"/>
              <a:ext cx="909720" cy="487800"/>
            </a:xfrm>
            <a:prstGeom prst="rect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</a:ln>
          </p:spPr>
          <p:txBody>
            <a:bodyPr lIns="54000" rIns="54000" tIns="0" bIns="0" anchor="ctr" anchorCtr="1">
              <a:spAutoFit/>
            </a:bodyPr>
            <a:p>
              <a:r>
                <a:rPr b="0" lang="fr-FR" sz="1400" strike="noStrike" u="none">
                  <a:solidFill>
                    <a:srgbClr val="000000"/>
                  </a:solidFill>
                  <a:effectLst/>
                  <a:uFillTx/>
                  <a:latin typeface="Avenir Next Condensed"/>
                </a:rPr>
                <a:t>Donor’s density</a:t>
              </a:r>
              <a:endPara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endParaRPr>
            </a:p>
          </p:txBody>
        </p:sp>
      </p:grp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79E9BC-7D17-4B4F-9E7F-2A4CF590223D}" type="slidenum">
              <a:t>16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Conclusions &amp; Outlooks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Conclusions: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WP8 fostered the collaboration on the LUXE / SiW-ECAL on Sensor’s testing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Recent progress on the SiW-ECAL layers with new layers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Common Beam Test SiW-ECAL+AHCAL finaly took place in March 2025 (M47), with delays due to: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SiW-ECAL wafer-PCB delamination problem; needed to be solved before any further test can be made; it was raised as the highest priority on the path to the production of new ASUs, on limited manpower (outside AIDAi)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The DESY AHCAL team is responsible for the production of the board for the CMS HGCAL HCAL part; </a:t>
            </a:r>
            <a:br>
              <a:rPr sz="1600"/>
            </a:b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the unexpected observation of the freezing of radiation damage annealing at −35 °C in scintillators forced an urgent change of design, especially of the electronics boards, which had the priority.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D8.1 has been fulfilled, not with fully integrated HW, as expected, but with a robust setup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Report to be produced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6B62464-D93D-4235-A8F7-4AFCD9C4DC65}" type="slidenum">
              <a:t>17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Conclusions &amp; Outlooks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Some gathered outlooks for AIDAinnova++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The new version of the DRD6 FE ASICs (CALOROC1A/B/C), with improved timing,</a:t>
            </a:r>
            <a:br>
              <a:rPr sz="1800"/>
            </a:b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will require a complete redesign of the FE PCBs and DAQ, </a:t>
            </a:r>
            <a:br>
              <a:rPr sz="1800"/>
            </a:b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useful for all calorimeters types (linked to ASICs in WP11)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This might require adapted local concentrator elements (low-power FPGA/ASICs with optical output ?)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Go wireless?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Additional Integration Aspects for FCC-ee: cooling (local &amp; global)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Extension to integration other types of sensors (MAPS, LGAD, Crystals, Fibrous, Gaseous, …)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R&amp;D on Hybridization (novel techniques, glues, ACFs, ?)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novel PCB-flex ideas (integrated sensors in flex PCBs?)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novel sensors with embedded traces?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Highly compact calos with high fluence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" descr=""/>
          <p:cNvPicPr/>
          <p:nvPr/>
        </p:nvPicPr>
        <p:blipFill>
          <a:blip r:embed="rId1">
            <a:alphaModFix amt="76000"/>
          </a:blip>
          <a:stretch/>
        </p:blipFill>
        <p:spPr>
          <a:xfrm>
            <a:off x="2786040" y="56160"/>
            <a:ext cx="3784680" cy="143460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217" name=""/>
          <p:cNvCxnSpPr>
            <a:stCxn id="216" idx="0"/>
            <a:endCxn id="218" idx="0"/>
          </p:cNvCxnSpPr>
          <p:nvPr/>
        </p:nvCxnSpPr>
        <p:spPr>
          <a:xfrm flipH="1">
            <a:off x="3546000" y="804600"/>
            <a:ext cx="712440" cy="864720"/>
          </a:xfrm>
          <a:prstGeom prst="straightConnector1">
            <a:avLst/>
          </a:prstGeom>
          <a:ln w="198000">
            <a:solidFill>
              <a:srgbClr val="f44336"/>
            </a:solidFill>
            <a:round/>
            <a:tailEnd len="med" type="triangle" w="med"/>
          </a:ln>
        </p:spPr>
      </p:cxnSp>
      <p:pic>
        <p:nvPicPr>
          <p:cNvPr id="219" name="" descr=""/>
          <p:cNvPicPr/>
          <p:nvPr/>
        </p:nvPicPr>
        <p:blipFill>
          <a:blip r:embed="rId2"/>
          <a:stretch/>
        </p:blipFill>
        <p:spPr>
          <a:xfrm>
            <a:off x="3321720" y="2525400"/>
            <a:ext cx="2788200" cy="2055960"/>
          </a:xfrm>
          <a:prstGeom prst="rect">
            <a:avLst/>
          </a:prstGeom>
          <a:noFill/>
          <a:ln w="72000">
            <a:noFill/>
          </a:ln>
        </p:spPr>
      </p:pic>
      <p:pic>
        <p:nvPicPr>
          <p:cNvPr id="220" name="" descr=""/>
          <p:cNvPicPr/>
          <p:nvPr/>
        </p:nvPicPr>
        <p:blipFill>
          <a:blip r:embed="rId3"/>
          <a:stretch/>
        </p:blipFill>
        <p:spPr>
          <a:xfrm>
            <a:off x="105840" y="3701520"/>
            <a:ext cx="2526120" cy="1741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1" name=""/>
          <p:cNvSpPr/>
          <p:nvPr/>
        </p:nvSpPr>
        <p:spPr>
          <a:xfrm>
            <a:off x="7860960" y="2795400"/>
            <a:ext cx="864720" cy="601560"/>
          </a:xfrm>
          <a:prstGeom prst="can">
            <a:avLst>
              <a:gd name="adj" fmla="val 25000"/>
            </a:avLst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3249360" y="4921200"/>
            <a:ext cx="864720" cy="601560"/>
          </a:xfrm>
          <a:prstGeom prst="can">
            <a:avLst>
              <a:gd name="adj" fmla="val 25000"/>
            </a:avLst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4283280" y="4973400"/>
            <a:ext cx="864720" cy="601560"/>
          </a:xfrm>
          <a:prstGeom prst="can">
            <a:avLst>
              <a:gd name="adj" fmla="val 25000"/>
            </a:avLst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"/>
          <p:cNvSpPr/>
          <p:nvPr/>
        </p:nvSpPr>
        <p:spPr>
          <a:xfrm>
            <a:off x="3915360" y="419760"/>
            <a:ext cx="928440" cy="896400"/>
          </a:xfrm>
          <a:custGeom>
            <a:avLst/>
            <a:gdLst/>
            <a:ahLst/>
            <a:rect l="0" t="0" r="r" b="b"/>
            <a:pathLst>
              <a:path w="2579" h="2490">
                <a:moveTo>
                  <a:pt x="909" y="0"/>
                </a:moveTo>
                <a:lnTo>
                  <a:pt x="0" y="1337"/>
                </a:lnTo>
                <a:lnTo>
                  <a:pt x="212" y="2490"/>
                </a:lnTo>
                <a:lnTo>
                  <a:pt x="2517" y="2013"/>
                </a:lnTo>
                <a:lnTo>
                  <a:pt x="2579" y="19"/>
                </a:lnTo>
                <a:lnTo>
                  <a:pt x="909" y="0"/>
                </a:lnTo>
                <a:close/>
              </a:path>
            </a:pathLst>
          </a:custGeom>
          <a:noFill/>
          <a:ln w="36000">
            <a:solidFill>
              <a:srgbClr val="ff0000"/>
            </a:solidFill>
            <a:round/>
          </a:ln>
        </p:spPr>
        <p:txBody>
          <a:bodyPr lIns="108000" rIns="108000" tIns="63000" bIns="63000" anchor="ctr" anchorCtr="1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5" name="" descr=""/>
          <p:cNvPicPr/>
          <p:nvPr/>
        </p:nvPicPr>
        <p:blipFill>
          <a:blip r:embed="rId4"/>
          <a:stretch/>
        </p:blipFill>
        <p:spPr>
          <a:xfrm>
            <a:off x="4865400" y="652680"/>
            <a:ext cx="483120" cy="327600"/>
          </a:xfrm>
          <a:prstGeom prst="rect">
            <a:avLst/>
          </a:prstGeom>
          <a:noFill/>
          <a:ln w="36000">
            <a:solidFill>
              <a:srgbClr val="3465a4"/>
            </a:solidFill>
            <a:round/>
          </a:ln>
        </p:spPr>
      </p:pic>
      <p:sp>
        <p:nvSpPr>
          <p:cNvPr id="226" name=""/>
          <p:cNvSpPr/>
          <p:nvPr/>
        </p:nvSpPr>
        <p:spPr>
          <a:xfrm flipH="1">
            <a:off x="5402520" y="780480"/>
            <a:ext cx="546480" cy="0"/>
          </a:xfrm>
          <a:prstGeom prst="line">
            <a:avLst/>
          </a:prstGeom>
          <a:ln w="72000">
            <a:solidFill>
              <a:srgbClr val="ba68c8">
                <a:alpha val="70000"/>
              </a:srgbClr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26000" rIns="126000" tIns="-81000" bIns="-81000" anchor="ctr" anchorCtr="1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7" name="" descr=""/>
          <p:cNvPicPr/>
          <p:nvPr/>
        </p:nvPicPr>
        <p:blipFill>
          <a:blip r:embed="rId5"/>
          <a:stretch/>
        </p:blipFill>
        <p:spPr>
          <a:xfrm>
            <a:off x="7092720" y="3649680"/>
            <a:ext cx="2398680" cy="1867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8" name=""/>
          <p:cNvSpPr/>
          <p:nvPr/>
        </p:nvSpPr>
        <p:spPr>
          <a:xfrm>
            <a:off x="4349880" y="1665360"/>
            <a:ext cx="731880" cy="33156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CCC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9" name="" descr=""/>
          <p:cNvPicPr/>
          <p:nvPr/>
        </p:nvPicPr>
        <p:blipFill>
          <a:blip r:embed="rId6"/>
          <a:stretch/>
        </p:blipFill>
        <p:spPr>
          <a:xfrm>
            <a:off x="6800760" y="578160"/>
            <a:ext cx="2985120" cy="1643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0" name="" descr=""/>
          <p:cNvPicPr/>
          <p:nvPr/>
        </p:nvPicPr>
        <p:blipFill>
          <a:blip r:embed="rId7"/>
          <a:stretch/>
        </p:blipFill>
        <p:spPr>
          <a:xfrm>
            <a:off x="154800" y="622800"/>
            <a:ext cx="2486520" cy="1554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8" name=""/>
          <p:cNvSpPr/>
          <p:nvPr/>
        </p:nvSpPr>
        <p:spPr>
          <a:xfrm>
            <a:off x="3169800" y="1668960"/>
            <a:ext cx="752400" cy="32436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LDA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>
            <a:off x="5510520" y="1668960"/>
            <a:ext cx="752400" cy="32436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CORE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32" name=""/>
          <p:cNvCxnSpPr>
            <a:stCxn id="228" idx="2"/>
            <a:endCxn id="230" idx="0"/>
          </p:cNvCxnSpPr>
          <p:nvPr/>
        </p:nvCxnSpPr>
        <p:spPr>
          <a:xfrm rot="5400000">
            <a:off x="3433320" y="861840"/>
            <a:ext cx="147600" cy="2417400"/>
          </a:xfrm>
          <a:prstGeom prst="bentConnector3">
            <a:avLst>
              <a:gd name="adj1" fmla="val 244498"/>
            </a:avLst>
          </a:prstGeom>
          <a:ln cap="sq" w="54000">
            <a:solidFill>
              <a:srgbClr val="4caf50"/>
            </a:solidFill>
            <a:round/>
            <a:headEnd len="med" type="triangle" w="med"/>
            <a:tailEnd len="med" type="triangle" w="med"/>
          </a:ln>
        </p:spPr>
      </p:cxnSp>
      <p:cxnSp>
        <p:nvCxnSpPr>
          <p:cNvPr id="233" name=""/>
          <p:cNvCxnSpPr>
            <a:stCxn id="218" idx="3"/>
            <a:endCxn id="228" idx="1"/>
          </p:cNvCxnSpPr>
          <p:nvPr/>
        </p:nvCxnSpPr>
        <p:spPr>
          <a:xfrm>
            <a:off x="3922200" y="1830960"/>
            <a:ext cx="428040" cy="360"/>
          </a:xfrm>
          <a:prstGeom prst="straightConnector1">
            <a:avLst/>
          </a:prstGeom>
          <a:ln w="54000">
            <a:solidFill>
              <a:srgbClr val="4caf50"/>
            </a:solidFill>
            <a:round/>
            <a:headEnd len="med" type="triangle" w="med"/>
            <a:tailEnd len="med" type="triangle" w="med"/>
          </a:ln>
        </p:spPr>
      </p:cxnSp>
      <p:cxnSp>
        <p:nvCxnSpPr>
          <p:cNvPr id="234" name=""/>
          <p:cNvCxnSpPr>
            <a:stCxn id="228" idx="3"/>
            <a:endCxn id="231" idx="1"/>
          </p:cNvCxnSpPr>
          <p:nvPr/>
        </p:nvCxnSpPr>
        <p:spPr>
          <a:xfrm>
            <a:off x="5081760" y="1830960"/>
            <a:ext cx="429120" cy="360"/>
          </a:xfrm>
          <a:prstGeom prst="straightConnector1">
            <a:avLst/>
          </a:prstGeom>
          <a:ln w="54000">
            <a:solidFill>
              <a:srgbClr val="4caf50"/>
            </a:solidFill>
            <a:round/>
            <a:headEnd len="med" type="triangle" w="med"/>
            <a:tailEnd len="med" type="triangle" w="med"/>
          </a:ln>
        </p:spPr>
      </p:cxnSp>
      <p:cxnSp>
        <p:nvCxnSpPr>
          <p:cNvPr id="235" name=""/>
          <p:cNvCxnSpPr>
            <a:stCxn id="226" idx="1"/>
            <a:endCxn id="231" idx="0"/>
          </p:cNvCxnSpPr>
          <p:nvPr/>
        </p:nvCxnSpPr>
        <p:spPr>
          <a:xfrm>
            <a:off x="5402520" y="780480"/>
            <a:ext cx="484560" cy="888840"/>
          </a:xfrm>
          <a:prstGeom prst="straightConnector1">
            <a:avLst/>
          </a:prstGeom>
          <a:ln w="198000">
            <a:solidFill>
              <a:srgbClr val="3f51b5"/>
            </a:solidFill>
            <a:round/>
            <a:tailEnd len="med" type="triangle" w="med"/>
          </a:ln>
        </p:spPr>
      </p:cxnSp>
      <p:cxnSp>
        <p:nvCxnSpPr>
          <p:cNvPr id="236" name=""/>
          <p:cNvCxnSpPr>
            <a:stCxn id="231" idx="0"/>
            <a:endCxn id="226" idx="1"/>
          </p:cNvCxnSpPr>
          <p:nvPr/>
        </p:nvCxnSpPr>
        <p:spPr>
          <a:xfrm flipH="1" flipV="1">
            <a:off x="5402520" y="780480"/>
            <a:ext cx="484560" cy="888840"/>
          </a:xfrm>
          <a:prstGeom prst="straightConnector1">
            <a:avLst/>
          </a:prstGeom>
          <a:ln w="76320">
            <a:solidFill>
              <a:srgbClr val="ffeb3b"/>
            </a:solidFill>
            <a:round/>
            <a:tailEnd len="med" type="triangle" w="med"/>
          </a:ln>
        </p:spPr>
      </p:cxnSp>
      <p:cxnSp>
        <p:nvCxnSpPr>
          <p:cNvPr id="237" name=""/>
          <p:cNvCxnSpPr>
            <a:stCxn id="231" idx="0"/>
            <a:endCxn id="226" idx="1"/>
          </p:cNvCxnSpPr>
          <p:nvPr/>
        </p:nvCxnSpPr>
        <p:spPr>
          <a:xfrm flipH="1" flipV="1">
            <a:off x="5402520" y="780480"/>
            <a:ext cx="484560" cy="888840"/>
          </a:xfrm>
          <a:prstGeom prst="straightConnector1">
            <a:avLst/>
          </a:prstGeom>
          <a:ln w="54000">
            <a:solidFill>
              <a:srgbClr val="4caf50"/>
            </a:solidFill>
            <a:round/>
            <a:headEnd len="med" type="triangle" w="med"/>
            <a:tailEnd len="med" type="triangle" w="med"/>
          </a:ln>
        </p:spPr>
      </p:cxnSp>
      <p:cxnSp>
        <p:nvCxnSpPr>
          <p:cNvPr id="238" name=""/>
          <p:cNvCxnSpPr>
            <a:stCxn id="218" idx="0"/>
            <a:endCxn id="216" idx="0"/>
          </p:cNvCxnSpPr>
          <p:nvPr/>
        </p:nvCxnSpPr>
        <p:spPr>
          <a:xfrm flipV="1">
            <a:off x="3546000" y="804600"/>
            <a:ext cx="712440" cy="864720"/>
          </a:xfrm>
          <a:prstGeom prst="straightConnector1">
            <a:avLst/>
          </a:prstGeom>
          <a:ln w="76320">
            <a:solidFill>
              <a:srgbClr val="ffeb3b"/>
            </a:solidFill>
            <a:round/>
            <a:tailEnd len="med" type="triangle" w="med"/>
          </a:ln>
        </p:spPr>
      </p:cxnSp>
      <p:cxnSp>
        <p:nvCxnSpPr>
          <p:cNvPr id="239" name=""/>
          <p:cNvCxnSpPr>
            <a:stCxn id="218" idx="0"/>
            <a:endCxn id="216" idx="0"/>
          </p:cNvCxnSpPr>
          <p:nvPr/>
        </p:nvCxnSpPr>
        <p:spPr>
          <a:xfrm flipV="1">
            <a:off x="3546000" y="804600"/>
            <a:ext cx="712440" cy="864720"/>
          </a:xfrm>
          <a:prstGeom prst="straightConnector1">
            <a:avLst/>
          </a:prstGeom>
          <a:ln w="54000">
            <a:solidFill>
              <a:srgbClr val="4caf50"/>
            </a:solidFill>
            <a:round/>
            <a:headEnd len="med" type="triangle" w="med"/>
            <a:tailEnd len="med" type="triangle" w="med"/>
          </a:ln>
        </p:spPr>
      </p:cxnSp>
      <p:cxnSp>
        <p:nvCxnSpPr>
          <p:cNvPr id="240" name=""/>
          <p:cNvCxnSpPr>
            <a:stCxn id="219" idx="2"/>
            <a:endCxn id="223" idx="1"/>
          </p:cNvCxnSpPr>
          <p:nvPr/>
        </p:nvCxnSpPr>
        <p:spPr>
          <a:xfrm>
            <a:off x="4715640" y="4581360"/>
            <a:ext cx="360" cy="392400"/>
          </a:xfrm>
          <a:prstGeom prst="straightConnector1">
            <a:avLst/>
          </a:prstGeom>
          <a:ln w="198000">
            <a:solidFill>
              <a:srgbClr val="e040fb"/>
            </a:solidFill>
            <a:round/>
            <a:tailEnd len="med" type="triangle" w="med"/>
          </a:ln>
        </p:spPr>
      </p:cxnSp>
      <p:cxnSp>
        <p:nvCxnSpPr>
          <p:cNvPr id="241" name=""/>
          <p:cNvCxnSpPr>
            <a:stCxn id="229" idx="2"/>
            <a:endCxn id="221" idx="1"/>
          </p:cNvCxnSpPr>
          <p:nvPr/>
        </p:nvCxnSpPr>
        <p:spPr>
          <a:xfrm>
            <a:off x="8293320" y="2221200"/>
            <a:ext cx="360" cy="574560"/>
          </a:xfrm>
          <a:prstGeom prst="straightConnector1">
            <a:avLst/>
          </a:prstGeom>
          <a:ln w="198000">
            <a:solidFill>
              <a:srgbClr val="3f51b5"/>
            </a:solidFill>
            <a:round/>
            <a:tailEnd len="med" type="triangle" w="med"/>
          </a:ln>
        </p:spPr>
      </p:cxnSp>
      <p:cxnSp>
        <p:nvCxnSpPr>
          <p:cNvPr id="242" name=""/>
          <p:cNvCxnSpPr>
            <a:endCxn id="222" idx="1"/>
          </p:cNvCxnSpPr>
          <p:nvPr/>
        </p:nvCxnSpPr>
        <p:spPr>
          <a:xfrm flipH="1">
            <a:off x="3681720" y="4560840"/>
            <a:ext cx="3240" cy="360720"/>
          </a:xfrm>
          <a:prstGeom prst="straightConnector1">
            <a:avLst/>
          </a:prstGeom>
          <a:ln w="198000">
            <a:solidFill>
              <a:srgbClr val="f44336"/>
            </a:solidFill>
            <a:round/>
            <a:tailEnd len="med" type="triangle" w="med"/>
          </a:ln>
        </p:spPr>
      </p:cxnSp>
      <p:cxnSp>
        <p:nvCxnSpPr>
          <p:cNvPr id="243" name=""/>
          <p:cNvCxnSpPr>
            <a:stCxn id="219" idx="3"/>
            <a:endCxn id="227" idx="1"/>
          </p:cNvCxnSpPr>
          <p:nvPr/>
        </p:nvCxnSpPr>
        <p:spPr>
          <a:xfrm>
            <a:off x="6109560" y="4169880"/>
            <a:ext cx="983520" cy="414000"/>
          </a:xfrm>
          <a:prstGeom prst="straightConnector1">
            <a:avLst/>
          </a:prstGeom>
          <a:ln w="198000">
            <a:solidFill>
              <a:srgbClr val="3f51b5"/>
            </a:solidFill>
            <a:round/>
            <a:tailEnd len="med" type="triangle" w="med"/>
          </a:ln>
        </p:spPr>
      </p:cxnSp>
      <p:cxnSp>
        <p:nvCxnSpPr>
          <p:cNvPr id="244" name=""/>
          <p:cNvCxnSpPr>
            <a:stCxn id="219" idx="2"/>
            <a:endCxn id="220" idx="3"/>
          </p:cNvCxnSpPr>
          <p:nvPr/>
        </p:nvCxnSpPr>
        <p:spPr>
          <a:xfrm flipH="1">
            <a:off x="2631960" y="4170240"/>
            <a:ext cx="703800" cy="402120"/>
          </a:xfrm>
          <a:prstGeom prst="straightConnector1">
            <a:avLst/>
          </a:prstGeom>
          <a:ln w="198000">
            <a:solidFill>
              <a:srgbClr val="f44336"/>
            </a:solidFill>
            <a:round/>
            <a:tailEnd len="med" type="triangle" w="med"/>
          </a:ln>
        </p:spPr>
      </p:cxnSp>
      <p:sp>
        <p:nvSpPr>
          <p:cNvPr id="245" name=""/>
          <p:cNvSpPr txBox="1"/>
          <p:nvPr/>
        </p:nvSpPr>
        <p:spPr>
          <a:xfrm>
            <a:off x="440640" y="194400"/>
            <a:ext cx="1924920" cy="400320"/>
          </a:xfrm>
          <a:prstGeom prst="rect">
            <a:avLst/>
          </a:prstGeom>
          <a:solidFill>
            <a:srgbClr val="ef9a9a"/>
          </a:solidFill>
          <a:ln w="54000">
            <a:noFill/>
          </a:ln>
        </p:spPr>
        <p:txBody>
          <a:bodyPr wrap="none" lIns="117000" rIns="117000" tIns="72000" bIns="72000" anchor="t">
            <a:spAutoFit/>
          </a:bodyPr>
          <a:p>
            <a:r>
              <a: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AHCAL LabView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46" name=""/>
          <p:cNvCxnSpPr>
            <a:stCxn id="230" idx="2"/>
            <a:endCxn id="219" idx="0"/>
          </p:cNvCxnSpPr>
          <p:nvPr/>
        </p:nvCxnSpPr>
        <p:spPr>
          <a:xfrm flipH="1" rot="16200000">
            <a:off x="1941120" y="1633680"/>
            <a:ext cx="851400" cy="1937880"/>
          </a:xfrm>
          <a:prstGeom prst="bentConnector2">
            <a:avLst/>
          </a:prstGeom>
          <a:ln w="216000">
            <a:solidFill>
              <a:srgbClr val="f44336"/>
            </a:solidFill>
            <a:round/>
            <a:tailEnd len="med" type="triangle" w="med"/>
          </a:ln>
        </p:spPr>
      </p:cxnSp>
      <p:cxnSp>
        <p:nvCxnSpPr>
          <p:cNvPr id="247" name=""/>
          <p:cNvCxnSpPr>
            <a:stCxn id="229" idx="0"/>
            <a:endCxn id="219" idx="1"/>
          </p:cNvCxnSpPr>
          <p:nvPr/>
        </p:nvCxnSpPr>
        <p:spPr>
          <a:xfrm rot="5400000">
            <a:off x="6211800" y="2108880"/>
            <a:ext cx="804240" cy="1009080"/>
          </a:xfrm>
          <a:prstGeom prst="bentConnector2">
            <a:avLst/>
          </a:prstGeom>
          <a:ln w="216000">
            <a:solidFill>
              <a:srgbClr val="3f51b5"/>
            </a:solidFill>
            <a:round/>
            <a:tailEnd len="med" type="triangle" w="med"/>
          </a:ln>
        </p:spPr>
      </p:cxnSp>
      <p:sp>
        <p:nvSpPr>
          <p:cNvPr id="248" name=""/>
          <p:cNvSpPr txBox="1"/>
          <p:nvPr/>
        </p:nvSpPr>
        <p:spPr>
          <a:xfrm>
            <a:off x="6920640" y="158400"/>
            <a:ext cx="2686680" cy="400320"/>
          </a:xfrm>
          <a:prstGeom prst="rect">
            <a:avLst/>
          </a:prstGeom>
          <a:solidFill>
            <a:srgbClr val="c5cae9"/>
          </a:solidFill>
          <a:ln w="54000">
            <a:noFill/>
          </a:ln>
        </p:spPr>
        <p:txBody>
          <a:bodyPr wrap="none" lIns="117000" rIns="117000" tIns="72000" bIns="72000" anchor="t">
            <a:spAutoFit/>
          </a:bodyPr>
          <a:p>
            <a:r>
              <a: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SiW-ECAL LabWindows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49" name=""/>
          <p:cNvCxnSpPr>
            <a:stCxn id="218" idx="1"/>
            <a:endCxn id="230" idx="1"/>
          </p:cNvCxnSpPr>
          <p:nvPr/>
        </p:nvCxnSpPr>
        <p:spPr>
          <a:xfrm flipH="1">
            <a:off x="2636280" y="1830960"/>
            <a:ext cx="533880" cy="360"/>
          </a:xfrm>
          <a:prstGeom prst="straightConnector1">
            <a:avLst/>
          </a:prstGeom>
          <a:ln w="198000">
            <a:solidFill>
              <a:srgbClr val="f44336"/>
            </a:solidFill>
            <a:round/>
            <a:tailEnd len="med" type="triangle" w="med"/>
          </a:ln>
        </p:spPr>
      </p:cxnSp>
      <p:cxnSp>
        <p:nvCxnSpPr>
          <p:cNvPr id="250" name=""/>
          <p:cNvCxnSpPr>
            <a:stCxn id="231" idx="3"/>
            <a:endCxn id="229" idx="1"/>
          </p:cNvCxnSpPr>
          <p:nvPr/>
        </p:nvCxnSpPr>
        <p:spPr>
          <a:xfrm>
            <a:off x="6262920" y="1830960"/>
            <a:ext cx="569880" cy="360"/>
          </a:xfrm>
          <a:prstGeom prst="straightConnector1">
            <a:avLst/>
          </a:prstGeom>
          <a:ln w="198000">
            <a:solidFill>
              <a:srgbClr val="3f51b5"/>
            </a:solidFill>
            <a:round/>
            <a:tailEnd len="med" type="triangle" w="med"/>
          </a:ln>
        </p:spPr>
      </p:cxnSp>
      <p:sp>
        <p:nvSpPr>
          <p:cNvPr id="251" name=""/>
          <p:cNvSpPr txBox="1"/>
          <p:nvPr/>
        </p:nvSpPr>
        <p:spPr>
          <a:xfrm>
            <a:off x="4122360" y="1372680"/>
            <a:ext cx="1185840" cy="328680"/>
          </a:xfrm>
          <a:prstGeom prst="rect">
            <a:avLst/>
          </a:prstGeom>
          <a:solidFill>
            <a:srgbClr val="f1f8e9"/>
          </a:solidFill>
          <a:ln w="54000">
            <a:noFill/>
          </a:ln>
        </p:spPr>
        <p:txBody>
          <a:bodyPr wrap="none" lIns="117000" rIns="117000" tIns="72000" bIns="72000" anchor="t">
            <a:spAutoFit/>
          </a:bodyPr>
          <a:p>
            <a:r>
              <a:rPr b="0" lang="fr-FR" sz="1300" strike="noStrike" u="none">
                <a:solidFill>
                  <a:srgbClr val="4caf50"/>
                </a:solidFill>
                <a:effectLst/>
                <a:uFillTx/>
                <a:latin typeface="Arial"/>
              </a:rPr>
              <a:t>Clocks, Busy</a:t>
            </a:r>
            <a:endParaRPr b="0" lang="fr-FR" sz="1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52" name=""/>
          <p:cNvCxnSpPr>
            <a:stCxn id="219" idx="1"/>
            <a:endCxn id="229" idx="0"/>
          </p:cNvCxnSpPr>
          <p:nvPr/>
        </p:nvCxnSpPr>
        <p:spPr>
          <a:xfrm flipV="1">
            <a:off x="6109560" y="2211480"/>
            <a:ext cx="1009080" cy="804240"/>
          </a:xfrm>
          <a:prstGeom prst="bentConnector2">
            <a:avLst/>
          </a:prstGeom>
          <a:ln w="36000">
            <a:solidFill>
              <a:srgbClr val="4caf50"/>
            </a:solidFill>
            <a:round/>
            <a:tailEnd len="med" type="triangle" w="med"/>
          </a:ln>
        </p:spPr>
      </p:cxnSp>
      <p:cxnSp>
        <p:nvCxnSpPr>
          <p:cNvPr id="253" name=""/>
          <p:cNvCxnSpPr>
            <a:stCxn id="219" idx="0"/>
            <a:endCxn id="230" idx="2"/>
          </p:cNvCxnSpPr>
          <p:nvPr/>
        </p:nvCxnSpPr>
        <p:spPr>
          <a:xfrm rot="10800000">
            <a:off x="1397880" y="2176920"/>
            <a:ext cx="1937880" cy="851400"/>
          </a:xfrm>
          <a:prstGeom prst="bentConnector2">
            <a:avLst/>
          </a:prstGeom>
          <a:ln w="36000">
            <a:solidFill>
              <a:srgbClr val="4caf50"/>
            </a:solidFill>
            <a:round/>
            <a:tailEnd len="med" type="triangle" w="med"/>
          </a:ln>
        </p:spPr>
      </p:cxnSp>
      <p:cxnSp>
        <p:nvCxnSpPr>
          <p:cNvPr id="254" name=""/>
          <p:cNvCxnSpPr>
            <a:stCxn id="230" idx="1"/>
            <a:endCxn id="218" idx="1"/>
          </p:cNvCxnSpPr>
          <p:nvPr/>
        </p:nvCxnSpPr>
        <p:spPr>
          <a:xfrm>
            <a:off x="2636280" y="1830960"/>
            <a:ext cx="533880" cy="360"/>
          </a:xfrm>
          <a:prstGeom prst="bentConnector2">
            <a:avLst/>
          </a:prstGeom>
          <a:ln w="76320">
            <a:solidFill>
              <a:srgbClr val="ffeb3b"/>
            </a:solidFill>
            <a:round/>
            <a:tailEnd len="med" type="triangle" w="med"/>
          </a:ln>
        </p:spPr>
      </p:cxnSp>
      <p:cxnSp>
        <p:nvCxnSpPr>
          <p:cNvPr id="255" name=""/>
          <p:cNvCxnSpPr>
            <a:stCxn id="229" idx="1"/>
            <a:endCxn id="231" idx="3"/>
          </p:cNvCxnSpPr>
          <p:nvPr/>
        </p:nvCxnSpPr>
        <p:spPr>
          <a:xfrm rot="10800000">
            <a:off x="6262920" y="1830960"/>
            <a:ext cx="569880" cy="360"/>
          </a:xfrm>
          <a:prstGeom prst="bentConnector2">
            <a:avLst/>
          </a:prstGeom>
          <a:ln w="76320">
            <a:solidFill>
              <a:srgbClr val="ffeb3b"/>
            </a:solidFill>
            <a:round/>
            <a:tailEnd len="med" type="triangle" w="med"/>
          </a:ln>
        </p:spPr>
      </p:cxnSp>
      <p:sp>
        <p:nvSpPr>
          <p:cNvPr id="256" name=""/>
          <p:cNvSpPr/>
          <p:nvPr/>
        </p:nvSpPr>
        <p:spPr>
          <a:xfrm>
            <a:off x="5233320" y="4870080"/>
            <a:ext cx="864720" cy="601560"/>
          </a:xfrm>
          <a:prstGeom prst="can">
            <a:avLst>
              <a:gd name="adj" fmla="val 25000"/>
            </a:avLst>
          </a:prstGeom>
          <a:solidFill>
            <a:srgbClr val="99ccf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57" name=""/>
          <p:cNvCxnSpPr>
            <a:endCxn id="256" idx="1"/>
          </p:cNvCxnSpPr>
          <p:nvPr/>
        </p:nvCxnSpPr>
        <p:spPr>
          <a:xfrm>
            <a:off x="5665680" y="4547880"/>
            <a:ext cx="360" cy="322560"/>
          </a:xfrm>
          <a:prstGeom prst="straightConnector1">
            <a:avLst/>
          </a:prstGeom>
          <a:ln w="198000">
            <a:solidFill>
              <a:srgbClr val="3f51b5"/>
            </a:solidFill>
            <a:round/>
            <a:tailEnd len="med" type="triangle" w="med"/>
          </a:ln>
        </p:spPr>
      </p:cxnSp>
      <p:sp>
        <p:nvSpPr>
          <p:cNvPr id="258" name=""/>
          <p:cNvSpPr txBox="1"/>
          <p:nvPr/>
        </p:nvSpPr>
        <p:spPr>
          <a:xfrm>
            <a:off x="5804280" y="2045160"/>
            <a:ext cx="883800" cy="356040"/>
          </a:xfrm>
          <a:prstGeom prst="rect">
            <a:avLst/>
          </a:prstGeom>
          <a:solidFill>
            <a:srgbClr val="d7ccc8"/>
          </a:solidFill>
          <a:ln w="54000">
            <a:noFill/>
          </a:ln>
        </p:spPr>
        <p:txBody>
          <a:bodyPr lIns="117000" rIns="117000" tIns="72000" bIns="72000" anchor="t">
            <a:spAutoFit/>
          </a:bodyPr>
          <a:p>
            <a:r>
              <a:rPr b="0" lang="fr-FR" sz="1500" strike="noStrike" u="none">
                <a:solidFill>
                  <a:srgbClr val="ffeb3b"/>
                </a:solidFill>
                <a:effectLst/>
                <a:uFillTx/>
                <a:latin typeface="Arial"/>
              </a:rPr>
              <a:t>Configs</a:t>
            </a:r>
            <a:endParaRPr b="0" lang="fr-FR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1889606-4BFB-46EE-8851-B16C620FDF80}" type="slidenum">
              <a:t>19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07000" y="1108080"/>
            <a:ext cx="9679320" cy="1793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anchorCtr="1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en-US" sz="4500" strike="noStrike" u="none">
                <a:solidFill>
                  <a:srgbClr val="171a6c"/>
                </a:solidFill>
                <a:effectLst/>
                <a:uFillTx/>
                <a:latin typeface="Calibri Light"/>
              </a:rPr>
              <a:t>WP8 Task 8.2/1</a:t>
            </a:r>
            <a:endParaRPr b="1" lang="en-US" sz="45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207000" y="2958120"/>
            <a:ext cx="9679320" cy="152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</a:pPr>
            <a:endParaRPr b="0" lang="en-GB" sz="174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048DDC-17AE-4716-AEB2-BB92C98842DD}" type="slidenum">
              <a:t>2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51200" y="77760"/>
            <a:ext cx="9810360" cy="79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Task 8.2.1 Towards next generation </a:t>
            </a:r>
            <a:br>
              <a:rPr sz="2000"/>
            </a:b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highly granular calorimeters</a:t>
            </a:r>
            <a:endParaRPr b="1" lang="en-US" sz="20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45080" y="1189800"/>
            <a:ext cx="9790200" cy="40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Task 8.2.1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Development of a </a:t>
            </a:r>
            <a:r>
              <a:rPr b="0" lang="en-US" sz="1800" strike="noStrike" u="none">
                <a:solidFill>
                  <a:srgbClr val="ff5429"/>
                </a:solidFill>
                <a:effectLst/>
                <a:uFillTx/>
                <a:latin typeface="Calibri"/>
              </a:rPr>
              <a:t>common</a:t>
            </a: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electromagnetic and hadronic</a:t>
            </a:r>
            <a:r>
              <a:rPr b="1" lang="en-US" sz="1800" strike="noStrike" u="none">
                <a:solidFill>
                  <a:srgbClr val="ff5429"/>
                </a:solidFill>
                <a:effectLst/>
                <a:uFillTx/>
                <a:latin typeface="Calibri"/>
              </a:rPr>
              <a:t> calorimeter data concentration interface</a:t>
            </a: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for minimised space and power consumption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ff5429"/>
                </a:solidFill>
                <a:effectLst/>
                <a:uFillTx/>
                <a:latin typeface="Calibri"/>
              </a:rPr>
              <a:t>Demonstrator</a:t>
            </a: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with functional active detector elements and full read-out chain (D8.1)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Integration aspects of highly granular calorimeters 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Highly granular electromagnetic and hadronic calorimeters at future colliders will have up to 10</a:t>
            </a:r>
            <a:r>
              <a:rPr b="1" i="1" lang="en-US" sz="2172" strike="noStrike" u="none" baseline="60000">
                <a:solidFill>
                  <a:srgbClr val="171a6c"/>
                </a:solidFill>
                <a:effectLst/>
                <a:uFillTx/>
                <a:latin typeface="Calibri"/>
              </a:rPr>
              <a:t>8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readout cells, calling for common solutions for services such as data concentrators interfacing the embedded front–end electronics and the data acquisition outside the detector.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This subtask will develop </a:t>
            </a:r>
            <a:r>
              <a:rPr b="1" i="1" lang="en-US" sz="1800" strike="noStrike" u="none">
                <a:solidFill>
                  <a:srgbClr val="004995"/>
                </a:solidFill>
                <a:effectLst/>
                <a:uFillTx/>
                <a:latin typeface="Calibri"/>
              </a:rPr>
              <a:t>compact and innovative data concentrator and power distribution units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, serving more than 10</a:t>
            </a:r>
            <a:r>
              <a:rPr b="1" i="1" lang="en-US" sz="2172" strike="noStrike" u="none" baseline="60000">
                <a:solidFill>
                  <a:srgbClr val="171a6c"/>
                </a:solidFill>
                <a:effectLst/>
                <a:uFillTx/>
                <a:latin typeface="Calibri"/>
              </a:rPr>
              <a:t>6 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cells and satisfying the tightest space and power constraints.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The technical solutions will be embedded in </a:t>
            </a:r>
            <a:r>
              <a:rPr b="1" i="1" lang="en-US" sz="1800" strike="noStrike" u="none">
                <a:solidFill>
                  <a:srgbClr val="004995"/>
                </a:solidFill>
                <a:effectLst/>
                <a:uFillTx/>
                <a:latin typeface="Calibri"/>
              </a:rPr>
              <a:t>a demonstrator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that will be </a:t>
            </a:r>
            <a:r>
              <a:rPr b="1" i="1" lang="en-US" sz="1800" strike="noStrike" u="none">
                <a:solidFill>
                  <a:srgbClr val="004995"/>
                </a:solidFill>
                <a:effectLst/>
                <a:uFillTx/>
                <a:latin typeface="Calibri"/>
              </a:rPr>
              <a:t>applicable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to particle physics detectors at future e+e− colliders such as </a:t>
            </a:r>
            <a:r>
              <a:rPr b="1" i="1" lang="en-US" sz="1800" strike="noStrike" u="sng">
                <a:solidFill>
                  <a:srgbClr val="004995"/>
                </a:solidFill>
                <a:effectLst/>
                <a:uFillTx/>
                <a:latin typeface="Calibri"/>
              </a:rPr>
              <a:t>ILC, CLIC, CEPC, FCC-ee</a:t>
            </a: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.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r>
              <a:rPr b="1" i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For this demonstrator, mechanical structures and silicon and scintillator </a:t>
            </a:r>
            <a:r>
              <a:rPr b="1" i="1" lang="en-US" sz="1800" strike="noStrike" u="none">
                <a:solidFill>
                  <a:srgbClr val="004995"/>
                </a:solidFill>
                <a:effectLst/>
                <a:uFillTx/>
                <a:latin typeface="Calibri"/>
              </a:rPr>
              <a:t>based active elements will also be provided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32" name=""/>
          <p:cNvSpPr/>
          <p:nvPr/>
        </p:nvSpPr>
        <p:spPr>
          <a:xfrm>
            <a:off x="96120" y="3857040"/>
            <a:ext cx="405000" cy="453240"/>
          </a:xfrm>
          <a:prstGeom prst="rightArrow">
            <a:avLst>
              <a:gd name="adj1" fmla="val 50000"/>
              <a:gd name="adj2" fmla="val 25000"/>
            </a:avLst>
          </a:prstGeom>
          <a:noFill/>
          <a:ln w="18000">
            <a:solidFill>
              <a:srgbClr val="e040f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"/>
          <p:cNvSpPr/>
          <p:nvPr/>
        </p:nvSpPr>
        <p:spPr>
          <a:xfrm>
            <a:off x="96120" y="4397040"/>
            <a:ext cx="405000" cy="453240"/>
          </a:xfrm>
          <a:prstGeom prst="rightArrow">
            <a:avLst>
              <a:gd name="adj1" fmla="val 50000"/>
              <a:gd name="adj2" fmla="val 25000"/>
            </a:avLst>
          </a:prstGeom>
          <a:noFill/>
          <a:ln w="18000">
            <a:solidFill>
              <a:srgbClr val="e040f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BC3A34-5F0D-473F-AC89-7EB44B0BC44E}" type="slidenum">
              <a:t>3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848320" y="31680"/>
            <a:ext cx="7078680" cy="99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A Map to High-Granularity</a:t>
            </a:r>
            <a:br>
              <a:rPr sz="3200"/>
            </a:b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 Calorimeter Prototypes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289080" y="1041120"/>
            <a:ext cx="9552600" cy="3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FCAL for ILD, LUXE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SiW-ECAL for ILD, LUXE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	</a:t>
            </a: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AHCAL for ILD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4592880" y="3485160"/>
            <a:ext cx="3668040" cy="198972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37" name=""/>
          <p:cNvGrpSpPr/>
          <p:nvPr/>
        </p:nvGrpSpPr>
        <p:grpSpPr>
          <a:xfrm>
            <a:off x="8741160" y="1606320"/>
            <a:ext cx="1167840" cy="2996640"/>
            <a:chOff x="8741160" y="1606320"/>
            <a:chExt cx="1167840" cy="2996640"/>
          </a:xfrm>
        </p:grpSpPr>
        <p:pic>
          <p:nvPicPr>
            <p:cNvPr id="38" name="Picture 20" descr=""/>
            <p:cNvPicPr/>
            <p:nvPr/>
          </p:nvPicPr>
          <p:blipFill>
            <a:blip r:embed="rId2"/>
            <a:stretch/>
          </p:blipFill>
          <p:spPr>
            <a:xfrm>
              <a:off x="8741160" y="1606320"/>
              <a:ext cx="1167840" cy="2215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" name="Picture 23" descr=""/>
            <p:cNvPicPr/>
            <p:nvPr/>
          </p:nvPicPr>
          <p:blipFill>
            <a:blip r:embed="rId3"/>
            <a:stretch/>
          </p:blipFill>
          <p:spPr>
            <a:xfrm>
              <a:off x="8804520" y="3942360"/>
              <a:ext cx="840240" cy="6606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40" name="Freeform 30"/>
            <p:cNvSpPr/>
            <p:nvPr/>
          </p:nvSpPr>
          <p:spPr>
            <a:xfrm>
              <a:off x="8782200" y="1742400"/>
              <a:ext cx="1064880" cy="2044080"/>
            </a:xfrm>
            <a:custGeom>
              <a:avLst/>
              <a:gdLst>
                <a:gd name="textAreaLeft" fmla="*/ 0 w 1064880"/>
                <a:gd name="textAreaRight" fmla="*/ 1065240 w 1064880"/>
                <a:gd name="textAreaTop" fmla="*/ 0 h 2044080"/>
                <a:gd name="textAreaBottom" fmla="*/ 2044440 h 2044080"/>
                <a:gd name="GluePoint1X" fmla="*/ 0 w 5679"/>
                <a:gd name="GluePoint1Y" fmla="*/ 5657.55852138028 h 2959"/>
                <a:gd name="GluePoint2X" fmla="*/ 1119.0500310752 w 5679"/>
                <a:gd name="GluePoint2Y" fmla="*/ 0 h 2959"/>
                <a:gd name="GluePoint3X" fmla="*/ 2023.85301429459 w 5679"/>
                <a:gd name="GluePoint3Y" fmla="*/ 0 h 2959"/>
                <a:gd name="GluePoint4X" fmla="*/ 2958.54024238658 w 5679"/>
                <a:gd name="GluePoint4Y" fmla="*/ 5678.50136096233 h 2959"/>
                <a:gd name="GluePoint5X" fmla="*/ 0 w 5679"/>
                <a:gd name="GluePoint5Y" fmla="*/ 5657.55852138028 h 2959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</a:cxnLst>
              <a:rect l="textAreaLeft" t="textAreaTop" r="textAreaRight" b="textAreaBottom"/>
              <a:pathLst>
                <a:path w="6436" h="11389">
                  <a:moveTo>
                    <a:pt x="0" y="11346"/>
                  </a:moveTo>
                  <a:lnTo>
                    <a:pt x="2434" y="0"/>
                  </a:lnTo>
                  <a:lnTo>
                    <a:pt x="4402" y="0"/>
                  </a:lnTo>
                  <a:lnTo>
                    <a:pt x="6435" y="11388"/>
                  </a:lnTo>
                  <a:lnTo>
                    <a:pt x="0" y="11346"/>
                  </a:lnTo>
                </a:path>
              </a:pathLst>
            </a:custGeom>
            <a:noFill/>
            <a:ln w="36000">
              <a:solidFill>
                <a:srgbClr val="0000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endParaRPr b="0" lang="en-GB" sz="18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" name="Freeform 33"/>
            <p:cNvSpPr/>
            <p:nvPr/>
          </p:nvSpPr>
          <p:spPr>
            <a:xfrm>
              <a:off x="8812440" y="2995920"/>
              <a:ext cx="1006200" cy="765360"/>
            </a:xfrm>
            <a:custGeom>
              <a:avLst/>
              <a:gdLst>
                <a:gd name="textAreaLeft" fmla="*/ 0 w 1006200"/>
                <a:gd name="textAreaRight" fmla="*/ 1006560 w 1006200"/>
                <a:gd name="textAreaTop" fmla="*/ 0 h 765360"/>
                <a:gd name="textAreaBottom" fmla="*/ 765720 h 765360"/>
                <a:gd name="GluePoint1X" fmla="*/ 0 w 2127"/>
                <a:gd name="GluePoint1Y" fmla="*/ 2115.52966002345 h 2796"/>
                <a:gd name="GluePoint2X" fmla="*/ 392.727631578947 w 2127"/>
                <a:gd name="GluePoint2Y" fmla="*/ 0 h 2796"/>
                <a:gd name="GluePoint3X" fmla="*/ 2453.39802631579 w 2127"/>
                <a:gd name="GluePoint3Y" fmla="*/ 0 h 2796"/>
                <a:gd name="GluePoint4X" fmla="*/ 2795.54013157895 w 2127"/>
                <a:gd name="GluePoint4Y" fmla="*/ 2126.50128956624 h 2796"/>
                <a:gd name="GluePoint5X" fmla="*/ 0 w 2127"/>
                <a:gd name="GluePoint5Y" fmla="*/ 2115.52966002345 h 2796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</a:cxnLst>
              <a:rect l="textAreaLeft" t="textAreaTop" r="textAreaRight" b="textAreaBottom"/>
              <a:pathLst>
                <a:path w="6080" h="4265">
                  <a:moveTo>
                    <a:pt x="0" y="4242"/>
                  </a:moveTo>
                  <a:lnTo>
                    <a:pt x="854" y="0"/>
                  </a:lnTo>
                  <a:lnTo>
                    <a:pt x="5335" y="0"/>
                  </a:lnTo>
                  <a:lnTo>
                    <a:pt x="6079" y="4264"/>
                  </a:lnTo>
                  <a:lnTo>
                    <a:pt x="0" y="4242"/>
                  </a:lnTo>
                </a:path>
              </a:pathLst>
            </a:custGeom>
            <a:noFill/>
            <a:ln w="36000">
              <a:solidFill>
                <a:srgbClr val="00ff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endParaRPr b="0" lang="en-GB" sz="18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" name="Freeform 34"/>
            <p:cNvSpPr/>
            <p:nvPr/>
          </p:nvSpPr>
          <p:spPr>
            <a:xfrm>
              <a:off x="9247320" y="3538440"/>
              <a:ext cx="79560" cy="68760"/>
            </a:xfrm>
            <a:custGeom>
              <a:avLst/>
              <a:gdLst>
                <a:gd name="textAreaLeft" fmla="*/ 0 w 79560"/>
                <a:gd name="textAreaRight" fmla="*/ 79920 w 79560"/>
                <a:gd name="textAreaTop" fmla="*/ 0 h 68760"/>
                <a:gd name="textAreaBottom" fmla="*/ 69120 h 68760"/>
                <a:gd name="GluePoint1X" fmla="*/ 0 w 192"/>
                <a:gd name="GluePoint1Y" fmla="*/ 191.497382198953 h 222"/>
                <a:gd name="GluePoint2X" fmla="*/ 0 w 192"/>
                <a:gd name="GluePoint2Y" fmla="*/ 0 h 222"/>
                <a:gd name="GluePoint3X" fmla="*/ 221.539419087137 w 192"/>
                <a:gd name="GluePoint3Y" fmla="*/ 0 h 222"/>
                <a:gd name="GluePoint4X" fmla="*/ 221.539419087137 w 192"/>
                <a:gd name="GluePoint4Y" fmla="*/ 191.497382198953 h 222"/>
                <a:gd name="GluePoint5X" fmla="*/ 0 w 192"/>
                <a:gd name="GluePoint5Y" fmla="*/ 191.497382198953 h 222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</a:cxnLst>
              <a:rect l="textAreaLeft" t="textAreaTop" r="textAreaRight" b="textAreaBottom"/>
              <a:pathLst>
                <a:path w="482" h="382">
                  <a:moveTo>
                    <a:pt x="0" y="381"/>
                  </a:moveTo>
                  <a:lnTo>
                    <a:pt x="0" y="0"/>
                  </a:lnTo>
                  <a:lnTo>
                    <a:pt x="481" y="0"/>
                  </a:lnTo>
                  <a:lnTo>
                    <a:pt x="481" y="381"/>
                  </a:lnTo>
                  <a:lnTo>
                    <a:pt x="0" y="381"/>
                  </a:lnTo>
                </a:path>
              </a:pathLst>
            </a:custGeom>
            <a:noFill/>
            <a:ln w="36000">
              <a:solidFill>
                <a:srgbClr val="00ff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24120" bIns="24120" anchor="ctr">
              <a:noAutofit/>
            </a:bodyPr>
            <a:p>
              <a:endParaRPr b="0" lang="en-GB" sz="18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" name="Freeform 35"/>
            <p:cNvSpPr/>
            <p:nvPr/>
          </p:nvSpPr>
          <p:spPr>
            <a:xfrm flipH="1">
              <a:off x="9210960" y="3538440"/>
              <a:ext cx="21240" cy="419400"/>
            </a:xfrm>
            <a:custGeom>
              <a:avLst/>
              <a:gdLst>
                <a:gd name="textAreaLeft" fmla="*/ -360 w 21240"/>
                <a:gd name="textAreaRight" fmla="*/ 21240 w 21240"/>
                <a:gd name="textAreaTop" fmla="*/ 0 h 419400"/>
                <a:gd name="textAreaBottom" fmla="*/ 419760 h 419400"/>
                <a:gd name="GluePoint1X" fmla="*/ 0 w 1166"/>
                <a:gd name="GluePoint1Y" fmla="*/ 0 h 60"/>
                <a:gd name="GluePoint2X" fmla="*/ 59.9570815450644 w 1166"/>
                <a:gd name="GluePoint2Y" fmla="*/ 1165.490161784 h 6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</a:cxnLst>
              <a:rect l="textAreaLeft" t="textAreaTop" r="textAreaRight" b="textAreaBottom"/>
              <a:pathLst>
                <a:path w="1398" h="2287">
                  <a:moveTo>
                    <a:pt x="0" y="0"/>
                  </a:moveTo>
                  <a:cubicBezTo>
                    <a:pt x="508" y="1778"/>
                    <a:pt x="127" y="1016"/>
                    <a:pt x="1397" y="2286"/>
                  </a:cubicBezTo>
                </a:path>
              </a:pathLst>
            </a:custGeom>
            <a:noFill/>
            <a:ln w="18360">
              <a:solidFill>
                <a:srgbClr val="00ff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" name="Freeform 36"/>
            <p:cNvSpPr/>
            <p:nvPr/>
          </p:nvSpPr>
          <p:spPr>
            <a:xfrm>
              <a:off x="9336240" y="3549600"/>
              <a:ext cx="171360" cy="419400"/>
            </a:xfrm>
            <a:custGeom>
              <a:avLst/>
              <a:gdLst>
                <a:gd name="textAreaLeft" fmla="*/ 0 w 171360"/>
                <a:gd name="textAreaRight" fmla="*/ 171720 w 171360"/>
                <a:gd name="textAreaTop" fmla="*/ 0 h 419400"/>
                <a:gd name="textAreaBottom" fmla="*/ 419760 h 419400"/>
                <a:gd name="GluePoint1X" fmla="*/ 0 w 1166"/>
                <a:gd name="GluePoint1Y" fmla="*/ 0 h 477"/>
                <a:gd name="GluePoint2X" fmla="*/ 476.821214392804 w 1166"/>
                <a:gd name="GluePoint2Y" fmla="*/ 1165.51698425849 h 477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</a:cxnLst>
              <a:rect l="textAreaLeft" t="textAreaTop" r="textAreaRight" b="textAreaBottom"/>
              <a:pathLst>
                <a:path w="2668" h="2414">
                  <a:moveTo>
                    <a:pt x="0" y="0"/>
                  </a:moveTo>
                  <a:cubicBezTo>
                    <a:pt x="508" y="1270"/>
                    <a:pt x="2032" y="1651"/>
                    <a:pt x="2667" y="2413"/>
                  </a:cubicBezTo>
                </a:path>
              </a:pathLst>
            </a:custGeom>
            <a:noFill/>
            <a:ln w="18360">
              <a:solidFill>
                <a:srgbClr val="00ff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GB" sz="18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" name="Text Box 7"/>
            <p:cNvSpPr/>
            <p:nvPr/>
          </p:nvSpPr>
          <p:spPr>
            <a:xfrm>
              <a:off x="9349920" y="3047040"/>
              <a:ext cx="360000" cy="176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noAutofit/>
            </a:bodyPr>
            <a:p>
              <a:pPr defTabSz="457200">
                <a:lnSpc>
                  <a:spcPct val="100000"/>
                </a:lnSpc>
                <a:tabLst>
                  <a:tab algn="l" pos="0"/>
                  <a:tab algn="l" pos="457200"/>
                  <a:tab algn="l" pos="914400"/>
                  <a:tab algn="l" pos="1371600"/>
                  <a:tab algn="l" pos="1828800"/>
                  <a:tab algn="l" pos="2286000"/>
                  <a:tab algn="l" pos="2743200"/>
                  <a:tab algn="l" pos="3200400"/>
                  <a:tab algn="l" pos="3657600"/>
                  <a:tab algn="l" pos="4114800"/>
                  <a:tab algn="l" pos="4572000"/>
                  <a:tab algn="l" pos="5029200"/>
                  <a:tab algn="l" pos="5486400"/>
                  <a:tab algn="l" pos="5943600"/>
                  <a:tab algn="l" pos="6400800"/>
                  <a:tab algn="l" pos="6858000"/>
                  <a:tab algn="l" pos="7315200"/>
                  <a:tab algn="l" pos="7772400"/>
                  <a:tab algn="l" pos="8229600"/>
                  <a:tab algn="l" pos="8686800"/>
                  <a:tab algn="l" pos="9144000"/>
                </a:tabLst>
              </a:pPr>
              <a:r>
                <a:rPr b="1" lang="en-US" sz="1800" strike="noStrike" u="none">
                  <a:solidFill>
                    <a:srgbClr val="00ff00"/>
                  </a:solidFill>
                  <a:effectLst/>
                  <a:uFillTx/>
                  <a:latin typeface="Arial"/>
                  <a:ea typeface="MS Gothic"/>
                </a:rPr>
                <a:t>HBU</a:t>
              </a:r>
              <a:endParaRPr b="0" lang="fr-FR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pic>
        <p:nvPicPr>
          <p:cNvPr id="46" name="" descr=""/>
          <p:cNvPicPr/>
          <p:nvPr/>
        </p:nvPicPr>
        <p:blipFill>
          <a:blip r:embed="rId4"/>
          <a:stretch/>
        </p:blipFill>
        <p:spPr>
          <a:xfrm>
            <a:off x="4221720" y="1598760"/>
            <a:ext cx="1766520" cy="9068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47" name=""/>
          <p:cNvGrpSpPr/>
          <p:nvPr/>
        </p:nvGrpSpPr>
        <p:grpSpPr>
          <a:xfrm>
            <a:off x="3692880" y="1494720"/>
            <a:ext cx="583200" cy="591120"/>
            <a:chOff x="3692880" y="1494720"/>
            <a:chExt cx="583200" cy="591120"/>
          </a:xfrm>
        </p:grpSpPr>
        <p:pic>
          <p:nvPicPr>
            <p:cNvPr id="48" name="" descr=""/>
            <p:cNvPicPr/>
            <p:nvPr/>
          </p:nvPicPr>
          <p:blipFill>
            <a:blip r:embed="rId5"/>
          </p:blipFill>
          <p:spPr>
            <a:xfrm>
              <a:off x="3692880" y="1494720"/>
              <a:ext cx="583200" cy="591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9" name=""/>
          <p:cNvSpPr/>
          <p:nvPr/>
        </p:nvSpPr>
        <p:spPr>
          <a:xfrm flipV="1">
            <a:off x="3853080" y="1828440"/>
            <a:ext cx="780120" cy="407160"/>
          </a:xfrm>
          <a:custGeom>
            <a:avLst/>
            <a:gdLst>
              <a:gd name="textAreaLeft" fmla="*/ 0 w 780120"/>
              <a:gd name="textAreaRight" fmla="*/ 780480 w 780120"/>
              <a:gd name="textAreaTop" fmla="*/ -360 h 407160"/>
              <a:gd name="textAreaBottom" fmla="*/ 407160 h 40716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4576" y="5343"/>
                </a:moveTo>
                <a:arcTo wR="6636" hR="6636" stAng="-3319175" swAng="-7623416"/>
                <a:lnTo>
                  <a:pt x="9" y="11248"/>
                </a:lnTo>
                <a:arcTo wR="10800" hR="10800" stAng="10657408" swAng="7623416"/>
                <a:lnTo>
                  <a:pt x="18481" y="-302"/>
                </a:lnTo>
                <a:lnTo>
                  <a:pt x="19693" y="6352"/>
                </a:lnTo>
                <a:lnTo>
                  <a:pt x="13040" y="7563"/>
                </a:lnTo>
                <a:close/>
              </a:path>
            </a:pathLst>
          </a:custGeom>
          <a:noFill/>
          <a:ln w="18000">
            <a:solidFill>
              <a:srgbClr val="e040f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"/>
          <p:cNvSpPr txBox="1"/>
          <p:nvPr/>
        </p:nvSpPr>
        <p:spPr>
          <a:xfrm>
            <a:off x="3980520" y="1967400"/>
            <a:ext cx="414000" cy="2746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300" strike="noStrike" u="none">
                <a:solidFill>
                  <a:srgbClr val="757575"/>
                </a:solidFill>
                <a:effectLst/>
                <a:uFillTx/>
                <a:latin typeface="Arial"/>
              </a:rPr>
              <a:t>× 4</a:t>
            </a:r>
            <a:endParaRPr b="0" lang="fr-FR" sz="1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51" name=""/>
          <p:cNvGrpSpPr/>
          <p:nvPr/>
        </p:nvGrpSpPr>
        <p:grpSpPr>
          <a:xfrm>
            <a:off x="6141240" y="1454400"/>
            <a:ext cx="2044440" cy="1651680"/>
            <a:chOff x="6141240" y="1454400"/>
            <a:chExt cx="2044440" cy="1651680"/>
          </a:xfrm>
        </p:grpSpPr>
        <p:pic>
          <p:nvPicPr>
            <p:cNvPr id="52" name="Picture 28" descr=""/>
            <p:cNvPicPr/>
            <p:nvPr/>
          </p:nvPicPr>
          <p:blipFill>
            <a:blip r:embed="rId6"/>
            <a:stretch/>
          </p:blipFill>
          <p:spPr>
            <a:xfrm>
              <a:off x="6141240" y="1454400"/>
              <a:ext cx="1826640" cy="165168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53" name="Rectangle 17"/>
            <p:cNvSpPr/>
            <p:nvPr/>
          </p:nvSpPr>
          <p:spPr>
            <a:xfrm>
              <a:off x="7133400" y="2153520"/>
              <a:ext cx="472320" cy="533160"/>
            </a:xfrm>
            <a:prstGeom prst="rect">
              <a:avLst/>
            </a:prstGeom>
            <a:noFill/>
            <a:ln w="38160">
              <a:solidFill>
                <a:srgbClr val="53ce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GB" sz="16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4" name="TextBox 11"/>
            <p:cNvSpPr/>
            <p:nvPr/>
          </p:nvSpPr>
          <p:spPr>
            <a:xfrm>
              <a:off x="7157880" y="2728080"/>
              <a:ext cx="546840" cy="2581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7200">
                <a:lnSpc>
                  <a:spcPct val="100000"/>
                </a:lnSpc>
              </a:pPr>
              <a:r>
                <a:rPr b="0" lang="en-GB" sz="11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ECAL</a:t>
              </a:r>
              <a:endParaRPr b="0" lang="fr-FR" sz="11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5" name="Rectangle 18"/>
            <p:cNvSpPr/>
            <p:nvPr/>
          </p:nvSpPr>
          <p:spPr>
            <a:xfrm>
              <a:off x="6382080" y="1599480"/>
              <a:ext cx="1249200" cy="1128600"/>
            </a:xfrm>
            <a:prstGeom prst="rect">
              <a:avLst/>
            </a:prstGeom>
            <a:noFill/>
            <a:ln w="38160">
              <a:solidFill>
                <a:srgbClr val="92d05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GB" sz="1600" strike="noStrike" u="none">
                <a:solidFill>
                  <a:schemeClr val="dk1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6" name="TextBox 12"/>
            <p:cNvSpPr/>
            <p:nvPr/>
          </p:nvSpPr>
          <p:spPr>
            <a:xfrm>
              <a:off x="7522200" y="1718280"/>
              <a:ext cx="554400" cy="258120"/>
            </a:xfrm>
            <a:prstGeom prst="rect">
              <a:avLst/>
            </a:prstGeom>
            <a:solidFill>
              <a:srgbClr val="92d05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7200">
                <a:lnSpc>
                  <a:spcPct val="100000"/>
                </a:lnSpc>
              </a:pPr>
              <a:r>
                <a:rPr b="0" lang="en-GB" sz="11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HCAL</a:t>
              </a:r>
              <a:endParaRPr b="0" lang="fr-FR" sz="11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7" name="TextBox 13"/>
            <p:cNvSpPr/>
            <p:nvPr/>
          </p:nvSpPr>
          <p:spPr>
            <a:xfrm>
              <a:off x="7653960" y="2621520"/>
              <a:ext cx="531720" cy="258120"/>
            </a:xfrm>
            <a:prstGeom prst="rect">
              <a:avLst/>
            </a:prstGeom>
            <a:solidFill>
              <a:schemeClr val="accent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7200">
                <a:lnSpc>
                  <a:spcPct val="100000"/>
                </a:lnSpc>
              </a:pPr>
              <a:r>
                <a:rPr b="0" lang="en-GB" sz="11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beam</a:t>
              </a:r>
              <a:endParaRPr b="0" lang="fr-FR" sz="11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pic>
        <p:nvPicPr>
          <p:cNvPr id="58" name="Image 29_ 2" descr=""/>
          <p:cNvPicPr/>
          <p:nvPr/>
        </p:nvPicPr>
        <p:blipFill>
          <a:blip r:embed="rId7"/>
        </p:blipFill>
        <p:spPr>
          <a:xfrm>
            <a:off x="3800880" y="2540520"/>
            <a:ext cx="1617480" cy="828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" name="" descr=""/>
          <p:cNvPicPr/>
          <p:nvPr/>
        </p:nvPicPr>
        <p:blipFill>
          <a:blip r:embed="rId8"/>
          <a:stretch/>
        </p:blipFill>
        <p:spPr>
          <a:xfrm>
            <a:off x="178560" y="1505880"/>
            <a:ext cx="1772640" cy="2409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" name="" descr=""/>
          <p:cNvPicPr/>
          <p:nvPr/>
        </p:nvPicPr>
        <p:blipFill>
          <a:blip r:embed="rId9"/>
          <a:stretch/>
        </p:blipFill>
        <p:spPr>
          <a:xfrm>
            <a:off x="1984320" y="1722240"/>
            <a:ext cx="1690200" cy="1014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1" name=""/>
          <p:cNvSpPr/>
          <p:nvPr/>
        </p:nvSpPr>
        <p:spPr>
          <a:xfrm>
            <a:off x="5297760" y="3069720"/>
            <a:ext cx="1623600" cy="1159560"/>
          </a:xfrm>
          <a:custGeom>
            <a:avLst/>
            <a:gdLst/>
            <a:ahLst/>
            <a:rect l="0" t="0" r="r" b="b"/>
            <a:pathLst>
              <a:path fill="none" w="4510" h="3221">
                <a:moveTo>
                  <a:pt x="0" y="0"/>
                </a:moveTo>
                <a:cubicBezTo>
                  <a:pt x="2964" y="928"/>
                  <a:pt x="4510" y="3221"/>
                  <a:pt x="4510" y="3221"/>
                </a:cubicBezTo>
              </a:path>
            </a:pathLst>
          </a:custGeom>
          <a:ln w="36000">
            <a:solidFill>
              <a:srgbClr val="e040fb"/>
            </a:solidFill>
            <a:round/>
            <a:head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7090200" y="2494440"/>
            <a:ext cx="2104560" cy="1522800"/>
          </a:xfrm>
          <a:custGeom>
            <a:avLst/>
            <a:gdLst/>
            <a:ahLst/>
            <a:rect l="0" t="0" r="r" b="b"/>
            <a:pathLst>
              <a:path fill="none" w="5846" h="4230">
                <a:moveTo>
                  <a:pt x="5846" y="0"/>
                </a:moveTo>
                <a:cubicBezTo>
                  <a:pt x="3319" y="541"/>
                  <a:pt x="227" y="3995"/>
                  <a:pt x="0" y="4230"/>
                </a:cubicBezTo>
              </a:path>
            </a:pathLst>
          </a:custGeom>
          <a:ln w="36000">
            <a:solidFill>
              <a:srgbClr val="e040fb"/>
            </a:solidFill>
            <a:round/>
            <a:head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"/>
          <p:cNvSpPr txBox="1"/>
          <p:nvPr/>
        </p:nvSpPr>
        <p:spPr>
          <a:xfrm>
            <a:off x="6531840" y="3026520"/>
            <a:ext cx="1243080" cy="24264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wrap="none" lIns="0" rIns="0" tIns="0" bIns="0" anchor="t">
            <a:spAutoFit/>
          </a:bodyPr>
          <a:p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Common DAQ</a:t>
            </a:r>
            <a:endParaRPr b="1" lang="en-GB" sz="1400" strike="noStrike" u="none">
              <a:solidFill>
                <a:srgbClr val="000000"/>
              </a:solidFill>
              <a:effectLst/>
              <a:uFillTx/>
              <a:latin typeface="Noto Sans"/>
            </a:endParaRPr>
          </a:p>
        </p:txBody>
      </p:sp>
      <p:sp>
        <p:nvSpPr>
          <p:cNvPr id="64" name=""/>
          <p:cNvSpPr txBox="1"/>
          <p:nvPr/>
        </p:nvSpPr>
        <p:spPr>
          <a:xfrm>
            <a:off x="40320" y="1430280"/>
            <a:ext cx="1701720" cy="24264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wrap="none" lIns="0" rIns="0" tIns="0" bIns="0" anchor="t">
            <a:spAutoFit/>
          </a:bodyPr>
          <a:p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For Higgs Factories</a:t>
            </a:r>
            <a:endParaRPr b="1" lang="en-GB" sz="1400" strike="noStrike" u="none">
              <a:solidFill>
                <a:srgbClr val="000000"/>
              </a:solidFill>
              <a:effectLst/>
              <a:uFillTx/>
              <a:latin typeface="Noto Sans"/>
            </a:endParaRPr>
          </a:p>
        </p:txBody>
      </p:sp>
      <p:sp>
        <p:nvSpPr>
          <p:cNvPr id="65" name=""/>
          <p:cNvSpPr txBox="1"/>
          <p:nvPr/>
        </p:nvSpPr>
        <p:spPr>
          <a:xfrm>
            <a:off x="1757520" y="5132880"/>
            <a:ext cx="1363320" cy="24264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wrap="none" lIns="0" rIns="0" tIns="0" bIns="0" anchor="t">
            <a:spAutoFit/>
          </a:bodyPr>
          <a:p>
            <a:r>
              <a:rPr b="1" lang="en-GB" sz="1400" strike="noStrike" u="none">
                <a:solidFill>
                  <a:srgbClr val="000000"/>
                </a:solidFill>
                <a:effectLst/>
                <a:uFillTx/>
                <a:latin typeface="Noto Sans"/>
              </a:rPr>
              <a:t>Non-linear QED</a:t>
            </a:r>
            <a:endParaRPr b="1" lang="en-GB" sz="1400" strike="noStrike" u="none">
              <a:solidFill>
                <a:srgbClr val="000000"/>
              </a:solidFill>
              <a:effectLst/>
              <a:uFillTx/>
              <a:latin typeface="Noto Sans"/>
            </a:endParaRPr>
          </a:p>
        </p:txBody>
      </p:sp>
      <p:sp>
        <p:nvSpPr>
          <p:cNvPr id="66" name=""/>
          <p:cNvSpPr/>
          <p:nvPr/>
        </p:nvSpPr>
        <p:spPr>
          <a:xfrm>
            <a:off x="2440080" y="3218040"/>
            <a:ext cx="1818360" cy="1047240"/>
          </a:xfrm>
          <a:custGeom>
            <a:avLst/>
            <a:gdLst/>
            <a:ahLst/>
            <a:rect l="0" t="0" r="r" b="b"/>
            <a:pathLst>
              <a:path fill="none" w="5051" h="2909">
                <a:moveTo>
                  <a:pt x="5051" y="0"/>
                </a:moveTo>
                <a:cubicBezTo>
                  <a:pt x="3999" y="1714"/>
                  <a:pt x="2474" y="3196"/>
                  <a:pt x="0" y="2861"/>
                </a:cubicBezTo>
              </a:path>
            </a:pathLst>
          </a:custGeom>
          <a:ln w="36000">
            <a:solidFill>
              <a:srgbClr val="e040fb"/>
            </a:solidFill>
            <a:round/>
            <a:tail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1529280" y="2280960"/>
            <a:ext cx="1031400" cy="1568160"/>
          </a:xfrm>
          <a:custGeom>
            <a:avLst/>
            <a:gdLst/>
            <a:ahLst/>
            <a:rect l="0" t="0" r="r" b="b"/>
            <a:pathLst>
              <a:path fill="none" w="2865" h="4356">
                <a:moveTo>
                  <a:pt x="2865" y="0"/>
                </a:moveTo>
                <a:cubicBezTo>
                  <a:pt x="2040" y="2243"/>
                  <a:pt x="-124" y="3866"/>
                  <a:pt x="5" y="4356"/>
                </a:cubicBezTo>
              </a:path>
            </a:pathLst>
          </a:custGeom>
          <a:ln w="36000">
            <a:solidFill>
              <a:srgbClr val="e040fb"/>
            </a:solidFill>
            <a:round/>
            <a:tail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"/>
          <p:cNvSpPr/>
          <p:nvPr/>
        </p:nvSpPr>
        <p:spPr>
          <a:xfrm>
            <a:off x="5594400" y="2383200"/>
            <a:ext cx="1484640" cy="162000"/>
          </a:xfrm>
          <a:custGeom>
            <a:avLst/>
            <a:gdLst/>
            <a:ahLst/>
            <a:rect l="0" t="0" r="r" b="b"/>
            <a:pathLst>
              <a:path fill="none" w="4124" h="450">
                <a:moveTo>
                  <a:pt x="0" y="0"/>
                </a:moveTo>
                <a:cubicBezTo>
                  <a:pt x="1521" y="824"/>
                  <a:pt x="3247" y="309"/>
                  <a:pt x="4124" y="77"/>
                </a:cubicBezTo>
              </a:path>
            </a:pathLst>
          </a:custGeom>
          <a:ln w="36000">
            <a:solidFill>
              <a:srgbClr val="e040fb"/>
            </a:solidFill>
            <a:round/>
            <a:tail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"/>
          <p:cNvSpPr/>
          <p:nvPr/>
        </p:nvSpPr>
        <p:spPr>
          <a:xfrm>
            <a:off x="3756240" y="2299680"/>
            <a:ext cx="1077840" cy="938880"/>
          </a:xfrm>
          <a:custGeom>
            <a:avLst/>
            <a:gdLst/>
            <a:ahLst/>
            <a:rect l="0" t="0" r="r" b="b"/>
            <a:pathLst>
              <a:path fill="none" w="2994" h="2608">
                <a:moveTo>
                  <a:pt x="1421" y="2608"/>
                </a:moveTo>
                <a:cubicBezTo>
                  <a:pt x="-898" y="2216"/>
                  <a:pt x="-383" y="489"/>
                  <a:pt x="2994" y="0"/>
                </a:cubicBezTo>
              </a:path>
            </a:pathLst>
          </a:custGeom>
          <a:ln w="36000">
            <a:solidFill>
              <a:srgbClr val="e040fb"/>
            </a:solidFill>
            <a:round/>
            <a:tail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7394400" y="2030400"/>
            <a:ext cx="1475640" cy="1067040"/>
          </a:xfrm>
          <a:custGeom>
            <a:avLst/>
            <a:gdLst/>
            <a:ahLst/>
            <a:rect l="0" t="0" r="r" b="b"/>
            <a:pathLst>
              <a:path fill="none" w="4099" h="2964">
                <a:moveTo>
                  <a:pt x="4099" y="2964"/>
                </a:moveTo>
                <a:cubicBezTo>
                  <a:pt x="1779" y="2572"/>
                  <a:pt x="2654" y="207"/>
                  <a:pt x="0" y="0"/>
                </a:cubicBezTo>
              </a:path>
            </a:pathLst>
          </a:custGeom>
          <a:ln w="36000">
            <a:solidFill>
              <a:srgbClr val="e040fb"/>
            </a:solidFill>
            <a:round/>
            <a:tailEnd len="med" type="triangle" w="med"/>
          </a:ln>
        </p:spPr>
        <p:txBody>
          <a:bodyPr lIns="108000" rIns="108000" tIns="63000" bIns="63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"/>
          <p:cNvSpPr txBox="1"/>
          <p:nvPr/>
        </p:nvSpPr>
        <p:spPr>
          <a:xfrm>
            <a:off x="8622000" y="4575960"/>
            <a:ext cx="1191600" cy="2746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300" strike="noStrike" u="none">
                <a:solidFill>
                  <a:srgbClr val="757575"/>
                </a:solidFill>
                <a:effectLst/>
                <a:uFillTx/>
                <a:latin typeface="Arial"/>
              </a:rPr>
              <a:t>Scint 3×3 cm²</a:t>
            </a:r>
            <a:endParaRPr b="0" lang="fr-FR" sz="1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 flipV="1">
            <a:off x="3278880" y="1605240"/>
            <a:ext cx="780120" cy="407160"/>
          </a:xfrm>
          <a:custGeom>
            <a:avLst/>
            <a:gdLst>
              <a:gd name="textAreaLeft" fmla="*/ 0 w 780120"/>
              <a:gd name="textAreaRight" fmla="*/ 780480 w 780120"/>
              <a:gd name="textAreaTop" fmla="*/ -360 h 407160"/>
              <a:gd name="textAreaBottom" fmla="*/ 407160 h 40716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4633" y="12670"/>
                </a:moveTo>
                <a:arcTo wR="6444" hR="6444" stAng="9787920" swAng="-4314895"/>
                <a:lnTo>
                  <a:pt x="10571" y="21598"/>
                </a:lnTo>
                <a:arcTo wR="10800" hR="10800" stAng="5473024" swAng="4314895"/>
                <a:lnTo>
                  <a:pt x="-2119" y="14717"/>
                </a:lnTo>
                <a:lnTo>
                  <a:pt x="1133" y="8634"/>
                </a:lnTo>
                <a:lnTo>
                  <a:pt x="7217" y="11887"/>
                </a:lnTo>
                <a:close/>
              </a:path>
            </a:pathLst>
          </a:custGeom>
          <a:noFill/>
          <a:ln w="18000">
            <a:solidFill>
              <a:srgbClr val="e040f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"/>
          <p:cNvSpPr txBox="1"/>
          <p:nvPr/>
        </p:nvSpPr>
        <p:spPr>
          <a:xfrm>
            <a:off x="3438360" y="1300320"/>
            <a:ext cx="1026720" cy="2746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300" strike="noStrike" u="none">
                <a:solidFill>
                  <a:srgbClr val="757575"/>
                </a:solidFill>
                <a:effectLst/>
                <a:uFillTx/>
                <a:latin typeface="Arial"/>
              </a:rPr>
              <a:t>Si 5×5 mm²</a:t>
            </a:r>
            <a:endParaRPr b="0" lang="fr-FR" sz="1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610285B-CC10-43CC-9669-A63FD80C4621}" type="slidenum">
              <a:t>4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SiW-ECAL Active Elements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289080" y="3687120"/>
            <a:ext cx="9552600" cy="146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Base element of SiW-ECAL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Continuous design improvements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Noisy-cell fraction ➘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504000" indent="-324000">
              <a:lnSpc>
                <a:spcPct val="90000"/>
              </a:lnSpc>
              <a:spcBef>
                <a:spcPts val="933"/>
              </a:spcBef>
              <a:buClr>
                <a:srgbClr val="f2b53c"/>
              </a:buClr>
              <a:buSzPct val="60000"/>
              <a:buFont typeface="Tahoma"/>
              <a:buChar char="●"/>
              <a:tabLst>
                <a:tab algn="l" pos="106200"/>
              </a:tabLst>
            </a:pPr>
            <a:r>
              <a:rPr b="1" lang="en-US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Delamination issues in 2022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1044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Tahoma"/>
              <a:buChar char="–"/>
              <a:tabLst>
                <a:tab algn="l" pos="106200"/>
              </a:tabLst>
            </a:pP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New hybridization process </a:t>
            </a:r>
            <a:br>
              <a:rPr sz="1600"/>
            </a:br>
            <a:r>
              <a:rPr b="0" lang="en-US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needed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grpSp>
        <p:nvGrpSpPr>
          <p:cNvPr id="76" name=""/>
          <p:cNvGrpSpPr/>
          <p:nvPr/>
        </p:nvGrpSpPr>
        <p:grpSpPr>
          <a:xfrm>
            <a:off x="955800" y="1122840"/>
            <a:ext cx="2720520" cy="2455200"/>
            <a:chOff x="955800" y="1122840"/>
            <a:chExt cx="2720520" cy="2455200"/>
          </a:xfrm>
        </p:grpSpPr>
        <p:pic>
          <p:nvPicPr>
            <p:cNvPr id="77" name="" descr=""/>
            <p:cNvPicPr/>
            <p:nvPr/>
          </p:nvPicPr>
          <p:blipFill>
            <a:blip r:embed="rId1"/>
            <a:srcRect l="15399" t="0" r="15975" b="0"/>
            <a:stretch/>
          </p:blipFill>
          <p:spPr>
            <a:xfrm>
              <a:off x="955800" y="1122840"/>
              <a:ext cx="2628360" cy="2346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" name="" descr=""/>
            <p:cNvPicPr/>
            <p:nvPr/>
          </p:nvPicPr>
          <p:blipFill>
            <a:blip r:embed="rId2"/>
            <a:stretch/>
          </p:blipFill>
          <p:spPr>
            <a:xfrm>
              <a:off x="3042720" y="3243240"/>
              <a:ext cx="633600" cy="3348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79" name="" descr=""/>
          <p:cNvPicPr/>
          <p:nvPr/>
        </p:nvPicPr>
        <p:blipFill>
          <a:blip r:embed="rId3"/>
          <a:stretch/>
        </p:blipFill>
        <p:spPr>
          <a:xfrm>
            <a:off x="4762800" y="998280"/>
            <a:ext cx="4719600" cy="2093760"/>
          </a:xfrm>
          <a:prstGeom prst="rect">
            <a:avLst/>
          </a:prstGeom>
          <a:solidFill>
            <a:srgbClr val="b2b2b2"/>
          </a:solidFill>
          <a:ln w="18000">
            <a:solidFill>
              <a:srgbClr val="ff6d6d"/>
            </a:solidFill>
            <a:round/>
            <a:headEnd len="med" type="triangle" w="med"/>
          </a:ln>
          <a:effectLst>
            <a:outerShdw dist="152735" dir="2700000" blurRad="101520" rotWithShape="0">
              <a:srgbClr val="808080">
                <a:alpha val="49000"/>
              </a:srgbClr>
            </a:outerShdw>
          </a:effectLst>
        </p:spPr>
      </p:pic>
      <p:grpSp>
        <p:nvGrpSpPr>
          <p:cNvPr id="80" name=""/>
          <p:cNvGrpSpPr/>
          <p:nvPr/>
        </p:nvGrpSpPr>
        <p:grpSpPr>
          <a:xfrm>
            <a:off x="5079600" y="3313080"/>
            <a:ext cx="4321440" cy="1887120"/>
            <a:chOff x="5079600" y="3313080"/>
            <a:chExt cx="4321440" cy="1887120"/>
          </a:xfrm>
        </p:grpSpPr>
        <p:pic>
          <p:nvPicPr>
            <p:cNvPr id="81" name="" descr=""/>
            <p:cNvPicPr/>
            <p:nvPr/>
          </p:nvPicPr>
          <p:blipFill>
            <a:blip r:embed="rId4"/>
            <a:stretch/>
          </p:blipFill>
          <p:spPr>
            <a:xfrm>
              <a:off x="5079600" y="3475440"/>
              <a:ext cx="4105080" cy="1724760"/>
            </a:xfrm>
            <a:prstGeom prst="rect">
              <a:avLst/>
            </a:prstGeom>
            <a:solidFill>
              <a:srgbClr val="b2b2b2"/>
            </a:solidFill>
            <a:ln w="18000">
              <a:solidFill>
                <a:srgbClr val="ff6d6d"/>
              </a:solidFill>
              <a:round/>
              <a:headEnd len="med" type="triangle" w="med"/>
            </a:ln>
            <a:effectLst>
              <a:outerShdw dist="152735" dir="2700000" blurRad="101520" rotWithShape="0">
                <a:srgbClr val="808080">
                  <a:alpha val="49000"/>
                </a:srgbClr>
              </a:outerShdw>
            </a:effectLst>
          </p:spPr>
        </p:pic>
        <p:sp>
          <p:nvSpPr>
            <p:cNvPr id="82" name=""/>
            <p:cNvSpPr/>
            <p:nvPr/>
          </p:nvSpPr>
          <p:spPr>
            <a:xfrm>
              <a:off x="7922880" y="3313080"/>
              <a:ext cx="1478160" cy="244080"/>
            </a:xfrm>
            <a:prstGeom prst="rect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54000" rIns="54000" tIns="0" bIns="0" anchor="ctr" anchorCtr="1">
              <a:spAutoFit/>
            </a:bodyPr>
            <a:p>
              <a:r>
                <a:rPr b="0" lang="fr-FR" sz="1400" strike="noStrike" u="none">
                  <a:solidFill>
                    <a:srgbClr val="000000"/>
                  </a:solidFill>
                  <a:effectLst/>
                  <a:uFillTx/>
                  <a:latin typeface="Avenir Next Condensed"/>
                </a:rPr>
                <a:t>2022 DESY &amp; CERN BT</a:t>
              </a:r>
              <a:endPara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endParaRPr>
            </a:p>
          </p:txBody>
        </p:sp>
      </p:grpSp>
      <p:sp>
        <p:nvSpPr>
          <p:cNvPr id="83" name=""/>
          <p:cNvSpPr txBox="1"/>
          <p:nvPr/>
        </p:nvSpPr>
        <p:spPr>
          <a:xfrm>
            <a:off x="4843080" y="5268960"/>
            <a:ext cx="4336560" cy="31284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2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See </a:t>
            </a:r>
            <a:r>
              <a:rPr b="0" lang="fr-FR" sz="1200" strike="noStrike" u="none">
                <a:solidFill>
                  <a:srgbClr val="000000"/>
                </a:solidFill>
                <a:effectLst/>
                <a:uFillTx/>
                <a:latin typeface="Avenir Next Condensed"/>
                <a:hlinkClick r:id="rId5"/>
              </a:rPr>
              <a:t>R. Poeschl’s presentation at the AIDAi meeting, March 2024</a:t>
            </a:r>
            <a:r>
              <a:rPr b="0" lang="fr-FR" sz="12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 for more details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6E78963-5C7B-4763-B795-BEE5843DF3CD}" type="slidenum">
              <a:t>5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rcRect l="11199" t="9422" r="7753" b="3025"/>
          <a:stretch/>
        </p:blipFill>
        <p:spPr>
          <a:xfrm rot="5400000">
            <a:off x="4598640" y="-211320"/>
            <a:ext cx="1905480" cy="289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7162200" y="77400"/>
            <a:ext cx="2799000" cy="79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>
              <a:buNone/>
            </a:pPr>
            <a:r>
              <a:rPr b="1" lang="fr-FR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New FE boards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289080" y="1113120"/>
            <a:ext cx="955260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fr-FR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Improvements: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Power distri</a:t>
            </a: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butions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Local LV power regulation: LDO’s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Local HV filtering &amp; Supply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Signal distribution (buffering), data paths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Monitoring (single ID, temp, probe analogue line)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ASIC shielding/routing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fr-FR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Status: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Noise uniformity dramatically improved (ex: outliers in thr. / 20) 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version 2.1 produced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4 cabled, 2</a:t>
            </a:r>
            <a:r>
              <a:rPr b="0" lang="fr-FR" sz="1600" strike="noStrike" u="none" baseline="33000">
                <a:solidFill>
                  <a:srgbClr val="171a6c"/>
                </a:solidFill>
                <a:effectLst/>
                <a:uFillTx/>
                <a:latin typeface="Calibri"/>
              </a:rPr>
              <a:t>nd</a:t>
            </a: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metrology, 2 equipped with sensors (Fev’25)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87" name="" descr=""/>
          <p:cNvPicPr/>
          <p:nvPr/>
        </p:nvPicPr>
        <p:blipFill>
          <a:blip r:embed="rId2"/>
          <a:stretch/>
        </p:blipFill>
        <p:spPr>
          <a:xfrm>
            <a:off x="7054200" y="3278160"/>
            <a:ext cx="2880000" cy="2179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7067160" y="821880"/>
            <a:ext cx="2880000" cy="2188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9" name=""/>
          <p:cNvSpPr txBox="1"/>
          <p:nvPr/>
        </p:nvSpPr>
        <p:spPr>
          <a:xfrm>
            <a:off x="6386760" y="3041640"/>
            <a:ext cx="3165480" cy="244080"/>
          </a:xfrm>
          <a:prstGeom prst="rect">
            <a:avLst/>
          </a:prstGeom>
          <a:solidFill>
            <a:srgbClr val="fafafa"/>
          </a:solidFill>
          <a:ln w="0">
            <a:solidFill>
              <a:srgbClr val="000000"/>
            </a:solidFill>
          </a:ln>
        </p:spPr>
        <p:txBody>
          <a:bodyPr wrap="none" lIns="90000" rIns="90000" tIns="0" bIns="0" anchor="ctr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 Pedestal measurements vs. Ch# + Mem#×100)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90" name=""/>
          <p:cNvSpPr txBox="1"/>
          <p:nvPr/>
        </p:nvSpPr>
        <p:spPr>
          <a:xfrm>
            <a:off x="8369280" y="2505600"/>
            <a:ext cx="545760" cy="2001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cc"/>
              </a:gs>
            </a:gsLst>
            <a:lin ang="3600000"/>
          </a:gradFill>
          <a:ln w="0">
            <a:noFill/>
          </a:ln>
        </p:spPr>
        <p:txBody>
          <a:bodyPr wrap="none" lIns="0" rIns="0" tIns="0" bIns="0" anchor="t">
            <a:spAutoFit/>
          </a:bodyPr>
          <a:p>
            <a:r>
              <a:rPr b="1" lang="fr-FR" sz="1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FEV11</a:t>
            </a:r>
            <a:endParaRPr b="1" lang="en-GB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1" name=""/>
          <p:cNvSpPr txBox="1"/>
          <p:nvPr/>
        </p:nvSpPr>
        <p:spPr>
          <a:xfrm>
            <a:off x="8370000" y="4989600"/>
            <a:ext cx="595440" cy="2001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cc"/>
              </a:gs>
            </a:gsLst>
            <a:lin ang="3600000"/>
          </a:gradFill>
          <a:ln w="0">
            <a:noFill/>
          </a:ln>
        </p:spPr>
        <p:txBody>
          <a:bodyPr wrap="none" lIns="0" rIns="0" tIns="0" bIns="0" anchor="t">
            <a:spAutoFit/>
          </a:bodyPr>
          <a:p>
            <a:r>
              <a:rPr b="1" lang="fr-FR" sz="1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FEV2.0</a:t>
            </a:r>
            <a:endParaRPr b="1" lang="en-GB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5879880" y="4575960"/>
            <a:ext cx="1045080" cy="511200"/>
          </a:xfrm>
          <a:prstGeom prst="wedgeRectCallout">
            <a:avLst>
              <a:gd name="adj1" fmla="val 75513"/>
              <a:gd name="adj2" fmla="val 58796"/>
            </a:avLst>
          </a:prstGeom>
          <a:solidFill>
            <a:srgbClr val="ffffd7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SIngle channel ➞ the fault on the ASIC/packaging</a:t>
            </a:r>
            <a:endParaRPr b="0" lang="fr-FR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4"/>
          <a:stretch/>
        </p:blipFill>
        <p:spPr>
          <a:xfrm>
            <a:off x="5694120" y="1983240"/>
            <a:ext cx="1124640" cy="906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2EF8C45-A205-43D9-9F61-3BF59205CB6B}" type="slidenum">
              <a:t>6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2194200" y="66600"/>
            <a:ext cx="7767000" cy="81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fr-FR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Hybridization studies (2024): </a:t>
            </a:r>
            <a:br>
              <a:rPr sz="3200"/>
            </a:br>
            <a:r>
              <a:rPr b="1" lang="fr-FR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How to glue silicon sensors &amp; PCB ?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907160" y="1165680"/>
            <a:ext cx="4777560" cy="40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fr-FR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         Flatness of PCB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5408280" y="1450080"/>
            <a:ext cx="2327400" cy="2309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>
            <a:off x="7484760" y="1450080"/>
            <a:ext cx="2327400" cy="2309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" name=""/>
          <p:cNvSpPr txBox="1"/>
          <p:nvPr/>
        </p:nvSpPr>
        <p:spPr>
          <a:xfrm>
            <a:off x="7235280" y="3706920"/>
            <a:ext cx="2562840" cy="259200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</a:ln>
        </p:spPr>
        <p:txBody>
          <a:bodyPr wrap="none" lIns="54000" rIns="54000" tIns="0" bIns="0" anchor="ctr" anchorCtr="1">
            <a:spAutoFit/>
          </a:bodyPr>
          <a:p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venir Next Condensed"/>
              </a:rPr>
              <a:t>Measurements by C. Orero, IFIC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venir Next Condensed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208800" y="1165680"/>
            <a:ext cx="4777560" cy="40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fr-FR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Revisiting gluing (IFIC, IJClab, DMLAB)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PCB metrology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Bef. &amp; After</a:t>
            </a:r>
            <a:br>
              <a:rPr sz="1600"/>
            </a:b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curing &amp; </a:t>
            </a:r>
            <a:br>
              <a:rPr sz="1600"/>
            </a:b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soldering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Glue formula &amp; </a:t>
            </a:r>
            <a:br>
              <a:rPr sz="1800"/>
            </a:b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preparation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Gluing methods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Robot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Stencil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93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1" lang="fr-FR" sz="18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Reenforcement</a:t>
            </a: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Filling glue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06200"/>
              </a:tabLst>
            </a:pPr>
            <a:r>
              <a:rPr b="0" lang="fr-FR" sz="16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Adhesive films</a:t>
            </a:r>
            <a:endParaRPr b="0" lang="en-US" sz="16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  <a:p>
            <a:pPr lvl="1" marL="432000" indent="0">
              <a:lnSpc>
                <a:spcPct val="90000"/>
              </a:lnSpc>
              <a:spcBef>
                <a:spcPts val="933"/>
              </a:spcBef>
              <a:buNone/>
              <a:tabLst>
                <a:tab algn="l" pos="106200"/>
              </a:tabLst>
            </a:pPr>
            <a:endParaRPr b="1" lang="en-US" sz="18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3"/>
          <a:srcRect l="-84" t="15668" r="20856" b="9765"/>
          <a:stretch/>
        </p:blipFill>
        <p:spPr>
          <a:xfrm>
            <a:off x="3197880" y="1794600"/>
            <a:ext cx="2044080" cy="1169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1" name="" descr=""/>
          <p:cNvPicPr/>
          <p:nvPr/>
        </p:nvPicPr>
        <p:blipFill>
          <a:blip r:embed="rId4"/>
          <a:stretch/>
        </p:blipFill>
        <p:spPr>
          <a:xfrm>
            <a:off x="3942360" y="3609360"/>
            <a:ext cx="819720" cy="1820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" name="" descr=""/>
          <p:cNvPicPr/>
          <p:nvPr/>
        </p:nvPicPr>
        <p:blipFill>
          <a:blip r:embed="rId5"/>
          <a:srcRect l="7308" t="26605" r="13934" b="25490"/>
          <a:stretch/>
        </p:blipFill>
        <p:spPr>
          <a:xfrm>
            <a:off x="2158560" y="3608640"/>
            <a:ext cx="1701720" cy="1641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3" name=""/>
          <p:cNvSpPr txBox="1"/>
          <p:nvPr/>
        </p:nvSpPr>
        <p:spPr>
          <a:xfrm>
            <a:off x="2403720" y="3115800"/>
            <a:ext cx="2471760" cy="51300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Conductive glue + filling</a:t>
            </a:r>
            <a:br>
              <a:rPr sz="1490"/>
            </a:b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(~invisible) on a glass plate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"/>
          <p:cNvSpPr txBox="1"/>
          <p:nvPr/>
        </p:nvSpPr>
        <p:spPr>
          <a:xfrm>
            <a:off x="7821000" y="4068360"/>
            <a:ext cx="2148840" cy="114696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 anchorCtr="1">
            <a:spAutoFit/>
          </a:bodyPr>
          <a:p>
            <a:pPr algn="ctr"/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Puncturated </a:t>
            </a:r>
            <a:br>
              <a:rPr sz="1490"/>
            </a:b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adhesive film (</a:t>
            </a:r>
            <a:r>
              <a:rPr b="1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DMLab</a:t>
            </a: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) 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/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+</a:t>
            </a:r>
            <a:br>
              <a:rPr sz="1490"/>
            </a:b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conductive glue dots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"/>
          <p:cNvSpPr txBox="1"/>
          <p:nvPr/>
        </p:nvSpPr>
        <p:spPr>
          <a:xfrm>
            <a:off x="5458680" y="3136680"/>
            <a:ext cx="4015440" cy="497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Same PCB before / after 10-day dry storage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"/>
          <p:cNvSpPr txBox="1"/>
          <p:nvPr/>
        </p:nvSpPr>
        <p:spPr>
          <a:xfrm>
            <a:off x="3537360" y="1494720"/>
            <a:ext cx="1391040" cy="3016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1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IJClab </a:t>
            </a: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(méca)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"/>
          <p:cNvSpPr txBox="1"/>
          <p:nvPr/>
        </p:nvSpPr>
        <p:spPr>
          <a:xfrm>
            <a:off x="7257960" y="1494720"/>
            <a:ext cx="1264680" cy="3016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1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IFIC </a:t>
            </a:r>
            <a:r>
              <a:rPr b="0" lang="fr-FR" sz="149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(optical)</a:t>
            </a:r>
            <a:endParaRPr b="0" lang="fr-FR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6"/>
          <a:stretch/>
        </p:blipFill>
        <p:spPr>
          <a:xfrm>
            <a:off x="5648760" y="3975480"/>
            <a:ext cx="2187720" cy="1625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88043A-53F3-4734-84D6-C8FDDBBA735F}" type="slidenum">
              <a:t>7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4084920" y="2247840"/>
            <a:ext cx="1862640" cy="108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0" name="" descr=""/>
          <p:cNvPicPr/>
          <p:nvPr/>
        </p:nvPicPr>
        <p:blipFill>
          <a:blip r:embed="rId2"/>
          <a:srcRect l="0" t="72032" r="0" b="0"/>
          <a:stretch/>
        </p:blipFill>
        <p:spPr>
          <a:xfrm>
            <a:off x="2868480" y="155520"/>
            <a:ext cx="4505040" cy="59400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104760" y="1986840"/>
            <a:ext cx="3594600" cy="183528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pic>
        <p:nvPicPr>
          <p:cNvPr id="112" name="" descr=""/>
          <p:cNvPicPr/>
          <p:nvPr/>
        </p:nvPicPr>
        <p:blipFill>
          <a:blip r:embed="rId4"/>
          <a:stretch/>
        </p:blipFill>
        <p:spPr>
          <a:xfrm>
            <a:off x="6356880" y="2243520"/>
            <a:ext cx="3066840" cy="142164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pic>
        <p:nvPicPr>
          <p:cNvPr id="113" name="" descr=""/>
          <p:cNvPicPr/>
          <p:nvPr/>
        </p:nvPicPr>
        <p:blipFill>
          <a:blip r:embed="rId5"/>
          <a:stretch/>
        </p:blipFill>
        <p:spPr>
          <a:xfrm>
            <a:off x="7812000" y="1004400"/>
            <a:ext cx="2021760" cy="114912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sp>
        <p:nvSpPr>
          <p:cNvPr id="114" name=""/>
          <p:cNvSpPr/>
          <p:nvPr/>
        </p:nvSpPr>
        <p:spPr>
          <a:xfrm flipV="1">
            <a:off x="3984480" y="1809360"/>
            <a:ext cx="1988640" cy="1940760"/>
          </a:xfrm>
          <a:custGeom>
            <a:avLst/>
            <a:gdLst>
              <a:gd name="textAreaLeft" fmla="*/ 0 w 1988640"/>
              <a:gd name="textAreaRight" fmla="*/ 1989000 w 1988640"/>
              <a:gd name="textAreaTop" fmla="*/ -360 h 1940760"/>
              <a:gd name="textAreaBottom" fmla="*/ 1940760 h 194076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6300" y="10800"/>
                </a:moveTo>
                <a:arcTo wR="5500" hR="5500" stAng="0" swAng="-12175068"/>
                <a:lnTo>
                  <a:pt x="853" y="15006"/>
                </a:lnTo>
                <a:arcTo wR="10800" hR="10800" stAng="9424932" swAng="12175068"/>
                <a:lnTo>
                  <a:pt x="24300" y="10800"/>
                </a:lnTo>
                <a:lnTo>
                  <a:pt x="18950" y="16150"/>
                </a:lnTo>
                <a:lnTo>
                  <a:pt x="13600" y="10800"/>
                </a:lnTo>
                <a:close/>
              </a:path>
            </a:pathLst>
          </a:custGeom>
          <a:solidFill>
            <a:srgbClr val="fdd835">
              <a:alpha val="50000"/>
            </a:srgbClr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6"/>
          <a:stretch/>
        </p:blipFill>
        <p:spPr>
          <a:xfrm>
            <a:off x="6050160" y="2168280"/>
            <a:ext cx="1575720" cy="185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6" name="" descr=""/>
          <p:cNvPicPr/>
          <p:nvPr/>
        </p:nvPicPr>
        <p:blipFill>
          <a:blip r:embed="rId7"/>
          <a:stretch/>
        </p:blipFill>
        <p:spPr>
          <a:xfrm rot="17998200">
            <a:off x="3335760" y="4313160"/>
            <a:ext cx="2279880" cy="154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7" name="" descr=""/>
          <p:cNvPicPr/>
          <p:nvPr/>
        </p:nvPicPr>
        <p:blipFill>
          <a:blip r:embed="rId8"/>
          <a:srcRect l="0" t="0" r="0" b="51272"/>
          <a:stretch/>
        </p:blipFill>
        <p:spPr>
          <a:xfrm>
            <a:off x="69840" y="809640"/>
            <a:ext cx="4736160" cy="108864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pic>
        <p:nvPicPr>
          <p:cNvPr id="118" name="" descr=""/>
          <p:cNvPicPr/>
          <p:nvPr/>
        </p:nvPicPr>
        <p:blipFill>
          <a:blip r:embed="rId9"/>
          <a:stretch/>
        </p:blipFill>
        <p:spPr>
          <a:xfrm>
            <a:off x="5326920" y="996120"/>
            <a:ext cx="1851120" cy="1137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9" name="" descr=""/>
          <p:cNvPicPr/>
          <p:nvPr/>
        </p:nvPicPr>
        <p:blipFill>
          <a:blip r:embed="rId10"/>
          <a:stretch/>
        </p:blipFill>
        <p:spPr>
          <a:xfrm>
            <a:off x="8344800" y="1393560"/>
            <a:ext cx="621360" cy="22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0" name="" descr=""/>
          <p:cNvPicPr/>
          <p:nvPr/>
        </p:nvPicPr>
        <p:blipFill>
          <a:blip r:embed="rId11"/>
          <a:stretch/>
        </p:blipFill>
        <p:spPr>
          <a:xfrm>
            <a:off x="5741280" y="716760"/>
            <a:ext cx="1141920" cy="23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1" name="" descr=""/>
          <p:cNvPicPr/>
          <p:nvPr/>
        </p:nvPicPr>
        <p:blipFill>
          <a:blip r:embed="rId12"/>
          <a:stretch/>
        </p:blipFill>
        <p:spPr>
          <a:xfrm>
            <a:off x="424800" y="3904920"/>
            <a:ext cx="3400200" cy="165528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pic>
        <p:nvPicPr>
          <p:cNvPr id="122" name="" descr=""/>
          <p:cNvPicPr/>
          <p:nvPr/>
        </p:nvPicPr>
        <p:blipFill>
          <a:blip r:embed="rId13"/>
          <a:stretch/>
        </p:blipFill>
        <p:spPr>
          <a:xfrm>
            <a:off x="49680" y="4058640"/>
            <a:ext cx="2356200" cy="213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3" name="" descr=""/>
          <p:cNvPicPr/>
          <p:nvPr/>
        </p:nvPicPr>
        <p:blipFill>
          <a:blip r:embed="rId14"/>
          <a:stretch/>
        </p:blipFill>
        <p:spPr>
          <a:xfrm>
            <a:off x="4914720" y="3745080"/>
            <a:ext cx="4745520" cy="1739160"/>
          </a:xfrm>
          <a:prstGeom prst="rect">
            <a:avLst/>
          </a:prstGeom>
          <a:noFill/>
          <a:ln w="0">
            <a:solidFill>
              <a:srgbClr val="e0e0e0"/>
            </a:solidFill>
          </a:ln>
          <a:effectLst>
            <a:outerShdw dist="152735" dir="2700000" blurRad="63360" rotWithShape="0">
              <a:srgbClr val="808080">
                <a:alpha val="50000"/>
              </a:srgbClr>
            </a:outerShdw>
          </a:effectLst>
        </p:spPr>
      </p:pic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ASU2025_001 </a:t>
            </a:r>
            <a:br>
              <a:rPr sz="3200"/>
            </a:b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+ 002 (2025)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15"/>
          <a:stretch/>
        </p:blipFill>
        <p:spPr>
          <a:xfrm>
            <a:off x="8357400" y="5072400"/>
            <a:ext cx="1083240" cy="289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96234F3-A310-467C-88C4-B7E0A568D296}" type="slidenum">
              <a:t>8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/>
          </p:nvPr>
        </p:nvSpPr>
        <p:spPr>
          <a:xfrm>
            <a:off x="289080" y="1113120"/>
            <a:ext cx="4661640" cy="40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168"/>
              </a:spcBef>
            </a:pPr>
            <a:r>
              <a:rPr b="1" lang="en-US" sz="2200" strike="noStrike" u="none">
                <a:solidFill>
                  <a:srgbClr val="171a6c"/>
                </a:solidFill>
                <a:effectLst/>
                <a:uFillTx/>
                <a:latin typeface="Calibri"/>
              </a:rPr>
              <a:t>Analogue Probes</a:t>
            </a:r>
            <a:endParaRPr b="1" lang="en-US" sz="2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246240" y="1528920"/>
            <a:ext cx="1765800" cy="1560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8" name="" descr=""/>
          <p:cNvPicPr/>
          <p:nvPr/>
        </p:nvPicPr>
        <p:blipFill>
          <a:blip r:embed="rId2"/>
          <a:stretch/>
        </p:blipFill>
        <p:spPr>
          <a:xfrm>
            <a:off x="264240" y="3239640"/>
            <a:ext cx="1763640" cy="1516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9" name=""/>
          <p:cNvSpPr txBox="1"/>
          <p:nvPr/>
        </p:nvSpPr>
        <p:spPr>
          <a:xfrm>
            <a:off x="139680" y="4799160"/>
            <a:ext cx="2202840" cy="48996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1 value (LV, Channel, …) </a:t>
            </a:r>
            <a:br>
              <a:rPr sz="1400"/>
            </a:b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➞ common line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3"/>
          <a:stretch/>
        </p:blipFill>
        <p:spPr>
          <a:xfrm>
            <a:off x="2552040" y="671040"/>
            <a:ext cx="4469760" cy="2251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1" name="" descr=""/>
          <p:cNvPicPr/>
          <p:nvPr/>
        </p:nvPicPr>
        <p:blipFill>
          <a:blip r:embed="rId4"/>
          <a:stretch/>
        </p:blipFill>
        <p:spPr>
          <a:xfrm>
            <a:off x="3214800" y="2980080"/>
            <a:ext cx="6283440" cy="2491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" name="PlaceHolder 2"/>
          <p:cNvSpPr>
            <a:spLocks noGrp="1"/>
          </p:cNvSpPr>
          <p:nvPr>
            <p:ph type="title"/>
          </p:nvPr>
        </p:nvSpPr>
        <p:spPr>
          <a:xfrm>
            <a:off x="4446000" y="0"/>
            <a:ext cx="5517720" cy="8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spAutoFit/>
          </a:bodyPr>
          <a:p>
            <a:pPr indent="0" algn="r">
              <a:buNone/>
            </a:pPr>
            <a:r>
              <a:rPr b="1" lang="en-US" sz="3200" strike="noStrike" u="none">
                <a:solidFill>
                  <a:srgbClr val="ffffff"/>
                </a:solidFill>
                <a:effectLst/>
                <a:uFillTx/>
                <a:latin typeface="Calibri"/>
              </a:rPr>
              <a:t>Analogue Probes</a:t>
            </a:r>
            <a:endParaRPr b="1" lang="en-US" sz="3200" strike="noStrike" u="none">
              <a:solidFill>
                <a:srgbClr val="171a6c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8FF89C6-43B1-454C-A046-62D684424EED}" type="slidenum">
              <a:t>9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>Vincent.Boudry@in2p3.fr</a:t>
            </a: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MyAida-2019-12</Template>
  <TotalTime>7288</TotalTime>
  <Application>LibreOffice/25.2.2.2$MacOSX_AARCH64 LibreOffice_project/7370d4be9e3cf6031a51beef54ff3bda878e3fac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2025-04-30T17:24:34Z</dcterms:created>
  <dc:creator>Vincent Boudry</dc:creator>
  <dc:description/>
  <dc:language>fr-FR</dc:language>
  <cp:lastModifiedBy>Vincent Boudry</cp:lastModifiedBy>
  <dcterms:modified xsi:type="dcterms:W3CDTF">2025-05-06T13:54:04Z</dcterms:modified>
  <cp:revision>51</cp:revision>
  <dc:subject/>
  <dc:title>MyAida-2019-12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