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8"/>
  </p:notesMasterIdLst>
  <p:sldIdLst>
    <p:sldId id="256" r:id="rId2"/>
    <p:sldId id="258" r:id="rId3"/>
    <p:sldId id="267" r:id="rId4"/>
    <p:sldId id="268" r:id="rId5"/>
    <p:sldId id="261" r:id="rId6"/>
    <p:sldId id="266" r:id="rId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1" roundtripDataSignature="AMtx7miiXkZ/cCFotFnmko6I0vKSi+lV5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26"/>
  </p:normalViewPr>
  <p:slideViewPr>
    <p:cSldViewPr snapToGrid="0">
      <p:cViewPr varScale="1">
        <p:scale>
          <a:sx n="160" d="100"/>
          <a:sy n="160" d="100"/>
        </p:scale>
        <p:origin x="43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customschemas.google.com/relationships/presentationmetadata" Target="metadata"/><Relationship Id="rId5" Type="http://schemas.openxmlformats.org/officeDocument/2006/relationships/slide" Target="slides/slide4.xml"/><Relationship Id="rId15" Type="http://schemas.openxmlformats.org/officeDocument/2006/relationships/tableStyles" Target="tableStyles.xml"/><Relationship Id="rId4" Type="http://schemas.openxmlformats.org/officeDocument/2006/relationships/slide" Target="slides/slide3.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Calibri"/>
                <a:ea typeface="Calibri"/>
                <a:cs typeface="Calibri"/>
                <a:sym typeface="Calibri"/>
              </a:rPr>
              <a:t>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042667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
        <p:cNvGrpSpPr/>
        <p:nvPr/>
      </p:nvGrpSpPr>
      <p:grpSpPr>
        <a:xfrm>
          <a:off x="0" y="0"/>
          <a:ext cx="0" cy="0"/>
          <a:chOff x="0" y="0"/>
          <a:chExt cx="0" cy="0"/>
        </a:xfrm>
      </p:grpSpPr>
      <p:sp>
        <p:nvSpPr>
          <p:cNvPr id="17" name="Google Shape;17;p30"/>
          <p:cNvSpPr txBox="1">
            <a:spLocks noGrp="1"/>
          </p:cNvSpPr>
          <p:nvPr>
            <p:ph type="ctrTitle"/>
          </p:nvPr>
        </p:nvSpPr>
        <p:spPr>
          <a:xfrm>
            <a:off x="187890" y="1005214"/>
            <a:ext cx="8780746" cy="1627259"/>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171A6C"/>
              </a:buClr>
              <a:buSzPts val="4500"/>
              <a:buFont typeface="Calibri"/>
              <a:buNone/>
              <a:defRPr sz="4500" b="1">
                <a:solidFill>
                  <a:srgbClr val="171A6C"/>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0"/>
          <p:cNvSpPr txBox="1">
            <a:spLocks noGrp="1"/>
          </p:cNvSpPr>
          <p:nvPr>
            <p:ph type="subTitle" idx="1"/>
          </p:nvPr>
        </p:nvSpPr>
        <p:spPr>
          <a:xfrm>
            <a:off x="187890" y="2683668"/>
            <a:ext cx="8780746" cy="1384159"/>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750"/>
              </a:spcBef>
              <a:spcAft>
                <a:spcPts val="0"/>
              </a:spcAft>
              <a:buClr>
                <a:srgbClr val="171A6C"/>
              </a:buClr>
              <a:buSzPts val="2100"/>
              <a:buNone/>
              <a:defRPr sz="2100" b="0">
                <a:solidFill>
                  <a:srgbClr val="171A6C"/>
                </a:solidFill>
              </a:defRPr>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9" name="Google Shape;19;p30"/>
          <p:cNvSpPr txBox="1">
            <a:spLocks noGrp="1"/>
          </p:cNvSpPr>
          <p:nvPr>
            <p:ph type="sldNum" idx="12"/>
          </p:nvPr>
        </p:nvSpPr>
        <p:spPr>
          <a:xfrm>
            <a:off x="8428071" y="4767262"/>
            <a:ext cx="715933" cy="376238"/>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
        <p:nvSpPr>
          <p:cNvPr id="20" name="Google Shape;20;p30"/>
          <p:cNvSpPr txBox="1"/>
          <p:nvPr/>
        </p:nvSpPr>
        <p:spPr>
          <a:xfrm>
            <a:off x="912283" y="4740270"/>
            <a:ext cx="8231717"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dirty="0">
                <a:solidFill>
                  <a:srgbClr val="444444"/>
                </a:solidFill>
                <a:latin typeface="Calibri"/>
                <a:ea typeface="Calibri"/>
                <a:cs typeface="Calibri"/>
                <a:sym typeface="Calibri"/>
              </a:rPr>
              <a:t>This project has received funding from the European Union’s Horizon 2020 research and innovation programme under grant agreement No 101004761.</a:t>
            </a:r>
            <a:endParaRPr sz="1000" b="0" i="0" u="none" strike="noStrike" cap="none" dirty="0">
              <a:solidFill>
                <a:schemeClr val="dk1"/>
              </a:solidFill>
              <a:latin typeface="Calibri"/>
              <a:ea typeface="Calibri"/>
              <a:cs typeface="Calibri"/>
              <a:sym typeface="Calibri"/>
            </a:endParaRPr>
          </a:p>
        </p:txBody>
      </p:sp>
      <p:sp>
        <p:nvSpPr>
          <p:cNvPr id="21" name="Google Shape;21;p30"/>
          <p:cNvSpPr txBox="1"/>
          <p:nvPr/>
        </p:nvSpPr>
        <p:spPr>
          <a:xfrm>
            <a:off x="3733800" y="101600"/>
            <a:ext cx="5410200" cy="92333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700"/>
              <a:buFont typeface="Arial"/>
              <a:buNone/>
            </a:pPr>
            <a:r>
              <a:rPr lang="en-GB" sz="2700" b="0" i="0" u="none" strike="noStrike" cap="none">
                <a:solidFill>
                  <a:schemeClr val="lt1"/>
                </a:solidFill>
                <a:latin typeface="Calibri"/>
                <a:ea typeface="Calibri"/>
                <a:cs typeface="Calibri"/>
                <a:sym typeface="Calibri"/>
              </a:rPr>
              <a:t>Advancement and Innovation for Detectors at Accelerators</a:t>
            </a:r>
            <a:endParaRPr sz="1400" b="0" i="0" u="none" strike="noStrike" cap="none">
              <a:solidFill>
                <a:srgbClr val="000000"/>
              </a:solidFill>
              <a:latin typeface="Arial"/>
              <a:ea typeface="Arial"/>
              <a:cs typeface="Arial"/>
              <a:sym typeface="Arial"/>
            </a:endParaRPr>
          </a:p>
        </p:txBody>
      </p:sp>
      <p:pic>
        <p:nvPicPr>
          <p:cNvPr id="22" name="Google Shape;22;p30"/>
          <p:cNvPicPr preferRelativeResize="0"/>
          <p:nvPr/>
        </p:nvPicPr>
        <p:blipFill rotWithShape="1">
          <a:blip r:embed="rId2">
            <a:alphaModFix/>
          </a:blip>
          <a:srcRect/>
          <a:stretch/>
        </p:blipFill>
        <p:spPr>
          <a:xfrm rot="10800000" flipH="1">
            <a:off x="381001" y="4747725"/>
            <a:ext cx="531283" cy="376237"/>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40"/>
          <p:cNvSpPr txBox="1">
            <a:spLocks noGrp="1"/>
          </p:cNvSpPr>
          <p:nvPr>
            <p:ph type="title"/>
          </p:nvPr>
        </p:nvSpPr>
        <p:spPr>
          <a:xfrm rot="5400000">
            <a:off x="5350074" y="1467446"/>
            <a:ext cx="4358879"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40"/>
          <p:cNvSpPr txBox="1">
            <a:spLocks noGrp="1"/>
          </p:cNvSpPr>
          <p:nvPr>
            <p:ph type="body" idx="1"/>
          </p:nvPr>
        </p:nvSpPr>
        <p:spPr>
          <a:xfrm rot="5400000">
            <a:off x="1349576" y="-447079"/>
            <a:ext cx="4358879"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1" name="Google Shape;81;p40"/>
          <p:cNvSpPr txBox="1">
            <a:spLocks noGrp="1"/>
          </p:cNvSpPr>
          <p:nvPr>
            <p:ph type="dt" idx="10"/>
          </p:nvPr>
        </p:nvSpPr>
        <p:spPr>
          <a:xfrm>
            <a:off x="628650" y="4767270"/>
            <a:ext cx="20574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2" name="Google Shape;82;p40"/>
          <p:cNvSpPr txBox="1">
            <a:spLocks noGrp="1"/>
          </p:cNvSpPr>
          <p:nvPr>
            <p:ph type="ftr" idx="11"/>
          </p:nvPr>
        </p:nvSpPr>
        <p:spPr>
          <a:xfrm>
            <a:off x="5" y="4767262"/>
            <a:ext cx="9143999" cy="376238"/>
          </a:xfrm>
          <a:prstGeom prst="rect">
            <a:avLst/>
          </a:prstGeom>
          <a:gradFill>
            <a:gsLst>
              <a:gs pos="0">
                <a:schemeClr val="lt1"/>
              </a:gs>
              <a:gs pos="2000">
                <a:schemeClr val="lt1"/>
              </a:gs>
              <a:gs pos="64000">
                <a:srgbClr val="44A7AB"/>
              </a:gs>
              <a:gs pos="100000">
                <a:srgbClr val="44A7AB"/>
              </a:gs>
            </a:gsLst>
            <a:lin ang="0" scaled="0"/>
          </a:gra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40"/>
          <p:cNvSpPr txBox="1">
            <a:spLocks noGrp="1"/>
          </p:cNvSpPr>
          <p:nvPr>
            <p:ph type="sldNum" idx="12"/>
          </p:nvPr>
        </p:nvSpPr>
        <p:spPr>
          <a:xfrm>
            <a:off x="8428071" y="4767262"/>
            <a:ext cx="715933" cy="376238"/>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3"/>
        <p:cNvGrpSpPr/>
        <p:nvPr/>
      </p:nvGrpSpPr>
      <p:grpSpPr>
        <a:xfrm>
          <a:off x="0" y="0"/>
          <a:ext cx="0" cy="0"/>
          <a:chOff x="0" y="0"/>
          <a:chExt cx="0" cy="0"/>
        </a:xfrm>
      </p:grpSpPr>
      <p:sp>
        <p:nvSpPr>
          <p:cNvPr id="24" name="Google Shape;24;p31"/>
          <p:cNvSpPr txBox="1">
            <a:spLocks noGrp="1"/>
          </p:cNvSpPr>
          <p:nvPr>
            <p:ph type="body" idx="1"/>
          </p:nvPr>
        </p:nvSpPr>
        <p:spPr>
          <a:xfrm>
            <a:off x="236914" y="1185332"/>
            <a:ext cx="8666018" cy="3683001"/>
          </a:xfrm>
          <a:prstGeom prst="rect">
            <a:avLst/>
          </a:prstGeom>
          <a:noFill/>
          <a:ln>
            <a:noFill/>
          </a:ln>
        </p:spPr>
        <p:txBody>
          <a:bodyPr spcFirstLastPara="1" wrap="square" lIns="91425" tIns="45700" rIns="91425" bIns="45700" anchor="t" anchorCtr="0">
            <a:normAutofit/>
          </a:bodyPr>
          <a:lstStyle>
            <a:lvl1pPr marL="457200" lvl="0" indent="-361950" algn="l">
              <a:lnSpc>
                <a:spcPct val="90000"/>
              </a:lnSpc>
              <a:spcBef>
                <a:spcPts val="750"/>
              </a:spcBef>
              <a:spcAft>
                <a:spcPts val="0"/>
              </a:spcAft>
              <a:buClr>
                <a:srgbClr val="F2B53C"/>
              </a:buClr>
              <a:buSzPts val="2100"/>
              <a:buChar char="•"/>
              <a:defRPr b="0">
                <a:solidFill>
                  <a:srgbClr val="171A6C"/>
                </a:solidFill>
              </a:defRPr>
            </a:lvl1pPr>
            <a:lvl2pPr marL="914400" lvl="1" indent="-342900" algn="l">
              <a:lnSpc>
                <a:spcPct val="90000"/>
              </a:lnSpc>
              <a:spcBef>
                <a:spcPts val="375"/>
              </a:spcBef>
              <a:spcAft>
                <a:spcPts val="0"/>
              </a:spcAft>
              <a:buClr>
                <a:srgbClr val="F2B53C"/>
              </a:buClr>
              <a:buSzPts val="1800"/>
              <a:buChar char="•"/>
              <a:defRPr b="0">
                <a:solidFill>
                  <a:srgbClr val="171A6C"/>
                </a:solidFill>
              </a:defRPr>
            </a:lvl2pPr>
            <a:lvl3pPr marL="1371600" lvl="2" indent="-323850" algn="l">
              <a:lnSpc>
                <a:spcPct val="90000"/>
              </a:lnSpc>
              <a:spcBef>
                <a:spcPts val="375"/>
              </a:spcBef>
              <a:spcAft>
                <a:spcPts val="0"/>
              </a:spcAft>
              <a:buClr>
                <a:srgbClr val="F2B53C"/>
              </a:buClr>
              <a:buSzPts val="1500"/>
              <a:buChar char="•"/>
              <a:defRPr b="0">
                <a:solidFill>
                  <a:srgbClr val="171A6C"/>
                </a:solidFill>
              </a:defRPr>
            </a:lvl3pPr>
            <a:lvl4pPr marL="1828800" lvl="3" indent="-314325" algn="l">
              <a:lnSpc>
                <a:spcPct val="90000"/>
              </a:lnSpc>
              <a:spcBef>
                <a:spcPts val="375"/>
              </a:spcBef>
              <a:spcAft>
                <a:spcPts val="0"/>
              </a:spcAft>
              <a:buClr>
                <a:srgbClr val="F2B53C"/>
              </a:buClr>
              <a:buSzPts val="1350"/>
              <a:buChar char="•"/>
              <a:defRPr b="0">
                <a:solidFill>
                  <a:srgbClr val="171A6C"/>
                </a:solidFill>
              </a:defRPr>
            </a:lvl4pPr>
            <a:lvl5pPr marL="2286000" lvl="4" indent="-314325" algn="l">
              <a:lnSpc>
                <a:spcPct val="90000"/>
              </a:lnSpc>
              <a:spcBef>
                <a:spcPts val="375"/>
              </a:spcBef>
              <a:spcAft>
                <a:spcPts val="0"/>
              </a:spcAft>
              <a:buClr>
                <a:srgbClr val="F2B53C"/>
              </a:buClr>
              <a:buSzPts val="1350"/>
              <a:buChar char="•"/>
              <a:defRPr b="0">
                <a:solidFill>
                  <a:srgbClr val="171A6C"/>
                </a:solidFill>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5" name="Google Shape;25;p31"/>
          <p:cNvSpPr txBox="1">
            <a:spLocks noGrp="1"/>
          </p:cNvSpPr>
          <p:nvPr>
            <p:ph type="title"/>
          </p:nvPr>
        </p:nvSpPr>
        <p:spPr>
          <a:xfrm>
            <a:off x="4033381" y="110704"/>
            <a:ext cx="5005670" cy="80792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300"/>
              <a:buFont typeface="Calibri"/>
              <a:buNone/>
              <a:defRPr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1"/>
          <p:cNvSpPr txBox="1"/>
          <p:nvPr/>
        </p:nvSpPr>
        <p:spPr>
          <a:xfrm>
            <a:off x="8704801" y="4818788"/>
            <a:ext cx="39626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chemeClr val="dk1"/>
                </a:solidFill>
                <a:latin typeface="Calibri"/>
                <a:ea typeface="Calibri"/>
                <a:cs typeface="Calibri"/>
                <a:sym typeface="Calibri"/>
              </a:rPr>
              <a:t>‹#›</a:t>
            </a:fld>
            <a:endParaRPr sz="1400" b="0" i="0" u="none" strike="noStrike" cap="none">
              <a:solidFill>
                <a:schemeClr val="dk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33"/>
          <p:cNvSpPr txBox="1">
            <a:spLocks noGrp="1"/>
          </p:cNvSpPr>
          <p:nvPr>
            <p:ph type="title"/>
          </p:nvPr>
        </p:nvSpPr>
        <p:spPr>
          <a:xfrm>
            <a:off x="541367" y="1340173"/>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33"/>
          <p:cNvSpPr txBox="1">
            <a:spLocks noGrp="1"/>
          </p:cNvSpPr>
          <p:nvPr>
            <p:ph type="body" idx="1"/>
          </p:nvPr>
        </p:nvSpPr>
        <p:spPr>
          <a:xfrm>
            <a:off x="628650" y="1369219"/>
            <a:ext cx="3886200" cy="32635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6" name="Google Shape;36;p33"/>
          <p:cNvSpPr txBox="1">
            <a:spLocks noGrp="1"/>
          </p:cNvSpPr>
          <p:nvPr>
            <p:ph type="body" idx="2"/>
          </p:nvPr>
        </p:nvSpPr>
        <p:spPr>
          <a:xfrm>
            <a:off x="4629150" y="1369219"/>
            <a:ext cx="3886200" cy="32635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7" name="Google Shape;37;p33"/>
          <p:cNvSpPr txBox="1">
            <a:spLocks noGrp="1"/>
          </p:cNvSpPr>
          <p:nvPr>
            <p:ph type="dt" idx="10"/>
          </p:nvPr>
        </p:nvSpPr>
        <p:spPr>
          <a:xfrm>
            <a:off x="628650" y="4767270"/>
            <a:ext cx="20574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8" name="Google Shape;38;p33"/>
          <p:cNvSpPr txBox="1">
            <a:spLocks noGrp="1"/>
          </p:cNvSpPr>
          <p:nvPr>
            <p:ph type="ftr" idx="11"/>
          </p:nvPr>
        </p:nvSpPr>
        <p:spPr>
          <a:xfrm>
            <a:off x="5" y="4767262"/>
            <a:ext cx="9143999" cy="376238"/>
          </a:xfrm>
          <a:prstGeom prst="rect">
            <a:avLst/>
          </a:prstGeom>
          <a:gradFill>
            <a:gsLst>
              <a:gs pos="0">
                <a:schemeClr val="lt1"/>
              </a:gs>
              <a:gs pos="2000">
                <a:schemeClr val="lt1"/>
              </a:gs>
              <a:gs pos="64000">
                <a:srgbClr val="44A7AB"/>
              </a:gs>
              <a:gs pos="100000">
                <a:srgbClr val="44A7AB"/>
              </a:gs>
            </a:gsLst>
            <a:lin ang="0" scaled="0"/>
          </a:gra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3"/>
          <p:cNvSpPr txBox="1">
            <a:spLocks noGrp="1"/>
          </p:cNvSpPr>
          <p:nvPr>
            <p:ph type="sldNum" idx="12"/>
          </p:nvPr>
        </p:nvSpPr>
        <p:spPr>
          <a:xfrm>
            <a:off x="8428071" y="4767262"/>
            <a:ext cx="715933" cy="376238"/>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34"/>
          <p:cNvSpPr txBox="1">
            <a:spLocks noGrp="1"/>
          </p:cNvSpPr>
          <p:nvPr>
            <p:ph type="title"/>
          </p:nvPr>
        </p:nvSpPr>
        <p:spPr>
          <a:xfrm>
            <a:off x="629841" y="273847"/>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34"/>
          <p:cNvSpPr txBox="1">
            <a:spLocks noGrp="1"/>
          </p:cNvSpPr>
          <p:nvPr>
            <p:ph type="body" idx="1"/>
          </p:nvPr>
        </p:nvSpPr>
        <p:spPr>
          <a:xfrm>
            <a:off x="629842" y="1260872"/>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3" name="Google Shape;43;p34"/>
          <p:cNvSpPr txBox="1">
            <a:spLocks noGrp="1"/>
          </p:cNvSpPr>
          <p:nvPr>
            <p:ph type="body" idx="2"/>
          </p:nvPr>
        </p:nvSpPr>
        <p:spPr>
          <a:xfrm>
            <a:off x="629842" y="1878806"/>
            <a:ext cx="3868340" cy="276344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4" name="Google Shape;44;p34"/>
          <p:cNvSpPr txBox="1">
            <a:spLocks noGrp="1"/>
          </p:cNvSpPr>
          <p:nvPr>
            <p:ph type="body" idx="3"/>
          </p:nvPr>
        </p:nvSpPr>
        <p:spPr>
          <a:xfrm>
            <a:off x="4629153" y="1260872"/>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5" name="Google Shape;45;p34"/>
          <p:cNvSpPr txBox="1">
            <a:spLocks noGrp="1"/>
          </p:cNvSpPr>
          <p:nvPr>
            <p:ph type="body" idx="4"/>
          </p:nvPr>
        </p:nvSpPr>
        <p:spPr>
          <a:xfrm>
            <a:off x="4629153" y="1878806"/>
            <a:ext cx="3887391" cy="276344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6" name="Google Shape;46;p34"/>
          <p:cNvSpPr txBox="1">
            <a:spLocks noGrp="1"/>
          </p:cNvSpPr>
          <p:nvPr>
            <p:ph type="dt" idx="10"/>
          </p:nvPr>
        </p:nvSpPr>
        <p:spPr>
          <a:xfrm>
            <a:off x="628650" y="4767270"/>
            <a:ext cx="20574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34"/>
          <p:cNvSpPr txBox="1">
            <a:spLocks noGrp="1"/>
          </p:cNvSpPr>
          <p:nvPr>
            <p:ph type="ftr" idx="11"/>
          </p:nvPr>
        </p:nvSpPr>
        <p:spPr>
          <a:xfrm>
            <a:off x="5" y="4767262"/>
            <a:ext cx="9143999" cy="376238"/>
          </a:xfrm>
          <a:prstGeom prst="rect">
            <a:avLst/>
          </a:prstGeom>
          <a:gradFill>
            <a:gsLst>
              <a:gs pos="0">
                <a:schemeClr val="lt1"/>
              </a:gs>
              <a:gs pos="2000">
                <a:schemeClr val="lt1"/>
              </a:gs>
              <a:gs pos="64000">
                <a:srgbClr val="44A7AB"/>
              </a:gs>
              <a:gs pos="100000">
                <a:srgbClr val="44A7AB"/>
              </a:gs>
            </a:gsLst>
            <a:lin ang="0" scaled="0"/>
          </a:gra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4"/>
          <p:cNvSpPr txBox="1">
            <a:spLocks noGrp="1"/>
          </p:cNvSpPr>
          <p:nvPr>
            <p:ph type="sldNum" idx="12"/>
          </p:nvPr>
        </p:nvSpPr>
        <p:spPr>
          <a:xfrm>
            <a:off x="8428071" y="4767262"/>
            <a:ext cx="715933" cy="376238"/>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35"/>
          <p:cNvSpPr txBox="1">
            <a:spLocks noGrp="1"/>
          </p:cNvSpPr>
          <p:nvPr>
            <p:ph type="title"/>
          </p:nvPr>
        </p:nvSpPr>
        <p:spPr>
          <a:xfrm>
            <a:off x="541367" y="1340173"/>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35"/>
          <p:cNvSpPr txBox="1">
            <a:spLocks noGrp="1"/>
          </p:cNvSpPr>
          <p:nvPr>
            <p:ph type="dt" idx="10"/>
          </p:nvPr>
        </p:nvSpPr>
        <p:spPr>
          <a:xfrm>
            <a:off x="628650" y="4767270"/>
            <a:ext cx="20574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35"/>
          <p:cNvSpPr txBox="1">
            <a:spLocks noGrp="1"/>
          </p:cNvSpPr>
          <p:nvPr>
            <p:ph type="ftr" idx="11"/>
          </p:nvPr>
        </p:nvSpPr>
        <p:spPr>
          <a:xfrm>
            <a:off x="5" y="4767262"/>
            <a:ext cx="9143999" cy="376238"/>
          </a:xfrm>
          <a:prstGeom prst="rect">
            <a:avLst/>
          </a:prstGeom>
          <a:gradFill>
            <a:gsLst>
              <a:gs pos="0">
                <a:schemeClr val="lt1"/>
              </a:gs>
              <a:gs pos="2000">
                <a:schemeClr val="lt1"/>
              </a:gs>
              <a:gs pos="64000">
                <a:srgbClr val="44A7AB"/>
              </a:gs>
              <a:gs pos="100000">
                <a:srgbClr val="44A7AB"/>
              </a:gs>
            </a:gsLst>
            <a:lin ang="0" scaled="0"/>
          </a:gra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35"/>
          <p:cNvSpPr txBox="1">
            <a:spLocks noGrp="1"/>
          </p:cNvSpPr>
          <p:nvPr>
            <p:ph type="sldNum" idx="12"/>
          </p:nvPr>
        </p:nvSpPr>
        <p:spPr>
          <a:xfrm>
            <a:off x="8428071" y="4767262"/>
            <a:ext cx="715933" cy="376238"/>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36"/>
          <p:cNvSpPr txBox="1">
            <a:spLocks noGrp="1"/>
          </p:cNvSpPr>
          <p:nvPr>
            <p:ph type="dt" idx="10"/>
          </p:nvPr>
        </p:nvSpPr>
        <p:spPr>
          <a:xfrm>
            <a:off x="628650" y="4767270"/>
            <a:ext cx="20574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6" name="Google Shape;56;p36"/>
          <p:cNvSpPr txBox="1">
            <a:spLocks noGrp="1"/>
          </p:cNvSpPr>
          <p:nvPr>
            <p:ph type="ftr" idx="11"/>
          </p:nvPr>
        </p:nvSpPr>
        <p:spPr>
          <a:xfrm>
            <a:off x="5" y="4767262"/>
            <a:ext cx="9143999" cy="376238"/>
          </a:xfrm>
          <a:prstGeom prst="rect">
            <a:avLst/>
          </a:prstGeom>
          <a:gradFill>
            <a:gsLst>
              <a:gs pos="0">
                <a:schemeClr val="lt1"/>
              </a:gs>
              <a:gs pos="2000">
                <a:schemeClr val="lt1"/>
              </a:gs>
              <a:gs pos="64000">
                <a:srgbClr val="44A7AB"/>
              </a:gs>
              <a:gs pos="100000">
                <a:srgbClr val="44A7AB"/>
              </a:gs>
            </a:gsLst>
            <a:lin ang="0" scaled="0"/>
          </a:gra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36"/>
          <p:cNvSpPr txBox="1">
            <a:spLocks noGrp="1"/>
          </p:cNvSpPr>
          <p:nvPr>
            <p:ph type="sldNum" idx="12"/>
          </p:nvPr>
        </p:nvSpPr>
        <p:spPr>
          <a:xfrm>
            <a:off x="8428071" y="4767262"/>
            <a:ext cx="715933" cy="376238"/>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37"/>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7"/>
          <p:cNvSpPr txBox="1">
            <a:spLocks noGrp="1"/>
          </p:cNvSpPr>
          <p:nvPr>
            <p:ph type="body" idx="1"/>
          </p:nvPr>
        </p:nvSpPr>
        <p:spPr>
          <a:xfrm>
            <a:off x="3887391" y="740576"/>
            <a:ext cx="4629150" cy="3655219"/>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61" name="Google Shape;61;p37"/>
          <p:cNvSpPr txBox="1">
            <a:spLocks noGrp="1"/>
          </p:cNvSpPr>
          <p:nvPr>
            <p:ph type="body" idx="2"/>
          </p:nvPr>
        </p:nvSpPr>
        <p:spPr>
          <a:xfrm>
            <a:off x="629841" y="1543050"/>
            <a:ext cx="2949178" cy="285869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2" name="Google Shape;62;p37"/>
          <p:cNvSpPr txBox="1">
            <a:spLocks noGrp="1"/>
          </p:cNvSpPr>
          <p:nvPr>
            <p:ph type="dt" idx="10"/>
          </p:nvPr>
        </p:nvSpPr>
        <p:spPr>
          <a:xfrm>
            <a:off x="628650" y="4767270"/>
            <a:ext cx="20574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3" name="Google Shape;63;p37"/>
          <p:cNvSpPr txBox="1">
            <a:spLocks noGrp="1"/>
          </p:cNvSpPr>
          <p:nvPr>
            <p:ph type="ftr" idx="11"/>
          </p:nvPr>
        </p:nvSpPr>
        <p:spPr>
          <a:xfrm>
            <a:off x="5" y="4767262"/>
            <a:ext cx="9143999" cy="376238"/>
          </a:xfrm>
          <a:prstGeom prst="rect">
            <a:avLst/>
          </a:prstGeom>
          <a:gradFill>
            <a:gsLst>
              <a:gs pos="0">
                <a:schemeClr val="lt1"/>
              </a:gs>
              <a:gs pos="2000">
                <a:schemeClr val="lt1"/>
              </a:gs>
              <a:gs pos="64000">
                <a:srgbClr val="44A7AB"/>
              </a:gs>
              <a:gs pos="100000">
                <a:srgbClr val="44A7AB"/>
              </a:gs>
            </a:gsLst>
            <a:lin ang="0" scaled="0"/>
          </a:gra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7"/>
          <p:cNvSpPr txBox="1">
            <a:spLocks noGrp="1"/>
          </p:cNvSpPr>
          <p:nvPr>
            <p:ph type="sldNum" idx="12"/>
          </p:nvPr>
        </p:nvSpPr>
        <p:spPr>
          <a:xfrm>
            <a:off x="8428071" y="4767262"/>
            <a:ext cx="715933" cy="376238"/>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38"/>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8"/>
          <p:cNvSpPr>
            <a:spLocks noGrp="1"/>
          </p:cNvSpPr>
          <p:nvPr>
            <p:ph type="pic" idx="2"/>
          </p:nvPr>
        </p:nvSpPr>
        <p:spPr>
          <a:xfrm>
            <a:off x="3887391" y="740576"/>
            <a:ext cx="4629150" cy="3655219"/>
          </a:xfrm>
          <a:prstGeom prst="rect">
            <a:avLst/>
          </a:prstGeom>
          <a:noFill/>
          <a:ln>
            <a:noFill/>
          </a:ln>
        </p:spPr>
      </p:sp>
      <p:sp>
        <p:nvSpPr>
          <p:cNvPr id="68" name="Google Shape;68;p38"/>
          <p:cNvSpPr txBox="1">
            <a:spLocks noGrp="1"/>
          </p:cNvSpPr>
          <p:nvPr>
            <p:ph type="body" idx="1"/>
          </p:nvPr>
        </p:nvSpPr>
        <p:spPr>
          <a:xfrm>
            <a:off x="629841" y="1543050"/>
            <a:ext cx="2949178" cy="285869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9" name="Google Shape;69;p38"/>
          <p:cNvSpPr txBox="1">
            <a:spLocks noGrp="1"/>
          </p:cNvSpPr>
          <p:nvPr>
            <p:ph type="dt" idx="10"/>
          </p:nvPr>
        </p:nvSpPr>
        <p:spPr>
          <a:xfrm>
            <a:off x="628650" y="4767270"/>
            <a:ext cx="20574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8"/>
          <p:cNvSpPr txBox="1">
            <a:spLocks noGrp="1"/>
          </p:cNvSpPr>
          <p:nvPr>
            <p:ph type="ftr" idx="11"/>
          </p:nvPr>
        </p:nvSpPr>
        <p:spPr>
          <a:xfrm>
            <a:off x="5" y="4767262"/>
            <a:ext cx="9143999" cy="376238"/>
          </a:xfrm>
          <a:prstGeom prst="rect">
            <a:avLst/>
          </a:prstGeom>
          <a:gradFill>
            <a:gsLst>
              <a:gs pos="0">
                <a:schemeClr val="lt1"/>
              </a:gs>
              <a:gs pos="2000">
                <a:schemeClr val="lt1"/>
              </a:gs>
              <a:gs pos="64000">
                <a:srgbClr val="44A7AB"/>
              </a:gs>
              <a:gs pos="100000">
                <a:srgbClr val="44A7AB"/>
              </a:gs>
            </a:gsLst>
            <a:lin ang="0" scaled="0"/>
          </a:gra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8"/>
          <p:cNvSpPr txBox="1">
            <a:spLocks noGrp="1"/>
          </p:cNvSpPr>
          <p:nvPr>
            <p:ph type="sldNum" idx="12"/>
          </p:nvPr>
        </p:nvSpPr>
        <p:spPr>
          <a:xfrm>
            <a:off x="8428071" y="4767262"/>
            <a:ext cx="715933" cy="376238"/>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39"/>
          <p:cNvSpPr txBox="1">
            <a:spLocks noGrp="1"/>
          </p:cNvSpPr>
          <p:nvPr>
            <p:ph type="title"/>
          </p:nvPr>
        </p:nvSpPr>
        <p:spPr>
          <a:xfrm>
            <a:off x="541367" y="1340173"/>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9"/>
          <p:cNvSpPr txBox="1">
            <a:spLocks noGrp="1"/>
          </p:cNvSpPr>
          <p:nvPr>
            <p:ph type="body" idx="1"/>
          </p:nvPr>
        </p:nvSpPr>
        <p:spPr>
          <a:xfrm rot="5400000">
            <a:off x="3490079" y="-392542"/>
            <a:ext cx="2163842"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5" name="Google Shape;75;p39"/>
          <p:cNvSpPr txBox="1">
            <a:spLocks noGrp="1"/>
          </p:cNvSpPr>
          <p:nvPr>
            <p:ph type="dt" idx="10"/>
          </p:nvPr>
        </p:nvSpPr>
        <p:spPr>
          <a:xfrm>
            <a:off x="628650" y="4767270"/>
            <a:ext cx="20574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6" name="Google Shape;76;p39"/>
          <p:cNvSpPr txBox="1">
            <a:spLocks noGrp="1"/>
          </p:cNvSpPr>
          <p:nvPr>
            <p:ph type="ftr" idx="11"/>
          </p:nvPr>
        </p:nvSpPr>
        <p:spPr>
          <a:xfrm>
            <a:off x="5" y="4767262"/>
            <a:ext cx="9143999" cy="376238"/>
          </a:xfrm>
          <a:prstGeom prst="rect">
            <a:avLst/>
          </a:prstGeom>
          <a:gradFill>
            <a:gsLst>
              <a:gs pos="0">
                <a:schemeClr val="lt1"/>
              </a:gs>
              <a:gs pos="2000">
                <a:schemeClr val="lt1"/>
              </a:gs>
              <a:gs pos="64000">
                <a:srgbClr val="44A7AB"/>
              </a:gs>
              <a:gs pos="100000">
                <a:srgbClr val="44A7AB"/>
              </a:gs>
            </a:gsLst>
            <a:lin ang="0" scaled="0"/>
          </a:gra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9"/>
          <p:cNvSpPr txBox="1">
            <a:spLocks noGrp="1"/>
          </p:cNvSpPr>
          <p:nvPr>
            <p:ph type="sldNum" idx="12"/>
          </p:nvPr>
        </p:nvSpPr>
        <p:spPr>
          <a:xfrm>
            <a:off x="8428071" y="4767262"/>
            <a:ext cx="715933" cy="376238"/>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41367" y="1340173"/>
            <a:ext cx="7886700" cy="99417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9"/>
          <p:cNvSpPr txBox="1">
            <a:spLocks noGrp="1"/>
          </p:cNvSpPr>
          <p:nvPr>
            <p:ph type="body" idx="1"/>
          </p:nvPr>
        </p:nvSpPr>
        <p:spPr>
          <a:xfrm>
            <a:off x="628650" y="2468887"/>
            <a:ext cx="7886700" cy="2163842"/>
          </a:xfrm>
          <a:prstGeom prst="rect">
            <a:avLst/>
          </a:prstGeom>
          <a:noFill/>
          <a:ln>
            <a:noFill/>
          </a:ln>
        </p:spPr>
        <p:txBody>
          <a:bodyPr spcFirstLastPara="1" wrap="square" lIns="91425" tIns="45700" rIns="91425" bIns="45700" anchor="t" anchorCtr="0">
            <a:norm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2" name="Google Shape;12;p29"/>
          <p:cNvSpPr txBox="1">
            <a:spLocks noGrp="1"/>
          </p:cNvSpPr>
          <p:nvPr>
            <p:ph type="ftr" idx="11"/>
          </p:nvPr>
        </p:nvSpPr>
        <p:spPr>
          <a:xfrm>
            <a:off x="5" y="4767262"/>
            <a:ext cx="9143999" cy="376238"/>
          </a:xfrm>
          <a:prstGeom prst="rect">
            <a:avLst/>
          </a:prstGeom>
          <a:gradFill>
            <a:gsLst>
              <a:gs pos="0">
                <a:schemeClr val="lt1"/>
              </a:gs>
              <a:gs pos="2000">
                <a:schemeClr val="lt1"/>
              </a:gs>
              <a:gs pos="64000">
                <a:srgbClr val="44A7AB"/>
              </a:gs>
              <a:gs pos="100000">
                <a:srgbClr val="44A7AB"/>
              </a:gs>
            </a:gsLst>
            <a:lin ang="0" scaled="0"/>
          </a:grad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9"/>
          <p:cNvSpPr txBox="1">
            <a:spLocks noGrp="1"/>
          </p:cNvSpPr>
          <p:nvPr>
            <p:ph type="sldNum" idx="12"/>
          </p:nvPr>
        </p:nvSpPr>
        <p:spPr>
          <a:xfrm>
            <a:off x="8428071" y="4767262"/>
            <a:ext cx="715933" cy="376238"/>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
        <p:nvSpPr>
          <p:cNvPr id="14" name="Google Shape;14;p29"/>
          <p:cNvSpPr txBox="1"/>
          <p:nvPr/>
        </p:nvSpPr>
        <p:spPr>
          <a:xfrm>
            <a:off x="2613980" y="0"/>
            <a:ext cx="6530020" cy="1044000"/>
          </a:xfrm>
          <a:prstGeom prst="rect">
            <a:avLst/>
          </a:prstGeom>
          <a:gradFill>
            <a:gsLst>
              <a:gs pos="0">
                <a:schemeClr val="lt1"/>
              </a:gs>
              <a:gs pos="58000">
                <a:srgbClr val="44A7AB"/>
              </a:gs>
              <a:gs pos="100000">
                <a:srgbClr val="44A7AB"/>
              </a:gs>
            </a:gsLst>
            <a:lin ang="0" scaled="0"/>
          </a:gradFill>
          <a:ln w="9525" cap="flat" cmpd="sng">
            <a:solidFill>
              <a:schemeClr val="l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15" name="Google Shape;15;p29"/>
          <p:cNvPicPr preferRelativeResize="0"/>
          <p:nvPr/>
        </p:nvPicPr>
        <p:blipFill rotWithShape="1">
          <a:blip r:embed="rId12">
            <a:alphaModFix/>
          </a:blip>
          <a:srcRect/>
          <a:stretch/>
        </p:blipFill>
        <p:spPr>
          <a:xfrm>
            <a:off x="113212" y="1"/>
            <a:ext cx="2603864" cy="1144858"/>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indico.cern.ch/event/1545029/"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187890" y="1005214"/>
            <a:ext cx="8780746" cy="1627259"/>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71A6C"/>
              </a:buClr>
              <a:buSzPts val="4500"/>
              <a:buFont typeface="Calibri"/>
              <a:buNone/>
            </a:pPr>
            <a:r>
              <a:rPr lang="en-GB" dirty="0"/>
              <a:t>WP12: Software for Future Detectors</a:t>
            </a:r>
            <a:endParaRPr dirty="0"/>
          </a:p>
        </p:txBody>
      </p:sp>
      <p:sp>
        <p:nvSpPr>
          <p:cNvPr id="89" name="Google Shape;89;p1"/>
          <p:cNvSpPr txBox="1">
            <a:spLocks noGrp="1"/>
          </p:cNvSpPr>
          <p:nvPr>
            <p:ph type="subTitle" idx="1"/>
          </p:nvPr>
        </p:nvSpPr>
        <p:spPr>
          <a:xfrm>
            <a:off x="187890" y="2683668"/>
            <a:ext cx="8780746" cy="1384159"/>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71A6C"/>
              </a:buClr>
              <a:buSzPts val="2100"/>
            </a:pPr>
            <a:r>
              <a:rPr lang="en-GB" u="sng" dirty="0">
                <a:uFill>
                  <a:solidFill>
                    <a:schemeClr val="bg1"/>
                  </a:solidFill>
                </a:uFill>
              </a:rPr>
              <a:t>Frank Gaede</a:t>
            </a:r>
            <a:r>
              <a:rPr lang="en-GB" dirty="0">
                <a:uFill>
                  <a:solidFill>
                    <a:schemeClr val="bg1"/>
                  </a:solidFill>
                </a:uFill>
              </a:rPr>
              <a:t> </a:t>
            </a:r>
            <a:r>
              <a:rPr lang="en-GB" dirty="0"/>
              <a:t>(DESY) and Graeme Stewart (CERN)</a:t>
            </a:r>
            <a:endParaRPr dirty="0"/>
          </a:p>
          <a:p>
            <a:pPr marL="0" lvl="0" indent="0" algn="ctr" rtl="0">
              <a:lnSpc>
                <a:spcPct val="90000"/>
              </a:lnSpc>
              <a:spcBef>
                <a:spcPts val="750"/>
              </a:spcBef>
              <a:spcAft>
                <a:spcPts val="0"/>
              </a:spcAft>
              <a:buClr>
                <a:srgbClr val="171A6C"/>
              </a:buClr>
              <a:buSzPts val="2100"/>
              <a:buNone/>
            </a:pPr>
            <a:r>
              <a:rPr lang="en-GB" dirty="0"/>
              <a:t>WP12 Session at the final annual meeting, 2025-05-05</a:t>
            </a:r>
            <a:endParaRPr dirty="0"/>
          </a:p>
        </p:txBody>
      </p:sp>
      <p:sp>
        <p:nvSpPr>
          <p:cNvPr id="90" name="Google Shape;90;p1"/>
          <p:cNvSpPr txBox="1"/>
          <p:nvPr/>
        </p:nvSpPr>
        <p:spPr>
          <a:xfrm>
            <a:off x="0" y="3879708"/>
            <a:ext cx="9143999" cy="37623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47C7FA-77C5-4708-A676-D6812450767B}"/>
              </a:ext>
            </a:extLst>
          </p:cNvPr>
          <p:cNvSpPr>
            <a:spLocks noGrp="1"/>
          </p:cNvSpPr>
          <p:nvPr>
            <p:ph type="body" idx="1"/>
          </p:nvPr>
        </p:nvSpPr>
        <p:spPr>
          <a:xfrm>
            <a:off x="236914" y="1185333"/>
            <a:ext cx="5547437" cy="2856944"/>
          </a:xfrm>
        </p:spPr>
        <p:txBody>
          <a:bodyPr/>
          <a:lstStyle/>
          <a:p>
            <a:r>
              <a:rPr lang="en-GB" dirty="0"/>
              <a:t>Welcome to the Final AIDAinnova Annual Meeting, Software for Future Detectors session</a:t>
            </a:r>
          </a:p>
          <a:p>
            <a:r>
              <a:rPr lang="en-GB" dirty="0"/>
              <a:t>We will have a round up today of what we achieved during AIDAinnova</a:t>
            </a:r>
          </a:p>
          <a:p>
            <a:endParaRPr lang="en-GB" dirty="0"/>
          </a:p>
        </p:txBody>
      </p:sp>
      <p:sp>
        <p:nvSpPr>
          <p:cNvPr id="3" name="Title 2">
            <a:extLst>
              <a:ext uri="{FF2B5EF4-FFF2-40B4-BE49-F238E27FC236}">
                <a16:creationId xmlns:a16="http://schemas.microsoft.com/office/drawing/2014/main" id="{10C149FE-D641-4B46-BC1F-6FCDA9BA7330}"/>
              </a:ext>
            </a:extLst>
          </p:cNvPr>
          <p:cNvSpPr>
            <a:spLocks noGrp="1"/>
          </p:cNvSpPr>
          <p:nvPr>
            <p:ph type="title"/>
          </p:nvPr>
        </p:nvSpPr>
        <p:spPr/>
        <p:txBody>
          <a:bodyPr/>
          <a:lstStyle/>
          <a:p>
            <a:r>
              <a:rPr lang="en-GB" dirty="0"/>
              <a:t>Welcome</a:t>
            </a:r>
          </a:p>
        </p:txBody>
      </p:sp>
      <p:pic>
        <p:nvPicPr>
          <p:cNvPr id="6" name="Picture 5">
            <a:extLst>
              <a:ext uri="{FF2B5EF4-FFF2-40B4-BE49-F238E27FC236}">
                <a16:creationId xmlns:a16="http://schemas.microsoft.com/office/drawing/2014/main" id="{63B614E4-D2B3-00B3-2878-B5C3219F802D}"/>
              </a:ext>
            </a:extLst>
          </p:cNvPr>
          <p:cNvPicPr>
            <a:picLocks noChangeAspect="1"/>
          </p:cNvPicPr>
          <p:nvPr/>
        </p:nvPicPr>
        <p:blipFill>
          <a:blip r:embed="rId2"/>
          <a:stretch>
            <a:fillRect/>
          </a:stretch>
        </p:blipFill>
        <p:spPr>
          <a:xfrm>
            <a:off x="6053331" y="1548181"/>
            <a:ext cx="2180153" cy="2391355"/>
          </a:xfrm>
          <a:prstGeom prst="rect">
            <a:avLst/>
          </a:prstGeom>
        </p:spPr>
      </p:pic>
    </p:spTree>
    <p:extLst>
      <p:ext uri="{BB962C8B-B14F-4D97-AF65-F5344CB8AC3E}">
        <p14:creationId xmlns:p14="http://schemas.microsoft.com/office/powerpoint/2010/main" val="1093309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0FBEB7-5930-4C3F-8C5D-168FFE5E933E}"/>
              </a:ext>
            </a:extLst>
          </p:cNvPr>
          <p:cNvSpPr>
            <a:spLocks noGrp="1"/>
          </p:cNvSpPr>
          <p:nvPr>
            <p:ph type="body" idx="1"/>
          </p:nvPr>
        </p:nvSpPr>
        <p:spPr>
          <a:xfrm>
            <a:off x="236914" y="1185332"/>
            <a:ext cx="8666018" cy="1041033"/>
          </a:xfrm>
        </p:spPr>
        <p:txBody>
          <a:bodyPr>
            <a:normAutofit fontScale="92500" lnSpcReduction="10000"/>
          </a:bodyPr>
          <a:lstStyle/>
          <a:p>
            <a:r>
              <a:rPr lang="en-GB" dirty="0"/>
              <a:t>Our final deliverables fell at the end of 2024, start of 2025</a:t>
            </a:r>
          </a:p>
          <a:p>
            <a:r>
              <a:rPr lang="en-GB" dirty="0"/>
              <a:t>All of them were achieved on time</a:t>
            </a:r>
          </a:p>
          <a:p>
            <a:pPr lvl="1"/>
            <a:r>
              <a:rPr lang="en-GB" dirty="0"/>
              <a:t>Many thanks to everyone in the work package for their inputs</a:t>
            </a:r>
          </a:p>
          <a:p>
            <a:endParaRPr lang="en-GB" dirty="0"/>
          </a:p>
        </p:txBody>
      </p:sp>
      <p:sp>
        <p:nvSpPr>
          <p:cNvPr id="3" name="Title 2">
            <a:extLst>
              <a:ext uri="{FF2B5EF4-FFF2-40B4-BE49-F238E27FC236}">
                <a16:creationId xmlns:a16="http://schemas.microsoft.com/office/drawing/2014/main" id="{FACD7F34-4C34-4DC4-9303-2A8B344FF8C0}"/>
              </a:ext>
            </a:extLst>
          </p:cNvPr>
          <p:cNvSpPr>
            <a:spLocks noGrp="1"/>
          </p:cNvSpPr>
          <p:nvPr>
            <p:ph type="title"/>
          </p:nvPr>
        </p:nvSpPr>
        <p:spPr>
          <a:xfrm>
            <a:off x="3000054" y="110704"/>
            <a:ext cx="6038997" cy="807929"/>
          </a:xfrm>
        </p:spPr>
        <p:txBody>
          <a:bodyPr>
            <a:normAutofit/>
          </a:bodyPr>
          <a:lstStyle/>
          <a:p>
            <a:pPr algn="r"/>
            <a:r>
              <a:rPr lang="en-GB" dirty="0"/>
              <a:t>Final Deliverables</a:t>
            </a:r>
          </a:p>
        </p:txBody>
      </p:sp>
      <p:graphicFrame>
        <p:nvGraphicFramePr>
          <p:cNvPr id="4" name="Table 4">
            <a:extLst>
              <a:ext uri="{FF2B5EF4-FFF2-40B4-BE49-F238E27FC236}">
                <a16:creationId xmlns:a16="http://schemas.microsoft.com/office/drawing/2014/main" id="{E0F66F74-F8DA-7CB2-2C4C-3BAE956E1CB3}"/>
              </a:ext>
            </a:extLst>
          </p:cNvPr>
          <p:cNvGraphicFramePr>
            <a:graphicFrameLocks noGrp="1"/>
          </p:cNvGraphicFramePr>
          <p:nvPr>
            <p:extLst>
              <p:ext uri="{D42A27DB-BD31-4B8C-83A1-F6EECF244321}">
                <p14:modId xmlns:p14="http://schemas.microsoft.com/office/powerpoint/2010/main" val="403513076"/>
              </p:ext>
            </p:extLst>
          </p:nvPr>
        </p:nvGraphicFramePr>
        <p:xfrm>
          <a:off x="582008" y="2301546"/>
          <a:ext cx="8167853" cy="2677072"/>
        </p:xfrm>
        <a:graphic>
          <a:graphicData uri="http://schemas.openxmlformats.org/drawingml/2006/table">
            <a:tbl>
              <a:tblPr firstRow="1" bandRow="1">
                <a:tableStyleId>{5C22544A-7EE6-4342-B048-85BDC9FD1C3A}</a:tableStyleId>
              </a:tblPr>
              <a:tblGrid>
                <a:gridCol w="1023683">
                  <a:extLst>
                    <a:ext uri="{9D8B030D-6E8A-4147-A177-3AD203B41FA5}">
                      <a16:colId xmlns:a16="http://schemas.microsoft.com/office/drawing/2014/main" val="279948718"/>
                    </a:ext>
                  </a:extLst>
                </a:gridCol>
                <a:gridCol w="1346387">
                  <a:extLst>
                    <a:ext uri="{9D8B030D-6E8A-4147-A177-3AD203B41FA5}">
                      <a16:colId xmlns:a16="http://schemas.microsoft.com/office/drawing/2014/main" val="587979055"/>
                    </a:ext>
                  </a:extLst>
                </a:gridCol>
                <a:gridCol w="4985860">
                  <a:extLst>
                    <a:ext uri="{9D8B030D-6E8A-4147-A177-3AD203B41FA5}">
                      <a16:colId xmlns:a16="http://schemas.microsoft.com/office/drawing/2014/main" val="4185215401"/>
                    </a:ext>
                  </a:extLst>
                </a:gridCol>
                <a:gridCol w="811923">
                  <a:extLst>
                    <a:ext uri="{9D8B030D-6E8A-4147-A177-3AD203B41FA5}">
                      <a16:colId xmlns:a16="http://schemas.microsoft.com/office/drawing/2014/main" val="1983511480"/>
                    </a:ext>
                  </a:extLst>
                </a:gridCol>
              </a:tblGrid>
              <a:tr h="515576">
                <a:tc>
                  <a:txBody>
                    <a:bodyPr/>
                    <a:lstStyle/>
                    <a:p>
                      <a:r>
                        <a:rPr lang="en-GB" sz="1000" dirty="0"/>
                        <a:t>Deliverable</a:t>
                      </a:r>
                    </a:p>
                  </a:txBody>
                  <a:tcPr/>
                </a:tc>
                <a:tc>
                  <a:txBody>
                    <a:bodyPr/>
                    <a:lstStyle/>
                    <a:p>
                      <a:r>
                        <a:rPr lang="en-GB" sz="1000" dirty="0"/>
                        <a:t>Title</a:t>
                      </a:r>
                    </a:p>
                  </a:txBody>
                  <a:tcPr/>
                </a:tc>
                <a:tc>
                  <a:txBody>
                    <a:bodyPr/>
                    <a:lstStyle/>
                    <a:p>
                      <a:r>
                        <a:rPr lang="en-GB" sz="1000" dirty="0"/>
                        <a:t>Objective</a:t>
                      </a:r>
                    </a:p>
                  </a:txBody>
                  <a:tcPr/>
                </a:tc>
                <a:tc>
                  <a:txBody>
                    <a:bodyPr/>
                    <a:lstStyle/>
                    <a:p>
                      <a:r>
                        <a:rPr lang="en-GB" sz="1000" dirty="0"/>
                        <a:t>Due</a:t>
                      </a:r>
                    </a:p>
                  </a:txBody>
                  <a:tcPr/>
                </a:tc>
                <a:extLst>
                  <a:ext uri="{0D108BD9-81ED-4DB2-BD59-A6C34878D82A}">
                    <a16:rowId xmlns:a16="http://schemas.microsoft.com/office/drawing/2014/main" val="997209541"/>
                  </a:ext>
                </a:extLst>
              </a:tr>
              <a:tr h="515576">
                <a:tc>
                  <a:txBody>
                    <a:bodyPr/>
                    <a:lstStyle/>
                    <a:p>
                      <a:r>
                        <a:rPr lang="en-GB" sz="1000" dirty="0"/>
                        <a:t>D12.1</a:t>
                      </a:r>
                    </a:p>
                  </a:txBody>
                  <a:tcPr/>
                </a:tc>
                <a:tc>
                  <a:txBody>
                    <a:bodyPr/>
                    <a:lstStyle/>
                    <a:p>
                      <a:r>
                        <a:rPr lang="en-GB" sz="1000" dirty="0"/>
                        <a:t>Turnkey software stack (Key4hep)</a:t>
                      </a:r>
                    </a:p>
                  </a:txBody>
                  <a:tcPr/>
                </a:tc>
                <a:tc>
                  <a:txBody>
                    <a:bodyPr/>
                    <a:lstStyle/>
                    <a:p>
                      <a:r>
                        <a:rPr lang="en-GB" sz="1000" dirty="0"/>
                        <a:t>Fully functional turnkey software stack (Key4hep) with simulation, track reconstruction and particle flow algorithms running for the linear colliders and the FCC, using the common event data model (EDM4hep), with documentation and examples</a:t>
                      </a:r>
                    </a:p>
                  </a:txBody>
                  <a:tcPr/>
                </a:tc>
                <a:tc>
                  <a:txBody>
                    <a:bodyPr/>
                    <a:lstStyle/>
                    <a:p>
                      <a:r>
                        <a:rPr lang="en-GB" sz="1000" dirty="0"/>
                        <a:t>M46 </a:t>
                      </a:r>
                    </a:p>
                    <a:p>
                      <a:r>
                        <a:rPr lang="en-GB" sz="1000" dirty="0"/>
                        <a:t>Jan 2025</a:t>
                      </a:r>
                    </a:p>
                  </a:txBody>
                  <a:tcPr/>
                </a:tc>
                <a:extLst>
                  <a:ext uri="{0D108BD9-81ED-4DB2-BD59-A6C34878D82A}">
                    <a16:rowId xmlns:a16="http://schemas.microsoft.com/office/drawing/2014/main" val="3482315207"/>
                  </a:ext>
                </a:extLst>
              </a:tr>
              <a:tr h="515576">
                <a:tc>
                  <a:txBody>
                    <a:bodyPr/>
                    <a:lstStyle/>
                    <a:p>
                      <a:r>
                        <a:rPr lang="en-GB" sz="1000" dirty="0"/>
                        <a:t>D12.2</a:t>
                      </a:r>
                    </a:p>
                  </a:txBody>
                  <a:tcPr/>
                </a:tc>
                <a:tc>
                  <a:txBody>
                    <a:bodyPr/>
                    <a:lstStyle/>
                    <a:p>
                      <a:r>
                        <a:rPr lang="en-GB" sz="1000" dirty="0"/>
                        <a:t>Fast shower simulation in Geant4</a:t>
                      </a:r>
                    </a:p>
                  </a:txBody>
                  <a:tcPr/>
                </a:tc>
                <a:tc>
                  <a:txBody>
                    <a:bodyPr/>
                    <a:lstStyle/>
                    <a:p>
                      <a:r>
                        <a:rPr lang="en-GB" sz="1000" dirty="0"/>
                        <a:t>Fast shower simulation based on parameterisations and based on machine learning techniques fully integrated in Geant4, released with documentation and examples</a:t>
                      </a:r>
                      <a:endParaRPr lang="en-GB" sz="1000" u="sng" dirty="0"/>
                    </a:p>
                  </a:txBody>
                  <a:tcPr/>
                </a:tc>
                <a:tc>
                  <a:txBody>
                    <a:bodyPr/>
                    <a:lstStyle/>
                    <a:p>
                      <a:r>
                        <a:rPr lang="en-GB" sz="1000" dirty="0"/>
                        <a:t>M45 </a:t>
                      </a:r>
                    </a:p>
                    <a:p>
                      <a:r>
                        <a:rPr lang="en-GB" sz="1000" dirty="0"/>
                        <a:t>Dec 2024</a:t>
                      </a:r>
                    </a:p>
                  </a:txBody>
                  <a:tcPr/>
                </a:tc>
                <a:extLst>
                  <a:ext uri="{0D108BD9-81ED-4DB2-BD59-A6C34878D82A}">
                    <a16:rowId xmlns:a16="http://schemas.microsoft.com/office/drawing/2014/main" val="4246668767"/>
                  </a:ext>
                </a:extLst>
              </a:tr>
              <a:tr h="515576">
                <a:tc>
                  <a:txBody>
                    <a:bodyPr/>
                    <a:lstStyle/>
                    <a:p>
                      <a:r>
                        <a:rPr lang="en-GB" sz="1000" dirty="0"/>
                        <a:t>D12.3</a:t>
                      </a:r>
                    </a:p>
                  </a:txBody>
                  <a:tcPr/>
                </a:tc>
                <a:tc>
                  <a:txBody>
                    <a:bodyPr/>
                    <a:lstStyle/>
                    <a:p>
                      <a:r>
                        <a:rPr lang="en-GB" sz="1000" dirty="0"/>
                        <a:t>Acts tracking algorithms</a:t>
                      </a:r>
                    </a:p>
                  </a:txBody>
                  <a:tcPr/>
                </a:tc>
                <a:tc>
                  <a:txBody>
                    <a:bodyPr/>
                    <a:lstStyle/>
                    <a:p>
                      <a:r>
                        <a:rPr lang="en-GB" sz="1000" dirty="0"/>
                        <a:t>Track reconstruction algorithms incorporated into Acts, and fully documented, that manage the full tracking chain on CPU and non-CPU devices, with optional machine learning based algorithms available, also supporting MPGD detectors</a:t>
                      </a:r>
                    </a:p>
                  </a:txBody>
                  <a:tcPr/>
                </a:tc>
                <a:tc>
                  <a:txBody>
                    <a:bodyPr/>
                    <a:lstStyle/>
                    <a:p>
                      <a:r>
                        <a:rPr lang="en-GB" sz="1000" dirty="0"/>
                        <a:t>M43 </a:t>
                      </a:r>
                    </a:p>
                    <a:p>
                      <a:r>
                        <a:rPr lang="en-GB" sz="1000" dirty="0"/>
                        <a:t>Oct 2024</a:t>
                      </a:r>
                    </a:p>
                  </a:txBody>
                  <a:tcPr/>
                </a:tc>
                <a:extLst>
                  <a:ext uri="{0D108BD9-81ED-4DB2-BD59-A6C34878D82A}">
                    <a16:rowId xmlns:a16="http://schemas.microsoft.com/office/drawing/2014/main" val="545634652"/>
                  </a:ext>
                </a:extLst>
              </a:tr>
              <a:tr h="515576">
                <a:tc>
                  <a:txBody>
                    <a:bodyPr/>
                    <a:lstStyle/>
                    <a:p>
                      <a:r>
                        <a:rPr lang="en-GB" sz="1000" dirty="0"/>
                        <a:t>D12.4</a:t>
                      </a:r>
                    </a:p>
                  </a:txBody>
                  <a:tcPr/>
                </a:tc>
                <a:tc>
                  <a:txBody>
                    <a:bodyPr/>
                    <a:lstStyle/>
                    <a:p>
                      <a:r>
                        <a:rPr lang="en-GB" sz="1000" dirty="0"/>
                        <a:t>PFA reconstruction algorithms </a:t>
                      </a:r>
                    </a:p>
                  </a:txBody>
                  <a:tcPr/>
                </a:tc>
                <a:tc>
                  <a:txBody>
                    <a:bodyPr/>
                    <a:lstStyle/>
                    <a:p>
                      <a:r>
                        <a:rPr lang="en-GB" sz="1000" dirty="0"/>
                        <a:t>Improved and documented particle flow algorithms, including machine learning based algorithms, available in the </a:t>
                      </a:r>
                      <a:r>
                        <a:rPr lang="en-GB" sz="1000" dirty="0" err="1"/>
                        <a:t>PandoraPFA</a:t>
                      </a:r>
                      <a:r>
                        <a:rPr lang="en-GB" sz="1000" dirty="0"/>
                        <a:t> toolkit, suitable for detectors using new readout technology</a:t>
                      </a:r>
                    </a:p>
                  </a:txBody>
                  <a:tcPr/>
                </a:tc>
                <a:tc>
                  <a:txBody>
                    <a:bodyPr/>
                    <a:lstStyle/>
                    <a:p>
                      <a:r>
                        <a:rPr lang="en-GB" sz="1000" dirty="0"/>
                        <a:t>M45 </a:t>
                      </a:r>
                    </a:p>
                    <a:p>
                      <a:r>
                        <a:rPr lang="en-GB" sz="1000" dirty="0"/>
                        <a:t>Dec 2024</a:t>
                      </a:r>
                    </a:p>
                  </a:txBody>
                  <a:tcPr/>
                </a:tc>
                <a:extLst>
                  <a:ext uri="{0D108BD9-81ED-4DB2-BD59-A6C34878D82A}">
                    <a16:rowId xmlns:a16="http://schemas.microsoft.com/office/drawing/2014/main" val="2764819223"/>
                  </a:ext>
                </a:extLst>
              </a:tr>
            </a:tbl>
          </a:graphicData>
        </a:graphic>
      </p:graphicFrame>
      <p:pic>
        <p:nvPicPr>
          <p:cNvPr id="8" name="Picture 7" descr="A green check mark in a circle&#10;&#10;AI-generated content may be incorrect.">
            <a:extLst>
              <a:ext uri="{FF2B5EF4-FFF2-40B4-BE49-F238E27FC236}">
                <a16:creationId xmlns:a16="http://schemas.microsoft.com/office/drawing/2014/main" id="{E4E65C65-81BE-ADFF-48D0-A8E19BB81D38}"/>
              </a:ext>
            </a:extLst>
          </p:cNvPr>
          <p:cNvPicPr>
            <a:picLocks noChangeAspect="1"/>
          </p:cNvPicPr>
          <p:nvPr/>
        </p:nvPicPr>
        <p:blipFill>
          <a:blip r:embed="rId3"/>
          <a:stretch>
            <a:fillRect/>
          </a:stretch>
        </p:blipFill>
        <p:spPr>
          <a:xfrm>
            <a:off x="7323151" y="1192992"/>
            <a:ext cx="933334" cy="933334"/>
          </a:xfrm>
          <a:prstGeom prst="rect">
            <a:avLst/>
          </a:prstGeom>
        </p:spPr>
      </p:pic>
    </p:spTree>
    <p:extLst>
      <p:ext uri="{BB962C8B-B14F-4D97-AF65-F5344CB8AC3E}">
        <p14:creationId xmlns:p14="http://schemas.microsoft.com/office/powerpoint/2010/main" val="978344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4FEBD1-B746-3503-6285-371E0C1E8D13}"/>
              </a:ext>
            </a:extLst>
          </p:cNvPr>
          <p:cNvSpPr>
            <a:spLocks noGrp="1"/>
          </p:cNvSpPr>
          <p:nvPr>
            <p:ph type="body" idx="1"/>
          </p:nvPr>
        </p:nvSpPr>
        <p:spPr/>
        <p:txBody>
          <a:bodyPr/>
          <a:lstStyle/>
          <a:p>
            <a:r>
              <a:rPr lang="en-FR" dirty="0"/>
              <a:t>AIDA does not end with Innova!</a:t>
            </a:r>
          </a:p>
          <a:p>
            <a:r>
              <a:rPr lang="en-FR" dirty="0"/>
              <a:t>There will be a follow-up project proposal</a:t>
            </a:r>
          </a:p>
          <a:p>
            <a:r>
              <a:rPr lang="en-FR" dirty="0"/>
              <a:t>This will include a work package on software</a:t>
            </a:r>
          </a:p>
          <a:p>
            <a:pPr lvl="1"/>
            <a:r>
              <a:rPr lang="en-FR" dirty="0"/>
              <a:t>Frank Gaede and Anna Zaborowska have been involved in the preparation</a:t>
            </a:r>
          </a:p>
          <a:p>
            <a:endParaRPr lang="en-FR" dirty="0"/>
          </a:p>
        </p:txBody>
      </p:sp>
      <p:sp>
        <p:nvSpPr>
          <p:cNvPr id="3" name="Title 2">
            <a:extLst>
              <a:ext uri="{FF2B5EF4-FFF2-40B4-BE49-F238E27FC236}">
                <a16:creationId xmlns:a16="http://schemas.microsoft.com/office/drawing/2014/main" id="{4A0881D4-30F2-1F57-9565-906C36A1BD31}"/>
              </a:ext>
            </a:extLst>
          </p:cNvPr>
          <p:cNvSpPr>
            <a:spLocks noGrp="1"/>
          </p:cNvSpPr>
          <p:nvPr>
            <p:ph type="title"/>
          </p:nvPr>
        </p:nvSpPr>
        <p:spPr/>
        <p:txBody>
          <a:bodyPr/>
          <a:lstStyle/>
          <a:p>
            <a:pPr algn="r"/>
            <a:r>
              <a:rPr lang="en-FR" dirty="0"/>
              <a:t>Next AIDA</a:t>
            </a:r>
          </a:p>
        </p:txBody>
      </p:sp>
    </p:spTree>
    <p:extLst>
      <p:ext uri="{BB962C8B-B14F-4D97-AF65-F5344CB8AC3E}">
        <p14:creationId xmlns:p14="http://schemas.microsoft.com/office/powerpoint/2010/main" val="60184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453C79-E310-44A2-98AE-1F1060B8CD23}"/>
              </a:ext>
            </a:extLst>
          </p:cNvPr>
          <p:cNvSpPr>
            <a:spLocks noGrp="1"/>
          </p:cNvSpPr>
          <p:nvPr>
            <p:ph type="body" idx="1"/>
          </p:nvPr>
        </p:nvSpPr>
        <p:spPr>
          <a:xfrm>
            <a:off x="6325914" y="1185332"/>
            <a:ext cx="2577018" cy="3683001"/>
          </a:xfrm>
        </p:spPr>
        <p:txBody>
          <a:bodyPr/>
          <a:lstStyle/>
          <a:p>
            <a:r>
              <a:rPr lang="en-GB" dirty="0"/>
              <a:t>Plenary summary will be on Thursday morning</a:t>
            </a:r>
          </a:p>
          <a:p>
            <a:r>
              <a:rPr lang="en-GB" dirty="0"/>
              <a:t>Thomas Madlener will give this</a:t>
            </a:r>
          </a:p>
        </p:txBody>
      </p:sp>
      <p:sp>
        <p:nvSpPr>
          <p:cNvPr id="3" name="Title 2">
            <a:extLst>
              <a:ext uri="{FF2B5EF4-FFF2-40B4-BE49-F238E27FC236}">
                <a16:creationId xmlns:a16="http://schemas.microsoft.com/office/drawing/2014/main" id="{6CA243E6-0127-405E-BCAC-7C57C7D5E419}"/>
              </a:ext>
            </a:extLst>
          </p:cNvPr>
          <p:cNvSpPr>
            <a:spLocks noGrp="1"/>
          </p:cNvSpPr>
          <p:nvPr>
            <p:ph type="title"/>
          </p:nvPr>
        </p:nvSpPr>
        <p:spPr/>
        <p:txBody>
          <a:bodyPr>
            <a:normAutofit/>
          </a:bodyPr>
          <a:lstStyle/>
          <a:p>
            <a:pPr algn="r"/>
            <a:r>
              <a:rPr lang="en-GB" dirty="0"/>
              <a:t>Today’s Meeting</a:t>
            </a:r>
          </a:p>
        </p:txBody>
      </p:sp>
      <p:pic>
        <p:nvPicPr>
          <p:cNvPr id="5" name="Picture 4">
            <a:extLst>
              <a:ext uri="{FF2B5EF4-FFF2-40B4-BE49-F238E27FC236}">
                <a16:creationId xmlns:a16="http://schemas.microsoft.com/office/drawing/2014/main" id="{5981A95C-AC66-FA97-12D5-6E9A7E30E4A9}"/>
              </a:ext>
            </a:extLst>
          </p:cNvPr>
          <p:cNvPicPr>
            <a:picLocks noChangeAspect="1"/>
          </p:cNvPicPr>
          <p:nvPr/>
        </p:nvPicPr>
        <p:blipFill>
          <a:blip r:embed="rId2"/>
          <a:stretch>
            <a:fillRect/>
          </a:stretch>
        </p:blipFill>
        <p:spPr>
          <a:xfrm>
            <a:off x="576146" y="1393071"/>
            <a:ext cx="4896016" cy="3155062"/>
          </a:xfrm>
          <a:prstGeom prst="rect">
            <a:avLst/>
          </a:prstGeom>
        </p:spPr>
      </p:pic>
    </p:spTree>
    <p:extLst>
      <p:ext uri="{BB962C8B-B14F-4D97-AF65-F5344CB8AC3E}">
        <p14:creationId xmlns:p14="http://schemas.microsoft.com/office/powerpoint/2010/main" val="4087272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351611-66B5-ADBF-8AE6-28BFFD59261A}"/>
              </a:ext>
            </a:extLst>
          </p:cNvPr>
          <p:cNvSpPr>
            <a:spLocks noGrp="1"/>
          </p:cNvSpPr>
          <p:nvPr>
            <p:ph type="body" idx="1"/>
          </p:nvPr>
        </p:nvSpPr>
        <p:spPr/>
        <p:txBody>
          <a:bodyPr/>
          <a:lstStyle/>
          <a:p>
            <a:r>
              <a:rPr lang="en-GB" dirty="0"/>
              <a:t>We won’t have a hackathon at this annual meeting</a:t>
            </a:r>
          </a:p>
          <a:p>
            <a:r>
              <a:rPr lang="en-GB" dirty="0"/>
              <a:t>There is a hackathon arranged at CERN from 3-5 June</a:t>
            </a:r>
          </a:p>
          <a:p>
            <a:pPr lvl="1"/>
            <a:r>
              <a:rPr lang="en-GB" dirty="0">
                <a:hlinkClick r:id="rId2"/>
              </a:rPr>
              <a:t>https://indico.cern.ch/event/1545029/</a:t>
            </a:r>
            <a:r>
              <a:rPr lang="en-GB" dirty="0"/>
              <a:t> </a:t>
            </a:r>
          </a:p>
          <a:p>
            <a:r>
              <a:rPr lang="en-GB" dirty="0"/>
              <a:t>So we also hope to see many of you there!</a:t>
            </a:r>
          </a:p>
        </p:txBody>
      </p:sp>
      <p:sp>
        <p:nvSpPr>
          <p:cNvPr id="3" name="Title 2">
            <a:extLst>
              <a:ext uri="{FF2B5EF4-FFF2-40B4-BE49-F238E27FC236}">
                <a16:creationId xmlns:a16="http://schemas.microsoft.com/office/drawing/2014/main" id="{DF990D1F-C935-077F-CFA9-A766A6CD6204}"/>
              </a:ext>
            </a:extLst>
          </p:cNvPr>
          <p:cNvSpPr>
            <a:spLocks noGrp="1"/>
          </p:cNvSpPr>
          <p:nvPr>
            <p:ph type="title"/>
          </p:nvPr>
        </p:nvSpPr>
        <p:spPr/>
        <p:txBody>
          <a:bodyPr/>
          <a:lstStyle/>
          <a:p>
            <a:pPr algn="r"/>
            <a:r>
              <a:rPr lang="en-GB" dirty="0"/>
              <a:t>Final WP12 Hackathon</a:t>
            </a:r>
          </a:p>
        </p:txBody>
      </p:sp>
    </p:spTree>
    <p:extLst>
      <p:ext uri="{BB962C8B-B14F-4D97-AF65-F5344CB8AC3E}">
        <p14:creationId xmlns:p14="http://schemas.microsoft.com/office/powerpoint/2010/main" val="451457508"/>
      </p:ext>
    </p:extLst>
  </p:cSld>
  <p:clrMapOvr>
    <a:masterClrMapping/>
  </p:clrMapOvr>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558</TotalTime>
  <Words>340</Words>
  <Application>Microsoft Macintosh PowerPoint</Application>
  <PresentationFormat>On-screen Show (16:9)</PresentationFormat>
  <Paragraphs>48</Paragraphs>
  <Slides>6</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WP12: Software for Future Detectors</vt:lpstr>
      <vt:lpstr>Welcome</vt:lpstr>
      <vt:lpstr>Final Deliverables</vt:lpstr>
      <vt:lpstr>Next AIDA</vt:lpstr>
      <vt:lpstr>Today’s Meeting</vt:lpstr>
      <vt:lpstr>Final WP12 Hackathon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WP12: Software for Future Detectors</dc:title>
  <dc:creator>Sabrina El Yacoubi</dc:creator>
  <cp:lastModifiedBy>Graeme Stewart</cp:lastModifiedBy>
  <cp:revision>14</cp:revision>
  <dcterms:created xsi:type="dcterms:W3CDTF">2016-05-09T08:38:51Z</dcterms:created>
  <dcterms:modified xsi:type="dcterms:W3CDTF">2025-05-05T08:36:47Z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ies>
</file>