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83" r:id="rId2"/>
    <p:sldId id="313" r:id="rId3"/>
    <p:sldId id="289" r:id="rId4"/>
    <p:sldId id="387" r:id="rId5"/>
    <p:sldId id="446" r:id="rId6"/>
    <p:sldId id="461" r:id="rId7"/>
    <p:sldId id="269" r:id="rId8"/>
    <p:sldId id="267" r:id="rId9"/>
    <p:sldId id="463" r:id="rId10"/>
    <p:sldId id="455" r:id="rId11"/>
    <p:sldId id="265" r:id="rId12"/>
    <p:sldId id="270" r:id="rId13"/>
    <p:sldId id="462" r:id="rId14"/>
    <p:sldId id="268" r:id="rId15"/>
    <p:sldId id="459" r:id="rId16"/>
    <p:sldId id="457" r:id="rId17"/>
    <p:sldId id="464" r:id="rId18"/>
    <p:sldId id="458" r:id="rId19"/>
    <p:sldId id="436" r:id="rId2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710" autoAdjust="0"/>
  </p:normalViewPr>
  <p:slideViewPr>
    <p:cSldViewPr snapToGrid="0" snapToObjects="1">
      <p:cViewPr varScale="1">
        <p:scale>
          <a:sx n="95" d="100"/>
          <a:sy n="95" d="100"/>
        </p:scale>
        <p:origin x="716" y="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190C8C-E8A1-0C41-9106-E4927A97C1E8}" type="datetimeFigureOut">
              <a:rPr lang="en-US" smtClean="0"/>
              <a:pPr/>
              <a:t>5/7/2025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/>
              <a:t>Click to edit Master text styles</a:t>
            </a:r>
          </a:p>
          <a:p>
            <a:pPr lvl="1"/>
            <a:r>
              <a:rPr lang="de-AT"/>
              <a:t>Second level</a:t>
            </a:r>
          </a:p>
          <a:p>
            <a:pPr lvl="2"/>
            <a:r>
              <a:rPr lang="de-AT"/>
              <a:t>Third level</a:t>
            </a:r>
          </a:p>
          <a:p>
            <a:pPr lvl="3"/>
            <a:r>
              <a:rPr lang="de-AT"/>
              <a:t>Fourth level</a:t>
            </a:r>
          </a:p>
          <a:p>
            <a:pPr lvl="4"/>
            <a:r>
              <a:rPr lang="de-AT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D875A3-16FC-3149-8DE4-21AE75C2EC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68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2875" y="768350"/>
            <a:ext cx="6818313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875A3-16FC-3149-8DE4-21AE75C2EC4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875A3-16FC-3149-8DE4-21AE75C2EC4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74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D875A3-16FC-3149-8DE4-21AE75C2EC4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1054648" y="1818715"/>
            <a:ext cx="5789411" cy="657619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800" b="1" i="0" u="heavy" kern="1200" spc="100" baseline="0">
                <a:solidFill>
                  <a:schemeClr val="tx1"/>
                </a:solidFill>
                <a:uFill>
                  <a:solidFill>
                    <a:schemeClr val="accent1"/>
                  </a:solidFill>
                </a:uFill>
              </a:defRPr>
            </a:lvl1pPr>
          </a:lstStyle>
          <a:p>
            <a:pPr lvl="0"/>
            <a:r>
              <a:rPr lang="de-AT" dirty="0"/>
              <a:t>TITLE OF PRESENTATION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054647" y="2475774"/>
            <a:ext cx="5789411" cy="983044"/>
          </a:xfrm>
          <a:prstGeom prst="rect">
            <a:avLst/>
          </a:prstGeom>
        </p:spPr>
        <p:txBody>
          <a:bodyPr vert="horz" lIns="0" tIns="0" rIns="0" bIns="0"/>
          <a:lstStyle>
            <a:lvl1pPr>
              <a:spcBef>
                <a:spcPts val="0"/>
              </a:spcBef>
              <a:defRPr sz="2800" u="none" spc="100" baseline="0">
                <a:solidFill>
                  <a:schemeClr val="tx1"/>
                </a:solidFill>
                <a:uFill>
                  <a:solidFill>
                    <a:schemeClr val="accent1"/>
                  </a:solidFill>
                </a:uFill>
              </a:defRPr>
            </a:lvl1pPr>
          </a:lstStyle>
          <a:p>
            <a:pPr lvl="0"/>
            <a:r>
              <a:rPr lang="de-AT" dirty="0"/>
              <a:t>Subtitle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Presentation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br>
              <a:rPr lang="de-AT" dirty="0"/>
            </a:b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placed</a:t>
            </a:r>
            <a:r>
              <a:rPr lang="de-AT" dirty="0"/>
              <a:t>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54136" y="3474720"/>
            <a:ext cx="5789922" cy="70755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1600" b="0" i="1" spc="1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/>
              <a:t>„</a:t>
            </a:r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kind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quotes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special</a:t>
            </a:r>
            <a:r>
              <a:rPr lang="de-AT" dirty="0"/>
              <a:t> </a:t>
            </a:r>
            <a:r>
              <a:rPr lang="de-AT" dirty="0" err="1"/>
              <a:t>informations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br>
              <a:rPr lang="de-AT" dirty="0"/>
            </a:b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placed</a:t>
            </a:r>
            <a:r>
              <a:rPr lang="de-AT" dirty="0"/>
              <a:t> here.“</a:t>
            </a:r>
            <a:endParaRPr lang="en-US" dirty="0"/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24769D7C-1A12-DDB8-9488-C319791949C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848773" y="4516973"/>
            <a:ext cx="2674514" cy="15665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spcBef>
                <a:spcPts val="0"/>
              </a:spcBef>
              <a:defRPr sz="1200" b="1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 err="1"/>
              <a:t>www.lithoz.com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487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5219807" y="915660"/>
            <a:ext cx="3426958" cy="3560062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41323" y="915660"/>
            <a:ext cx="4582390" cy="674229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000" b="1" i="0" spc="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Introduction </a:t>
            </a:r>
            <a:r>
              <a:rPr lang="de-AT" dirty="0" err="1"/>
              <a:t>text</a:t>
            </a:r>
            <a:r>
              <a:rPr lang="de-AT" dirty="0"/>
              <a:t> </a:t>
            </a:r>
            <a:r>
              <a:rPr lang="de-AT" dirty="0" err="1"/>
              <a:t>before</a:t>
            </a:r>
            <a:r>
              <a:rPr lang="de-AT" dirty="0"/>
              <a:t> </a:t>
            </a:r>
            <a:r>
              <a:rPr lang="de-AT" dirty="0" err="1"/>
              <a:t>bullet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here</a:t>
            </a:r>
            <a:r>
              <a:rPr lang="de-AT" dirty="0"/>
              <a:t>: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41325" y="1750979"/>
            <a:ext cx="4582389" cy="2724743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800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Hier steht einfach nur Text – ohne Bullet Points oder </a:t>
            </a:r>
            <a:r>
              <a:rPr lang="de-AT" dirty="0" err="1"/>
              <a:t>Numbering</a:t>
            </a:r>
            <a:r>
              <a:rPr lang="de-AT" dirty="0"/>
              <a:t>.</a:t>
            </a:r>
          </a:p>
          <a:p>
            <a:pPr lvl="0"/>
            <a:r>
              <a:rPr lang="de-AT" dirty="0"/>
              <a:t>Das ist ab und zu auch nötig.</a:t>
            </a:r>
          </a:p>
          <a:p>
            <a:pPr lvl="0"/>
            <a:r>
              <a:rPr lang="de-AT" dirty="0"/>
              <a:t>Denn manchmal gibt es einfach etwas zu erzählen was man nicht mit Bullet Point aufzählen will.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99A53856-2DFB-4D87-8833-A00C6E33DC04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967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4" y="931521"/>
            <a:ext cx="8252129" cy="3396899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41326" y="4356439"/>
            <a:ext cx="8252127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957C6039-5651-4ADF-B1A8-7997AB3CD0C8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95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4" y="924517"/>
            <a:ext cx="8252129" cy="3564993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32A9F5E7-4C09-4843-BC85-5D783724841F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81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4" y="910510"/>
            <a:ext cx="3956761" cy="3586004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4736691" y="910510"/>
            <a:ext cx="3956761" cy="3586004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4E6A16DD-2DAA-4025-990E-930210061391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633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4" y="917512"/>
            <a:ext cx="3956761" cy="3340868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4736691" y="917512"/>
            <a:ext cx="3956761" cy="3340868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41326" y="4342426"/>
            <a:ext cx="3956759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736692" y="4342426"/>
            <a:ext cx="3956759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16" name="TextBox 15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93FEDBF4-2C90-41B3-940A-69AD236DAACA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57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4" y="924517"/>
            <a:ext cx="3956761" cy="1652924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4736691" y="924517"/>
            <a:ext cx="3956761" cy="1652924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441324" y="2836586"/>
            <a:ext cx="3956761" cy="1659928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4736691" y="2836586"/>
            <a:ext cx="3956761" cy="1659928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E52B5135-FBCD-40CF-BD2F-F2E9403E60F1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300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41326" y="2437366"/>
            <a:ext cx="3956759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736692" y="2437366"/>
            <a:ext cx="3956759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1" hasCustomPrompt="1"/>
          </p:nvPr>
        </p:nvSpPr>
        <p:spPr>
          <a:xfrm>
            <a:off x="441324" y="2850593"/>
            <a:ext cx="3956761" cy="1470823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2" hasCustomPrompt="1"/>
          </p:nvPr>
        </p:nvSpPr>
        <p:spPr>
          <a:xfrm>
            <a:off x="4736691" y="2850593"/>
            <a:ext cx="3956761" cy="1470823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41326" y="4356439"/>
            <a:ext cx="3956759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736692" y="4356439"/>
            <a:ext cx="3956759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5" hasCustomPrompt="1"/>
          </p:nvPr>
        </p:nvSpPr>
        <p:spPr>
          <a:xfrm>
            <a:off x="441324" y="917512"/>
            <a:ext cx="3956761" cy="1484831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6" hasCustomPrompt="1"/>
          </p:nvPr>
        </p:nvSpPr>
        <p:spPr>
          <a:xfrm>
            <a:off x="4736691" y="917512"/>
            <a:ext cx="3956761" cy="1484831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CB1F102D-010E-4A8A-822B-319975A884AE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279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4" y="917513"/>
            <a:ext cx="1977156" cy="1631912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2773317" y="917513"/>
            <a:ext cx="3585698" cy="1631912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2" hasCustomPrompt="1"/>
          </p:nvPr>
        </p:nvSpPr>
        <p:spPr>
          <a:xfrm>
            <a:off x="6716296" y="917513"/>
            <a:ext cx="1977156" cy="1631912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3" hasCustomPrompt="1"/>
          </p:nvPr>
        </p:nvSpPr>
        <p:spPr>
          <a:xfrm>
            <a:off x="441324" y="2780555"/>
            <a:ext cx="3970996" cy="1687944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6" hasCustomPrompt="1"/>
          </p:nvPr>
        </p:nvSpPr>
        <p:spPr>
          <a:xfrm>
            <a:off x="4734247" y="2780555"/>
            <a:ext cx="3959205" cy="1687944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3D7C3E9F-C185-45FB-9AF2-6AF2F91BCA6B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334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4" y="910509"/>
            <a:ext cx="3956761" cy="3593009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4736691" y="910509"/>
            <a:ext cx="3956761" cy="1624908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 hasCustomPrompt="1"/>
          </p:nvPr>
        </p:nvSpPr>
        <p:spPr>
          <a:xfrm>
            <a:off x="4736691" y="2787555"/>
            <a:ext cx="3956761" cy="1715963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BCFD7C17-E60B-40BE-9C1E-D0412991BFD7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5426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4736692" y="2479392"/>
            <a:ext cx="3956759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4" y="910509"/>
            <a:ext cx="3956761" cy="3417911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4736691" y="910509"/>
            <a:ext cx="3956761" cy="1540866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9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41326" y="4356439"/>
            <a:ext cx="3956759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736692" y="4356439"/>
            <a:ext cx="3956759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5" hasCustomPrompt="1"/>
          </p:nvPr>
        </p:nvSpPr>
        <p:spPr>
          <a:xfrm>
            <a:off x="4736691" y="2787555"/>
            <a:ext cx="3956761" cy="1540866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0203BA91-A8F2-4515-B12F-90082C6EFF4A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632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1065994" y="4271878"/>
            <a:ext cx="5002091" cy="240892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AT" dirty="0"/>
              <a:t>Titel. Vorname Nachname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1065994" y="4516972"/>
            <a:ext cx="5002091" cy="156651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AT" dirty="0"/>
              <a:t>Veranstaltungstitel | Ort, 01.01.2020</a:t>
            </a:r>
            <a:endParaRPr lang="en-US" dirty="0"/>
          </a:p>
        </p:txBody>
      </p:sp>
      <p:sp>
        <p:nvSpPr>
          <p:cNvPr id="20" name="Text Placeholder 5">
            <a:extLst>
              <a:ext uri="{FF2B5EF4-FFF2-40B4-BE49-F238E27FC236}">
                <a16:creationId xmlns:a16="http://schemas.microsoft.com/office/drawing/2014/main" id="{273D4B2D-EB0D-C8FF-2C00-7A239420856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4648" y="1818715"/>
            <a:ext cx="5789411" cy="657619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800" b="1" i="0" kern="1200" spc="10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/>
              <a:t>TITLE OF PRESENTATION</a:t>
            </a:r>
            <a:endParaRPr lang="en-US" dirty="0"/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9BD11A08-EE1B-DE4E-EE96-626E5C7B379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4647" y="2475774"/>
            <a:ext cx="5789411" cy="983044"/>
          </a:xfrm>
          <a:prstGeom prst="rect">
            <a:avLst/>
          </a:prstGeom>
        </p:spPr>
        <p:txBody>
          <a:bodyPr vert="horz" lIns="0" tIns="0" rIns="0" bIns="0"/>
          <a:lstStyle>
            <a:lvl1pPr>
              <a:spcBef>
                <a:spcPts val="0"/>
              </a:spcBef>
              <a:defRPr sz="2800" spc="1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/>
              <a:t>Subtitle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Presentation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br>
              <a:rPr lang="de-AT" dirty="0"/>
            </a:b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placed</a:t>
            </a:r>
            <a:r>
              <a:rPr lang="de-AT" dirty="0"/>
              <a:t> here</a:t>
            </a:r>
            <a:endParaRPr lang="en-US" dirty="0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A4369005-C3CE-EE64-101B-95EA23575A8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54136" y="3474720"/>
            <a:ext cx="5789922" cy="70755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1600" b="0" i="1" spc="1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/>
              <a:t>„</a:t>
            </a:r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kind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quotes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special</a:t>
            </a:r>
            <a:r>
              <a:rPr lang="de-AT" dirty="0"/>
              <a:t> </a:t>
            </a:r>
            <a:r>
              <a:rPr lang="de-AT" dirty="0" err="1"/>
              <a:t>informations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br>
              <a:rPr lang="de-AT" dirty="0"/>
            </a:b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placed</a:t>
            </a:r>
            <a:r>
              <a:rPr lang="de-AT" dirty="0"/>
              <a:t> here.“</a:t>
            </a:r>
            <a:endParaRPr lang="en-US" dirty="0"/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9E929D20-A9FE-F2C1-6D59-8967ABEB28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09097" y="4512770"/>
            <a:ext cx="1114190" cy="160853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spcBef>
                <a:spcPts val="0"/>
              </a:spcBef>
              <a:defRPr sz="1200" b="1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 err="1"/>
              <a:t>www.lithoz.com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3664543" y="4269268"/>
            <a:ext cx="1114190" cy="404355"/>
          </a:xfrm>
          <a:prstGeom prst="rect">
            <a:avLst/>
          </a:prstGeom>
          <a:noFill/>
        </p:spPr>
        <p:txBody>
          <a:bodyPr vert="horz"/>
          <a:lstStyle>
            <a:lvl1pPr algn="ctr"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7006172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3" y="910509"/>
            <a:ext cx="2627628" cy="3593009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3251988" y="910509"/>
            <a:ext cx="2627628" cy="3593009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6065824" y="910509"/>
            <a:ext cx="2627628" cy="3593009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197523EC-1F98-49AB-BB01-3824F1DC7FED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3054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41323" y="910509"/>
            <a:ext cx="2627628" cy="3424915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3251988" y="910509"/>
            <a:ext cx="2627628" cy="3424915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6065824" y="910509"/>
            <a:ext cx="2627628" cy="3424915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441326" y="4356439"/>
            <a:ext cx="2643758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3251988" y="4356439"/>
            <a:ext cx="2643758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quarter" idx="25" hasCustomPrompt="1"/>
          </p:nvPr>
        </p:nvSpPr>
        <p:spPr>
          <a:xfrm>
            <a:off x="6065824" y="4356439"/>
            <a:ext cx="2643758" cy="259145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000" b="0" i="1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Bildunterschrift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136C96B8-D5A4-4156-8575-A68FEB1FEEF7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73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108998"/>
            <a:ext cx="9144000" cy="925503"/>
          </a:xfrm>
          <a:prstGeom prst="rect">
            <a:avLst/>
          </a:prstGeom>
        </p:spPr>
        <p:txBody>
          <a:bodyPr vert="horz" lIns="0" tIns="0" rIns="0" bIns="0"/>
          <a:lstStyle>
            <a:lvl1pPr algn="ctr">
              <a:lnSpc>
                <a:spcPts val="3200"/>
              </a:lnSpc>
              <a:spcBef>
                <a:spcPts val="0"/>
              </a:spcBef>
              <a:defRPr sz="2400" b="0" i="0" spc="0" baseline="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Name </a:t>
            </a:r>
            <a:r>
              <a:rPr lang="de-AT" dirty="0" err="1"/>
              <a:t>Presenter</a:t>
            </a:r>
            <a:r>
              <a:rPr lang="de-AT" dirty="0"/>
              <a:t> / Speaker</a:t>
            </a:r>
            <a:br>
              <a:rPr lang="de-AT" dirty="0"/>
            </a:br>
            <a:r>
              <a:rPr lang="de-AT" dirty="0" err="1"/>
              <a:t>Contact</a:t>
            </a:r>
            <a:r>
              <a:rPr lang="de-AT" dirty="0"/>
              <a:t> Detail 1</a:t>
            </a:r>
            <a:br>
              <a:rPr lang="de-AT" dirty="0"/>
            </a:br>
            <a:r>
              <a:rPr lang="de-AT" dirty="0" err="1"/>
              <a:t>Contact</a:t>
            </a:r>
            <a:r>
              <a:rPr lang="de-AT" dirty="0"/>
              <a:t> Detail 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1498311"/>
            <a:ext cx="9144000" cy="357693"/>
          </a:xfrm>
          <a:prstGeom prst="rect">
            <a:avLst/>
          </a:prstGeom>
        </p:spPr>
        <p:txBody>
          <a:bodyPr vert="horz" lIns="0" tIns="0" rIns="0" bIns="0"/>
          <a:lstStyle>
            <a:lvl1pPr algn="ctr">
              <a:lnSpc>
                <a:spcPts val="3200"/>
              </a:lnSpc>
              <a:spcBef>
                <a:spcPts val="0"/>
              </a:spcBef>
              <a:defRPr sz="2800" b="1" i="0" spc="100" baseline="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LITHOZ GmbH</a:t>
            </a:r>
            <a:endParaRPr lang="en-US" dirty="0"/>
          </a:p>
        </p:txBody>
      </p:sp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D068FFB9-5036-F127-07E0-D539B1F05AD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14905" y="4313987"/>
            <a:ext cx="1114190" cy="160853"/>
          </a:xfrm>
          <a:prstGeom prst="rect">
            <a:avLst/>
          </a:prstGeom>
        </p:spPr>
        <p:txBody>
          <a:bodyPr vert="horz" lIns="0" tIns="0" rIns="0" bIns="0"/>
          <a:lstStyle>
            <a:lvl1pPr algn="ctr">
              <a:spcBef>
                <a:spcPts val="0"/>
              </a:spcBef>
              <a:defRPr sz="1200" b="1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 err="1"/>
              <a:t>www.lithoz.com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6899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8">
            <a:extLst>
              <a:ext uri="{FF2B5EF4-FFF2-40B4-BE49-F238E27FC236}">
                <a16:creationId xmlns:a16="http://schemas.microsoft.com/office/drawing/2014/main" id="{B119999E-4741-7C3C-F888-973FE37D6A1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14905" y="4313987"/>
            <a:ext cx="1114190" cy="160853"/>
          </a:xfrm>
          <a:prstGeom prst="rect">
            <a:avLst/>
          </a:prstGeom>
        </p:spPr>
        <p:txBody>
          <a:bodyPr vert="horz" lIns="0" tIns="0" rIns="0" bIns="0"/>
          <a:lstStyle>
            <a:lvl1pPr algn="ctr">
              <a:spcBef>
                <a:spcPts val="0"/>
              </a:spcBef>
              <a:defRPr sz="1200" b="1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 err="1"/>
              <a:t>www.lithoz.com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397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 userDrawn="1"/>
        </p:nvSpPr>
        <p:spPr>
          <a:xfrm>
            <a:off x="3124200" y="3362640"/>
            <a:ext cx="5684374" cy="36344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1800" spc="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2390467" y="2441164"/>
            <a:ext cx="5789411" cy="449162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800" b="1" i="0" kern="1200" spc="100">
                <a:solidFill>
                  <a:schemeClr val="bg1"/>
                </a:solidFill>
              </a:defRPr>
            </a:lvl1pPr>
          </a:lstStyle>
          <a:p>
            <a:pPr lvl="0"/>
            <a:r>
              <a:rPr lang="de-AT" dirty="0"/>
              <a:t>TITLE OF PRESENTATION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390466" y="2890325"/>
            <a:ext cx="5789411" cy="744707"/>
          </a:xfrm>
          <a:prstGeom prst="rect">
            <a:avLst/>
          </a:prstGeom>
        </p:spPr>
        <p:txBody>
          <a:bodyPr vert="horz" lIns="0" tIns="0" rIns="0" bIns="0"/>
          <a:lstStyle>
            <a:lvl1pPr>
              <a:spcBef>
                <a:spcPts val="0"/>
              </a:spcBef>
              <a:defRPr sz="2800" spc="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AT" dirty="0"/>
              <a:t>Subtitle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Presentation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br>
              <a:rPr lang="de-AT" dirty="0"/>
            </a:b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placed</a:t>
            </a:r>
            <a:r>
              <a:rPr lang="de-AT" dirty="0"/>
              <a:t> here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2390466" y="3995734"/>
            <a:ext cx="5789922" cy="48327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2000" b="0" i="1" spc="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AT" dirty="0"/>
              <a:t>„</a:t>
            </a:r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kind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quotes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special</a:t>
            </a:r>
            <a:r>
              <a:rPr lang="de-AT" dirty="0"/>
              <a:t> </a:t>
            </a:r>
            <a:r>
              <a:rPr lang="de-AT" dirty="0" err="1"/>
              <a:t>informations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br>
              <a:rPr lang="de-AT" dirty="0"/>
            </a:b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placed</a:t>
            </a:r>
            <a:r>
              <a:rPr lang="de-AT" dirty="0"/>
              <a:t> here.“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83564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D8F1BF-21CC-AFCA-0073-6EFAA4A0E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2A042-B720-4AF9-B3D4-605F885AC19E}" type="datetimeFigureOut">
              <a:rPr lang="en-GB" smtClean="0"/>
              <a:t>07/05/2025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3EAD1B-4F41-A9B4-7B49-99DE92172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9DF338-BC12-D8A7-76A7-7AB1DBAD0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ED825F-80D1-46C9-BF1C-DD120F8F30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00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CC1F6D67-C51B-D233-C11E-C7336DA9E46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065994" y="4008758"/>
            <a:ext cx="5002091" cy="156651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de-AT" dirty="0"/>
              <a:t>Titel. Vorname Nachname | Veranstaltungstitel | Ort, 01.01.2020</a:t>
            </a:r>
            <a:endParaRPr lang="en-US" dirty="0"/>
          </a:p>
          <a:p>
            <a:pPr lvl="0"/>
            <a:endParaRPr lang="en-US" dirty="0"/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1EB39F23-A8A7-6EB8-FC5E-5D16E0D4D7E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4648" y="1572225"/>
            <a:ext cx="5789411" cy="657619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800" b="1" i="0" kern="1200" spc="10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/>
              <a:t>TITLE OF PRESENTATION</a:t>
            </a:r>
            <a:endParaRPr lang="en-US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12C7D7FA-1B3C-FE5F-ABDF-0B78174346B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54647" y="2229284"/>
            <a:ext cx="5789411" cy="983044"/>
          </a:xfrm>
          <a:prstGeom prst="rect">
            <a:avLst/>
          </a:prstGeom>
        </p:spPr>
        <p:txBody>
          <a:bodyPr vert="horz" lIns="0" tIns="0" rIns="0" bIns="0"/>
          <a:lstStyle>
            <a:lvl1pPr>
              <a:spcBef>
                <a:spcPts val="0"/>
              </a:spcBef>
              <a:defRPr sz="2800" spc="1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/>
              <a:t>Subtitle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Presentation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br>
              <a:rPr lang="de-AT" dirty="0"/>
            </a:b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placed</a:t>
            </a:r>
            <a:r>
              <a:rPr lang="de-AT" dirty="0"/>
              <a:t> here</a:t>
            </a:r>
            <a:endParaRPr lang="en-US" dirty="0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A3A24B3D-EFE9-F093-24D1-A9C652B01EE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054136" y="3228230"/>
            <a:ext cx="5789922" cy="70755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1600" b="0" i="1" spc="1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/>
              <a:t>„</a:t>
            </a:r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kind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quotes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special</a:t>
            </a:r>
            <a:r>
              <a:rPr lang="de-AT" dirty="0"/>
              <a:t> </a:t>
            </a:r>
            <a:r>
              <a:rPr lang="de-AT" dirty="0" err="1"/>
              <a:t>informations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br>
              <a:rPr lang="de-AT" dirty="0"/>
            </a:b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placed</a:t>
            </a:r>
            <a:r>
              <a:rPr lang="de-AT" dirty="0"/>
              <a:t> here.“</a:t>
            </a:r>
            <a:endParaRPr lang="en-US" dirty="0"/>
          </a:p>
        </p:txBody>
      </p:sp>
      <p:sp>
        <p:nvSpPr>
          <p:cNvPr id="19" name="Text Placeholder 8">
            <a:extLst>
              <a:ext uri="{FF2B5EF4-FFF2-40B4-BE49-F238E27FC236}">
                <a16:creationId xmlns:a16="http://schemas.microsoft.com/office/drawing/2014/main" id="{03E8581B-BB72-9BFB-16F5-B952815B2B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09097" y="4512770"/>
            <a:ext cx="1114190" cy="160853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spcBef>
                <a:spcPts val="0"/>
              </a:spcBef>
              <a:defRPr sz="1200" b="1" spc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AT" dirty="0" err="1"/>
              <a:t>www.lithoz.com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5AFE8E13-D3D3-EEE7-32CA-27D0BA2FACA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065994" y="4188841"/>
            <a:ext cx="1114190" cy="404355"/>
          </a:xfrm>
          <a:prstGeom prst="rect">
            <a:avLst/>
          </a:prstGeom>
          <a:noFill/>
        </p:spPr>
        <p:txBody>
          <a:bodyPr vert="horz"/>
          <a:lstStyle>
            <a:lvl1pPr algn="ctr">
              <a:defRPr sz="2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560249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3103007"/>
            <a:ext cx="9144000" cy="385216"/>
          </a:xfrm>
          <a:prstGeom prst="rect">
            <a:avLst/>
          </a:prstGeom>
        </p:spPr>
        <p:txBody>
          <a:bodyPr vert="horz" lIns="0" tIns="0" rIns="0" bIns="0" anchor="ctr" anchorCtr="1"/>
          <a:lstStyle>
            <a:lvl1pPr>
              <a:defRPr sz="3800" b="1" i="0" spc="100"/>
            </a:lvl1pPr>
          </a:lstStyle>
          <a:p>
            <a:pPr lvl="0"/>
            <a:r>
              <a:rPr lang="de-AT" dirty="0"/>
              <a:t>CHAPTER TITLE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3586272"/>
            <a:ext cx="9144000" cy="195839"/>
          </a:xfrm>
          <a:prstGeom prst="rect">
            <a:avLst/>
          </a:prstGeom>
        </p:spPr>
        <p:txBody>
          <a:bodyPr vert="horz" lIns="0" tIns="0" rIns="0" bIns="0" anchor="ctr" anchorCtr="1"/>
          <a:lstStyle>
            <a:lvl1pPr>
              <a:defRPr sz="2400" b="0" i="0" spc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AT" dirty="0"/>
              <a:t>Subtitle </a:t>
            </a:r>
            <a:r>
              <a:rPr lang="de-AT" dirty="0" err="1"/>
              <a:t>as</a:t>
            </a:r>
            <a:r>
              <a:rPr lang="de-AT" dirty="0"/>
              <a:t> a </a:t>
            </a:r>
            <a:r>
              <a:rPr lang="de-AT" dirty="0" err="1"/>
              <a:t>further</a:t>
            </a:r>
            <a:r>
              <a:rPr lang="de-AT" dirty="0"/>
              <a:t> </a:t>
            </a:r>
            <a:r>
              <a:rPr lang="de-AT" dirty="0" err="1"/>
              <a:t>possibility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describe</a:t>
            </a:r>
            <a:r>
              <a:rPr lang="de-AT" dirty="0"/>
              <a:t> </a:t>
            </a:r>
            <a:r>
              <a:rPr lang="de-AT" dirty="0" err="1"/>
              <a:t>chapter</a:t>
            </a:r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AA9FEA73-B814-4C44-800A-BD54930915E5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014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2402619"/>
            <a:ext cx="9144000" cy="385216"/>
          </a:xfrm>
          <a:prstGeom prst="rect">
            <a:avLst/>
          </a:prstGeom>
        </p:spPr>
        <p:txBody>
          <a:bodyPr vert="horz" lIns="0" tIns="0" rIns="0" bIns="0" anchor="ctr" anchorCtr="1"/>
          <a:lstStyle>
            <a:lvl1pPr>
              <a:defRPr sz="3800" b="1" i="0" spc="100"/>
            </a:lvl1pPr>
          </a:lstStyle>
          <a:p>
            <a:pPr lvl="0"/>
            <a:r>
              <a:rPr lang="de-AT" dirty="0"/>
              <a:t>CHAPTER TITLE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885884"/>
            <a:ext cx="9144000" cy="195839"/>
          </a:xfrm>
          <a:prstGeom prst="rect">
            <a:avLst/>
          </a:prstGeom>
        </p:spPr>
        <p:txBody>
          <a:bodyPr vert="horz" lIns="0" tIns="0" rIns="0" bIns="0" anchor="ctr" anchorCtr="1"/>
          <a:lstStyle>
            <a:lvl1pPr>
              <a:defRPr sz="2400" b="0" i="0" spc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de-AT" dirty="0"/>
              <a:t>Subtitle </a:t>
            </a:r>
            <a:r>
              <a:rPr lang="de-AT" dirty="0" err="1"/>
              <a:t>as</a:t>
            </a:r>
            <a:r>
              <a:rPr lang="de-AT" dirty="0"/>
              <a:t> a </a:t>
            </a:r>
            <a:r>
              <a:rPr lang="de-AT" dirty="0" err="1"/>
              <a:t>further</a:t>
            </a:r>
            <a:r>
              <a:rPr lang="de-AT" dirty="0"/>
              <a:t> </a:t>
            </a:r>
            <a:r>
              <a:rPr lang="de-AT" dirty="0" err="1"/>
              <a:t>possibility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describe</a:t>
            </a:r>
            <a:r>
              <a:rPr lang="de-AT" dirty="0"/>
              <a:t> </a:t>
            </a:r>
            <a:r>
              <a:rPr lang="de-AT" dirty="0" err="1"/>
              <a:t>chapter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A11B0ABD-B981-479D-A941-36CAE6917A9F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94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41324" y="992703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000" b="1" i="0" spc="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Introduction </a:t>
            </a:r>
            <a:r>
              <a:rPr lang="de-AT" dirty="0" err="1"/>
              <a:t>text</a:t>
            </a:r>
            <a:r>
              <a:rPr lang="de-AT" dirty="0"/>
              <a:t> </a:t>
            </a:r>
            <a:r>
              <a:rPr lang="de-AT" dirty="0" err="1"/>
              <a:t>before</a:t>
            </a:r>
            <a:r>
              <a:rPr lang="de-AT" dirty="0"/>
              <a:t> </a:t>
            </a:r>
            <a:r>
              <a:rPr lang="de-AT" dirty="0" err="1"/>
              <a:t>bullet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here</a:t>
            </a:r>
            <a:r>
              <a:rPr lang="de-AT" dirty="0"/>
              <a:t>: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1129869" y="7564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41326" y="1491854"/>
            <a:ext cx="8252127" cy="2983706"/>
          </a:xfrm>
          <a:prstGeom prst="rect">
            <a:avLst/>
          </a:prstGeom>
        </p:spPr>
        <p:txBody>
          <a:bodyPr vert="horz" lIns="0" tIns="0" rIns="0" bIns="0"/>
          <a:lstStyle>
            <a:lvl1pPr marL="457200" marR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 sz="2800"/>
            </a:lvl1pPr>
          </a:lstStyle>
          <a:p>
            <a:pPr marL="457200" marR="0" lvl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/>
            </a:pPr>
            <a:r>
              <a:rPr lang="de-AT" dirty="0"/>
              <a:t>Hier steht Text mit </a:t>
            </a:r>
            <a:r>
              <a:rPr lang="de-AT" dirty="0" err="1"/>
              <a:t>Bulletpoints</a:t>
            </a:r>
            <a:r>
              <a:rPr lang="de-AT" dirty="0"/>
              <a:t> und kann auch so weiter gehen</a:t>
            </a:r>
          </a:p>
          <a:p>
            <a:pPr marL="457200" marR="0" lvl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/>
            </a:pPr>
            <a:r>
              <a:rPr lang="de-AT" dirty="0"/>
              <a:t>Das ist die zweite, die ist kurz</a:t>
            </a:r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A8674551-29B4-4561-AA11-42748107E2C3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042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41324" y="992703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000" b="1" i="0" spc="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Introduction </a:t>
            </a:r>
            <a:r>
              <a:rPr lang="de-AT" dirty="0" err="1"/>
              <a:t>text</a:t>
            </a:r>
            <a:r>
              <a:rPr lang="de-AT" dirty="0"/>
              <a:t> </a:t>
            </a:r>
            <a:r>
              <a:rPr lang="de-AT" dirty="0" err="1"/>
              <a:t>before</a:t>
            </a:r>
            <a:r>
              <a:rPr lang="de-AT" dirty="0"/>
              <a:t> </a:t>
            </a:r>
            <a:r>
              <a:rPr lang="de-AT" dirty="0" err="1"/>
              <a:t>bullet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here</a:t>
            </a:r>
            <a:r>
              <a:rPr lang="de-AT" dirty="0"/>
              <a:t>: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1129869" y="7564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41326" y="1640914"/>
            <a:ext cx="3962071" cy="2834646"/>
          </a:xfrm>
          <a:prstGeom prst="rect">
            <a:avLst/>
          </a:prstGeom>
        </p:spPr>
        <p:txBody>
          <a:bodyPr vert="horz" lIns="0" tIns="0" rIns="0" bIns="0"/>
          <a:lstStyle>
            <a:lvl1pPr marL="457200" marR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 sz="2800"/>
            </a:lvl1pPr>
          </a:lstStyle>
          <a:p>
            <a:pPr marL="457200" marR="0" lvl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/>
            </a:pPr>
            <a:r>
              <a:rPr lang="de-AT" dirty="0"/>
              <a:t>Hier steht Text mit </a:t>
            </a:r>
            <a:r>
              <a:rPr lang="de-AT" dirty="0" err="1"/>
              <a:t>Bulletpoints</a:t>
            </a:r>
            <a:r>
              <a:rPr lang="de-AT" dirty="0"/>
              <a:t> und kann auch so weiter gehen</a:t>
            </a:r>
          </a:p>
          <a:p>
            <a:pPr marL="457200" marR="0" lvl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/>
            </a:pPr>
            <a:r>
              <a:rPr lang="de-AT" dirty="0"/>
              <a:t>Das ist die zweite, die ist kurz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731382" y="1640914"/>
            <a:ext cx="3962071" cy="2834646"/>
          </a:xfrm>
          <a:prstGeom prst="rect">
            <a:avLst/>
          </a:prstGeom>
        </p:spPr>
        <p:txBody>
          <a:bodyPr vert="horz" lIns="0" tIns="0" rIns="0" bIns="0"/>
          <a:lstStyle>
            <a:lvl1pPr marL="457200" marR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 sz="2800"/>
            </a:lvl1pPr>
          </a:lstStyle>
          <a:p>
            <a:pPr marL="457200" marR="0" lvl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/>
            </a:pPr>
            <a:r>
              <a:rPr lang="de-AT" dirty="0"/>
              <a:t>Hier steht Text mit </a:t>
            </a:r>
            <a:r>
              <a:rPr lang="de-AT" dirty="0" err="1"/>
              <a:t>Bulletpoints</a:t>
            </a:r>
            <a:r>
              <a:rPr lang="de-AT" dirty="0"/>
              <a:t> und kann auch so weiter gehen</a:t>
            </a:r>
          </a:p>
          <a:p>
            <a:pPr marL="457200" marR="0" lvl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/>
            </a:pPr>
            <a:r>
              <a:rPr lang="de-AT" dirty="0"/>
              <a:t>Das ist die zweite, die ist kurz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6E5CD8E2-DCDC-4F8D-A758-6977B503E6A9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5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41324" y="946035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000" b="1" i="0" spc="0" baseline="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Introduction </a:t>
            </a:r>
            <a:r>
              <a:rPr lang="de-AT" dirty="0" err="1"/>
              <a:t>text</a:t>
            </a:r>
            <a:r>
              <a:rPr lang="de-AT" dirty="0"/>
              <a:t> </a:t>
            </a:r>
            <a:r>
              <a:rPr lang="de-AT" dirty="0" err="1"/>
              <a:t>before</a:t>
            </a:r>
            <a:r>
              <a:rPr lang="de-AT" dirty="0"/>
              <a:t> normal </a:t>
            </a:r>
            <a:r>
              <a:rPr lang="de-AT" dirty="0" err="1"/>
              <a:t>text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41326" y="1449811"/>
            <a:ext cx="8251825" cy="3025912"/>
          </a:xfrm>
          <a:prstGeom prst="rect">
            <a:avLst/>
          </a:prstGeom>
        </p:spPr>
        <p:txBody>
          <a:bodyPr vert="horz" lIns="0" tIns="0" r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150000"/>
              <a:buFontTx/>
              <a:buNone/>
              <a:tabLst/>
              <a:defRPr sz="2800" baseline="0"/>
            </a:lvl1pPr>
            <a:lvl2pPr marL="742950" indent="-285750">
              <a:buSzPct val="100000"/>
              <a:buFontTx/>
              <a:buBlip>
                <a:blip r:embed="rId3"/>
              </a:buBlip>
              <a:defRPr/>
            </a:lvl2pPr>
            <a:lvl3pPr marL="1143000" indent="-228600">
              <a:buSzPct val="100000"/>
              <a:buFontTx/>
              <a:buBlip>
                <a:blip r:embed="rId3"/>
              </a:buBlip>
              <a:defRPr/>
            </a:lvl3pPr>
            <a:lvl4pPr marL="1600200" indent="-228600">
              <a:buSzPct val="100000"/>
              <a:buFontTx/>
              <a:buBlip>
                <a:blip r:embed="rId3"/>
              </a:buBlip>
              <a:defRPr/>
            </a:lvl4pPr>
            <a:lvl5pPr marL="2057400" indent="-228600">
              <a:buSzPct val="100000"/>
              <a:buFontTx/>
              <a:buBlip>
                <a:blip r:embed="rId3"/>
              </a:buBlip>
              <a:defRPr/>
            </a:lvl5pPr>
          </a:lstStyle>
          <a:p>
            <a:pPr lvl="0"/>
            <a:r>
              <a:rPr lang="de-AT" dirty="0"/>
              <a:t>Hier steht einfach nur Text – ohne Bullet Points oder </a:t>
            </a:r>
            <a:r>
              <a:rPr lang="de-AT" dirty="0" err="1"/>
              <a:t>Numbering</a:t>
            </a:r>
            <a:r>
              <a:rPr lang="de-AT" dirty="0"/>
              <a:t>.</a:t>
            </a:r>
          </a:p>
          <a:p>
            <a:pPr lvl="0"/>
            <a:endParaRPr lang="de-AT" dirty="0"/>
          </a:p>
          <a:p>
            <a:pPr lvl="0"/>
            <a:r>
              <a:rPr lang="de-AT" dirty="0"/>
              <a:t>Das ist ab und zu auch nötig.</a:t>
            </a:r>
          </a:p>
          <a:p>
            <a:pPr lvl="0"/>
            <a:r>
              <a:rPr lang="de-AT" dirty="0"/>
              <a:t>Denn manchmal gibt es einfach etwas zu erzählen was man nicht mit Bullet Point aufzählen will.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41A53EC2-4BB5-4E97-98F1-599A7707088F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954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/>
          <p:cNvSpPr txBox="1"/>
          <p:nvPr userDrawn="1"/>
        </p:nvSpPr>
        <p:spPr>
          <a:xfrm>
            <a:off x="535013" y="4890412"/>
            <a:ext cx="25500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 err="1">
                <a:solidFill>
                  <a:schemeClr val="bg1"/>
                </a:solidFill>
                <a:latin typeface="Calibri"/>
                <a:cs typeface="Calibri"/>
              </a:rPr>
              <a:t>www.lithoz.com</a:t>
            </a:r>
            <a:endParaRPr lang="en-US" sz="12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5" hasCustomPrompt="1"/>
          </p:nvPr>
        </p:nvSpPr>
        <p:spPr>
          <a:xfrm>
            <a:off x="5219807" y="943683"/>
            <a:ext cx="3426958" cy="3517811"/>
          </a:xfrm>
          <a:prstGeom prst="rect">
            <a:avLst/>
          </a:prstGeom>
        </p:spPr>
        <p:txBody>
          <a:bodyPr vert="horz" anchor="ctr" anchorCtr="1"/>
          <a:lstStyle/>
          <a:p>
            <a:r>
              <a:rPr lang="en-US" dirty="0" err="1"/>
              <a:t>Bild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441324" y="84051"/>
            <a:ext cx="8252129" cy="420235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400" b="1" i="0" spc="10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SLIDE TITLE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41323" y="943683"/>
            <a:ext cx="4582390" cy="674229"/>
          </a:xfrm>
          <a:prstGeom prst="rect">
            <a:avLst/>
          </a:prstGeom>
        </p:spPr>
        <p:txBody>
          <a:bodyPr vert="horz" lIns="0" tIns="0" bIns="0"/>
          <a:lstStyle>
            <a:lvl1pPr>
              <a:defRPr sz="3000" b="1" i="0" spc="0">
                <a:solidFill>
                  <a:schemeClr val="tx1"/>
                </a:solidFill>
                <a:latin typeface="Calibri"/>
              </a:defRPr>
            </a:lvl1pPr>
          </a:lstStyle>
          <a:p>
            <a:pPr lvl="0"/>
            <a:r>
              <a:rPr lang="de-AT" dirty="0"/>
              <a:t>Introduction </a:t>
            </a:r>
            <a:r>
              <a:rPr lang="de-AT" dirty="0" err="1"/>
              <a:t>text</a:t>
            </a:r>
            <a:r>
              <a:rPr lang="de-AT" dirty="0"/>
              <a:t> </a:t>
            </a:r>
            <a:r>
              <a:rPr lang="de-AT" dirty="0" err="1"/>
              <a:t>before</a:t>
            </a:r>
            <a:r>
              <a:rPr lang="de-AT" dirty="0"/>
              <a:t> </a:t>
            </a:r>
            <a:r>
              <a:rPr lang="de-AT" dirty="0" err="1"/>
              <a:t>bullet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here</a:t>
            </a:r>
            <a:r>
              <a:rPr lang="de-AT" dirty="0"/>
              <a:t>: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41326" y="1731303"/>
            <a:ext cx="4582388" cy="2744257"/>
          </a:xfrm>
          <a:prstGeom prst="rect">
            <a:avLst/>
          </a:prstGeom>
        </p:spPr>
        <p:txBody>
          <a:bodyPr vert="horz" lIns="0" tIns="0" rIns="0" bIns="0"/>
          <a:lstStyle>
            <a:lvl1pPr marL="457200" marR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 sz="2800"/>
            </a:lvl1pPr>
          </a:lstStyle>
          <a:p>
            <a:pPr marL="457200" marR="0" lvl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/>
            </a:pPr>
            <a:r>
              <a:rPr lang="de-AT" dirty="0"/>
              <a:t>Hier steht Text mit </a:t>
            </a:r>
            <a:r>
              <a:rPr lang="de-AT" dirty="0" err="1"/>
              <a:t>Bulletpoints</a:t>
            </a:r>
            <a:r>
              <a:rPr lang="de-AT" dirty="0"/>
              <a:t> und kann auch so weiter gehen</a:t>
            </a:r>
          </a:p>
          <a:p>
            <a:pPr marL="457200" marR="0" lvl="0" indent="-457200" algn="l" defTabSz="4572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1500"/>
              </a:spcAft>
              <a:buClrTx/>
              <a:buSzPct val="150000"/>
              <a:buFontTx/>
              <a:buBlip>
                <a:blip r:embed="rId3"/>
              </a:buBlip>
              <a:tabLst/>
              <a:defRPr/>
            </a:pPr>
            <a:r>
              <a:rPr lang="de-AT" dirty="0"/>
              <a:t>Das ist die zweite, die ist kurz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4368399" y="4919423"/>
            <a:ext cx="41158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fld id="{40552437-007C-CA47-BB65-D9CA97508149}" type="slidenum">
              <a:rPr lang="en-US" sz="1000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en-US" sz="100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6065159" y="4902743"/>
            <a:ext cx="2682386" cy="184666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>
                <a:solidFill>
                  <a:schemeClr val="bg1"/>
                </a:solidFill>
              </a:rPr>
              <a:t>© </a:t>
            </a:r>
            <a:fld id="{7C4CF20A-50D3-4E3F-AF3D-F07ABE71DD60}" type="datetimeyyyy">
              <a:rPr lang="de-AT" sz="1200" smtClean="0">
                <a:solidFill>
                  <a:schemeClr val="bg1"/>
                </a:solidFill>
              </a:rPr>
              <a:t>2025</a:t>
            </a:fld>
            <a:r>
              <a:rPr lang="de-AT" sz="1200" dirty="0">
                <a:solidFill>
                  <a:schemeClr val="bg1"/>
                </a:solidFill>
              </a:rPr>
              <a:t> </a:t>
            </a:r>
            <a:r>
              <a:rPr lang="de-AT" sz="1200" dirty="0" err="1">
                <a:solidFill>
                  <a:schemeClr val="bg1"/>
                </a:solidFill>
              </a:rPr>
              <a:t>Lithoz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256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806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62" r:id="rId5"/>
    <p:sldLayoutId id="2147483661" r:id="rId6"/>
    <p:sldLayoutId id="2147483678" r:id="rId7"/>
    <p:sldLayoutId id="2147483664" r:id="rId8"/>
    <p:sldLayoutId id="2147483665" r:id="rId9"/>
    <p:sldLayoutId id="2147483663" r:id="rId10"/>
    <p:sldLayoutId id="2147483672" r:id="rId11"/>
    <p:sldLayoutId id="2147483673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4" r:id="rId18"/>
    <p:sldLayoutId id="2147483671" r:id="rId19"/>
    <p:sldLayoutId id="2147483676" r:id="rId20"/>
    <p:sldLayoutId id="2147483675" r:id="rId21"/>
    <p:sldLayoutId id="2147483659" r:id="rId22"/>
    <p:sldLayoutId id="2147483677" r:id="rId23"/>
    <p:sldLayoutId id="2147483679" r:id="rId24"/>
    <p:sldLayoutId id="2147483680" r:id="rId25"/>
  </p:sldLayoutIdLst>
  <p:hf sldNum="0"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microsoft.com/office/2007/relationships/hdphoto" Target="../media/hdphoto3.wdp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www.lithoz.com/en/3D-printing/lcm-technology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youtu.be/ga-bekOgewI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pn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239927" y="1974059"/>
            <a:ext cx="6602818" cy="449162"/>
          </a:xfrm>
        </p:spPr>
        <p:txBody>
          <a:bodyPr/>
          <a:lstStyle/>
          <a:p>
            <a:pPr algn="r"/>
            <a:r>
              <a:rPr lang="en-US" sz="3200" dirty="0" err="1">
                <a:solidFill>
                  <a:schemeClr val="tx1"/>
                </a:solidFill>
              </a:rPr>
              <a:t>AIDAinnova</a:t>
            </a:r>
            <a:r>
              <a:rPr lang="en-US" sz="3200" dirty="0">
                <a:solidFill>
                  <a:schemeClr val="tx1"/>
                </a:solidFill>
              </a:rPr>
              <a:t> WP10</a:t>
            </a:r>
          </a:p>
          <a:p>
            <a:pPr algn="r"/>
            <a:r>
              <a:rPr lang="en-US" sz="3200" dirty="0">
                <a:solidFill>
                  <a:schemeClr val="tx1"/>
                </a:solidFill>
              </a:rPr>
              <a:t>3D printed ceramics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2709581" y="4216568"/>
            <a:ext cx="5789922" cy="483270"/>
          </a:xfrm>
        </p:spPr>
        <p:txBody>
          <a:bodyPr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Martin Schwentenwein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4368F4-2715-415D-111B-A70727079E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Adaption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sintering</a:t>
            </a:r>
            <a:r>
              <a:rPr lang="de-AT" dirty="0"/>
              <a:t> </a:t>
            </a:r>
            <a:r>
              <a:rPr lang="de-AT" dirty="0" err="1"/>
              <a:t>method</a:t>
            </a:r>
            <a:endParaRPr lang="de-AT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A37D49E-F833-6A9A-82A1-4DB16DD33233}"/>
              </a:ext>
            </a:extLst>
          </p:cNvPr>
          <p:cNvSpPr/>
          <p:nvPr/>
        </p:nvSpPr>
        <p:spPr>
          <a:xfrm>
            <a:off x="295307" y="1052528"/>
            <a:ext cx="6463937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AT" sz="2000" dirty="0" err="1"/>
              <a:t>Sintering</a:t>
            </a:r>
            <a:r>
              <a:rPr lang="de-AT" sz="2000" dirty="0"/>
              <a:t> </a:t>
            </a:r>
            <a:r>
              <a:rPr lang="de-AT" sz="2000" dirty="0" err="1"/>
              <a:t>trials</a:t>
            </a:r>
            <a:r>
              <a:rPr lang="de-AT" sz="2000" dirty="0"/>
              <a:t> </a:t>
            </a:r>
            <a:r>
              <a:rPr lang="de-AT" sz="2000" dirty="0" err="1"/>
              <a:t>with</a:t>
            </a:r>
            <a:r>
              <a:rPr lang="de-AT" sz="2000" dirty="0"/>
              <a:t> </a:t>
            </a:r>
            <a:r>
              <a:rPr lang="de-AT" sz="2000" dirty="0" err="1"/>
              <a:t>service</a:t>
            </a:r>
            <a:r>
              <a:rPr lang="de-AT" sz="2000" dirty="0"/>
              <a:t> </a:t>
            </a:r>
            <a:r>
              <a:rPr lang="de-AT" sz="2000" dirty="0" err="1"/>
              <a:t>provider</a:t>
            </a:r>
            <a:r>
              <a:rPr lang="de-AT" sz="2000" dirty="0"/>
              <a:t> (FGK </a:t>
            </a:r>
            <a:r>
              <a:rPr lang="de-AT" sz="2000" dirty="0" err="1"/>
              <a:t>from</a:t>
            </a:r>
            <a:r>
              <a:rPr lang="de-AT" sz="2000" dirty="0"/>
              <a:t> Germany) </a:t>
            </a:r>
            <a:r>
              <a:rPr lang="de-AT" sz="2000" dirty="0" err="1"/>
              <a:t>successful</a:t>
            </a:r>
            <a:endParaRPr lang="de-AT" sz="2000" dirty="0"/>
          </a:p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AT" sz="2000" b="0" dirty="0" err="1"/>
              <a:t>Excellent</a:t>
            </a:r>
            <a:r>
              <a:rPr lang="de-AT" sz="2000" b="0" dirty="0"/>
              <a:t> </a:t>
            </a:r>
            <a:r>
              <a:rPr lang="de-AT" sz="2000" b="0" dirty="0" err="1"/>
              <a:t>densification</a:t>
            </a:r>
            <a:r>
              <a:rPr lang="de-AT" sz="2000" b="0" dirty="0"/>
              <a:t> </a:t>
            </a:r>
            <a:r>
              <a:rPr lang="de-AT" sz="2000" b="0" dirty="0" err="1"/>
              <a:t>accomplished</a:t>
            </a:r>
            <a:r>
              <a:rPr lang="de-AT" sz="2000" b="0" dirty="0"/>
              <a:t> (&gt;99% </a:t>
            </a:r>
            <a:r>
              <a:rPr lang="de-AT" sz="2000" b="0" dirty="0" err="1"/>
              <a:t>rel</a:t>
            </a:r>
            <a:r>
              <a:rPr lang="de-AT" sz="2000" b="0" dirty="0"/>
              <a:t> </a:t>
            </a:r>
            <a:r>
              <a:rPr lang="de-AT" sz="2000" b="0" dirty="0" err="1"/>
              <a:t>density</a:t>
            </a:r>
            <a:r>
              <a:rPr lang="de-AT" sz="2000" b="0" dirty="0"/>
              <a:t>)</a:t>
            </a:r>
            <a:endParaRPr lang="en-US" sz="2000" b="0" dirty="0"/>
          </a:p>
        </p:txBody>
      </p:sp>
      <p:pic>
        <p:nvPicPr>
          <p:cNvPr id="11" name="Grafik 10" descr="Ein Bild, das Diagramm, Kreis, Screenshot, Reihe enthält.&#10;&#10;Automatisch generierte Beschreibung">
            <a:extLst>
              <a:ext uri="{FF2B5EF4-FFF2-40B4-BE49-F238E27FC236}">
                <a16:creationId xmlns:a16="http://schemas.microsoft.com/office/drawing/2014/main" id="{320EF63C-2AA2-91EF-2AC2-AE7BAA282C4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0178" y="872213"/>
            <a:ext cx="1994349" cy="951151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B3E7259E-0147-E478-23FC-E033DF2EB50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" r="75651"/>
          <a:stretch/>
        </p:blipFill>
        <p:spPr>
          <a:xfrm>
            <a:off x="848194" y="2571750"/>
            <a:ext cx="1701796" cy="1628634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00F902E4-A1DC-7EF1-FEE9-A2676FB9C41F}"/>
              </a:ext>
            </a:extLst>
          </p:cNvPr>
          <p:cNvSpPr txBox="1"/>
          <p:nvPr/>
        </p:nvSpPr>
        <p:spPr>
          <a:xfrm>
            <a:off x="1188824" y="4246779"/>
            <a:ext cx="1020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Iteration I</a:t>
            </a:r>
            <a:endParaRPr lang="de-AT" sz="1600" b="1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0B9F4CB-7E24-762A-E516-5B135A258631}"/>
              </a:ext>
            </a:extLst>
          </p:cNvPr>
          <p:cNvSpPr txBox="1"/>
          <p:nvPr/>
        </p:nvSpPr>
        <p:spPr>
          <a:xfrm>
            <a:off x="4003713" y="4246779"/>
            <a:ext cx="10750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Iteration II</a:t>
            </a:r>
            <a:endParaRPr lang="de-AT" sz="1600" b="1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50BDE89A-3148-B269-328B-FBEF31EB3C0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783"/>
          <a:stretch/>
        </p:blipFill>
        <p:spPr>
          <a:xfrm>
            <a:off x="3660020" y="2571750"/>
            <a:ext cx="1762424" cy="162863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4392F31-CBAC-2F88-2278-C3FDF29671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499" t="25191" r="21786" b="20302"/>
          <a:stretch/>
        </p:blipFill>
        <p:spPr>
          <a:xfrm>
            <a:off x="6532474" y="2615640"/>
            <a:ext cx="1634034" cy="15247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AEF9D627-F5AF-DE77-5AF5-1C7787CE4621}"/>
              </a:ext>
            </a:extLst>
          </p:cNvPr>
          <p:cNvSpPr txBox="1"/>
          <p:nvPr/>
        </p:nvSpPr>
        <p:spPr>
          <a:xfrm>
            <a:off x="6767521" y="4246779"/>
            <a:ext cx="1087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Iteration V</a:t>
            </a:r>
            <a:endParaRPr lang="de-AT" sz="1600" b="1" dirty="0"/>
          </a:p>
        </p:txBody>
      </p:sp>
      <p:pic>
        <p:nvPicPr>
          <p:cNvPr id="6" name="Grafik 5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96E07535-12BB-A272-9E21-F18E2B74A19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052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FE4D93C-FDA4-846F-5F23-FD0617028F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Aluminium Nitride</a:t>
            </a:r>
          </a:p>
        </p:txBody>
      </p:sp>
      <p:pic>
        <p:nvPicPr>
          <p:cNvPr id="1028" name="Picture 4" descr="A stack of white books on a white surface&#10;&#10;AI-generated content may be incorrect.">
            <a:extLst>
              <a:ext uri="{FF2B5EF4-FFF2-40B4-BE49-F238E27FC236}">
                <a16:creationId xmlns:a16="http://schemas.microsoft.com/office/drawing/2014/main" id="{C47B3B32-2596-99E7-0522-2AA6355056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55" t="28212" r="21551" b="30692"/>
          <a:stretch/>
        </p:blipFill>
        <p:spPr bwMode="auto">
          <a:xfrm>
            <a:off x="5930346" y="1079758"/>
            <a:ext cx="3041374" cy="373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08CECC-3F94-3193-E14C-C107031D96BF}"/>
              </a:ext>
            </a:extLst>
          </p:cNvPr>
          <p:cNvSpPr txBox="1"/>
          <p:nvPr/>
        </p:nvSpPr>
        <p:spPr>
          <a:xfrm>
            <a:off x="6278215" y="515839"/>
            <a:ext cx="2345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noProof="0" dirty="0"/>
              <a:t>Sintered cooling channels dimensions – 80*40*4 mm</a:t>
            </a:r>
          </a:p>
        </p:txBody>
      </p:sp>
      <p:pic>
        <p:nvPicPr>
          <p:cNvPr id="1030" name="Picture 6" descr="A group of white squares&#10;&#10;AI-generated content may be incorrect.">
            <a:extLst>
              <a:ext uri="{FF2B5EF4-FFF2-40B4-BE49-F238E27FC236}">
                <a16:creationId xmlns:a16="http://schemas.microsoft.com/office/drawing/2014/main" id="{5F7177F0-2094-5E2F-79B5-B5CD1DC163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24" t="3737" r="27754" b="4540"/>
          <a:stretch/>
        </p:blipFill>
        <p:spPr bwMode="auto">
          <a:xfrm>
            <a:off x="172280" y="1511167"/>
            <a:ext cx="3297752" cy="317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DF63BD-41CF-4059-2794-BCF8F05DDF78}"/>
              </a:ext>
            </a:extLst>
          </p:cNvPr>
          <p:cNvSpPr txBox="1"/>
          <p:nvPr/>
        </p:nvSpPr>
        <p:spPr>
          <a:xfrm>
            <a:off x="724458" y="818148"/>
            <a:ext cx="2345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noProof="0" dirty="0"/>
              <a:t>Sintered cold plates dimensions – 35*35*2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2258C0-E862-B4A1-C2EF-C90353F8990B}"/>
              </a:ext>
            </a:extLst>
          </p:cNvPr>
          <p:cNvSpPr txBox="1"/>
          <p:nvPr/>
        </p:nvSpPr>
        <p:spPr>
          <a:xfrm>
            <a:off x="3624960" y="2651303"/>
            <a:ext cx="19667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noProof="0" dirty="0"/>
              <a:t>Highly dense parts, relative density &gt;99.3%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noProof="0" dirty="0"/>
              <a:t>High degree of tolerance match with </a:t>
            </a:r>
            <a:r>
              <a:rPr lang="en-US" sz="1200" noProof="0" dirty="0" err="1"/>
              <a:t>stl</a:t>
            </a:r>
            <a:endParaRPr lang="en-US" sz="1200" noProof="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61238C-B38C-B5CD-1E72-7F0B453BBB83}"/>
              </a:ext>
            </a:extLst>
          </p:cNvPr>
          <p:cNvSpPr txBox="1"/>
          <p:nvPr/>
        </p:nvSpPr>
        <p:spPr>
          <a:xfrm>
            <a:off x="648338" y="1272870"/>
            <a:ext cx="234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</a:rPr>
              <a:t>Crack free but not flat</a:t>
            </a:r>
            <a:endParaRPr lang="LID4096" sz="1400" dirty="0">
              <a:solidFill>
                <a:srgbClr val="FF0000"/>
              </a:solidFill>
            </a:endParaRPr>
          </a:p>
        </p:txBody>
      </p:sp>
      <p:pic>
        <p:nvPicPr>
          <p:cNvPr id="4" name="Grafik 3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A355DFAF-6FE1-E0A4-94E0-8333CF96D6A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64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E248F3-C5CD-4423-246A-AA5090C3DB8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0" dirty="0"/>
              <a:t>Upcoming</a:t>
            </a:r>
            <a:r>
              <a:rPr lang="de-AT" dirty="0"/>
              <a:t> </a:t>
            </a:r>
            <a:r>
              <a:rPr lang="en-US" noProof="0" dirty="0"/>
              <a:t>print trials</a:t>
            </a:r>
            <a:endParaRPr lang="LID4096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054F84-012D-FA5B-5FBA-07F14DEEA88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4004" y="808461"/>
            <a:ext cx="4569028" cy="2983706"/>
          </a:xfrm>
        </p:spPr>
        <p:txBody>
          <a:bodyPr/>
          <a:lstStyle/>
          <a:p>
            <a:r>
              <a:rPr lang="en-US" sz="1600" dirty="0"/>
              <a:t>New Slurry</a:t>
            </a:r>
          </a:p>
          <a:p>
            <a:pPr lvl="1"/>
            <a:r>
              <a:rPr lang="en-US" sz="1600" dirty="0"/>
              <a:t>Improved green stiffness</a:t>
            </a:r>
          </a:p>
          <a:p>
            <a:pPr lvl="1"/>
            <a:r>
              <a:rPr lang="en-US" sz="1600" b="1" dirty="0"/>
              <a:t>55vol%</a:t>
            </a:r>
            <a:r>
              <a:rPr lang="en-US" sz="1600" dirty="0"/>
              <a:t> solids loading =&gt; lower material movement and </a:t>
            </a:r>
            <a:r>
              <a:rPr lang="en-US" sz="1600" dirty="0">
                <a:solidFill>
                  <a:srgbClr val="00B050"/>
                </a:solidFill>
              </a:rPr>
              <a:t>lower stresses</a:t>
            </a:r>
            <a:r>
              <a:rPr lang="en-US" sz="1600" dirty="0"/>
              <a:t> in the part</a:t>
            </a:r>
          </a:p>
          <a:p>
            <a:pPr lvl="1"/>
            <a:r>
              <a:rPr lang="en-US" sz="1600" dirty="0"/>
              <a:t>Reduced shrinkages to </a:t>
            </a:r>
            <a:r>
              <a:rPr lang="en-US" sz="1600" b="1" dirty="0"/>
              <a:t>21% in XY and 23% in Z </a:t>
            </a:r>
            <a:r>
              <a:rPr lang="en-US" sz="1600" dirty="0"/>
              <a:t>direction</a:t>
            </a:r>
          </a:p>
          <a:p>
            <a:pPr lvl="1"/>
            <a:r>
              <a:rPr lang="en-US" sz="1600" dirty="0"/>
              <a:t>Significant improvement in part flatness after thermal post processing </a:t>
            </a:r>
          </a:p>
          <a:p>
            <a:pPr lvl="1"/>
            <a:r>
              <a:rPr lang="en-US" sz="1600" dirty="0"/>
              <a:t>Ability to print and process part with extreme aspect ratios</a:t>
            </a:r>
          </a:p>
          <a:p>
            <a:pPr lvl="1"/>
            <a:r>
              <a:rPr lang="en-US" sz="1600" dirty="0"/>
              <a:t>Good for upcoming cold plate parts required in detector at CERN</a:t>
            </a:r>
            <a:endParaRPr lang="LID4096" sz="1600" dirty="0"/>
          </a:p>
        </p:txBody>
      </p:sp>
      <p:pic>
        <p:nvPicPr>
          <p:cNvPr id="6" name="Picture 5" descr="A plastic bag with white square shapes&#10;&#10;AI-generated content may be incorrect.">
            <a:extLst>
              <a:ext uri="{FF2B5EF4-FFF2-40B4-BE49-F238E27FC236}">
                <a16:creationId xmlns:a16="http://schemas.microsoft.com/office/drawing/2014/main" id="{4CF11119-6343-C6E9-B820-A46A4E5EDD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2559" r="37121" b="9064"/>
          <a:stretch/>
        </p:blipFill>
        <p:spPr>
          <a:xfrm>
            <a:off x="4874518" y="808461"/>
            <a:ext cx="3493348" cy="35695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7B2479-12BD-3A90-6E19-4D0BEA75390C}"/>
              </a:ext>
            </a:extLst>
          </p:cNvPr>
          <p:cNvSpPr txBox="1"/>
          <p:nvPr/>
        </p:nvSpPr>
        <p:spPr>
          <a:xfrm>
            <a:off x="5528346" y="550914"/>
            <a:ext cx="234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B050"/>
                </a:solidFill>
              </a:rPr>
              <a:t>Crack free and flat</a:t>
            </a:r>
            <a:endParaRPr lang="LID4096" sz="1400" dirty="0">
              <a:solidFill>
                <a:srgbClr val="00B050"/>
              </a:solidFill>
            </a:endParaRPr>
          </a:p>
        </p:txBody>
      </p:sp>
      <p:pic>
        <p:nvPicPr>
          <p:cNvPr id="3" name="Grafik 2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643A7F9A-752B-175D-E676-CC4F87B5C99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741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305A0AC-8893-F71B-04B6-566886D7DF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0" dirty="0"/>
              <a:t>Upcoming</a:t>
            </a:r>
            <a:r>
              <a:rPr lang="de-AT" dirty="0"/>
              <a:t> </a:t>
            </a:r>
            <a:r>
              <a:rPr lang="en-US" noProof="0" dirty="0"/>
              <a:t>print trials</a:t>
            </a:r>
            <a:endParaRPr lang="de-AT" dirty="0"/>
          </a:p>
        </p:txBody>
      </p:sp>
      <p:pic>
        <p:nvPicPr>
          <p:cNvPr id="6" name="Picture 5" descr="A diagram of a structure&#10;&#10;AI-generated content may be incorrect.">
            <a:extLst>
              <a:ext uri="{FF2B5EF4-FFF2-40B4-BE49-F238E27FC236}">
                <a16:creationId xmlns:a16="http://schemas.microsoft.com/office/drawing/2014/main" id="{910E9301-4DC3-ABC3-4F22-029DEEA9F5E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659" t="15786" r="19204" b="3574"/>
          <a:stretch/>
        </p:blipFill>
        <p:spPr>
          <a:xfrm>
            <a:off x="4864607" y="1382028"/>
            <a:ext cx="4059936" cy="30170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153341-A4F1-0C66-045A-6DFC81FA07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71" y="1086882"/>
            <a:ext cx="2333885" cy="3607308"/>
          </a:xfrm>
          <a:prstGeom prst="rect">
            <a:avLst/>
          </a:prstGeom>
        </p:spPr>
      </p:pic>
      <p:sp>
        <p:nvSpPr>
          <p:cNvPr id="9" name="Arrow: Right 8">
            <a:extLst>
              <a:ext uri="{FF2B5EF4-FFF2-40B4-BE49-F238E27FC236}">
                <a16:creationId xmlns:a16="http://schemas.microsoft.com/office/drawing/2014/main" id="{0F879AFE-F50E-B95B-198A-E9ECAF628F25}"/>
              </a:ext>
            </a:extLst>
          </p:cNvPr>
          <p:cNvSpPr/>
          <p:nvPr/>
        </p:nvSpPr>
        <p:spPr>
          <a:xfrm>
            <a:off x="2672751" y="2709256"/>
            <a:ext cx="1894637" cy="362560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9889C5-F39A-BF06-A63B-EAE14340DC34}"/>
              </a:ext>
            </a:extLst>
          </p:cNvPr>
          <p:cNvSpPr txBox="1"/>
          <p:nvPr/>
        </p:nvSpPr>
        <p:spPr>
          <a:xfrm>
            <a:off x="2432956" y="1612964"/>
            <a:ext cx="23338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noProof="0" dirty="0"/>
              <a:t>Increased plate thickness to 0.6mm (sintered state)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noProof="0" dirty="0"/>
              <a:t>Print supports added to design to counteract wobbling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noProof="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5E7CBE-35AA-F218-9F99-044A8DA5735A}"/>
              </a:ext>
            </a:extLst>
          </p:cNvPr>
          <p:cNvCxnSpPr>
            <a:cxnSpLocks/>
          </p:cNvCxnSpPr>
          <p:nvPr/>
        </p:nvCxnSpPr>
        <p:spPr>
          <a:xfrm>
            <a:off x="4328372" y="2394842"/>
            <a:ext cx="800219" cy="795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FC4333A-5561-8E16-B016-34383382DD53}"/>
              </a:ext>
            </a:extLst>
          </p:cNvPr>
          <p:cNvCxnSpPr>
            <a:cxnSpLocks/>
          </p:cNvCxnSpPr>
          <p:nvPr/>
        </p:nvCxnSpPr>
        <p:spPr>
          <a:xfrm>
            <a:off x="4611226" y="1808922"/>
            <a:ext cx="676391" cy="135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Grafik 2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2997493E-931F-F54D-AAD5-973E58BF521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5247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91E29AA-D79D-4904-AB38-23ADAAD7D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095" y="775252"/>
            <a:ext cx="3230363" cy="39176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9E14A3-846F-8F27-09BD-46CDB0E1A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3148" y="775252"/>
            <a:ext cx="1736792" cy="2763078"/>
          </a:xfrm>
          <a:prstGeom prst="rect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9533E6-32E2-D78E-B680-FA2FE99E9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7629" y="1683026"/>
            <a:ext cx="1113305" cy="3009900"/>
          </a:xfrm>
          <a:prstGeom prst="rect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39711E01-FB49-B947-741A-79280DD8175D}"/>
              </a:ext>
            </a:extLst>
          </p:cNvPr>
          <p:cNvSpPr/>
          <p:nvPr/>
        </p:nvSpPr>
        <p:spPr>
          <a:xfrm>
            <a:off x="3836504" y="2571750"/>
            <a:ext cx="1451113" cy="191328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E555B7AF-3922-C8E3-E31F-E1658A4308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1324" y="84051"/>
            <a:ext cx="8252129" cy="420235"/>
          </a:xfrm>
        </p:spPr>
        <p:txBody>
          <a:bodyPr/>
          <a:lstStyle/>
          <a:p>
            <a:r>
              <a:rPr lang="en-US" noProof="0" dirty="0"/>
              <a:t>Upcoming</a:t>
            </a:r>
            <a:r>
              <a:rPr lang="de-AT" dirty="0"/>
              <a:t> </a:t>
            </a:r>
            <a:r>
              <a:rPr lang="en-US" noProof="0" dirty="0"/>
              <a:t>print trials</a:t>
            </a:r>
            <a:endParaRPr lang="de-AT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B74F19-EF09-9CB6-3F64-7C4937C13CB4}"/>
              </a:ext>
            </a:extLst>
          </p:cNvPr>
          <p:cNvSpPr txBox="1"/>
          <p:nvPr/>
        </p:nvSpPr>
        <p:spPr>
          <a:xfrm>
            <a:off x="3021497" y="1194068"/>
            <a:ext cx="23338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noProof="0" dirty="0"/>
              <a:t>Increased plate thickness to 0.6mm (sintered state)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noProof="0" dirty="0"/>
              <a:t>Print supports added to design to counteract wobbling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noProof="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765D3F5-06D2-D48B-E0A0-D93DBDE20177}"/>
              </a:ext>
            </a:extLst>
          </p:cNvPr>
          <p:cNvCxnSpPr/>
          <p:nvPr/>
        </p:nvCxnSpPr>
        <p:spPr>
          <a:xfrm>
            <a:off x="5029200" y="1914939"/>
            <a:ext cx="1022642" cy="9740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EEFD6E2-5CD9-FC9B-EE2C-DD69A45BE2CD}"/>
              </a:ext>
            </a:extLst>
          </p:cNvPr>
          <p:cNvCxnSpPr>
            <a:cxnSpLocks/>
          </p:cNvCxnSpPr>
          <p:nvPr/>
        </p:nvCxnSpPr>
        <p:spPr>
          <a:xfrm>
            <a:off x="4514261" y="2247001"/>
            <a:ext cx="3112365" cy="17101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Grafik 1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570308AD-D420-2F37-D91E-C858249106D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8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4368F4-2715-415D-111B-A70727079E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Grinding/</a:t>
            </a:r>
            <a:r>
              <a:rPr lang="de-AT" dirty="0" err="1"/>
              <a:t>Polishing</a:t>
            </a:r>
            <a:endParaRPr lang="de-AT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A37D49E-F833-6A9A-82A1-4DB16DD33233}"/>
              </a:ext>
            </a:extLst>
          </p:cNvPr>
          <p:cNvSpPr/>
          <p:nvPr/>
        </p:nvSpPr>
        <p:spPr>
          <a:xfrm>
            <a:off x="295308" y="1052528"/>
            <a:ext cx="5161831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DE" sz="2000" b="0" dirty="0"/>
              <a:t>Grinding </a:t>
            </a:r>
            <a:r>
              <a:rPr lang="de-DE" sz="2000" b="0" dirty="0" err="1"/>
              <a:t>trials</a:t>
            </a:r>
            <a:r>
              <a:rPr lang="de-DE" sz="2000" b="0" dirty="0"/>
              <a:t> </a:t>
            </a:r>
            <a:r>
              <a:rPr lang="de-DE" sz="2000" b="0" dirty="0" err="1"/>
              <a:t>with</a:t>
            </a:r>
            <a:r>
              <a:rPr lang="de-DE" sz="2000" b="0" dirty="0"/>
              <a:t> Fraunhofer IKTS </a:t>
            </a:r>
            <a:r>
              <a:rPr lang="de-DE" sz="2000" b="0" dirty="0" err="1"/>
              <a:t>from</a:t>
            </a:r>
            <a:r>
              <a:rPr lang="de-DE" sz="2000" b="0" dirty="0"/>
              <a:t> Germany </a:t>
            </a:r>
            <a:r>
              <a:rPr lang="de-DE" sz="2000" b="0" dirty="0" err="1"/>
              <a:t>ongoing</a:t>
            </a:r>
            <a:r>
              <a:rPr lang="de-DE" sz="2000" b="0" dirty="0"/>
              <a:t> (</a:t>
            </a:r>
            <a:r>
              <a:rPr lang="de-DE" sz="2000" b="0" dirty="0" err="1"/>
              <a:t>flatness</a:t>
            </a:r>
            <a:r>
              <a:rPr lang="de-DE" sz="2000" b="0" dirty="0"/>
              <a:t>)</a:t>
            </a:r>
          </a:p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endParaRPr lang="en-US" sz="2000" b="0" dirty="0"/>
          </a:p>
        </p:txBody>
      </p:sp>
      <p:pic>
        <p:nvPicPr>
          <p:cNvPr id="5" name="Grafik 4" descr="Ein Bild, das Schrift, Text, Grafiken, Logo enthält.&#10;&#10;Automatisch generierte Beschreibung">
            <a:extLst>
              <a:ext uri="{FF2B5EF4-FFF2-40B4-BE49-F238E27FC236}">
                <a16:creationId xmlns:a16="http://schemas.microsoft.com/office/drawing/2014/main" id="{CD07FB1E-5242-2178-17EA-A4DEF1799B9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40814" y="984951"/>
            <a:ext cx="2952639" cy="826739"/>
          </a:xfrm>
          <a:prstGeom prst="rect">
            <a:avLst/>
          </a:prstGeom>
        </p:spPr>
      </p:pic>
      <p:pic>
        <p:nvPicPr>
          <p:cNvPr id="3" name="Grafik 2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47DF11D7-ADBC-A310-B685-6DE094EA55A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9060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4368F4-2715-415D-111B-A70727079E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 err="1"/>
              <a:t>Conclusion</a:t>
            </a:r>
            <a:endParaRPr lang="de-AT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A37D49E-F833-6A9A-82A1-4DB16DD33233}"/>
              </a:ext>
            </a:extLst>
          </p:cNvPr>
          <p:cNvSpPr/>
          <p:nvPr/>
        </p:nvSpPr>
        <p:spPr>
          <a:xfrm>
            <a:off x="295308" y="1052528"/>
            <a:ext cx="8548769" cy="3990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DE" sz="2000" b="0" dirty="0"/>
              <a:t>A</a:t>
            </a:r>
            <a:r>
              <a:rPr lang="de-AT" sz="2000" b="0" dirty="0"/>
              <a:t> </a:t>
            </a:r>
            <a:r>
              <a:rPr lang="de-AT" sz="2000" b="0" dirty="0" err="1"/>
              <a:t>stable</a:t>
            </a:r>
            <a:r>
              <a:rPr lang="de-AT" sz="2000" b="0" dirty="0"/>
              <a:t> </a:t>
            </a:r>
            <a:r>
              <a:rPr lang="de-AT" sz="2000" b="0" dirty="0" err="1"/>
              <a:t>sintering</a:t>
            </a:r>
            <a:r>
              <a:rPr lang="de-AT" sz="2000" b="0" dirty="0"/>
              <a:t> </a:t>
            </a:r>
            <a:r>
              <a:rPr lang="de-AT" sz="2000" b="0" dirty="0" err="1"/>
              <a:t>process</a:t>
            </a:r>
            <a:r>
              <a:rPr lang="de-AT" sz="2000" b="0" dirty="0"/>
              <a:t> </a:t>
            </a:r>
            <a:r>
              <a:rPr lang="de-AT" sz="2000" b="0" dirty="0" err="1"/>
              <a:t>for</a:t>
            </a:r>
            <a:r>
              <a:rPr lang="de-AT" sz="2000" b="0" dirty="0"/>
              <a:t> </a:t>
            </a:r>
            <a:r>
              <a:rPr lang="de-AT" sz="2000" b="0" dirty="0" err="1"/>
              <a:t>AlN</a:t>
            </a:r>
            <a:r>
              <a:rPr lang="de-AT" sz="2000" b="0" dirty="0"/>
              <a:t> </a:t>
            </a:r>
            <a:r>
              <a:rPr lang="de-AT" sz="2000" b="0" dirty="0" err="1"/>
              <a:t>could</a:t>
            </a:r>
            <a:r>
              <a:rPr lang="de-AT" sz="2000" b="0" dirty="0"/>
              <a:t> </a:t>
            </a:r>
            <a:r>
              <a:rPr lang="de-AT" sz="2000" b="0" dirty="0" err="1"/>
              <a:t>be</a:t>
            </a:r>
            <a:r>
              <a:rPr lang="de-AT" sz="2000" b="0" dirty="0"/>
              <a:t> </a:t>
            </a:r>
            <a:r>
              <a:rPr lang="de-AT" sz="2000" b="0" dirty="0" err="1"/>
              <a:t>established</a:t>
            </a:r>
            <a:r>
              <a:rPr lang="de-AT" sz="2000" b="0" dirty="0"/>
              <a:t>         </a:t>
            </a:r>
            <a:r>
              <a:rPr lang="de-AT" sz="2000" b="0" dirty="0" err="1"/>
              <a:t>better</a:t>
            </a:r>
            <a:r>
              <a:rPr lang="de-AT" sz="2000" b="0" dirty="0"/>
              <a:t> </a:t>
            </a:r>
            <a:r>
              <a:rPr lang="de-AT" sz="2000" b="0" dirty="0" err="1"/>
              <a:t>reproducibility</a:t>
            </a:r>
            <a:endParaRPr lang="de-AT" sz="2000" b="0" dirty="0"/>
          </a:p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AT" sz="2000" dirty="0"/>
              <a:t>An </a:t>
            </a:r>
            <a:r>
              <a:rPr lang="de-AT" sz="2000" dirty="0" err="1"/>
              <a:t>improved</a:t>
            </a:r>
            <a:r>
              <a:rPr lang="de-AT" sz="2000" dirty="0"/>
              <a:t> </a:t>
            </a:r>
            <a:r>
              <a:rPr lang="de-AT" sz="2000" dirty="0" err="1"/>
              <a:t>feedstock</a:t>
            </a:r>
            <a:r>
              <a:rPr lang="de-AT" sz="2000" dirty="0"/>
              <a:t> (</a:t>
            </a:r>
            <a:r>
              <a:rPr lang="de-AT" sz="2000" dirty="0" err="1"/>
              <a:t>suspension</a:t>
            </a:r>
            <a:r>
              <a:rPr lang="de-AT" sz="2000" dirty="0"/>
              <a:t>) </a:t>
            </a:r>
            <a:r>
              <a:rPr lang="de-AT" sz="2000" dirty="0" err="1"/>
              <a:t>could</a:t>
            </a:r>
            <a:r>
              <a:rPr lang="de-AT" sz="2000" dirty="0"/>
              <a:t> </a:t>
            </a:r>
            <a:r>
              <a:rPr lang="de-AT" sz="2000" dirty="0" err="1"/>
              <a:t>be</a:t>
            </a:r>
            <a:r>
              <a:rPr lang="de-AT" sz="2000" dirty="0"/>
              <a:t> </a:t>
            </a:r>
            <a:r>
              <a:rPr lang="de-AT" sz="2000" dirty="0" err="1"/>
              <a:t>developed</a:t>
            </a:r>
            <a:r>
              <a:rPr lang="de-AT" sz="2000" dirty="0"/>
              <a:t>         </a:t>
            </a:r>
            <a:r>
              <a:rPr lang="de-AT" sz="2000" dirty="0" err="1"/>
              <a:t>less</a:t>
            </a:r>
            <a:r>
              <a:rPr lang="de-AT" sz="2000" dirty="0"/>
              <a:t> </a:t>
            </a:r>
            <a:r>
              <a:rPr lang="de-AT" sz="2000" dirty="0" err="1"/>
              <a:t>shrinkage</a:t>
            </a:r>
            <a:endParaRPr lang="de-AT" sz="2000" b="0" dirty="0"/>
          </a:p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AT" sz="2000" b="0" dirty="0"/>
              <a:t>3D </a:t>
            </a:r>
            <a:r>
              <a:rPr lang="de-AT" sz="2000" b="0" dirty="0" err="1"/>
              <a:t>printing</a:t>
            </a:r>
            <a:r>
              <a:rPr lang="de-AT" sz="2000" b="0" dirty="0"/>
              <a:t> and </a:t>
            </a:r>
            <a:r>
              <a:rPr lang="de-AT" sz="2000" b="0" dirty="0" err="1"/>
              <a:t>sintering</a:t>
            </a:r>
            <a:r>
              <a:rPr lang="de-AT" sz="2000" b="0" dirty="0"/>
              <a:t> </a:t>
            </a:r>
            <a:r>
              <a:rPr lang="de-AT" sz="2000" b="0" dirty="0" err="1"/>
              <a:t>of</a:t>
            </a:r>
            <a:r>
              <a:rPr lang="de-AT" sz="2000" b="0" dirty="0"/>
              <a:t> </a:t>
            </a:r>
            <a:r>
              <a:rPr lang="de-AT" sz="2000" b="0" dirty="0" err="1"/>
              <a:t>complex</a:t>
            </a:r>
            <a:r>
              <a:rPr lang="de-AT" sz="2000" b="0" dirty="0"/>
              <a:t> </a:t>
            </a:r>
            <a:r>
              <a:rPr lang="de-AT" sz="2000" b="0" dirty="0" err="1"/>
              <a:t>AlN</a:t>
            </a:r>
            <a:r>
              <a:rPr lang="de-AT" sz="2000" b="0" dirty="0"/>
              <a:t> </a:t>
            </a:r>
            <a:r>
              <a:rPr lang="de-AT" sz="2000" b="0" dirty="0" err="1"/>
              <a:t>shapes</a:t>
            </a:r>
            <a:r>
              <a:rPr lang="de-AT" sz="2000" b="0" dirty="0"/>
              <a:t> possible          </a:t>
            </a:r>
            <a:r>
              <a:rPr lang="de-AT" sz="2000" b="0" dirty="0" err="1"/>
              <a:t>more</a:t>
            </a:r>
            <a:r>
              <a:rPr lang="de-AT" sz="2000" b="0" dirty="0"/>
              <a:t> dimensional </a:t>
            </a:r>
            <a:r>
              <a:rPr lang="de-AT" sz="2000" b="0" dirty="0" err="1"/>
              <a:t>freedom</a:t>
            </a:r>
            <a:endParaRPr lang="de-AT" sz="2000" b="0" dirty="0"/>
          </a:p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AT" sz="2000" dirty="0"/>
              <a:t>Dimensional </a:t>
            </a:r>
            <a:r>
              <a:rPr lang="de-AT" sz="2000" dirty="0" err="1"/>
              <a:t>trueness</a:t>
            </a:r>
            <a:r>
              <a:rPr lang="de-AT" sz="2000" dirty="0"/>
              <a:t> (</a:t>
            </a:r>
            <a:r>
              <a:rPr lang="de-AT" sz="2000" dirty="0" err="1"/>
              <a:t>deformation</a:t>
            </a:r>
            <a:r>
              <a:rPr lang="de-AT" sz="2000" dirty="0"/>
              <a:t>) </a:t>
            </a:r>
            <a:r>
              <a:rPr lang="de-AT" sz="2000" dirty="0" err="1"/>
              <a:t>is</a:t>
            </a:r>
            <a:r>
              <a:rPr lang="de-AT" sz="2000" dirty="0"/>
              <a:t> still </a:t>
            </a:r>
            <a:r>
              <a:rPr lang="de-AT" sz="2000" dirty="0" err="1"/>
              <a:t>challenging</a:t>
            </a:r>
            <a:r>
              <a:rPr lang="de-AT" sz="2000" dirty="0"/>
              <a:t> </a:t>
            </a:r>
            <a:r>
              <a:rPr lang="de-AT" sz="2000" dirty="0" err="1"/>
              <a:t>for</a:t>
            </a:r>
            <a:r>
              <a:rPr lang="de-AT" sz="2000" dirty="0"/>
              <a:t> </a:t>
            </a:r>
            <a:r>
              <a:rPr lang="de-AT" sz="2000" dirty="0" err="1"/>
              <a:t>certain</a:t>
            </a:r>
            <a:r>
              <a:rPr lang="de-AT" sz="2000" dirty="0"/>
              <a:t> </a:t>
            </a:r>
            <a:r>
              <a:rPr lang="de-AT" sz="2000" dirty="0" err="1"/>
              <a:t>designs</a:t>
            </a:r>
            <a:r>
              <a:rPr lang="de-AT" sz="2000" dirty="0"/>
              <a:t> -</a:t>
            </a:r>
            <a:r>
              <a:rPr lang="de-DE" sz="2000" b="0" dirty="0"/>
              <a:t> w</a:t>
            </a:r>
            <a:r>
              <a:rPr lang="de-AT" sz="2000" b="0" dirty="0" err="1"/>
              <a:t>arping</a:t>
            </a:r>
            <a:r>
              <a:rPr lang="de-AT" sz="2000" b="0" dirty="0"/>
              <a:t>/</a:t>
            </a:r>
            <a:r>
              <a:rPr lang="de-AT" sz="2000" b="0" dirty="0" err="1"/>
              <a:t>deformation</a:t>
            </a:r>
            <a:r>
              <a:rPr lang="de-AT" sz="2000" b="0" dirty="0"/>
              <a:t> </a:t>
            </a:r>
            <a:r>
              <a:rPr lang="de-AT" sz="2000" b="0" dirty="0" err="1"/>
              <a:t>occurs</a:t>
            </a:r>
            <a:r>
              <a:rPr lang="de-AT" sz="2000" b="0" dirty="0"/>
              <a:t> </a:t>
            </a:r>
            <a:r>
              <a:rPr lang="de-AT" sz="2000" b="0" dirty="0" err="1"/>
              <a:t>particularly</a:t>
            </a:r>
            <a:r>
              <a:rPr lang="de-AT" sz="2000" b="0" dirty="0"/>
              <a:t> </a:t>
            </a:r>
            <a:r>
              <a:rPr lang="de-AT" sz="2000" b="0" dirty="0" err="1"/>
              <a:t>with</a:t>
            </a:r>
            <a:r>
              <a:rPr lang="de-AT" sz="2000" b="0" dirty="0"/>
              <a:t> </a:t>
            </a:r>
            <a:r>
              <a:rPr lang="de-AT" sz="2000" b="0" dirty="0" err="1"/>
              <a:t>parts</a:t>
            </a:r>
            <a:r>
              <a:rPr lang="de-AT" sz="2000" b="0" dirty="0"/>
              <a:t> </a:t>
            </a:r>
            <a:r>
              <a:rPr lang="de-AT" sz="2000" b="0" dirty="0" err="1"/>
              <a:t>with</a:t>
            </a:r>
            <a:r>
              <a:rPr lang="de-AT" sz="2000" b="0" dirty="0"/>
              <a:t> high </a:t>
            </a:r>
            <a:r>
              <a:rPr lang="de-AT" sz="2000" b="0" dirty="0" err="1"/>
              <a:t>aspect</a:t>
            </a:r>
            <a:r>
              <a:rPr lang="de-AT" sz="2000" b="0" dirty="0"/>
              <a:t> </a:t>
            </a:r>
            <a:r>
              <a:rPr lang="de-AT" sz="2000" b="0" dirty="0" err="1"/>
              <a:t>ratio</a:t>
            </a:r>
            <a:r>
              <a:rPr lang="de-AT" sz="2000" b="0" dirty="0"/>
              <a:t> such </a:t>
            </a:r>
            <a:r>
              <a:rPr lang="de-AT" sz="2000" b="0" dirty="0" err="1"/>
              <a:t>as</a:t>
            </a:r>
            <a:r>
              <a:rPr lang="de-AT" sz="2000" b="0" dirty="0"/>
              <a:t> </a:t>
            </a:r>
            <a:r>
              <a:rPr lang="de-AT" sz="2000" b="0" dirty="0" err="1"/>
              <a:t>thin</a:t>
            </a:r>
            <a:r>
              <a:rPr lang="de-AT" sz="2000" b="0" dirty="0"/>
              <a:t> </a:t>
            </a:r>
            <a:r>
              <a:rPr lang="de-AT" sz="2000" b="0" dirty="0" err="1"/>
              <a:t>plates</a:t>
            </a:r>
            <a:r>
              <a:rPr lang="de-AT" sz="2000" dirty="0"/>
              <a:t>. </a:t>
            </a:r>
            <a:r>
              <a:rPr lang="de-AT" sz="2000" dirty="0" err="1"/>
              <a:t>Measures</a:t>
            </a:r>
            <a:r>
              <a:rPr lang="de-AT" sz="2000" dirty="0"/>
              <a:t> </a:t>
            </a:r>
            <a:r>
              <a:rPr lang="de-AT" sz="2000" dirty="0" err="1"/>
              <a:t>taken</a:t>
            </a:r>
            <a:r>
              <a:rPr lang="de-AT" sz="2000" dirty="0"/>
              <a:t> so </a:t>
            </a:r>
            <a:r>
              <a:rPr lang="de-AT" sz="2000" dirty="0" err="1"/>
              <a:t>far</a:t>
            </a:r>
            <a:r>
              <a:rPr lang="de-AT" sz="2000" dirty="0"/>
              <a:t> in </a:t>
            </a:r>
            <a:r>
              <a:rPr lang="de-AT" sz="2000" dirty="0" err="1"/>
              <a:t>AIDAinnova</a:t>
            </a:r>
            <a:r>
              <a:rPr lang="de-AT" sz="2000" dirty="0"/>
              <a:t> </a:t>
            </a:r>
            <a:r>
              <a:rPr lang="de-AT" sz="2000" dirty="0" err="1"/>
              <a:t>helped</a:t>
            </a:r>
            <a:r>
              <a:rPr lang="de-AT" sz="2000" dirty="0"/>
              <a:t> </a:t>
            </a:r>
            <a:r>
              <a:rPr lang="de-AT" sz="2000" dirty="0" err="1"/>
              <a:t>to</a:t>
            </a:r>
            <a:r>
              <a:rPr lang="de-AT" sz="2000" dirty="0"/>
              <a:t> </a:t>
            </a:r>
            <a:r>
              <a:rPr lang="de-AT" sz="2000" dirty="0" err="1"/>
              <a:t>significantly</a:t>
            </a:r>
            <a:r>
              <a:rPr lang="de-AT" sz="2000" dirty="0"/>
              <a:t> </a:t>
            </a:r>
            <a:r>
              <a:rPr lang="de-AT" sz="2000" dirty="0" err="1"/>
              <a:t>reduce</a:t>
            </a:r>
            <a:r>
              <a:rPr lang="de-AT" sz="2000" dirty="0"/>
              <a:t> </a:t>
            </a:r>
            <a:r>
              <a:rPr lang="de-AT" sz="2000" dirty="0" err="1"/>
              <a:t>this</a:t>
            </a:r>
            <a:r>
              <a:rPr lang="de-AT" sz="2000" dirty="0"/>
              <a:t> </a:t>
            </a:r>
            <a:r>
              <a:rPr lang="de-AT" sz="2000" dirty="0" err="1"/>
              <a:t>behavior</a:t>
            </a:r>
            <a:r>
              <a:rPr lang="de-AT" sz="2000" dirty="0"/>
              <a:t> but </a:t>
            </a:r>
            <a:r>
              <a:rPr lang="de-AT" sz="2000" dirty="0" err="1"/>
              <a:t>it</a:t>
            </a:r>
            <a:r>
              <a:rPr lang="de-AT" sz="2000" dirty="0"/>
              <a:t> </a:t>
            </a:r>
            <a:r>
              <a:rPr lang="de-AT" sz="2000" dirty="0" err="1"/>
              <a:t>did</a:t>
            </a:r>
            <a:r>
              <a:rPr lang="de-AT" sz="2000" dirty="0"/>
              <a:t> not </a:t>
            </a:r>
            <a:r>
              <a:rPr lang="de-AT" sz="2000" dirty="0" err="1"/>
              <a:t>completely</a:t>
            </a:r>
            <a:r>
              <a:rPr lang="de-AT" sz="2000" dirty="0"/>
              <a:t> </a:t>
            </a:r>
            <a:r>
              <a:rPr lang="de-AT" sz="2000" dirty="0" err="1"/>
              <a:t>eliminate</a:t>
            </a:r>
            <a:r>
              <a:rPr lang="de-AT" sz="2000" dirty="0"/>
              <a:t> </a:t>
            </a:r>
            <a:r>
              <a:rPr lang="de-AT" sz="2000" dirty="0" err="1"/>
              <a:t>it</a:t>
            </a:r>
            <a:endParaRPr lang="de-AT" sz="2000" b="0" dirty="0"/>
          </a:p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endParaRPr lang="en-US" sz="2000" b="0" dirty="0"/>
          </a:p>
        </p:txBody>
      </p:sp>
      <p:pic>
        <p:nvPicPr>
          <p:cNvPr id="4" name="Grafik 3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3414C0BC-7A54-5937-39FE-065292B86C8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D5182DD7-36ED-4313-089C-3DFA955A154E}"/>
              </a:ext>
            </a:extLst>
          </p:cNvPr>
          <p:cNvCxnSpPr/>
          <p:nvPr/>
        </p:nvCxnSpPr>
        <p:spPr>
          <a:xfrm>
            <a:off x="6400797" y="1265529"/>
            <a:ext cx="3730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6EC7DA6B-066D-086B-76CD-8CDDB21EDA6D}"/>
              </a:ext>
            </a:extLst>
          </p:cNvPr>
          <p:cNvCxnSpPr/>
          <p:nvPr/>
        </p:nvCxnSpPr>
        <p:spPr>
          <a:xfrm>
            <a:off x="6655610" y="2076297"/>
            <a:ext cx="3730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mit Pfeil 7">
            <a:extLst>
              <a:ext uri="{FF2B5EF4-FFF2-40B4-BE49-F238E27FC236}">
                <a16:creationId xmlns:a16="http://schemas.microsoft.com/office/drawing/2014/main" id="{D738654F-D2BA-FC75-FB4C-6F08C2860059}"/>
              </a:ext>
            </a:extLst>
          </p:cNvPr>
          <p:cNvCxnSpPr/>
          <p:nvPr/>
        </p:nvCxnSpPr>
        <p:spPr>
          <a:xfrm>
            <a:off x="6699501" y="2602992"/>
            <a:ext cx="37307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87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32829-65A0-1A7E-6245-BCCFCBFECA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9658D4-1424-091C-704D-533C013BD8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Outlook I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8A899E1-39F3-51FA-6D59-321A13B39B97}"/>
              </a:ext>
            </a:extLst>
          </p:cNvPr>
          <p:cNvSpPr/>
          <p:nvPr/>
        </p:nvSpPr>
        <p:spPr>
          <a:xfrm>
            <a:off x="295308" y="1052528"/>
            <a:ext cx="7835055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DE" sz="2000" b="0" dirty="0" err="1"/>
              <a:t>Printing</a:t>
            </a:r>
            <a:r>
              <a:rPr lang="de-DE" sz="2000" b="0" dirty="0"/>
              <a:t> </a:t>
            </a:r>
            <a:r>
              <a:rPr lang="de-DE" sz="2000" b="0" dirty="0" err="1"/>
              <a:t>novel</a:t>
            </a:r>
            <a:r>
              <a:rPr lang="de-DE" sz="2000" b="0" dirty="0"/>
              <a:t> </a:t>
            </a:r>
            <a:r>
              <a:rPr lang="de-DE" sz="2000" b="0" dirty="0" err="1"/>
              <a:t>designs</a:t>
            </a:r>
            <a:endParaRPr lang="de-DE" sz="2000" b="0" dirty="0"/>
          </a:p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DE" sz="2000" dirty="0" err="1"/>
              <a:t>Printing</a:t>
            </a:r>
            <a:r>
              <a:rPr lang="de-DE" sz="2000" dirty="0"/>
              <a:t> and </a:t>
            </a:r>
            <a:r>
              <a:rPr lang="de-DE" sz="2000" dirty="0" err="1"/>
              <a:t>sintering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larger </a:t>
            </a:r>
            <a:r>
              <a:rPr lang="de-DE" sz="2000" dirty="0" err="1"/>
              <a:t>components</a:t>
            </a:r>
            <a:r>
              <a:rPr lang="de-DE" sz="2000" dirty="0"/>
              <a:t> (&gt;15cm)</a:t>
            </a:r>
          </a:p>
          <a:p>
            <a:pPr marL="360000" indent="-360000" defTabSz="914400" fontAlgn="base"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DE" sz="2000" b="0" dirty="0"/>
              <a:t>Grinding </a:t>
            </a:r>
            <a:r>
              <a:rPr lang="de-DE" sz="2000" b="0" dirty="0" err="1"/>
              <a:t>of</a:t>
            </a:r>
            <a:r>
              <a:rPr lang="de-DE" sz="2000" b="0" dirty="0"/>
              <a:t> </a:t>
            </a:r>
            <a:r>
              <a:rPr lang="de-DE" sz="2000" b="0" dirty="0" err="1"/>
              <a:t>sintered</a:t>
            </a:r>
            <a:r>
              <a:rPr lang="de-DE" sz="2000" b="0" dirty="0"/>
              <a:t> </a:t>
            </a:r>
            <a:r>
              <a:rPr lang="de-DE" sz="2000" b="0" dirty="0" err="1"/>
              <a:t>parts</a:t>
            </a:r>
            <a:r>
              <a:rPr lang="de-DE" sz="2000" b="0" dirty="0"/>
              <a:t> </a:t>
            </a:r>
            <a:r>
              <a:rPr lang="de-DE" sz="2000" b="0" dirty="0" err="1"/>
              <a:t>to</a:t>
            </a:r>
            <a:r>
              <a:rPr lang="de-DE" sz="2000" b="0" dirty="0"/>
              <a:t> </a:t>
            </a:r>
            <a:r>
              <a:rPr lang="de-DE" sz="2000" b="0" dirty="0" err="1"/>
              <a:t>improve</a:t>
            </a:r>
            <a:r>
              <a:rPr lang="de-DE" sz="2000" b="0" dirty="0"/>
              <a:t> </a:t>
            </a:r>
            <a:r>
              <a:rPr lang="de-DE" sz="2000" b="0" dirty="0" err="1"/>
              <a:t>flatness</a:t>
            </a:r>
            <a:endParaRPr lang="en-US" sz="2000" b="0" dirty="0"/>
          </a:p>
        </p:txBody>
      </p:sp>
      <p:pic>
        <p:nvPicPr>
          <p:cNvPr id="4" name="Grafik 3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5DBF9420-934D-2B09-0817-90CF795DBCD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8617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4368F4-2715-415D-111B-A70727079E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Outlook II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A37D49E-F833-6A9A-82A1-4DB16DD33233}"/>
              </a:ext>
            </a:extLst>
          </p:cNvPr>
          <p:cNvSpPr/>
          <p:nvPr/>
        </p:nvSpPr>
        <p:spPr>
          <a:xfrm>
            <a:off x="295308" y="1052528"/>
            <a:ext cx="7835055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0" indent="-360000" defTabSz="914400" fontAlgn="base">
              <a:lnSpc>
                <a:spcPct val="200000"/>
              </a:lnSpc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DE" sz="2000" b="0" dirty="0"/>
              <a:t>Further </a:t>
            </a:r>
            <a:r>
              <a:rPr lang="de-DE" sz="2000" b="0" dirty="0" err="1"/>
              <a:t>adaptions</a:t>
            </a:r>
            <a:r>
              <a:rPr lang="de-DE" sz="2000" b="0" dirty="0"/>
              <a:t> </a:t>
            </a:r>
            <a:r>
              <a:rPr lang="de-DE" sz="2000" b="0" dirty="0" err="1"/>
              <a:t>of</a:t>
            </a:r>
            <a:r>
              <a:rPr lang="de-DE" sz="2000" b="0" dirty="0"/>
              <a:t> </a:t>
            </a:r>
            <a:r>
              <a:rPr lang="de-DE" sz="2000" b="0" dirty="0" err="1"/>
              <a:t>feedstock</a:t>
            </a:r>
            <a:endParaRPr lang="de-DE" sz="2000" b="0" dirty="0"/>
          </a:p>
          <a:p>
            <a:pPr marL="360000" indent="-360000" defTabSz="914400" fontAlgn="base">
              <a:lnSpc>
                <a:spcPct val="200000"/>
              </a:lnSpc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DE" sz="2000" b="0" dirty="0"/>
              <a:t>Further </a:t>
            </a:r>
            <a:r>
              <a:rPr lang="de-DE" sz="2000" b="0" dirty="0" err="1"/>
              <a:t>optimization</a:t>
            </a:r>
            <a:r>
              <a:rPr lang="de-DE" sz="2000" b="0" dirty="0"/>
              <a:t> </a:t>
            </a:r>
            <a:r>
              <a:rPr lang="de-DE" sz="2000" b="0" dirty="0" err="1"/>
              <a:t>of</a:t>
            </a:r>
            <a:r>
              <a:rPr lang="de-DE" sz="2000" b="0" dirty="0"/>
              <a:t> </a:t>
            </a:r>
            <a:r>
              <a:rPr lang="de-DE" sz="2000" b="0" dirty="0" err="1"/>
              <a:t>sintering</a:t>
            </a:r>
            <a:r>
              <a:rPr lang="de-DE" sz="2000" b="0" dirty="0"/>
              <a:t> </a:t>
            </a:r>
            <a:r>
              <a:rPr lang="de-DE" sz="2000" b="0" dirty="0" err="1"/>
              <a:t>method</a:t>
            </a:r>
            <a:endParaRPr lang="de-DE" sz="2000" b="0" dirty="0"/>
          </a:p>
          <a:p>
            <a:pPr marL="360000" indent="-360000" defTabSz="914400" fontAlgn="base">
              <a:lnSpc>
                <a:spcPct val="200000"/>
              </a:lnSpc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DE" sz="2000" dirty="0" err="1"/>
              <a:t>Compensation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design (</a:t>
            </a:r>
            <a:r>
              <a:rPr lang="de-DE" sz="2000" dirty="0" err="1"/>
              <a:t>modelling</a:t>
            </a:r>
            <a:r>
              <a:rPr lang="de-DE" sz="2000" dirty="0"/>
              <a:t>/</a:t>
            </a:r>
            <a:r>
              <a:rPr lang="de-DE" sz="2000" dirty="0" err="1"/>
              <a:t>simulation</a:t>
            </a:r>
            <a:r>
              <a:rPr lang="de-DE" sz="2000" dirty="0"/>
              <a:t>)</a:t>
            </a:r>
          </a:p>
          <a:p>
            <a:pPr marL="360000" indent="-360000" defTabSz="914400" fontAlgn="base">
              <a:lnSpc>
                <a:spcPct val="200000"/>
              </a:lnSpc>
              <a:spcBef>
                <a:spcPts val="800"/>
              </a:spcBef>
              <a:spcAft>
                <a:spcPts val="800"/>
              </a:spcAft>
              <a:buClr>
                <a:srgbClr val="FBD700"/>
              </a:buClr>
              <a:buSzPct val="100000"/>
              <a:buFont typeface="Wingdings 2" pitchFamily="18" charset="2"/>
              <a:buChar char=""/>
              <a:defRPr/>
            </a:pPr>
            <a:r>
              <a:rPr lang="de-DE" sz="2000" b="0" dirty="0" err="1"/>
              <a:t>Using</a:t>
            </a:r>
            <a:r>
              <a:rPr lang="de-DE" sz="2000" b="0" dirty="0"/>
              <a:t> </a:t>
            </a:r>
            <a:r>
              <a:rPr lang="de-DE" sz="2000" b="0" dirty="0" err="1"/>
              <a:t>composite</a:t>
            </a:r>
            <a:r>
              <a:rPr lang="de-DE" sz="2000" b="0" dirty="0"/>
              <a:t> </a:t>
            </a:r>
            <a:r>
              <a:rPr lang="de-DE" sz="2000" b="0" dirty="0" err="1"/>
              <a:t>materials</a:t>
            </a:r>
            <a:endParaRPr lang="en-US" sz="2000" b="0" dirty="0"/>
          </a:p>
        </p:txBody>
      </p:sp>
      <p:pic>
        <p:nvPicPr>
          <p:cNvPr id="4" name="Grafik 3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83ABBCB3-9509-7E05-FBE1-5D7E0383B14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  <p:sp>
        <p:nvSpPr>
          <p:cNvPr id="5" name="Pfeil: nach oben 4">
            <a:extLst>
              <a:ext uri="{FF2B5EF4-FFF2-40B4-BE49-F238E27FC236}">
                <a16:creationId xmlns:a16="http://schemas.microsoft.com/office/drawing/2014/main" id="{547C550E-8CB5-A926-E314-DF660E37CA0B}"/>
              </a:ext>
            </a:extLst>
          </p:cNvPr>
          <p:cNvSpPr/>
          <p:nvPr/>
        </p:nvSpPr>
        <p:spPr>
          <a:xfrm>
            <a:off x="7991808" y="1987071"/>
            <a:ext cx="484632" cy="420234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Pfeil: nach oben 5">
            <a:extLst>
              <a:ext uri="{FF2B5EF4-FFF2-40B4-BE49-F238E27FC236}">
                <a16:creationId xmlns:a16="http://schemas.microsoft.com/office/drawing/2014/main" id="{8ACA879A-460D-3374-7094-4127380FDD1C}"/>
              </a:ext>
            </a:extLst>
          </p:cNvPr>
          <p:cNvSpPr/>
          <p:nvPr/>
        </p:nvSpPr>
        <p:spPr>
          <a:xfrm>
            <a:off x="7991808" y="2722947"/>
            <a:ext cx="484632" cy="803105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" name="Pfeil: nach oben 6">
            <a:extLst>
              <a:ext uri="{FF2B5EF4-FFF2-40B4-BE49-F238E27FC236}">
                <a16:creationId xmlns:a16="http://schemas.microsoft.com/office/drawing/2014/main" id="{7D45C501-FFC7-2496-B862-6651311C4A65}"/>
              </a:ext>
            </a:extLst>
          </p:cNvPr>
          <p:cNvSpPr/>
          <p:nvPr/>
        </p:nvSpPr>
        <p:spPr>
          <a:xfrm>
            <a:off x="7996861" y="1169324"/>
            <a:ext cx="484632" cy="420235"/>
          </a:xfrm>
          <a:prstGeom prst="up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Pfeil: nach oben 9">
            <a:extLst>
              <a:ext uri="{FF2B5EF4-FFF2-40B4-BE49-F238E27FC236}">
                <a16:creationId xmlns:a16="http://schemas.microsoft.com/office/drawing/2014/main" id="{7728FC6C-4890-8FE0-FA7E-212BA2A3F061}"/>
              </a:ext>
            </a:extLst>
          </p:cNvPr>
          <p:cNvSpPr/>
          <p:nvPr/>
        </p:nvSpPr>
        <p:spPr>
          <a:xfrm>
            <a:off x="6387996" y="2722947"/>
            <a:ext cx="484632" cy="803105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Pfeil: nach oben 10">
            <a:extLst>
              <a:ext uri="{FF2B5EF4-FFF2-40B4-BE49-F238E27FC236}">
                <a16:creationId xmlns:a16="http://schemas.microsoft.com/office/drawing/2014/main" id="{5E7B0C40-9559-7F4B-5B22-534F09FA078A}"/>
              </a:ext>
            </a:extLst>
          </p:cNvPr>
          <p:cNvSpPr/>
          <p:nvPr/>
        </p:nvSpPr>
        <p:spPr>
          <a:xfrm>
            <a:off x="6387996" y="1169324"/>
            <a:ext cx="484632" cy="420235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Pfeil: nach oben 11">
            <a:extLst>
              <a:ext uri="{FF2B5EF4-FFF2-40B4-BE49-F238E27FC236}">
                <a16:creationId xmlns:a16="http://schemas.microsoft.com/office/drawing/2014/main" id="{68E57265-EB8E-B085-1532-7BE022AFDDD9}"/>
              </a:ext>
            </a:extLst>
          </p:cNvPr>
          <p:cNvSpPr/>
          <p:nvPr/>
        </p:nvSpPr>
        <p:spPr>
          <a:xfrm>
            <a:off x="6390737" y="1795636"/>
            <a:ext cx="484632" cy="803105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Pfeil: nach oben 12">
            <a:extLst>
              <a:ext uri="{FF2B5EF4-FFF2-40B4-BE49-F238E27FC236}">
                <a16:creationId xmlns:a16="http://schemas.microsoft.com/office/drawing/2014/main" id="{5E8823F2-6D91-0377-864B-F492895BBF63}"/>
              </a:ext>
            </a:extLst>
          </p:cNvPr>
          <p:cNvSpPr/>
          <p:nvPr/>
        </p:nvSpPr>
        <p:spPr>
          <a:xfrm>
            <a:off x="6390737" y="3627495"/>
            <a:ext cx="484632" cy="803105"/>
          </a:xfrm>
          <a:prstGeom prst="up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11D5EE11-2AE8-4947-DD8C-7AFBB88EFC19}"/>
              </a:ext>
            </a:extLst>
          </p:cNvPr>
          <p:cNvSpPr txBox="1"/>
          <p:nvPr/>
        </p:nvSpPr>
        <p:spPr>
          <a:xfrm>
            <a:off x="7991808" y="3675473"/>
            <a:ext cx="470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de-AT" sz="4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6006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BECD7F6-4E9B-6B6F-27B3-987F14503573}"/>
              </a:ext>
            </a:extLst>
          </p:cNvPr>
          <p:cNvSpPr/>
          <p:nvPr/>
        </p:nvSpPr>
        <p:spPr>
          <a:xfrm>
            <a:off x="4237864" y="0"/>
            <a:ext cx="4906136" cy="51434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Rechteck 1"/>
          <p:cNvSpPr/>
          <p:nvPr/>
        </p:nvSpPr>
        <p:spPr>
          <a:xfrm>
            <a:off x="6478859" y="591015"/>
            <a:ext cx="2118731" cy="7694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P:\06-Marketing &amp; CC\CORPORATE DESIGN\Logos\Lithoz _Logo\Lithoz Logo schwar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1503" y="314210"/>
            <a:ext cx="2718423" cy="1019408"/>
          </a:xfrm>
          <a:prstGeom prst="rect">
            <a:avLst/>
          </a:prstGeom>
          <a:noFill/>
        </p:spPr>
      </p:pic>
      <p:sp>
        <p:nvSpPr>
          <p:cNvPr id="7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4627706" y="1080012"/>
            <a:ext cx="4097099" cy="992942"/>
          </a:xfrm>
          <a:prstGeom prst="rect">
            <a:avLst/>
          </a:prstGeom>
        </p:spPr>
        <p:txBody>
          <a:bodyPr vert="horz" lIns="0" tIns="0" rIns="0" bIns="0"/>
          <a:lstStyle>
            <a:lvl1pPr>
              <a:spcBef>
                <a:spcPts val="0"/>
              </a:spcBef>
              <a:defRPr sz="2800" spc="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AT" dirty="0" err="1"/>
              <a:t>Manufacture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Future.</a:t>
            </a:r>
            <a:endParaRPr lang="en-US" dirty="0"/>
          </a:p>
        </p:txBody>
      </p:sp>
      <p:sp>
        <p:nvSpPr>
          <p:cNvPr id="8" name="Text Placeholder 11"/>
          <p:cNvSpPr txBox="1">
            <a:spLocks/>
          </p:cNvSpPr>
          <p:nvPr/>
        </p:nvSpPr>
        <p:spPr>
          <a:xfrm>
            <a:off x="4654106" y="1938331"/>
            <a:ext cx="3818318" cy="240979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2000" b="0" i="1" spc="100" baseline="0">
                <a:solidFill>
                  <a:schemeClr val="bg1"/>
                </a:solidFill>
              </a:defRPr>
            </a:lvl1pPr>
          </a:lstStyle>
          <a:p>
            <a:endParaRPr lang="it-IT" i="0" dirty="0"/>
          </a:p>
          <a:p>
            <a:r>
              <a:rPr lang="it-IT" sz="2400" b="1" i="0" dirty="0"/>
              <a:t>LITHOZ </a:t>
            </a:r>
            <a:r>
              <a:rPr lang="it-IT" sz="2400" b="1" i="0" dirty="0" err="1"/>
              <a:t>GmbH</a:t>
            </a:r>
            <a:endParaRPr lang="it-IT" sz="2400" b="1" i="0" dirty="0"/>
          </a:p>
          <a:p>
            <a:r>
              <a:rPr lang="it-IT" i="0" dirty="0" err="1"/>
              <a:t>Mollardgasse</a:t>
            </a:r>
            <a:r>
              <a:rPr lang="it-IT" i="0" dirty="0"/>
              <a:t> 85a/2/64-69</a:t>
            </a:r>
            <a:br>
              <a:rPr lang="it-IT" i="0" dirty="0"/>
            </a:br>
            <a:r>
              <a:rPr lang="it-IT" i="0" dirty="0"/>
              <a:t>1060 Vienna/AUSTRIA</a:t>
            </a:r>
            <a:br>
              <a:rPr lang="it-IT" i="0" dirty="0"/>
            </a:br>
            <a:r>
              <a:rPr lang="it-IT" i="0" dirty="0"/>
              <a:t>Phone: +43 1 9346612-204</a:t>
            </a:r>
          </a:p>
          <a:p>
            <a:r>
              <a:rPr lang="it-IT" i="0" dirty="0"/>
              <a:t>mschwentenwein@lithoz.com</a:t>
            </a:r>
            <a:endParaRPr lang="de-AT" i="0" dirty="0"/>
          </a:p>
        </p:txBody>
      </p:sp>
      <p:sp>
        <p:nvSpPr>
          <p:cNvPr id="3" name="Textfeld 2"/>
          <p:cNvSpPr txBox="1"/>
          <p:nvPr/>
        </p:nvSpPr>
        <p:spPr>
          <a:xfrm>
            <a:off x="4564277" y="4069421"/>
            <a:ext cx="399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FED501"/>
                </a:solidFill>
              </a:rPr>
              <a:t>WWW.LITHOZ.COM</a:t>
            </a:r>
          </a:p>
        </p:txBody>
      </p:sp>
      <p:sp>
        <p:nvSpPr>
          <p:cNvPr id="4" name="Rechteck 3"/>
          <p:cNvSpPr/>
          <p:nvPr/>
        </p:nvSpPr>
        <p:spPr>
          <a:xfrm>
            <a:off x="0" y="0"/>
            <a:ext cx="4132162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9" name="Picture 2" descr="C:\Users\sgeier\Documents\Bauteil_Shooting\Werbung\DSC00040-2.jpg"/>
          <p:cNvPicPr>
            <a:picLocks noChangeAspect="1" noChangeArrowheads="1"/>
          </p:cNvPicPr>
          <p:nvPr/>
        </p:nvPicPr>
        <p:blipFill rotWithShape="1">
          <a:blip r:embed="rId3" cstate="print">
            <a:lum/>
          </a:blip>
          <a:srcRect/>
          <a:stretch/>
        </p:blipFill>
        <p:spPr bwMode="auto">
          <a:xfrm>
            <a:off x="497656" y="0"/>
            <a:ext cx="3740208" cy="51434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2330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P:\06-Marketing &amp; CC\FOTOS\B-Maschinen\Fotos CeraFab System S65\Staudinger2019\A4_Druck\Lithoz_CeraFabS65_08_201928806.t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7081" y="871596"/>
            <a:ext cx="4418381" cy="33150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sz="2800" dirty="0"/>
              <a:t>A </a:t>
            </a:r>
            <a:r>
              <a:rPr lang="de-AT" sz="2800" dirty="0" err="1"/>
              <a:t>closer</a:t>
            </a:r>
            <a:r>
              <a:rPr lang="de-AT" sz="2800" dirty="0"/>
              <a:t> </a:t>
            </a:r>
            <a:r>
              <a:rPr lang="de-AT" sz="2800" dirty="0" err="1"/>
              <a:t>look</a:t>
            </a:r>
            <a:r>
              <a:rPr lang="de-AT" sz="2800" dirty="0"/>
              <a:t> </a:t>
            </a:r>
            <a:r>
              <a:rPr lang="de-AT" sz="2800" dirty="0" err="1"/>
              <a:t>at</a:t>
            </a:r>
            <a:r>
              <a:rPr lang="de-AT" sz="2800" dirty="0"/>
              <a:t> </a:t>
            </a:r>
            <a:r>
              <a:rPr lang="de-AT" sz="2800" dirty="0" err="1"/>
              <a:t>our</a:t>
            </a:r>
            <a:r>
              <a:rPr lang="de-AT" sz="2800" dirty="0"/>
              <a:t> LCM Technology</a:t>
            </a:r>
          </a:p>
        </p:txBody>
      </p:sp>
      <p:pic>
        <p:nvPicPr>
          <p:cNvPr id="3074" name="Picture 2" descr="P:\06-Marketing &amp; CC\Unternehmenskommunikation\CORPORATE DESIGN\PPT Vorlagen\04-Grafiken\Prozess_EN_Pfeil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95520" y="1141907"/>
            <a:ext cx="1885713" cy="2313536"/>
          </a:xfrm>
          <a:prstGeom prst="rect">
            <a:avLst/>
          </a:prstGeom>
          <a:noFill/>
        </p:spPr>
      </p:pic>
      <p:sp>
        <p:nvSpPr>
          <p:cNvPr id="21" name="Textfeld 20">
            <a:hlinkClick r:id="rId6"/>
          </p:cNvPr>
          <p:cNvSpPr txBox="1"/>
          <p:nvPr/>
        </p:nvSpPr>
        <p:spPr>
          <a:xfrm>
            <a:off x="337080" y="4185164"/>
            <a:ext cx="4418381" cy="27699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F2CF00"/>
                </a:solidFill>
              </a:rPr>
              <a:t>Click to watch a video about the LCM technology</a:t>
            </a:r>
            <a:endParaRPr lang="de-AT" sz="1200" b="1" dirty="0">
              <a:solidFill>
                <a:srgbClr val="F2CF00"/>
              </a:solidFill>
            </a:endParaRPr>
          </a:p>
        </p:txBody>
      </p:sp>
      <p:pic>
        <p:nvPicPr>
          <p:cNvPr id="14" name="Picture 2" descr="P:\06-Marketing &amp; CC\Unternehmenskommunikation\CORPORATE DESIGN\PPT Vorlagen\04-Grafiken\Prozess_EN_Pfeil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38525" y="1099844"/>
            <a:ext cx="1913105" cy="2392174"/>
          </a:xfrm>
          <a:prstGeom prst="rect">
            <a:avLst/>
          </a:prstGeom>
          <a:noFill/>
        </p:spPr>
      </p:pic>
      <p:sp>
        <p:nvSpPr>
          <p:cNvPr id="12" name="Textplatzhalter 3"/>
          <p:cNvSpPr txBox="1">
            <a:spLocks/>
          </p:cNvSpPr>
          <p:nvPr/>
        </p:nvSpPr>
        <p:spPr>
          <a:xfrm>
            <a:off x="5431290" y="3550926"/>
            <a:ext cx="3798818" cy="772738"/>
          </a:xfrm>
          <a:prstGeom prst="rect">
            <a:avLst/>
          </a:prstGeom>
        </p:spPr>
        <p:txBody>
          <a:bodyPr vert="horz" lIns="0" tIns="0" bIns="0"/>
          <a:lstStyle/>
          <a:p>
            <a:pPr lvl="0">
              <a:spcBef>
                <a:spcPct val="20000"/>
              </a:spcBef>
              <a:defRPr/>
            </a:pP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Blue </a:t>
            </a:r>
            <a:r>
              <a:rPr kumimoji="0" lang="en-US" sz="1600" b="0" i="0" u="none" strike="noStrike" kern="1200" cap="none" spc="0" normalizeH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light cures the photosensitive formulation</a:t>
            </a:r>
            <a:endParaRPr kumimoji="0" lang="en-US" sz="16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GB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098" name="Picture 2" descr="X:\Transfer\sgeier\A_Presentation NEW\Grafiken &amp; Icons\lithoz_icon_information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37038" y="3528593"/>
            <a:ext cx="306472" cy="3064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83579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sz="3200" dirty="0" err="1"/>
              <a:t>Process</a:t>
            </a:r>
            <a:r>
              <a:rPr lang="de-AT" sz="3200" dirty="0"/>
              <a:t> Chain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6447856B-135A-033A-328F-B170D154EABC}"/>
              </a:ext>
            </a:extLst>
          </p:cNvPr>
          <p:cNvSpPr/>
          <p:nvPr/>
        </p:nvSpPr>
        <p:spPr>
          <a:xfrm>
            <a:off x="2539640" y="696594"/>
            <a:ext cx="1890977" cy="4016820"/>
          </a:xfrm>
          <a:prstGeom prst="rect">
            <a:avLst/>
          </a:prstGeom>
          <a:blipFill dpi="0" rotWithShape="1">
            <a:blip r:embed="rId3" cstate="email">
              <a:alphaModFix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FCCFAE18-A060-42B7-0228-5FBD112F6219}"/>
              </a:ext>
            </a:extLst>
          </p:cNvPr>
          <p:cNvSpPr/>
          <p:nvPr/>
        </p:nvSpPr>
        <p:spPr>
          <a:xfrm>
            <a:off x="4753251" y="696594"/>
            <a:ext cx="1890977" cy="4016820"/>
          </a:xfrm>
          <a:prstGeom prst="rect">
            <a:avLst/>
          </a:prstGeom>
          <a:blipFill dpi="0" rotWithShape="1">
            <a:blip r:embed="rId4" cstate="email">
              <a:alphaModFix/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 descr="PROZESSGRAFIK 2019_version2 EN.png">
            <a:extLst>
              <a:ext uri="{FF2B5EF4-FFF2-40B4-BE49-F238E27FC236}">
                <a16:creationId xmlns:a16="http://schemas.microsoft.com/office/drawing/2014/main" id="{DE581F18-C80E-42D5-5351-50F3F8BD61F2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861072" y="1880462"/>
            <a:ext cx="1116566" cy="1098228"/>
          </a:xfrm>
          <a:prstGeom prst="rect">
            <a:avLst/>
          </a:prstGeom>
        </p:spPr>
      </p:pic>
      <p:pic>
        <p:nvPicPr>
          <p:cNvPr id="6" name="Grafik 5" descr="PROZESSGRAFIK 2019_version2 EN.png">
            <a:extLst>
              <a:ext uri="{FF2B5EF4-FFF2-40B4-BE49-F238E27FC236}">
                <a16:creationId xmlns:a16="http://schemas.microsoft.com/office/drawing/2014/main" id="{B7142E33-269A-0895-618B-05C566E5EC6F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1989743" y="2014389"/>
            <a:ext cx="492948" cy="1098229"/>
          </a:xfrm>
          <a:prstGeom prst="rect">
            <a:avLst/>
          </a:prstGeom>
        </p:spPr>
      </p:pic>
      <p:pic>
        <p:nvPicPr>
          <p:cNvPr id="7" name="Grafik 6" descr="PROZESSGRAFIK 2019_version2 EN.png">
            <a:extLst>
              <a:ext uri="{FF2B5EF4-FFF2-40B4-BE49-F238E27FC236}">
                <a16:creationId xmlns:a16="http://schemas.microsoft.com/office/drawing/2014/main" id="{7DA3C793-8290-FA00-F904-69F656D2EF35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5103433" y="554888"/>
            <a:ext cx="1139465" cy="1098228"/>
          </a:xfrm>
          <a:prstGeom prst="rect">
            <a:avLst/>
          </a:prstGeom>
        </p:spPr>
      </p:pic>
      <p:pic>
        <p:nvPicPr>
          <p:cNvPr id="8" name="Grafik 7" descr="PROZESSGRAFIK 2019_version2 EN.png">
            <a:extLst>
              <a:ext uri="{FF2B5EF4-FFF2-40B4-BE49-F238E27FC236}">
                <a16:creationId xmlns:a16="http://schemas.microsoft.com/office/drawing/2014/main" id="{7BF52738-DB56-380B-CE9D-CFDDB7F0E1D7}"/>
              </a:ext>
            </a:extLst>
          </p:cNvPr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2862274" y="568367"/>
            <a:ext cx="1163647" cy="1098228"/>
          </a:xfrm>
          <a:prstGeom prst="rect">
            <a:avLst/>
          </a:prstGeom>
        </p:spPr>
      </p:pic>
      <p:pic>
        <p:nvPicPr>
          <p:cNvPr id="10" name="Grafik 9" descr="PROZESSGRAFIK 2019_version2 EN.png">
            <a:extLst>
              <a:ext uri="{FF2B5EF4-FFF2-40B4-BE49-F238E27FC236}">
                <a16:creationId xmlns:a16="http://schemas.microsoft.com/office/drawing/2014/main" id="{916D0161-2536-75DE-3AD1-DCC36A9B38F9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7249993" y="1746482"/>
            <a:ext cx="1080140" cy="1098228"/>
          </a:xfrm>
          <a:prstGeom prst="rect">
            <a:avLst/>
          </a:prstGeom>
        </p:spPr>
      </p:pic>
      <p:pic>
        <p:nvPicPr>
          <p:cNvPr id="11" name="Grafik 10" descr="PROZESSGRAFIK 2019_version2 EN.png">
            <a:extLst>
              <a:ext uri="{FF2B5EF4-FFF2-40B4-BE49-F238E27FC236}">
                <a16:creationId xmlns:a16="http://schemas.microsoft.com/office/drawing/2014/main" id="{352B2106-EBA4-B34E-BCFA-720D98BEC894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362398" y="2006459"/>
            <a:ext cx="492948" cy="1098229"/>
          </a:xfrm>
          <a:prstGeom prst="rect">
            <a:avLst/>
          </a:prstGeom>
        </p:spPr>
      </p:pic>
      <p:pic>
        <p:nvPicPr>
          <p:cNvPr id="12" name="Grafik 11" descr="PROZESSGRAFIK 2019_version2 EN.png">
            <a:extLst>
              <a:ext uri="{FF2B5EF4-FFF2-40B4-BE49-F238E27FC236}">
                <a16:creationId xmlns:a16="http://schemas.microsoft.com/office/drawing/2014/main" id="{6E1BD7B6-5EF8-EF78-0FEE-99800BF8B545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6740575" y="2075024"/>
            <a:ext cx="446228" cy="994142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15B531C6-6B33-AA5D-27C4-017535AA6CF2}"/>
              </a:ext>
            </a:extLst>
          </p:cNvPr>
          <p:cNvSpPr txBox="1"/>
          <p:nvPr/>
        </p:nvSpPr>
        <p:spPr>
          <a:xfrm>
            <a:off x="836574" y="3001101"/>
            <a:ext cx="1153169" cy="296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300" b="1" dirty="0"/>
              <a:t>CAD DESIGN</a:t>
            </a:r>
            <a:endParaRPr lang="de-DE" sz="1300" b="1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AA356B3-F871-00F6-B793-63E80C087A71}"/>
              </a:ext>
            </a:extLst>
          </p:cNvPr>
          <p:cNvSpPr txBox="1"/>
          <p:nvPr/>
        </p:nvSpPr>
        <p:spPr>
          <a:xfrm>
            <a:off x="3024534" y="1646478"/>
            <a:ext cx="921190" cy="296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300" b="1" dirty="0"/>
              <a:t>3D PRINT</a:t>
            </a:r>
            <a:endParaRPr lang="de-DE" sz="1300" b="1" dirty="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87E29FB7-5883-9332-90BD-A07765761D02}"/>
              </a:ext>
            </a:extLst>
          </p:cNvPr>
          <p:cNvSpPr txBox="1"/>
          <p:nvPr/>
        </p:nvSpPr>
        <p:spPr>
          <a:xfrm>
            <a:off x="5032617" y="1649933"/>
            <a:ext cx="1489133" cy="296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300" b="1" dirty="0"/>
              <a:t>DEBIND, SINTER</a:t>
            </a:r>
            <a:endParaRPr lang="de-DE" sz="1300" b="1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96004C8-9240-9719-3D26-77483A72512E}"/>
              </a:ext>
            </a:extLst>
          </p:cNvPr>
          <p:cNvSpPr txBox="1"/>
          <p:nvPr/>
        </p:nvSpPr>
        <p:spPr>
          <a:xfrm>
            <a:off x="7130039" y="2852628"/>
            <a:ext cx="1442736" cy="296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300" b="1" dirty="0"/>
              <a:t>FINAL PRODUCT</a:t>
            </a:r>
            <a:endParaRPr lang="de-DE" sz="1300" b="1" dirty="0"/>
          </a:p>
        </p:txBody>
      </p:sp>
    </p:spTree>
    <p:extLst>
      <p:ext uri="{BB962C8B-B14F-4D97-AF65-F5344CB8AC3E}">
        <p14:creationId xmlns:p14="http://schemas.microsoft.com/office/powerpoint/2010/main" val="58116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9" name="Picture 7" descr="X:\Transfer\sgeier\[1]Bilder\2019_04_30_Johannes Homa Bilder\V2_DSC_0525-2_dunkelgrau - Kopie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65324" y="724686"/>
            <a:ext cx="5234262" cy="3830872"/>
          </a:xfrm>
          <a:prstGeom prst="rect">
            <a:avLst/>
          </a:prstGeom>
          <a:noFill/>
        </p:spPr>
      </p:pic>
      <p:sp>
        <p:nvSpPr>
          <p:cNvPr id="3" name="Textplatzhalt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de-DE" sz="3200" dirty="0" err="1">
                <a:solidFill>
                  <a:prstClr val="black"/>
                </a:solidFill>
              </a:rPr>
              <a:t>Debind</a:t>
            </a:r>
            <a:r>
              <a:rPr lang="de-DE" sz="3200" dirty="0">
                <a:solidFill>
                  <a:prstClr val="black"/>
                </a:solidFill>
              </a:rPr>
              <a:t> </a:t>
            </a:r>
            <a:r>
              <a:rPr lang="de-DE" sz="3200" dirty="0" err="1">
                <a:solidFill>
                  <a:prstClr val="black"/>
                </a:solidFill>
              </a:rPr>
              <a:t>and</a:t>
            </a:r>
            <a:r>
              <a:rPr lang="de-DE" sz="3200" dirty="0">
                <a:solidFill>
                  <a:prstClr val="black"/>
                </a:solidFill>
              </a:rPr>
              <a:t> Sinter </a:t>
            </a:r>
            <a:r>
              <a:rPr lang="de-AT" sz="3200" dirty="0" err="1">
                <a:solidFill>
                  <a:prstClr val="black"/>
                </a:solidFill>
              </a:rPr>
              <a:t>Process</a:t>
            </a:r>
            <a:endParaRPr lang="de-AT" sz="3200" dirty="0">
              <a:solidFill>
                <a:prstClr val="black"/>
              </a:solidFill>
            </a:endParaRPr>
          </a:p>
        </p:txBody>
      </p:sp>
      <p:pic>
        <p:nvPicPr>
          <p:cNvPr id="5122" name="Picture 2" descr="P:\06-Marketing &amp; CC\Unternehmenskommunikation\CORPORATE DESIGN\graphische Elemente\Grafiken\Grafik_fuer_SLURRY_2_EN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82799" y="1831405"/>
            <a:ext cx="4441736" cy="27850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6496847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 err="1"/>
              <a:t>Aluminum</a:t>
            </a:r>
            <a:r>
              <a:rPr lang="de-AT" dirty="0"/>
              <a:t> </a:t>
            </a:r>
            <a:r>
              <a:rPr lang="de-AT" dirty="0" err="1"/>
              <a:t>nitride</a:t>
            </a:r>
            <a:endParaRPr lang="de-AT" dirty="0"/>
          </a:p>
        </p:txBody>
      </p:sp>
      <p:pic>
        <p:nvPicPr>
          <p:cNvPr id="6146" name="Picture 2" descr="P:\06-Marketing &amp; CC\Unternehmenskommunikation\CORPORATE DESIGN\graphische Elemente\Grafiken\lithoz_icon_materialien_materialentwicklun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52000" y="1401986"/>
            <a:ext cx="1440000" cy="1440000"/>
          </a:xfrm>
          <a:prstGeom prst="rect">
            <a:avLst/>
          </a:prstGeom>
          <a:noFill/>
        </p:spPr>
      </p:pic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BB44F44-45D1-4717-9476-65E12DEB20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50983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AT" dirty="0"/>
              <a:t>Aluminium Nitride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1C0825-A48F-5625-BBD2-A750E1E14D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69" y="947363"/>
            <a:ext cx="5382594" cy="30536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5E6BA5-85D7-75DF-DC75-50E359366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811" y="716507"/>
            <a:ext cx="1475360" cy="18594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CAB9C9-D0AC-E225-0FBE-5D6A3237676E}"/>
              </a:ext>
            </a:extLst>
          </p:cNvPr>
          <p:cNvSpPr txBox="1"/>
          <p:nvPr/>
        </p:nvSpPr>
        <p:spPr>
          <a:xfrm>
            <a:off x="5951094" y="2603503"/>
            <a:ext cx="2038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/>
              <a:t>200µm thick plate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3ADD18-053E-3A07-42E0-3C1D195E1EE2}"/>
              </a:ext>
            </a:extLst>
          </p:cNvPr>
          <p:cNvSpPr txBox="1"/>
          <p:nvPr/>
        </p:nvSpPr>
        <p:spPr>
          <a:xfrm>
            <a:off x="313669" y="4001023"/>
            <a:ext cx="4651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noProof="0"/>
              <a:t>Heat Exchanger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D4F242-2BE5-BB5B-4B04-523BBD367825}"/>
              </a:ext>
            </a:extLst>
          </p:cNvPr>
          <p:cNvSpPr txBox="1"/>
          <p:nvPr/>
        </p:nvSpPr>
        <p:spPr>
          <a:xfrm>
            <a:off x="5696263" y="3190520"/>
            <a:ext cx="333718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density of 3.26 gm/cm³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Thermal conductivity:  212W/</a:t>
            </a:r>
            <a:r>
              <a:rPr lang="en-US" sz="1400" dirty="0" err="1"/>
              <a:t>m.K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wall thickness: 4mm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Minimum wall thickness: 0.2mm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Maximum Aspect ratio: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Bending strength: 292.2 (+/-) 40MPa</a:t>
            </a:r>
          </a:p>
        </p:txBody>
      </p:sp>
      <p:pic>
        <p:nvPicPr>
          <p:cNvPr id="4" name="Grafik 3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6B2D151A-DB1D-32E6-37E1-E9A4EDDFD5A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0665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7EFB427-7CB8-B53E-5213-B475C9CB0C2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Aluminium Nitride</a:t>
            </a:r>
            <a:endParaRPr lang="LID4096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E61506-8C84-35DE-2601-531951672D9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92355" y="911335"/>
            <a:ext cx="3919322" cy="3290091"/>
          </a:xfrm>
        </p:spPr>
        <p:txBody>
          <a:bodyPr/>
          <a:lstStyle/>
          <a:p>
            <a:r>
              <a:rPr lang="en-US" sz="1400" dirty="0"/>
              <a:t>Current Slurry</a:t>
            </a:r>
          </a:p>
          <a:p>
            <a:pPr lvl="1"/>
            <a:r>
              <a:rPr lang="en-US" sz="1400" dirty="0"/>
              <a:t>Medium stiff binder</a:t>
            </a:r>
          </a:p>
          <a:p>
            <a:pPr lvl="1"/>
            <a:r>
              <a:rPr lang="en-US" sz="1400" dirty="0"/>
              <a:t>Easy to </a:t>
            </a:r>
            <a:r>
              <a:rPr lang="en-US" sz="1400" dirty="0" err="1"/>
              <a:t>debind</a:t>
            </a:r>
            <a:endParaRPr lang="en-US" sz="1400" dirty="0"/>
          </a:p>
          <a:p>
            <a:pPr lvl="1"/>
            <a:r>
              <a:rPr lang="en-US" sz="1400" b="1" dirty="0"/>
              <a:t>45vol%</a:t>
            </a:r>
            <a:r>
              <a:rPr lang="en-US" sz="1400" dirty="0"/>
              <a:t> solids loading =&gt; large material movement leading to formation of residual stresses and </a:t>
            </a:r>
            <a:r>
              <a:rPr lang="en-US" sz="1400" b="1" dirty="0">
                <a:solidFill>
                  <a:srgbClr val="FF0000"/>
                </a:solidFill>
              </a:rPr>
              <a:t>deformation</a:t>
            </a:r>
            <a:r>
              <a:rPr lang="en-US" sz="1400" dirty="0"/>
              <a:t> to reduce/release these stress</a:t>
            </a:r>
          </a:p>
          <a:p>
            <a:pPr lvl="1"/>
            <a:r>
              <a:rPr lang="en-US" sz="1400" b="1" dirty="0"/>
              <a:t>28% shrinkage in XY plane and 29% shrinkage in Z</a:t>
            </a:r>
            <a:r>
              <a:rPr lang="en-US" sz="1400" dirty="0"/>
              <a:t> direction</a:t>
            </a:r>
          </a:p>
          <a:p>
            <a:pPr lvl="1"/>
            <a:r>
              <a:rPr lang="en-US" sz="1400" dirty="0"/>
              <a:t>Large shrinkage and relative low stiffness of green body leads to warping of parts with extreme aspect ratios (&gt;10)</a:t>
            </a:r>
            <a:endParaRPr lang="LID4096" sz="1400" dirty="0"/>
          </a:p>
        </p:txBody>
      </p:sp>
      <p:pic>
        <p:nvPicPr>
          <p:cNvPr id="6" name="Picture 5" descr="A light on a device&#10;&#10;AI-generated content may be incorrect.">
            <a:extLst>
              <a:ext uri="{FF2B5EF4-FFF2-40B4-BE49-F238E27FC236}">
                <a16:creationId xmlns:a16="http://schemas.microsoft.com/office/drawing/2014/main" id="{ED9EC598-94E0-8C5A-6D79-5F8B13838E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7802" b="26736"/>
          <a:stretch/>
        </p:blipFill>
        <p:spPr>
          <a:xfrm>
            <a:off x="213173" y="1616913"/>
            <a:ext cx="2781982" cy="1310257"/>
          </a:xfrm>
          <a:prstGeom prst="rect">
            <a:avLst/>
          </a:prstGeom>
        </p:spPr>
      </p:pic>
      <p:pic>
        <p:nvPicPr>
          <p:cNvPr id="8" name="Picture 7" descr="A white plastic bag with a white block and pipe&#10;&#10;AI-generated content may be incorrect.">
            <a:extLst>
              <a:ext uri="{FF2B5EF4-FFF2-40B4-BE49-F238E27FC236}">
                <a16:creationId xmlns:a16="http://schemas.microsoft.com/office/drawing/2014/main" id="{9C569120-5EA1-D6CB-E2C0-85439740907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1462" b="10830"/>
          <a:stretch/>
        </p:blipFill>
        <p:spPr>
          <a:xfrm>
            <a:off x="213173" y="2927170"/>
            <a:ext cx="2793025" cy="13987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9EC61C-7CFF-6701-000D-3A2CF2DB3030}"/>
              </a:ext>
            </a:extLst>
          </p:cNvPr>
          <p:cNvSpPr txBox="1"/>
          <p:nvPr/>
        </p:nvSpPr>
        <p:spPr>
          <a:xfrm>
            <a:off x="60866" y="662806"/>
            <a:ext cx="30865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Parts with extreme aspect ratios tend to warp with the current slurry after different stages of thermal post processing</a:t>
            </a:r>
            <a:endParaRPr lang="LID4096" sz="1400" dirty="0"/>
          </a:p>
        </p:txBody>
      </p:sp>
      <p:pic>
        <p:nvPicPr>
          <p:cNvPr id="3" name="Grafik 2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3BDE6E61-D32F-93FF-1010-51EFF43CD1C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315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B5451FC0-7851-EA44-ADE7-53CAF8B84D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1325" y="84138"/>
            <a:ext cx="8251825" cy="420687"/>
          </a:xfrm>
        </p:spPr>
        <p:txBody>
          <a:bodyPr/>
          <a:lstStyle/>
          <a:p>
            <a:r>
              <a:rPr lang="de-AT" dirty="0"/>
              <a:t>Aluminium Nitride</a:t>
            </a:r>
          </a:p>
        </p:txBody>
      </p:sp>
      <p:pic>
        <p:nvPicPr>
          <p:cNvPr id="7" name="Picture 6" descr="A white plastic object on a white surface&#10;&#10;AI-generated content may be incorrect.">
            <a:extLst>
              <a:ext uri="{FF2B5EF4-FFF2-40B4-BE49-F238E27FC236}">
                <a16:creationId xmlns:a16="http://schemas.microsoft.com/office/drawing/2014/main" id="{D71EF6E7-A6E4-98A7-E73C-31E25F041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20000"/>
                    </a14:imgEffect>
                  </a14:imgLayer>
                </a14:imgProps>
              </a:ext>
            </a:extLst>
          </a:blip>
          <a:srcRect b="30822"/>
          <a:stretch/>
        </p:blipFill>
        <p:spPr>
          <a:xfrm>
            <a:off x="209283" y="1578691"/>
            <a:ext cx="2341648" cy="2879863"/>
          </a:xfrm>
          <a:prstGeom prst="rect">
            <a:avLst/>
          </a:prstGeom>
        </p:spPr>
      </p:pic>
      <p:pic>
        <p:nvPicPr>
          <p:cNvPr id="9" name="Picture 8" descr="A white circular object next to a ruler&#10;&#10;AI-generated content may be incorrect.">
            <a:extLst>
              <a:ext uri="{FF2B5EF4-FFF2-40B4-BE49-F238E27FC236}">
                <a16:creationId xmlns:a16="http://schemas.microsoft.com/office/drawing/2014/main" id="{7F9F0B00-2580-D05B-C1E2-DA44CEA849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24" t="10950" r="25507" b="8663"/>
          <a:stretch/>
        </p:blipFill>
        <p:spPr>
          <a:xfrm>
            <a:off x="3983285" y="1578691"/>
            <a:ext cx="4513630" cy="28798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3B533B-C174-9B1A-C5EF-722D29B7EB3A}"/>
              </a:ext>
            </a:extLst>
          </p:cNvPr>
          <p:cNvSpPr txBox="1"/>
          <p:nvPr/>
        </p:nvSpPr>
        <p:spPr>
          <a:xfrm>
            <a:off x="209283" y="655361"/>
            <a:ext cx="43579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noProof="0" dirty="0"/>
              <a:t>Exemplary 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FDM Nozzles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noProof="0" dirty="0"/>
              <a:t>Liquid mixers and cooling loops</a:t>
            </a:r>
          </a:p>
        </p:txBody>
      </p:sp>
      <p:pic>
        <p:nvPicPr>
          <p:cNvPr id="12" name="Picture 11" descr="A ruler and a white circular object&#10;&#10;AI-generated content may be incorrect.">
            <a:extLst>
              <a:ext uri="{FF2B5EF4-FFF2-40B4-BE49-F238E27FC236}">
                <a16:creationId xmlns:a16="http://schemas.microsoft.com/office/drawing/2014/main" id="{DB9B32CF-6B74-7D17-7F54-A61FCBDA409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0193" r="61451" b="41856"/>
          <a:stretch/>
        </p:blipFill>
        <p:spPr>
          <a:xfrm>
            <a:off x="4240697" y="3478694"/>
            <a:ext cx="1115306" cy="923331"/>
          </a:xfrm>
          <a:prstGeom prst="rect">
            <a:avLst/>
          </a:prstGeom>
        </p:spPr>
      </p:pic>
      <p:pic>
        <p:nvPicPr>
          <p:cNvPr id="2" name="Grafik 1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3233E228-CFAF-624F-141B-CFDAABBA33F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120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A4ACEB0-2E24-DBB0-18D3-25D4E75BAC8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Irradiation </a:t>
            </a:r>
            <a:r>
              <a:rPr lang="de-DE" dirty="0" err="1"/>
              <a:t>tests</a:t>
            </a:r>
            <a:endParaRPr lang="de-AT" dirty="0"/>
          </a:p>
        </p:txBody>
      </p:sp>
      <p:pic>
        <p:nvPicPr>
          <p:cNvPr id="70" name="Grafik 69">
            <a:extLst>
              <a:ext uri="{FF2B5EF4-FFF2-40B4-BE49-F238E27FC236}">
                <a16:creationId xmlns:a16="http://schemas.microsoft.com/office/drawing/2014/main" id="{57CEF796-D1F1-0A0C-FF9B-1E0BAFBA6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96" y="688877"/>
            <a:ext cx="9144000" cy="3926675"/>
          </a:xfrm>
          <a:prstGeom prst="rect">
            <a:avLst/>
          </a:prstGeom>
        </p:spPr>
      </p:pic>
      <p:pic>
        <p:nvPicPr>
          <p:cNvPr id="71" name="Grafik 70" descr="Ein Bild, das Grafiken, Grafikdesign, Schrift, Logo enthält.&#10;&#10;KI-generierte Inhalte können fehlerhaft sein.">
            <a:extLst>
              <a:ext uri="{FF2B5EF4-FFF2-40B4-BE49-F238E27FC236}">
                <a16:creationId xmlns:a16="http://schemas.microsoft.com/office/drawing/2014/main" id="{F99C6375-B7EB-0FD8-FE74-403BE08BC6E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11" b="25957"/>
          <a:stretch/>
        </p:blipFill>
        <p:spPr>
          <a:xfrm>
            <a:off x="6422745" y="44866"/>
            <a:ext cx="1077825" cy="47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141988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_16_9">
  <a:themeElements>
    <a:clrScheme name="Lithoz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BD7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AlN.potm" id="{CEB47ADD-0FD4-40FD-A3D8-D0A3A50425C8}" vid="{1374A55A-6CD6-4B73-825E-5C5C82CDF1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AlN</Template>
  <TotalTime>0</TotalTime>
  <Words>538</Words>
  <Application>Microsoft Office PowerPoint</Application>
  <PresentationFormat>On-screen Show (16:9)</PresentationFormat>
  <Paragraphs>88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 2</vt:lpstr>
      <vt:lpstr>ppt-template_16_9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Lithoz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Abhijeet Lale</dc:creator>
  <cp:lastModifiedBy>Paolo Petagna</cp:lastModifiedBy>
  <cp:revision>33</cp:revision>
  <dcterms:created xsi:type="dcterms:W3CDTF">2022-12-02T09:06:25Z</dcterms:created>
  <dcterms:modified xsi:type="dcterms:W3CDTF">2025-05-07T07:15:49Z</dcterms:modified>
</cp:coreProperties>
</file>