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444" r:id="rId2"/>
    <p:sldId id="463" r:id="rId3"/>
    <p:sldId id="480" r:id="rId4"/>
    <p:sldId id="526" r:id="rId5"/>
    <p:sldId id="531" r:id="rId6"/>
    <p:sldId id="519" r:id="rId7"/>
    <p:sldId id="498" r:id="rId8"/>
    <p:sldId id="527" r:id="rId9"/>
    <p:sldId id="529" r:id="rId10"/>
    <p:sldId id="534" r:id="rId11"/>
    <p:sldId id="533" r:id="rId12"/>
    <p:sldId id="528" r:id="rId13"/>
    <p:sldId id="468" r:id="rId14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33"/>
    <a:srgbClr val="292929"/>
    <a:srgbClr val="5F5F5F"/>
    <a:srgbClr val="EFEFFF"/>
    <a:srgbClr val="D1D1FF"/>
    <a:srgbClr val="0000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17" autoAdjust="0"/>
    <p:restoredTop sz="94660"/>
  </p:normalViewPr>
  <p:slideViewPr>
    <p:cSldViewPr>
      <p:cViewPr varScale="1">
        <p:scale>
          <a:sx n="83" d="100"/>
          <a:sy n="83" d="100"/>
        </p:scale>
        <p:origin x="731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812" y="-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noProof="0"/>
              <a:t>Haga clic para modificar el estilo de texto del patrón</a:t>
            </a:r>
          </a:p>
          <a:p>
            <a:pPr lvl="1"/>
            <a:r>
              <a:rPr lang="es-ES" altLang="en-US" noProof="0"/>
              <a:t>Segundo nivel</a:t>
            </a:r>
          </a:p>
          <a:p>
            <a:pPr lvl="2"/>
            <a:r>
              <a:rPr lang="es-ES" altLang="en-US" noProof="0"/>
              <a:t>Tercer nivel</a:t>
            </a:r>
          </a:p>
          <a:p>
            <a:pPr lvl="3"/>
            <a:r>
              <a:rPr lang="es-ES" altLang="en-US" noProof="0"/>
              <a:t>Cuarto nivel</a:t>
            </a:r>
          </a:p>
          <a:p>
            <a:pPr lvl="4"/>
            <a:r>
              <a:rPr lang="es-ES" altLang="en-US" noProof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5E6D0AA-CEF3-407F-9ED9-E4CB7F0210BD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090138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CSIC-6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711200"/>
            <a:ext cx="2246312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0" descr="logocnm-oficial-transp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668338"/>
            <a:ext cx="2146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1200" y="2268538"/>
            <a:ext cx="7721600" cy="11604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altLang="en-US" noProof="0"/>
              <a:t>Haga clic para modificar el estilo de título del patrón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2400" y="3903663"/>
            <a:ext cx="6400800" cy="1741487"/>
          </a:xfrm>
        </p:spPr>
        <p:txBody>
          <a:bodyPr/>
          <a:lstStyle>
            <a:lvl1pPr marL="0" indent="0" algn="ctr">
              <a:buFont typeface="Symbol" pitchFamily="18" charset="2"/>
              <a:buNone/>
              <a:defRPr/>
            </a:lvl1pPr>
          </a:lstStyle>
          <a:p>
            <a:pPr lvl="0"/>
            <a:r>
              <a:rPr lang="es-ES_tradnl" altLang="en-US" noProof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6790777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96930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60350"/>
            <a:ext cx="2057400" cy="616585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19800" cy="616585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7627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660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730312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537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7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9401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7263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472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877022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3278258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089807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0" y="188913"/>
            <a:ext cx="9144000" cy="792162"/>
          </a:xfrm>
          <a:prstGeom prst="parallelogram">
            <a:avLst>
              <a:gd name="adj" fmla="val 205211"/>
            </a:avLst>
          </a:prstGeom>
          <a:gradFill rotWithShape="1">
            <a:gsLst>
              <a:gs pos="0">
                <a:schemeClr val="accent2"/>
              </a:gs>
              <a:gs pos="100000">
                <a:srgbClr val="EFE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0325" y="260350"/>
            <a:ext cx="6337300" cy="67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Título del patrón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52513"/>
            <a:ext cx="8229600" cy="53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Haga clic para modificar el estilo de texto del patrón</a:t>
            </a:r>
          </a:p>
          <a:p>
            <a:pPr lvl="1"/>
            <a:r>
              <a:rPr lang="en-US" altLang="en-US"/>
              <a:t>Segundo nivel</a:t>
            </a:r>
          </a:p>
          <a:p>
            <a:pPr lvl="2"/>
            <a:r>
              <a:rPr lang="en-US" altLang="en-US"/>
              <a:t>Tercer nivel</a:t>
            </a:r>
          </a:p>
          <a:p>
            <a:pPr lvl="3"/>
            <a:r>
              <a:rPr lang="en-US" altLang="en-US"/>
              <a:t>Cuarto nivel</a:t>
            </a:r>
          </a:p>
          <a:p>
            <a:pPr lvl="4"/>
            <a:r>
              <a:rPr lang="en-US" altLang="en-US"/>
              <a:t>Quinto nivel</a:t>
            </a:r>
          </a:p>
        </p:txBody>
      </p:sp>
      <p:pic>
        <p:nvPicPr>
          <p:cNvPr id="1029" name="Picture 17" descr="CSIC-66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365125"/>
            <a:ext cx="16192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0" descr="logocnm-oficial-transp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333375"/>
            <a:ext cx="1547812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8">
            <a:extLst>
              <a:ext uri="{FF2B5EF4-FFF2-40B4-BE49-F238E27FC236}">
                <a16:creationId xmlns:a16="http://schemas.microsoft.com/office/drawing/2014/main" id="{EF774027-FF16-4EC0-B014-A6DE90BF8F3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597650"/>
            <a:ext cx="914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4486275" algn="ctr"/>
                <a:tab pos="8878888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4486275" algn="ctr"/>
                <a:tab pos="8878888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4486275" algn="ctr"/>
                <a:tab pos="8878888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486275" algn="ctr"/>
                <a:tab pos="8878888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486275" algn="ctr"/>
                <a:tab pos="8878888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486275" algn="ctr"/>
                <a:tab pos="8878888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486275" algn="ctr"/>
                <a:tab pos="8878888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486275" algn="ctr"/>
                <a:tab pos="8878888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486275" algn="ctr"/>
                <a:tab pos="8878888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s-ES" altLang="en-US" sz="1000" dirty="0">
                <a:latin typeface="Arial" charset="0"/>
              </a:rPr>
              <a:t>Miguel Ullán (IMB-CNM, CSIC) 	</a:t>
            </a:r>
            <a:r>
              <a:rPr lang="es-ES" altLang="en-US" sz="1000" dirty="0" err="1">
                <a:latin typeface="Arial" charset="0"/>
              </a:rPr>
              <a:t>AIDAInnova</a:t>
            </a:r>
            <a:r>
              <a:rPr lang="es-ES" altLang="en-US" sz="1000" dirty="0">
                <a:latin typeface="Arial" charset="0"/>
              </a:rPr>
              <a:t> </a:t>
            </a:r>
            <a:r>
              <a:rPr lang="es-ES" altLang="en-US" sz="1000" dirty="0" err="1">
                <a:latin typeface="Arial" charset="0"/>
              </a:rPr>
              <a:t>Annual</a:t>
            </a:r>
            <a:r>
              <a:rPr lang="es-ES" altLang="en-US" sz="1000" dirty="0">
                <a:latin typeface="Arial" charset="0"/>
              </a:rPr>
              <a:t> Meeting </a:t>
            </a:r>
            <a:r>
              <a:rPr lang="es-ES" altLang="en-US" sz="1000">
                <a:latin typeface="Arial" charset="0"/>
              </a:rPr>
              <a:t>– May 2025</a:t>
            </a:r>
            <a:r>
              <a:rPr lang="es-ES" altLang="en-US" sz="1000" dirty="0">
                <a:latin typeface="Arial" charset="0"/>
              </a:rPr>
              <a:t>	</a:t>
            </a:r>
            <a:fld id="{4BAAD5CF-EF63-4B2F-9FAA-590852BAB6EC}" type="slidenum">
              <a:rPr lang="es-ES" altLang="en-US" sz="1000" smtClean="0">
                <a:latin typeface="Arial" charset="0"/>
              </a:rPr>
              <a:pPr>
                <a:spcBef>
                  <a:spcPct val="50000"/>
                </a:spcBef>
                <a:defRPr/>
              </a:pPr>
              <a:t>‹Nº›</a:t>
            </a:fld>
            <a:endParaRPr lang="es-ES" altLang="en-US" sz="1000" dirty="0">
              <a:latin typeface="Arial" charset="0"/>
            </a:endParaRPr>
          </a:p>
        </p:txBody>
      </p:sp>
      <p:sp>
        <p:nvSpPr>
          <p:cNvPr id="8" name="Line 19">
            <a:extLst>
              <a:ext uri="{FF2B5EF4-FFF2-40B4-BE49-F238E27FC236}">
                <a16:creationId xmlns:a16="http://schemas.microsoft.com/office/drawing/2014/main" id="{51A8F899-9E69-4C1D-850D-8EEEE3269D6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ctrTitle"/>
          </p:nvPr>
        </p:nvSpPr>
        <p:spPr>
          <a:xfrm>
            <a:off x="711200" y="1628800"/>
            <a:ext cx="7721600" cy="1719262"/>
          </a:xfrm>
        </p:spPr>
        <p:txBody>
          <a:bodyPr/>
          <a:lstStyle/>
          <a:p>
            <a:r>
              <a:rPr lang="en-US"/>
              <a:t>Development of integrated silicon micro-channel technologies for sensor cooling at CNM-Barcelona</a:t>
            </a:r>
            <a:endParaRPr lang="en-US" altLang="en-US" dirty="0"/>
          </a:p>
        </p:txBody>
      </p:sp>
      <p:sp>
        <p:nvSpPr>
          <p:cNvPr id="3075" name="2 Subtítulo"/>
          <p:cNvSpPr>
            <a:spLocks noGrp="1"/>
          </p:cNvSpPr>
          <p:nvPr>
            <p:ph type="subTitle" idx="1"/>
          </p:nvPr>
        </p:nvSpPr>
        <p:spPr>
          <a:xfrm>
            <a:off x="1310432" y="3798511"/>
            <a:ext cx="6523136" cy="2448272"/>
          </a:xfrm>
        </p:spPr>
        <p:txBody>
          <a:bodyPr/>
          <a:lstStyle/>
          <a:p>
            <a:r>
              <a:rPr lang="en-US" altLang="en-US" sz="2000" u="sng" noProof="1"/>
              <a:t>Miguel Ullán</a:t>
            </a:r>
            <a:r>
              <a:rPr lang="en-US" altLang="en-US" sz="2000" noProof="1"/>
              <a:t>, Javier Fernández-Tejero, André Dias</a:t>
            </a:r>
            <a:br>
              <a:rPr lang="en-US" altLang="en-US" sz="2000" noProof="1"/>
            </a:br>
            <a:r>
              <a:rPr lang="en-US" altLang="en-US" sz="2000" noProof="1"/>
              <a:t>Marta Duch, Roser Mas</a:t>
            </a:r>
          </a:p>
          <a:p>
            <a:pPr>
              <a:spcBef>
                <a:spcPts val="600"/>
              </a:spcBef>
            </a:pPr>
            <a:r>
              <a:rPr lang="en-US" altLang="en-US" sz="2000" i="1"/>
              <a:t>…and the invaluable contribution of the personnel of IMB-CNM’s Micro-Fabrication Facility.</a:t>
            </a:r>
          </a:p>
          <a:p>
            <a:pPr>
              <a:spcBef>
                <a:spcPts val="600"/>
              </a:spcBef>
            </a:pPr>
            <a:endParaRPr lang="en-US" altLang="en-US" sz="2000" i="1"/>
          </a:p>
          <a:p>
            <a:pPr algn="l">
              <a:spcBef>
                <a:spcPts val="1800"/>
              </a:spcBef>
            </a:pPr>
            <a:r>
              <a:rPr lang="es-ES" altLang="en-US" sz="2000"/>
              <a:t>     		I</a:t>
            </a:r>
            <a:r>
              <a:rPr lang="en-US" altLang="en-US" sz="2000"/>
              <a:t>n collaboration with:</a:t>
            </a:r>
            <a:endParaRPr lang="en-US" altLang="en-US" sz="2000" dirty="0"/>
          </a:p>
        </p:txBody>
      </p:sp>
      <p:pic>
        <p:nvPicPr>
          <p:cNvPr id="4" name="Picture 10" descr="http://www.desy.de/f/students/DESY-Logo-cyan-RGB_ger.gif">
            <a:extLst>
              <a:ext uri="{FF2B5EF4-FFF2-40B4-BE49-F238E27FC236}">
                <a16:creationId xmlns:a16="http://schemas.microsoft.com/office/drawing/2014/main" id="{BF172B3E-EA8B-4232-B54E-52AB3D0E2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502" y="5840135"/>
            <a:ext cx="813296" cy="81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F01944E-74F6-4B02-BB18-E6C1A8A55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5962544"/>
            <a:ext cx="869161" cy="56847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C4A8FD-A402-418B-88CC-D879387EC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Wafer-level post-processing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B5D6A8-D4BF-404C-A975-86EF680E9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9"/>
            <a:ext cx="8496944" cy="5445472"/>
          </a:xfrm>
        </p:spPr>
        <p:txBody>
          <a:bodyPr/>
          <a:lstStyle/>
          <a:p>
            <a:pPr marL="0" indent="0">
              <a:buNone/>
            </a:pPr>
            <a:r>
              <a:rPr lang="en-US" sz="2000" b="1" u="sng" dirty="0"/>
              <a:t>Post-processing: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2000" dirty="0"/>
              <a:t>Optimization of metal deposition process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Sputtering deposition of the metal at high temperature (350 ºC) so the metal is not degraded during the </a:t>
            </a:r>
            <a:r>
              <a:rPr lang="en-US" sz="1800"/>
              <a:t>bonding process</a:t>
            </a:r>
            <a:endParaRPr lang="en-US" sz="1400"/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sz="1400"/>
              <a:t>Better metal test results on blanket wafers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/>
              <a:t>Previous </a:t>
            </a:r>
            <a:r>
              <a:rPr lang="en-US" sz="1600" dirty="0"/>
              <a:t>localized problems observed in the metal layer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sz="1400"/>
              <a:t>Derived </a:t>
            </a:r>
            <a:r>
              <a:rPr lang="en-US" sz="1400" dirty="0"/>
              <a:t>from the ion displacement </a:t>
            </a:r>
            <a:r>
              <a:rPr lang="en-US" sz="1400" u="sng" dirty="0"/>
              <a:t>within the glass wafer</a:t>
            </a:r>
            <a:r>
              <a:rPr lang="en-US" sz="1400" dirty="0"/>
              <a:t>, inherent to the anodic bonding process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000"/>
              <a:t>Bondability tests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800"/>
              <a:t>Test performed on </a:t>
            </a:r>
            <a:r>
              <a:rPr lang="en-US" sz="1800" b="1"/>
              <a:t>Post-processed</a:t>
            </a:r>
            <a:r>
              <a:rPr lang="en-US" sz="1800"/>
              <a:t> </a:t>
            </a:r>
            <a:br>
              <a:rPr lang="en-US" sz="1800"/>
            </a:br>
            <a:r>
              <a:rPr lang="en-US" sz="1800"/>
              <a:t>blanket assembled sample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US" sz="1600"/>
              <a:t>Metal on the silicon wafer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US" sz="1600"/>
              <a:t>Average bond force obtained: 9.6 ± 1.8 g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200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2B59AD1-50EB-4F05-8189-F86C1A3DB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3637366"/>
            <a:ext cx="3961356" cy="282976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2B0210FE-165D-4A53-AFEE-3015B4274FA7}"/>
              </a:ext>
            </a:extLst>
          </p:cNvPr>
          <p:cNvSpPr txBox="1"/>
          <p:nvPr/>
        </p:nvSpPr>
        <p:spPr>
          <a:xfrm>
            <a:off x="4211960" y="4869160"/>
            <a:ext cx="426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ym typeface="Wingdings" panose="05000000000000000000" pitchFamily="2" charset="2"/>
              </a:rPr>
              <a:t></a:t>
            </a:r>
            <a:endParaRPr lang="en-US" sz="28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1804061-4927-4915-851D-20AC36596B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169" b="14846"/>
          <a:stretch/>
        </p:blipFill>
        <p:spPr>
          <a:xfrm>
            <a:off x="2123728" y="5077309"/>
            <a:ext cx="1440555" cy="132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3355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83FDCA-8CF4-4E98-ADFB-8A46800DA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Post-processing Technology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A233C9-E720-4B4E-88D7-5DD71D60F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Process modification to deposit the metal on the Silicon side. </a:t>
            </a:r>
          </a:p>
          <a:p>
            <a:pPr lvl="1"/>
            <a:r>
              <a:rPr lang="en-US" sz="1800"/>
              <a:t>Good metal results in blanket wafers</a:t>
            </a:r>
          </a:p>
          <a:p>
            <a:pPr lvl="1"/>
            <a:r>
              <a:rPr lang="en-US" sz="1800"/>
              <a:t>Final full assemblies with structured metal (signal and power tracks) on-going</a:t>
            </a:r>
          </a:p>
          <a:p>
            <a:pPr lvl="1"/>
            <a:r>
              <a:rPr lang="en-US" sz="1800"/>
              <a:t>Demostrator for CMOS integration process </a:t>
            </a:r>
            <a:r>
              <a:rPr lang="en-US" sz="1800">
                <a:sym typeface="Wingdings" panose="05000000000000000000" pitchFamily="2" charset="2"/>
              </a:rPr>
              <a:t> Objective 2</a:t>
            </a:r>
          </a:p>
          <a:p>
            <a:pPr>
              <a:spcBef>
                <a:spcPts val="1200"/>
              </a:spcBef>
            </a:pPr>
            <a:r>
              <a:rPr lang="es-ES"/>
              <a:t>Technological process for CMOS-compatible post-processing</a:t>
            </a:r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95E4757-32B6-4165-81C1-4C274CEF90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995"/>
          <a:stretch/>
        </p:blipFill>
        <p:spPr>
          <a:xfrm>
            <a:off x="251520" y="3311278"/>
            <a:ext cx="8784976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3280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39800"/>
            <a:ext cx="8435280" cy="565777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2000"/>
              <a:t>An </a:t>
            </a:r>
            <a:r>
              <a:rPr lang="en-US" sz="2000" dirty="0"/>
              <a:t>initial technology for fabrication of embedded micro-channels in Silicon for cooling has been developed </a:t>
            </a:r>
            <a:r>
              <a:rPr lang="en-US" sz="2000"/>
              <a:t>at IMB-CNM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s-ES" sz="1600"/>
              <a:t>Anodic bonding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sz="1600"/>
              <a:t>Eutectic bonding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Successful fabrication of ‘pre-processing’ active interposers with microchannel cooling and integrated signal and power </a:t>
            </a:r>
            <a:r>
              <a:rPr lang="en-US" sz="2000"/>
              <a:t>routing (</a:t>
            </a:r>
            <a:r>
              <a:rPr lang="en-US" sz="2000">
                <a:sym typeface="Wingdings" panose="05000000000000000000" pitchFamily="2" charset="2"/>
              </a:rPr>
              <a:t> </a:t>
            </a:r>
            <a:r>
              <a:rPr lang="en-US" sz="2000"/>
              <a:t>paper)</a:t>
            </a:r>
          </a:p>
          <a:p>
            <a:pPr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s-ES" sz="2000"/>
              <a:t>Demonstrated wafer-level ‘post-processing’ to incorporate micro-channels in CMOS sensors</a:t>
            </a:r>
            <a:endParaRPr lang="en-US" sz="2000"/>
          </a:p>
          <a:p>
            <a:pPr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2000"/>
              <a:t>A </a:t>
            </a:r>
            <a:r>
              <a:rPr lang="en-US" sz="2000" dirty="0"/>
              <a:t>fruitful collaboration established with DESY and IFIC for these developments </a:t>
            </a:r>
            <a:r>
              <a:rPr lang="en-US" sz="2000"/>
              <a:t>with productive </a:t>
            </a:r>
            <a:r>
              <a:rPr lang="en-US" sz="2000" dirty="0"/>
              <a:t>complementarity among the institutes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u="sng"/>
              <a:t>On-going work</a:t>
            </a:r>
            <a:r>
              <a:rPr lang="en-US" sz="2000"/>
              <a:t>:</a:t>
            </a:r>
            <a:endParaRPr lang="en-US" sz="20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Full silicon interposers to be fabricated </a:t>
            </a:r>
            <a:r>
              <a:rPr lang="en-US" sz="2000"/>
              <a:t>with post-processing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s-ES" sz="2000"/>
              <a:t>Eutectic bonding apraisal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2000"/>
              <a:t>Working </a:t>
            </a:r>
            <a:r>
              <a:rPr lang="en-US" sz="2000" dirty="0"/>
              <a:t>on further integration of microchannel cooling for a full system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800"/>
              <a:t>Post-processing with Aluminum layer </a:t>
            </a:r>
            <a:r>
              <a:rPr lang="en-US" sz="1800" dirty="0"/>
              <a:t>as a key step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sz="1800" dirty="0"/>
              <a:t>Full monolithic integration with </a:t>
            </a:r>
            <a:r>
              <a:rPr lang="en-US" sz="1800"/>
              <a:t>CMOS sensors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s-ES" sz="1600"/>
              <a:t>A</a:t>
            </a:r>
            <a:r>
              <a:rPr lang="en-US" sz="1600"/>
              <a:t>nodic or eutectic wafer bonding</a:t>
            </a:r>
            <a:endParaRPr lang="en-US" sz="1600" dirty="0"/>
          </a:p>
          <a:p>
            <a:pPr>
              <a:spcBef>
                <a:spcPts val="300"/>
              </a:spcBef>
            </a:pPr>
            <a:endParaRPr lang="en-US" sz="2200" dirty="0"/>
          </a:p>
          <a:p>
            <a:pPr lvl="1">
              <a:spcBef>
                <a:spcPts val="300"/>
              </a:spcBef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3180718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F6DCC1-DEA9-4EF2-B848-31B1C877E2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200" y="2348880"/>
            <a:ext cx="7721600" cy="1160462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23973609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9DD0C5-A2B5-4FC1-96FD-C35233214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Initial Microch. Technology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0BE1BF-4DBD-4342-B102-9AECE0E2F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39801"/>
            <a:ext cx="8229600" cy="616991"/>
          </a:xfrm>
        </p:spPr>
        <p:txBody>
          <a:bodyPr/>
          <a:lstStyle/>
          <a:p>
            <a:r>
              <a:rPr lang="en-US" dirty="0"/>
              <a:t>Technological steps </a:t>
            </a:r>
            <a:r>
              <a:rPr lang="en-US"/>
              <a:t>for embedded </a:t>
            </a:r>
            <a:r>
              <a:rPr lang="en-US" dirty="0"/>
              <a:t>micro-channels at CNM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3AC929B-B95F-488E-B606-690A7730F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236" y="1381811"/>
            <a:ext cx="6519389" cy="3364723"/>
          </a:xfrm>
          <a:prstGeom prst="rect">
            <a:avLst/>
          </a:prstGeom>
        </p:spPr>
      </p:pic>
      <p:pic>
        <p:nvPicPr>
          <p:cNvPr id="138" name="Picture 3" descr="C:\Todo\Ullan\Microchannel cooling\tecnología\fotos bonding\fotos obleas\primera anodic enviada\enviar\UCH_anodic_1_front.JPG">
            <a:extLst>
              <a:ext uri="{FF2B5EF4-FFF2-40B4-BE49-F238E27FC236}">
                <a16:creationId xmlns:a16="http://schemas.microsoft.com/office/drawing/2014/main" id="{07C6D378-B0A5-4C46-8289-33245CA87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722" y="4755460"/>
            <a:ext cx="2083246" cy="156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" name="0 Imagen">
            <a:extLst>
              <a:ext uri="{FF2B5EF4-FFF2-40B4-BE49-F238E27FC236}">
                <a16:creationId xmlns:a16="http://schemas.microsoft.com/office/drawing/2014/main" id="{E3527D1F-4489-412F-98F0-33269E893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66"/>
          <a:stretch>
            <a:fillRect/>
          </a:stretch>
        </p:blipFill>
        <p:spPr bwMode="auto">
          <a:xfrm>
            <a:off x="1388932" y="4855865"/>
            <a:ext cx="1836275" cy="124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" name="Picture 2">
            <a:extLst>
              <a:ext uri="{FF2B5EF4-FFF2-40B4-BE49-F238E27FC236}">
                <a16:creationId xmlns:a16="http://schemas.microsoft.com/office/drawing/2014/main" id="{7A669B4B-DC9C-4F17-8E04-3C49E764C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838" y="4882213"/>
            <a:ext cx="1836274" cy="1377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lecha: hacia abajo 7">
            <a:extLst>
              <a:ext uri="{FF2B5EF4-FFF2-40B4-BE49-F238E27FC236}">
                <a16:creationId xmlns:a16="http://schemas.microsoft.com/office/drawing/2014/main" id="{C5CFC56A-E460-4CE7-A8C4-66E1274CB7BE}"/>
              </a:ext>
            </a:extLst>
          </p:cNvPr>
          <p:cNvSpPr/>
          <p:nvPr/>
        </p:nvSpPr>
        <p:spPr bwMode="auto">
          <a:xfrm>
            <a:off x="2163053" y="4437112"/>
            <a:ext cx="288032" cy="30942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5" name="Flecha: hacia abajo 144">
            <a:extLst>
              <a:ext uri="{FF2B5EF4-FFF2-40B4-BE49-F238E27FC236}">
                <a16:creationId xmlns:a16="http://schemas.microsoft.com/office/drawing/2014/main" id="{0174A0A5-3927-48F7-BA43-0E1D7C057F57}"/>
              </a:ext>
            </a:extLst>
          </p:cNvPr>
          <p:cNvSpPr/>
          <p:nvPr/>
        </p:nvSpPr>
        <p:spPr bwMode="auto">
          <a:xfrm>
            <a:off x="4354959" y="4437112"/>
            <a:ext cx="288032" cy="30942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6" name="Flecha: hacia abajo 145">
            <a:extLst>
              <a:ext uri="{FF2B5EF4-FFF2-40B4-BE49-F238E27FC236}">
                <a16:creationId xmlns:a16="http://schemas.microsoft.com/office/drawing/2014/main" id="{1DA40702-967C-4386-9417-23EBF31CA6AE}"/>
              </a:ext>
            </a:extLst>
          </p:cNvPr>
          <p:cNvSpPr/>
          <p:nvPr/>
        </p:nvSpPr>
        <p:spPr bwMode="auto">
          <a:xfrm>
            <a:off x="7164288" y="4005064"/>
            <a:ext cx="288032" cy="30942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51393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BF438C-6F89-4D54-8239-B8F26B2CF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Fluidic &amp; Thermal Assessment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0B5CF4-8AEC-4921-908A-1F352997F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76" y="1052513"/>
            <a:ext cx="8601824" cy="5373687"/>
          </a:xfrm>
        </p:spPr>
        <p:txBody>
          <a:bodyPr/>
          <a:lstStyle/>
          <a:p>
            <a:r>
              <a:rPr lang="es-ES" dirty="0" err="1"/>
              <a:t>Previous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fluidic</a:t>
            </a:r>
            <a:r>
              <a:rPr lang="es-ES" dirty="0"/>
              <a:t> and </a:t>
            </a:r>
            <a:r>
              <a:rPr lang="es-ES" dirty="0" err="1"/>
              <a:t>thermal</a:t>
            </a:r>
            <a:r>
              <a:rPr lang="es-ES" dirty="0"/>
              <a:t> </a:t>
            </a:r>
            <a:r>
              <a:rPr lang="es-ES" dirty="0" err="1"/>
              <a:t>tests</a:t>
            </a:r>
            <a:endParaRPr lang="es-E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ES" dirty="0"/>
              <a:t>Laminar </a:t>
            </a:r>
            <a:r>
              <a:rPr lang="es-ES" dirty="0" err="1"/>
              <a:t>flow</a:t>
            </a:r>
            <a:endParaRPr lang="es-E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ES" dirty="0" err="1"/>
              <a:t>Thermal</a:t>
            </a:r>
            <a:r>
              <a:rPr lang="es-ES" dirty="0"/>
              <a:t> </a:t>
            </a:r>
            <a:r>
              <a:rPr lang="es-ES" dirty="0" err="1"/>
              <a:t>homogeneity</a:t>
            </a:r>
            <a:r>
              <a:rPr lang="es-ES" dirty="0"/>
              <a:t> </a:t>
            </a:r>
            <a:r>
              <a:rPr lang="es-ES" dirty="0" err="1"/>
              <a:t>across</a:t>
            </a:r>
            <a:r>
              <a:rPr lang="es-ES" dirty="0"/>
              <a:t> </a:t>
            </a:r>
            <a:r>
              <a:rPr lang="es-ES" err="1"/>
              <a:t>the</a:t>
            </a:r>
            <a:r>
              <a:rPr lang="es-ES"/>
              <a:t> sample (6x5 cm</a:t>
            </a:r>
            <a:r>
              <a:rPr lang="es-ES" baseline="30000"/>
              <a:t>2</a:t>
            </a:r>
            <a:r>
              <a:rPr lang="es-ES"/>
              <a:t>)</a:t>
            </a:r>
            <a:br>
              <a:rPr lang="es-ES" dirty="0"/>
            </a:br>
            <a:r>
              <a:rPr lang="es-ES" dirty="0"/>
              <a:t> &lt; ±1 </a:t>
            </a:r>
            <a:r>
              <a:rPr lang="es-ES" dirty="0" err="1"/>
              <a:t>ºC</a:t>
            </a:r>
            <a:r>
              <a:rPr lang="es-ES" dirty="0"/>
              <a:t> (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lowest</a:t>
            </a:r>
            <a:r>
              <a:rPr lang="es-ES" dirty="0"/>
              <a:t> </a:t>
            </a:r>
            <a:r>
              <a:rPr lang="es-ES" dirty="0" err="1"/>
              <a:t>flow</a:t>
            </a:r>
            <a:r>
              <a:rPr lang="es-ES" dirty="0"/>
              <a:t> </a:t>
            </a:r>
            <a:r>
              <a:rPr lang="es-ES" dirty="0" err="1"/>
              <a:t>rate</a:t>
            </a:r>
            <a:r>
              <a:rPr lang="es-ES" dirty="0"/>
              <a:t>)</a:t>
            </a:r>
          </a:p>
          <a:p>
            <a:pPr lvl="1"/>
            <a:endParaRPr lang="es-ES" dirty="0"/>
          </a:p>
          <a:p>
            <a:pPr lvl="1"/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328B447-4A8C-4852-B35A-293CCE70C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902" y="908720"/>
            <a:ext cx="2893122" cy="186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C099A345-DA41-4C13-96D5-39DE4B71D4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1" t="23140" r="3798" b="13605"/>
          <a:stretch/>
        </p:blipFill>
        <p:spPr bwMode="auto">
          <a:xfrm>
            <a:off x="467544" y="2780928"/>
            <a:ext cx="8208912" cy="3820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http://www.desy.de/f/students/DESY-Logo-cyan-RGB_ger.gif">
            <a:extLst>
              <a:ext uri="{FF2B5EF4-FFF2-40B4-BE49-F238E27FC236}">
                <a16:creationId xmlns:a16="http://schemas.microsoft.com/office/drawing/2014/main" id="{2ACAEBA6-9400-45F2-B7A7-CA40CC016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412" y="4440746"/>
            <a:ext cx="792088" cy="792088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8" name="Picture 10" descr="http://www.desy.de/f/students/DESY-Logo-cyan-RGB_ger.gif">
            <a:extLst>
              <a:ext uri="{FF2B5EF4-FFF2-40B4-BE49-F238E27FC236}">
                <a16:creationId xmlns:a16="http://schemas.microsoft.com/office/drawing/2014/main" id="{29E69CA3-996F-41FD-BDE2-49CF11736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588170"/>
            <a:ext cx="540568" cy="540568"/>
          </a:xfrm>
          <a:prstGeom prst="rect">
            <a:avLst/>
          </a:prstGeom>
          <a:solidFill>
            <a:schemeClr val="bg1"/>
          </a:solidFill>
          <a:extLst/>
        </p:spPr>
      </p:pic>
    </p:spTree>
    <p:extLst>
      <p:ext uri="{BB962C8B-B14F-4D97-AF65-F5344CB8AC3E}">
        <p14:creationId xmlns:p14="http://schemas.microsoft.com/office/powerpoint/2010/main" val="264834958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52513"/>
            <a:ext cx="8363272" cy="5373687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/>
              <a:t>Integration of microchannels in silicon plates with integrated signal and power routing (RDL)</a:t>
            </a:r>
            <a:endParaRPr lang="en-US" kern="1200">
              <a:solidFill>
                <a:sysClr val="windowText" lastClr="000000"/>
              </a:solidFill>
              <a:latin typeface="Calibri Light" panose="020F0302020204030204"/>
            </a:endParaRPr>
          </a:p>
          <a:p>
            <a:pPr marL="857250" lvl="1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sz="40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s-ES"/>
              <a:t>Wafer-level post-processing to incorporate micro-channels in CMOS sensors</a:t>
            </a:r>
            <a:endParaRPr lang="en-US" kern="1200">
              <a:solidFill>
                <a:sysClr val="windowText" lastClr="000000"/>
              </a:solidFill>
              <a:latin typeface="Calibri Light" panose="020F0302020204030204"/>
            </a:endParaRPr>
          </a:p>
          <a:p>
            <a:endParaRPr lang="en-U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D778247-2A8B-4C53-B127-0438E8BB2C99}"/>
              </a:ext>
            </a:extLst>
          </p:cNvPr>
          <p:cNvSpPr/>
          <p:nvPr/>
        </p:nvSpPr>
        <p:spPr>
          <a:xfrm>
            <a:off x="2123728" y="2420888"/>
            <a:ext cx="19085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ysClr val="windowText" lastClr="000000"/>
                </a:solidFill>
                <a:latin typeface="Calibri Light" panose="020F0302020204030204"/>
              </a:rPr>
              <a:t>“Pre-Processing”</a:t>
            </a:r>
            <a:endParaRPr lang="en-US" sz="2000" b="1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425EE55-7E9F-498E-9C61-4AF2B0FD7769}"/>
              </a:ext>
            </a:extLst>
          </p:cNvPr>
          <p:cNvSpPr/>
          <p:nvPr/>
        </p:nvSpPr>
        <p:spPr>
          <a:xfrm>
            <a:off x="5220072" y="5229200"/>
            <a:ext cx="200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ysClr val="windowText" lastClr="000000"/>
                </a:solidFill>
                <a:latin typeface="Calibri Light" panose="020F0302020204030204"/>
              </a:rPr>
              <a:t>“Post-Processing”</a:t>
            </a:r>
            <a:endParaRPr lang="en-US" sz="2000" b="1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46A8859-C302-452C-BCE9-E972F471C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9755" y="1844824"/>
            <a:ext cx="2972395" cy="181801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D7D912F-BA0E-42CC-886C-0C8C586F2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857" y="4554317"/>
            <a:ext cx="3153183" cy="174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25649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 1 Achieved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52513"/>
            <a:ext cx="8363272" cy="5373687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/>
              <a:t>Integration of microchannels in silicon plates with integrated signal and power routing</a:t>
            </a:r>
          </a:p>
          <a:p>
            <a:pPr marL="533400" lvl="1" indent="-376238">
              <a:lnSpc>
                <a:spcPct val="100000"/>
              </a:lnSpc>
            </a:pPr>
            <a:r>
              <a:rPr lang="en-US" dirty="0"/>
              <a:t>Combining the cooling capabilities with the electrical connection of the CMOS detector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For signal and power </a:t>
            </a:r>
            <a:r>
              <a:rPr lang="en-US"/>
              <a:t>routing </a:t>
            </a:r>
          </a:p>
          <a:p>
            <a:pPr marL="533400" lvl="1" indent="-376238">
              <a:lnSpc>
                <a:spcPct val="100000"/>
              </a:lnSpc>
            </a:pPr>
            <a:r>
              <a:rPr lang="es-ES"/>
              <a:t>A</a:t>
            </a:r>
            <a:r>
              <a:rPr lang="en-US"/>
              <a:t>lso as mechanical support “All-silicon” ladder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0005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325" y="3471536"/>
            <a:ext cx="6649378" cy="233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751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713" y="2283147"/>
            <a:ext cx="1519918" cy="136092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BC4A8FD-A402-418B-88CC-D879387EC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Active Silicon Interposers</a:t>
            </a:r>
            <a:endParaRPr lang="en-U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64CDC1B-0847-4770-A4C7-D213255D6FAF}"/>
              </a:ext>
            </a:extLst>
          </p:cNvPr>
          <p:cNvSpPr/>
          <p:nvPr/>
        </p:nvSpPr>
        <p:spPr bwMode="auto">
          <a:xfrm>
            <a:off x="1486365" y="2660632"/>
            <a:ext cx="267823" cy="26095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2CF43973-8E27-4864-837C-7DC8BBB9EE8A}"/>
              </a:ext>
            </a:extLst>
          </p:cNvPr>
          <p:cNvCxnSpPr>
            <a:cxnSpLocks/>
          </p:cNvCxnSpPr>
          <p:nvPr/>
        </p:nvCxnSpPr>
        <p:spPr bwMode="auto">
          <a:xfrm flipH="1">
            <a:off x="525801" y="2921591"/>
            <a:ext cx="960564" cy="95811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73551C6B-5547-4479-A30A-521A075D79F9}"/>
              </a:ext>
            </a:extLst>
          </p:cNvPr>
          <p:cNvCxnSpPr>
            <a:cxnSpLocks/>
          </p:cNvCxnSpPr>
          <p:nvPr/>
        </p:nvCxnSpPr>
        <p:spPr bwMode="auto">
          <a:xfrm>
            <a:off x="1754188" y="2921591"/>
            <a:ext cx="908029" cy="95811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5D28FAA4-8ED0-4FCC-8788-9390B29145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300000"/>
                    </a14:imgEffect>
                    <a14:imgEffect>
                      <a14:brightnessContrast bright="3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738" y="3154594"/>
            <a:ext cx="1034878" cy="313754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77E8550-297D-4A80-A8C1-A693559A80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680" y="3449188"/>
            <a:ext cx="3209423" cy="265420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333121" y="5681425"/>
            <a:ext cx="131910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+mn-lt"/>
              </a:rPr>
              <a:t>Microchannels</a:t>
            </a:r>
          </a:p>
        </p:txBody>
      </p:sp>
      <p:cxnSp>
        <p:nvCxnSpPr>
          <p:cNvPr id="8" name="Conector recto de flecha 7"/>
          <p:cNvCxnSpPr/>
          <p:nvPr/>
        </p:nvCxnSpPr>
        <p:spPr bwMode="auto">
          <a:xfrm flipV="1">
            <a:off x="5709295" y="5437294"/>
            <a:ext cx="1748703" cy="39801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ector recto de flecha 14"/>
          <p:cNvCxnSpPr>
            <a:stCxn id="5" idx="3"/>
          </p:cNvCxnSpPr>
          <p:nvPr/>
        </p:nvCxnSpPr>
        <p:spPr bwMode="auto">
          <a:xfrm flipV="1">
            <a:off x="5652223" y="4971457"/>
            <a:ext cx="478974" cy="86385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ector recto de flecha 17"/>
          <p:cNvCxnSpPr>
            <a:stCxn id="5" idx="1"/>
          </p:cNvCxnSpPr>
          <p:nvPr/>
        </p:nvCxnSpPr>
        <p:spPr bwMode="auto">
          <a:xfrm flipH="1" flipV="1">
            <a:off x="3906315" y="5403385"/>
            <a:ext cx="426806" cy="43192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CuadroTexto 25"/>
          <p:cNvSpPr txBox="1"/>
          <p:nvPr/>
        </p:nvSpPr>
        <p:spPr>
          <a:xfrm>
            <a:off x="4333121" y="4133378"/>
            <a:ext cx="131910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+mn-lt"/>
              </a:rPr>
              <a:t>Metal tracks</a:t>
            </a:r>
          </a:p>
        </p:txBody>
      </p:sp>
      <p:cxnSp>
        <p:nvCxnSpPr>
          <p:cNvPr id="31" name="Conector recto de flecha 30"/>
          <p:cNvCxnSpPr>
            <a:stCxn id="26" idx="3"/>
          </p:cNvCxnSpPr>
          <p:nvPr/>
        </p:nvCxnSpPr>
        <p:spPr bwMode="auto">
          <a:xfrm flipV="1">
            <a:off x="5652223" y="4122841"/>
            <a:ext cx="1805775" cy="16442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ector recto de flecha 31"/>
          <p:cNvCxnSpPr>
            <a:stCxn id="26" idx="3"/>
          </p:cNvCxnSpPr>
          <p:nvPr/>
        </p:nvCxnSpPr>
        <p:spPr bwMode="auto">
          <a:xfrm flipV="1">
            <a:off x="5652223" y="3653702"/>
            <a:ext cx="1008009" cy="63356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ector recto de flecha 36"/>
          <p:cNvCxnSpPr>
            <a:stCxn id="26" idx="1"/>
          </p:cNvCxnSpPr>
          <p:nvPr/>
        </p:nvCxnSpPr>
        <p:spPr bwMode="auto">
          <a:xfrm flipH="1" flipV="1">
            <a:off x="3551509" y="3431265"/>
            <a:ext cx="781612" cy="85600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B5D6A8-D4BF-404C-A975-86EF680E9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3831"/>
            <a:ext cx="8229600" cy="5486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/>
              <a:t>Successful </a:t>
            </a:r>
            <a:r>
              <a:rPr lang="en-US" sz="2000" dirty="0"/>
              <a:t>integration of microchannels in silicon plates with integrated signal and power </a:t>
            </a:r>
            <a:r>
              <a:rPr lang="en-US" sz="2000"/>
              <a:t>routing by “</a:t>
            </a:r>
            <a:r>
              <a:rPr lang="en-US" sz="2000" b="1"/>
              <a:t>Pre-processing</a:t>
            </a:r>
            <a:r>
              <a:rPr lang="en-US" sz="2000"/>
              <a:t>”</a:t>
            </a:r>
          </a:p>
          <a:p>
            <a:pPr lvl="1">
              <a:lnSpc>
                <a:spcPct val="100000"/>
              </a:lnSpc>
            </a:pPr>
            <a:r>
              <a:rPr lang="en-US" sz="1600">
                <a:solidFill>
                  <a:srgbClr val="0070C0"/>
                </a:solidFill>
              </a:rPr>
              <a:t>M. Ullán, et al. NIMA, 169490, 2024. https://doi.org/10.1016/j.nima.2024.169490 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6"/>
          <a:srcRect t="27207" b="6774"/>
          <a:stretch/>
        </p:blipFill>
        <p:spPr>
          <a:xfrm flipH="1">
            <a:off x="515060" y="3879702"/>
            <a:ext cx="2151661" cy="2525346"/>
          </a:xfrm>
          <a:prstGeom prst="rect">
            <a:avLst/>
          </a:prstGeom>
        </p:spPr>
      </p:pic>
      <p:grpSp>
        <p:nvGrpSpPr>
          <p:cNvPr id="9" name="Grupo 8">
            <a:extLst>
              <a:ext uri="{FF2B5EF4-FFF2-40B4-BE49-F238E27FC236}">
                <a16:creationId xmlns:a16="http://schemas.microsoft.com/office/drawing/2014/main" id="{3AC26926-5BAF-4DB1-B473-25D781479242}"/>
              </a:ext>
            </a:extLst>
          </p:cNvPr>
          <p:cNvGrpSpPr/>
          <p:nvPr/>
        </p:nvGrpSpPr>
        <p:grpSpPr>
          <a:xfrm>
            <a:off x="4692363" y="2132856"/>
            <a:ext cx="4083778" cy="1269770"/>
            <a:chOff x="4692363" y="2281228"/>
            <a:chExt cx="4083778" cy="1269770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12" t="32150" r="23226" b="25850"/>
            <a:stretch/>
          </p:blipFill>
          <p:spPr>
            <a:xfrm>
              <a:off x="6940062" y="2281228"/>
              <a:ext cx="1836079" cy="979242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26" t="31100" r="13775" b="21650"/>
            <a:stretch/>
          </p:blipFill>
          <p:spPr>
            <a:xfrm>
              <a:off x="4692363" y="2281639"/>
              <a:ext cx="2088172" cy="978831"/>
            </a:xfrm>
            <a:prstGeom prst="rect">
              <a:avLst/>
            </a:prstGeom>
          </p:spPr>
        </p:pic>
        <p:sp>
          <p:nvSpPr>
            <p:cNvPr id="16" name="CuadroTexto 15"/>
            <p:cNvSpPr txBox="1"/>
            <p:nvPr/>
          </p:nvSpPr>
          <p:spPr>
            <a:xfrm>
              <a:off x="5383984" y="3260257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Front</a:t>
              </a: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7534065" y="3260257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Back</a:t>
              </a:r>
            </a:p>
          </p:txBody>
        </p:sp>
        <p:sp>
          <p:nvSpPr>
            <p:cNvPr id="36" name="CuadroTexto 35"/>
            <p:cNvSpPr txBox="1"/>
            <p:nvPr/>
          </p:nvSpPr>
          <p:spPr>
            <a:xfrm>
              <a:off x="6076068" y="3273999"/>
              <a:ext cx="12960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Silicon plate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999821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1574" y="260350"/>
            <a:ext cx="6914802" cy="679450"/>
          </a:xfrm>
        </p:spPr>
        <p:txBody>
          <a:bodyPr/>
          <a:lstStyle/>
          <a:p>
            <a:r>
              <a:rPr lang="en-US" dirty="0"/>
              <a:t>Quality </a:t>
            </a:r>
            <a:r>
              <a:rPr lang="en-US"/>
              <a:t>of metal </a:t>
            </a:r>
            <a:r>
              <a:rPr lang="en-US" dirty="0"/>
              <a:t>w</a:t>
            </a:r>
            <a:r>
              <a:rPr lang="en-US"/>
              <a:t>/ microch.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52735"/>
            <a:ext cx="8579296" cy="5373465"/>
          </a:xfrm>
        </p:spPr>
        <p:txBody>
          <a:bodyPr/>
          <a:lstStyle/>
          <a:p>
            <a:r>
              <a:rPr lang="en-US" dirty="0"/>
              <a:t>Bondability tests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Hundreds of wire-bonds made and pulled on full assemblies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25 µm Aluminum wire.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Measure the force at which bond is broken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Test performed on </a:t>
            </a:r>
            <a:r>
              <a:rPr lang="en-US" b="1" dirty="0"/>
              <a:t>Pre-processing</a:t>
            </a:r>
            <a:r>
              <a:rPr lang="en-US" dirty="0"/>
              <a:t> sample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Average bond force obtained: 9.5 ± 1.3 g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3950773"/>
            <a:ext cx="4003964" cy="258836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706" y="2749095"/>
            <a:ext cx="2528584" cy="2264082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5492753" y="2996952"/>
            <a:ext cx="426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ym typeface="Wingdings" panose="05000000000000000000" pitchFamily="2" charset="2"/>
              </a:rPr>
              <a:t></a:t>
            </a:r>
            <a:endParaRPr lang="en-US" sz="2800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79512" y="2060848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72400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DA5FF2-E20E-482A-8A27-5FACF7461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Adding Eutectic Bonding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C37B29-3467-460B-869C-A25E8C43B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579296" cy="5373687"/>
          </a:xfrm>
        </p:spPr>
        <p:txBody>
          <a:bodyPr/>
          <a:lstStyle/>
          <a:p>
            <a:r>
              <a:rPr lang="es-ES"/>
              <a:t>Successfull “blanket” eutectic bonding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ES"/>
              <a:t>Technological adjustments to reach quality eutectic wafer bonding (Au/Si)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/>
              <a:t>Scanning Acoustic Microscopy (SAM) results;</a:t>
            </a:r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3DDC2DD-C466-4AEC-BB1E-6CFCC692EB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873" y="2420888"/>
            <a:ext cx="408420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9819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DA5FF2-E20E-482A-8A27-5FACF7461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Microch. w/ eutectic bonding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C37B29-3467-460B-869C-A25E8C43B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373687"/>
          </a:xfrm>
        </p:spPr>
        <p:txBody>
          <a:bodyPr/>
          <a:lstStyle/>
          <a:p>
            <a:r>
              <a:rPr lang="es-ES"/>
              <a:t>Creation of microchannels using eutectic bonding</a:t>
            </a:r>
            <a:endParaRPr lang="en-US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ES">
                <a:solidFill>
                  <a:srgbClr val="000000"/>
                </a:solidFill>
              </a:rPr>
              <a:t>Succesful embedded microchannel creation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/>
              <a:t>Scanning Acoustic Microscopy (SAM) results</a:t>
            </a:r>
            <a:endParaRPr lang="es-ES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s-ES">
              <a:solidFill>
                <a:srgbClr val="000000"/>
              </a:solidFill>
            </a:endParaRPr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  <a:p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A741CD3-F8C8-4641-AC08-45BA7DA9C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861" y="2420888"/>
            <a:ext cx="4184228" cy="40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2238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CT-week Dec2003">
  <a:themeElements>
    <a:clrScheme name="SCT-week Dec20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CT-week Dec200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T-week Dec20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T-week Dec200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T-week Dec200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T-week Dec200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T-week Dec20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T-week Dec20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T-week Dec20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16735</TotalTime>
  <Words>565</Words>
  <Application>Microsoft Office PowerPoint</Application>
  <PresentationFormat>Presentación en pantalla (4:3)</PresentationFormat>
  <Paragraphs>101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Arial</vt:lpstr>
      <vt:lpstr>Calibri Light</vt:lpstr>
      <vt:lpstr>Symbol</vt:lpstr>
      <vt:lpstr>Times New Roman</vt:lpstr>
      <vt:lpstr>Wingdings</vt:lpstr>
      <vt:lpstr>SCT-week Dec2003</vt:lpstr>
      <vt:lpstr>Development of integrated silicon micro-channel technologies for sensor cooling at CNM-Barcelona</vt:lpstr>
      <vt:lpstr>Initial Microch. Technology</vt:lpstr>
      <vt:lpstr>Fluidic &amp; Thermal Assessment</vt:lpstr>
      <vt:lpstr>Objectives</vt:lpstr>
      <vt:lpstr>Objective 1 Achieved</vt:lpstr>
      <vt:lpstr>Active Silicon Interposers</vt:lpstr>
      <vt:lpstr>Quality of metal w/ microch.</vt:lpstr>
      <vt:lpstr>Adding Eutectic Bonding</vt:lpstr>
      <vt:lpstr>Microch. w/ eutectic bonding</vt:lpstr>
      <vt:lpstr>Wafer-level post-processing</vt:lpstr>
      <vt:lpstr>Post-processing Technology</vt:lpstr>
      <vt:lpstr>Summary</vt:lpstr>
      <vt:lpstr>Thank you</vt:lpstr>
    </vt:vector>
  </TitlesOfParts>
  <Company>cnm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Micro-channel cooling  for experimental Particle Physics at CNM</dc:title>
  <dc:creator>muc</dc:creator>
  <cp:lastModifiedBy>MU</cp:lastModifiedBy>
  <cp:revision>549</cp:revision>
  <cp:lastPrinted>2018-03-22T00:38:56Z</cp:lastPrinted>
  <dcterms:created xsi:type="dcterms:W3CDTF">2004-01-26T09:32:39Z</dcterms:created>
  <dcterms:modified xsi:type="dcterms:W3CDTF">2025-05-06T22:34:41Z</dcterms:modified>
</cp:coreProperties>
</file>