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tif" ContentType="image/tif"/>
  <Default Extension="tiff" ContentType="image/tiff"/>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33"/>
  </p:notesMasterIdLst>
  <p:sldIdLst>
    <p:sldId id="294" r:id="rId5"/>
    <p:sldId id="258" r:id="rId6"/>
    <p:sldId id="275" r:id="rId7"/>
    <p:sldId id="295" r:id="rId8"/>
    <p:sldId id="297" r:id="rId9"/>
    <p:sldId id="298" r:id="rId10"/>
    <p:sldId id="268" r:id="rId11"/>
    <p:sldId id="300" r:id="rId12"/>
    <p:sldId id="279" r:id="rId13"/>
    <p:sldId id="280" r:id="rId14"/>
    <p:sldId id="302" r:id="rId15"/>
    <p:sldId id="303" r:id="rId16"/>
    <p:sldId id="269" r:id="rId17"/>
    <p:sldId id="304" r:id="rId18"/>
    <p:sldId id="270" r:id="rId19"/>
    <p:sldId id="510" r:id="rId20"/>
    <p:sldId id="286" r:id="rId21"/>
    <p:sldId id="291" r:id="rId22"/>
    <p:sldId id="287" r:id="rId23"/>
    <p:sldId id="292" r:id="rId24"/>
    <p:sldId id="511" r:id="rId25"/>
    <p:sldId id="272" r:id="rId26"/>
    <p:sldId id="273" r:id="rId27"/>
    <p:sldId id="290" r:id="rId28"/>
    <p:sldId id="513" r:id="rId29"/>
    <p:sldId id="274" r:id="rId30"/>
    <p:sldId id="514" r:id="rId31"/>
    <p:sldId id="299" r:id="rId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71A6C"/>
    <a:srgbClr val="008000"/>
    <a:srgbClr val="44A7AB"/>
    <a:srgbClr val="2326A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94731" autoAdjust="0"/>
  </p:normalViewPr>
  <p:slideViewPr>
    <p:cSldViewPr snapToGrid="0">
      <p:cViewPr varScale="1">
        <p:scale>
          <a:sx n="70" d="100"/>
          <a:sy n="70" d="100"/>
        </p:scale>
        <p:origin x="944" y="58"/>
      </p:cViewPr>
      <p:guideLst/>
    </p:cSldViewPr>
  </p:slideViewPr>
  <p:notesTextViewPr>
    <p:cViewPr>
      <p:scale>
        <a:sx n="1" d="1"/>
        <a:sy n="1" d="1"/>
      </p:scale>
      <p:origin x="0" y="0"/>
    </p:cViewPr>
  </p:notesTextViewPr>
  <p:sorterViewPr>
    <p:cViewPr>
      <p:scale>
        <a:sx n="100" d="100"/>
        <a:sy n="100" d="100"/>
      </p:scale>
      <p:origin x="0" y="-886"/>
    </p:cViewPr>
  </p:sorterViewPr>
  <p:notesViewPr>
    <p:cSldViewPr snapToGrid="0">
      <p:cViewPr varScale="1">
        <p:scale>
          <a:sx n="66" d="100"/>
          <a:sy n="66" d="100"/>
        </p:scale>
        <p:origin x="3134" y="7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viewProps" Target="viewProps.xml"/><Relationship Id="rId8" Type="http://schemas.openxmlformats.org/officeDocument/2006/relationships/slide" Target="slides/slide4.xml"/><Relationship Id="rId3" Type="http://schemas.openxmlformats.org/officeDocument/2006/relationships/customXml" Target="../customXml/item3.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4921199999999997E-2"/>
          <c:y val="4.5252000000000001E-2"/>
          <c:w val="0.90007899999999996"/>
          <c:h val="0.83099000000000001"/>
        </c:manualLayout>
      </c:layout>
      <c:lineChart>
        <c:grouping val="standard"/>
        <c:varyColors val="0"/>
        <c:ser>
          <c:idx val="0"/>
          <c:order val="0"/>
          <c:tx>
            <c:strRef>
              <c:f>Sheet1!$A$2</c:f>
              <c:strCache>
                <c:ptCount val="1"/>
                <c:pt idx="0">
                  <c:v>Region 1</c:v>
                </c:pt>
              </c:strCache>
            </c:strRef>
          </c:tx>
          <c:spPr>
            <a:ln w="38100" cap="flat">
              <a:solidFill>
                <a:srgbClr val="21529F"/>
              </a:solidFill>
              <a:prstDash val="solid"/>
              <a:miter lim="400000"/>
            </a:ln>
            <a:effectLst/>
          </c:spPr>
          <c:marker>
            <c:symbol val="none"/>
          </c:marker>
          <c:cat>
            <c:strRef>
              <c:f>Sheet1!$B$1:$AA$1</c:f>
              <c:strCache>
                <c:ptCount val="26"/>
                <c:pt idx="0">
                  <c:v>2015</c:v>
                </c:pt>
                <c:pt idx="1">
                  <c:v>2016</c:v>
                </c:pt>
                <c:pt idx="2">
                  <c:v>2017</c:v>
                </c:pt>
                <c:pt idx="3">
                  <c:v>2018</c:v>
                </c:pt>
                <c:pt idx="4">
                  <c:v>2019</c:v>
                </c:pt>
                <c:pt idx="5">
                  <c:v>2020</c:v>
                </c:pt>
                <c:pt idx="6">
                  <c:v>2021</c:v>
                </c:pt>
                <c:pt idx="7">
                  <c:v>2022</c:v>
                </c:pt>
                <c:pt idx="8">
                  <c:v>2023</c:v>
                </c:pt>
                <c:pt idx="9">
                  <c:v>2024</c:v>
                </c:pt>
                <c:pt idx="10">
                  <c:v>2025</c:v>
                </c:pt>
                <c:pt idx="11">
                  <c:v>2026</c:v>
                </c:pt>
                <c:pt idx="12">
                  <c:v>2027</c:v>
                </c:pt>
                <c:pt idx="13">
                  <c:v>2028</c:v>
                </c:pt>
                <c:pt idx="14">
                  <c:v>2029</c:v>
                </c:pt>
                <c:pt idx="15">
                  <c:v>2030</c:v>
                </c:pt>
                <c:pt idx="16">
                  <c:v>2031</c:v>
                </c:pt>
                <c:pt idx="17">
                  <c:v>2032</c:v>
                </c:pt>
                <c:pt idx="18">
                  <c:v>2033</c:v>
                </c:pt>
                <c:pt idx="19">
                  <c:v>2034</c:v>
                </c:pt>
                <c:pt idx="20">
                  <c:v>2035</c:v>
                </c:pt>
                <c:pt idx="21">
                  <c:v>2036</c:v>
                </c:pt>
                <c:pt idx="22">
                  <c:v>2037</c:v>
                </c:pt>
                <c:pt idx="23">
                  <c:v>2028</c:v>
                </c:pt>
                <c:pt idx="24">
                  <c:v>2039</c:v>
                </c:pt>
                <c:pt idx="25">
                  <c:v>2040</c:v>
                </c:pt>
              </c:strCache>
            </c:strRef>
          </c:cat>
          <c:val>
            <c:numRef>
              <c:f>Sheet1!$B$2:$AA$2</c:f>
              <c:numCache>
                <c:formatCode>General</c:formatCode>
                <c:ptCount val="16"/>
                <c:pt idx="0">
                  <c:v>1</c:v>
                </c:pt>
                <c:pt idx="1">
                  <c:v>0.93</c:v>
                </c:pt>
                <c:pt idx="2">
                  <c:v>0.93</c:v>
                </c:pt>
                <c:pt idx="3">
                  <c:v>0.63</c:v>
                </c:pt>
                <c:pt idx="4">
                  <c:v>0.63</c:v>
                </c:pt>
                <c:pt idx="5">
                  <c:v>0.63</c:v>
                </c:pt>
                <c:pt idx="6">
                  <c:v>0.45</c:v>
                </c:pt>
                <c:pt idx="7">
                  <c:v>0.45</c:v>
                </c:pt>
                <c:pt idx="8">
                  <c:v>0.45</c:v>
                </c:pt>
                <c:pt idx="9">
                  <c:v>0.31</c:v>
                </c:pt>
                <c:pt idx="10">
                  <c:v>0.31</c:v>
                </c:pt>
                <c:pt idx="11">
                  <c:v>0.31</c:v>
                </c:pt>
                <c:pt idx="12">
                  <c:v>0.24</c:v>
                </c:pt>
                <c:pt idx="13">
                  <c:v>0.24</c:v>
                </c:pt>
                <c:pt idx="14">
                  <c:v>0.24</c:v>
                </c:pt>
                <c:pt idx="15">
                  <c:v>0.21</c:v>
                </c:pt>
              </c:numCache>
            </c:numRef>
          </c:val>
          <c:smooth val="0"/>
          <c:extLst>
            <c:ext xmlns:c16="http://schemas.microsoft.com/office/drawing/2014/chart" uri="{C3380CC4-5D6E-409C-BE32-E72D297353CC}">
              <c16:uniqueId val="{00000000-0097-4257-B1E4-4933CF124F03}"/>
            </c:ext>
          </c:extLst>
        </c:ser>
        <c:ser>
          <c:idx val="1"/>
          <c:order val="1"/>
          <c:tx>
            <c:strRef>
              <c:f>Sheet1!$A$3</c:f>
              <c:strCache>
                <c:ptCount val="1"/>
                <c:pt idx="0">
                  <c:v>Region 2</c:v>
                </c:pt>
              </c:strCache>
            </c:strRef>
          </c:tx>
          <c:spPr>
            <a:ln w="38100" cap="flat">
              <a:solidFill>
                <a:srgbClr val="C82506"/>
              </a:solidFill>
              <a:prstDash val="solid"/>
              <a:miter lim="400000"/>
            </a:ln>
            <a:effectLst/>
          </c:spPr>
          <c:marker>
            <c:symbol val="none"/>
          </c:marker>
          <c:cat>
            <c:strRef>
              <c:f>Sheet1!$B$1:$AA$1</c:f>
              <c:strCache>
                <c:ptCount val="26"/>
                <c:pt idx="0">
                  <c:v>2015</c:v>
                </c:pt>
                <c:pt idx="1">
                  <c:v>2016</c:v>
                </c:pt>
                <c:pt idx="2">
                  <c:v>2017</c:v>
                </c:pt>
                <c:pt idx="3">
                  <c:v>2018</c:v>
                </c:pt>
                <c:pt idx="4">
                  <c:v>2019</c:v>
                </c:pt>
                <c:pt idx="5">
                  <c:v>2020</c:v>
                </c:pt>
                <c:pt idx="6">
                  <c:v>2021</c:v>
                </c:pt>
                <c:pt idx="7">
                  <c:v>2022</c:v>
                </c:pt>
                <c:pt idx="8">
                  <c:v>2023</c:v>
                </c:pt>
                <c:pt idx="9">
                  <c:v>2024</c:v>
                </c:pt>
                <c:pt idx="10">
                  <c:v>2025</c:v>
                </c:pt>
                <c:pt idx="11">
                  <c:v>2026</c:v>
                </c:pt>
                <c:pt idx="12">
                  <c:v>2027</c:v>
                </c:pt>
                <c:pt idx="13">
                  <c:v>2028</c:v>
                </c:pt>
                <c:pt idx="14">
                  <c:v>2029</c:v>
                </c:pt>
                <c:pt idx="15">
                  <c:v>2030</c:v>
                </c:pt>
                <c:pt idx="16">
                  <c:v>2031</c:v>
                </c:pt>
                <c:pt idx="17">
                  <c:v>2032</c:v>
                </c:pt>
                <c:pt idx="18">
                  <c:v>2033</c:v>
                </c:pt>
                <c:pt idx="19">
                  <c:v>2034</c:v>
                </c:pt>
                <c:pt idx="20">
                  <c:v>2035</c:v>
                </c:pt>
                <c:pt idx="21">
                  <c:v>2036</c:v>
                </c:pt>
                <c:pt idx="22">
                  <c:v>2037</c:v>
                </c:pt>
                <c:pt idx="23">
                  <c:v>2028</c:v>
                </c:pt>
                <c:pt idx="24">
                  <c:v>2039</c:v>
                </c:pt>
                <c:pt idx="25">
                  <c:v>2040</c:v>
                </c:pt>
              </c:strCache>
            </c:strRef>
          </c:cat>
          <c:val>
            <c:numRef>
              <c:f>Sheet1!$B$3:$AA$3</c:f>
              <c:numCache>
                <c:formatCode>General</c:formatCode>
                <c:ptCount val="26"/>
                <c:pt idx="0">
                  <c:v>1</c:v>
                </c:pt>
                <c:pt idx="1">
                  <c:v>0.93</c:v>
                </c:pt>
                <c:pt idx="2">
                  <c:v>0.93</c:v>
                </c:pt>
                <c:pt idx="3">
                  <c:v>0.63</c:v>
                </c:pt>
                <c:pt idx="4">
                  <c:v>0.63</c:v>
                </c:pt>
                <c:pt idx="5">
                  <c:v>0.63</c:v>
                </c:pt>
                <c:pt idx="6">
                  <c:v>0.45</c:v>
                </c:pt>
                <c:pt idx="7">
                  <c:v>0.45</c:v>
                </c:pt>
                <c:pt idx="8">
                  <c:v>0.45</c:v>
                </c:pt>
                <c:pt idx="9">
                  <c:v>0.31</c:v>
                </c:pt>
                <c:pt idx="10">
                  <c:v>0.25</c:v>
                </c:pt>
                <c:pt idx="11">
                  <c:v>0.25</c:v>
                </c:pt>
                <c:pt idx="12">
                  <c:v>0.12</c:v>
                </c:pt>
                <c:pt idx="13">
                  <c:v>0.12</c:v>
                </c:pt>
                <c:pt idx="14">
                  <c:v>0.12</c:v>
                </c:pt>
                <c:pt idx="15">
                  <c:v>0.05</c:v>
                </c:pt>
                <c:pt idx="16">
                  <c:v>0.05</c:v>
                </c:pt>
                <c:pt idx="17">
                  <c:v>0.05</c:v>
                </c:pt>
                <c:pt idx="18">
                  <c:v>0.05</c:v>
                </c:pt>
                <c:pt idx="19">
                  <c:v>0.05</c:v>
                </c:pt>
                <c:pt idx="20">
                  <c:v>0.05</c:v>
                </c:pt>
                <c:pt idx="21">
                  <c:v>0.03</c:v>
                </c:pt>
                <c:pt idx="22">
                  <c:v>0.03</c:v>
                </c:pt>
                <c:pt idx="23">
                  <c:v>0.03</c:v>
                </c:pt>
                <c:pt idx="24">
                  <c:v>0.03</c:v>
                </c:pt>
                <c:pt idx="25">
                  <c:v>0.03</c:v>
                </c:pt>
              </c:numCache>
            </c:numRef>
          </c:val>
          <c:smooth val="0"/>
          <c:extLst>
            <c:ext xmlns:c16="http://schemas.microsoft.com/office/drawing/2014/chart" uri="{C3380CC4-5D6E-409C-BE32-E72D297353CC}">
              <c16:uniqueId val="{00000001-0097-4257-B1E4-4933CF124F03}"/>
            </c:ext>
          </c:extLst>
        </c:ser>
        <c:dLbls>
          <c:showLegendKey val="0"/>
          <c:showVal val="0"/>
          <c:showCatName val="0"/>
          <c:showSerName val="0"/>
          <c:showPercent val="0"/>
          <c:showBubbleSize val="0"/>
        </c:dLbls>
        <c:smooth val="0"/>
        <c:axId val="2094734552"/>
        <c:axId val="2094734553"/>
      </c:lineChart>
      <c:catAx>
        <c:axId val="2094734552"/>
        <c:scaling>
          <c:orientation val="minMax"/>
        </c:scaling>
        <c:delete val="0"/>
        <c:axPos val="b"/>
        <c:numFmt formatCode="General" sourceLinked="0"/>
        <c:majorTickMark val="none"/>
        <c:minorTickMark val="none"/>
        <c:tickLblPos val="low"/>
        <c:spPr>
          <a:ln w="12700" cap="flat">
            <a:solidFill>
              <a:srgbClr val="000000"/>
            </a:solidFill>
            <a:prstDash val="solid"/>
            <a:miter lim="400000"/>
          </a:ln>
        </c:spPr>
        <c:txPr>
          <a:bodyPr rot="-5400000"/>
          <a:lstStyle/>
          <a:p>
            <a:pPr>
              <a:defRPr sz="1300" b="0" i="0" u="none" strike="noStrike">
                <a:solidFill>
                  <a:srgbClr val="000000"/>
                </a:solidFill>
                <a:latin typeface="Helvetica Neue"/>
              </a:defRPr>
            </a:pPr>
            <a:endParaRPr lang="en-US"/>
          </a:p>
        </c:txPr>
        <c:crossAx val="2094734553"/>
        <c:crosses val="autoZero"/>
        <c:auto val="1"/>
        <c:lblAlgn val="ctr"/>
        <c:lblOffset val="100"/>
        <c:tickLblSkip val="2"/>
        <c:noMultiLvlLbl val="1"/>
      </c:catAx>
      <c:valAx>
        <c:axId val="2094734553"/>
        <c:scaling>
          <c:orientation val="minMax"/>
        </c:scaling>
        <c:delete val="0"/>
        <c:axPos val="l"/>
        <c:majorGridlines>
          <c:spPr>
            <a:ln w="12700" cap="flat">
              <a:solidFill>
                <a:srgbClr val="929292"/>
              </a:solidFill>
              <a:custDash>
                <a:ds d="200000" sp="200000"/>
              </a:custDash>
              <a:miter lim="400000"/>
            </a:ln>
          </c:spPr>
        </c:majorGridlines>
        <c:numFmt formatCode="0%" sourceLinked="0"/>
        <c:majorTickMark val="none"/>
        <c:minorTickMark val="none"/>
        <c:tickLblPos val="nextTo"/>
        <c:spPr>
          <a:ln w="12700" cap="flat">
            <a:noFill/>
            <a:prstDash val="solid"/>
            <a:miter lim="400000"/>
          </a:ln>
        </c:spPr>
        <c:txPr>
          <a:bodyPr rot="0"/>
          <a:lstStyle/>
          <a:p>
            <a:pPr>
              <a:defRPr sz="1300" b="0" i="0" u="none" strike="noStrike">
                <a:solidFill>
                  <a:srgbClr val="000000"/>
                </a:solidFill>
                <a:latin typeface="Helvetica Neue"/>
              </a:defRPr>
            </a:pPr>
            <a:endParaRPr lang="en-US"/>
          </a:p>
        </c:txPr>
        <c:crossAx val="2094734552"/>
        <c:crosses val="autoZero"/>
        <c:crossBetween val="midCat"/>
        <c:majorUnit val="0.25"/>
        <c:minorUnit val="0.125"/>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2F59687-C613-4C83-A0F4-1BC6CC93F1E1}" type="datetimeFigureOut">
              <a:rPr lang="en-GB" smtClean="0"/>
              <a:t>07/05/2025</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F3C095F-DFB4-48DB-AE73-9852A816E977}" type="slidenum">
              <a:rPr lang="en-GB" smtClean="0"/>
              <a:t>‹#›</a:t>
            </a:fld>
            <a:endParaRPr lang="en-GB"/>
          </a:p>
        </p:txBody>
      </p:sp>
    </p:spTree>
    <p:extLst>
      <p:ext uri="{BB962C8B-B14F-4D97-AF65-F5344CB8AC3E}">
        <p14:creationId xmlns:p14="http://schemas.microsoft.com/office/powerpoint/2010/main" val="26473233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T" dirty="0"/>
          </a:p>
        </p:txBody>
      </p:sp>
      <p:sp>
        <p:nvSpPr>
          <p:cNvPr id="4" name="Slide Number Placeholder 3"/>
          <p:cNvSpPr>
            <a:spLocks noGrp="1"/>
          </p:cNvSpPr>
          <p:nvPr>
            <p:ph type="sldNum" sz="quarter" idx="5"/>
          </p:nvPr>
        </p:nvSpPr>
        <p:spPr/>
        <p:txBody>
          <a:bodyPr/>
          <a:lstStyle/>
          <a:p>
            <a:fld id="{E8209A6A-945E-C04C-AB04-0F0B8D39A059}" type="slidenum">
              <a:rPr lang="en-IT" smtClean="0"/>
              <a:t>16</a:t>
            </a:fld>
            <a:endParaRPr lang="en-IT"/>
          </a:p>
        </p:txBody>
      </p:sp>
    </p:spTree>
    <p:extLst>
      <p:ext uri="{BB962C8B-B14F-4D97-AF65-F5344CB8AC3E}">
        <p14:creationId xmlns:p14="http://schemas.microsoft.com/office/powerpoint/2010/main" val="26022015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T" dirty="0"/>
          </a:p>
        </p:txBody>
      </p:sp>
      <p:sp>
        <p:nvSpPr>
          <p:cNvPr id="4" name="Slide Number Placeholder 3"/>
          <p:cNvSpPr>
            <a:spLocks noGrp="1"/>
          </p:cNvSpPr>
          <p:nvPr>
            <p:ph type="sldNum" sz="quarter" idx="5"/>
          </p:nvPr>
        </p:nvSpPr>
        <p:spPr/>
        <p:txBody>
          <a:bodyPr/>
          <a:lstStyle/>
          <a:p>
            <a:fld id="{E8209A6A-945E-C04C-AB04-0F0B8D39A059}" type="slidenum">
              <a:rPr lang="en-IT" smtClean="0"/>
              <a:t>17</a:t>
            </a:fld>
            <a:endParaRPr lang="en-IT"/>
          </a:p>
        </p:txBody>
      </p:sp>
    </p:spTree>
    <p:extLst>
      <p:ext uri="{BB962C8B-B14F-4D97-AF65-F5344CB8AC3E}">
        <p14:creationId xmlns:p14="http://schemas.microsoft.com/office/powerpoint/2010/main" val="36953877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dirty="0">
                <a:solidFill>
                  <a:srgbClr val="000000"/>
                </a:solidFill>
                <a:effectLst/>
                <a:latin typeface="Times New Roman" panose="02020603050405020304" pitchFamily="18" charset="0"/>
                <a:ea typeface="Times New Roman" panose="02020603050405020304" pitchFamily="18" charset="0"/>
              </a:rPr>
              <a:t>For large-area devices, the path of current-to-ground may become long and highly dependent on the point of particle incidence. To mitigate this effect, the solution is to minimize the average path towards the ground connection by introducing a high-density grounding network on the resistive stage. During our R&amp;D, various high-rate (HR) layouts with dense grounding schemes have been implemented [15]: the Double-Resistive Layer (DRL), the Silver-Grid (SG), and the Pattern-Etching-Plating (PEP). Here we focus on the two most recent PEP layouts: PEP-Groove and PEP-DOT,</a:t>
            </a:r>
            <a:endParaRPr lang="en-GB" dirty="0"/>
          </a:p>
        </p:txBody>
      </p:sp>
      <p:sp>
        <p:nvSpPr>
          <p:cNvPr id="4" name="Slide Number Placeholder 3"/>
          <p:cNvSpPr>
            <a:spLocks noGrp="1"/>
          </p:cNvSpPr>
          <p:nvPr>
            <p:ph type="sldNum" sz="quarter" idx="5"/>
          </p:nvPr>
        </p:nvSpPr>
        <p:spPr/>
        <p:txBody>
          <a:bodyPr/>
          <a:lstStyle/>
          <a:p>
            <a:fld id="{8F3C095F-DFB4-48DB-AE73-9852A816E977}" type="slidenum">
              <a:rPr lang="en-GB" smtClean="0"/>
              <a:t>20</a:t>
            </a:fld>
            <a:endParaRPr lang="en-GB"/>
          </a:p>
        </p:txBody>
      </p:sp>
    </p:spTree>
    <p:extLst>
      <p:ext uri="{BB962C8B-B14F-4D97-AF65-F5344CB8AC3E}">
        <p14:creationId xmlns:p14="http://schemas.microsoft.com/office/powerpoint/2010/main" val="19087154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E734EBA-AA77-B942-976B-2214E17AE36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91ACE0F-862A-C6A9-ABEB-C00AC67B7D3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6A6D9B9-B669-C1AD-E42C-9C5CFBAB38CF}"/>
              </a:ext>
            </a:extLst>
          </p:cNvPr>
          <p:cNvSpPr>
            <a:spLocks noGrp="1"/>
          </p:cNvSpPr>
          <p:nvPr>
            <p:ph type="body" idx="1"/>
          </p:nvPr>
        </p:nvSpPr>
        <p:spPr/>
        <p:txBody>
          <a:bodyPr/>
          <a:lstStyle/>
          <a:p>
            <a:r>
              <a:rPr lang="en-GB" sz="1800" dirty="0">
                <a:solidFill>
                  <a:srgbClr val="000000"/>
                </a:solidFill>
                <a:effectLst/>
                <a:latin typeface="Times New Roman" panose="02020603050405020304" pitchFamily="18" charset="0"/>
                <a:ea typeface="Times New Roman" panose="02020603050405020304" pitchFamily="18" charset="0"/>
              </a:rPr>
              <a:t>For large-area devices, the path of current-to-ground may become long and highly dependent on the point of particle incidence. To mitigate this effect, the solution is to minimize the average path towards the ground connection by introducing a high-density grounding network on the resistive stage. During our R&amp;D, various high-rate (HR) layouts with dense grounding schemes have been implemented [15]: the Double-Resistive Layer (DRL), the Silver-Grid (SG), and the Pattern-Etching-Plating (PEP). Here we focus on the two most recent PEP layouts: PEP-Groove and PEP-DOT,</a:t>
            </a:r>
            <a:endParaRPr lang="en-GB" dirty="0"/>
          </a:p>
        </p:txBody>
      </p:sp>
      <p:sp>
        <p:nvSpPr>
          <p:cNvPr id="4" name="Slide Number Placeholder 3">
            <a:extLst>
              <a:ext uri="{FF2B5EF4-FFF2-40B4-BE49-F238E27FC236}">
                <a16:creationId xmlns:a16="http://schemas.microsoft.com/office/drawing/2014/main" id="{3925C107-9B16-AA6E-6F76-B69F4599CD70}"/>
              </a:ext>
            </a:extLst>
          </p:cNvPr>
          <p:cNvSpPr>
            <a:spLocks noGrp="1"/>
          </p:cNvSpPr>
          <p:nvPr>
            <p:ph type="sldNum" sz="quarter" idx="5"/>
          </p:nvPr>
        </p:nvSpPr>
        <p:spPr/>
        <p:txBody>
          <a:bodyPr/>
          <a:lstStyle/>
          <a:p>
            <a:fld id="{8F3C095F-DFB4-48DB-AE73-9852A816E977}" type="slidenum">
              <a:rPr lang="en-GB" smtClean="0"/>
              <a:t>21</a:t>
            </a:fld>
            <a:endParaRPr lang="en-GB"/>
          </a:p>
        </p:txBody>
      </p:sp>
    </p:spTree>
    <p:extLst>
      <p:ext uri="{BB962C8B-B14F-4D97-AF65-F5344CB8AC3E}">
        <p14:creationId xmlns:p14="http://schemas.microsoft.com/office/powerpoint/2010/main" val="22354611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Three different approaches to the CC/T algorithms:</a:t>
            </a:r>
          </a:p>
          <a:p>
            <a:r>
              <a:rPr lang="en-GB" dirty="0"/>
              <a:t>• DERIV, based on the first and second derivative of the digitized signal function.</a:t>
            </a:r>
          </a:p>
          <a:p>
            <a:r>
              <a:rPr lang="en-GB" dirty="0"/>
              <a:t>• RTA, based on a bin-by-bin matching of the signal waveform with a normalized search template.</a:t>
            </a:r>
          </a:p>
          <a:p>
            <a:r>
              <a:rPr lang="en-GB" dirty="0"/>
              <a:t>• ML techniques based on RNN, GNN and Domain Adaptation with Optimal Transport. </a:t>
            </a:r>
          </a:p>
          <a:p>
            <a:r>
              <a:rPr lang="en-GB" dirty="0"/>
              <a:t>different hardware configurations:</a:t>
            </a:r>
          </a:p>
          <a:p>
            <a:r>
              <a:rPr lang="en-GB" dirty="0"/>
              <a:t>• (ADC32RF45 or LMH6522) + FPGA KCU105</a:t>
            </a:r>
          </a:p>
          <a:p>
            <a:r>
              <a:rPr lang="en-GB" dirty="0"/>
              <a:t>• CAEN digitizer VX2751</a:t>
            </a:r>
          </a:p>
          <a:p>
            <a:r>
              <a:rPr lang="en-GB" dirty="0"/>
              <a:t>• NALU Scientific ASoCv3 and HDSoCv1</a:t>
            </a:r>
          </a:p>
          <a:p>
            <a:r>
              <a:rPr lang="en-GB" dirty="0"/>
              <a:t>• PYNQ based solution for ML algorithms</a:t>
            </a:r>
          </a:p>
        </p:txBody>
      </p:sp>
      <p:sp>
        <p:nvSpPr>
          <p:cNvPr id="4" name="Slide Number Placeholder 3"/>
          <p:cNvSpPr>
            <a:spLocks noGrp="1"/>
          </p:cNvSpPr>
          <p:nvPr>
            <p:ph type="sldNum" sz="quarter" idx="5"/>
          </p:nvPr>
        </p:nvSpPr>
        <p:spPr/>
        <p:txBody>
          <a:bodyPr/>
          <a:lstStyle/>
          <a:p>
            <a:fld id="{8F3C095F-DFB4-48DB-AE73-9852A816E977}" type="slidenum">
              <a:rPr lang="en-GB" smtClean="0"/>
              <a:t>22</a:t>
            </a:fld>
            <a:endParaRPr lang="en-GB"/>
          </a:p>
        </p:txBody>
      </p:sp>
    </p:spTree>
    <p:extLst>
      <p:ext uri="{BB962C8B-B14F-4D97-AF65-F5344CB8AC3E}">
        <p14:creationId xmlns:p14="http://schemas.microsoft.com/office/powerpoint/2010/main" val="103056503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87890" y="1340285"/>
            <a:ext cx="8780746" cy="2169678"/>
          </a:xfrm>
        </p:spPr>
        <p:txBody>
          <a:bodyPr anchor="ctr"/>
          <a:lstStyle>
            <a:lvl1pPr algn="ctr">
              <a:defRPr sz="4500" b="1">
                <a:solidFill>
                  <a:srgbClr val="171A6C"/>
                </a:solidFill>
              </a:defRPr>
            </a:lvl1pPr>
          </a:lstStyle>
          <a:p>
            <a:r>
              <a:rPr lang="en-US" dirty="0"/>
              <a:t>Click to edit Master title style</a:t>
            </a:r>
            <a:endParaRPr lang="en-GB" dirty="0"/>
          </a:p>
        </p:txBody>
      </p:sp>
      <p:sp>
        <p:nvSpPr>
          <p:cNvPr id="3" name="Subtitle 2"/>
          <p:cNvSpPr>
            <a:spLocks noGrp="1"/>
          </p:cNvSpPr>
          <p:nvPr>
            <p:ph type="subTitle" idx="1"/>
          </p:nvPr>
        </p:nvSpPr>
        <p:spPr>
          <a:xfrm>
            <a:off x="187890" y="3578224"/>
            <a:ext cx="8780746" cy="1845545"/>
          </a:xfrm>
        </p:spPr>
        <p:txBody>
          <a:bodyPr anchor="ctr">
            <a:normAutofit/>
          </a:bodyPr>
          <a:lstStyle>
            <a:lvl1pPr marL="0" indent="0" algn="ctr">
              <a:buNone/>
              <a:defRPr sz="2100" b="0">
                <a:solidFill>
                  <a:srgbClr val="171A6C"/>
                </a:solidFill>
              </a:defRPr>
            </a:lvl1pPr>
            <a:lvl2pPr marL="342892" indent="0" algn="ctr">
              <a:buNone/>
              <a:defRPr sz="1500"/>
            </a:lvl2pPr>
            <a:lvl3pPr marL="685783" indent="0" algn="ctr">
              <a:buNone/>
              <a:defRPr sz="1350"/>
            </a:lvl3pPr>
            <a:lvl4pPr marL="1028675" indent="0" algn="ctr">
              <a:buNone/>
              <a:defRPr sz="1200"/>
            </a:lvl4pPr>
            <a:lvl5pPr marL="1371566" indent="0" algn="ctr">
              <a:buNone/>
              <a:defRPr sz="1200"/>
            </a:lvl5pPr>
            <a:lvl6pPr marL="1714457" indent="0" algn="ctr">
              <a:buNone/>
              <a:defRPr sz="1200"/>
            </a:lvl6pPr>
            <a:lvl7pPr marL="2057348" indent="0" algn="ctr">
              <a:buNone/>
              <a:defRPr sz="1200"/>
            </a:lvl7pPr>
            <a:lvl8pPr marL="2400240" indent="0" algn="ctr">
              <a:buNone/>
              <a:defRPr sz="1200"/>
            </a:lvl8pPr>
            <a:lvl9pPr marL="2743132" indent="0" algn="ctr">
              <a:buNone/>
              <a:defRPr sz="1200"/>
            </a:lvl9pPr>
          </a:lstStyle>
          <a:p>
            <a:r>
              <a:rPr lang="en-US"/>
              <a:t>Click to edit Master subtitle style</a:t>
            </a:r>
            <a:endParaRPr lang="en-GB" dirty="0"/>
          </a:p>
        </p:txBody>
      </p:sp>
      <p:sp>
        <p:nvSpPr>
          <p:cNvPr id="4" name="Date Placeholder 3"/>
          <p:cNvSpPr>
            <a:spLocks noGrp="1"/>
          </p:cNvSpPr>
          <p:nvPr>
            <p:ph type="dt" sz="half" idx="10"/>
          </p:nvPr>
        </p:nvSpPr>
        <p:spPr>
          <a:xfrm>
            <a:off x="628650" y="6356359"/>
            <a:ext cx="2057400" cy="365125"/>
          </a:xfrm>
          <a:prstGeom prst="rect">
            <a:avLst/>
          </a:prstGeom>
        </p:spPr>
        <p:txBody>
          <a:bodyPr/>
          <a:lstStyle/>
          <a:p>
            <a:r>
              <a:rPr lang="en-US"/>
              <a:t>8 May 2025</a:t>
            </a:r>
            <a:endParaRPr lang="en-GB"/>
          </a:p>
        </p:txBody>
      </p:sp>
      <p:sp>
        <p:nvSpPr>
          <p:cNvPr id="5" name="Footer Placeholder 4"/>
          <p:cNvSpPr>
            <a:spLocks noGrp="1"/>
          </p:cNvSpPr>
          <p:nvPr>
            <p:ph type="ftr" sz="quarter" idx="11"/>
          </p:nvPr>
        </p:nvSpPr>
        <p:spPr/>
        <p:txBody>
          <a:bodyPr/>
          <a:lstStyle/>
          <a:p>
            <a:r>
              <a:rPr lang="en-GB"/>
              <a:t>4th Annual Meeting - Prague</a:t>
            </a:r>
            <a:endParaRPr lang="en-GB" dirty="0"/>
          </a:p>
        </p:txBody>
      </p:sp>
      <p:sp>
        <p:nvSpPr>
          <p:cNvPr id="6" name="Slide Number Placeholder 5"/>
          <p:cNvSpPr>
            <a:spLocks noGrp="1"/>
          </p:cNvSpPr>
          <p:nvPr>
            <p:ph type="sldNum" sz="quarter" idx="12"/>
          </p:nvPr>
        </p:nvSpPr>
        <p:spPr/>
        <p:txBody>
          <a:bodyPr/>
          <a:lstStyle/>
          <a:p>
            <a:fld id="{FC4456CD-832E-41F2-9893-C7650CCC5376}" type="slidenum">
              <a:rPr lang="en-GB" smtClean="0"/>
              <a:t>‹#›</a:t>
            </a:fld>
            <a:endParaRPr lang="en-GB"/>
          </a:p>
        </p:txBody>
      </p:sp>
      <p:sp>
        <p:nvSpPr>
          <p:cNvPr id="7" name="Text Box 14"/>
          <p:cNvSpPr txBox="1">
            <a:spLocks noChangeArrowheads="1"/>
          </p:cNvSpPr>
          <p:nvPr userDrawn="1"/>
        </p:nvSpPr>
        <p:spPr bwMode="auto">
          <a:xfrm>
            <a:off x="912282" y="6032852"/>
            <a:ext cx="8231717" cy="246221"/>
          </a:xfrm>
          <a:prstGeom prst="rect">
            <a:avLst/>
          </a:prstGeom>
          <a:noFill/>
          <a:ln>
            <a:noFill/>
          </a:ln>
          <a:effectLst/>
          <a:extLst>
            <a:ext uri="{909E8E84-426E-40DD-AFC4-6F175D3DCCD1}">
              <a14:hiddenFill xmlns:a14="http://schemas.microsoft.com/office/drawing/2010/main">
                <a:solidFill>
                  <a:schemeClr val="accent2">
                    <a:alpha val="39999"/>
                  </a:schemeClr>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r>
              <a:rPr lang="en-GB" sz="1000" b="0" i="0" dirty="0">
                <a:solidFill>
                  <a:srgbClr val="444444"/>
                </a:solidFill>
                <a:effectLst/>
              </a:rPr>
              <a:t>This project has received funding from the European Union’s Horizon 2020 research and innovation programme under grant agreement No 101004761.</a:t>
            </a:r>
            <a:endParaRPr lang="en-GB" sz="1000" i="0" dirty="0"/>
          </a:p>
        </p:txBody>
      </p:sp>
      <p:sp>
        <p:nvSpPr>
          <p:cNvPr id="8" name="TextBox 7"/>
          <p:cNvSpPr txBox="1"/>
          <p:nvPr userDrawn="1"/>
        </p:nvSpPr>
        <p:spPr>
          <a:xfrm>
            <a:off x="3733800" y="135467"/>
            <a:ext cx="5410200" cy="923330"/>
          </a:xfrm>
          <a:prstGeom prst="rect">
            <a:avLst/>
          </a:prstGeom>
          <a:noFill/>
        </p:spPr>
        <p:txBody>
          <a:bodyPr wrap="square" rtlCol="0">
            <a:spAutoFit/>
          </a:bodyPr>
          <a:lstStyle/>
          <a:p>
            <a:pPr algn="r"/>
            <a:r>
              <a:rPr lang="en-GB" sz="2700" b="0" dirty="0">
                <a:solidFill>
                  <a:schemeClr val="bg1"/>
                </a:solidFill>
                <a:latin typeface="+mn-lt"/>
              </a:rPr>
              <a:t>Advancement and Innovation for Detectors at Accelerators</a:t>
            </a:r>
          </a:p>
        </p:txBody>
      </p: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flipV="1">
            <a:off x="381000" y="5939374"/>
            <a:ext cx="531283" cy="354339"/>
          </a:xfrm>
          <a:prstGeom prst="rect">
            <a:avLst/>
          </a:prstGeom>
        </p:spPr>
      </p:pic>
    </p:spTree>
    <p:extLst>
      <p:ext uri="{BB962C8B-B14F-4D97-AF65-F5344CB8AC3E}">
        <p14:creationId xmlns:p14="http://schemas.microsoft.com/office/powerpoint/2010/main" val="16763380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a:xfrm>
            <a:off x="628650" y="6356359"/>
            <a:ext cx="2057400" cy="365125"/>
          </a:xfrm>
          <a:prstGeom prst="rect">
            <a:avLst/>
          </a:prstGeom>
        </p:spPr>
        <p:txBody>
          <a:bodyPr/>
          <a:lstStyle/>
          <a:p>
            <a:r>
              <a:rPr lang="en-US"/>
              <a:t>8 May 2025</a:t>
            </a:r>
            <a:endParaRPr lang="en-GB"/>
          </a:p>
        </p:txBody>
      </p:sp>
      <p:sp>
        <p:nvSpPr>
          <p:cNvPr id="5" name="Footer Placeholder 4"/>
          <p:cNvSpPr>
            <a:spLocks noGrp="1"/>
          </p:cNvSpPr>
          <p:nvPr>
            <p:ph type="ftr" sz="quarter" idx="11"/>
          </p:nvPr>
        </p:nvSpPr>
        <p:spPr/>
        <p:txBody>
          <a:bodyPr/>
          <a:lstStyle/>
          <a:p>
            <a:r>
              <a:rPr lang="en-GB"/>
              <a:t>4th Annual Meeting - Prague</a:t>
            </a:r>
          </a:p>
        </p:txBody>
      </p:sp>
      <p:sp>
        <p:nvSpPr>
          <p:cNvPr id="6" name="Slide Number Placeholder 5"/>
          <p:cNvSpPr>
            <a:spLocks noGrp="1"/>
          </p:cNvSpPr>
          <p:nvPr>
            <p:ph type="sldNum" sz="quarter" idx="12"/>
          </p:nvPr>
        </p:nvSpPr>
        <p:spPr/>
        <p:txBody>
          <a:bodyPr/>
          <a:lstStyle/>
          <a:p>
            <a:fld id="{FC4456CD-832E-41F2-9893-C7650CCC5376}" type="slidenum">
              <a:rPr lang="en-GB" smtClean="0"/>
              <a:t>‹#›</a:t>
            </a:fld>
            <a:endParaRPr lang="en-GB"/>
          </a:p>
        </p:txBody>
      </p:sp>
    </p:spTree>
    <p:extLst>
      <p:ext uri="{BB962C8B-B14F-4D97-AF65-F5344CB8AC3E}">
        <p14:creationId xmlns:p14="http://schemas.microsoft.com/office/powerpoint/2010/main" val="24687971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365125"/>
            <a:ext cx="1971675"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28652"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a:xfrm>
            <a:off x="628650" y="6356359"/>
            <a:ext cx="2057400" cy="365125"/>
          </a:xfrm>
          <a:prstGeom prst="rect">
            <a:avLst/>
          </a:prstGeom>
        </p:spPr>
        <p:txBody>
          <a:bodyPr/>
          <a:lstStyle/>
          <a:p>
            <a:r>
              <a:rPr lang="en-US"/>
              <a:t>8 May 2025</a:t>
            </a:r>
            <a:endParaRPr lang="en-GB"/>
          </a:p>
        </p:txBody>
      </p:sp>
      <p:sp>
        <p:nvSpPr>
          <p:cNvPr id="5" name="Footer Placeholder 4"/>
          <p:cNvSpPr>
            <a:spLocks noGrp="1"/>
          </p:cNvSpPr>
          <p:nvPr>
            <p:ph type="ftr" sz="quarter" idx="11"/>
          </p:nvPr>
        </p:nvSpPr>
        <p:spPr/>
        <p:txBody>
          <a:bodyPr/>
          <a:lstStyle/>
          <a:p>
            <a:r>
              <a:rPr lang="en-GB"/>
              <a:t>4th Annual Meeting - Prague</a:t>
            </a:r>
          </a:p>
        </p:txBody>
      </p:sp>
      <p:sp>
        <p:nvSpPr>
          <p:cNvPr id="6" name="Slide Number Placeholder 5"/>
          <p:cNvSpPr>
            <a:spLocks noGrp="1"/>
          </p:cNvSpPr>
          <p:nvPr>
            <p:ph type="sldNum" sz="quarter" idx="12"/>
          </p:nvPr>
        </p:nvSpPr>
        <p:spPr/>
        <p:txBody>
          <a:bodyPr/>
          <a:lstStyle/>
          <a:p>
            <a:fld id="{FC4456CD-832E-41F2-9893-C7650CCC5376}" type="slidenum">
              <a:rPr lang="en-GB" smtClean="0"/>
              <a:t>‹#›</a:t>
            </a:fld>
            <a:endParaRPr lang="en-GB"/>
          </a:p>
        </p:txBody>
      </p:sp>
    </p:spTree>
    <p:extLst>
      <p:ext uri="{BB962C8B-B14F-4D97-AF65-F5344CB8AC3E}">
        <p14:creationId xmlns:p14="http://schemas.microsoft.com/office/powerpoint/2010/main" val="374734251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Title, Content">
    <p:spTree>
      <p:nvGrpSpPr>
        <p:cNvPr id="1" name=""/>
        <p:cNvGrpSpPr/>
        <p:nvPr/>
      </p:nvGrpSpPr>
      <p:grpSpPr>
        <a:xfrm>
          <a:off x="0" y="0"/>
          <a:ext cx="0" cy="0"/>
          <a:chOff x="0" y="0"/>
          <a:chExt cx="0" cy="0"/>
        </a:xfrm>
      </p:grpSpPr>
      <p:sp>
        <p:nvSpPr>
          <p:cNvPr id="50"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en-US" sz="2160" b="0" strike="noStrike" spc="-1">
              <a:solidFill>
                <a:srgbClr val="000000"/>
              </a:solidFill>
              <a:latin typeface="Calibri"/>
            </a:endParaRPr>
          </a:p>
        </p:txBody>
      </p:sp>
      <p:sp>
        <p:nvSpPr>
          <p:cNvPr id="51" name="PlaceHolder 2"/>
          <p:cNvSpPr>
            <a:spLocks noGrp="1"/>
          </p:cNvSpPr>
          <p:nvPr>
            <p:ph type="body"/>
          </p:nvPr>
        </p:nvSpPr>
        <p:spPr>
          <a:xfrm>
            <a:off x="457200" y="1599840"/>
            <a:ext cx="8229240" cy="4525560"/>
          </a:xfrm>
          <a:prstGeom prst="rect">
            <a:avLst/>
          </a:prstGeom>
        </p:spPr>
        <p:txBody>
          <a:bodyPr lIns="0" tIns="0" rIns="0" bIns="0">
            <a:normAutofit/>
          </a:bodyPr>
          <a:lstStyle/>
          <a:p>
            <a:endParaRPr lang="en-US" sz="3840" b="0" strike="noStrike" spc="-1">
              <a:solidFill>
                <a:srgbClr val="000000"/>
              </a:solidFill>
              <a:latin typeface="Calibri"/>
            </a:endParaRPr>
          </a:p>
        </p:txBody>
      </p:sp>
      <p:sp>
        <p:nvSpPr>
          <p:cNvPr id="4" name="PlaceHolder 5"/>
          <p:cNvSpPr>
            <a:spLocks noGrp="1"/>
          </p:cNvSpPr>
          <p:nvPr>
            <p:ph type="sldNum" idx="10"/>
          </p:nvPr>
        </p:nvSpPr>
        <p:spPr>
          <a:xfrm>
            <a:off x="8427960" y="6356520"/>
            <a:ext cx="715680" cy="501120"/>
          </a:xfrm>
          <a:prstGeom prst="rect">
            <a:avLst/>
          </a:prstGeom>
        </p:spPr>
        <p:txBody>
          <a:bodyPr anchor="ctr">
            <a:noAutofit/>
          </a:bodyPr>
          <a:lstStyle/>
          <a:p>
            <a:pPr algn="r">
              <a:lnSpc>
                <a:spcPct val="100000"/>
              </a:lnSpc>
            </a:pPr>
            <a:fld id="{E3655F4F-C5D0-45D1-813A-2B083E7B0013}" type="slidenum">
              <a:rPr lang="en-GB" sz="1200" b="0" strike="noStrike" spc="-1">
                <a:solidFill>
                  <a:srgbClr val="FFFFFF"/>
                </a:solidFill>
                <a:latin typeface="Calibri"/>
              </a:rPr>
              <a:t>‹#›</a:t>
            </a:fld>
            <a:endParaRPr lang="en-GB" sz="1200" b="0" strike="noStrike" spc="-1" dirty="0">
              <a:latin typeface="Times New Roman"/>
            </a:endParaRPr>
          </a:p>
        </p:txBody>
      </p:sp>
    </p:spTree>
    <p:extLst>
      <p:ext uri="{BB962C8B-B14F-4D97-AF65-F5344CB8AC3E}">
        <p14:creationId xmlns:p14="http://schemas.microsoft.com/office/powerpoint/2010/main" val="26589521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Fare clic per modificare lo stile del titolo</a:t>
            </a:r>
            <a:endParaRPr lang="en-US" dirty="0"/>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Segnaposto data 3"/>
          <p:cNvSpPr>
            <a:spLocks noGrp="1"/>
          </p:cNvSpPr>
          <p:nvPr>
            <p:ph type="dt" sz="half" idx="10"/>
          </p:nvPr>
        </p:nvSpPr>
        <p:spPr/>
        <p:txBody>
          <a:bodyPr/>
          <a:lstStyle/>
          <a:p>
            <a:r>
              <a:rPr lang="en-US"/>
              <a:t>8 May 2025</a:t>
            </a:r>
            <a:endParaRPr lang="en-US" dirty="0"/>
          </a:p>
        </p:txBody>
      </p:sp>
      <p:sp>
        <p:nvSpPr>
          <p:cNvPr id="5" name="Segnaposto piè di pagina 4"/>
          <p:cNvSpPr>
            <a:spLocks noGrp="1"/>
          </p:cNvSpPr>
          <p:nvPr>
            <p:ph type="ftr" sz="quarter" idx="11"/>
          </p:nvPr>
        </p:nvSpPr>
        <p:spPr/>
        <p:txBody>
          <a:bodyPr/>
          <a:lstStyle/>
          <a:p>
            <a:r>
              <a:rPr lang="en-US"/>
              <a:t>4th Annual Meeting - Prague</a:t>
            </a:r>
            <a:endParaRPr lang="en-US" dirty="0"/>
          </a:p>
        </p:txBody>
      </p:sp>
      <p:sp>
        <p:nvSpPr>
          <p:cNvPr id="6" name="Segnaposto numero diapositiva 5"/>
          <p:cNvSpPr>
            <a:spLocks noGrp="1"/>
          </p:cNvSpPr>
          <p:nvPr>
            <p:ph type="sldNum" sz="quarter" idx="12"/>
          </p:nvPr>
        </p:nvSpPr>
        <p:spPr/>
        <p:txBody>
          <a:bodyPr/>
          <a:lstStyle/>
          <a:p>
            <a:endParaRPr lang="en-US" dirty="0"/>
          </a:p>
        </p:txBody>
      </p:sp>
    </p:spTree>
    <p:extLst>
      <p:ext uri="{BB962C8B-B14F-4D97-AF65-F5344CB8AC3E}">
        <p14:creationId xmlns:p14="http://schemas.microsoft.com/office/powerpoint/2010/main" val="7154854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36914" y="1290181"/>
            <a:ext cx="8666018" cy="4886789"/>
          </a:xfrm>
        </p:spPr>
        <p:txBody>
          <a:bodyPr/>
          <a:lstStyle>
            <a:lvl1pPr>
              <a:buClr>
                <a:srgbClr val="F2B53C"/>
              </a:buClr>
              <a:defRPr b="0">
                <a:solidFill>
                  <a:srgbClr val="171A6C"/>
                </a:solidFill>
              </a:defRPr>
            </a:lvl1pPr>
            <a:lvl2pPr>
              <a:buClr>
                <a:srgbClr val="F2B53C"/>
              </a:buClr>
              <a:defRPr b="0">
                <a:solidFill>
                  <a:srgbClr val="171A6C"/>
                </a:solidFill>
              </a:defRPr>
            </a:lvl2pPr>
            <a:lvl3pPr>
              <a:buClr>
                <a:srgbClr val="F2B53C"/>
              </a:buClr>
              <a:defRPr b="0">
                <a:solidFill>
                  <a:srgbClr val="171A6C"/>
                </a:solidFill>
              </a:defRPr>
            </a:lvl3pPr>
            <a:lvl4pPr>
              <a:buClr>
                <a:srgbClr val="F2B53C"/>
              </a:buClr>
              <a:defRPr b="0">
                <a:solidFill>
                  <a:srgbClr val="171A6C"/>
                </a:solidFill>
              </a:defRPr>
            </a:lvl4pPr>
            <a:lvl5pPr>
              <a:buClr>
                <a:srgbClr val="F2B53C"/>
              </a:buClr>
              <a:defRPr b="0">
                <a:solidFill>
                  <a:srgbClr val="171A6C"/>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Footer Placeholder 4"/>
          <p:cNvSpPr>
            <a:spLocks noGrp="1"/>
          </p:cNvSpPr>
          <p:nvPr>
            <p:ph type="ftr" sz="quarter" idx="11"/>
          </p:nvPr>
        </p:nvSpPr>
        <p:spPr>
          <a:xfrm>
            <a:off x="4" y="6356350"/>
            <a:ext cx="9143999" cy="501650"/>
          </a:xfrm>
        </p:spPr>
        <p:txBody>
          <a:bodyPr/>
          <a:lstStyle/>
          <a:p>
            <a:r>
              <a:rPr lang="en-GB"/>
              <a:t>4th Annual Meeting - Prague</a:t>
            </a:r>
            <a:endParaRPr lang="en-GB" dirty="0"/>
          </a:p>
        </p:txBody>
      </p:sp>
      <p:sp>
        <p:nvSpPr>
          <p:cNvPr id="4" name="Date Placeholder 3"/>
          <p:cNvSpPr>
            <a:spLocks noGrp="1"/>
          </p:cNvSpPr>
          <p:nvPr>
            <p:ph type="dt" sz="half" idx="10"/>
          </p:nvPr>
        </p:nvSpPr>
        <p:spPr>
          <a:xfrm>
            <a:off x="236914" y="6424612"/>
            <a:ext cx="1731223" cy="365125"/>
          </a:xfrm>
          <a:prstGeom prst="rect">
            <a:avLst/>
          </a:prstGeom>
          <a:ln>
            <a:noFill/>
          </a:ln>
        </p:spPr>
        <p:txBody>
          <a:bodyPr anchor="ctr"/>
          <a:lstStyle>
            <a:lvl1pPr>
              <a:defRPr sz="1100">
                <a:solidFill>
                  <a:srgbClr val="171A6C"/>
                </a:solidFill>
              </a:defRPr>
            </a:lvl1pPr>
          </a:lstStyle>
          <a:p>
            <a:r>
              <a:rPr lang="en-US"/>
              <a:t>8 May 2025</a:t>
            </a:r>
            <a:endParaRPr lang="en-GB" dirty="0"/>
          </a:p>
        </p:txBody>
      </p:sp>
      <p:sp>
        <p:nvSpPr>
          <p:cNvPr id="6" name="Slide Number Placeholder 5"/>
          <p:cNvSpPr>
            <a:spLocks noGrp="1"/>
          </p:cNvSpPr>
          <p:nvPr>
            <p:ph type="sldNum" sz="quarter" idx="12"/>
          </p:nvPr>
        </p:nvSpPr>
        <p:spPr/>
        <p:txBody>
          <a:bodyPr/>
          <a:lstStyle/>
          <a:p>
            <a:fld id="{FC4456CD-832E-41F2-9893-C7650CCC5376}" type="slidenum">
              <a:rPr lang="en-GB" smtClean="0"/>
              <a:t>‹#›</a:t>
            </a:fld>
            <a:endParaRPr lang="en-GB"/>
          </a:p>
        </p:txBody>
      </p:sp>
      <p:sp>
        <p:nvSpPr>
          <p:cNvPr id="11" name="Title 10"/>
          <p:cNvSpPr>
            <a:spLocks noGrp="1"/>
          </p:cNvSpPr>
          <p:nvPr>
            <p:ph type="title"/>
          </p:nvPr>
        </p:nvSpPr>
        <p:spPr>
          <a:xfrm>
            <a:off x="4033381" y="1"/>
            <a:ext cx="5005670" cy="1077238"/>
          </a:xfrm>
        </p:spPr>
        <p:txBody>
          <a:bodyPr/>
          <a:lstStyle>
            <a:lvl1pPr>
              <a:defRPr b="1">
                <a:solidFill>
                  <a:schemeClr val="bg1"/>
                </a:solidFill>
              </a:defRPr>
            </a:lvl1pPr>
          </a:lstStyle>
          <a:p>
            <a:r>
              <a:rPr lang="en-US"/>
              <a:t>Click to edit Master title style</a:t>
            </a:r>
            <a:endParaRPr lang="en-GB" dirty="0"/>
          </a:p>
        </p:txBody>
      </p:sp>
    </p:spTree>
    <p:extLst>
      <p:ext uri="{BB962C8B-B14F-4D97-AF65-F5344CB8AC3E}">
        <p14:creationId xmlns:p14="http://schemas.microsoft.com/office/powerpoint/2010/main" val="33682082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47"/>
            <a:ext cx="7886700" cy="2852737"/>
          </a:xfrm>
        </p:spPr>
        <p:txBody>
          <a:bodyPr anchor="b"/>
          <a:lstStyle>
            <a:lvl1pPr>
              <a:defRPr sz="4500"/>
            </a:lvl1pPr>
          </a:lstStyle>
          <a:p>
            <a:r>
              <a:rPr lang="en-US"/>
              <a:t>Click to edit Master title style</a:t>
            </a:r>
            <a:endParaRPr lang="en-GB"/>
          </a:p>
        </p:txBody>
      </p:sp>
      <p:sp>
        <p:nvSpPr>
          <p:cNvPr id="3" name="Text Placeholder 2"/>
          <p:cNvSpPr>
            <a:spLocks noGrp="1"/>
          </p:cNvSpPr>
          <p:nvPr>
            <p:ph type="body" idx="1"/>
          </p:nvPr>
        </p:nvSpPr>
        <p:spPr>
          <a:xfrm>
            <a:off x="623888" y="4589472"/>
            <a:ext cx="7886700" cy="1500187"/>
          </a:xfrm>
        </p:spPr>
        <p:txBody>
          <a:bodyPr/>
          <a:lstStyle>
            <a:lvl1pPr marL="0" indent="0">
              <a:buNone/>
              <a:defRPr sz="1800">
                <a:solidFill>
                  <a:schemeClr val="tx1">
                    <a:tint val="75000"/>
                  </a:schemeClr>
                </a:solidFill>
              </a:defRPr>
            </a:lvl1pPr>
            <a:lvl2pPr marL="342892" indent="0">
              <a:buNone/>
              <a:defRPr sz="1500">
                <a:solidFill>
                  <a:schemeClr val="tx1">
                    <a:tint val="75000"/>
                  </a:schemeClr>
                </a:solidFill>
              </a:defRPr>
            </a:lvl2pPr>
            <a:lvl3pPr marL="685783" indent="0">
              <a:buNone/>
              <a:defRPr sz="1350">
                <a:solidFill>
                  <a:schemeClr val="tx1">
                    <a:tint val="75000"/>
                  </a:schemeClr>
                </a:solidFill>
              </a:defRPr>
            </a:lvl3pPr>
            <a:lvl4pPr marL="1028675" indent="0">
              <a:buNone/>
              <a:defRPr sz="1200">
                <a:solidFill>
                  <a:schemeClr val="tx1">
                    <a:tint val="75000"/>
                  </a:schemeClr>
                </a:solidFill>
              </a:defRPr>
            </a:lvl4pPr>
            <a:lvl5pPr marL="1371566" indent="0">
              <a:buNone/>
              <a:defRPr sz="1200">
                <a:solidFill>
                  <a:schemeClr val="tx1">
                    <a:tint val="75000"/>
                  </a:schemeClr>
                </a:solidFill>
              </a:defRPr>
            </a:lvl5pPr>
            <a:lvl6pPr marL="1714457" indent="0">
              <a:buNone/>
              <a:defRPr sz="1200">
                <a:solidFill>
                  <a:schemeClr val="tx1">
                    <a:tint val="75000"/>
                  </a:schemeClr>
                </a:solidFill>
              </a:defRPr>
            </a:lvl6pPr>
            <a:lvl7pPr marL="2057348" indent="0">
              <a:buNone/>
              <a:defRPr sz="1200">
                <a:solidFill>
                  <a:schemeClr val="tx1">
                    <a:tint val="75000"/>
                  </a:schemeClr>
                </a:solidFill>
              </a:defRPr>
            </a:lvl7pPr>
            <a:lvl8pPr marL="2400240" indent="0">
              <a:buNone/>
              <a:defRPr sz="1200">
                <a:solidFill>
                  <a:schemeClr val="tx1">
                    <a:tint val="75000"/>
                  </a:schemeClr>
                </a:solidFill>
              </a:defRPr>
            </a:lvl8pPr>
            <a:lvl9pPr marL="2743132"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628650" y="6356359"/>
            <a:ext cx="2057400" cy="365125"/>
          </a:xfrm>
          <a:prstGeom prst="rect">
            <a:avLst/>
          </a:prstGeom>
        </p:spPr>
        <p:txBody>
          <a:bodyPr/>
          <a:lstStyle/>
          <a:p>
            <a:r>
              <a:rPr lang="en-US"/>
              <a:t>8 May 2025</a:t>
            </a:r>
            <a:endParaRPr lang="en-GB"/>
          </a:p>
        </p:txBody>
      </p:sp>
      <p:sp>
        <p:nvSpPr>
          <p:cNvPr id="5" name="Footer Placeholder 4"/>
          <p:cNvSpPr>
            <a:spLocks noGrp="1"/>
          </p:cNvSpPr>
          <p:nvPr>
            <p:ph type="ftr" sz="quarter" idx="11"/>
          </p:nvPr>
        </p:nvSpPr>
        <p:spPr/>
        <p:txBody>
          <a:bodyPr/>
          <a:lstStyle/>
          <a:p>
            <a:r>
              <a:rPr lang="en-GB"/>
              <a:t>4th Annual Meeting - Prague</a:t>
            </a:r>
          </a:p>
        </p:txBody>
      </p:sp>
      <p:sp>
        <p:nvSpPr>
          <p:cNvPr id="6" name="Slide Number Placeholder 5"/>
          <p:cNvSpPr>
            <a:spLocks noGrp="1"/>
          </p:cNvSpPr>
          <p:nvPr>
            <p:ph type="sldNum" sz="quarter" idx="12"/>
          </p:nvPr>
        </p:nvSpPr>
        <p:spPr/>
        <p:txBody>
          <a:bodyPr/>
          <a:lstStyle/>
          <a:p>
            <a:fld id="{FC4456CD-832E-41F2-9893-C7650CCC5376}" type="slidenum">
              <a:rPr lang="en-GB" smtClean="0"/>
              <a:t>‹#›</a:t>
            </a:fld>
            <a:endParaRPr lang="en-GB"/>
          </a:p>
        </p:txBody>
      </p:sp>
    </p:spTree>
    <p:extLst>
      <p:ext uri="{BB962C8B-B14F-4D97-AF65-F5344CB8AC3E}">
        <p14:creationId xmlns:p14="http://schemas.microsoft.com/office/powerpoint/2010/main" val="15112671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a:xfrm>
            <a:off x="628650" y="6356359"/>
            <a:ext cx="2057400" cy="365125"/>
          </a:xfrm>
          <a:prstGeom prst="rect">
            <a:avLst/>
          </a:prstGeom>
        </p:spPr>
        <p:txBody>
          <a:bodyPr/>
          <a:lstStyle/>
          <a:p>
            <a:r>
              <a:rPr lang="en-US"/>
              <a:t>8 May 2025</a:t>
            </a:r>
            <a:endParaRPr lang="en-GB"/>
          </a:p>
        </p:txBody>
      </p:sp>
      <p:sp>
        <p:nvSpPr>
          <p:cNvPr id="6" name="Footer Placeholder 5"/>
          <p:cNvSpPr>
            <a:spLocks noGrp="1"/>
          </p:cNvSpPr>
          <p:nvPr>
            <p:ph type="ftr" sz="quarter" idx="11"/>
          </p:nvPr>
        </p:nvSpPr>
        <p:spPr/>
        <p:txBody>
          <a:bodyPr/>
          <a:lstStyle/>
          <a:p>
            <a:r>
              <a:rPr lang="en-GB"/>
              <a:t>4th Annual Meeting - Prague</a:t>
            </a:r>
          </a:p>
        </p:txBody>
      </p:sp>
      <p:sp>
        <p:nvSpPr>
          <p:cNvPr id="7" name="Slide Number Placeholder 6"/>
          <p:cNvSpPr>
            <a:spLocks noGrp="1"/>
          </p:cNvSpPr>
          <p:nvPr>
            <p:ph type="sldNum" sz="quarter" idx="12"/>
          </p:nvPr>
        </p:nvSpPr>
        <p:spPr/>
        <p:txBody>
          <a:bodyPr/>
          <a:lstStyle/>
          <a:p>
            <a:fld id="{FC4456CD-832E-41F2-9893-C7650CCC5376}" type="slidenum">
              <a:rPr lang="en-GB" smtClean="0"/>
              <a:t>‹#›</a:t>
            </a:fld>
            <a:endParaRPr lang="en-GB"/>
          </a:p>
        </p:txBody>
      </p:sp>
    </p:spTree>
    <p:extLst>
      <p:ext uri="{BB962C8B-B14F-4D97-AF65-F5344CB8AC3E}">
        <p14:creationId xmlns:p14="http://schemas.microsoft.com/office/powerpoint/2010/main" val="21203414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9"/>
            <a:ext cx="78867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892" indent="0">
              <a:buNone/>
              <a:defRPr sz="1500" b="1"/>
            </a:lvl2pPr>
            <a:lvl3pPr marL="685783" indent="0">
              <a:buNone/>
              <a:defRPr sz="135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29152" y="1681163"/>
            <a:ext cx="3887391" cy="823912"/>
          </a:xfrm>
        </p:spPr>
        <p:txBody>
          <a:bodyPr anchor="b"/>
          <a:lstStyle>
            <a:lvl1pPr marL="0" indent="0">
              <a:buNone/>
              <a:defRPr sz="1800" b="1"/>
            </a:lvl1pPr>
            <a:lvl2pPr marL="342892" indent="0">
              <a:buNone/>
              <a:defRPr sz="1500" b="1"/>
            </a:lvl2pPr>
            <a:lvl3pPr marL="685783" indent="0">
              <a:buNone/>
              <a:defRPr sz="135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29152"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a:xfrm>
            <a:off x="628650" y="6356359"/>
            <a:ext cx="2057400" cy="365125"/>
          </a:xfrm>
          <a:prstGeom prst="rect">
            <a:avLst/>
          </a:prstGeom>
        </p:spPr>
        <p:txBody>
          <a:bodyPr/>
          <a:lstStyle/>
          <a:p>
            <a:r>
              <a:rPr lang="en-US"/>
              <a:t>8 May 2025</a:t>
            </a:r>
            <a:endParaRPr lang="en-GB"/>
          </a:p>
        </p:txBody>
      </p:sp>
      <p:sp>
        <p:nvSpPr>
          <p:cNvPr id="8" name="Footer Placeholder 7"/>
          <p:cNvSpPr>
            <a:spLocks noGrp="1"/>
          </p:cNvSpPr>
          <p:nvPr>
            <p:ph type="ftr" sz="quarter" idx="11"/>
          </p:nvPr>
        </p:nvSpPr>
        <p:spPr/>
        <p:txBody>
          <a:bodyPr/>
          <a:lstStyle/>
          <a:p>
            <a:r>
              <a:rPr lang="en-GB"/>
              <a:t>4th Annual Meeting - Prague</a:t>
            </a:r>
          </a:p>
        </p:txBody>
      </p:sp>
      <p:sp>
        <p:nvSpPr>
          <p:cNvPr id="9" name="Slide Number Placeholder 8"/>
          <p:cNvSpPr>
            <a:spLocks noGrp="1"/>
          </p:cNvSpPr>
          <p:nvPr>
            <p:ph type="sldNum" sz="quarter" idx="12"/>
          </p:nvPr>
        </p:nvSpPr>
        <p:spPr/>
        <p:txBody>
          <a:bodyPr/>
          <a:lstStyle/>
          <a:p>
            <a:fld id="{FC4456CD-832E-41F2-9893-C7650CCC5376}" type="slidenum">
              <a:rPr lang="en-GB" smtClean="0"/>
              <a:t>‹#›</a:t>
            </a:fld>
            <a:endParaRPr lang="en-GB"/>
          </a:p>
        </p:txBody>
      </p:sp>
    </p:spTree>
    <p:extLst>
      <p:ext uri="{BB962C8B-B14F-4D97-AF65-F5344CB8AC3E}">
        <p14:creationId xmlns:p14="http://schemas.microsoft.com/office/powerpoint/2010/main" val="42841045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a:xfrm>
            <a:off x="628650" y="6356359"/>
            <a:ext cx="2057400" cy="365125"/>
          </a:xfrm>
          <a:prstGeom prst="rect">
            <a:avLst/>
          </a:prstGeom>
        </p:spPr>
        <p:txBody>
          <a:bodyPr/>
          <a:lstStyle/>
          <a:p>
            <a:r>
              <a:rPr lang="en-US"/>
              <a:t>8 May 2025</a:t>
            </a:r>
            <a:endParaRPr lang="en-GB"/>
          </a:p>
        </p:txBody>
      </p:sp>
      <p:sp>
        <p:nvSpPr>
          <p:cNvPr id="4" name="Footer Placeholder 3"/>
          <p:cNvSpPr>
            <a:spLocks noGrp="1"/>
          </p:cNvSpPr>
          <p:nvPr>
            <p:ph type="ftr" sz="quarter" idx="11"/>
          </p:nvPr>
        </p:nvSpPr>
        <p:spPr/>
        <p:txBody>
          <a:bodyPr/>
          <a:lstStyle/>
          <a:p>
            <a:r>
              <a:rPr lang="en-GB"/>
              <a:t>4th Annual Meeting - Prague</a:t>
            </a:r>
          </a:p>
        </p:txBody>
      </p:sp>
      <p:sp>
        <p:nvSpPr>
          <p:cNvPr id="5" name="Slide Number Placeholder 4"/>
          <p:cNvSpPr>
            <a:spLocks noGrp="1"/>
          </p:cNvSpPr>
          <p:nvPr>
            <p:ph type="sldNum" sz="quarter" idx="12"/>
          </p:nvPr>
        </p:nvSpPr>
        <p:spPr/>
        <p:txBody>
          <a:bodyPr/>
          <a:lstStyle/>
          <a:p>
            <a:fld id="{FC4456CD-832E-41F2-9893-C7650CCC5376}" type="slidenum">
              <a:rPr lang="en-GB" smtClean="0"/>
              <a:t>‹#›</a:t>
            </a:fld>
            <a:endParaRPr lang="en-GB"/>
          </a:p>
        </p:txBody>
      </p:sp>
    </p:spTree>
    <p:extLst>
      <p:ext uri="{BB962C8B-B14F-4D97-AF65-F5344CB8AC3E}">
        <p14:creationId xmlns:p14="http://schemas.microsoft.com/office/powerpoint/2010/main" val="28978559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6356359"/>
            <a:ext cx="2057400" cy="365125"/>
          </a:xfrm>
          <a:prstGeom prst="rect">
            <a:avLst/>
          </a:prstGeom>
        </p:spPr>
        <p:txBody>
          <a:bodyPr/>
          <a:lstStyle/>
          <a:p>
            <a:r>
              <a:rPr lang="en-US"/>
              <a:t>8 May 2025</a:t>
            </a:r>
            <a:endParaRPr lang="en-GB"/>
          </a:p>
        </p:txBody>
      </p:sp>
      <p:sp>
        <p:nvSpPr>
          <p:cNvPr id="3" name="Footer Placeholder 2"/>
          <p:cNvSpPr>
            <a:spLocks noGrp="1"/>
          </p:cNvSpPr>
          <p:nvPr>
            <p:ph type="ftr" sz="quarter" idx="11"/>
          </p:nvPr>
        </p:nvSpPr>
        <p:spPr/>
        <p:txBody>
          <a:bodyPr/>
          <a:lstStyle/>
          <a:p>
            <a:r>
              <a:rPr lang="en-GB"/>
              <a:t>4th Annual Meeting - Prague</a:t>
            </a:r>
          </a:p>
        </p:txBody>
      </p:sp>
      <p:sp>
        <p:nvSpPr>
          <p:cNvPr id="4" name="Slide Number Placeholder 3"/>
          <p:cNvSpPr>
            <a:spLocks noGrp="1"/>
          </p:cNvSpPr>
          <p:nvPr>
            <p:ph type="sldNum" sz="quarter" idx="12"/>
          </p:nvPr>
        </p:nvSpPr>
        <p:spPr/>
        <p:txBody>
          <a:bodyPr/>
          <a:lstStyle/>
          <a:p>
            <a:fld id="{FC4456CD-832E-41F2-9893-C7650CCC5376}" type="slidenum">
              <a:rPr lang="en-GB" smtClean="0"/>
              <a:t>‹#›</a:t>
            </a:fld>
            <a:endParaRPr lang="en-GB"/>
          </a:p>
        </p:txBody>
      </p:sp>
    </p:spTree>
    <p:extLst>
      <p:ext uri="{BB962C8B-B14F-4D97-AF65-F5344CB8AC3E}">
        <p14:creationId xmlns:p14="http://schemas.microsoft.com/office/powerpoint/2010/main" val="11441437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GB"/>
          </a:p>
        </p:txBody>
      </p:sp>
      <p:sp>
        <p:nvSpPr>
          <p:cNvPr id="3" name="Content Placeholder 2"/>
          <p:cNvSpPr>
            <a:spLocks noGrp="1"/>
          </p:cNvSpPr>
          <p:nvPr>
            <p:ph idx="1"/>
          </p:nvPr>
        </p:nvSpPr>
        <p:spPr>
          <a:xfrm>
            <a:off x="3887391" y="987434"/>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892" indent="0">
              <a:buNone/>
              <a:defRPr sz="1050"/>
            </a:lvl2pPr>
            <a:lvl3pPr marL="685783" indent="0">
              <a:buNone/>
              <a:defRPr sz="900"/>
            </a:lvl3pPr>
            <a:lvl4pPr marL="1028675" indent="0">
              <a:buNone/>
              <a:defRPr sz="750"/>
            </a:lvl4pPr>
            <a:lvl5pPr marL="1371566" indent="0">
              <a:buNone/>
              <a:defRPr sz="750"/>
            </a:lvl5pPr>
            <a:lvl6pPr marL="1714457" indent="0">
              <a:buNone/>
              <a:defRPr sz="750"/>
            </a:lvl6pPr>
            <a:lvl7pPr marL="2057348" indent="0">
              <a:buNone/>
              <a:defRPr sz="750"/>
            </a:lvl7pPr>
            <a:lvl8pPr marL="2400240" indent="0">
              <a:buNone/>
              <a:defRPr sz="750"/>
            </a:lvl8pPr>
            <a:lvl9pPr marL="2743132" indent="0">
              <a:buNone/>
              <a:defRPr sz="750"/>
            </a:lvl9pPr>
          </a:lstStyle>
          <a:p>
            <a:pPr lvl="0"/>
            <a:r>
              <a:rPr lang="en-US"/>
              <a:t>Click to edit Master text styles</a:t>
            </a:r>
          </a:p>
        </p:txBody>
      </p:sp>
      <p:sp>
        <p:nvSpPr>
          <p:cNvPr id="5" name="Date Placeholder 4"/>
          <p:cNvSpPr>
            <a:spLocks noGrp="1"/>
          </p:cNvSpPr>
          <p:nvPr>
            <p:ph type="dt" sz="half" idx="10"/>
          </p:nvPr>
        </p:nvSpPr>
        <p:spPr>
          <a:xfrm>
            <a:off x="628650" y="6356359"/>
            <a:ext cx="2057400" cy="365125"/>
          </a:xfrm>
          <a:prstGeom prst="rect">
            <a:avLst/>
          </a:prstGeom>
        </p:spPr>
        <p:txBody>
          <a:bodyPr/>
          <a:lstStyle/>
          <a:p>
            <a:r>
              <a:rPr lang="en-US"/>
              <a:t>8 May 2025</a:t>
            </a:r>
            <a:endParaRPr lang="en-GB"/>
          </a:p>
        </p:txBody>
      </p:sp>
      <p:sp>
        <p:nvSpPr>
          <p:cNvPr id="6" name="Footer Placeholder 5"/>
          <p:cNvSpPr>
            <a:spLocks noGrp="1"/>
          </p:cNvSpPr>
          <p:nvPr>
            <p:ph type="ftr" sz="quarter" idx="11"/>
          </p:nvPr>
        </p:nvSpPr>
        <p:spPr/>
        <p:txBody>
          <a:bodyPr/>
          <a:lstStyle/>
          <a:p>
            <a:r>
              <a:rPr lang="en-GB"/>
              <a:t>4th Annual Meeting - Prague</a:t>
            </a:r>
          </a:p>
        </p:txBody>
      </p:sp>
      <p:sp>
        <p:nvSpPr>
          <p:cNvPr id="7" name="Slide Number Placeholder 6"/>
          <p:cNvSpPr>
            <a:spLocks noGrp="1"/>
          </p:cNvSpPr>
          <p:nvPr>
            <p:ph type="sldNum" sz="quarter" idx="12"/>
          </p:nvPr>
        </p:nvSpPr>
        <p:spPr/>
        <p:txBody>
          <a:bodyPr/>
          <a:lstStyle/>
          <a:p>
            <a:fld id="{FC4456CD-832E-41F2-9893-C7650CCC5376}" type="slidenum">
              <a:rPr lang="en-GB" smtClean="0"/>
              <a:t>‹#›</a:t>
            </a:fld>
            <a:endParaRPr lang="en-GB"/>
          </a:p>
        </p:txBody>
      </p:sp>
    </p:spTree>
    <p:extLst>
      <p:ext uri="{BB962C8B-B14F-4D97-AF65-F5344CB8AC3E}">
        <p14:creationId xmlns:p14="http://schemas.microsoft.com/office/powerpoint/2010/main" val="5097812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GB"/>
          </a:p>
        </p:txBody>
      </p:sp>
      <p:sp>
        <p:nvSpPr>
          <p:cNvPr id="3" name="Picture Placeholder 2"/>
          <p:cNvSpPr>
            <a:spLocks noGrp="1"/>
          </p:cNvSpPr>
          <p:nvPr>
            <p:ph type="pic" idx="1"/>
          </p:nvPr>
        </p:nvSpPr>
        <p:spPr>
          <a:xfrm>
            <a:off x="3887391" y="987434"/>
            <a:ext cx="4629150" cy="4873625"/>
          </a:xfrm>
        </p:spPr>
        <p:txBody>
          <a:bodyPr/>
          <a:lstStyle>
            <a:lvl1pPr marL="0" indent="0">
              <a:buNone/>
              <a:defRPr sz="2400"/>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r>
              <a:rPr lang="en-US"/>
              <a:t>Click icon to add picture</a:t>
            </a:r>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892" indent="0">
              <a:buNone/>
              <a:defRPr sz="1050"/>
            </a:lvl2pPr>
            <a:lvl3pPr marL="685783" indent="0">
              <a:buNone/>
              <a:defRPr sz="900"/>
            </a:lvl3pPr>
            <a:lvl4pPr marL="1028675" indent="0">
              <a:buNone/>
              <a:defRPr sz="750"/>
            </a:lvl4pPr>
            <a:lvl5pPr marL="1371566" indent="0">
              <a:buNone/>
              <a:defRPr sz="750"/>
            </a:lvl5pPr>
            <a:lvl6pPr marL="1714457" indent="0">
              <a:buNone/>
              <a:defRPr sz="750"/>
            </a:lvl6pPr>
            <a:lvl7pPr marL="2057348" indent="0">
              <a:buNone/>
              <a:defRPr sz="750"/>
            </a:lvl7pPr>
            <a:lvl8pPr marL="2400240" indent="0">
              <a:buNone/>
              <a:defRPr sz="750"/>
            </a:lvl8pPr>
            <a:lvl9pPr marL="2743132" indent="0">
              <a:buNone/>
              <a:defRPr sz="750"/>
            </a:lvl9pPr>
          </a:lstStyle>
          <a:p>
            <a:pPr lvl="0"/>
            <a:r>
              <a:rPr lang="en-US"/>
              <a:t>Click to edit Master text styles</a:t>
            </a:r>
          </a:p>
        </p:txBody>
      </p:sp>
      <p:sp>
        <p:nvSpPr>
          <p:cNvPr id="5" name="Date Placeholder 4"/>
          <p:cNvSpPr>
            <a:spLocks noGrp="1"/>
          </p:cNvSpPr>
          <p:nvPr>
            <p:ph type="dt" sz="half" idx="10"/>
          </p:nvPr>
        </p:nvSpPr>
        <p:spPr>
          <a:xfrm>
            <a:off x="628650" y="6356359"/>
            <a:ext cx="2057400" cy="365125"/>
          </a:xfrm>
          <a:prstGeom prst="rect">
            <a:avLst/>
          </a:prstGeom>
        </p:spPr>
        <p:txBody>
          <a:bodyPr/>
          <a:lstStyle/>
          <a:p>
            <a:r>
              <a:rPr lang="en-US"/>
              <a:t>8 May 2025</a:t>
            </a:r>
            <a:endParaRPr lang="en-GB"/>
          </a:p>
        </p:txBody>
      </p:sp>
      <p:sp>
        <p:nvSpPr>
          <p:cNvPr id="6" name="Footer Placeholder 5"/>
          <p:cNvSpPr>
            <a:spLocks noGrp="1"/>
          </p:cNvSpPr>
          <p:nvPr>
            <p:ph type="ftr" sz="quarter" idx="11"/>
          </p:nvPr>
        </p:nvSpPr>
        <p:spPr/>
        <p:txBody>
          <a:bodyPr/>
          <a:lstStyle/>
          <a:p>
            <a:r>
              <a:rPr lang="en-GB"/>
              <a:t>4th Annual Meeting - Prague</a:t>
            </a:r>
          </a:p>
        </p:txBody>
      </p:sp>
      <p:sp>
        <p:nvSpPr>
          <p:cNvPr id="7" name="Slide Number Placeholder 6"/>
          <p:cNvSpPr>
            <a:spLocks noGrp="1"/>
          </p:cNvSpPr>
          <p:nvPr>
            <p:ph type="sldNum" sz="quarter" idx="12"/>
          </p:nvPr>
        </p:nvSpPr>
        <p:spPr/>
        <p:txBody>
          <a:bodyPr/>
          <a:lstStyle/>
          <a:p>
            <a:fld id="{FC4456CD-832E-41F2-9893-C7650CCC5376}" type="slidenum">
              <a:rPr lang="en-GB" smtClean="0"/>
              <a:t>‹#›</a:t>
            </a:fld>
            <a:endParaRPr lang="en-GB"/>
          </a:p>
        </p:txBody>
      </p:sp>
    </p:spTree>
    <p:extLst>
      <p:ext uri="{BB962C8B-B14F-4D97-AF65-F5344CB8AC3E}">
        <p14:creationId xmlns:p14="http://schemas.microsoft.com/office/powerpoint/2010/main" val="271826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41367" y="1786897"/>
            <a:ext cx="78867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628650" y="3291848"/>
            <a:ext cx="7886700" cy="288512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Footer Placeholder 4"/>
          <p:cNvSpPr>
            <a:spLocks noGrp="1"/>
          </p:cNvSpPr>
          <p:nvPr>
            <p:ph type="ftr" sz="quarter" idx="3"/>
          </p:nvPr>
        </p:nvSpPr>
        <p:spPr>
          <a:xfrm>
            <a:off x="4" y="6356350"/>
            <a:ext cx="9143999" cy="501650"/>
          </a:xfrm>
          <a:prstGeom prst="rect">
            <a:avLst/>
          </a:prstGeom>
          <a:gradFill>
            <a:gsLst>
              <a:gs pos="2000">
                <a:schemeClr val="bg1"/>
              </a:gs>
              <a:gs pos="64000">
                <a:srgbClr val="44A7AB"/>
              </a:gs>
              <a:gs pos="100000">
                <a:srgbClr val="44A7AB"/>
              </a:gs>
            </a:gsLst>
            <a:lin ang="0" scaled="0"/>
          </a:gradFill>
        </p:spPr>
        <p:txBody>
          <a:bodyPr vert="horz" lIns="91440" tIns="45720" rIns="91440" bIns="45720" rtlCol="0" anchor="ctr"/>
          <a:lstStyle>
            <a:lvl1pPr algn="ctr">
              <a:defRPr sz="1200">
                <a:solidFill>
                  <a:schemeClr val="bg1"/>
                </a:solidFill>
              </a:defRPr>
            </a:lvl1pPr>
          </a:lstStyle>
          <a:p>
            <a:r>
              <a:rPr lang="en-GB"/>
              <a:t>4th Annual Meeting - Prague</a:t>
            </a:r>
            <a:endParaRPr lang="en-GB" dirty="0"/>
          </a:p>
        </p:txBody>
      </p:sp>
      <p:sp>
        <p:nvSpPr>
          <p:cNvPr id="6" name="Slide Number Placeholder 5"/>
          <p:cNvSpPr>
            <a:spLocks noGrp="1"/>
          </p:cNvSpPr>
          <p:nvPr>
            <p:ph type="sldNum" sz="quarter" idx="4"/>
          </p:nvPr>
        </p:nvSpPr>
        <p:spPr>
          <a:xfrm>
            <a:off x="8428070" y="6356350"/>
            <a:ext cx="715933" cy="501650"/>
          </a:xfrm>
          <a:prstGeom prst="rect">
            <a:avLst/>
          </a:prstGeom>
        </p:spPr>
        <p:txBody>
          <a:bodyPr vert="horz" lIns="91440" tIns="45720" rIns="91440" bIns="45720" rtlCol="0" anchor="ctr"/>
          <a:lstStyle>
            <a:lvl1pPr algn="r">
              <a:defRPr sz="1200">
                <a:solidFill>
                  <a:schemeClr val="bg1"/>
                </a:solidFill>
              </a:defRPr>
            </a:lvl1pPr>
          </a:lstStyle>
          <a:p>
            <a:fld id="{FC4456CD-832E-41F2-9893-C7650CCC5376}" type="slidenum">
              <a:rPr lang="en-GB" smtClean="0"/>
              <a:pPr/>
              <a:t>‹#›</a:t>
            </a:fld>
            <a:endParaRPr lang="en-GB" dirty="0"/>
          </a:p>
        </p:txBody>
      </p:sp>
      <p:sp>
        <p:nvSpPr>
          <p:cNvPr id="12" name="TextBox 11"/>
          <p:cNvSpPr txBox="1"/>
          <p:nvPr userDrawn="1"/>
        </p:nvSpPr>
        <p:spPr>
          <a:xfrm>
            <a:off x="2613980" y="0"/>
            <a:ext cx="6530020" cy="1165397"/>
          </a:xfrm>
          <a:prstGeom prst="rect">
            <a:avLst/>
          </a:prstGeom>
          <a:gradFill flip="none" rotWithShape="1">
            <a:gsLst>
              <a:gs pos="0">
                <a:schemeClr val="bg1"/>
              </a:gs>
              <a:gs pos="58000">
                <a:srgbClr val="44A7AB"/>
              </a:gs>
              <a:gs pos="100000">
                <a:srgbClr val="44A7AB"/>
              </a:gs>
            </a:gsLst>
            <a:lin ang="0" scaled="1"/>
            <a:tileRect/>
          </a:gradFill>
          <a:ln>
            <a:solidFill>
              <a:schemeClr val="bg1"/>
            </a:solidFill>
          </a:ln>
        </p:spPr>
        <p:txBody>
          <a:bodyPr wrap="square" rtlCol="0">
            <a:spAutoFit/>
          </a:bodyPr>
          <a:lstStyle/>
          <a:p>
            <a:endParaRPr lang="en-GB" dirty="0"/>
          </a:p>
        </p:txBody>
      </p:sp>
      <p:pic>
        <p:nvPicPr>
          <p:cNvPr id="13" name="Picture 12"/>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113212" y="0"/>
            <a:ext cx="2603864" cy="1172459"/>
          </a:xfrm>
          <a:prstGeom prst="rect">
            <a:avLst/>
          </a:prstGeom>
        </p:spPr>
      </p:pic>
    </p:spTree>
    <p:extLst>
      <p:ext uri="{BB962C8B-B14F-4D97-AF65-F5344CB8AC3E}">
        <p14:creationId xmlns:p14="http://schemas.microsoft.com/office/powerpoint/2010/main" val="218440547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hdr="0"/>
  <p:txStyles>
    <p:titleStyle>
      <a:lvl1pPr algn="l" defTabSz="685783"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46" indent="-171446" algn="l" defTabSz="685783"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37" indent="-171446" algn="l" defTabSz="685783"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28" indent="-171446" algn="l" defTabSz="685783"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20"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12"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 Id="rId4" Type="http://schemas.openxmlformats.org/officeDocument/2006/relationships/image" Target="../media/image30.jpeg"/></Relationships>
</file>

<file path=ppt/slides/_rels/slide11.xml.rels><?xml version="1.0" encoding="UTF-8" standalone="yes"?>
<Relationships xmlns="http://schemas.openxmlformats.org/package/2006/relationships"><Relationship Id="rId3" Type="http://schemas.openxmlformats.org/officeDocument/2006/relationships/image" Target="../media/image31.jpeg"/><Relationship Id="rId7" Type="http://schemas.openxmlformats.org/officeDocument/2006/relationships/image" Target="../media/image35.png"/><Relationship Id="rId2" Type="http://schemas.openxmlformats.org/officeDocument/2006/relationships/image" Target="../media/image30.jpeg"/><Relationship Id="rId1" Type="http://schemas.openxmlformats.org/officeDocument/2006/relationships/slideLayout" Target="../slideLayouts/slideLayout2.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1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ti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tiff"/><Relationship Id="rId1" Type="http://schemas.openxmlformats.org/officeDocument/2006/relationships/slideLayout" Target="../slideLayouts/slideLayout2.xml"/><Relationship Id="rId4" Type="http://schemas.openxmlformats.org/officeDocument/2006/relationships/image" Target="../media/image42.jpeg"/></Relationships>
</file>

<file path=ppt/slides/_rels/slide16.xml.rels><?xml version="1.0" encoding="UTF-8" standalone="yes"?>
<Relationships xmlns="http://schemas.openxmlformats.org/package/2006/relationships"><Relationship Id="rId3" Type="http://schemas.openxmlformats.org/officeDocument/2006/relationships/image" Target="../media/image43.jpeg"/><Relationship Id="rId7" Type="http://schemas.openxmlformats.org/officeDocument/2006/relationships/image" Target="../media/image47.pn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44.png"/></Relationships>
</file>

<file path=ppt/slides/_rels/slide17.xml.rels><?xml version="1.0" encoding="UTF-8" standalone="yes"?>
<Relationships xmlns="http://schemas.openxmlformats.org/package/2006/relationships"><Relationship Id="rId3" Type="http://schemas.openxmlformats.org/officeDocument/2006/relationships/image" Target="../media/image48.png"/><Relationship Id="rId7" Type="http://schemas.openxmlformats.org/officeDocument/2006/relationships/image" Target="../media/image52.png"/><Relationship Id="rId2" Type="http://schemas.openxmlformats.org/officeDocument/2006/relationships/notesSlide" Target="../notesSlides/notesSlide2.xml"/><Relationship Id="rId1" Type="http://schemas.openxmlformats.org/officeDocument/2006/relationships/slideLayout" Target="../slideLayouts/slideLayout12.xml"/><Relationship Id="rId6" Type="http://schemas.openxmlformats.org/officeDocument/2006/relationships/image" Target="../media/image51.png"/><Relationship Id="rId5" Type="http://schemas.openxmlformats.org/officeDocument/2006/relationships/image" Target="../media/image50.png"/><Relationship Id="rId4" Type="http://schemas.openxmlformats.org/officeDocument/2006/relationships/image" Target="../media/image49.jpeg"/></Relationships>
</file>

<file path=ppt/slides/_rels/slide18.xml.rels><?xml version="1.0" encoding="UTF-8" standalone="yes"?>
<Relationships xmlns="http://schemas.openxmlformats.org/package/2006/relationships"><Relationship Id="rId8" Type="http://schemas.openxmlformats.org/officeDocument/2006/relationships/image" Target="../media/image59.png"/><Relationship Id="rId13" Type="http://schemas.openxmlformats.org/officeDocument/2006/relationships/image" Target="../media/image64.jpeg"/><Relationship Id="rId3" Type="http://schemas.openxmlformats.org/officeDocument/2006/relationships/image" Target="../media/image54.png"/><Relationship Id="rId7" Type="http://schemas.openxmlformats.org/officeDocument/2006/relationships/image" Target="../media/image58.jpeg"/><Relationship Id="rId12" Type="http://schemas.openxmlformats.org/officeDocument/2006/relationships/image" Target="../media/image63.jpeg"/><Relationship Id="rId2" Type="http://schemas.openxmlformats.org/officeDocument/2006/relationships/image" Target="../media/image53.png"/><Relationship Id="rId1" Type="http://schemas.openxmlformats.org/officeDocument/2006/relationships/slideLayout" Target="../slideLayouts/slideLayout12.xml"/><Relationship Id="rId6" Type="http://schemas.openxmlformats.org/officeDocument/2006/relationships/image" Target="../media/image57.png"/><Relationship Id="rId11" Type="http://schemas.openxmlformats.org/officeDocument/2006/relationships/image" Target="../media/image62.jpeg"/><Relationship Id="rId5" Type="http://schemas.openxmlformats.org/officeDocument/2006/relationships/image" Target="../media/image56.jpeg"/><Relationship Id="rId15" Type="http://schemas.openxmlformats.org/officeDocument/2006/relationships/image" Target="../media/image66.png"/><Relationship Id="rId10" Type="http://schemas.openxmlformats.org/officeDocument/2006/relationships/image" Target="../media/image61.jpeg"/><Relationship Id="rId4" Type="http://schemas.openxmlformats.org/officeDocument/2006/relationships/image" Target="../media/image55.png"/><Relationship Id="rId9" Type="http://schemas.openxmlformats.org/officeDocument/2006/relationships/image" Target="../media/image60.jpeg"/><Relationship Id="rId14" Type="http://schemas.openxmlformats.org/officeDocument/2006/relationships/image" Target="../media/image65.jpeg"/></Relationships>
</file>

<file path=ppt/slides/_rels/slide19.xml.rels><?xml version="1.0" encoding="UTF-8" standalone="yes"?>
<Relationships xmlns="http://schemas.openxmlformats.org/package/2006/relationships"><Relationship Id="rId8" Type="http://schemas.openxmlformats.org/officeDocument/2006/relationships/image" Target="../media/image73.jpeg"/><Relationship Id="rId13" Type="http://schemas.openxmlformats.org/officeDocument/2006/relationships/image" Target="../media/image78.png"/><Relationship Id="rId3" Type="http://schemas.openxmlformats.org/officeDocument/2006/relationships/image" Target="../media/image68.jpeg"/><Relationship Id="rId7" Type="http://schemas.openxmlformats.org/officeDocument/2006/relationships/image" Target="../media/image72.jpeg"/><Relationship Id="rId12" Type="http://schemas.openxmlformats.org/officeDocument/2006/relationships/image" Target="../media/image77.png"/><Relationship Id="rId2" Type="http://schemas.openxmlformats.org/officeDocument/2006/relationships/image" Target="../media/image67.jpeg"/><Relationship Id="rId16" Type="http://schemas.openxmlformats.org/officeDocument/2006/relationships/image" Target="../media/image81.png"/><Relationship Id="rId1" Type="http://schemas.openxmlformats.org/officeDocument/2006/relationships/slideLayout" Target="../slideLayouts/slideLayout12.xml"/><Relationship Id="rId6" Type="http://schemas.openxmlformats.org/officeDocument/2006/relationships/image" Target="../media/image71.jpeg"/><Relationship Id="rId11" Type="http://schemas.openxmlformats.org/officeDocument/2006/relationships/image" Target="../media/image76.jpeg"/><Relationship Id="rId5" Type="http://schemas.openxmlformats.org/officeDocument/2006/relationships/image" Target="../media/image70.jpeg"/><Relationship Id="rId15" Type="http://schemas.openxmlformats.org/officeDocument/2006/relationships/image" Target="../media/image80.png"/><Relationship Id="rId10" Type="http://schemas.openxmlformats.org/officeDocument/2006/relationships/image" Target="../media/image75.jpeg"/><Relationship Id="rId4" Type="http://schemas.openxmlformats.org/officeDocument/2006/relationships/image" Target="../media/image69.jpeg"/><Relationship Id="rId9" Type="http://schemas.openxmlformats.org/officeDocument/2006/relationships/image" Target="../media/image74.jpeg"/><Relationship Id="rId14" Type="http://schemas.openxmlformats.org/officeDocument/2006/relationships/image" Target="../media/image79.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3.xml"/><Relationship Id="rId1" Type="http://schemas.openxmlformats.org/officeDocument/2006/relationships/slideLayout" Target="../slideLayouts/slideLayout12.xml"/><Relationship Id="rId6" Type="http://schemas.openxmlformats.org/officeDocument/2006/relationships/image" Target="../media/image85.png"/><Relationship Id="rId5" Type="http://schemas.openxmlformats.org/officeDocument/2006/relationships/image" Target="../media/image84.png"/><Relationship Id="rId4" Type="http://schemas.openxmlformats.org/officeDocument/2006/relationships/image" Target="../media/image83.png"/></Relationships>
</file>

<file path=ppt/slides/_rels/slide21.xml.rels><?xml version="1.0" encoding="UTF-8" standalone="yes"?>
<Relationships xmlns="http://schemas.openxmlformats.org/package/2006/relationships"><Relationship Id="rId3" Type="http://schemas.openxmlformats.org/officeDocument/2006/relationships/image" Target="../media/image86.jpeg"/><Relationship Id="rId2" Type="http://schemas.openxmlformats.org/officeDocument/2006/relationships/notesSlide" Target="../notesSlides/notesSlide4.xml"/><Relationship Id="rId1" Type="http://schemas.openxmlformats.org/officeDocument/2006/relationships/slideLayout" Target="../slideLayouts/slideLayout12.xml"/><Relationship Id="rId4" Type="http://schemas.openxmlformats.org/officeDocument/2006/relationships/image" Target="../media/image87.png"/></Relationships>
</file>

<file path=ppt/slides/_rels/slide22.xml.rels><?xml version="1.0" encoding="UTF-8" standalone="yes"?>
<Relationships xmlns="http://schemas.openxmlformats.org/package/2006/relationships"><Relationship Id="rId8" Type="http://schemas.openxmlformats.org/officeDocument/2006/relationships/image" Target="../media/image93.png"/><Relationship Id="rId3" Type="http://schemas.openxmlformats.org/officeDocument/2006/relationships/image" Target="../media/image88.png"/><Relationship Id="rId7" Type="http://schemas.openxmlformats.org/officeDocument/2006/relationships/image" Target="../media/image92.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91.png"/><Relationship Id="rId5" Type="http://schemas.openxmlformats.org/officeDocument/2006/relationships/image" Target="../media/image90.png"/><Relationship Id="rId4" Type="http://schemas.openxmlformats.org/officeDocument/2006/relationships/image" Target="../media/image89.png"/></Relationships>
</file>

<file path=ppt/slides/_rels/slide23.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image" Target="../media/image94.e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8" Type="http://schemas.openxmlformats.org/officeDocument/2006/relationships/image" Target="../media/image102.png"/><Relationship Id="rId3" Type="http://schemas.openxmlformats.org/officeDocument/2006/relationships/image" Target="../media/image97.png"/><Relationship Id="rId7" Type="http://schemas.openxmlformats.org/officeDocument/2006/relationships/image" Target="../media/image101.png"/><Relationship Id="rId2" Type="http://schemas.openxmlformats.org/officeDocument/2006/relationships/image" Target="../media/image96.png"/><Relationship Id="rId1" Type="http://schemas.openxmlformats.org/officeDocument/2006/relationships/slideLayout" Target="../slideLayouts/slideLayout2.xml"/><Relationship Id="rId6" Type="http://schemas.openxmlformats.org/officeDocument/2006/relationships/image" Target="../media/image100.png"/><Relationship Id="rId5" Type="http://schemas.openxmlformats.org/officeDocument/2006/relationships/image" Target="../media/image99.png"/><Relationship Id="rId4" Type="http://schemas.openxmlformats.org/officeDocument/2006/relationships/image" Target="../media/image98.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image" Target="../media/image10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0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8" Type="http://schemas.openxmlformats.org/officeDocument/2006/relationships/image" Target="../media/image17.emf"/><Relationship Id="rId13" Type="http://schemas.openxmlformats.org/officeDocument/2006/relationships/image" Target="../media/image22.emf"/><Relationship Id="rId3" Type="http://schemas.openxmlformats.org/officeDocument/2006/relationships/image" Target="../media/image12.emf"/><Relationship Id="rId7" Type="http://schemas.openxmlformats.org/officeDocument/2006/relationships/image" Target="../media/image16.png"/><Relationship Id="rId12" Type="http://schemas.openxmlformats.org/officeDocument/2006/relationships/image" Target="../media/image21.emf"/><Relationship Id="rId17" Type="http://schemas.openxmlformats.org/officeDocument/2006/relationships/image" Target="../media/image26.png"/><Relationship Id="rId2" Type="http://schemas.openxmlformats.org/officeDocument/2006/relationships/image" Target="../media/image11.emf"/><Relationship Id="rId16" Type="http://schemas.openxmlformats.org/officeDocument/2006/relationships/image" Target="../media/image25.png"/><Relationship Id="rId1" Type="http://schemas.openxmlformats.org/officeDocument/2006/relationships/slideLayout" Target="../slideLayouts/slideLayout2.xml"/><Relationship Id="rId6" Type="http://schemas.openxmlformats.org/officeDocument/2006/relationships/image" Target="../media/image15.emf"/><Relationship Id="rId11" Type="http://schemas.openxmlformats.org/officeDocument/2006/relationships/image" Target="../media/image20.emf"/><Relationship Id="rId5" Type="http://schemas.openxmlformats.org/officeDocument/2006/relationships/image" Target="../media/image14.emf"/><Relationship Id="rId15" Type="http://schemas.openxmlformats.org/officeDocument/2006/relationships/image" Target="../media/image24.png"/><Relationship Id="rId10" Type="http://schemas.openxmlformats.org/officeDocument/2006/relationships/image" Target="../media/image19.emf"/><Relationship Id="rId4" Type="http://schemas.openxmlformats.org/officeDocument/2006/relationships/image" Target="../media/image13.emf"/><Relationship Id="rId9" Type="http://schemas.openxmlformats.org/officeDocument/2006/relationships/image" Target="../media/image18.emf"/><Relationship Id="rId14" Type="http://schemas.openxmlformats.org/officeDocument/2006/relationships/image" Target="../media/image23.png"/></Relationships>
</file>

<file path=ppt/slides/_rels/slide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4</a:t>
            </a:r>
            <a:r>
              <a:rPr lang="en-US" baseline="30000" dirty="0"/>
              <a:t>th</a:t>
            </a:r>
            <a:r>
              <a:rPr lang="en-US" dirty="0"/>
              <a:t> Annual Meeting</a:t>
            </a:r>
            <a:br>
              <a:rPr lang="en-US" dirty="0"/>
            </a:br>
            <a:r>
              <a:rPr lang="en-US" sz="2000" i="1" dirty="0"/>
              <a:t>Thursday, 8 May 2025</a:t>
            </a:r>
            <a:br>
              <a:rPr lang="en-US" sz="2000" i="1" dirty="0"/>
            </a:br>
            <a:r>
              <a:rPr lang="en-US" sz="2000" i="1" dirty="0"/>
              <a:t>Prague </a:t>
            </a:r>
            <a:endParaRPr lang="en-GB" sz="2000" i="1" dirty="0"/>
          </a:p>
        </p:txBody>
      </p:sp>
      <p:sp>
        <p:nvSpPr>
          <p:cNvPr id="5" name="Subtitle 2">
            <a:extLst>
              <a:ext uri="{FF2B5EF4-FFF2-40B4-BE49-F238E27FC236}">
                <a16:creationId xmlns:a16="http://schemas.microsoft.com/office/drawing/2014/main" id="{1776921A-581E-7BD7-A1D1-8B8AC153CD88}"/>
              </a:ext>
            </a:extLst>
          </p:cNvPr>
          <p:cNvSpPr txBox="1">
            <a:spLocks/>
          </p:cNvSpPr>
          <p:nvPr/>
        </p:nvSpPr>
        <p:spPr>
          <a:xfrm>
            <a:off x="175364" y="3581401"/>
            <a:ext cx="8780746" cy="1845545"/>
          </a:xfrm>
          <a:prstGeom prst="rect">
            <a:avLst/>
          </a:prstGeom>
        </p:spPr>
        <p:txBody>
          <a:bodyPr vert="horz" lIns="91440" tIns="45720" rIns="91440" bIns="45720" rtlCol="0" anchor="ctr">
            <a:normAutofit/>
          </a:bodyPr>
          <a:lstStyle>
            <a:lvl1pPr marL="0" indent="0" algn="ctr" defTabSz="685783" rtl="0" eaLnBrk="1" latinLnBrk="0" hangingPunct="1">
              <a:lnSpc>
                <a:spcPct val="90000"/>
              </a:lnSpc>
              <a:spcBef>
                <a:spcPts val="750"/>
              </a:spcBef>
              <a:buFont typeface="Arial" panose="020B0604020202020204" pitchFamily="34" charset="0"/>
              <a:buNone/>
              <a:defRPr sz="2100" b="0" kern="1200">
                <a:solidFill>
                  <a:srgbClr val="171A6C"/>
                </a:solidFill>
                <a:latin typeface="+mn-lt"/>
                <a:ea typeface="+mn-ea"/>
                <a:cs typeface="+mn-cs"/>
              </a:defRPr>
            </a:lvl1pPr>
            <a:lvl2pPr marL="342892" indent="0" algn="ctr" defTabSz="685783"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2pPr>
            <a:lvl3pPr marL="685783" indent="0" algn="ctr" defTabSz="685783"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3pPr>
            <a:lvl4pPr marL="1028675" indent="0" algn="ctr" defTabSz="685783"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4pPr>
            <a:lvl5pPr marL="1371566" indent="0" algn="ctr" defTabSz="685783"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5pPr>
            <a:lvl6pPr marL="1714457" indent="0" algn="ctr" defTabSz="685783"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348" indent="0" algn="ctr" defTabSz="685783"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240" indent="0" algn="ctr" defTabSz="685783"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132" indent="0" algn="ctr" defTabSz="685783"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pPr defTabSz="457200">
              <a:spcBef>
                <a:spcPts val="751"/>
              </a:spcBef>
              <a:defRPr/>
            </a:pPr>
            <a:r>
              <a:rPr lang="en-US" sz="3600" b="1" spc="-1" dirty="0"/>
              <a:t>WP7: Gaseous Detectors</a:t>
            </a:r>
          </a:p>
          <a:p>
            <a:pPr defTabSz="457200">
              <a:spcBef>
                <a:spcPts val="751"/>
              </a:spcBef>
              <a:defRPr/>
            </a:pPr>
            <a:endParaRPr lang="en-US" sz="1600" b="1" spc="-1" dirty="0"/>
          </a:p>
          <a:p>
            <a:pPr defTabSz="457200">
              <a:spcBef>
                <a:spcPts val="751"/>
              </a:spcBef>
              <a:defRPr/>
            </a:pPr>
            <a:r>
              <a:rPr lang="en-US" sz="2400" spc="-1" dirty="0"/>
              <a:t>Silvia Dalla Tore (INFN-Trieste), </a:t>
            </a:r>
            <a:r>
              <a:rPr lang="en-US" sz="2400" u="sng" spc="-1" dirty="0">
                <a:solidFill>
                  <a:srgbClr val="002060"/>
                </a:solidFill>
              </a:rPr>
              <a:t>Burkhard Schmidt</a:t>
            </a:r>
            <a:r>
              <a:rPr lang="en-GB" sz="2400" u="sng" spc="-1" dirty="0">
                <a:solidFill>
                  <a:srgbClr val="002060"/>
                </a:solidFill>
                <a:latin typeface="Arial"/>
              </a:rPr>
              <a:t> </a:t>
            </a:r>
            <a:r>
              <a:rPr lang="en-GB" sz="2400" u="sng" spc="-1" dirty="0">
                <a:latin typeface="Arial"/>
              </a:rPr>
              <a:t>(CERN)</a:t>
            </a:r>
          </a:p>
        </p:txBody>
      </p:sp>
    </p:spTree>
    <p:extLst>
      <p:ext uri="{BB962C8B-B14F-4D97-AF65-F5344CB8AC3E}">
        <p14:creationId xmlns:p14="http://schemas.microsoft.com/office/powerpoint/2010/main" val="21943206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a:t>4th Annual Meeting - Prague</a:t>
            </a:r>
            <a:endParaRPr lang="en-GB" dirty="0"/>
          </a:p>
        </p:txBody>
      </p:sp>
      <p:sp>
        <p:nvSpPr>
          <p:cNvPr id="4" name="Date Placeholder 3"/>
          <p:cNvSpPr>
            <a:spLocks noGrp="1"/>
          </p:cNvSpPr>
          <p:nvPr>
            <p:ph type="dt" sz="half" idx="10"/>
          </p:nvPr>
        </p:nvSpPr>
        <p:spPr/>
        <p:txBody>
          <a:bodyPr/>
          <a:lstStyle/>
          <a:p>
            <a:r>
              <a:rPr lang="en-US"/>
              <a:t>8 May 2025</a:t>
            </a:r>
            <a:endParaRPr lang="en-GB" sz="1400" dirty="0"/>
          </a:p>
        </p:txBody>
      </p:sp>
      <p:sp>
        <p:nvSpPr>
          <p:cNvPr id="5" name="Slide Number Placeholder 4"/>
          <p:cNvSpPr>
            <a:spLocks noGrp="1"/>
          </p:cNvSpPr>
          <p:nvPr>
            <p:ph type="sldNum" sz="quarter" idx="12"/>
          </p:nvPr>
        </p:nvSpPr>
        <p:spPr/>
        <p:txBody>
          <a:bodyPr/>
          <a:lstStyle/>
          <a:p>
            <a:fld id="{FC4456CD-832E-41F2-9893-C7650CCC5376}" type="slidenum">
              <a:rPr lang="en-GB" smtClean="0"/>
              <a:t>10</a:t>
            </a:fld>
            <a:endParaRPr lang="en-GB"/>
          </a:p>
        </p:txBody>
      </p:sp>
      <p:sp>
        <p:nvSpPr>
          <p:cNvPr id="6" name="Title 5"/>
          <p:cNvSpPr>
            <a:spLocks noGrp="1"/>
          </p:cNvSpPr>
          <p:nvPr>
            <p:ph type="title"/>
          </p:nvPr>
        </p:nvSpPr>
        <p:spPr>
          <a:xfrm>
            <a:off x="4065185" y="55658"/>
            <a:ext cx="5005670" cy="1077238"/>
          </a:xfrm>
        </p:spPr>
        <p:txBody>
          <a:bodyPr>
            <a:normAutofit fontScale="90000"/>
          </a:bodyPr>
          <a:lstStyle/>
          <a:p>
            <a:pPr algn="r"/>
            <a:r>
              <a:rPr lang="en-GB" sz="3600" dirty="0">
                <a:solidFill>
                  <a:schemeClr val="bg1">
                    <a:lumMod val="95000"/>
                  </a:schemeClr>
                </a:solidFill>
                <a:latin typeface="Calibri Light" panose="020F0302020204030204" pitchFamily="34" charset="0"/>
                <a:cs typeface="Calibri Light" panose="020F0302020204030204" pitchFamily="34" charset="0"/>
              </a:rPr>
              <a:t>Task 7.2.2: MRPCs for SDHCAL</a:t>
            </a:r>
            <a:endParaRPr lang="fr-FR" dirty="0">
              <a:latin typeface="Calibri Light" panose="020F0302020204030204" pitchFamily="34" charset="0"/>
              <a:cs typeface="Calibri Light" panose="020F0302020204030204" pitchFamily="34" charset="0"/>
            </a:endParaRPr>
          </a:p>
        </p:txBody>
      </p:sp>
      <p:sp>
        <p:nvSpPr>
          <p:cNvPr id="8" name="TextBox 7"/>
          <p:cNvSpPr txBox="1"/>
          <p:nvPr/>
        </p:nvSpPr>
        <p:spPr>
          <a:xfrm>
            <a:off x="485533" y="1225855"/>
            <a:ext cx="6921946" cy="461665"/>
          </a:xfrm>
          <a:prstGeom prst="rect">
            <a:avLst/>
          </a:prstGeom>
          <a:noFill/>
        </p:spPr>
        <p:txBody>
          <a:bodyPr wrap="square" rtlCol="0">
            <a:spAutoFit/>
          </a:bodyPr>
          <a:lstStyle/>
          <a:p>
            <a:r>
              <a:rPr lang="en-GB" sz="2400" b="1" i="1" dirty="0">
                <a:solidFill>
                  <a:srgbClr val="002060"/>
                </a:solidFill>
                <a:latin typeface="Calibri" panose="020F0502020204030204" pitchFamily="34" charset="0"/>
                <a:cs typeface="Calibri" panose="020F0502020204030204" pitchFamily="34" charset="0"/>
              </a:rPr>
              <a:t>Task 7.2.2: Electronics for </a:t>
            </a:r>
            <a:r>
              <a:rPr lang="es-ES" sz="2400" b="1" i="1" dirty="0"/>
              <a:t>SDHCAL</a:t>
            </a:r>
            <a:endParaRPr lang="en-GB" sz="2400" b="1" i="1" dirty="0">
              <a:solidFill>
                <a:srgbClr val="002060"/>
              </a:solidFill>
              <a:latin typeface="Calibri" panose="020F0502020204030204" pitchFamily="34" charset="0"/>
              <a:cs typeface="Calibri" panose="020F0502020204030204" pitchFamily="34" charset="0"/>
            </a:endParaRPr>
          </a:p>
        </p:txBody>
      </p:sp>
      <p:sp>
        <p:nvSpPr>
          <p:cNvPr id="16" name="CuadroTexto 5">
            <a:extLst>
              <a:ext uri="{FF2B5EF4-FFF2-40B4-BE49-F238E27FC236}">
                <a16:creationId xmlns:a16="http://schemas.microsoft.com/office/drawing/2014/main" id="{83AA5BA9-715F-EED5-D8BA-E226E9F7F270}"/>
              </a:ext>
            </a:extLst>
          </p:cNvPr>
          <p:cNvSpPr txBox="1"/>
          <p:nvPr/>
        </p:nvSpPr>
        <p:spPr>
          <a:xfrm>
            <a:off x="2084974" y="1810196"/>
            <a:ext cx="1441420" cy="369332"/>
          </a:xfrm>
          <a:solidFill>
            <a:srgbClr val="E5F4D4"/>
          </a:solidFill>
          <a:ln>
            <a:solidFill>
              <a:srgbClr val="4E8F00"/>
            </a:solidFill>
          </a:ln>
        </p:spPr>
        <p:txBody>
          <a:bodyPr wrap="none" rtlCol="0">
            <a:spAutoFit/>
          </a:bodyPr>
          <a:lstStyle/>
          <a:p>
            <a:r>
              <a:rPr lang="en-US" dirty="0"/>
              <a:t>Baseline ASIC</a:t>
            </a:r>
          </a:p>
        </p:txBody>
      </p:sp>
      <p:sp>
        <p:nvSpPr>
          <p:cNvPr id="18" name="CuadroTexto 7">
            <a:extLst>
              <a:ext uri="{FF2B5EF4-FFF2-40B4-BE49-F238E27FC236}">
                <a16:creationId xmlns:a16="http://schemas.microsoft.com/office/drawing/2014/main" id="{AD8027CA-C363-AFC5-4BD1-35599C3D2BC3}"/>
              </a:ext>
            </a:extLst>
          </p:cNvPr>
          <p:cNvSpPr txBox="1"/>
          <p:nvPr/>
        </p:nvSpPr>
        <p:spPr>
          <a:xfrm>
            <a:off x="659031" y="1881690"/>
            <a:ext cx="2088232" cy="369332"/>
          </a:xfrm>
          <a:prstGeom prst="rect">
            <a:avLst/>
          </a:prstGeom>
          <a:noFill/>
        </p:spPr>
        <p:txBody>
          <a:bodyPr wrap="square">
            <a:spAutoFit/>
          </a:bodyPr>
          <a:lstStyle/>
          <a:p>
            <a:r>
              <a:rPr lang="en-US" u="sng" dirty="0">
                <a:solidFill>
                  <a:schemeClr val="accent5">
                    <a:lumMod val="50000"/>
                  </a:schemeClr>
                </a:solidFill>
              </a:rPr>
              <a:t>Petiroc2A/B</a:t>
            </a:r>
            <a:endParaRPr lang="en-US" dirty="0"/>
          </a:p>
        </p:txBody>
      </p:sp>
      <p:sp>
        <p:nvSpPr>
          <p:cNvPr id="19" name="CuadroTexto 8">
            <a:extLst>
              <a:ext uri="{FF2B5EF4-FFF2-40B4-BE49-F238E27FC236}">
                <a16:creationId xmlns:a16="http://schemas.microsoft.com/office/drawing/2014/main" id="{8372D0D1-32A5-DDE7-6028-DD25D34F8EA9}"/>
              </a:ext>
            </a:extLst>
          </p:cNvPr>
          <p:cNvSpPr txBox="1"/>
          <p:nvPr/>
        </p:nvSpPr>
        <p:spPr>
          <a:xfrm>
            <a:off x="236914" y="2275249"/>
            <a:ext cx="4552587" cy="1077218"/>
          </a:xfrm>
          <a:prstGeom prst="rect">
            <a:avLst/>
          </a:prstGeom>
          <a:noFill/>
        </p:spPr>
        <p:txBody>
          <a:bodyPr wrap="square" rtlCol="0">
            <a:spAutoFit/>
          </a:bodyPr>
          <a:lstStyle/>
          <a:p>
            <a:r>
              <a:rPr lang="en-US" sz="1600" dirty="0"/>
              <a:t>Has some limitations: </a:t>
            </a:r>
          </a:p>
          <a:p>
            <a:pPr marL="285750" indent="-285750">
              <a:buFontTx/>
              <a:buChar char="-"/>
            </a:pPr>
            <a:r>
              <a:rPr lang="en-US" sz="1600" dirty="0"/>
              <a:t>difficult to chain, limited digital logic, dead-time </a:t>
            </a:r>
          </a:p>
          <a:p>
            <a:pPr marL="285750" indent="-285750">
              <a:buFont typeface="Wingdings" panose="05000000000000000000" pitchFamily="2" charset="2"/>
              <a:buChar char="Ø"/>
            </a:pPr>
            <a:r>
              <a:rPr lang="en-US" sz="1600" dirty="0"/>
              <a:t>Only for exploring the capabilities.</a:t>
            </a:r>
          </a:p>
          <a:p>
            <a:pPr marL="285750" indent="-285750">
              <a:buFontTx/>
              <a:buChar char="-"/>
            </a:pPr>
            <a:endParaRPr lang="en-US" sz="1600" dirty="0"/>
          </a:p>
        </p:txBody>
      </p:sp>
      <p:grpSp>
        <p:nvGrpSpPr>
          <p:cNvPr id="20" name="Grupo 9">
            <a:extLst>
              <a:ext uri="{FF2B5EF4-FFF2-40B4-BE49-F238E27FC236}">
                <a16:creationId xmlns:a16="http://schemas.microsoft.com/office/drawing/2014/main" id="{650B3747-190A-CB74-A2E6-F1F4EC5C3C06}"/>
              </a:ext>
            </a:extLst>
          </p:cNvPr>
          <p:cNvGrpSpPr/>
          <p:nvPr/>
        </p:nvGrpSpPr>
        <p:grpSpPr>
          <a:xfrm>
            <a:off x="636504" y="3209046"/>
            <a:ext cx="3254447" cy="2884619"/>
            <a:chOff x="9002381" y="1336469"/>
            <a:chExt cx="3254447" cy="2884619"/>
          </a:xfrm>
        </p:grpSpPr>
        <p:sp>
          <p:nvSpPr>
            <p:cNvPr id="21" name="Rectángulo 10">
              <a:extLst>
                <a:ext uri="{FF2B5EF4-FFF2-40B4-BE49-F238E27FC236}">
                  <a16:creationId xmlns:a16="http://schemas.microsoft.com/office/drawing/2014/main" id="{4A5CC617-A803-30D0-D0A9-4C1A238D7135}"/>
                </a:ext>
              </a:extLst>
            </p:cNvPr>
            <p:cNvSpPr/>
            <p:nvPr/>
          </p:nvSpPr>
          <p:spPr>
            <a:xfrm>
              <a:off x="9002381" y="1336469"/>
              <a:ext cx="3254447" cy="28846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2" name="Grupo 11">
              <a:extLst>
                <a:ext uri="{FF2B5EF4-FFF2-40B4-BE49-F238E27FC236}">
                  <a16:creationId xmlns:a16="http://schemas.microsoft.com/office/drawing/2014/main" id="{0FFAB82B-9CD1-6D13-D0DF-CEBF6E3A3B9B}"/>
                </a:ext>
              </a:extLst>
            </p:cNvPr>
            <p:cNvGrpSpPr/>
            <p:nvPr/>
          </p:nvGrpSpPr>
          <p:grpSpPr>
            <a:xfrm>
              <a:off x="9124064" y="1437215"/>
              <a:ext cx="1414544" cy="1481613"/>
              <a:chOff x="9739536" y="1662707"/>
              <a:chExt cx="1414544" cy="1481613"/>
            </a:xfrm>
          </p:grpSpPr>
          <p:pic>
            <p:nvPicPr>
              <p:cNvPr id="24" name="Imagen 13">
                <a:extLst>
                  <a:ext uri="{FF2B5EF4-FFF2-40B4-BE49-F238E27FC236}">
                    <a16:creationId xmlns:a16="http://schemas.microsoft.com/office/drawing/2014/main" id="{5EF9FABB-50E6-E61F-AD1E-B9D51558846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739536" y="1662707"/>
                <a:ext cx="1414544" cy="1481613"/>
              </a:xfrm>
              <a:prstGeom prst="rect">
                <a:avLst/>
              </a:prstGeom>
            </p:spPr>
          </p:pic>
          <p:sp>
            <p:nvSpPr>
              <p:cNvPr id="25" name="CuadroTexto 14">
                <a:extLst>
                  <a:ext uri="{FF2B5EF4-FFF2-40B4-BE49-F238E27FC236}">
                    <a16:creationId xmlns:a16="http://schemas.microsoft.com/office/drawing/2014/main" id="{44E95A2E-C62C-3698-1197-3CE88DB76528}"/>
                  </a:ext>
                </a:extLst>
              </p:cNvPr>
              <p:cNvSpPr txBox="1"/>
              <p:nvPr/>
            </p:nvSpPr>
            <p:spPr>
              <a:xfrm>
                <a:off x="9791387" y="1758265"/>
                <a:ext cx="1116972" cy="64633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FFFF00"/>
                    </a:solidFill>
                    <a:effectLst/>
                    <a:uLnTx/>
                    <a:uFillTx/>
                    <a:latin typeface="Calibri" panose="020F0502020204030204"/>
                    <a:ea typeface="+mn-ea"/>
                    <a:cs typeface="+mn-cs"/>
                  </a:rPr>
                  <a:t>PETIROC2</a:t>
                </a: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FFFF00"/>
                    </a:solidFill>
                    <a:effectLst/>
                    <a:uLnTx/>
                    <a:uFillTx/>
                    <a:latin typeface="Calibri" panose="020F0502020204030204"/>
                    <a:ea typeface="+mn-ea"/>
                    <a:cs typeface="+mn-cs"/>
                  </a:rPr>
                  <a:t>ASIC</a:t>
                </a:r>
              </a:p>
            </p:txBody>
          </p:sp>
        </p:grpSp>
        <p:sp>
          <p:nvSpPr>
            <p:cNvPr id="23" name="Rectángulo 12">
              <a:extLst>
                <a:ext uri="{FF2B5EF4-FFF2-40B4-BE49-F238E27FC236}">
                  <a16:creationId xmlns:a16="http://schemas.microsoft.com/office/drawing/2014/main" id="{F673D443-1F43-8DF7-07FE-7725700A86E3}"/>
                </a:ext>
              </a:extLst>
            </p:cNvPr>
            <p:cNvSpPr/>
            <p:nvPr/>
          </p:nvSpPr>
          <p:spPr>
            <a:xfrm>
              <a:off x="9124961" y="3083419"/>
              <a:ext cx="2731679" cy="830997"/>
            </a:xfrm>
            <a:prstGeom prst="rect">
              <a:avLst/>
            </a:prstGeom>
          </p:spPr>
          <p:txBody>
            <a:bodyPr wrap="square">
              <a:spAutoFit/>
            </a:bodyPr>
            <a:lstStyle/>
            <a:p>
              <a:r>
                <a:rPr lang="en-US" sz="1600" b="1" dirty="0">
                  <a:solidFill>
                    <a:schemeClr val="accent2">
                      <a:lumMod val="20000"/>
                      <a:lumOff val="80000"/>
                    </a:schemeClr>
                  </a:solidFill>
                </a:rPr>
                <a:t>Developed at CNRS-OMEGA partially thanks to  AIDA2020 for CMS-muon upgrade</a:t>
              </a:r>
            </a:p>
          </p:txBody>
        </p:sp>
      </p:grpSp>
      <p:sp>
        <p:nvSpPr>
          <p:cNvPr id="26" name="Rectángulo 15">
            <a:extLst>
              <a:ext uri="{FF2B5EF4-FFF2-40B4-BE49-F238E27FC236}">
                <a16:creationId xmlns:a16="http://schemas.microsoft.com/office/drawing/2014/main" id="{A3E16F4D-B51D-9498-4485-6C8E92B6807B}"/>
              </a:ext>
            </a:extLst>
          </p:cNvPr>
          <p:cNvSpPr/>
          <p:nvPr/>
        </p:nvSpPr>
        <p:spPr>
          <a:xfrm>
            <a:off x="2203256" y="3217672"/>
            <a:ext cx="1615687" cy="1077218"/>
          </a:xfrm>
          <a:prstGeom prst="rect">
            <a:avLst/>
          </a:prstGeom>
        </p:spPr>
        <p:txBody>
          <a:bodyPr wrap="square">
            <a:spAutoFit/>
          </a:bodyPr>
          <a:lstStyle/>
          <a:p>
            <a:r>
              <a:rPr lang="en-US" sz="1600" b="1" dirty="0">
                <a:solidFill>
                  <a:schemeClr val="bg1"/>
                </a:solidFill>
              </a:rPr>
              <a:t>- 32 channels</a:t>
            </a:r>
          </a:p>
          <a:p>
            <a:r>
              <a:rPr kumimoji="0" lang="en-US" altLang="zh-CN" sz="1600" b="1" i="0" u="none" strike="noStrike" kern="1200" cap="none" spc="0" normalizeH="0" baseline="0" noProof="0" dirty="0">
                <a:ln>
                  <a:noFill/>
                </a:ln>
                <a:solidFill>
                  <a:srgbClr val="D0EBB3"/>
                </a:solidFill>
                <a:effectLst/>
                <a:uLnTx/>
                <a:uFillTx/>
                <a:latin typeface="Calibri"/>
                <a:ea typeface="宋体" panose="02010600030101010101" pitchFamily="2" charset="-122"/>
                <a:cs typeface="+mn-cs"/>
              </a:rPr>
              <a:t>- on-chip TDC</a:t>
            </a:r>
            <a:endParaRPr lang="es-ES" sz="1600" b="1" dirty="0">
              <a:solidFill>
                <a:schemeClr val="bg1"/>
              </a:solidFill>
            </a:endParaRPr>
          </a:p>
          <a:p>
            <a:r>
              <a:rPr lang="es-ES" sz="1600" b="1" dirty="0">
                <a:solidFill>
                  <a:schemeClr val="bg1"/>
                </a:solidFill>
              </a:rPr>
              <a:t>- Time </a:t>
            </a:r>
            <a:r>
              <a:rPr lang="es-ES" sz="1600" b="1" dirty="0" err="1">
                <a:solidFill>
                  <a:schemeClr val="bg1"/>
                </a:solidFill>
              </a:rPr>
              <a:t>resolution</a:t>
            </a:r>
            <a:endParaRPr lang="es-ES" sz="1600" b="1" dirty="0">
              <a:solidFill>
                <a:schemeClr val="bg1"/>
              </a:solidFill>
            </a:endParaRPr>
          </a:p>
          <a:p>
            <a:pPr algn="r"/>
            <a:r>
              <a:rPr lang="es-ES" sz="1600" b="1" dirty="0" err="1">
                <a:solidFill>
                  <a:srgbClr val="FFFF00"/>
                </a:solidFill>
              </a:rPr>
              <a:t>below</a:t>
            </a:r>
            <a:r>
              <a:rPr lang="es-ES" sz="1600" b="1" dirty="0">
                <a:solidFill>
                  <a:srgbClr val="FFFF00"/>
                </a:solidFill>
              </a:rPr>
              <a:t> 40ps</a:t>
            </a:r>
            <a:r>
              <a:rPr lang="en-US" sz="1600" b="1" dirty="0">
                <a:solidFill>
                  <a:srgbClr val="FFFF00"/>
                </a:solidFill>
              </a:rPr>
              <a:t> </a:t>
            </a:r>
          </a:p>
        </p:txBody>
      </p:sp>
      <p:sp>
        <p:nvSpPr>
          <p:cNvPr id="27" name="CuadroTexto 16">
            <a:extLst>
              <a:ext uri="{FF2B5EF4-FFF2-40B4-BE49-F238E27FC236}">
                <a16:creationId xmlns:a16="http://schemas.microsoft.com/office/drawing/2014/main" id="{6FDCBC55-B1CB-365D-F593-D63729708D46}"/>
              </a:ext>
            </a:extLst>
          </p:cNvPr>
          <p:cNvSpPr txBox="1"/>
          <p:nvPr/>
        </p:nvSpPr>
        <p:spPr>
          <a:xfrm>
            <a:off x="5817460" y="1874471"/>
            <a:ext cx="3180038" cy="369332"/>
          </a:xfrm>
          <a:solidFill>
            <a:srgbClr val="E5F4D4"/>
          </a:solidFill>
          <a:ln>
            <a:solidFill>
              <a:srgbClr val="4E8F00"/>
            </a:solidFill>
          </a:ln>
        </p:spPr>
        <p:txBody>
          <a:bodyPr wrap="none" rtlCol="0">
            <a:spAutoFit/>
          </a:bodyPr>
          <a:lstStyle/>
          <a:p>
            <a:r>
              <a:rPr lang="en-US" dirty="0"/>
              <a:t>Other ASICS being or to be used</a:t>
            </a:r>
          </a:p>
        </p:txBody>
      </p:sp>
      <p:sp>
        <p:nvSpPr>
          <p:cNvPr id="28" name="CuadroTexto 21">
            <a:extLst>
              <a:ext uri="{FF2B5EF4-FFF2-40B4-BE49-F238E27FC236}">
                <a16:creationId xmlns:a16="http://schemas.microsoft.com/office/drawing/2014/main" id="{4611AE4D-7953-117B-3689-85F4A2E359A3}"/>
              </a:ext>
            </a:extLst>
          </p:cNvPr>
          <p:cNvSpPr txBox="1"/>
          <p:nvPr/>
        </p:nvSpPr>
        <p:spPr>
          <a:xfrm>
            <a:off x="4847659" y="2287984"/>
            <a:ext cx="4210946" cy="584775"/>
          </a:xfrm>
          <a:prstGeom prst="rect">
            <a:avLst/>
          </a:prstGeom>
          <a:noFill/>
        </p:spPr>
        <p:txBody>
          <a:bodyPr wrap="square">
            <a:spAutoFit/>
          </a:bodyPr>
          <a:lstStyle/>
          <a:p>
            <a:r>
              <a:rPr lang="es-ES" sz="1600" dirty="0">
                <a:effectLst/>
              </a:rPr>
              <a:t>- ASIC </a:t>
            </a:r>
            <a:r>
              <a:rPr lang="es-ES" sz="1600" dirty="0" err="1">
                <a:effectLst/>
              </a:rPr>
              <a:t>designed</a:t>
            </a:r>
            <a:r>
              <a:rPr lang="es-ES" sz="1600" dirty="0">
                <a:effectLst/>
              </a:rPr>
              <a:t> </a:t>
            </a:r>
            <a:r>
              <a:rPr lang="es-ES" sz="1600" dirty="0" err="1">
                <a:effectLst/>
              </a:rPr>
              <a:t>for</a:t>
            </a:r>
            <a:r>
              <a:rPr lang="es-ES" sz="1600" dirty="0">
                <a:effectLst/>
              </a:rPr>
              <a:t> </a:t>
            </a:r>
            <a:r>
              <a:rPr lang="es-ES" sz="1600" dirty="0" err="1">
                <a:effectLst/>
              </a:rPr>
              <a:t>the</a:t>
            </a:r>
            <a:r>
              <a:rPr lang="es-ES" sz="1600" dirty="0">
                <a:effectLst/>
              </a:rPr>
              <a:t> ALICE MRPC (TOF array)</a:t>
            </a:r>
          </a:p>
          <a:p>
            <a:r>
              <a:rPr lang="es-ES" sz="1600" dirty="0"/>
              <a:t>- 8 </a:t>
            </a:r>
            <a:r>
              <a:rPr lang="es-ES" sz="1600" dirty="0" err="1"/>
              <a:t>channels</a:t>
            </a:r>
            <a:r>
              <a:rPr lang="es-ES" sz="1600" dirty="0"/>
              <a:t>, </a:t>
            </a:r>
            <a:r>
              <a:rPr lang="es-ES" sz="1600" dirty="0">
                <a:effectLst/>
              </a:rPr>
              <a:t>Time </a:t>
            </a:r>
            <a:r>
              <a:rPr lang="es-ES" sz="1600" dirty="0" err="1">
                <a:effectLst/>
              </a:rPr>
              <a:t>resoltion</a:t>
            </a:r>
            <a:r>
              <a:rPr lang="es-ES" sz="1600" dirty="0">
                <a:effectLst/>
              </a:rPr>
              <a:t> ~50 </a:t>
            </a:r>
            <a:r>
              <a:rPr lang="es-ES" sz="1600" dirty="0" err="1">
                <a:effectLst/>
              </a:rPr>
              <a:t>ps</a:t>
            </a:r>
            <a:r>
              <a:rPr lang="es-ES" sz="1600" dirty="0">
                <a:effectLst/>
              </a:rPr>
              <a:t> </a:t>
            </a:r>
          </a:p>
        </p:txBody>
      </p:sp>
      <p:sp>
        <p:nvSpPr>
          <p:cNvPr id="29" name="CuadroTexto 24">
            <a:extLst>
              <a:ext uri="{FF2B5EF4-FFF2-40B4-BE49-F238E27FC236}">
                <a16:creationId xmlns:a16="http://schemas.microsoft.com/office/drawing/2014/main" id="{A7575537-5CD8-8B25-0805-698F8D42269F}"/>
              </a:ext>
            </a:extLst>
          </p:cNvPr>
          <p:cNvSpPr txBox="1"/>
          <p:nvPr/>
        </p:nvSpPr>
        <p:spPr>
          <a:xfrm>
            <a:off x="4877150" y="1876653"/>
            <a:ext cx="2088232" cy="369332"/>
          </a:xfrm>
          <a:prstGeom prst="rect">
            <a:avLst/>
          </a:prstGeom>
          <a:noFill/>
        </p:spPr>
        <p:txBody>
          <a:bodyPr wrap="square">
            <a:spAutoFit/>
          </a:bodyPr>
          <a:lstStyle/>
          <a:p>
            <a:r>
              <a:rPr lang="en-US" u="sng" dirty="0">
                <a:solidFill>
                  <a:schemeClr val="accent5">
                    <a:lumMod val="50000"/>
                  </a:schemeClr>
                </a:solidFill>
              </a:rPr>
              <a:t>NINO</a:t>
            </a:r>
            <a:endParaRPr lang="en-US" dirty="0"/>
          </a:p>
        </p:txBody>
      </p:sp>
      <p:sp>
        <p:nvSpPr>
          <p:cNvPr id="30" name="CuadroTexto 27">
            <a:extLst>
              <a:ext uri="{FF2B5EF4-FFF2-40B4-BE49-F238E27FC236}">
                <a16:creationId xmlns:a16="http://schemas.microsoft.com/office/drawing/2014/main" id="{54E7A59E-C422-068A-0718-B61356A02810}"/>
              </a:ext>
            </a:extLst>
          </p:cNvPr>
          <p:cNvSpPr txBox="1"/>
          <p:nvPr/>
        </p:nvSpPr>
        <p:spPr>
          <a:xfrm>
            <a:off x="4842491" y="3102761"/>
            <a:ext cx="2088232" cy="369332"/>
          </a:xfrm>
          <a:prstGeom prst="rect">
            <a:avLst/>
          </a:prstGeom>
          <a:noFill/>
        </p:spPr>
        <p:txBody>
          <a:bodyPr wrap="square">
            <a:spAutoFit/>
          </a:bodyPr>
          <a:lstStyle/>
          <a:p>
            <a:r>
              <a:rPr lang="en-US" u="sng" dirty="0" err="1">
                <a:solidFill>
                  <a:schemeClr val="accent5">
                    <a:lumMod val="50000"/>
                  </a:schemeClr>
                </a:solidFill>
              </a:rPr>
              <a:t>LiROC+picoTDC</a:t>
            </a:r>
            <a:endParaRPr lang="en-US" dirty="0"/>
          </a:p>
        </p:txBody>
      </p:sp>
      <p:sp>
        <p:nvSpPr>
          <p:cNvPr id="32" name="CuadroTexto 30">
            <a:extLst>
              <a:ext uri="{FF2B5EF4-FFF2-40B4-BE49-F238E27FC236}">
                <a16:creationId xmlns:a16="http://schemas.microsoft.com/office/drawing/2014/main" id="{EF2B97F3-0335-616F-4EC6-A865406B74C4}"/>
              </a:ext>
            </a:extLst>
          </p:cNvPr>
          <p:cNvSpPr txBox="1"/>
          <p:nvPr/>
        </p:nvSpPr>
        <p:spPr>
          <a:xfrm>
            <a:off x="4327543" y="3401073"/>
            <a:ext cx="4680520" cy="338554"/>
          </a:xfrm>
          <a:prstGeom prst="rect">
            <a:avLst/>
          </a:prstGeom>
          <a:noFill/>
        </p:spPr>
        <p:txBody>
          <a:bodyPr wrap="square">
            <a:spAutoFit/>
          </a:bodyPr>
          <a:lstStyle/>
          <a:p>
            <a:r>
              <a:rPr lang="es-ES" sz="1600" dirty="0" err="1"/>
              <a:t>Board</a:t>
            </a:r>
            <a:r>
              <a:rPr lang="es-ES" sz="1600" dirty="0"/>
              <a:t> </a:t>
            </a:r>
            <a:r>
              <a:rPr lang="es-ES" sz="1600" dirty="0" err="1"/>
              <a:t>is</a:t>
            </a:r>
            <a:r>
              <a:rPr lang="es-ES" sz="1600" dirty="0"/>
              <a:t> </a:t>
            </a:r>
            <a:r>
              <a:rPr lang="es-ES" sz="1600" dirty="0" err="1"/>
              <a:t>under</a:t>
            </a:r>
            <a:r>
              <a:rPr lang="es-ES" sz="1600" dirty="0"/>
              <a:t> </a:t>
            </a:r>
            <a:r>
              <a:rPr lang="es-ES" sz="1600" dirty="0" err="1"/>
              <a:t>development</a:t>
            </a:r>
            <a:r>
              <a:rPr lang="es-ES" sz="1600" dirty="0"/>
              <a:t> </a:t>
            </a:r>
            <a:r>
              <a:rPr lang="es-ES" sz="1600" dirty="0" err="1"/>
              <a:t>by</a:t>
            </a:r>
            <a:r>
              <a:rPr lang="es-ES" sz="1600" dirty="0"/>
              <a:t> </a:t>
            </a:r>
            <a:r>
              <a:rPr lang="es-ES" sz="1600" dirty="0" err="1"/>
              <a:t>the</a:t>
            </a:r>
            <a:r>
              <a:rPr lang="es-ES" sz="1600" dirty="0"/>
              <a:t> WEEROC </a:t>
            </a:r>
            <a:r>
              <a:rPr lang="es-ES" sz="1600" dirty="0" err="1"/>
              <a:t>company</a:t>
            </a:r>
            <a:endParaRPr lang="en-US" sz="1600" dirty="0"/>
          </a:p>
        </p:txBody>
      </p:sp>
      <p:sp>
        <p:nvSpPr>
          <p:cNvPr id="33" name="CuadroTexto 31">
            <a:extLst>
              <a:ext uri="{FF2B5EF4-FFF2-40B4-BE49-F238E27FC236}">
                <a16:creationId xmlns:a16="http://schemas.microsoft.com/office/drawing/2014/main" id="{F5F1BD13-0C60-6036-A218-85B6B53797AF}"/>
              </a:ext>
            </a:extLst>
          </p:cNvPr>
          <p:cNvSpPr txBox="1"/>
          <p:nvPr/>
        </p:nvSpPr>
        <p:spPr>
          <a:xfrm>
            <a:off x="4327543" y="3646400"/>
            <a:ext cx="3616183" cy="338554"/>
          </a:xfrm>
          <a:prstGeom prst="rect">
            <a:avLst/>
          </a:prstGeom>
          <a:noFill/>
        </p:spPr>
        <p:txBody>
          <a:bodyPr wrap="none" rtlCol="0">
            <a:spAutoFit/>
          </a:bodyPr>
          <a:lstStyle/>
          <a:p>
            <a:r>
              <a:rPr lang="en-US" sz="1600" dirty="0"/>
              <a:t>Based on </a:t>
            </a:r>
            <a:r>
              <a:rPr lang="en-US" sz="1600" dirty="0" err="1"/>
              <a:t>LiROC</a:t>
            </a:r>
            <a:r>
              <a:rPr lang="en-US" sz="1600" dirty="0"/>
              <a:t>                 +            </a:t>
            </a:r>
            <a:r>
              <a:rPr lang="en-US" sz="1600" dirty="0" err="1"/>
              <a:t>picoTDC</a:t>
            </a:r>
            <a:endParaRPr lang="en-US" sz="1600" dirty="0"/>
          </a:p>
        </p:txBody>
      </p:sp>
      <p:sp>
        <p:nvSpPr>
          <p:cNvPr id="34" name="CuadroTexto 32">
            <a:extLst>
              <a:ext uri="{FF2B5EF4-FFF2-40B4-BE49-F238E27FC236}">
                <a16:creationId xmlns:a16="http://schemas.microsoft.com/office/drawing/2014/main" id="{09F6DB1E-B206-C0E0-409B-685738A9BC4E}"/>
              </a:ext>
            </a:extLst>
          </p:cNvPr>
          <p:cNvSpPr txBox="1"/>
          <p:nvPr/>
        </p:nvSpPr>
        <p:spPr>
          <a:xfrm>
            <a:off x="4334087" y="3930410"/>
            <a:ext cx="1531188" cy="338554"/>
          </a:xfrm>
          <a:prstGeom prst="rect">
            <a:avLst/>
          </a:prstGeom>
          <a:noFill/>
        </p:spPr>
        <p:txBody>
          <a:bodyPr wrap="none" rtlCol="0">
            <a:spAutoFit/>
          </a:bodyPr>
          <a:lstStyle/>
          <a:p>
            <a:r>
              <a:rPr lang="en-US" sz="1600" dirty="0"/>
              <a:t>64-channel ASIC</a:t>
            </a:r>
          </a:p>
        </p:txBody>
      </p:sp>
      <p:sp>
        <p:nvSpPr>
          <p:cNvPr id="35" name="CuadroTexto 33">
            <a:extLst>
              <a:ext uri="{FF2B5EF4-FFF2-40B4-BE49-F238E27FC236}">
                <a16:creationId xmlns:a16="http://schemas.microsoft.com/office/drawing/2014/main" id="{3781BE54-4715-EEB7-494B-612F25748E93}"/>
              </a:ext>
            </a:extLst>
          </p:cNvPr>
          <p:cNvSpPr txBox="1"/>
          <p:nvPr/>
        </p:nvSpPr>
        <p:spPr>
          <a:xfrm>
            <a:off x="7038653" y="3913934"/>
            <a:ext cx="2080506" cy="584775"/>
          </a:xfrm>
          <a:prstGeom prst="rect">
            <a:avLst/>
          </a:prstGeom>
          <a:noFill/>
        </p:spPr>
        <p:txBody>
          <a:bodyPr wrap="none" rtlCol="0">
            <a:spAutoFit/>
          </a:bodyPr>
          <a:lstStyle/>
          <a:p>
            <a:r>
              <a:rPr lang="en-US" sz="1600" dirty="0"/>
              <a:t>64 channel TDC ASIC</a:t>
            </a:r>
          </a:p>
          <a:p>
            <a:r>
              <a:rPr lang="en-US" sz="1600" dirty="0"/>
              <a:t>Time resolution &lt;12 </a:t>
            </a:r>
            <a:r>
              <a:rPr lang="en-US" sz="1600" dirty="0" err="1"/>
              <a:t>ps</a:t>
            </a:r>
            <a:endParaRPr lang="en-US" sz="1600" dirty="0"/>
          </a:p>
        </p:txBody>
      </p:sp>
      <p:pic>
        <p:nvPicPr>
          <p:cNvPr id="36" name="Imagen 34">
            <a:extLst>
              <a:ext uri="{FF2B5EF4-FFF2-40B4-BE49-F238E27FC236}">
                <a16:creationId xmlns:a16="http://schemas.microsoft.com/office/drawing/2014/main" id="{C585968E-DA79-63C3-F3B0-1214E897A4BB}"/>
              </a:ext>
            </a:extLst>
          </p:cNvPr>
          <p:cNvPicPr>
            <a:picLocks noChangeAspect="1"/>
          </p:cNvPicPr>
          <p:nvPr/>
        </p:nvPicPr>
        <p:blipFill>
          <a:blip r:embed="rId3"/>
          <a:stretch>
            <a:fillRect/>
          </a:stretch>
        </p:blipFill>
        <p:spPr>
          <a:xfrm>
            <a:off x="7082613" y="4426766"/>
            <a:ext cx="1787755" cy="1555281"/>
          </a:xfrm>
          <a:prstGeom prst="rect">
            <a:avLst/>
          </a:prstGeom>
          <a:ln>
            <a:noFill/>
          </a:ln>
          <a:effectLst>
            <a:softEdge rad="112500"/>
          </a:effectLst>
        </p:spPr>
      </p:pic>
      <p:grpSp>
        <p:nvGrpSpPr>
          <p:cNvPr id="38" name="그룹 66">
            <a:extLst>
              <a:ext uri="{FF2B5EF4-FFF2-40B4-BE49-F238E27FC236}">
                <a16:creationId xmlns:a16="http://schemas.microsoft.com/office/drawing/2014/main" id="{E91D039E-64AB-040D-CFD1-34257B9366A3}"/>
              </a:ext>
            </a:extLst>
          </p:cNvPr>
          <p:cNvGrpSpPr/>
          <p:nvPr/>
        </p:nvGrpSpPr>
        <p:grpSpPr>
          <a:xfrm>
            <a:off x="4386103" y="4267941"/>
            <a:ext cx="1603568" cy="1794000"/>
            <a:chOff x="0" y="0"/>
            <a:chExt cx="3227070" cy="3837305"/>
          </a:xfrm>
        </p:grpSpPr>
        <p:pic>
          <p:nvPicPr>
            <p:cNvPr id="39" name="그림 61" descr="텍스트, 전자기기, 회로이(가) 표시된 사진&#10;&#10;자동 생성된 설명">
              <a:extLst>
                <a:ext uri="{FF2B5EF4-FFF2-40B4-BE49-F238E27FC236}">
                  <a16:creationId xmlns:a16="http://schemas.microsoft.com/office/drawing/2014/main" id="{8F4E8977-DFE0-9288-4C68-0B03996AEDE0}"/>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bwMode="auto">
            <a:xfrm rot="5400000">
              <a:off x="-305118" y="305118"/>
              <a:ext cx="3837305" cy="322707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53640926-AAD7-44D8-BBD7-CCE9431645EC}">
                <a14:shadowObscured xmlns:a14="http://schemas.microsoft.com/office/drawing/2010/main"/>
              </a:ext>
            </a:extLst>
          </p:spPr>
        </p:pic>
        <p:sp>
          <p:nvSpPr>
            <p:cNvPr id="40" name="오른쪽 중괄호 62">
              <a:extLst>
                <a:ext uri="{FF2B5EF4-FFF2-40B4-BE49-F238E27FC236}">
                  <a16:creationId xmlns:a16="http://schemas.microsoft.com/office/drawing/2014/main" id="{A9CA3255-1EE7-B381-0080-B06EB04ADB0C}"/>
                </a:ext>
              </a:extLst>
            </p:cNvPr>
            <p:cNvSpPr/>
            <p:nvPr/>
          </p:nvSpPr>
          <p:spPr>
            <a:xfrm>
              <a:off x="2233295" y="2862581"/>
              <a:ext cx="67408" cy="465455"/>
            </a:xfrm>
            <a:prstGeom prst="rightBrace">
              <a:avLst/>
            </a:prstGeom>
            <a:ln w="12700">
              <a:solidFill>
                <a:srgbClr val="FF0000"/>
              </a:solidFill>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1" name="오른쪽 중괄호 63">
              <a:extLst>
                <a:ext uri="{FF2B5EF4-FFF2-40B4-BE49-F238E27FC236}">
                  <a16:creationId xmlns:a16="http://schemas.microsoft.com/office/drawing/2014/main" id="{B14659AF-A411-D575-FC0A-0F571BB4DCAA}"/>
                </a:ext>
              </a:extLst>
            </p:cNvPr>
            <p:cNvSpPr/>
            <p:nvPr/>
          </p:nvSpPr>
          <p:spPr>
            <a:xfrm rot="16200000">
              <a:off x="1485424" y="2114709"/>
              <a:ext cx="114666" cy="1380710"/>
            </a:xfrm>
            <a:prstGeom prst="rightBrace">
              <a:avLst/>
            </a:prstGeom>
            <a:ln w="12700">
              <a:solidFill>
                <a:srgbClr val="FF0000"/>
              </a:solidFill>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2" name="Text Box 64">
              <a:extLst>
                <a:ext uri="{FF2B5EF4-FFF2-40B4-BE49-F238E27FC236}">
                  <a16:creationId xmlns:a16="http://schemas.microsoft.com/office/drawing/2014/main" id="{FF39FD97-6DD7-24AC-BDF7-BEE77F9AF96D}"/>
                </a:ext>
              </a:extLst>
            </p:cNvPr>
            <p:cNvSpPr txBox="1"/>
            <p:nvPr/>
          </p:nvSpPr>
          <p:spPr>
            <a:xfrm>
              <a:off x="1295082" y="2514918"/>
              <a:ext cx="492370" cy="210185"/>
            </a:xfrm>
            <a:prstGeom prst="rect">
              <a:avLst/>
            </a:prstGeom>
            <a:solidFill>
              <a:srgbClr val="EAEAEA"/>
            </a:solidFill>
            <a:ln w="6350">
              <a:solidFill>
                <a:prstClr val="black"/>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1" hangingPunct="1">
                <a:lnSpc>
                  <a:spcPct val="107000"/>
                </a:lnSpc>
                <a:spcBef>
                  <a:spcPts val="0"/>
                </a:spcBef>
                <a:spcAft>
                  <a:spcPts val="800"/>
                </a:spcAft>
                <a:buClrTx/>
                <a:buSzTx/>
                <a:buFontTx/>
                <a:buNone/>
                <a:tabLst/>
                <a:defRPr/>
              </a:pPr>
              <a:r>
                <a:rPr kumimoji="0" lang="en-US" sz="600" b="0" i="0" u="none" strike="noStrike" kern="100" cap="none" spc="0" normalizeH="0" baseline="0" noProof="0">
                  <a:ln>
                    <a:noFill/>
                  </a:ln>
                  <a:solidFill>
                    <a:prstClr val="black"/>
                  </a:solidFill>
                  <a:effectLst/>
                  <a:uLnTx/>
                  <a:uFillTx/>
                  <a:latin typeface="Malgun Gothic" panose="020B0503020000020004" pitchFamily="34" charset="-127"/>
                  <a:ea typeface="Malgun Gothic" panose="020B0503020000020004" pitchFamily="34" charset="-127"/>
                  <a:cs typeface="Times New Roman" panose="02020603050405020304" pitchFamily="18" charset="0"/>
                </a:rPr>
                <a:t>95.5mm</a:t>
              </a:r>
              <a:endParaRPr kumimoji="0" lang="en-GB" sz="1000" b="0" i="0" u="none" strike="noStrike" kern="100" cap="none" spc="0" normalizeH="0" baseline="0" noProof="0">
                <a:ln>
                  <a:noFill/>
                </a:ln>
                <a:solidFill>
                  <a:prstClr val="black"/>
                </a:solidFill>
                <a:effectLst/>
                <a:uLnTx/>
                <a:uFillTx/>
                <a:latin typeface="Malgun Gothic" panose="020B0503020000020004" pitchFamily="34" charset="-127"/>
                <a:ea typeface="Malgun Gothic" panose="020B0503020000020004" pitchFamily="34" charset="-127"/>
                <a:cs typeface="Times New Roman" panose="02020603050405020304" pitchFamily="18" charset="0"/>
              </a:endParaRPr>
            </a:p>
          </p:txBody>
        </p:sp>
        <p:sp>
          <p:nvSpPr>
            <p:cNvPr id="43" name="Text Box 65">
              <a:extLst>
                <a:ext uri="{FF2B5EF4-FFF2-40B4-BE49-F238E27FC236}">
                  <a16:creationId xmlns:a16="http://schemas.microsoft.com/office/drawing/2014/main" id="{672FE042-AE73-EF14-050C-7746201E181E}"/>
                </a:ext>
              </a:extLst>
            </p:cNvPr>
            <p:cNvSpPr txBox="1"/>
            <p:nvPr/>
          </p:nvSpPr>
          <p:spPr>
            <a:xfrm>
              <a:off x="2323782" y="2986406"/>
              <a:ext cx="447675" cy="210185"/>
            </a:xfrm>
            <a:prstGeom prst="rect">
              <a:avLst/>
            </a:prstGeom>
            <a:solidFill>
              <a:srgbClr val="EAEAEA"/>
            </a:solidFill>
            <a:ln w="6350">
              <a:solidFill>
                <a:prstClr val="black"/>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1" hangingPunct="1">
                <a:lnSpc>
                  <a:spcPct val="107000"/>
                </a:lnSpc>
                <a:spcBef>
                  <a:spcPts val="0"/>
                </a:spcBef>
                <a:spcAft>
                  <a:spcPts val="800"/>
                </a:spcAft>
                <a:buClrTx/>
                <a:buSzTx/>
                <a:buFontTx/>
                <a:buNone/>
                <a:tabLst/>
                <a:defRPr/>
              </a:pPr>
              <a:r>
                <a:rPr kumimoji="0" lang="en-US" sz="600" b="0" i="0" u="none" strike="noStrike" kern="100" cap="none" spc="0" normalizeH="0" baseline="0" noProof="0">
                  <a:ln>
                    <a:noFill/>
                  </a:ln>
                  <a:solidFill>
                    <a:prstClr val="black"/>
                  </a:solidFill>
                  <a:effectLst/>
                  <a:uLnTx/>
                  <a:uFillTx/>
                  <a:latin typeface="Malgun Gothic" panose="020B0503020000020004" pitchFamily="34" charset="-127"/>
                  <a:ea typeface="Malgun Gothic" panose="020B0503020000020004" pitchFamily="34" charset="-127"/>
                  <a:cs typeface="Times New Roman" panose="02020603050405020304" pitchFamily="18" charset="0"/>
                </a:rPr>
                <a:t>32mm</a:t>
              </a:r>
              <a:endParaRPr kumimoji="0" lang="en-GB" sz="1000" b="0" i="0" u="none" strike="noStrike" kern="100" cap="none" spc="0" normalizeH="0" baseline="0" noProof="0">
                <a:ln>
                  <a:noFill/>
                </a:ln>
                <a:solidFill>
                  <a:prstClr val="black"/>
                </a:solidFill>
                <a:effectLst/>
                <a:uLnTx/>
                <a:uFillTx/>
                <a:latin typeface="Malgun Gothic" panose="020B0503020000020004" pitchFamily="34" charset="-127"/>
                <a:ea typeface="Malgun Gothic" panose="020B0503020000020004" pitchFamily="34" charset="-127"/>
                <a:cs typeface="Times New Roman" panose="02020603050405020304" pitchFamily="18" charset="0"/>
              </a:endParaRPr>
            </a:p>
          </p:txBody>
        </p:sp>
      </p:grpSp>
    </p:spTree>
    <p:extLst>
      <p:ext uri="{BB962C8B-B14F-4D97-AF65-F5344CB8AC3E}">
        <p14:creationId xmlns:p14="http://schemas.microsoft.com/office/powerpoint/2010/main" val="31442208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2"/>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4"/>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5"/>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p:bldP spid="29" grpId="0"/>
      <p:bldP spid="30" grpId="0"/>
      <p:bldP spid="32" grpId="0"/>
      <p:bldP spid="33" grpId="0"/>
      <p:bldP spid="34" grpId="0"/>
      <p:bldP spid="3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6F91447-90CC-4AC8-9023-4C2B85081D70}"/>
              </a:ext>
            </a:extLst>
          </p:cNvPr>
          <p:cNvSpPr>
            <a:spLocks noGrp="1"/>
          </p:cNvSpPr>
          <p:nvPr>
            <p:ph idx="1"/>
          </p:nvPr>
        </p:nvSpPr>
        <p:spPr>
          <a:xfrm>
            <a:off x="141562" y="1633265"/>
            <a:ext cx="8666018" cy="4886789"/>
          </a:xfrm>
        </p:spPr>
        <p:txBody>
          <a:bodyPr/>
          <a:lstStyle/>
          <a:p>
            <a:r>
              <a:rPr lang="en-US" dirty="0"/>
              <a:t>NINO chip</a:t>
            </a:r>
          </a:p>
          <a:p>
            <a:pPr marL="0" indent="0">
              <a:buNone/>
            </a:pPr>
            <a:r>
              <a:rPr lang="es-ES" sz="1600" b="0" strike="noStrike" spc="-1" dirty="0">
                <a:solidFill>
                  <a:srgbClr val="000000"/>
                </a:solidFill>
                <a:latin typeface="Calibri"/>
              </a:rPr>
              <a:t>    </a:t>
            </a:r>
            <a:r>
              <a:rPr lang="es-ES" sz="1400" b="1" strike="noStrike" spc="-1" dirty="0">
                <a:solidFill>
                  <a:srgbClr val="000000"/>
                </a:solidFill>
                <a:latin typeface="Calibri"/>
              </a:rPr>
              <a:t>Time </a:t>
            </a:r>
            <a:r>
              <a:rPr lang="es-ES" sz="1400" b="1" strike="noStrike" spc="-1" dirty="0" err="1">
                <a:solidFill>
                  <a:srgbClr val="000000"/>
                </a:solidFill>
                <a:latin typeface="Calibri"/>
              </a:rPr>
              <a:t>resolution</a:t>
            </a:r>
            <a:r>
              <a:rPr lang="es-ES" sz="1400" b="1" strike="noStrike" spc="-1" dirty="0">
                <a:solidFill>
                  <a:srgbClr val="000000"/>
                </a:solidFill>
                <a:latin typeface="Calibri"/>
              </a:rPr>
              <a:t> ~50 </a:t>
            </a:r>
            <a:r>
              <a:rPr lang="es-ES" sz="1400" b="1" strike="noStrike" spc="-1" dirty="0" err="1">
                <a:solidFill>
                  <a:srgbClr val="000000"/>
                </a:solidFill>
                <a:latin typeface="Calibri"/>
              </a:rPr>
              <a:t>ps</a:t>
            </a:r>
            <a:endParaRPr lang="en-US" sz="1600" b="1" dirty="0"/>
          </a:p>
          <a:p>
            <a:endParaRPr lang="en-US" sz="1600" b="1" dirty="0"/>
          </a:p>
          <a:p>
            <a:endParaRPr lang="en-US" sz="1600" b="1" dirty="0"/>
          </a:p>
          <a:p>
            <a:r>
              <a:rPr lang="en-US" dirty="0"/>
              <a:t>LIROC chip</a:t>
            </a:r>
          </a:p>
          <a:p>
            <a:pPr marL="0" indent="0">
              <a:buNone/>
            </a:pPr>
            <a:r>
              <a:rPr lang="en-US" sz="1600" b="0" strike="noStrike" spc="-1" dirty="0">
                <a:solidFill>
                  <a:srgbClr val="0070C0"/>
                </a:solidFill>
                <a:latin typeface="Calibri"/>
              </a:rPr>
              <a:t>    </a:t>
            </a:r>
            <a:r>
              <a:rPr lang="en-US" sz="1400" b="1" strike="noStrike" spc="-1" dirty="0">
                <a:solidFill>
                  <a:srgbClr val="0070C0"/>
                </a:solidFill>
                <a:latin typeface="Calibri"/>
              </a:rPr>
              <a:t>Time resolution 12 </a:t>
            </a:r>
            <a:r>
              <a:rPr lang="en-US" sz="1400" b="1" strike="noStrike" spc="-1" dirty="0" err="1">
                <a:solidFill>
                  <a:srgbClr val="0070C0"/>
                </a:solidFill>
                <a:latin typeface="Calibri"/>
              </a:rPr>
              <a:t>ps</a:t>
            </a:r>
            <a:endParaRPr lang="fr-FR" sz="1400" b="1" strike="noStrike" spc="-1" dirty="0">
              <a:latin typeface="Arial"/>
            </a:endParaRPr>
          </a:p>
          <a:p>
            <a:endParaRPr lang="en-GB" dirty="0"/>
          </a:p>
        </p:txBody>
      </p:sp>
      <p:sp>
        <p:nvSpPr>
          <p:cNvPr id="3" name="Footer Placeholder 2">
            <a:extLst>
              <a:ext uri="{FF2B5EF4-FFF2-40B4-BE49-F238E27FC236}">
                <a16:creationId xmlns:a16="http://schemas.microsoft.com/office/drawing/2014/main" id="{A3782BE6-D426-4D38-64B4-19BCFC3F0AD7}"/>
              </a:ext>
            </a:extLst>
          </p:cNvPr>
          <p:cNvSpPr>
            <a:spLocks noGrp="1"/>
          </p:cNvSpPr>
          <p:nvPr>
            <p:ph type="ftr" sz="quarter" idx="11"/>
          </p:nvPr>
        </p:nvSpPr>
        <p:spPr/>
        <p:txBody>
          <a:bodyPr/>
          <a:lstStyle/>
          <a:p>
            <a:r>
              <a:rPr lang="en-GB"/>
              <a:t>4th Annual Meeting - Prague</a:t>
            </a:r>
            <a:endParaRPr lang="en-GB" dirty="0"/>
          </a:p>
        </p:txBody>
      </p:sp>
      <p:sp>
        <p:nvSpPr>
          <p:cNvPr id="4" name="Date Placeholder 3">
            <a:extLst>
              <a:ext uri="{FF2B5EF4-FFF2-40B4-BE49-F238E27FC236}">
                <a16:creationId xmlns:a16="http://schemas.microsoft.com/office/drawing/2014/main" id="{6AE9C312-46B9-7C83-5CE2-9B35D04E059F}"/>
              </a:ext>
            </a:extLst>
          </p:cNvPr>
          <p:cNvSpPr>
            <a:spLocks noGrp="1"/>
          </p:cNvSpPr>
          <p:nvPr>
            <p:ph type="dt" sz="half" idx="10"/>
          </p:nvPr>
        </p:nvSpPr>
        <p:spPr/>
        <p:txBody>
          <a:bodyPr/>
          <a:lstStyle/>
          <a:p>
            <a:r>
              <a:rPr lang="en-US"/>
              <a:t>8 May 2025</a:t>
            </a:r>
            <a:endParaRPr lang="en-GB" dirty="0"/>
          </a:p>
        </p:txBody>
      </p:sp>
      <p:sp>
        <p:nvSpPr>
          <p:cNvPr id="5" name="Slide Number Placeholder 4">
            <a:extLst>
              <a:ext uri="{FF2B5EF4-FFF2-40B4-BE49-F238E27FC236}">
                <a16:creationId xmlns:a16="http://schemas.microsoft.com/office/drawing/2014/main" id="{1B782507-F230-0B58-9599-9BBE7491C9D2}"/>
              </a:ext>
            </a:extLst>
          </p:cNvPr>
          <p:cNvSpPr>
            <a:spLocks noGrp="1"/>
          </p:cNvSpPr>
          <p:nvPr>
            <p:ph type="sldNum" sz="quarter" idx="12"/>
          </p:nvPr>
        </p:nvSpPr>
        <p:spPr/>
        <p:txBody>
          <a:bodyPr/>
          <a:lstStyle/>
          <a:p>
            <a:fld id="{FC4456CD-832E-41F2-9893-C7650CCC5376}" type="slidenum">
              <a:rPr lang="en-GB" smtClean="0"/>
              <a:t>11</a:t>
            </a:fld>
            <a:endParaRPr lang="en-GB"/>
          </a:p>
        </p:txBody>
      </p:sp>
      <p:sp>
        <p:nvSpPr>
          <p:cNvPr id="7" name="Title 5">
            <a:extLst>
              <a:ext uri="{FF2B5EF4-FFF2-40B4-BE49-F238E27FC236}">
                <a16:creationId xmlns:a16="http://schemas.microsoft.com/office/drawing/2014/main" id="{78F9A450-BA3F-AF45-C3A3-9970A8D1ED26}"/>
              </a:ext>
            </a:extLst>
          </p:cNvPr>
          <p:cNvSpPr>
            <a:spLocks noGrp="1"/>
          </p:cNvSpPr>
          <p:nvPr>
            <p:ph type="title"/>
          </p:nvPr>
        </p:nvSpPr>
        <p:spPr>
          <a:xfrm>
            <a:off x="4033838" y="0"/>
            <a:ext cx="5005387" cy="1077913"/>
          </a:xfrm>
        </p:spPr>
        <p:txBody>
          <a:bodyPr>
            <a:normAutofit fontScale="90000"/>
          </a:bodyPr>
          <a:lstStyle/>
          <a:p>
            <a:pPr algn="r"/>
            <a:r>
              <a:rPr lang="en-GB" sz="3600" dirty="0">
                <a:solidFill>
                  <a:schemeClr val="bg1">
                    <a:lumMod val="95000"/>
                  </a:schemeClr>
                </a:solidFill>
                <a:latin typeface="Calibri Light" panose="020F0302020204030204" pitchFamily="34" charset="0"/>
                <a:cs typeface="Calibri Light" panose="020F0302020204030204" pitchFamily="34" charset="0"/>
              </a:rPr>
              <a:t>Task 7.2.2: MRPCs for SDHCAL</a:t>
            </a:r>
            <a:endParaRPr lang="fr-FR" dirty="0">
              <a:latin typeface="Calibri Light" panose="020F0302020204030204" pitchFamily="34" charset="0"/>
              <a:cs typeface="Calibri Light" panose="020F0302020204030204" pitchFamily="34" charset="0"/>
            </a:endParaRPr>
          </a:p>
        </p:txBody>
      </p:sp>
      <p:grpSp>
        <p:nvGrpSpPr>
          <p:cNvPr id="9" name="그룹 66">
            <a:extLst>
              <a:ext uri="{FF2B5EF4-FFF2-40B4-BE49-F238E27FC236}">
                <a16:creationId xmlns:a16="http://schemas.microsoft.com/office/drawing/2014/main" id="{FBAF7A1C-055F-E8BF-7863-1B38D18DDB12}"/>
              </a:ext>
            </a:extLst>
          </p:cNvPr>
          <p:cNvGrpSpPr/>
          <p:nvPr/>
        </p:nvGrpSpPr>
        <p:grpSpPr>
          <a:xfrm>
            <a:off x="2252227" y="2737854"/>
            <a:ext cx="1818720" cy="2061720"/>
            <a:chOff x="5246640" y="3210120"/>
            <a:chExt cx="1818720" cy="2061720"/>
          </a:xfrm>
        </p:grpSpPr>
        <p:pic>
          <p:nvPicPr>
            <p:cNvPr id="10" name="그림 61" descr="텍스트, 전자기기, 회로이(가) 표시된 사진&#10;&#10;자동 생성된 설명">
              <a:extLst>
                <a:ext uri="{FF2B5EF4-FFF2-40B4-BE49-F238E27FC236}">
                  <a16:creationId xmlns:a16="http://schemas.microsoft.com/office/drawing/2014/main" id="{45CD7933-24EF-EC6F-7F82-BECBFD48D22D}"/>
                </a:ext>
              </a:extLst>
            </p:cNvPr>
            <p:cNvPicPr/>
            <p:nvPr/>
          </p:nvPicPr>
          <p:blipFill>
            <a:blip r:embed="rId2"/>
            <a:stretch/>
          </p:blipFill>
          <p:spPr>
            <a:xfrm rot="5400000">
              <a:off x="5124960" y="3331440"/>
              <a:ext cx="2061720" cy="1818720"/>
            </a:xfrm>
            <a:prstGeom prst="rect">
              <a:avLst/>
            </a:prstGeom>
            <a:ln w="0">
              <a:noFill/>
            </a:ln>
          </p:spPr>
        </p:pic>
        <p:sp>
          <p:nvSpPr>
            <p:cNvPr id="11" name="오른쪽 중괄호 62">
              <a:extLst>
                <a:ext uri="{FF2B5EF4-FFF2-40B4-BE49-F238E27FC236}">
                  <a16:creationId xmlns:a16="http://schemas.microsoft.com/office/drawing/2014/main" id="{5BC4D728-0D19-3CEB-C1FF-66B869825EFE}"/>
                </a:ext>
              </a:extLst>
            </p:cNvPr>
            <p:cNvSpPr/>
            <p:nvPr/>
          </p:nvSpPr>
          <p:spPr>
            <a:xfrm>
              <a:off x="6504840" y="4748400"/>
              <a:ext cx="37800" cy="249840"/>
            </a:xfrm>
            <a:prstGeom prst="rightBrace">
              <a:avLst>
                <a:gd name="adj1" fmla="val 8333"/>
                <a:gd name="adj2" fmla="val 50000"/>
              </a:avLst>
            </a:prstGeom>
            <a:noFill/>
            <a:ln w="12700">
              <a:solidFill>
                <a:srgbClr val="FF0000"/>
              </a:solidFill>
              <a:round/>
            </a:ln>
          </p:spPr>
          <p:style>
            <a:lnRef idx="1">
              <a:schemeClr val="accent1"/>
            </a:lnRef>
            <a:fillRef idx="0">
              <a:schemeClr val="accent1"/>
            </a:fillRef>
            <a:effectRef idx="0">
              <a:schemeClr val="accent1"/>
            </a:effectRef>
            <a:fontRef idx="minor"/>
          </p:style>
          <p:txBody>
            <a:bodyPr/>
            <a:lstStyle/>
            <a:p>
              <a:endParaRPr lang="en-GB"/>
            </a:p>
          </p:txBody>
        </p:sp>
        <p:sp>
          <p:nvSpPr>
            <p:cNvPr id="12" name="오른쪽 중괄호 63">
              <a:extLst>
                <a:ext uri="{FF2B5EF4-FFF2-40B4-BE49-F238E27FC236}">
                  <a16:creationId xmlns:a16="http://schemas.microsoft.com/office/drawing/2014/main" id="{6B1F76C3-121B-8D12-14CE-CF92B6335B99}"/>
                </a:ext>
              </a:extLst>
            </p:cNvPr>
            <p:cNvSpPr/>
            <p:nvPr/>
          </p:nvSpPr>
          <p:spPr>
            <a:xfrm rot="16200000">
              <a:off x="6084720" y="4328640"/>
              <a:ext cx="61200" cy="777960"/>
            </a:xfrm>
            <a:prstGeom prst="rightBrace">
              <a:avLst>
                <a:gd name="adj1" fmla="val 8333"/>
                <a:gd name="adj2" fmla="val 50000"/>
              </a:avLst>
            </a:prstGeom>
            <a:noFill/>
            <a:ln w="12700">
              <a:solidFill>
                <a:srgbClr val="FF0000"/>
              </a:solidFill>
              <a:round/>
            </a:ln>
          </p:spPr>
          <p:style>
            <a:lnRef idx="1">
              <a:schemeClr val="accent1"/>
            </a:lnRef>
            <a:fillRef idx="0">
              <a:schemeClr val="accent1"/>
            </a:fillRef>
            <a:effectRef idx="0">
              <a:schemeClr val="accent1"/>
            </a:effectRef>
            <a:fontRef idx="minor"/>
          </p:style>
          <p:txBody>
            <a:bodyPr/>
            <a:lstStyle/>
            <a:p>
              <a:endParaRPr lang="en-GB"/>
            </a:p>
          </p:txBody>
        </p:sp>
        <p:sp>
          <p:nvSpPr>
            <p:cNvPr id="13" name="Text Box 64">
              <a:extLst>
                <a:ext uri="{FF2B5EF4-FFF2-40B4-BE49-F238E27FC236}">
                  <a16:creationId xmlns:a16="http://schemas.microsoft.com/office/drawing/2014/main" id="{9B2DD5A6-7FC6-DAAA-B32C-46AF89FE61C3}"/>
                </a:ext>
              </a:extLst>
            </p:cNvPr>
            <p:cNvSpPr/>
            <p:nvPr/>
          </p:nvSpPr>
          <p:spPr>
            <a:xfrm>
              <a:off x="5976000" y="4561560"/>
              <a:ext cx="277200" cy="112680"/>
            </a:xfrm>
            <a:prstGeom prst="rect">
              <a:avLst/>
            </a:prstGeom>
            <a:solidFill>
              <a:srgbClr val="EAEAEA"/>
            </a:solidFill>
            <a:ln w="6350">
              <a:solidFill>
                <a:srgbClr val="000000"/>
              </a:solidFill>
              <a:round/>
            </a:ln>
          </p:spPr>
          <p:style>
            <a:lnRef idx="0">
              <a:scrgbClr r="0" g="0" b="0"/>
            </a:lnRef>
            <a:fillRef idx="0">
              <a:scrgbClr r="0" g="0" b="0"/>
            </a:fillRef>
            <a:effectRef idx="0">
              <a:scrgbClr r="0" g="0" b="0"/>
            </a:effectRef>
            <a:fontRef idx="minor"/>
          </p:style>
          <p:txBody>
            <a:bodyPr tIns="91440" bIns="91440" numCol="1" spcCol="0" anchor="t">
              <a:noAutofit/>
            </a:bodyPr>
            <a:lstStyle/>
            <a:p>
              <a:pPr algn="ctr">
                <a:lnSpc>
                  <a:spcPct val="107000"/>
                </a:lnSpc>
                <a:spcAft>
                  <a:spcPts val="799"/>
                </a:spcAft>
                <a:buNone/>
                <a:tabLst>
                  <a:tab pos="0" algn="l"/>
                </a:tabLst>
              </a:pPr>
              <a:r>
                <a:rPr lang="en-US" sz="600" b="0" strike="noStrike" spc="-1">
                  <a:solidFill>
                    <a:srgbClr val="000000"/>
                  </a:solidFill>
                  <a:latin typeface="Malgun Gothic"/>
                  <a:ea typeface="Malgun Gothic"/>
                </a:rPr>
                <a:t>95.5mm</a:t>
              </a:r>
              <a:endParaRPr lang="fr-FR" sz="600" b="0" strike="noStrike" spc="-1">
                <a:latin typeface="Arial"/>
              </a:endParaRPr>
            </a:p>
          </p:txBody>
        </p:sp>
        <p:sp>
          <p:nvSpPr>
            <p:cNvPr id="14" name="Text Box 65">
              <a:extLst>
                <a:ext uri="{FF2B5EF4-FFF2-40B4-BE49-F238E27FC236}">
                  <a16:creationId xmlns:a16="http://schemas.microsoft.com/office/drawing/2014/main" id="{8A79CA95-C6E5-815D-6793-D346EDE5C51D}"/>
                </a:ext>
              </a:extLst>
            </p:cNvPr>
            <p:cNvSpPr/>
            <p:nvPr/>
          </p:nvSpPr>
          <p:spPr>
            <a:xfrm>
              <a:off x="6555960" y="4815000"/>
              <a:ext cx="252000" cy="112680"/>
            </a:xfrm>
            <a:prstGeom prst="rect">
              <a:avLst/>
            </a:prstGeom>
            <a:solidFill>
              <a:srgbClr val="EAEAEA"/>
            </a:solidFill>
            <a:ln w="6350">
              <a:solidFill>
                <a:srgbClr val="000000"/>
              </a:solidFill>
              <a:round/>
            </a:ln>
          </p:spPr>
          <p:style>
            <a:lnRef idx="0">
              <a:scrgbClr r="0" g="0" b="0"/>
            </a:lnRef>
            <a:fillRef idx="0">
              <a:scrgbClr r="0" g="0" b="0"/>
            </a:fillRef>
            <a:effectRef idx="0">
              <a:scrgbClr r="0" g="0" b="0"/>
            </a:effectRef>
            <a:fontRef idx="minor"/>
          </p:style>
          <p:txBody>
            <a:bodyPr tIns="91440" bIns="91440" numCol="1" spcCol="0" anchor="t">
              <a:noAutofit/>
            </a:bodyPr>
            <a:lstStyle/>
            <a:p>
              <a:pPr algn="ctr">
                <a:lnSpc>
                  <a:spcPct val="107000"/>
                </a:lnSpc>
                <a:spcAft>
                  <a:spcPts val="799"/>
                </a:spcAft>
                <a:buNone/>
                <a:tabLst>
                  <a:tab pos="0" algn="l"/>
                </a:tabLst>
              </a:pPr>
              <a:r>
                <a:rPr lang="en-US" sz="600" b="0" strike="noStrike" spc="-1">
                  <a:solidFill>
                    <a:srgbClr val="000000"/>
                  </a:solidFill>
                  <a:latin typeface="Malgun Gothic"/>
                  <a:ea typeface="Malgun Gothic"/>
                </a:rPr>
                <a:t>32mm</a:t>
              </a:r>
              <a:endParaRPr lang="fr-FR" sz="600" b="0" strike="noStrike" spc="-1">
                <a:latin typeface="Arial"/>
              </a:endParaRPr>
            </a:p>
          </p:txBody>
        </p:sp>
      </p:grpSp>
      <p:pic>
        <p:nvPicPr>
          <p:cNvPr id="15" name="Picture 11">
            <a:extLst>
              <a:ext uri="{FF2B5EF4-FFF2-40B4-BE49-F238E27FC236}">
                <a16:creationId xmlns:a16="http://schemas.microsoft.com/office/drawing/2014/main" id="{C9C264CB-D850-3188-CD68-05D0D67F86CD}"/>
              </a:ext>
            </a:extLst>
          </p:cNvPr>
          <p:cNvPicPr/>
          <p:nvPr/>
        </p:nvPicPr>
        <p:blipFill>
          <a:blip r:embed="rId3"/>
          <a:stretch/>
        </p:blipFill>
        <p:spPr>
          <a:xfrm>
            <a:off x="2221267" y="1343214"/>
            <a:ext cx="1888200" cy="1184040"/>
          </a:xfrm>
          <a:prstGeom prst="rect">
            <a:avLst/>
          </a:prstGeom>
          <a:ln w="0">
            <a:noFill/>
          </a:ln>
        </p:spPr>
      </p:pic>
      <p:sp>
        <p:nvSpPr>
          <p:cNvPr id="16" name="Right Arrow 12">
            <a:extLst>
              <a:ext uri="{FF2B5EF4-FFF2-40B4-BE49-F238E27FC236}">
                <a16:creationId xmlns:a16="http://schemas.microsoft.com/office/drawing/2014/main" id="{3F9E5EB9-39BD-154B-8207-3FE75CC28205}"/>
              </a:ext>
            </a:extLst>
          </p:cNvPr>
          <p:cNvSpPr/>
          <p:nvPr/>
        </p:nvSpPr>
        <p:spPr>
          <a:xfrm>
            <a:off x="1715827" y="1691694"/>
            <a:ext cx="341280" cy="243360"/>
          </a:xfrm>
          <a:prstGeom prst="rightArrow">
            <a:avLst>
              <a:gd name="adj1" fmla="val 50000"/>
              <a:gd name="adj2" fmla="val 50000"/>
            </a:avLst>
          </a:prstGeom>
          <a:solidFill>
            <a:srgbClr val="92278F"/>
          </a:solidFill>
          <a:ln>
            <a:solidFill>
              <a:srgbClr val="6C1C69"/>
            </a:solidFill>
            <a:round/>
          </a:ln>
        </p:spPr>
        <p:style>
          <a:lnRef idx="2">
            <a:schemeClr val="accent1">
              <a:shade val="50000"/>
            </a:schemeClr>
          </a:lnRef>
          <a:fillRef idx="1">
            <a:schemeClr val="accent1"/>
          </a:fillRef>
          <a:effectRef idx="0">
            <a:schemeClr val="accent1"/>
          </a:effectRef>
          <a:fontRef idx="minor"/>
        </p:style>
        <p:txBody>
          <a:bodyPr/>
          <a:lstStyle/>
          <a:p>
            <a:endParaRPr lang="en-GB"/>
          </a:p>
        </p:txBody>
      </p:sp>
      <p:sp>
        <p:nvSpPr>
          <p:cNvPr id="17" name="Right Arrow 16">
            <a:extLst>
              <a:ext uri="{FF2B5EF4-FFF2-40B4-BE49-F238E27FC236}">
                <a16:creationId xmlns:a16="http://schemas.microsoft.com/office/drawing/2014/main" id="{69FAAF6F-6F9F-ABEC-6BAB-61A1260481EB}"/>
              </a:ext>
            </a:extLst>
          </p:cNvPr>
          <p:cNvSpPr/>
          <p:nvPr/>
        </p:nvSpPr>
        <p:spPr>
          <a:xfrm>
            <a:off x="1756019" y="3059396"/>
            <a:ext cx="341280" cy="243360"/>
          </a:xfrm>
          <a:prstGeom prst="rightArrow">
            <a:avLst>
              <a:gd name="adj1" fmla="val 50000"/>
              <a:gd name="adj2" fmla="val 50000"/>
            </a:avLst>
          </a:prstGeom>
          <a:solidFill>
            <a:srgbClr val="92278F"/>
          </a:solidFill>
          <a:ln>
            <a:solidFill>
              <a:srgbClr val="6C1C69"/>
            </a:solidFill>
            <a:round/>
          </a:ln>
        </p:spPr>
        <p:style>
          <a:lnRef idx="2">
            <a:schemeClr val="accent1">
              <a:shade val="50000"/>
            </a:schemeClr>
          </a:lnRef>
          <a:fillRef idx="1">
            <a:schemeClr val="accent1"/>
          </a:fillRef>
          <a:effectRef idx="0">
            <a:schemeClr val="accent1"/>
          </a:effectRef>
          <a:fontRef idx="minor"/>
        </p:style>
        <p:txBody>
          <a:bodyPr/>
          <a:lstStyle/>
          <a:p>
            <a:endParaRPr lang="en-GB"/>
          </a:p>
        </p:txBody>
      </p:sp>
      <p:pic>
        <p:nvPicPr>
          <p:cNvPr id="18" name="Imagen 22">
            <a:extLst>
              <a:ext uri="{FF2B5EF4-FFF2-40B4-BE49-F238E27FC236}">
                <a16:creationId xmlns:a16="http://schemas.microsoft.com/office/drawing/2014/main" id="{E924A63A-BC40-F252-709E-738EA87824CB}"/>
              </a:ext>
            </a:extLst>
          </p:cNvPr>
          <p:cNvPicPr/>
          <p:nvPr/>
        </p:nvPicPr>
        <p:blipFill>
          <a:blip r:embed="rId4"/>
          <a:stretch/>
        </p:blipFill>
        <p:spPr>
          <a:xfrm>
            <a:off x="4466947" y="2054214"/>
            <a:ext cx="4557240" cy="2851200"/>
          </a:xfrm>
          <a:prstGeom prst="rect">
            <a:avLst/>
          </a:prstGeom>
          <a:ln w="0">
            <a:noFill/>
          </a:ln>
        </p:spPr>
      </p:pic>
      <p:sp>
        <p:nvSpPr>
          <p:cNvPr id="19" name="CuadroTexto 21">
            <a:extLst>
              <a:ext uri="{FF2B5EF4-FFF2-40B4-BE49-F238E27FC236}">
                <a16:creationId xmlns:a16="http://schemas.microsoft.com/office/drawing/2014/main" id="{C2493F7A-3EC9-DF77-E252-125215D8AB60}"/>
              </a:ext>
            </a:extLst>
          </p:cNvPr>
          <p:cNvSpPr/>
          <p:nvPr/>
        </p:nvSpPr>
        <p:spPr>
          <a:xfrm>
            <a:off x="4291987" y="4780494"/>
            <a:ext cx="4829400" cy="333000"/>
          </a:xfrm>
          <a:prstGeom prst="rect">
            <a:avLst/>
          </a:prstGeom>
          <a:solidFill>
            <a:srgbClr val="E5F4D4"/>
          </a:solid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tabLst>
                <a:tab pos="0" algn="l"/>
              </a:tabLst>
            </a:pPr>
            <a:r>
              <a:rPr lang="en-US" sz="1600" b="0" strike="noStrike" spc="-1">
                <a:solidFill>
                  <a:srgbClr val="000000"/>
                </a:solidFill>
                <a:latin typeface="Calibri"/>
              </a:rPr>
              <a:t>LIROC jitter after removing the measurement setup jitter</a:t>
            </a:r>
            <a:endParaRPr lang="fr-FR" sz="1600" b="0" strike="noStrike" spc="-1">
              <a:latin typeface="Arial"/>
            </a:endParaRPr>
          </a:p>
        </p:txBody>
      </p:sp>
      <p:pic>
        <p:nvPicPr>
          <p:cNvPr id="20" name="Imagen 23">
            <a:extLst>
              <a:ext uri="{FF2B5EF4-FFF2-40B4-BE49-F238E27FC236}">
                <a16:creationId xmlns:a16="http://schemas.microsoft.com/office/drawing/2014/main" id="{E447587D-48CF-B145-8BA3-6FA74DD9EB27}"/>
              </a:ext>
            </a:extLst>
          </p:cNvPr>
          <p:cNvPicPr/>
          <p:nvPr/>
        </p:nvPicPr>
        <p:blipFill>
          <a:blip r:embed="rId5"/>
          <a:stretch/>
        </p:blipFill>
        <p:spPr>
          <a:xfrm>
            <a:off x="4466947" y="1365534"/>
            <a:ext cx="875520" cy="686520"/>
          </a:xfrm>
          <a:prstGeom prst="rect">
            <a:avLst/>
          </a:prstGeom>
          <a:ln w="0">
            <a:noFill/>
          </a:ln>
        </p:spPr>
      </p:pic>
      <p:pic>
        <p:nvPicPr>
          <p:cNvPr id="21" name="Imagen 24">
            <a:extLst>
              <a:ext uri="{FF2B5EF4-FFF2-40B4-BE49-F238E27FC236}">
                <a16:creationId xmlns:a16="http://schemas.microsoft.com/office/drawing/2014/main" id="{55ADC860-D3F7-A554-4C07-04B928EE0E9E}"/>
              </a:ext>
            </a:extLst>
          </p:cNvPr>
          <p:cNvPicPr/>
          <p:nvPr/>
        </p:nvPicPr>
        <p:blipFill>
          <a:blip r:embed="rId6"/>
          <a:stretch/>
        </p:blipFill>
        <p:spPr>
          <a:xfrm>
            <a:off x="5343187" y="1482174"/>
            <a:ext cx="1904760" cy="342720"/>
          </a:xfrm>
          <a:prstGeom prst="rect">
            <a:avLst/>
          </a:prstGeom>
          <a:ln w="0">
            <a:noFill/>
          </a:ln>
        </p:spPr>
      </p:pic>
      <p:pic>
        <p:nvPicPr>
          <p:cNvPr id="22" name="Imagen 25">
            <a:extLst>
              <a:ext uri="{FF2B5EF4-FFF2-40B4-BE49-F238E27FC236}">
                <a16:creationId xmlns:a16="http://schemas.microsoft.com/office/drawing/2014/main" id="{05E6050D-3B3A-A9B3-242B-B78F49B978C8}"/>
              </a:ext>
            </a:extLst>
          </p:cNvPr>
          <p:cNvPicPr/>
          <p:nvPr/>
        </p:nvPicPr>
        <p:blipFill>
          <a:blip r:embed="rId7"/>
          <a:stretch/>
        </p:blipFill>
        <p:spPr>
          <a:xfrm>
            <a:off x="7314547" y="1265814"/>
            <a:ext cx="1595160" cy="802800"/>
          </a:xfrm>
          <a:prstGeom prst="rect">
            <a:avLst/>
          </a:prstGeom>
          <a:ln w="0">
            <a:noFill/>
          </a:ln>
        </p:spPr>
      </p:pic>
      <p:sp>
        <p:nvSpPr>
          <p:cNvPr id="23" name="CuadroTexto 20">
            <a:extLst>
              <a:ext uri="{FF2B5EF4-FFF2-40B4-BE49-F238E27FC236}">
                <a16:creationId xmlns:a16="http://schemas.microsoft.com/office/drawing/2014/main" id="{7C8D9DC5-62D5-2BBE-7241-C4C736BD99AB}"/>
              </a:ext>
            </a:extLst>
          </p:cNvPr>
          <p:cNvSpPr/>
          <p:nvPr/>
        </p:nvSpPr>
        <p:spPr>
          <a:xfrm>
            <a:off x="2094187" y="5248494"/>
            <a:ext cx="7012440" cy="829543"/>
          </a:xfrm>
          <a:prstGeom prst="rect">
            <a:avLst/>
          </a:prstGeom>
          <a:solidFill>
            <a:schemeClr val="accent6">
              <a:lumMod val="20000"/>
              <a:lumOff val="80000"/>
            </a:schemeClr>
          </a:solidFill>
          <a:ln w="0">
            <a:solidFill>
              <a:srgbClr val="5982DB">
                <a:lumMod val="50000"/>
              </a:srgbClr>
            </a:solidFill>
          </a:ln>
        </p:spPr>
        <p:style>
          <a:lnRef idx="0">
            <a:scrgbClr r="0" g="0" b="0"/>
          </a:lnRef>
          <a:fillRef idx="0">
            <a:scrgbClr r="0" g="0" b="0"/>
          </a:fillRef>
          <a:effectRef idx="0">
            <a:scrgbClr r="0" g="0" b="0"/>
          </a:effectRef>
          <a:fontRef idx="minor"/>
        </p:style>
        <p:txBody>
          <a:bodyPr lIns="90000" tIns="45000" rIns="90000" bIns="45000" anchor="t">
            <a:spAutoFit/>
          </a:bodyPr>
          <a:lstStyle/>
          <a:p>
            <a:pPr>
              <a:lnSpc>
                <a:spcPct val="100000"/>
              </a:lnSpc>
              <a:buNone/>
            </a:pPr>
            <a:r>
              <a:rPr lang="es-ES" sz="1600" b="0" strike="noStrike" spc="-1" dirty="0" err="1">
                <a:solidFill>
                  <a:srgbClr val="0E0E0E"/>
                </a:solidFill>
                <a:latin typeface="Chalkboard SE"/>
              </a:rPr>
              <a:t>Progress</a:t>
            </a:r>
            <a:r>
              <a:rPr lang="es-ES" sz="1600" b="0" strike="noStrike" spc="-1" dirty="0">
                <a:solidFill>
                  <a:srgbClr val="0E0E0E"/>
                </a:solidFill>
                <a:latin typeface="Chalkboard SE"/>
              </a:rPr>
              <a:t> has </a:t>
            </a:r>
            <a:r>
              <a:rPr lang="es-ES" sz="1600" b="0" strike="noStrike" spc="-1" dirty="0" err="1">
                <a:solidFill>
                  <a:srgbClr val="0E0E0E"/>
                </a:solidFill>
                <a:latin typeface="Chalkboard SE"/>
              </a:rPr>
              <a:t>been</a:t>
            </a:r>
            <a:r>
              <a:rPr lang="es-ES" sz="1600" b="0" strike="noStrike" spc="-1" dirty="0">
                <a:solidFill>
                  <a:srgbClr val="0E0E0E"/>
                </a:solidFill>
                <a:latin typeface="Chalkboard SE"/>
              </a:rPr>
              <a:t> </a:t>
            </a:r>
            <a:r>
              <a:rPr lang="es-ES" sz="1600" b="0" strike="noStrike" spc="-1" dirty="0" err="1">
                <a:solidFill>
                  <a:srgbClr val="0E0E0E"/>
                </a:solidFill>
                <a:latin typeface="Chalkboard SE"/>
              </a:rPr>
              <a:t>made</a:t>
            </a:r>
            <a:r>
              <a:rPr lang="es-ES" sz="1600" b="0" strike="noStrike" spc="-1" dirty="0">
                <a:solidFill>
                  <a:srgbClr val="0E0E0E"/>
                </a:solidFill>
                <a:latin typeface="Chalkboard SE"/>
              </a:rPr>
              <a:t> at GWNU </a:t>
            </a:r>
            <a:r>
              <a:rPr lang="es-ES" sz="1600" b="0" strike="noStrike" spc="-1" dirty="0" err="1">
                <a:solidFill>
                  <a:srgbClr val="0E0E0E"/>
                </a:solidFill>
                <a:latin typeface="Chalkboard SE"/>
              </a:rPr>
              <a:t>on</a:t>
            </a:r>
            <a:r>
              <a:rPr lang="es-ES" sz="1600" b="0" strike="noStrike" spc="-1" dirty="0">
                <a:solidFill>
                  <a:srgbClr val="0E0E0E"/>
                </a:solidFill>
                <a:latin typeface="Chalkboard SE"/>
              </a:rPr>
              <a:t> </a:t>
            </a:r>
            <a:r>
              <a:rPr lang="es-ES" sz="1600" b="0" strike="noStrike" spc="-1" dirty="0" err="1">
                <a:solidFill>
                  <a:srgbClr val="0E0E0E"/>
                </a:solidFill>
                <a:latin typeface="Chalkboard SE"/>
              </a:rPr>
              <a:t>the</a:t>
            </a:r>
            <a:r>
              <a:rPr lang="es-ES" sz="1600" b="0" strike="noStrike" spc="-1" dirty="0">
                <a:solidFill>
                  <a:srgbClr val="0E0E0E"/>
                </a:solidFill>
                <a:latin typeface="Chalkboard SE"/>
              </a:rPr>
              <a:t> </a:t>
            </a:r>
            <a:r>
              <a:rPr lang="es-ES" sz="1600" b="0" strike="noStrike" spc="-1" dirty="0" err="1">
                <a:solidFill>
                  <a:srgbClr val="0E0E0E"/>
                </a:solidFill>
                <a:latin typeface="Chalkboard SE"/>
              </a:rPr>
              <a:t>development</a:t>
            </a:r>
            <a:r>
              <a:rPr lang="es-ES" sz="1600" b="0" strike="noStrike" spc="-1" dirty="0">
                <a:solidFill>
                  <a:srgbClr val="0E0E0E"/>
                </a:solidFill>
                <a:latin typeface="Chalkboard SE"/>
              </a:rPr>
              <a:t> of </a:t>
            </a:r>
            <a:r>
              <a:rPr lang="es-ES" sz="1600" b="0" strike="noStrike" spc="-1" dirty="0" err="1">
                <a:solidFill>
                  <a:srgbClr val="0E0E0E"/>
                </a:solidFill>
                <a:latin typeface="Chalkboard SE"/>
              </a:rPr>
              <a:t>the</a:t>
            </a:r>
            <a:r>
              <a:rPr lang="es-ES" sz="1600" b="0" strike="noStrike" spc="-1" dirty="0">
                <a:solidFill>
                  <a:srgbClr val="0E0E0E"/>
                </a:solidFill>
                <a:latin typeface="Chalkboard SE"/>
              </a:rPr>
              <a:t> LVDS-</a:t>
            </a:r>
            <a:r>
              <a:rPr lang="es-ES" sz="1600" b="0" strike="noStrike" spc="-1" dirty="0" err="1">
                <a:solidFill>
                  <a:srgbClr val="0E0E0E"/>
                </a:solidFill>
                <a:latin typeface="Chalkboard SE"/>
              </a:rPr>
              <a:t>to</a:t>
            </a:r>
            <a:r>
              <a:rPr lang="es-ES" sz="1600" b="0" strike="noStrike" spc="-1" dirty="0">
                <a:solidFill>
                  <a:srgbClr val="0E0E0E"/>
                </a:solidFill>
                <a:latin typeface="Chalkboard SE"/>
              </a:rPr>
              <a:t>-sub-LVDS interface </a:t>
            </a:r>
            <a:r>
              <a:rPr lang="es-ES" sz="1600" b="0" strike="noStrike" spc="-1" dirty="0" err="1">
                <a:solidFill>
                  <a:srgbClr val="0E0E0E"/>
                </a:solidFill>
                <a:latin typeface="Chalkboard SE"/>
              </a:rPr>
              <a:t>card</a:t>
            </a:r>
            <a:r>
              <a:rPr lang="es-ES" sz="1600" b="0" strike="noStrike" spc="-1" dirty="0">
                <a:solidFill>
                  <a:srgbClr val="0E0E0E"/>
                </a:solidFill>
                <a:latin typeface="Chalkboard SE"/>
              </a:rPr>
              <a:t>, </a:t>
            </a:r>
            <a:r>
              <a:rPr lang="es-ES" sz="1600" b="0" strike="noStrike" spc="-1" dirty="0" err="1">
                <a:solidFill>
                  <a:srgbClr val="0E0E0E"/>
                </a:solidFill>
                <a:latin typeface="Chalkboard SE"/>
              </a:rPr>
              <a:t>which</a:t>
            </a:r>
            <a:r>
              <a:rPr lang="es-ES" sz="1600" b="0" strike="noStrike" spc="-1" dirty="0">
                <a:solidFill>
                  <a:srgbClr val="0E0E0E"/>
                </a:solidFill>
                <a:latin typeface="Chalkboard SE"/>
              </a:rPr>
              <a:t> </a:t>
            </a:r>
            <a:r>
              <a:rPr lang="es-ES" sz="1600" b="0" strike="noStrike" spc="-1" dirty="0" err="1">
                <a:solidFill>
                  <a:srgbClr val="0E0E0E"/>
                </a:solidFill>
                <a:latin typeface="Chalkboard SE"/>
              </a:rPr>
              <a:t>is</a:t>
            </a:r>
            <a:r>
              <a:rPr lang="es-ES" sz="1600" b="0" strike="noStrike" spc="-1" dirty="0">
                <a:solidFill>
                  <a:srgbClr val="0E0E0E"/>
                </a:solidFill>
                <a:latin typeface="Chalkboard SE"/>
              </a:rPr>
              <a:t> </a:t>
            </a:r>
            <a:r>
              <a:rPr lang="es-ES" sz="1600" b="0" strike="noStrike" spc="-1" dirty="0" err="1">
                <a:solidFill>
                  <a:srgbClr val="0E0E0E"/>
                </a:solidFill>
                <a:latin typeface="Chalkboard SE"/>
              </a:rPr>
              <a:t>required</a:t>
            </a:r>
            <a:r>
              <a:rPr lang="es-ES" sz="1600" b="0" strike="noStrike" spc="-1" dirty="0">
                <a:solidFill>
                  <a:srgbClr val="0E0E0E"/>
                </a:solidFill>
                <a:latin typeface="Chalkboard SE"/>
              </a:rPr>
              <a:t> </a:t>
            </a:r>
            <a:r>
              <a:rPr lang="es-ES" sz="1600" b="0" strike="noStrike" spc="-1" dirty="0" err="1">
                <a:solidFill>
                  <a:srgbClr val="0E0E0E"/>
                </a:solidFill>
                <a:latin typeface="Chalkboard SE"/>
              </a:rPr>
              <a:t>to</a:t>
            </a:r>
            <a:r>
              <a:rPr lang="es-ES" sz="1600" b="0" strike="noStrike" spc="-1" dirty="0">
                <a:solidFill>
                  <a:srgbClr val="0E0E0E"/>
                </a:solidFill>
                <a:latin typeface="Chalkboard SE"/>
              </a:rPr>
              <a:t> </a:t>
            </a:r>
            <a:r>
              <a:rPr lang="es-ES" sz="1600" b="0" strike="noStrike" spc="-1" dirty="0" err="1">
                <a:solidFill>
                  <a:srgbClr val="0E0E0E"/>
                </a:solidFill>
                <a:latin typeface="Chalkboard SE"/>
              </a:rPr>
              <a:t>connect</a:t>
            </a:r>
            <a:r>
              <a:rPr lang="es-ES" sz="1600" b="0" strike="noStrike" spc="-1" dirty="0">
                <a:solidFill>
                  <a:srgbClr val="0E0E0E"/>
                </a:solidFill>
                <a:latin typeface="Chalkboard SE"/>
              </a:rPr>
              <a:t> </a:t>
            </a:r>
            <a:r>
              <a:rPr lang="es-ES" sz="1600" b="0" strike="noStrike" spc="-1" dirty="0" err="1">
                <a:solidFill>
                  <a:srgbClr val="0E0E0E"/>
                </a:solidFill>
                <a:latin typeface="Chalkboard SE"/>
              </a:rPr>
              <a:t>the</a:t>
            </a:r>
            <a:r>
              <a:rPr lang="es-ES" sz="1600" b="0" strike="noStrike" spc="-1" dirty="0">
                <a:solidFill>
                  <a:srgbClr val="0E0E0E"/>
                </a:solidFill>
                <a:latin typeface="Chalkboard SE"/>
              </a:rPr>
              <a:t> output of </a:t>
            </a:r>
            <a:r>
              <a:rPr lang="es-ES" sz="1600" b="0" strike="noStrike" spc="-1" dirty="0" err="1">
                <a:solidFill>
                  <a:srgbClr val="0E0E0E"/>
                </a:solidFill>
                <a:latin typeface="Chalkboard SE"/>
              </a:rPr>
              <a:t>the</a:t>
            </a:r>
            <a:r>
              <a:rPr lang="es-ES" sz="1600" b="0" strike="noStrike" spc="-1" dirty="0">
                <a:solidFill>
                  <a:srgbClr val="0E0E0E"/>
                </a:solidFill>
                <a:latin typeface="Chalkboard SE"/>
              </a:rPr>
              <a:t> NINO FEE </a:t>
            </a:r>
            <a:r>
              <a:rPr lang="es-ES" sz="1600" b="0" strike="noStrike" spc="-1" dirty="0" err="1">
                <a:solidFill>
                  <a:srgbClr val="0E0E0E"/>
                </a:solidFill>
                <a:latin typeface="Chalkboard SE"/>
              </a:rPr>
              <a:t>boards</a:t>
            </a:r>
            <a:r>
              <a:rPr lang="es-ES" sz="1600" b="0" strike="noStrike" spc="-1" dirty="0">
                <a:solidFill>
                  <a:srgbClr val="0E0E0E"/>
                </a:solidFill>
                <a:latin typeface="Chalkboard SE"/>
              </a:rPr>
              <a:t> </a:t>
            </a:r>
            <a:r>
              <a:rPr lang="es-ES" sz="1600" b="0" strike="noStrike" spc="-1" dirty="0" err="1">
                <a:solidFill>
                  <a:srgbClr val="0E0E0E"/>
                </a:solidFill>
                <a:latin typeface="Chalkboard SE"/>
              </a:rPr>
              <a:t>to</a:t>
            </a:r>
            <a:r>
              <a:rPr lang="es-ES" sz="1600" b="0" strike="noStrike" spc="-1" dirty="0">
                <a:solidFill>
                  <a:srgbClr val="0E0E0E"/>
                </a:solidFill>
                <a:latin typeface="Chalkboard SE"/>
              </a:rPr>
              <a:t> </a:t>
            </a:r>
            <a:r>
              <a:rPr lang="es-ES" sz="1600" b="0" strike="noStrike" spc="-1" dirty="0" err="1">
                <a:solidFill>
                  <a:srgbClr val="0E0E0E"/>
                </a:solidFill>
                <a:latin typeface="Chalkboard SE"/>
              </a:rPr>
              <a:t>the</a:t>
            </a:r>
            <a:r>
              <a:rPr lang="es-ES" sz="1600" b="0" strike="noStrike" spc="-1" dirty="0">
                <a:solidFill>
                  <a:srgbClr val="0E0E0E"/>
                </a:solidFill>
                <a:latin typeface="Chalkboard SE"/>
              </a:rPr>
              <a:t> </a:t>
            </a:r>
            <a:r>
              <a:rPr lang="es-ES" sz="1600" b="0" strike="noStrike" spc="-1" dirty="0" err="1">
                <a:solidFill>
                  <a:srgbClr val="0E0E0E"/>
                </a:solidFill>
                <a:latin typeface="Chalkboard SE"/>
              </a:rPr>
              <a:t>picoTDC</a:t>
            </a:r>
            <a:r>
              <a:rPr lang="es-ES" sz="1600" b="0" strike="noStrike" spc="-1" dirty="0">
                <a:solidFill>
                  <a:srgbClr val="0E0E0E"/>
                </a:solidFill>
                <a:latin typeface="Chalkboard SE"/>
              </a:rPr>
              <a:t> </a:t>
            </a:r>
            <a:r>
              <a:rPr lang="es-ES" sz="1600" b="0" strike="noStrike" spc="-1" dirty="0" err="1">
                <a:solidFill>
                  <a:srgbClr val="0E0E0E"/>
                </a:solidFill>
                <a:latin typeface="Chalkboard SE"/>
              </a:rPr>
              <a:t>board</a:t>
            </a:r>
            <a:r>
              <a:rPr lang="es-ES" sz="1600" b="0" strike="noStrike" spc="-1" dirty="0">
                <a:solidFill>
                  <a:srgbClr val="0E0E0E"/>
                </a:solidFill>
                <a:latin typeface="Chalkboard SE"/>
              </a:rPr>
              <a:t> </a:t>
            </a:r>
            <a:r>
              <a:rPr lang="es-ES" sz="1600" b="0" strike="noStrike" spc="-1" dirty="0" err="1">
                <a:solidFill>
                  <a:srgbClr val="0E0E0E"/>
                </a:solidFill>
                <a:latin typeface="Chalkboard SE"/>
              </a:rPr>
              <a:t>developed</a:t>
            </a:r>
            <a:r>
              <a:rPr lang="es-ES" sz="1600" b="0" strike="noStrike" spc="-1" dirty="0">
                <a:solidFill>
                  <a:srgbClr val="0E0E0E"/>
                </a:solidFill>
                <a:latin typeface="Chalkboard SE"/>
              </a:rPr>
              <a:t> </a:t>
            </a:r>
            <a:r>
              <a:rPr lang="es-ES" sz="1600" b="0" strike="noStrike" spc="-1" dirty="0" err="1">
                <a:solidFill>
                  <a:srgbClr val="0E0E0E"/>
                </a:solidFill>
                <a:latin typeface="Chalkboard SE"/>
              </a:rPr>
              <a:t>by</a:t>
            </a:r>
            <a:r>
              <a:rPr lang="es-ES" sz="1600" b="0" strike="noStrike" spc="-1" dirty="0">
                <a:solidFill>
                  <a:srgbClr val="0E0E0E"/>
                </a:solidFill>
                <a:latin typeface="Chalkboard SE"/>
              </a:rPr>
              <a:t> INFN-</a:t>
            </a:r>
            <a:r>
              <a:rPr lang="es-ES" sz="1600" b="0" strike="noStrike" spc="-1" dirty="0" err="1">
                <a:solidFill>
                  <a:srgbClr val="0E0E0E"/>
                </a:solidFill>
                <a:latin typeface="Chalkboard SE"/>
              </a:rPr>
              <a:t>Bologna</a:t>
            </a:r>
            <a:r>
              <a:rPr lang="es-ES" sz="1600" b="0" strike="noStrike" spc="-1" dirty="0">
                <a:solidFill>
                  <a:srgbClr val="0E0E0E"/>
                </a:solidFill>
                <a:latin typeface="Chalkboard SE"/>
              </a:rPr>
              <a:t>.</a:t>
            </a:r>
            <a:endParaRPr lang="fr-FR" sz="1600" b="0" strike="noStrike" spc="-1" dirty="0">
              <a:latin typeface="Arial"/>
            </a:endParaRPr>
          </a:p>
        </p:txBody>
      </p:sp>
    </p:spTree>
    <p:extLst>
      <p:ext uri="{BB962C8B-B14F-4D97-AF65-F5344CB8AC3E}">
        <p14:creationId xmlns:p14="http://schemas.microsoft.com/office/powerpoint/2010/main" val="18368260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0C8508A6-9D03-F31F-F4CE-7E7CBCD3AAF1}"/>
              </a:ext>
            </a:extLst>
          </p:cNvPr>
          <p:cNvSpPr>
            <a:spLocks noGrp="1"/>
          </p:cNvSpPr>
          <p:nvPr>
            <p:ph type="ftr" sz="quarter" idx="11"/>
          </p:nvPr>
        </p:nvSpPr>
        <p:spPr/>
        <p:txBody>
          <a:bodyPr/>
          <a:lstStyle/>
          <a:p>
            <a:r>
              <a:rPr lang="en-GB"/>
              <a:t>4th Annual Meeting - Prague</a:t>
            </a:r>
            <a:endParaRPr lang="en-GB" dirty="0"/>
          </a:p>
        </p:txBody>
      </p:sp>
      <p:sp>
        <p:nvSpPr>
          <p:cNvPr id="4" name="Date Placeholder 3">
            <a:extLst>
              <a:ext uri="{FF2B5EF4-FFF2-40B4-BE49-F238E27FC236}">
                <a16:creationId xmlns:a16="http://schemas.microsoft.com/office/drawing/2014/main" id="{4001F106-962A-E716-ACD9-A0B9504A1E7D}"/>
              </a:ext>
            </a:extLst>
          </p:cNvPr>
          <p:cNvSpPr>
            <a:spLocks noGrp="1"/>
          </p:cNvSpPr>
          <p:nvPr>
            <p:ph type="dt" sz="half" idx="10"/>
          </p:nvPr>
        </p:nvSpPr>
        <p:spPr/>
        <p:txBody>
          <a:bodyPr/>
          <a:lstStyle/>
          <a:p>
            <a:r>
              <a:rPr lang="en-US"/>
              <a:t>8 May 2025</a:t>
            </a:r>
            <a:endParaRPr lang="en-GB" dirty="0"/>
          </a:p>
        </p:txBody>
      </p:sp>
      <p:sp>
        <p:nvSpPr>
          <p:cNvPr id="5" name="Slide Number Placeholder 4">
            <a:extLst>
              <a:ext uri="{FF2B5EF4-FFF2-40B4-BE49-F238E27FC236}">
                <a16:creationId xmlns:a16="http://schemas.microsoft.com/office/drawing/2014/main" id="{7E491831-9F83-35A8-184E-A81CBF50030D}"/>
              </a:ext>
            </a:extLst>
          </p:cNvPr>
          <p:cNvSpPr>
            <a:spLocks noGrp="1"/>
          </p:cNvSpPr>
          <p:nvPr>
            <p:ph type="sldNum" sz="quarter" idx="12"/>
          </p:nvPr>
        </p:nvSpPr>
        <p:spPr/>
        <p:txBody>
          <a:bodyPr/>
          <a:lstStyle/>
          <a:p>
            <a:fld id="{FC4456CD-832E-41F2-9893-C7650CCC5376}" type="slidenum">
              <a:rPr lang="en-GB" smtClean="0"/>
              <a:t>12</a:t>
            </a:fld>
            <a:endParaRPr lang="en-GB"/>
          </a:p>
        </p:txBody>
      </p:sp>
      <p:sp>
        <p:nvSpPr>
          <p:cNvPr id="7" name="Title 4">
            <a:extLst>
              <a:ext uri="{FF2B5EF4-FFF2-40B4-BE49-F238E27FC236}">
                <a16:creationId xmlns:a16="http://schemas.microsoft.com/office/drawing/2014/main" id="{57393AD7-D391-637F-8248-7799C668034E}"/>
              </a:ext>
            </a:extLst>
          </p:cNvPr>
          <p:cNvSpPr>
            <a:spLocks noGrp="1"/>
          </p:cNvSpPr>
          <p:nvPr>
            <p:ph type="title"/>
          </p:nvPr>
        </p:nvSpPr>
        <p:spPr>
          <a:xfrm>
            <a:off x="4033838" y="30144"/>
            <a:ext cx="5005387" cy="1077913"/>
          </a:xfrm>
        </p:spPr>
        <p:txBody>
          <a:bodyPr>
            <a:normAutofit fontScale="90000"/>
          </a:bodyPr>
          <a:lstStyle/>
          <a:p>
            <a:pPr algn="ctr"/>
            <a:r>
              <a:rPr lang="en-GB" sz="3600" dirty="0">
                <a:solidFill>
                  <a:schemeClr val="bg1">
                    <a:lumMod val="95000"/>
                  </a:schemeClr>
                </a:solidFill>
                <a:latin typeface="Calibri Light" panose="020F0302020204030204" pitchFamily="34" charset="0"/>
                <a:cs typeface="Calibri Light" panose="020F0302020204030204" pitchFamily="34" charset="0"/>
              </a:rPr>
              <a:t>Task 7.2.3: </a:t>
            </a:r>
            <a:br>
              <a:rPr lang="en-GB" sz="3600" dirty="0">
                <a:solidFill>
                  <a:schemeClr val="bg1">
                    <a:lumMod val="95000"/>
                  </a:schemeClr>
                </a:solidFill>
                <a:latin typeface="Calibri Light" panose="020F0302020204030204" pitchFamily="34" charset="0"/>
                <a:cs typeface="Calibri Light" panose="020F0302020204030204" pitchFamily="34" charset="0"/>
              </a:rPr>
            </a:br>
            <a:r>
              <a:rPr lang="en-GB" sz="3600" dirty="0">
                <a:solidFill>
                  <a:schemeClr val="bg1">
                    <a:lumMod val="95000"/>
                  </a:schemeClr>
                </a:solidFill>
                <a:latin typeface="Calibri Light" panose="020F0302020204030204" pitchFamily="34" charset="0"/>
                <a:cs typeface="Calibri Light" panose="020F0302020204030204" pitchFamily="34" charset="0"/>
              </a:rPr>
              <a:t>Eco-friendly RPC Gas Mixtures</a:t>
            </a:r>
            <a:endParaRPr lang="en-GB" sz="3600" dirty="0"/>
          </a:p>
        </p:txBody>
      </p:sp>
      <p:pic>
        <p:nvPicPr>
          <p:cNvPr id="8" name="Screenshot 2024-03-18 at 16.55.24.png" descr="Screenshot 2024-03-18 at 16.55.24.png">
            <a:extLst>
              <a:ext uri="{FF2B5EF4-FFF2-40B4-BE49-F238E27FC236}">
                <a16:creationId xmlns:a16="http://schemas.microsoft.com/office/drawing/2014/main" id="{33F3E634-D3C6-16D0-01A0-584E0F20CCC6}"/>
              </a:ext>
            </a:extLst>
          </p:cNvPr>
          <p:cNvPicPr>
            <a:picLocks noGrp="1" noChangeAspect="1"/>
          </p:cNvPicPr>
          <p:nvPr>
            <p:ph idx="1"/>
          </p:nvPr>
        </p:nvPicPr>
        <p:blipFill>
          <a:blip r:embed="rId2"/>
          <a:stretch>
            <a:fillRect/>
          </a:stretch>
        </p:blipFill>
        <p:spPr>
          <a:xfrm>
            <a:off x="773719" y="1180109"/>
            <a:ext cx="7649974" cy="5173139"/>
          </a:xfrm>
          <a:prstGeom prst="rect">
            <a:avLst/>
          </a:prstGeom>
          <a:ln w="12700">
            <a:miter lim="400000"/>
          </a:ln>
        </p:spPr>
      </p:pic>
      <p:sp>
        <p:nvSpPr>
          <p:cNvPr id="10" name="Rectangle 9">
            <a:extLst>
              <a:ext uri="{FF2B5EF4-FFF2-40B4-BE49-F238E27FC236}">
                <a16:creationId xmlns:a16="http://schemas.microsoft.com/office/drawing/2014/main" id="{CFD03FB5-75E1-B3B3-185B-D303EECADBB7}"/>
              </a:ext>
            </a:extLst>
          </p:cNvPr>
          <p:cNvSpPr/>
          <p:nvPr/>
        </p:nvSpPr>
        <p:spPr>
          <a:xfrm>
            <a:off x="4033838" y="2813538"/>
            <a:ext cx="5331226" cy="300998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9" name="2D Line Chart">
            <a:extLst>
              <a:ext uri="{FF2B5EF4-FFF2-40B4-BE49-F238E27FC236}">
                <a16:creationId xmlns:a16="http://schemas.microsoft.com/office/drawing/2014/main" id="{25C4F170-8A9A-8BA0-0B97-EC5F32C74197}"/>
              </a:ext>
            </a:extLst>
          </p:cNvPr>
          <p:cNvGraphicFramePr/>
          <p:nvPr>
            <p:extLst>
              <p:ext uri="{D42A27DB-BD31-4B8C-83A1-F6EECF244321}">
                <p14:modId xmlns:p14="http://schemas.microsoft.com/office/powerpoint/2010/main" val="3794048386"/>
              </p:ext>
            </p:extLst>
          </p:nvPr>
        </p:nvGraphicFramePr>
        <p:xfrm>
          <a:off x="4220310" y="2994410"/>
          <a:ext cx="4560171" cy="2829110"/>
        </p:xfrm>
        <a:graphic>
          <a:graphicData uri="http://schemas.openxmlformats.org/drawingml/2006/chart">
            <c:chart xmlns:c="http://schemas.openxmlformats.org/drawingml/2006/chart" xmlns:r="http://schemas.openxmlformats.org/officeDocument/2006/relationships" r:id="rId3"/>
          </a:graphicData>
        </a:graphic>
      </p:graphicFrame>
      <p:sp>
        <p:nvSpPr>
          <p:cNvPr id="11" name="EU-2023 revision">
            <a:extLst>
              <a:ext uri="{FF2B5EF4-FFF2-40B4-BE49-F238E27FC236}">
                <a16:creationId xmlns:a16="http://schemas.microsoft.com/office/drawing/2014/main" id="{BE905E24-1084-361C-B069-FF3AF2DF8ABA}"/>
              </a:ext>
            </a:extLst>
          </p:cNvPr>
          <p:cNvSpPr txBox="1"/>
          <p:nvPr/>
        </p:nvSpPr>
        <p:spPr>
          <a:xfrm>
            <a:off x="7013700" y="3457714"/>
            <a:ext cx="2082472" cy="3746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defTabSz="457200">
              <a:lnSpc>
                <a:spcPts val="3600"/>
              </a:lnSpc>
              <a:spcBef>
                <a:spcPts val="1200"/>
              </a:spcBef>
              <a:defRPr sz="1800">
                <a:solidFill>
                  <a:srgbClr val="C82506"/>
                </a:solidFill>
              </a:defRPr>
            </a:lvl1pPr>
          </a:lstStyle>
          <a:p>
            <a:r>
              <a:rPr dirty="0"/>
              <a:t>EU-2023 revision</a:t>
            </a:r>
          </a:p>
        </p:txBody>
      </p:sp>
      <p:sp>
        <p:nvSpPr>
          <p:cNvPr id="12" name="EU F-gas 2015">
            <a:extLst>
              <a:ext uri="{FF2B5EF4-FFF2-40B4-BE49-F238E27FC236}">
                <a16:creationId xmlns:a16="http://schemas.microsoft.com/office/drawing/2014/main" id="{9ABFF3F2-7A3C-C9CF-5B4E-7CB41D400345}"/>
              </a:ext>
            </a:extLst>
          </p:cNvPr>
          <p:cNvSpPr txBox="1"/>
          <p:nvPr/>
        </p:nvSpPr>
        <p:spPr>
          <a:xfrm>
            <a:off x="6918449" y="3156977"/>
            <a:ext cx="2082473" cy="3746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defTabSz="457200">
              <a:lnSpc>
                <a:spcPts val="3600"/>
              </a:lnSpc>
              <a:spcBef>
                <a:spcPts val="1200"/>
              </a:spcBef>
              <a:defRPr sz="1800">
                <a:solidFill>
                  <a:srgbClr val="21529F"/>
                </a:solidFill>
              </a:defRPr>
            </a:lvl1pPr>
          </a:lstStyle>
          <a:p>
            <a:r>
              <a:t>EU F-gas 2015</a:t>
            </a:r>
          </a:p>
        </p:txBody>
      </p:sp>
    </p:spTree>
    <p:extLst>
      <p:ext uri="{BB962C8B-B14F-4D97-AF65-F5344CB8AC3E}">
        <p14:creationId xmlns:p14="http://schemas.microsoft.com/office/powerpoint/2010/main" val="17398774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Graphic spid="9" grpId="0">
        <p:bldAsOne/>
      </p:bldGraphic>
      <p:bldP spid="11" grpId="0" animBg="1"/>
      <p:bldP spid="1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90362" y="1473022"/>
            <a:ext cx="4875999" cy="4886789"/>
          </a:xfrm>
        </p:spPr>
        <p:txBody>
          <a:bodyPr>
            <a:noAutofit/>
          </a:bodyPr>
          <a:lstStyle/>
          <a:p>
            <a:pPr>
              <a:buFont typeface="Wingdings" panose="05000000000000000000" pitchFamily="2" charset="2"/>
              <a:buChar char="Ø"/>
            </a:pPr>
            <a:r>
              <a:rPr lang="en-GB" sz="1800" b="0" dirty="0"/>
              <a:t>Set-up installed at GIF++ facility</a:t>
            </a:r>
          </a:p>
          <a:p>
            <a:pPr lvl="1"/>
            <a:r>
              <a:rPr lang="en-GB" sz="1600" dirty="0"/>
              <a:t>12 </a:t>
            </a:r>
            <a:r>
              <a:rPr lang="en-GB" sz="1600" dirty="0" err="1"/>
              <a:t>TBq</a:t>
            </a:r>
            <a:r>
              <a:rPr lang="en-GB" sz="1600" dirty="0"/>
              <a:t> </a:t>
            </a:r>
            <a:r>
              <a:rPr lang="en-GB" sz="1600" baseline="30000" dirty="0"/>
              <a:t>137</a:t>
            </a:r>
            <a:r>
              <a:rPr lang="en-GB" sz="1600" dirty="0"/>
              <a:t>Cs source </a:t>
            </a:r>
            <a:r>
              <a:rPr lang="en-GB" sz="1600" dirty="0">
                <a:sym typeface="Wingdings" pitchFamily="2" charset="2"/>
              </a:rPr>
              <a:t> Long-term aging test</a:t>
            </a:r>
            <a:endParaRPr lang="en-GB" sz="1600" dirty="0"/>
          </a:p>
          <a:p>
            <a:pPr lvl="1"/>
            <a:r>
              <a:rPr lang="en-GB" sz="1600" b="0" dirty="0"/>
              <a:t>H4 Muon beam in some periods of the year </a:t>
            </a:r>
            <a:r>
              <a:rPr lang="en-GB" sz="1600" dirty="0"/>
              <a:t>        </a:t>
            </a:r>
            <a:r>
              <a:rPr lang="en-GB" sz="1600" b="0" dirty="0">
                <a:sym typeface="Wingdings" pitchFamily="2" charset="2"/>
              </a:rPr>
              <a:t> Test-beam to study detector performance</a:t>
            </a:r>
            <a:endParaRPr lang="en-GB" sz="1600" b="0" dirty="0"/>
          </a:p>
          <a:p>
            <a:pPr>
              <a:buFont typeface="Wingdings" panose="05000000000000000000" pitchFamily="2" charset="2"/>
              <a:buChar char="Ø"/>
            </a:pPr>
            <a:r>
              <a:rPr lang="en-GB" sz="1800" b="0" dirty="0"/>
              <a:t>RPCs from ALICE, ATLAS, CMS, EP-DT and </a:t>
            </a:r>
            <a:r>
              <a:rPr lang="en-GB" sz="1800" b="0" dirty="0" err="1"/>
              <a:t>SHiP</a:t>
            </a:r>
            <a:r>
              <a:rPr lang="en-GB" sz="1800" b="0" dirty="0"/>
              <a:t> tested</a:t>
            </a:r>
          </a:p>
          <a:p>
            <a:pPr>
              <a:buFont typeface="Wingdings" panose="05000000000000000000" pitchFamily="2" charset="2"/>
              <a:buChar char="Ø"/>
            </a:pPr>
            <a:r>
              <a:rPr lang="en-GB" sz="1800" b="0" dirty="0"/>
              <a:t>Two eco-friendly gas mixtures </a:t>
            </a:r>
            <a:r>
              <a:rPr lang="en-GB" sz="1800" dirty="0"/>
              <a:t>tested:</a:t>
            </a:r>
          </a:p>
          <a:p>
            <a:pPr lvl="1"/>
            <a:r>
              <a:rPr lang="pt-BR" sz="1400" dirty="0"/>
              <a:t>STD (GWP 1482):    95.2% R134A, 4.5% </a:t>
            </a:r>
            <a:r>
              <a:rPr lang="en-GB" sz="1400" dirty="0"/>
              <a:t>iC</a:t>
            </a:r>
            <a:r>
              <a:rPr lang="en-GB" sz="1400" baseline="-25000" dirty="0"/>
              <a:t>4</a:t>
            </a:r>
            <a:r>
              <a:rPr lang="en-GB" sz="1400" dirty="0"/>
              <a:t>H</a:t>
            </a:r>
            <a:r>
              <a:rPr lang="en-GB" sz="1400" baseline="-25000" dirty="0"/>
              <a:t>10</a:t>
            </a:r>
            <a:r>
              <a:rPr lang="en-GB" sz="1400" dirty="0"/>
              <a:t>,</a:t>
            </a:r>
            <a:r>
              <a:rPr lang="pt-BR" sz="1400" dirty="0"/>
              <a:t> 0.3% </a:t>
            </a:r>
            <a:r>
              <a:rPr lang="en-GB" sz="1400" dirty="0"/>
              <a:t>SF</a:t>
            </a:r>
            <a:r>
              <a:rPr lang="en-GB" sz="1400" baseline="-25000" dirty="0"/>
              <a:t>6  </a:t>
            </a:r>
            <a:endParaRPr lang="pt-BR" sz="1400" dirty="0"/>
          </a:p>
          <a:p>
            <a:pPr lvl="1"/>
            <a:r>
              <a:rPr lang="en-GB" sz="1400" b="0" dirty="0"/>
              <a:t>ECO2 (GWP 485): 60% CO</a:t>
            </a:r>
            <a:r>
              <a:rPr lang="en-GB" sz="1400" b="0" baseline="-25000" dirty="0"/>
              <a:t>2</a:t>
            </a:r>
            <a:r>
              <a:rPr lang="en-GB" sz="1400" b="0" dirty="0"/>
              <a:t>, 35% HFO, 4% iC</a:t>
            </a:r>
            <a:r>
              <a:rPr lang="en-GB" sz="1400" b="0" baseline="-25000" dirty="0"/>
              <a:t>4</a:t>
            </a:r>
            <a:r>
              <a:rPr lang="en-GB" sz="1400" b="0" dirty="0"/>
              <a:t>H</a:t>
            </a:r>
            <a:r>
              <a:rPr lang="en-GB" sz="1400" b="0" baseline="-25000" dirty="0"/>
              <a:t>10</a:t>
            </a:r>
            <a:r>
              <a:rPr lang="en-GB" sz="1400" b="0" dirty="0"/>
              <a:t>, 1% SF</a:t>
            </a:r>
            <a:r>
              <a:rPr lang="en-GB" sz="1400" b="0" baseline="-25000" dirty="0"/>
              <a:t>6</a:t>
            </a:r>
            <a:endParaRPr lang="en-GB" sz="1400" baseline="-25000" dirty="0"/>
          </a:p>
          <a:p>
            <a:pPr lvl="1"/>
            <a:r>
              <a:rPr lang="en-GB" sz="1400" dirty="0"/>
              <a:t>ECO3 (GWP 529): 69</a:t>
            </a:r>
            <a:r>
              <a:rPr lang="en-GB" sz="1400" b="0" dirty="0"/>
              <a:t>% CO</a:t>
            </a:r>
            <a:r>
              <a:rPr lang="en-GB" sz="1400" b="0" baseline="-25000" dirty="0"/>
              <a:t>2</a:t>
            </a:r>
            <a:r>
              <a:rPr lang="en-GB" sz="1400" b="0" dirty="0"/>
              <a:t>, 25% HFO, 5% iC</a:t>
            </a:r>
            <a:r>
              <a:rPr lang="en-GB" sz="1400" b="0" baseline="-25000" dirty="0"/>
              <a:t>4</a:t>
            </a:r>
            <a:r>
              <a:rPr lang="en-GB" sz="1400" b="0" dirty="0"/>
              <a:t>H</a:t>
            </a:r>
            <a:r>
              <a:rPr lang="en-GB" sz="1400" b="0" baseline="-25000" dirty="0"/>
              <a:t>10</a:t>
            </a:r>
            <a:r>
              <a:rPr lang="en-GB" sz="1400" b="0" dirty="0"/>
              <a:t>, 1% SF</a:t>
            </a:r>
            <a:r>
              <a:rPr lang="en-GB" sz="1400" b="0" baseline="-25000" dirty="0"/>
              <a:t>6</a:t>
            </a:r>
            <a:endParaRPr lang="en-GB" sz="1400" b="0" dirty="0"/>
          </a:p>
          <a:p>
            <a:pPr marL="342891" lvl="1" indent="0">
              <a:spcBef>
                <a:spcPts val="600"/>
              </a:spcBef>
              <a:buNone/>
            </a:pPr>
            <a:endParaRPr lang="en-GB" sz="1600" dirty="0"/>
          </a:p>
          <a:p>
            <a:pPr marL="342891" lvl="1" indent="0">
              <a:buNone/>
            </a:pPr>
            <a:endParaRPr lang="en-GB" sz="1500" b="0" dirty="0"/>
          </a:p>
        </p:txBody>
      </p:sp>
      <p:sp>
        <p:nvSpPr>
          <p:cNvPr id="3" name="Footer Placeholder 2"/>
          <p:cNvSpPr>
            <a:spLocks noGrp="1"/>
          </p:cNvSpPr>
          <p:nvPr>
            <p:ph type="ftr" sz="quarter" idx="11"/>
          </p:nvPr>
        </p:nvSpPr>
        <p:spPr>
          <a:xfrm>
            <a:off x="4" y="6356350"/>
            <a:ext cx="9143999" cy="501650"/>
          </a:xfrm>
        </p:spPr>
        <p:txBody>
          <a:bodyPr/>
          <a:lstStyle/>
          <a:p>
            <a:r>
              <a:rPr lang="en-GB"/>
              <a:t>4th Annual Meeting - Prague</a:t>
            </a:r>
            <a:endParaRPr lang="en-GB" dirty="0"/>
          </a:p>
        </p:txBody>
      </p:sp>
      <p:sp>
        <p:nvSpPr>
          <p:cNvPr id="4" name="Slide Number Placeholder 3"/>
          <p:cNvSpPr>
            <a:spLocks noGrp="1"/>
          </p:cNvSpPr>
          <p:nvPr>
            <p:ph type="sldNum" sz="quarter" idx="12"/>
          </p:nvPr>
        </p:nvSpPr>
        <p:spPr/>
        <p:txBody>
          <a:bodyPr/>
          <a:lstStyle/>
          <a:p>
            <a:fld id="{FC4456CD-832E-41F2-9893-C7650CCC5376}" type="slidenum">
              <a:rPr lang="en-GB" smtClean="0"/>
              <a:t>13</a:t>
            </a:fld>
            <a:endParaRPr lang="en-GB"/>
          </a:p>
        </p:txBody>
      </p:sp>
      <p:sp>
        <p:nvSpPr>
          <p:cNvPr id="5" name="Title 4"/>
          <p:cNvSpPr>
            <a:spLocks noGrp="1"/>
          </p:cNvSpPr>
          <p:nvPr>
            <p:ph type="title"/>
          </p:nvPr>
        </p:nvSpPr>
        <p:spPr>
          <a:xfrm>
            <a:off x="4017105" y="39900"/>
            <a:ext cx="5108736" cy="1077238"/>
          </a:xfrm>
        </p:spPr>
        <p:txBody>
          <a:bodyPr>
            <a:normAutofit fontScale="90000"/>
          </a:bodyPr>
          <a:lstStyle/>
          <a:p>
            <a:pPr algn="ctr"/>
            <a:r>
              <a:rPr lang="en-GB" sz="3600" dirty="0">
                <a:solidFill>
                  <a:schemeClr val="bg1">
                    <a:lumMod val="95000"/>
                  </a:schemeClr>
                </a:solidFill>
                <a:latin typeface="Calibri Light" panose="020F0302020204030204" pitchFamily="34" charset="0"/>
                <a:cs typeface="Calibri Light" panose="020F0302020204030204" pitchFamily="34" charset="0"/>
              </a:rPr>
              <a:t>Task 7.2.3: </a:t>
            </a:r>
            <a:br>
              <a:rPr lang="en-GB" sz="3600" dirty="0">
                <a:solidFill>
                  <a:schemeClr val="bg1">
                    <a:lumMod val="95000"/>
                  </a:schemeClr>
                </a:solidFill>
                <a:latin typeface="Calibri Light" panose="020F0302020204030204" pitchFamily="34" charset="0"/>
                <a:cs typeface="Calibri Light" panose="020F0302020204030204" pitchFamily="34" charset="0"/>
              </a:rPr>
            </a:br>
            <a:r>
              <a:rPr lang="en-GB" sz="3600" dirty="0">
                <a:solidFill>
                  <a:schemeClr val="bg1">
                    <a:lumMod val="95000"/>
                  </a:schemeClr>
                </a:solidFill>
                <a:latin typeface="Calibri Light" panose="020F0302020204030204" pitchFamily="34" charset="0"/>
                <a:cs typeface="Calibri Light" panose="020F0302020204030204" pitchFamily="34" charset="0"/>
              </a:rPr>
              <a:t>Eco-friendly RPC Gas Mixtures</a:t>
            </a:r>
            <a:endParaRPr lang="en-GB" sz="3600" dirty="0"/>
          </a:p>
        </p:txBody>
      </p:sp>
      <p:sp>
        <p:nvSpPr>
          <p:cNvPr id="13" name="Date Placeholder 5">
            <a:extLst>
              <a:ext uri="{FF2B5EF4-FFF2-40B4-BE49-F238E27FC236}">
                <a16:creationId xmlns:a16="http://schemas.microsoft.com/office/drawing/2014/main" id="{EED1E213-0321-078B-B426-827CB10485F5}"/>
              </a:ext>
            </a:extLst>
          </p:cNvPr>
          <p:cNvSpPr>
            <a:spLocks noGrp="1"/>
          </p:cNvSpPr>
          <p:nvPr>
            <p:ph type="dt" sz="half" idx="10"/>
          </p:nvPr>
        </p:nvSpPr>
        <p:spPr>
          <a:xfrm>
            <a:off x="236913" y="6424612"/>
            <a:ext cx="1281786" cy="365125"/>
          </a:xfrm>
        </p:spPr>
        <p:txBody>
          <a:bodyPr anchor="ctr"/>
          <a:lstStyle/>
          <a:p>
            <a:r>
              <a:rPr lang="en-US" sz="1100"/>
              <a:t>8 May 2025</a:t>
            </a:r>
            <a:endParaRPr lang="en-GB" sz="1400" dirty="0"/>
          </a:p>
        </p:txBody>
      </p:sp>
      <p:pic>
        <p:nvPicPr>
          <p:cNvPr id="15" name="Immagine" descr="Immagine"/>
          <p:cNvPicPr>
            <a:picLocks noChangeAspect="1"/>
          </p:cNvPicPr>
          <p:nvPr/>
        </p:nvPicPr>
        <p:blipFill>
          <a:blip r:embed="rId2"/>
          <a:stretch>
            <a:fillRect/>
          </a:stretch>
        </p:blipFill>
        <p:spPr>
          <a:xfrm>
            <a:off x="5401067" y="1486054"/>
            <a:ext cx="3453153" cy="1942398"/>
          </a:xfrm>
          <a:prstGeom prst="rect">
            <a:avLst/>
          </a:prstGeom>
          <a:ln w="12700">
            <a:miter lim="400000"/>
          </a:ln>
        </p:spPr>
      </p:pic>
      <p:pic>
        <p:nvPicPr>
          <p:cNvPr id="8" name="Image" descr="Image">
            <a:extLst>
              <a:ext uri="{FF2B5EF4-FFF2-40B4-BE49-F238E27FC236}">
                <a16:creationId xmlns:a16="http://schemas.microsoft.com/office/drawing/2014/main" id="{27860203-7042-8F60-BF33-5F77DC8F788B}"/>
              </a:ext>
            </a:extLst>
          </p:cNvPr>
          <p:cNvPicPr>
            <a:picLocks noChangeAspect="1"/>
          </p:cNvPicPr>
          <p:nvPr/>
        </p:nvPicPr>
        <p:blipFill>
          <a:blip r:embed="rId3"/>
          <a:stretch>
            <a:fillRect/>
          </a:stretch>
        </p:blipFill>
        <p:spPr>
          <a:xfrm>
            <a:off x="-91830" y="4249882"/>
            <a:ext cx="9289544" cy="2081475"/>
          </a:xfrm>
          <a:prstGeom prst="rect">
            <a:avLst/>
          </a:prstGeom>
          <a:ln w="12700">
            <a:miter lim="400000"/>
          </a:ln>
        </p:spPr>
      </p:pic>
    </p:spTree>
    <p:extLst>
      <p:ext uri="{BB962C8B-B14F-4D97-AF65-F5344CB8AC3E}">
        <p14:creationId xmlns:p14="http://schemas.microsoft.com/office/powerpoint/2010/main" val="7768840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
                                            <p:txEl>
                                              <p:pRg st="5" end="5"/>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D535509-BE8C-5D2C-13D1-84C309FFAE9E}"/>
              </a:ext>
            </a:extLst>
          </p:cNvPr>
          <p:cNvSpPr>
            <a:spLocks noGrp="1"/>
          </p:cNvSpPr>
          <p:nvPr>
            <p:ph idx="1"/>
          </p:nvPr>
        </p:nvSpPr>
        <p:spPr>
          <a:xfrm>
            <a:off x="166578" y="1179653"/>
            <a:ext cx="8907086" cy="5166648"/>
          </a:xfrm>
        </p:spPr>
        <p:txBody>
          <a:bodyPr/>
          <a:lstStyle/>
          <a:p>
            <a:r>
              <a:rPr lang="en-GB" dirty="0"/>
              <a:t>Comparison RPC performance after ageing tests</a:t>
            </a:r>
          </a:p>
          <a:p>
            <a:pPr marL="296333" indent="-296333" algn="l" defTabSz="584200">
              <a:spcBef>
                <a:spcPts val="400"/>
              </a:spcBef>
              <a:buSzPct val="75000"/>
              <a:buChar char="-"/>
              <a:defRPr sz="2300">
                <a:solidFill>
                  <a:srgbClr val="000000"/>
                </a:solidFill>
              </a:defRPr>
            </a:pPr>
            <a:r>
              <a:rPr lang="en-GB" sz="1800" dirty="0"/>
              <a:t>Dedicated test-beam campaigns every year</a:t>
            </a:r>
          </a:p>
          <a:p>
            <a:pPr marL="406400" lvl="2" indent="-215900" algn="l" defTabSz="584200">
              <a:spcBef>
                <a:spcPts val="400"/>
              </a:spcBef>
              <a:buSzPct val="100000"/>
              <a:buChar char="-"/>
              <a:defRPr sz="2100">
                <a:solidFill>
                  <a:srgbClr val="747474"/>
                </a:solidFill>
              </a:defRPr>
            </a:pPr>
            <a:r>
              <a:rPr lang="en-GB" sz="1600" dirty="0"/>
              <a:t>Evaluation of detector performance with and without irradiation and with different gas mixtures</a:t>
            </a:r>
          </a:p>
          <a:p>
            <a:pPr marL="296333" indent="-296333" algn="l" defTabSz="584200">
              <a:spcBef>
                <a:spcPts val="400"/>
              </a:spcBef>
              <a:buSzPct val="75000"/>
              <a:buChar char="-"/>
              <a:defRPr sz="2300">
                <a:solidFill>
                  <a:srgbClr val="000000"/>
                </a:solidFill>
              </a:defRPr>
            </a:pPr>
            <a:r>
              <a:rPr lang="en-GB" sz="1800" dirty="0"/>
              <a:t>Shift of efficiency curves towards higher HV values</a:t>
            </a:r>
          </a:p>
          <a:p>
            <a:pPr marL="406400" lvl="2" indent="-215900" algn="l" defTabSz="584200">
              <a:spcBef>
                <a:spcPts val="400"/>
              </a:spcBef>
              <a:buSzPct val="100000"/>
              <a:buChar char="-"/>
              <a:defRPr sz="2100">
                <a:solidFill>
                  <a:srgbClr val="747474"/>
                </a:solidFill>
              </a:defRPr>
            </a:pPr>
            <a:r>
              <a:rPr lang="en-GB" sz="1600" dirty="0"/>
              <a:t>Plateau efficiency remains approximately stable</a:t>
            </a:r>
          </a:p>
          <a:p>
            <a:pPr marL="406400" lvl="2" indent="-215900" algn="l" defTabSz="584200">
              <a:spcBef>
                <a:spcPts val="400"/>
              </a:spcBef>
              <a:buSzPct val="100000"/>
              <a:buChar char="-"/>
              <a:defRPr sz="2100">
                <a:solidFill>
                  <a:srgbClr val="747474"/>
                </a:solidFill>
              </a:defRPr>
            </a:pPr>
            <a:r>
              <a:rPr lang="en-GB" sz="1600" dirty="0"/>
              <a:t>Shift visible at different irradiation rates and for the three gas mixtures (smaller for STD gas mixture)</a:t>
            </a:r>
          </a:p>
          <a:p>
            <a:pPr marL="406400" lvl="2" indent="-215900" algn="l" defTabSz="584200">
              <a:spcBef>
                <a:spcPts val="400"/>
              </a:spcBef>
              <a:buSzPct val="100000"/>
              <a:buChar char="-"/>
              <a:defRPr sz="2100">
                <a:solidFill>
                  <a:srgbClr val="747474"/>
                </a:solidFill>
              </a:defRPr>
            </a:pPr>
            <a:endParaRPr lang="en-GB" sz="1600" dirty="0"/>
          </a:p>
          <a:p>
            <a:pPr marL="406400" lvl="2" indent="-215900" algn="l" defTabSz="584200">
              <a:spcBef>
                <a:spcPts val="400"/>
              </a:spcBef>
              <a:buSzPct val="100000"/>
              <a:buChar char="-"/>
              <a:defRPr sz="2100">
                <a:solidFill>
                  <a:srgbClr val="747474"/>
                </a:solidFill>
              </a:defRPr>
            </a:pPr>
            <a:endParaRPr lang="en-GB" sz="1600" dirty="0"/>
          </a:p>
          <a:p>
            <a:pPr marL="406400" lvl="2" indent="-215900" algn="l" defTabSz="584200">
              <a:spcBef>
                <a:spcPts val="400"/>
              </a:spcBef>
              <a:buSzPct val="100000"/>
              <a:buChar char="-"/>
              <a:defRPr sz="2100">
                <a:solidFill>
                  <a:srgbClr val="747474"/>
                </a:solidFill>
              </a:defRPr>
            </a:pPr>
            <a:endParaRPr lang="en-GB" sz="1600" dirty="0"/>
          </a:p>
          <a:p>
            <a:pPr marL="406400" lvl="2" indent="-215900" algn="l" defTabSz="584200">
              <a:spcBef>
                <a:spcPts val="400"/>
              </a:spcBef>
              <a:buSzPct val="100000"/>
              <a:buChar char="-"/>
              <a:defRPr sz="2100">
                <a:solidFill>
                  <a:srgbClr val="747474"/>
                </a:solidFill>
              </a:defRPr>
            </a:pPr>
            <a:endParaRPr lang="en-GB" sz="1600" dirty="0"/>
          </a:p>
          <a:p>
            <a:pPr marL="406400" lvl="2" indent="-215900" algn="l" defTabSz="584200">
              <a:spcBef>
                <a:spcPts val="400"/>
              </a:spcBef>
              <a:buSzPct val="100000"/>
              <a:buChar char="-"/>
              <a:defRPr sz="2100">
                <a:solidFill>
                  <a:srgbClr val="747474"/>
                </a:solidFill>
              </a:defRPr>
            </a:pPr>
            <a:endParaRPr lang="en-GB" sz="1600" dirty="0"/>
          </a:p>
          <a:p>
            <a:pPr marL="406400" lvl="2" indent="-215900" algn="l" defTabSz="584200">
              <a:spcBef>
                <a:spcPts val="400"/>
              </a:spcBef>
              <a:buSzPct val="100000"/>
              <a:buChar char="-"/>
              <a:defRPr sz="2100">
                <a:solidFill>
                  <a:srgbClr val="747474"/>
                </a:solidFill>
              </a:defRPr>
            </a:pPr>
            <a:endParaRPr lang="en-GB" sz="1600" dirty="0"/>
          </a:p>
          <a:p>
            <a:pPr marL="406400" lvl="2" indent="-215900" algn="l" defTabSz="584200">
              <a:spcBef>
                <a:spcPts val="400"/>
              </a:spcBef>
              <a:buSzPct val="100000"/>
              <a:buChar char="-"/>
              <a:defRPr sz="2100">
                <a:solidFill>
                  <a:srgbClr val="747474"/>
                </a:solidFill>
              </a:defRPr>
            </a:pPr>
            <a:endParaRPr lang="en-GB" sz="1600" dirty="0"/>
          </a:p>
          <a:p>
            <a:pPr marL="406400" lvl="2" indent="-215900" algn="l" defTabSz="584200">
              <a:spcBef>
                <a:spcPts val="400"/>
              </a:spcBef>
              <a:buSzPct val="100000"/>
              <a:buChar char="-"/>
              <a:defRPr sz="2100">
                <a:solidFill>
                  <a:srgbClr val="747474"/>
                </a:solidFill>
              </a:defRPr>
            </a:pPr>
            <a:endParaRPr lang="en-GB" sz="1600" dirty="0"/>
          </a:p>
          <a:p>
            <a:pPr marL="406400" lvl="2" indent="-215900" algn="l" defTabSz="584200">
              <a:spcBef>
                <a:spcPts val="400"/>
              </a:spcBef>
              <a:buSzPct val="100000"/>
              <a:buChar char="-"/>
              <a:defRPr sz="2100">
                <a:solidFill>
                  <a:srgbClr val="747474"/>
                </a:solidFill>
              </a:defRPr>
            </a:pPr>
            <a:endParaRPr lang="en-GB" sz="1600" dirty="0"/>
          </a:p>
          <a:p>
            <a:pPr marL="406400" lvl="2" indent="-215900" algn="l" defTabSz="584200">
              <a:spcBef>
                <a:spcPts val="400"/>
              </a:spcBef>
              <a:buSzPct val="100000"/>
              <a:buChar char="-"/>
              <a:defRPr sz="2100">
                <a:solidFill>
                  <a:srgbClr val="747474"/>
                </a:solidFill>
              </a:defRPr>
            </a:pPr>
            <a:endParaRPr lang="en-GB" sz="1100" dirty="0"/>
          </a:p>
          <a:p>
            <a:pPr marL="406400" lvl="2" indent="-215900" algn="l" defTabSz="584200">
              <a:spcBef>
                <a:spcPts val="400"/>
              </a:spcBef>
              <a:buSzPct val="100000"/>
              <a:buChar char="-"/>
              <a:defRPr sz="2100">
                <a:solidFill>
                  <a:srgbClr val="747474"/>
                </a:solidFill>
              </a:defRPr>
            </a:pPr>
            <a:endParaRPr lang="en-GB" sz="1600" dirty="0"/>
          </a:p>
          <a:p>
            <a:pPr>
              <a:buFont typeface="Wingdings" panose="05000000000000000000" pitchFamily="2" charset="2"/>
              <a:buChar char="Ø"/>
            </a:pPr>
            <a:r>
              <a:rPr lang="en-GB" sz="2000" b="1" dirty="0"/>
              <a:t>HFO-based gas mixtures are not performing as well as standard RPC gas mixture</a:t>
            </a:r>
          </a:p>
          <a:p>
            <a:endParaRPr lang="en-GB" dirty="0"/>
          </a:p>
          <a:p>
            <a:endParaRPr lang="en-GB" dirty="0"/>
          </a:p>
          <a:p>
            <a:endParaRPr lang="en-GB" dirty="0"/>
          </a:p>
        </p:txBody>
      </p:sp>
      <p:sp>
        <p:nvSpPr>
          <p:cNvPr id="3" name="Footer Placeholder 2">
            <a:extLst>
              <a:ext uri="{FF2B5EF4-FFF2-40B4-BE49-F238E27FC236}">
                <a16:creationId xmlns:a16="http://schemas.microsoft.com/office/drawing/2014/main" id="{7A954E12-8BC6-B365-250F-2B25DFD74780}"/>
              </a:ext>
            </a:extLst>
          </p:cNvPr>
          <p:cNvSpPr>
            <a:spLocks noGrp="1"/>
          </p:cNvSpPr>
          <p:nvPr>
            <p:ph type="ftr" sz="quarter" idx="11"/>
          </p:nvPr>
        </p:nvSpPr>
        <p:spPr/>
        <p:txBody>
          <a:bodyPr/>
          <a:lstStyle/>
          <a:p>
            <a:r>
              <a:rPr lang="en-GB"/>
              <a:t>4th Annual Meeting - Prague</a:t>
            </a:r>
            <a:endParaRPr lang="en-GB" dirty="0"/>
          </a:p>
        </p:txBody>
      </p:sp>
      <p:sp>
        <p:nvSpPr>
          <p:cNvPr id="4" name="Date Placeholder 3">
            <a:extLst>
              <a:ext uri="{FF2B5EF4-FFF2-40B4-BE49-F238E27FC236}">
                <a16:creationId xmlns:a16="http://schemas.microsoft.com/office/drawing/2014/main" id="{7D8887FB-02F9-5D16-DF02-72E016DF8A5E}"/>
              </a:ext>
            </a:extLst>
          </p:cNvPr>
          <p:cNvSpPr>
            <a:spLocks noGrp="1"/>
          </p:cNvSpPr>
          <p:nvPr>
            <p:ph type="dt" sz="half" idx="10"/>
          </p:nvPr>
        </p:nvSpPr>
        <p:spPr/>
        <p:txBody>
          <a:bodyPr/>
          <a:lstStyle/>
          <a:p>
            <a:r>
              <a:rPr lang="en-US"/>
              <a:t>8 May 2025</a:t>
            </a:r>
            <a:endParaRPr lang="en-GB" dirty="0"/>
          </a:p>
        </p:txBody>
      </p:sp>
      <p:sp>
        <p:nvSpPr>
          <p:cNvPr id="5" name="Slide Number Placeholder 4">
            <a:extLst>
              <a:ext uri="{FF2B5EF4-FFF2-40B4-BE49-F238E27FC236}">
                <a16:creationId xmlns:a16="http://schemas.microsoft.com/office/drawing/2014/main" id="{4BDFEDE4-0CC5-5F5D-6F28-26735FD5C923}"/>
              </a:ext>
            </a:extLst>
          </p:cNvPr>
          <p:cNvSpPr>
            <a:spLocks noGrp="1"/>
          </p:cNvSpPr>
          <p:nvPr>
            <p:ph type="sldNum" sz="quarter" idx="12"/>
          </p:nvPr>
        </p:nvSpPr>
        <p:spPr/>
        <p:txBody>
          <a:bodyPr/>
          <a:lstStyle/>
          <a:p>
            <a:fld id="{FC4456CD-832E-41F2-9893-C7650CCC5376}" type="slidenum">
              <a:rPr lang="en-GB" smtClean="0"/>
              <a:t>14</a:t>
            </a:fld>
            <a:endParaRPr lang="en-GB"/>
          </a:p>
        </p:txBody>
      </p:sp>
      <p:sp>
        <p:nvSpPr>
          <p:cNvPr id="7" name="Title 4">
            <a:extLst>
              <a:ext uri="{FF2B5EF4-FFF2-40B4-BE49-F238E27FC236}">
                <a16:creationId xmlns:a16="http://schemas.microsoft.com/office/drawing/2014/main" id="{52C4F037-D85D-93E2-A6FC-E16E030B9121}"/>
              </a:ext>
            </a:extLst>
          </p:cNvPr>
          <p:cNvSpPr>
            <a:spLocks noGrp="1"/>
          </p:cNvSpPr>
          <p:nvPr>
            <p:ph type="title"/>
          </p:nvPr>
        </p:nvSpPr>
        <p:spPr>
          <a:xfrm>
            <a:off x="4033838" y="0"/>
            <a:ext cx="5005387" cy="1077913"/>
          </a:xfrm>
        </p:spPr>
        <p:txBody>
          <a:bodyPr>
            <a:normAutofit fontScale="90000"/>
          </a:bodyPr>
          <a:lstStyle/>
          <a:p>
            <a:pPr algn="ctr"/>
            <a:r>
              <a:rPr lang="en-GB" sz="3600" dirty="0">
                <a:solidFill>
                  <a:schemeClr val="bg1">
                    <a:lumMod val="95000"/>
                  </a:schemeClr>
                </a:solidFill>
                <a:latin typeface="Calibri Light" panose="020F0302020204030204" pitchFamily="34" charset="0"/>
                <a:cs typeface="Calibri Light" panose="020F0302020204030204" pitchFamily="34" charset="0"/>
              </a:rPr>
              <a:t>Task 7.2.3: </a:t>
            </a:r>
            <a:br>
              <a:rPr lang="en-GB" sz="3600" dirty="0">
                <a:solidFill>
                  <a:schemeClr val="bg1">
                    <a:lumMod val="95000"/>
                  </a:schemeClr>
                </a:solidFill>
                <a:latin typeface="Calibri Light" panose="020F0302020204030204" pitchFamily="34" charset="0"/>
                <a:cs typeface="Calibri Light" panose="020F0302020204030204" pitchFamily="34" charset="0"/>
              </a:rPr>
            </a:br>
            <a:r>
              <a:rPr lang="en-GB" sz="3600" dirty="0">
                <a:solidFill>
                  <a:schemeClr val="bg1">
                    <a:lumMod val="95000"/>
                  </a:schemeClr>
                </a:solidFill>
                <a:latin typeface="Calibri Light" panose="020F0302020204030204" pitchFamily="34" charset="0"/>
                <a:cs typeface="Calibri Light" panose="020F0302020204030204" pitchFamily="34" charset="0"/>
              </a:rPr>
              <a:t>Eco-friendly RPC Gas Mixtures</a:t>
            </a:r>
            <a:endParaRPr lang="en-GB" sz="3600" dirty="0"/>
          </a:p>
        </p:txBody>
      </p:sp>
      <p:sp>
        <p:nvSpPr>
          <p:cNvPr id="8" name="Dedicated test-beam campaigns every year…">
            <a:extLst>
              <a:ext uri="{FF2B5EF4-FFF2-40B4-BE49-F238E27FC236}">
                <a16:creationId xmlns:a16="http://schemas.microsoft.com/office/drawing/2014/main" id="{5C3730EC-E03E-E55B-06BF-68592CB7FFB7}"/>
              </a:ext>
            </a:extLst>
          </p:cNvPr>
          <p:cNvSpPr txBox="1"/>
          <p:nvPr/>
        </p:nvSpPr>
        <p:spPr>
          <a:xfrm>
            <a:off x="236914" y="2349597"/>
            <a:ext cx="11869376" cy="4565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marL="296333" indent="-296333" algn="l" defTabSz="584200">
              <a:spcBef>
                <a:spcPts val="400"/>
              </a:spcBef>
              <a:buSzPct val="75000"/>
              <a:buChar char="-"/>
              <a:defRPr sz="2300">
                <a:solidFill>
                  <a:srgbClr val="000000"/>
                </a:solidFill>
              </a:defRPr>
            </a:pPr>
            <a:endParaRPr dirty="0"/>
          </a:p>
        </p:txBody>
      </p:sp>
      <p:pic>
        <p:nvPicPr>
          <p:cNvPr id="9" name="Image" descr="Image">
            <a:extLst>
              <a:ext uri="{FF2B5EF4-FFF2-40B4-BE49-F238E27FC236}">
                <a16:creationId xmlns:a16="http://schemas.microsoft.com/office/drawing/2014/main" id="{8DEDD0CC-9A72-A6A4-F6D4-08BA10640AAB}"/>
              </a:ext>
            </a:extLst>
          </p:cNvPr>
          <p:cNvPicPr>
            <a:picLocks noChangeAspect="1"/>
          </p:cNvPicPr>
          <p:nvPr/>
        </p:nvPicPr>
        <p:blipFill>
          <a:blip r:embed="rId2"/>
          <a:stretch>
            <a:fillRect/>
          </a:stretch>
        </p:blipFill>
        <p:spPr>
          <a:xfrm>
            <a:off x="536168" y="2968497"/>
            <a:ext cx="8246090" cy="2925481"/>
          </a:xfrm>
          <a:prstGeom prst="rect">
            <a:avLst/>
          </a:prstGeom>
          <a:ln w="12700">
            <a:miter lim="400000"/>
          </a:ln>
        </p:spPr>
      </p:pic>
    </p:spTree>
    <p:extLst>
      <p:ext uri="{BB962C8B-B14F-4D97-AF65-F5344CB8AC3E}">
        <p14:creationId xmlns:p14="http://schemas.microsoft.com/office/powerpoint/2010/main" val="40564005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44865" y="1718899"/>
            <a:ext cx="4942330" cy="4505777"/>
          </a:xfrm>
        </p:spPr>
        <p:txBody>
          <a:bodyPr>
            <a:normAutofit/>
          </a:bodyPr>
          <a:lstStyle/>
          <a:p>
            <a:pPr>
              <a:lnSpc>
                <a:spcPct val="100000"/>
              </a:lnSpc>
              <a:buFont typeface="Wingdings" panose="05000000000000000000" pitchFamily="2" charset="2"/>
              <a:buChar char="Ø"/>
            </a:pPr>
            <a:r>
              <a:rPr lang="en-IT" sz="2000" b="1" dirty="0"/>
              <a:t>High-Resistive GEM with </a:t>
            </a:r>
            <a:r>
              <a:rPr lang="en-GB" sz="2000" b="1" dirty="0"/>
              <a:t>DLC</a:t>
            </a:r>
          </a:p>
          <a:p>
            <a:pPr marL="0" indent="0">
              <a:lnSpc>
                <a:spcPct val="100000"/>
              </a:lnSpc>
              <a:spcBef>
                <a:spcPts val="0"/>
              </a:spcBef>
              <a:spcAft>
                <a:spcPts val="600"/>
              </a:spcAft>
              <a:buNone/>
            </a:pPr>
            <a:r>
              <a:rPr lang="en-GB" sz="2000" b="1" dirty="0"/>
              <a:t>    (</a:t>
            </a:r>
            <a:r>
              <a:rPr lang="en-IT" sz="2000" b="1" dirty="0"/>
              <a:t>D</a:t>
            </a:r>
            <a:r>
              <a:rPr lang="en-US" sz="2000" b="1" dirty="0" err="1"/>
              <a:t>iamond</a:t>
            </a:r>
            <a:r>
              <a:rPr lang="en-US" sz="2000" b="1" dirty="0"/>
              <a:t>-</a:t>
            </a:r>
            <a:r>
              <a:rPr lang="en-IT" sz="2000" b="1" dirty="0"/>
              <a:t>L</a:t>
            </a:r>
            <a:r>
              <a:rPr lang="en-US" sz="2000" b="1" dirty="0" err="1"/>
              <a:t>ike</a:t>
            </a:r>
            <a:r>
              <a:rPr lang="en-US" sz="2000" b="1" dirty="0"/>
              <a:t>-</a:t>
            </a:r>
            <a:r>
              <a:rPr lang="en-IT" sz="2000" b="1" dirty="0"/>
              <a:t>C</a:t>
            </a:r>
            <a:r>
              <a:rPr lang="en-US" sz="2000" b="1" dirty="0" err="1"/>
              <a:t>arbon</a:t>
            </a:r>
            <a:r>
              <a:rPr lang="en-US" sz="2000" b="1" dirty="0"/>
              <a:t>)</a:t>
            </a:r>
            <a:r>
              <a:rPr lang="en-IT" sz="2000" b="1" dirty="0"/>
              <a:t> electrodes</a:t>
            </a:r>
            <a:endParaRPr lang="en-IT" sz="1800" b="1" dirty="0"/>
          </a:p>
          <a:p>
            <a:pPr marL="342900" indent="-342900">
              <a:lnSpc>
                <a:spcPct val="110000"/>
              </a:lnSpc>
            </a:pPr>
            <a:r>
              <a:rPr lang="en-IT" sz="1800" dirty="0"/>
              <a:t>P</a:t>
            </a:r>
            <a:r>
              <a:rPr lang="en-US" sz="1800" dirty="0" err="1"/>
              <a:t>ulsed</a:t>
            </a:r>
            <a:r>
              <a:rPr lang="en-US" sz="1800" dirty="0"/>
              <a:t>-</a:t>
            </a:r>
            <a:r>
              <a:rPr lang="en-IT" sz="1800" dirty="0"/>
              <a:t>L</a:t>
            </a:r>
            <a:r>
              <a:rPr lang="en-US" sz="1800" dirty="0" err="1"/>
              <a:t>aser</a:t>
            </a:r>
            <a:r>
              <a:rPr lang="en-US" sz="1800" dirty="0"/>
              <a:t>-</a:t>
            </a:r>
            <a:r>
              <a:rPr lang="en-IT" sz="1800" dirty="0"/>
              <a:t>D</a:t>
            </a:r>
            <a:r>
              <a:rPr lang="en-US" sz="1800" dirty="0" err="1"/>
              <a:t>eposition</a:t>
            </a:r>
            <a:r>
              <a:rPr lang="en-IT" sz="1800" dirty="0"/>
              <a:t> </a:t>
            </a:r>
            <a:r>
              <a:rPr lang="en-US" sz="1800" dirty="0"/>
              <a:t>(PLD) </a:t>
            </a:r>
            <a:r>
              <a:rPr lang="en-IT" sz="1800" dirty="0"/>
              <a:t>foils </a:t>
            </a:r>
            <a:r>
              <a:rPr lang="en-US" sz="1800" dirty="0"/>
              <a:t>of </a:t>
            </a:r>
            <a:r>
              <a:rPr lang="en-IT" sz="1800" dirty="0"/>
              <a:t>up to</a:t>
            </a:r>
            <a:r>
              <a:rPr lang="en-GB" sz="1800" dirty="0"/>
              <a:t> </a:t>
            </a:r>
            <a:r>
              <a:rPr lang="en-IT" sz="1800" dirty="0"/>
              <a:t> 5x5 cm</a:t>
            </a:r>
            <a:r>
              <a:rPr lang="en-IT" sz="1800" baseline="30000" dirty="0"/>
              <a:t>2</a:t>
            </a:r>
            <a:r>
              <a:rPr lang="en-IT" sz="1800" dirty="0"/>
              <a:t> produced</a:t>
            </a:r>
          </a:p>
          <a:p>
            <a:pPr marL="342900" indent="-342900">
              <a:lnSpc>
                <a:spcPct val="110000"/>
              </a:lnSpc>
            </a:pPr>
            <a:r>
              <a:rPr lang="en-IT" sz="1800" dirty="0"/>
              <a:t>I</a:t>
            </a:r>
            <a:r>
              <a:rPr lang="en-US" sz="1800" dirty="0"/>
              <a:t>on-</a:t>
            </a:r>
            <a:r>
              <a:rPr lang="en-IT" sz="1800" dirty="0"/>
              <a:t>B</a:t>
            </a:r>
            <a:r>
              <a:rPr lang="en-US" sz="1800" dirty="0" err="1"/>
              <a:t>eam</a:t>
            </a:r>
            <a:r>
              <a:rPr lang="en-US" sz="1800" dirty="0"/>
              <a:t>-</a:t>
            </a:r>
            <a:r>
              <a:rPr lang="en-IT" sz="1800" dirty="0"/>
              <a:t>D</a:t>
            </a:r>
            <a:r>
              <a:rPr lang="en-US" sz="1800" dirty="0" err="1"/>
              <a:t>eposition</a:t>
            </a:r>
            <a:r>
              <a:rPr lang="en-US" sz="1800" dirty="0"/>
              <a:t> (IBD)</a:t>
            </a:r>
            <a:r>
              <a:rPr lang="en-IT" sz="1800" dirty="0"/>
              <a:t> mask for 10x10 cm</a:t>
            </a:r>
            <a:r>
              <a:rPr lang="en-IT" sz="1800" baseline="30000" dirty="0"/>
              <a:t>2</a:t>
            </a:r>
            <a:r>
              <a:rPr lang="en-IT" sz="1800" dirty="0"/>
              <a:t> </a:t>
            </a:r>
            <a:r>
              <a:rPr lang="en-US" sz="1800" dirty="0"/>
              <a:t>are </a:t>
            </a:r>
            <a:r>
              <a:rPr lang="en-IT" sz="1800" dirty="0"/>
              <a:t>waiting for etching result on 7x7</a:t>
            </a:r>
            <a:r>
              <a:rPr lang="en-US" sz="1800" dirty="0"/>
              <a:t> </a:t>
            </a:r>
            <a:r>
              <a:rPr lang="en-IT" sz="1800" dirty="0"/>
              <a:t>cm</a:t>
            </a:r>
            <a:r>
              <a:rPr lang="en-IT" sz="1800" baseline="30000" dirty="0"/>
              <a:t>2</a:t>
            </a:r>
            <a:r>
              <a:rPr lang="en-US" sz="1800" dirty="0"/>
              <a:t> foil</a:t>
            </a:r>
          </a:p>
          <a:p>
            <a:pPr marL="342900" indent="-342900"/>
            <a:endParaRPr lang="en-IT" sz="1800" dirty="0"/>
          </a:p>
          <a:p>
            <a:pPr marL="342900" indent="-342900"/>
            <a:r>
              <a:rPr lang="en-IT" sz="1800" dirty="0"/>
              <a:t>Latest foils kept under vacuum and put in vacuum sealed bag for transport to CERN. </a:t>
            </a:r>
            <a:br>
              <a:rPr lang="en-IT" sz="1800" dirty="0"/>
            </a:br>
            <a:endParaRPr lang="en-IT" sz="1800" dirty="0"/>
          </a:p>
          <a:p>
            <a:pPr marL="342900" indent="-342900"/>
            <a:r>
              <a:rPr lang="en-IT" sz="1800" dirty="0"/>
              <a:t>Etching tests </a:t>
            </a:r>
            <a:r>
              <a:rPr lang="en-US" sz="1800" dirty="0"/>
              <a:t>were done at</a:t>
            </a:r>
            <a:r>
              <a:rPr lang="en-IT" sz="1800" dirty="0"/>
              <a:t> CERN</a:t>
            </a:r>
            <a:endParaRPr lang="en-US" sz="1800" dirty="0"/>
          </a:p>
          <a:p>
            <a:pPr marL="342900" indent="-342900"/>
            <a:endParaRPr lang="en-US" sz="1800" dirty="0"/>
          </a:p>
          <a:p>
            <a:pPr marL="342900" indent="-342900">
              <a:buClr>
                <a:srgbClr val="FFC000"/>
              </a:buClr>
              <a:buFont typeface="Wingdings" panose="05000000000000000000" pitchFamily="2" charset="2"/>
              <a:buChar char="Ø"/>
            </a:pPr>
            <a:r>
              <a:rPr lang="en-US" sz="1800" b="1" dirty="0"/>
              <a:t>This activity is related to Milestone M23</a:t>
            </a:r>
            <a:endParaRPr lang="en-IT" sz="1800" dirty="0"/>
          </a:p>
        </p:txBody>
      </p:sp>
      <p:sp>
        <p:nvSpPr>
          <p:cNvPr id="3" name="Footer Placeholder 2"/>
          <p:cNvSpPr>
            <a:spLocks noGrp="1"/>
          </p:cNvSpPr>
          <p:nvPr>
            <p:ph type="ftr" sz="quarter" idx="11"/>
          </p:nvPr>
        </p:nvSpPr>
        <p:spPr/>
        <p:txBody>
          <a:bodyPr/>
          <a:lstStyle/>
          <a:p>
            <a:r>
              <a:rPr lang="en-US"/>
              <a:t>4th Annual Meeting - Prague</a:t>
            </a:r>
            <a:endParaRPr lang="en-GB" dirty="0"/>
          </a:p>
        </p:txBody>
      </p:sp>
      <p:sp>
        <p:nvSpPr>
          <p:cNvPr id="4" name="Date Placeholder 3"/>
          <p:cNvSpPr>
            <a:spLocks noGrp="1"/>
          </p:cNvSpPr>
          <p:nvPr>
            <p:ph type="dt" sz="half" idx="10"/>
          </p:nvPr>
        </p:nvSpPr>
        <p:spPr/>
        <p:txBody>
          <a:bodyPr/>
          <a:lstStyle/>
          <a:p>
            <a:r>
              <a:rPr lang="en-US"/>
              <a:t>8 May 2025</a:t>
            </a:r>
            <a:endParaRPr lang="en-GB" sz="1400" dirty="0"/>
          </a:p>
        </p:txBody>
      </p:sp>
      <p:sp>
        <p:nvSpPr>
          <p:cNvPr id="5" name="Slide Number Placeholder 4"/>
          <p:cNvSpPr>
            <a:spLocks noGrp="1"/>
          </p:cNvSpPr>
          <p:nvPr>
            <p:ph type="sldNum" sz="quarter" idx="12"/>
          </p:nvPr>
        </p:nvSpPr>
        <p:spPr/>
        <p:txBody>
          <a:bodyPr/>
          <a:lstStyle/>
          <a:p>
            <a:fld id="{FC4456CD-832E-41F2-9893-C7650CCC5376}" type="slidenum">
              <a:rPr lang="en-GB" smtClean="0"/>
              <a:t>15</a:t>
            </a:fld>
            <a:endParaRPr lang="en-GB"/>
          </a:p>
        </p:txBody>
      </p:sp>
      <p:sp>
        <p:nvSpPr>
          <p:cNvPr id="6" name="Title 5"/>
          <p:cNvSpPr>
            <a:spLocks noGrp="1"/>
          </p:cNvSpPr>
          <p:nvPr>
            <p:ph type="title"/>
          </p:nvPr>
        </p:nvSpPr>
        <p:spPr>
          <a:xfrm>
            <a:off x="3518452" y="31805"/>
            <a:ext cx="5600109" cy="1077238"/>
          </a:xfrm>
        </p:spPr>
        <p:txBody>
          <a:bodyPr>
            <a:normAutofit fontScale="90000"/>
          </a:bodyPr>
          <a:lstStyle/>
          <a:p>
            <a:pPr lvl="0" algn="ctr" defTabSz="457200">
              <a:defRPr/>
            </a:pPr>
            <a:r>
              <a:rPr lang="en-GB" sz="3600" dirty="0">
                <a:solidFill>
                  <a:schemeClr val="bg1">
                    <a:lumMod val="95000"/>
                  </a:schemeClr>
                </a:solidFill>
                <a:latin typeface="Calibri Light" panose="020F0302020204030204" pitchFamily="34" charset="0"/>
                <a:cs typeface="Calibri Light" panose="020F0302020204030204" pitchFamily="34" charset="0"/>
              </a:rPr>
              <a:t>Task 7.3.1: Resistive electrodes</a:t>
            </a:r>
            <a:endParaRPr lang="en-GB" sz="3600" b="0" spc="-1" dirty="0">
              <a:solidFill>
                <a:prstClr val="white"/>
              </a:solidFill>
              <a:latin typeface="Calibri Light" panose="020F0302020204030204" pitchFamily="34" charset="0"/>
              <a:cs typeface="Calibri Light" panose="020F0302020204030204" pitchFamily="34" charset="0"/>
            </a:endParaRPr>
          </a:p>
        </p:txBody>
      </p:sp>
      <p:pic>
        <p:nvPicPr>
          <p:cNvPr id="10" name="Picture 9">
            <a:extLst>
              <a:ext uri="{FF2B5EF4-FFF2-40B4-BE49-F238E27FC236}">
                <a16:creationId xmlns:a16="http://schemas.microsoft.com/office/drawing/2014/main" id="{BACBA15E-7912-284E-B1F5-4AA3E3F68A58}"/>
              </a:ext>
            </a:extLst>
          </p:cNvPr>
          <p:cNvPicPr>
            <a:picLocks noChangeAspect="1"/>
          </p:cNvPicPr>
          <p:nvPr/>
        </p:nvPicPr>
        <p:blipFill>
          <a:blip r:embed="rId2"/>
          <a:stretch>
            <a:fillRect/>
          </a:stretch>
        </p:blipFill>
        <p:spPr>
          <a:xfrm>
            <a:off x="5256151" y="1671193"/>
            <a:ext cx="1941736" cy="1740118"/>
          </a:xfrm>
          <a:prstGeom prst="rect">
            <a:avLst/>
          </a:prstGeom>
        </p:spPr>
      </p:pic>
      <p:pic>
        <p:nvPicPr>
          <p:cNvPr id="11" name="Picture 10" descr="A picture containing indoor&#10;&#10;Description automatically generated">
            <a:extLst>
              <a:ext uri="{FF2B5EF4-FFF2-40B4-BE49-F238E27FC236}">
                <a16:creationId xmlns:a16="http://schemas.microsoft.com/office/drawing/2014/main" id="{D94B825F-E786-FA41-B03A-241204772BE7}"/>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8596" t="17649" b="9906"/>
          <a:stretch/>
        </p:blipFill>
        <p:spPr>
          <a:xfrm>
            <a:off x="7266843" y="1659773"/>
            <a:ext cx="1597501" cy="1751538"/>
          </a:xfrm>
          <a:prstGeom prst="rect">
            <a:avLst/>
          </a:prstGeom>
        </p:spPr>
      </p:pic>
      <p:sp>
        <p:nvSpPr>
          <p:cNvPr id="12" name="TextBox 11">
            <a:extLst>
              <a:ext uri="{FF2B5EF4-FFF2-40B4-BE49-F238E27FC236}">
                <a16:creationId xmlns:a16="http://schemas.microsoft.com/office/drawing/2014/main" id="{C15F8E9C-06E4-0244-9C9B-45F098D0B560}"/>
              </a:ext>
            </a:extLst>
          </p:cNvPr>
          <p:cNvSpPr txBox="1"/>
          <p:nvPr/>
        </p:nvSpPr>
        <p:spPr>
          <a:xfrm>
            <a:off x="5256151" y="3078931"/>
            <a:ext cx="1239244" cy="346261"/>
          </a:xfrm>
          <a:prstGeom prst="rect">
            <a:avLst/>
          </a:prstGeom>
          <a:noFill/>
        </p:spPr>
        <p:txBody>
          <a:bodyPr wrap="square" rtlCol="0">
            <a:spAutoFit/>
          </a:bodyPr>
          <a:lstStyle/>
          <a:p>
            <a:r>
              <a:rPr lang="en-IT" dirty="0">
                <a:solidFill>
                  <a:schemeClr val="bg1"/>
                </a:solidFill>
              </a:rPr>
              <a:t>PLD 5x5</a:t>
            </a:r>
          </a:p>
        </p:txBody>
      </p:sp>
      <p:sp>
        <p:nvSpPr>
          <p:cNvPr id="13" name="TextBox 12">
            <a:extLst>
              <a:ext uri="{FF2B5EF4-FFF2-40B4-BE49-F238E27FC236}">
                <a16:creationId xmlns:a16="http://schemas.microsoft.com/office/drawing/2014/main" id="{C5AE44B6-2E5E-7A43-9F84-7564CE548661}"/>
              </a:ext>
            </a:extLst>
          </p:cNvPr>
          <p:cNvSpPr txBox="1"/>
          <p:nvPr/>
        </p:nvSpPr>
        <p:spPr>
          <a:xfrm>
            <a:off x="7266843" y="3112694"/>
            <a:ext cx="1239244" cy="346261"/>
          </a:xfrm>
          <a:prstGeom prst="rect">
            <a:avLst/>
          </a:prstGeom>
          <a:noFill/>
        </p:spPr>
        <p:txBody>
          <a:bodyPr wrap="square" rtlCol="0">
            <a:spAutoFit/>
          </a:bodyPr>
          <a:lstStyle/>
          <a:p>
            <a:r>
              <a:rPr lang="en-IT" dirty="0">
                <a:solidFill>
                  <a:schemeClr val="bg1"/>
                </a:solidFill>
              </a:rPr>
              <a:t>IBD 7x7</a:t>
            </a:r>
          </a:p>
        </p:txBody>
      </p:sp>
      <p:pic>
        <p:nvPicPr>
          <p:cNvPr id="14" name="Picture 13" descr="A picture containing indoor, kitchen appliance, food processor&#10;&#10;Description automatically generated">
            <a:extLst>
              <a:ext uri="{FF2B5EF4-FFF2-40B4-BE49-F238E27FC236}">
                <a16:creationId xmlns:a16="http://schemas.microsoft.com/office/drawing/2014/main" id="{94C1CAA9-15C4-C883-7018-430B1F8B0CF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256151" y="3458955"/>
            <a:ext cx="3608193" cy="2807705"/>
          </a:xfrm>
          <a:prstGeom prst="rect">
            <a:avLst/>
          </a:prstGeom>
        </p:spPr>
      </p:pic>
      <p:sp>
        <p:nvSpPr>
          <p:cNvPr id="15" name="TextBox 14">
            <a:extLst>
              <a:ext uri="{FF2B5EF4-FFF2-40B4-BE49-F238E27FC236}">
                <a16:creationId xmlns:a16="http://schemas.microsoft.com/office/drawing/2014/main" id="{E660EE13-8936-FDDC-21E0-34C26F7DBF2D}"/>
              </a:ext>
            </a:extLst>
          </p:cNvPr>
          <p:cNvSpPr txBox="1"/>
          <p:nvPr/>
        </p:nvSpPr>
        <p:spPr>
          <a:xfrm>
            <a:off x="6937058" y="4343416"/>
            <a:ext cx="1742462" cy="346261"/>
          </a:xfrm>
          <a:prstGeom prst="rect">
            <a:avLst/>
          </a:prstGeom>
          <a:noFill/>
        </p:spPr>
        <p:txBody>
          <a:bodyPr wrap="square" rtlCol="0">
            <a:spAutoFit/>
          </a:bodyPr>
          <a:lstStyle/>
          <a:p>
            <a:r>
              <a:rPr lang="en-GB" dirty="0">
                <a:solidFill>
                  <a:schemeClr val="bg1"/>
                </a:solidFill>
              </a:rPr>
              <a:t>V</a:t>
            </a:r>
            <a:r>
              <a:rPr lang="en-IT" dirty="0">
                <a:solidFill>
                  <a:schemeClr val="bg1"/>
                </a:solidFill>
              </a:rPr>
              <a:t>acuum sealer</a:t>
            </a:r>
          </a:p>
        </p:txBody>
      </p:sp>
      <p:sp>
        <p:nvSpPr>
          <p:cNvPr id="16" name="TextBox 15">
            <a:extLst>
              <a:ext uri="{FF2B5EF4-FFF2-40B4-BE49-F238E27FC236}">
                <a16:creationId xmlns:a16="http://schemas.microsoft.com/office/drawing/2014/main" id="{F00263AA-610C-F297-6F1F-0FA2E0EA5702}"/>
              </a:ext>
            </a:extLst>
          </p:cNvPr>
          <p:cNvSpPr txBox="1"/>
          <p:nvPr/>
        </p:nvSpPr>
        <p:spPr>
          <a:xfrm>
            <a:off x="7256651" y="5477006"/>
            <a:ext cx="1239244" cy="346261"/>
          </a:xfrm>
          <a:prstGeom prst="rect">
            <a:avLst/>
          </a:prstGeom>
          <a:noFill/>
        </p:spPr>
        <p:txBody>
          <a:bodyPr wrap="square" rtlCol="0">
            <a:spAutoFit/>
          </a:bodyPr>
          <a:lstStyle/>
          <a:p>
            <a:r>
              <a:rPr lang="en-IT" dirty="0">
                <a:solidFill>
                  <a:schemeClr val="bg1"/>
                </a:solidFill>
              </a:rPr>
              <a:t>IBD 7x7 foil</a:t>
            </a:r>
          </a:p>
        </p:txBody>
      </p:sp>
      <p:sp>
        <p:nvSpPr>
          <p:cNvPr id="17" name="TextBox 16"/>
          <p:cNvSpPr txBox="1"/>
          <p:nvPr/>
        </p:nvSpPr>
        <p:spPr>
          <a:xfrm>
            <a:off x="407646" y="1187122"/>
            <a:ext cx="7585090" cy="461665"/>
          </a:xfrm>
          <a:prstGeom prst="rect">
            <a:avLst/>
          </a:prstGeom>
          <a:noFill/>
        </p:spPr>
        <p:txBody>
          <a:bodyPr wrap="none" rtlCol="0">
            <a:spAutoFit/>
          </a:bodyPr>
          <a:lstStyle/>
          <a:p>
            <a:r>
              <a:rPr lang="en-US" sz="2400" b="1" i="1" dirty="0"/>
              <a:t>Task 7:3.1:  Development of resistive electrodes for MPGDs</a:t>
            </a:r>
            <a:endParaRPr lang="en-GB" sz="2400" b="1" i="1" dirty="0"/>
          </a:p>
        </p:txBody>
      </p:sp>
    </p:spTree>
    <p:extLst>
      <p:ext uri="{BB962C8B-B14F-4D97-AF65-F5344CB8AC3E}">
        <p14:creationId xmlns:p14="http://schemas.microsoft.com/office/powerpoint/2010/main" val="21601424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descr="A picture containing table, indoor, food&#10;&#10;Description automatically generated">
            <a:extLst>
              <a:ext uri="{FF2B5EF4-FFF2-40B4-BE49-F238E27FC236}">
                <a16:creationId xmlns:a16="http://schemas.microsoft.com/office/drawing/2014/main" id="{A726671E-B22A-8641-9A47-E0418B5C299C}"/>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24845" b="9404"/>
          <a:stretch/>
        </p:blipFill>
        <p:spPr>
          <a:xfrm>
            <a:off x="3519911" y="3582144"/>
            <a:ext cx="3494153" cy="1723077"/>
          </a:xfrm>
          <a:prstGeom prst="rect">
            <a:avLst/>
          </a:prstGeom>
        </p:spPr>
      </p:pic>
      <p:sp>
        <p:nvSpPr>
          <p:cNvPr id="2" name="Title 1">
            <a:extLst>
              <a:ext uri="{FF2B5EF4-FFF2-40B4-BE49-F238E27FC236}">
                <a16:creationId xmlns:a16="http://schemas.microsoft.com/office/drawing/2014/main" id="{04F1051F-F89E-8946-8DCF-7CF611EEF7F7}"/>
              </a:ext>
            </a:extLst>
          </p:cNvPr>
          <p:cNvSpPr>
            <a:spLocks noGrp="1"/>
          </p:cNvSpPr>
          <p:nvPr>
            <p:ph type="title"/>
          </p:nvPr>
        </p:nvSpPr>
        <p:spPr>
          <a:xfrm>
            <a:off x="3955774" y="0"/>
            <a:ext cx="5198165" cy="1142640"/>
          </a:xfrm>
        </p:spPr>
        <p:txBody>
          <a:bodyPr/>
          <a:lstStyle/>
          <a:p>
            <a:pPr algn="ctr"/>
            <a:r>
              <a:rPr lang="en-IT" sz="3600" dirty="0">
                <a:solidFill>
                  <a:schemeClr val="bg1"/>
                </a:solidFill>
              </a:rPr>
              <a:t>R&amp;D on DLC Electrodes</a:t>
            </a:r>
          </a:p>
        </p:txBody>
      </p:sp>
      <p:sp>
        <p:nvSpPr>
          <p:cNvPr id="3" name="Text Placeholder 2">
            <a:extLst>
              <a:ext uri="{FF2B5EF4-FFF2-40B4-BE49-F238E27FC236}">
                <a16:creationId xmlns:a16="http://schemas.microsoft.com/office/drawing/2014/main" id="{28CB4EBE-9642-B548-B97B-6F6562230411}"/>
              </a:ext>
            </a:extLst>
          </p:cNvPr>
          <p:cNvSpPr>
            <a:spLocks noGrp="1"/>
          </p:cNvSpPr>
          <p:nvPr>
            <p:ph type="body"/>
          </p:nvPr>
        </p:nvSpPr>
        <p:spPr>
          <a:xfrm>
            <a:off x="422730" y="1552779"/>
            <a:ext cx="8229240" cy="996111"/>
          </a:xfrm>
        </p:spPr>
        <p:txBody>
          <a:bodyPr>
            <a:normAutofit/>
          </a:bodyPr>
          <a:lstStyle/>
          <a:p>
            <a:r>
              <a:rPr lang="en-IT" sz="2400" b="1" dirty="0">
                <a:solidFill>
                  <a:srgbClr val="2F0C54"/>
                </a:solidFill>
              </a:rPr>
              <a:t>First Task: High-Resistive GEM with DLC electrodes</a:t>
            </a:r>
          </a:p>
          <a:p>
            <a:pPr marL="342900" indent="-342900">
              <a:buFont typeface="Arial" panose="020B0604020202020204" pitchFamily="34" charset="0"/>
              <a:buChar char="•"/>
            </a:pPr>
            <a:r>
              <a:rPr lang="en-IT" sz="1900" dirty="0">
                <a:solidFill>
                  <a:srgbClr val="2F0C54"/>
                </a:solidFill>
              </a:rPr>
              <a:t>Test chamber ready (with Magnetron Sputter DLC test foil inside) </a:t>
            </a:r>
          </a:p>
          <a:p>
            <a:pPr marL="342900" indent="-342900">
              <a:buFont typeface="Arial" panose="020B0604020202020204" pitchFamily="34" charset="0"/>
              <a:buChar char="•"/>
            </a:pPr>
            <a:r>
              <a:rPr lang="en-IT" sz="1900" dirty="0">
                <a:solidFill>
                  <a:srgbClr val="2F0C54"/>
                </a:solidFill>
              </a:rPr>
              <a:t>Test setup with UV-laser ready and intesively tested in 2021</a:t>
            </a:r>
          </a:p>
          <a:p>
            <a:pPr lvl="2"/>
            <a:endParaRPr lang="en-IT" sz="1900" dirty="0">
              <a:solidFill>
                <a:srgbClr val="2F0C54"/>
              </a:solidFill>
            </a:endParaRPr>
          </a:p>
          <a:p>
            <a:pPr marL="285750" indent="-285750">
              <a:buFont typeface="Arial" panose="020B0604020202020204" pitchFamily="34" charset="0"/>
              <a:buChar char="•"/>
            </a:pPr>
            <a:endParaRPr lang="en-IT" dirty="0"/>
          </a:p>
        </p:txBody>
      </p:sp>
      <p:pic>
        <p:nvPicPr>
          <p:cNvPr id="10" name="Picture 9" descr="Diagram&#10;&#10;Description automatically generated with medium confidence">
            <a:extLst>
              <a:ext uri="{FF2B5EF4-FFF2-40B4-BE49-F238E27FC236}">
                <a16:creationId xmlns:a16="http://schemas.microsoft.com/office/drawing/2014/main" id="{B1B25932-7554-BC4A-9835-D021CED1D5A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5694" y="2466384"/>
            <a:ext cx="3580163" cy="4377395"/>
          </a:xfrm>
          <a:prstGeom prst="rect">
            <a:avLst/>
          </a:prstGeom>
        </p:spPr>
      </p:pic>
      <p:pic>
        <p:nvPicPr>
          <p:cNvPr id="14" name="Picture 13" descr="Icon&#10;&#10;Description automatically generated">
            <a:extLst>
              <a:ext uri="{FF2B5EF4-FFF2-40B4-BE49-F238E27FC236}">
                <a16:creationId xmlns:a16="http://schemas.microsoft.com/office/drawing/2014/main" id="{6BB95CBB-37EC-0640-9AE1-A67579A8152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290721" y="3146456"/>
            <a:ext cx="1476089" cy="3486468"/>
          </a:xfrm>
          <a:prstGeom prst="rect">
            <a:avLst/>
          </a:prstGeom>
        </p:spPr>
      </p:pic>
      <p:pic>
        <p:nvPicPr>
          <p:cNvPr id="16" name="Picture 15" descr="A picture containing qr code&#10;&#10;Description automatically generated">
            <a:extLst>
              <a:ext uri="{FF2B5EF4-FFF2-40B4-BE49-F238E27FC236}">
                <a16:creationId xmlns:a16="http://schemas.microsoft.com/office/drawing/2014/main" id="{84222D6C-1D4D-DD40-9040-565F4A54984E}"/>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514469" y="5103172"/>
            <a:ext cx="3580163" cy="1754828"/>
          </a:xfrm>
          <a:prstGeom prst="rect">
            <a:avLst/>
          </a:prstGeom>
        </p:spPr>
      </p:pic>
      <p:pic>
        <p:nvPicPr>
          <p:cNvPr id="12" name="Picture 11" descr="Diagram&#10;&#10;Description automatically generated with medium confidence">
            <a:extLst>
              <a:ext uri="{FF2B5EF4-FFF2-40B4-BE49-F238E27FC236}">
                <a16:creationId xmlns:a16="http://schemas.microsoft.com/office/drawing/2014/main" id="{3555D537-1FCC-BA4F-A81F-566FE208D68C}"/>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514469" y="2378102"/>
            <a:ext cx="3499595" cy="1304934"/>
          </a:xfrm>
          <a:prstGeom prst="rect">
            <a:avLst/>
          </a:prstGeom>
        </p:spPr>
      </p:pic>
      <p:sp>
        <p:nvSpPr>
          <p:cNvPr id="4" name="Slide Number Placeholder 3">
            <a:extLst>
              <a:ext uri="{FF2B5EF4-FFF2-40B4-BE49-F238E27FC236}">
                <a16:creationId xmlns:a16="http://schemas.microsoft.com/office/drawing/2014/main" id="{67B672F8-CF7C-8084-23FA-BA9A648FD12D}"/>
              </a:ext>
            </a:extLst>
          </p:cNvPr>
          <p:cNvSpPr>
            <a:spLocks noGrp="1"/>
          </p:cNvSpPr>
          <p:nvPr>
            <p:ph type="sldNum" idx="10"/>
          </p:nvPr>
        </p:nvSpPr>
        <p:spPr/>
        <p:txBody>
          <a:bodyPr/>
          <a:lstStyle/>
          <a:p>
            <a:pPr algn="r">
              <a:lnSpc>
                <a:spcPct val="100000"/>
              </a:lnSpc>
            </a:pPr>
            <a:fld id="{E3655F4F-C5D0-45D1-813A-2B083E7B0013}" type="slidenum">
              <a:rPr lang="en-GB" sz="1200" b="0" strike="noStrike" spc="-1" smtClean="0">
                <a:solidFill>
                  <a:srgbClr val="FFFFFF"/>
                </a:solidFill>
                <a:latin typeface="Calibri"/>
              </a:rPr>
              <a:t>16</a:t>
            </a:fld>
            <a:endParaRPr lang="en-GB" sz="1200" b="0" strike="noStrike" spc="-1" dirty="0">
              <a:latin typeface="Times New Roman"/>
            </a:endParaRPr>
          </a:p>
        </p:txBody>
      </p:sp>
    </p:spTree>
    <p:extLst>
      <p:ext uri="{BB962C8B-B14F-4D97-AF65-F5344CB8AC3E}">
        <p14:creationId xmlns:p14="http://schemas.microsoft.com/office/powerpoint/2010/main" val="367335608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Chart, line chart&#10;&#10;Description automatically generated">
            <a:extLst>
              <a:ext uri="{FF2B5EF4-FFF2-40B4-BE49-F238E27FC236}">
                <a16:creationId xmlns:a16="http://schemas.microsoft.com/office/drawing/2014/main" id="{42311BDE-551A-9ED1-9A14-A5EA55B4D08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979885" y="4563471"/>
            <a:ext cx="3006094" cy="2227345"/>
          </a:xfrm>
          <a:prstGeom prst="rect">
            <a:avLst/>
          </a:prstGeom>
        </p:spPr>
      </p:pic>
      <p:pic>
        <p:nvPicPr>
          <p:cNvPr id="18" name="Picture 17" descr="A picture containing table, indoor, food&#10;&#10;Description automatically generated">
            <a:extLst>
              <a:ext uri="{FF2B5EF4-FFF2-40B4-BE49-F238E27FC236}">
                <a16:creationId xmlns:a16="http://schemas.microsoft.com/office/drawing/2014/main" id="{A726671E-B22A-8641-9A47-E0418B5C299C}"/>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24845" b="9404"/>
          <a:stretch/>
        </p:blipFill>
        <p:spPr>
          <a:xfrm>
            <a:off x="3950433" y="3068143"/>
            <a:ext cx="2877492" cy="1418982"/>
          </a:xfrm>
          <a:prstGeom prst="rect">
            <a:avLst/>
          </a:prstGeom>
        </p:spPr>
      </p:pic>
      <p:sp>
        <p:nvSpPr>
          <p:cNvPr id="2" name="Title 1">
            <a:extLst>
              <a:ext uri="{FF2B5EF4-FFF2-40B4-BE49-F238E27FC236}">
                <a16:creationId xmlns:a16="http://schemas.microsoft.com/office/drawing/2014/main" id="{04F1051F-F89E-8946-8DCF-7CF611EEF7F7}"/>
              </a:ext>
            </a:extLst>
          </p:cNvPr>
          <p:cNvSpPr>
            <a:spLocks noGrp="1"/>
          </p:cNvSpPr>
          <p:nvPr>
            <p:ph type="title"/>
          </p:nvPr>
        </p:nvSpPr>
        <p:spPr>
          <a:xfrm>
            <a:off x="4180114" y="0"/>
            <a:ext cx="4963886" cy="1142640"/>
          </a:xfrm>
        </p:spPr>
        <p:txBody>
          <a:bodyPr/>
          <a:lstStyle/>
          <a:p>
            <a:pPr algn="ctr"/>
            <a:r>
              <a:rPr lang="en-IT" sz="3600" dirty="0">
                <a:solidFill>
                  <a:schemeClr val="bg1"/>
                </a:solidFill>
              </a:rPr>
              <a:t>Test of the DLC foil</a:t>
            </a:r>
          </a:p>
        </p:txBody>
      </p:sp>
      <p:sp>
        <p:nvSpPr>
          <p:cNvPr id="3" name="Text Placeholder 2">
            <a:extLst>
              <a:ext uri="{FF2B5EF4-FFF2-40B4-BE49-F238E27FC236}">
                <a16:creationId xmlns:a16="http://schemas.microsoft.com/office/drawing/2014/main" id="{28CB4EBE-9642-B548-B97B-6F6562230411}"/>
              </a:ext>
            </a:extLst>
          </p:cNvPr>
          <p:cNvSpPr>
            <a:spLocks noGrp="1"/>
          </p:cNvSpPr>
          <p:nvPr>
            <p:ph type="body"/>
          </p:nvPr>
        </p:nvSpPr>
        <p:spPr>
          <a:xfrm>
            <a:off x="203200" y="1552779"/>
            <a:ext cx="6771279" cy="1504742"/>
          </a:xfrm>
        </p:spPr>
        <p:txBody>
          <a:bodyPr>
            <a:normAutofit/>
          </a:bodyPr>
          <a:lstStyle/>
          <a:p>
            <a:r>
              <a:rPr lang="en-IT" sz="2000" b="1" dirty="0">
                <a:solidFill>
                  <a:srgbClr val="2F0C54"/>
                </a:solidFill>
                <a:latin typeface="+mn-lt"/>
              </a:rPr>
              <a:t>Test of the DLC foil inside the small-size detector</a:t>
            </a:r>
          </a:p>
          <a:p>
            <a:r>
              <a:rPr lang="en-US" sz="2000" dirty="0">
                <a:solidFill>
                  <a:srgbClr val="2F0C54"/>
                </a:solidFill>
                <a:latin typeface="+mn-lt"/>
              </a:rPr>
              <a:t>Setup h</a:t>
            </a:r>
            <a:r>
              <a:rPr lang="en-IT" sz="2000" dirty="0">
                <a:solidFill>
                  <a:srgbClr val="2F0C54"/>
                </a:solidFill>
                <a:latin typeface="+mn-lt"/>
              </a:rPr>
              <a:t>as both quartz (UV-laser) as mylar (</a:t>
            </a:r>
            <a:r>
              <a:rPr lang="en-IT" sz="2000" baseline="30000" dirty="0">
                <a:solidFill>
                  <a:srgbClr val="2F0C54"/>
                </a:solidFill>
                <a:latin typeface="+mn-lt"/>
              </a:rPr>
              <a:t>55</a:t>
            </a:r>
            <a:r>
              <a:rPr lang="en-IT" sz="2000" dirty="0">
                <a:solidFill>
                  <a:srgbClr val="2F0C54"/>
                </a:solidFill>
                <a:latin typeface="+mn-lt"/>
              </a:rPr>
              <a:t>Fe) window</a:t>
            </a:r>
            <a:endParaRPr lang="en-IT" sz="1800" dirty="0">
              <a:solidFill>
                <a:srgbClr val="2F0C54"/>
              </a:solidFill>
              <a:latin typeface="+mn-lt"/>
            </a:endParaRPr>
          </a:p>
          <a:p>
            <a:pPr lvl="2"/>
            <a:r>
              <a:rPr lang="en-GB" dirty="0">
                <a:solidFill>
                  <a:srgbClr val="2F0C54"/>
                </a:solidFill>
                <a:latin typeface="+mn-lt"/>
              </a:rPr>
              <a:t>  - S</a:t>
            </a:r>
            <a:r>
              <a:rPr lang="en-IT" dirty="0">
                <a:solidFill>
                  <a:srgbClr val="2F0C54"/>
                </a:solidFill>
                <a:latin typeface="+mn-lt"/>
              </a:rPr>
              <a:t>table operation under 450V in Ar:CO</a:t>
            </a:r>
            <a:r>
              <a:rPr lang="en-IT" baseline="-25000" dirty="0">
                <a:solidFill>
                  <a:srgbClr val="2F0C54"/>
                </a:solidFill>
                <a:latin typeface="+mn-lt"/>
              </a:rPr>
              <a:t>2</a:t>
            </a:r>
            <a:r>
              <a:rPr lang="en-IT" dirty="0">
                <a:solidFill>
                  <a:srgbClr val="2F0C54"/>
                </a:solidFill>
                <a:latin typeface="+mn-lt"/>
              </a:rPr>
              <a:t>:iC</a:t>
            </a:r>
            <a:r>
              <a:rPr lang="en-IT" baseline="-25000" dirty="0">
                <a:solidFill>
                  <a:srgbClr val="2F0C54"/>
                </a:solidFill>
                <a:latin typeface="+mn-lt"/>
              </a:rPr>
              <a:t>4</a:t>
            </a:r>
            <a:r>
              <a:rPr lang="en-IT" dirty="0">
                <a:solidFill>
                  <a:srgbClr val="2F0C54"/>
                </a:solidFill>
                <a:latin typeface="+mn-lt"/>
              </a:rPr>
              <a:t>H</a:t>
            </a:r>
            <a:r>
              <a:rPr lang="en-IT" baseline="-25000" dirty="0">
                <a:solidFill>
                  <a:srgbClr val="2F0C54"/>
                </a:solidFill>
                <a:latin typeface="+mn-lt"/>
              </a:rPr>
              <a:t>10</a:t>
            </a:r>
            <a:r>
              <a:rPr lang="en-IT" dirty="0">
                <a:solidFill>
                  <a:srgbClr val="2F0C54"/>
                </a:solidFill>
                <a:latin typeface="+mn-lt"/>
              </a:rPr>
              <a:t> 93:5:2</a:t>
            </a:r>
          </a:p>
          <a:p>
            <a:pPr lvl="2"/>
            <a:r>
              <a:rPr lang="en-US" dirty="0">
                <a:solidFill>
                  <a:srgbClr val="2F0C54"/>
                </a:solidFill>
                <a:latin typeface="+mn-lt"/>
              </a:rPr>
              <a:t>  - </a:t>
            </a:r>
            <a:r>
              <a:rPr lang="en-IT" dirty="0">
                <a:solidFill>
                  <a:srgbClr val="2F0C54"/>
                </a:solidFill>
                <a:latin typeface="+mn-lt"/>
              </a:rPr>
              <a:t>Signals clearly visible (150mV) and 1.75fC</a:t>
            </a:r>
            <a:endParaRPr lang="en-US" dirty="0">
              <a:solidFill>
                <a:srgbClr val="2F0C54"/>
              </a:solidFill>
              <a:latin typeface="+mn-lt"/>
            </a:endParaRPr>
          </a:p>
          <a:p>
            <a:pPr lvl="2"/>
            <a:r>
              <a:rPr lang="en-US" dirty="0">
                <a:solidFill>
                  <a:srgbClr val="2F0C54"/>
                </a:solidFill>
                <a:latin typeface="+mn-lt"/>
              </a:rPr>
              <a:t>  - </a:t>
            </a:r>
            <a:r>
              <a:rPr lang="en-IT" dirty="0">
                <a:solidFill>
                  <a:srgbClr val="2F0C54"/>
                </a:solidFill>
                <a:latin typeface="+mn-lt"/>
              </a:rPr>
              <a:t>Gain up to 500 measured – not bad for a first production foil</a:t>
            </a:r>
          </a:p>
        </p:txBody>
      </p:sp>
      <p:pic>
        <p:nvPicPr>
          <p:cNvPr id="12" name="Picture 11" descr="Diagram&#10;&#10;Description automatically generated with medium confidence">
            <a:extLst>
              <a:ext uri="{FF2B5EF4-FFF2-40B4-BE49-F238E27FC236}">
                <a16:creationId xmlns:a16="http://schemas.microsoft.com/office/drawing/2014/main" id="{3555D537-1FCC-BA4F-A81F-566FE208D68C}"/>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17582" y="3180796"/>
            <a:ext cx="3504599" cy="1306800"/>
          </a:xfrm>
          <a:prstGeom prst="rect">
            <a:avLst/>
          </a:prstGeom>
        </p:spPr>
      </p:pic>
      <p:pic>
        <p:nvPicPr>
          <p:cNvPr id="5" name="Picture 4" descr="Graphical user interface&#10;&#10;Description automatically generated">
            <a:extLst>
              <a:ext uri="{FF2B5EF4-FFF2-40B4-BE49-F238E27FC236}">
                <a16:creationId xmlns:a16="http://schemas.microsoft.com/office/drawing/2014/main" id="{2455A504-F187-4245-AB3D-3F3F54CA37F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37108" y="4496288"/>
            <a:ext cx="5842777" cy="2361712"/>
          </a:xfrm>
          <a:prstGeom prst="rect">
            <a:avLst/>
          </a:prstGeom>
        </p:spPr>
      </p:pic>
      <p:pic>
        <p:nvPicPr>
          <p:cNvPr id="6" name="Picture 5" descr="Diagram&#10;&#10;Description automatically generated">
            <a:extLst>
              <a:ext uri="{FF2B5EF4-FFF2-40B4-BE49-F238E27FC236}">
                <a16:creationId xmlns:a16="http://schemas.microsoft.com/office/drawing/2014/main" id="{C122057C-218F-EA12-F84A-D8756E1B0D38}"/>
              </a:ext>
            </a:extLst>
          </p:cNvPr>
          <p:cNvPicPr>
            <a:picLocks noChangeAspect="1"/>
          </p:cNvPicPr>
          <p:nvPr/>
        </p:nvPicPr>
        <p:blipFill>
          <a:blip r:embed="rId7"/>
          <a:stretch>
            <a:fillRect/>
          </a:stretch>
        </p:blipFill>
        <p:spPr>
          <a:xfrm>
            <a:off x="7056177" y="1207704"/>
            <a:ext cx="1870241" cy="3107387"/>
          </a:xfrm>
          <a:prstGeom prst="rect">
            <a:avLst/>
          </a:prstGeom>
        </p:spPr>
      </p:pic>
      <p:sp>
        <p:nvSpPr>
          <p:cNvPr id="4" name="Slide Number Placeholder 3"/>
          <p:cNvSpPr>
            <a:spLocks noGrp="1"/>
          </p:cNvSpPr>
          <p:nvPr>
            <p:ph type="sldNum" idx="10"/>
          </p:nvPr>
        </p:nvSpPr>
        <p:spPr/>
        <p:txBody>
          <a:bodyPr/>
          <a:lstStyle/>
          <a:p>
            <a:pPr algn="r">
              <a:lnSpc>
                <a:spcPct val="100000"/>
              </a:lnSpc>
            </a:pPr>
            <a:fld id="{E3655F4F-C5D0-45D1-813A-2B083E7B0013}" type="slidenum">
              <a:rPr lang="en-GB" sz="1200" b="0" strike="noStrike" spc="-1" smtClean="0">
                <a:solidFill>
                  <a:srgbClr val="FFFFFF"/>
                </a:solidFill>
                <a:latin typeface="Calibri"/>
              </a:rPr>
              <a:t>17</a:t>
            </a:fld>
            <a:endParaRPr lang="en-GB" sz="1200" b="0" strike="noStrike" spc="-1" dirty="0">
              <a:latin typeface="Times New Roman"/>
            </a:endParaRPr>
          </a:p>
        </p:txBody>
      </p:sp>
    </p:spTree>
    <p:extLst>
      <p:ext uri="{BB962C8B-B14F-4D97-AF65-F5344CB8AC3E}">
        <p14:creationId xmlns:p14="http://schemas.microsoft.com/office/powerpoint/2010/main" val="357028977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3" name="object 6"/>
          <p:cNvPicPr/>
          <p:nvPr/>
        </p:nvPicPr>
        <p:blipFill>
          <a:blip r:embed="rId2"/>
          <a:stretch/>
        </p:blipFill>
        <p:spPr>
          <a:xfrm>
            <a:off x="278222" y="2909212"/>
            <a:ext cx="474152" cy="317081"/>
          </a:xfrm>
          <a:prstGeom prst="rect">
            <a:avLst/>
          </a:prstGeom>
          <a:ln w="0">
            <a:noFill/>
          </a:ln>
        </p:spPr>
      </p:pic>
      <p:sp>
        <p:nvSpPr>
          <p:cNvPr id="94" name="object 2"/>
          <p:cNvSpPr/>
          <p:nvPr/>
        </p:nvSpPr>
        <p:spPr>
          <a:xfrm>
            <a:off x="333736" y="2194065"/>
            <a:ext cx="1475032" cy="223795"/>
          </a:xfrm>
          <a:prstGeom prst="rect">
            <a:avLst/>
          </a:prstGeom>
          <a:solidFill>
            <a:srgbClr val="FFFFFF"/>
          </a:solidFill>
          <a:ln w="0">
            <a:noFill/>
          </a:ln>
        </p:spPr>
        <p:style>
          <a:lnRef idx="0">
            <a:scrgbClr r="0" g="0" b="0"/>
          </a:lnRef>
          <a:fillRef idx="0">
            <a:scrgbClr r="0" g="0" b="0"/>
          </a:fillRef>
          <a:effectRef idx="0">
            <a:scrgbClr r="0" g="0" b="0"/>
          </a:effectRef>
          <a:fontRef idx="minor"/>
        </p:style>
        <p:txBody>
          <a:bodyPr lIns="0" tIns="34941" rIns="0" bIns="0" anchor="t">
            <a:spAutoFit/>
          </a:bodyPr>
          <a:lstStyle/>
          <a:p>
            <a:pPr marL="275287">
              <a:spcBef>
                <a:spcPts val="275"/>
              </a:spcBef>
            </a:pPr>
            <a:r>
              <a:rPr lang="en-US" sz="1225" b="1" spc="-11">
                <a:solidFill>
                  <a:srgbClr val="000000"/>
                </a:solidFill>
                <a:latin typeface="DejaVu Serif Condensed"/>
                <a:ea typeface="DejaVu Sans"/>
              </a:rPr>
              <a:t>LAYOUT</a:t>
            </a:r>
            <a:r>
              <a:rPr lang="it-IT" sz="1225" spc="-1">
                <a:solidFill>
                  <a:srgbClr val="000000"/>
                </a:solidFill>
                <a:latin typeface="DejaVu Serif Condensed"/>
                <a:ea typeface="DejaVu Sans"/>
              </a:rPr>
              <a:t> </a:t>
            </a:r>
            <a:r>
              <a:rPr lang="en-US" sz="1225" b="1" spc="-11">
                <a:solidFill>
                  <a:srgbClr val="000000"/>
                </a:solidFill>
                <a:latin typeface="DejaVu Serif Condensed"/>
                <a:ea typeface="DejaVu Sans"/>
              </a:rPr>
              <a:t>design</a:t>
            </a:r>
            <a:endParaRPr lang="en-US" sz="1225" spc="-1">
              <a:solidFill>
                <a:srgbClr val="000000"/>
              </a:solidFill>
              <a:latin typeface="DejaVu Serif Condensed"/>
            </a:endParaRPr>
          </a:p>
        </p:txBody>
      </p:sp>
      <p:sp>
        <p:nvSpPr>
          <p:cNvPr id="95" name="object 7"/>
          <p:cNvSpPr/>
          <p:nvPr/>
        </p:nvSpPr>
        <p:spPr>
          <a:xfrm>
            <a:off x="2324459" y="5796009"/>
            <a:ext cx="3351004" cy="468478"/>
          </a:xfrm>
          <a:prstGeom prst="rect">
            <a:avLst/>
          </a:prstGeom>
          <a:noFill/>
          <a:ln w="25560">
            <a:noFill/>
          </a:ln>
        </p:spPr>
        <p:style>
          <a:lnRef idx="0">
            <a:scrgbClr r="0" g="0" b="0"/>
          </a:lnRef>
          <a:fillRef idx="0">
            <a:scrgbClr r="0" g="0" b="0"/>
          </a:fillRef>
          <a:effectRef idx="0">
            <a:scrgbClr r="0" g="0" b="0"/>
          </a:effectRef>
          <a:fontRef idx="minor"/>
        </p:style>
        <p:txBody>
          <a:bodyPr wrap="square" lIns="0" tIns="37227" rIns="0" bIns="0" anchor="t">
            <a:spAutoFit/>
          </a:bodyPr>
          <a:lstStyle/>
          <a:p>
            <a:pPr marL="183524" indent="2286" algn="ctr">
              <a:spcBef>
                <a:spcPts val="293"/>
              </a:spcBef>
              <a:tabLst>
                <a:tab pos="0" algn="l"/>
              </a:tabLst>
            </a:pPr>
            <a:r>
              <a:rPr lang="en-US" sz="1400" b="1" spc="-1" dirty="0">
                <a:solidFill>
                  <a:srgbClr val="000000"/>
                </a:solidFill>
                <a:latin typeface="DejaVu Serif Condensed"/>
                <a:ea typeface="DejaVu Sans"/>
              </a:rPr>
              <a:t>*DLC</a:t>
            </a:r>
            <a:r>
              <a:rPr lang="en-US" sz="1400" b="1" spc="-32" dirty="0">
                <a:solidFill>
                  <a:srgbClr val="000000"/>
                </a:solidFill>
                <a:latin typeface="DejaVu Serif Condensed"/>
                <a:ea typeface="DejaVu Sans"/>
              </a:rPr>
              <a:t> </a:t>
            </a:r>
            <a:r>
              <a:rPr lang="en-US" sz="1400" b="1" spc="-11" dirty="0">
                <a:solidFill>
                  <a:srgbClr val="000000"/>
                </a:solidFill>
                <a:latin typeface="DejaVu Serif Condensed"/>
                <a:ea typeface="DejaVu Sans"/>
              </a:rPr>
              <a:t>Magnetron </a:t>
            </a:r>
            <a:r>
              <a:rPr lang="en-US" sz="1400" b="1" spc="-1" dirty="0">
                <a:solidFill>
                  <a:srgbClr val="000000"/>
                </a:solidFill>
                <a:latin typeface="DejaVu Serif Condensed"/>
                <a:ea typeface="DejaVu Sans"/>
              </a:rPr>
              <a:t>Sputtering</a:t>
            </a:r>
            <a:r>
              <a:rPr lang="en-US" sz="1400" b="1" spc="-14" dirty="0">
                <a:solidFill>
                  <a:srgbClr val="000000"/>
                </a:solidFill>
                <a:latin typeface="DejaVu Serif Condensed"/>
                <a:ea typeface="DejaVu Sans"/>
              </a:rPr>
              <a:t> </a:t>
            </a:r>
            <a:r>
              <a:rPr lang="en-US" sz="1400" b="1" spc="-11" dirty="0">
                <a:solidFill>
                  <a:srgbClr val="000000"/>
                </a:solidFill>
                <a:latin typeface="DejaVu Serif Condensed"/>
                <a:ea typeface="DejaVu Sans"/>
              </a:rPr>
              <a:t>machine co-</a:t>
            </a:r>
            <a:r>
              <a:rPr lang="en-US" sz="1400" b="1" spc="-1" dirty="0">
                <a:solidFill>
                  <a:srgbClr val="000000"/>
                </a:solidFill>
                <a:latin typeface="DejaVu Serif Condensed"/>
                <a:ea typeface="DejaVu Sans"/>
              </a:rPr>
              <a:t>funded</a:t>
            </a:r>
            <a:r>
              <a:rPr lang="en-US" sz="1400" b="1" spc="-19" dirty="0">
                <a:solidFill>
                  <a:srgbClr val="000000"/>
                </a:solidFill>
                <a:latin typeface="DejaVu Serif Condensed"/>
                <a:ea typeface="DejaVu Sans"/>
              </a:rPr>
              <a:t> </a:t>
            </a:r>
            <a:r>
              <a:rPr lang="en-US" sz="1400" b="1" spc="-1" dirty="0">
                <a:solidFill>
                  <a:srgbClr val="000000"/>
                </a:solidFill>
                <a:latin typeface="DejaVu Serif Condensed"/>
                <a:ea typeface="DejaVu Sans"/>
              </a:rPr>
              <a:t>by</a:t>
            </a:r>
            <a:r>
              <a:rPr lang="en-US" sz="1400" b="1" spc="-22" dirty="0">
                <a:solidFill>
                  <a:srgbClr val="000000"/>
                </a:solidFill>
                <a:latin typeface="DejaVu Serif Condensed"/>
                <a:ea typeface="DejaVu Sans"/>
              </a:rPr>
              <a:t> </a:t>
            </a:r>
            <a:r>
              <a:rPr lang="en-US" sz="1400" b="1" spc="-19" dirty="0">
                <a:solidFill>
                  <a:srgbClr val="000000"/>
                </a:solidFill>
                <a:latin typeface="DejaVu Serif Condensed"/>
                <a:ea typeface="DejaVu Sans"/>
              </a:rPr>
              <a:t>CERN and INFN</a:t>
            </a:r>
            <a:endParaRPr lang="en-US" sz="1400" spc="-1" dirty="0">
              <a:solidFill>
                <a:srgbClr val="000000"/>
              </a:solidFill>
              <a:latin typeface="DejaVu Serif Condensed"/>
            </a:endParaRPr>
          </a:p>
        </p:txBody>
      </p:sp>
      <p:sp>
        <p:nvSpPr>
          <p:cNvPr id="96" name="object 16"/>
          <p:cNvSpPr/>
          <p:nvPr/>
        </p:nvSpPr>
        <p:spPr>
          <a:xfrm>
            <a:off x="291937" y="4803535"/>
            <a:ext cx="1951796" cy="1321226"/>
          </a:xfrm>
          <a:custGeom>
            <a:avLst/>
            <a:gdLst>
              <a:gd name="textAreaLeft" fmla="*/ 0 w 2151720"/>
              <a:gd name="textAreaRight" fmla="*/ 2152080 w 2151720"/>
              <a:gd name="textAreaTop" fmla="*/ 0 h 1456560"/>
              <a:gd name="textAreaBottom" fmla="*/ 1456920 h 1456560"/>
            </a:gdLst>
            <a:ahLst/>
            <a:cxnLst/>
            <a:rect l="textAreaLeft" t="textAreaTop" r="textAreaRight" b="textAreaBottom"/>
            <a:pathLst>
              <a:path w="2228850" h="972820">
                <a:moveTo>
                  <a:pt x="0" y="972654"/>
                </a:moveTo>
                <a:lnTo>
                  <a:pt x="2228595" y="972654"/>
                </a:lnTo>
                <a:lnTo>
                  <a:pt x="2228595" y="0"/>
                </a:lnTo>
                <a:lnTo>
                  <a:pt x="0" y="0"/>
                </a:lnTo>
                <a:lnTo>
                  <a:pt x="0" y="972654"/>
                </a:lnTo>
                <a:close/>
              </a:path>
            </a:pathLst>
          </a:custGeom>
          <a:noFill/>
          <a:ln w="19080">
            <a:solidFill>
              <a:srgbClr val="385D89"/>
            </a:solidFill>
            <a:round/>
          </a:ln>
        </p:spPr>
        <p:style>
          <a:lnRef idx="0">
            <a:scrgbClr r="0" g="0" b="0"/>
          </a:lnRef>
          <a:fillRef idx="0">
            <a:scrgbClr r="0" g="0" b="0"/>
          </a:fillRef>
          <a:effectRef idx="0">
            <a:scrgbClr r="0" g="0" b="0"/>
          </a:effectRef>
          <a:fontRef idx="minor"/>
        </p:style>
        <p:txBody>
          <a:bodyPr lIns="0" tIns="0" rIns="0" bIns="0" anchor="t">
            <a:noAutofit/>
          </a:bodyPr>
          <a:lstStyle/>
          <a:p>
            <a:pPr algn="just"/>
            <a:endParaRPr lang="en-US" sz="1578" spc="-1">
              <a:solidFill>
                <a:srgbClr val="000000"/>
              </a:solidFill>
              <a:latin typeface="Arial"/>
              <a:ea typeface="DejaVu Sans"/>
            </a:endParaRPr>
          </a:p>
        </p:txBody>
      </p:sp>
      <p:sp>
        <p:nvSpPr>
          <p:cNvPr id="97" name="object 17"/>
          <p:cNvSpPr/>
          <p:nvPr/>
        </p:nvSpPr>
        <p:spPr>
          <a:xfrm>
            <a:off x="362146" y="4540335"/>
            <a:ext cx="1884853" cy="199725"/>
          </a:xfrm>
          <a:prstGeom prst="rect">
            <a:avLst/>
          </a:prstGeom>
          <a:noFill/>
          <a:ln w="0">
            <a:noFill/>
          </a:ln>
        </p:spPr>
        <p:style>
          <a:lnRef idx="0">
            <a:scrgbClr r="0" g="0" b="0"/>
          </a:lnRef>
          <a:fillRef idx="0">
            <a:scrgbClr r="0" g="0" b="0"/>
          </a:fillRef>
          <a:effectRef idx="0">
            <a:scrgbClr r="0" g="0" b="0"/>
          </a:effectRef>
          <a:fontRef idx="minor"/>
        </p:style>
        <p:txBody>
          <a:bodyPr lIns="0" tIns="11103" rIns="0" bIns="0" anchor="t">
            <a:spAutoFit/>
          </a:bodyPr>
          <a:lstStyle/>
          <a:p>
            <a:pPr marL="11103">
              <a:spcBef>
                <a:spcPts val="87"/>
              </a:spcBef>
            </a:pPr>
            <a:r>
              <a:rPr lang="en-US" sz="1225" b="1" spc="-1" dirty="0">
                <a:solidFill>
                  <a:srgbClr val="000000"/>
                </a:solidFill>
                <a:latin typeface="DejaVu Serif Condensed"/>
                <a:ea typeface="DejaVu Sans"/>
              </a:rPr>
              <a:t>DLC</a:t>
            </a:r>
            <a:r>
              <a:rPr lang="en-US" sz="1225" b="1" spc="-50" dirty="0">
                <a:solidFill>
                  <a:srgbClr val="000000"/>
                </a:solidFill>
                <a:latin typeface="DejaVu Serif Condensed"/>
                <a:ea typeface="DejaVu Sans"/>
              </a:rPr>
              <a:t> </a:t>
            </a:r>
            <a:r>
              <a:rPr lang="en-US" sz="1225" b="1" spc="-1" dirty="0">
                <a:solidFill>
                  <a:srgbClr val="000000"/>
                </a:solidFill>
                <a:latin typeface="DejaVu Serif Condensed"/>
                <a:ea typeface="DejaVu Sans"/>
              </a:rPr>
              <a:t>foil</a:t>
            </a:r>
            <a:r>
              <a:rPr lang="en-US" sz="1225" b="1" spc="-44" dirty="0">
                <a:solidFill>
                  <a:srgbClr val="000000"/>
                </a:solidFill>
                <a:latin typeface="DejaVu Serif Condensed"/>
                <a:ea typeface="DejaVu Sans"/>
              </a:rPr>
              <a:t> </a:t>
            </a:r>
            <a:r>
              <a:rPr lang="en-US" sz="1225" b="1" spc="-1" dirty="0">
                <a:solidFill>
                  <a:srgbClr val="000000"/>
                </a:solidFill>
                <a:latin typeface="DejaVu Serif Condensed"/>
                <a:ea typeface="DejaVu Sans"/>
              </a:rPr>
              <a:t>production</a:t>
            </a:r>
            <a:r>
              <a:rPr lang="en-US" sz="1225" b="1" spc="-53" dirty="0">
                <a:solidFill>
                  <a:srgbClr val="000000"/>
                </a:solidFill>
                <a:latin typeface="DejaVu Serif Condensed"/>
                <a:ea typeface="DejaVu Sans"/>
              </a:rPr>
              <a:t> </a:t>
            </a:r>
            <a:r>
              <a:rPr lang="en-US" sz="1225" b="1" spc="-22" dirty="0">
                <a:solidFill>
                  <a:srgbClr val="000000"/>
                </a:solidFill>
                <a:latin typeface="DejaVu Serif Condensed"/>
                <a:ea typeface="DejaVu Sans"/>
              </a:rPr>
              <a:t>(*)</a:t>
            </a:r>
            <a:endParaRPr lang="en-US" sz="1225" spc="-1" dirty="0">
              <a:solidFill>
                <a:srgbClr val="000000"/>
              </a:solidFill>
              <a:latin typeface="DejaVu Serif Condensed"/>
            </a:endParaRPr>
          </a:p>
        </p:txBody>
      </p:sp>
      <p:pic>
        <p:nvPicPr>
          <p:cNvPr id="98" name="object 8"/>
          <p:cNvPicPr/>
          <p:nvPr/>
        </p:nvPicPr>
        <p:blipFill>
          <a:blip r:embed="rId3"/>
          <a:stretch/>
        </p:blipFill>
        <p:spPr>
          <a:xfrm>
            <a:off x="382392" y="5226092"/>
            <a:ext cx="334062" cy="343205"/>
          </a:xfrm>
          <a:prstGeom prst="rect">
            <a:avLst/>
          </a:prstGeom>
          <a:ln w="0">
            <a:noFill/>
          </a:ln>
        </p:spPr>
      </p:pic>
      <p:pic>
        <p:nvPicPr>
          <p:cNvPr id="99" name="object 10"/>
          <p:cNvPicPr/>
          <p:nvPr/>
        </p:nvPicPr>
        <p:blipFill>
          <a:blip r:embed="rId4"/>
          <a:stretch/>
        </p:blipFill>
        <p:spPr>
          <a:xfrm>
            <a:off x="1772194" y="5226092"/>
            <a:ext cx="438885" cy="343205"/>
          </a:xfrm>
          <a:prstGeom prst="rect">
            <a:avLst/>
          </a:prstGeom>
          <a:ln w="0">
            <a:noFill/>
          </a:ln>
        </p:spPr>
      </p:pic>
      <p:sp>
        <p:nvSpPr>
          <p:cNvPr id="100" name="CasellaDiTesto 63"/>
          <p:cNvSpPr/>
          <p:nvPr/>
        </p:nvSpPr>
        <p:spPr>
          <a:xfrm>
            <a:off x="7110326" y="2966685"/>
            <a:ext cx="1567446" cy="459462"/>
          </a:xfrm>
          <a:prstGeom prst="rect">
            <a:avLst/>
          </a:prstGeom>
          <a:noFill/>
          <a:ln w="0">
            <a:noFill/>
          </a:ln>
        </p:spPr>
        <p:style>
          <a:lnRef idx="0">
            <a:scrgbClr r="0" g="0" b="0"/>
          </a:lnRef>
          <a:fillRef idx="0">
            <a:scrgbClr r="0" g="0" b="0"/>
          </a:fillRef>
          <a:effectRef idx="0">
            <a:scrgbClr r="0" g="0" b="0"/>
          </a:effectRef>
          <a:fontRef idx="minor"/>
        </p:style>
        <p:txBody>
          <a:bodyPr lIns="81638" tIns="40819" rIns="81638" bIns="40819" anchor="t">
            <a:spAutoFit/>
          </a:bodyPr>
          <a:lstStyle/>
          <a:p>
            <a:pPr marL="161972">
              <a:tabLst>
                <a:tab pos="0" algn="l"/>
              </a:tabLst>
            </a:pPr>
            <a:r>
              <a:rPr lang="en-GB" sz="1225" b="1" spc="-1">
                <a:solidFill>
                  <a:srgbClr val="000000"/>
                </a:solidFill>
                <a:latin typeface="DejaVu Serif Condensed"/>
                <a:ea typeface="DejaVu Sans"/>
              </a:rPr>
              <a:t>Final</a:t>
            </a:r>
            <a:r>
              <a:rPr lang="en-GB" sz="1225" b="1" spc="-63">
                <a:solidFill>
                  <a:srgbClr val="000000"/>
                </a:solidFill>
                <a:latin typeface="DejaVu Serif Condensed"/>
                <a:ea typeface="DejaVu Sans"/>
              </a:rPr>
              <a:t> </a:t>
            </a:r>
            <a:r>
              <a:rPr lang="en-GB" sz="1225" b="1" spc="-11">
                <a:solidFill>
                  <a:srgbClr val="000000"/>
                </a:solidFill>
                <a:latin typeface="DejaVu Serif Condensed"/>
                <a:ea typeface="DejaVu Sans"/>
              </a:rPr>
              <a:t>detector</a:t>
            </a:r>
            <a:endParaRPr lang="en-US" sz="1225" spc="-1">
              <a:solidFill>
                <a:srgbClr val="000000"/>
              </a:solidFill>
              <a:latin typeface="DejaVu Serif Condensed"/>
            </a:endParaRPr>
          </a:p>
          <a:p>
            <a:pPr marL="177973">
              <a:tabLst>
                <a:tab pos="0" algn="l"/>
              </a:tabLst>
            </a:pPr>
            <a:r>
              <a:rPr lang="en-GB" sz="1225" b="1" spc="-11">
                <a:solidFill>
                  <a:srgbClr val="000000"/>
                </a:solidFill>
                <a:latin typeface="DejaVu Serif Condensed"/>
                <a:ea typeface="DejaVu Sans"/>
              </a:rPr>
              <a:t>manufacturing</a:t>
            </a:r>
            <a:endParaRPr lang="en-US" sz="1225" spc="-1">
              <a:solidFill>
                <a:srgbClr val="000000"/>
              </a:solidFill>
              <a:latin typeface="DejaVu Serif Condensed"/>
            </a:endParaRPr>
          </a:p>
        </p:txBody>
      </p:sp>
      <p:pic>
        <p:nvPicPr>
          <p:cNvPr id="101" name="object 11"/>
          <p:cNvPicPr/>
          <p:nvPr/>
        </p:nvPicPr>
        <p:blipFill>
          <a:blip r:embed="rId5"/>
          <a:stretch/>
        </p:blipFill>
        <p:spPr>
          <a:xfrm>
            <a:off x="828787" y="5036692"/>
            <a:ext cx="859809" cy="1052148"/>
          </a:xfrm>
          <a:prstGeom prst="rect">
            <a:avLst/>
          </a:prstGeom>
          <a:ln w="0">
            <a:noFill/>
          </a:ln>
        </p:spPr>
      </p:pic>
      <p:pic>
        <p:nvPicPr>
          <p:cNvPr id="102" name="object 13"/>
          <p:cNvPicPr/>
          <p:nvPr/>
        </p:nvPicPr>
        <p:blipFill>
          <a:blip r:embed="rId6"/>
          <a:stretch/>
        </p:blipFill>
        <p:spPr>
          <a:xfrm>
            <a:off x="900302" y="2850432"/>
            <a:ext cx="705677" cy="809194"/>
          </a:xfrm>
          <a:prstGeom prst="rect">
            <a:avLst/>
          </a:prstGeom>
          <a:ln w="0">
            <a:noFill/>
          </a:ln>
        </p:spPr>
      </p:pic>
      <p:pic>
        <p:nvPicPr>
          <p:cNvPr id="103" name="object 14"/>
          <p:cNvPicPr/>
          <p:nvPr/>
        </p:nvPicPr>
        <p:blipFill>
          <a:blip r:embed="rId7"/>
          <a:stretch/>
        </p:blipFill>
        <p:spPr>
          <a:xfrm>
            <a:off x="1417886" y="2501349"/>
            <a:ext cx="729515" cy="838257"/>
          </a:xfrm>
          <a:prstGeom prst="rect">
            <a:avLst/>
          </a:prstGeom>
          <a:ln w="0">
            <a:noFill/>
          </a:ln>
        </p:spPr>
      </p:pic>
      <p:sp>
        <p:nvSpPr>
          <p:cNvPr id="104" name="object 12"/>
          <p:cNvSpPr/>
          <p:nvPr/>
        </p:nvSpPr>
        <p:spPr>
          <a:xfrm>
            <a:off x="242302" y="2429834"/>
            <a:ext cx="1951796" cy="1421804"/>
          </a:xfrm>
          <a:custGeom>
            <a:avLst/>
            <a:gdLst>
              <a:gd name="textAreaLeft" fmla="*/ 0 w 2151720"/>
              <a:gd name="textAreaRight" fmla="*/ 2152080 w 2151720"/>
              <a:gd name="textAreaTop" fmla="*/ 0 h 1567440"/>
              <a:gd name="textAreaBottom" fmla="*/ 1567800 h 1567440"/>
            </a:gdLst>
            <a:ahLst/>
            <a:cxnLst/>
            <a:rect l="textAreaLeft" t="textAreaTop" r="textAreaRight" b="textAreaBottom"/>
            <a:pathLst>
              <a:path w="2228850" h="972820">
                <a:moveTo>
                  <a:pt x="0" y="972654"/>
                </a:moveTo>
                <a:lnTo>
                  <a:pt x="2228595" y="972654"/>
                </a:lnTo>
                <a:lnTo>
                  <a:pt x="2228595" y="0"/>
                </a:lnTo>
                <a:lnTo>
                  <a:pt x="0" y="0"/>
                </a:lnTo>
                <a:lnTo>
                  <a:pt x="0" y="972654"/>
                </a:lnTo>
                <a:close/>
              </a:path>
            </a:pathLst>
          </a:custGeom>
          <a:noFill/>
          <a:ln w="19080">
            <a:solidFill>
              <a:srgbClr val="7030A0"/>
            </a:solidFill>
            <a:round/>
          </a:ln>
        </p:spPr>
        <p:style>
          <a:lnRef idx="0">
            <a:scrgbClr r="0" g="0" b="0"/>
          </a:lnRef>
          <a:fillRef idx="0">
            <a:scrgbClr r="0" g="0" b="0"/>
          </a:fillRef>
          <a:effectRef idx="0">
            <a:scrgbClr r="0" g="0" b="0"/>
          </a:effectRef>
          <a:fontRef idx="minor"/>
        </p:style>
        <p:txBody>
          <a:bodyPr lIns="0" tIns="0" rIns="0" bIns="0" anchor="t">
            <a:noAutofit/>
          </a:bodyPr>
          <a:lstStyle/>
          <a:p>
            <a:pPr algn="just"/>
            <a:endParaRPr lang="en-US" sz="1578" spc="-1">
              <a:solidFill>
                <a:srgbClr val="000000"/>
              </a:solidFill>
              <a:latin typeface="Arial"/>
              <a:ea typeface="DejaVu Sans"/>
            </a:endParaRPr>
          </a:p>
        </p:txBody>
      </p:sp>
      <p:sp>
        <p:nvSpPr>
          <p:cNvPr id="105" name="Freccia curva 69"/>
          <p:cNvSpPr/>
          <p:nvPr/>
        </p:nvSpPr>
        <p:spPr>
          <a:xfrm>
            <a:off x="1916856" y="4268644"/>
            <a:ext cx="740618" cy="239035"/>
          </a:xfrm>
          <a:prstGeom prst="bentArrow">
            <a:avLst>
              <a:gd name="adj1" fmla="val 25000"/>
              <a:gd name="adj2" fmla="val 25000"/>
              <a:gd name="adj3" fmla="val 25000"/>
              <a:gd name="adj4" fmla="val 43750"/>
            </a:avLst>
          </a:prstGeom>
          <a:solidFill>
            <a:schemeClr val="accent1"/>
          </a:solidFill>
          <a:ln w="25560">
            <a:solidFill>
              <a:srgbClr val="3A5F8B"/>
            </a:solidFill>
            <a:miter/>
          </a:ln>
        </p:spPr>
        <p:style>
          <a:lnRef idx="0">
            <a:scrgbClr r="0" g="0" b="0"/>
          </a:lnRef>
          <a:fillRef idx="0">
            <a:scrgbClr r="0" g="0" b="0"/>
          </a:fillRef>
          <a:effectRef idx="0">
            <a:scrgbClr r="0" g="0" b="0"/>
          </a:effectRef>
          <a:fontRef idx="minor"/>
        </p:style>
        <p:txBody>
          <a:bodyPr lIns="81638" tIns="40819" rIns="81638" bIns="40819" anchor="ctr">
            <a:noAutofit/>
          </a:bodyPr>
          <a:lstStyle/>
          <a:p>
            <a:pPr algn="just"/>
            <a:endParaRPr lang="en-GB" sz="1633" spc="-1">
              <a:solidFill>
                <a:srgbClr val="000000"/>
              </a:solidFill>
              <a:latin typeface="Arial"/>
              <a:ea typeface="DejaVu Sans"/>
            </a:endParaRPr>
          </a:p>
        </p:txBody>
      </p:sp>
      <p:pic>
        <p:nvPicPr>
          <p:cNvPr id="106" name="object 15"/>
          <p:cNvPicPr/>
          <p:nvPr/>
        </p:nvPicPr>
        <p:blipFill>
          <a:blip r:embed="rId8"/>
          <a:stretch/>
        </p:blipFill>
        <p:spPr>
          <a:xfrm>
            <a:off x="3974455" y="3089794"/>
            <a:ext cx="1076966" cy="295529"/>
          </a:xfrm>
          <a:prstGeom prst="rect">
            <a:avLst/>
          </a:prstGeom>
          <a:ln w="0">
            <a:noFill/>
          </a:ln>
        </p:spPr>
      </p:pic>
      <p:pic>
        <p:nvPicPr>
          <p:cNvPr id="107" name="object 18"/>
          <p:cNvPicPr/>
          <p:nvPr/>
        </p:nvPicPr>
        <p:blipFill>
          <a:blip r:embed="rId9"/>
          <a:stretch/>
        </p:blipFill>
        <p:spPr>
          <a:xfrm>
            <a:off x="3100604" y="3424183"/>
            <a:ext cx="1546546" cy="922507"/>
          </a:xfrm>
          <a:prstGeom prst="rect">
            <a:avLst/>
          </a:prstGeom>
          <a:ln w="0">
            <a:noFill/>
          </a:ln>
        </p:spPr>
      </p:pic>
      <p:pic>
        <p:nvPicPr>
          <p:cNvPr id="108" name="object 19"/>
          <p:cNvPicPr/>
          <p:nvPr/>
        </p:nvPicPr>
        <p:blipFill>
          <a:blip r:embed="rId10"/>
          <a:stretch/>
        </p:blipFill>
        <p:spPr>
          <a:xfrm>
            <a:off x="4713114" y="3427122"/>
            <a:ext cx="1574630" cy="922507"/>
          </a:xfrm>
          <a:prstGeom prst="rect">
            <a:avLst/>
          </a:prstGeom>
          <a:ln w="0">
            <a:noFill/>
          </a:ln>
        </p:spPr>
      </p:pic>
      <p:sp>
        <p:nvSpPr>
          <p:cNvPr id="109" name="object 34"/>
          <p:cNvSpPr/>
          <p:nvPr/>
        </p:nvSpPr>
        <p:spPr>
          <a:xfrm>
            <a:off x="2951370" y="2990523"/>
            <a:ext cx="3420950" cy="2671189"/>
          </a:xfrm>
          <a:custGeom>
            <a:avLst/>
            <a:gdLst>
              <a:gd name="textAreaLeft" fmla="*/ 0 w 3771360"/>
              <a:gd name="textAreaRight" fmla="*/ 3771720 w 3771360"/>
              <a:gd name="textAreaTop" fmla="*/ 0 h 2944800"/>
              <a:gd name="textAreaBottom" fmla="*/ 2945160 h 2944800"/>
            </a:gdLst>
            <a:ahLst/>
            <a:cxnLst/>
            <a:rect l="textAreaLeft" t="textAreaTop" r="textAreaRight" b="textAreaBottom"/>
            <a:pathLst>
              <a:path w="3905884" h="1757045">
                <a:moveTo>
                  <a:pt x="0" y="1757045"/>
                </a:moveTo>
                <a:lnTo>
                  <a:pt x="3905377" y="1757045"/>
                </a:lnTo>
                <a:lnTo>
                  <a:pt x="3905377" y="0"/>
                </a:lnTo>
                <a:lnTo>
                  <a:pt x="0" y="0"/>
                </a:lnTo>
                <a:lnTo>
                  <a:pt x="0" y="1757045"/>
                </a:lnTo>
                <a:close/>
              </a:path>
            </a:pathLst>
          </a:custGeom>
          <a:noFill/>
          <a:ln w="22320">
            <a:solidFill>
              <a:srgbClr val="FF7B80"/>
            </a:solidFill>
            <a:round/>
          </a:ln>
        </p:spPr>
        <p:style>
          <a:lnRef idx="0">
            <a:scrgbClr r="0" g="0" b="0"/>
          </a:lnRef>
          <a:fillRef idx="0">
            <a:scrgbClr r="0" g="0" b="0"/>
          </a:fillRef>
          <a:effectRef idx="0">
            <a:scrgbClr r="0" g="0" b="0"/>
          </a:effectRef>
          <a:fontRef idx="minor"/>
        </p:style>
        <p:txBody>
          <a:bodyPr lIns="0" tIns="0" rIns="0" bIns="0" anchor="t">
            <a:noAutofit/>
          </a:bodyPr>
          <a:lstStyle/>
          <a:p>
            <a:pPr algn="just"/>
            <a:endParaRPr lang="en-US" sz="1578" spc="-1">
              <a:solidFill>
                <a:srgbClr val="000000"/>
              </a:solidFill>
              <a:latin typeface="Arial"/>
              <a:ea typeface="DejaVu Sans"/>
            </a:endParaRPr>
          </a:p>
        </p:txBody>
      </p:sp>
      <p:sp>
        <p:nvSpPr>
          <p:cNvPr id="110" name="object 35"/>
          <p:cNvSpPr/>
          <p:nvPr/>
        </p:nvSpPr>
        <p:spPr>
          <a:xfrm>
            <a:off x="4115851" y="2708710"/>
            <a:ext cx="1296735" cy="199725"/>
          </a:xfrm>
          <a:prstGeom prst="rect">
            <a:avLst/>
          </a:prstGeom>
          <a:noFill/>
          <a:ln w="0">
            <a:noFill/>
          </a:ln>
        </p:spPr>
        <p:style>
          <a:lnRef idx="0">
            <a:scrgbClr r="0" g="0" b="0"/>
          </a:lnRef>
          <a:fillRef idx="0">
            <a:scrgbClr r="0" g="0" b="0"/>
          </a:fillRef>
          <a:effectRef idx="0">
            <a:scrgbClr r="0" g="0" b="0"/>
          </a:effectRef>
          <a:fontRef idx="minor"/>
        </p:style>
        <p:txBody>
          <a:bodyPr lIns="0" tIns="11103" rIns="0" bIns="0" anchor="t">
            <a:spAutoFit/>
          </a:bodyPr>
          <a:lstStyle/>
          <a:p>
            <a:pPr marL="11103">
              <a:spcBef>
                <a:spcPts val="87"/>
              </a:spcBef>
            </a:pPr>
            <a:r>
              <a:rPr lang="en-US" sz="1225" b="1" spc="-1">
                <a:solidFill>
                  <a:srgbClr val="000000"/>
                </a:solidFill>
                <a:latin typeface="DejaVu Serif Condensed"/>
                <a:ea typeface="DejaVu Sans"/>
              </a:rPr>
              <a:t>PCB</a:t>
            </a:r>
            <a:r>
              <a:rPr lang="en-US" sz="1225" b="1" spc="-11">
                <a:solidFill>
                  <a:srgbClr val="000000"/>
                </a:solidFill>
                <a:latin typeface="DejaVu Serif Condensed"/>
                <a:ea typeface="DejaVu Sans"/>
              </a:rPr>
              <a:t> </a:t>
            </a:r>
            <a:r>
              <a:rPr lang="en-US" sz="1052" b="1" spc="-11">
                <a:solidFill>
                  <a:srgbClr val="000000"/>
                </a:solidFill>
                <a:latin typeface="DejaVu Serif Condensed"/>
                <a:ea typeface="DejaVu Sans"/>
              </a:rPr>
              <a:t>production</a:t>
            </a:r>
            <a:endParaRPr lang="en-US" sz="1052" spc="-1">
              <a:solidFill>
                <a:srgbClr val="000000"/>
              </a:solidFill>
              <a:latin typeface="DejaVu Serif Condensed"/>
            </a:endParaRPr>
          </a:p>
        </p:txBody>
      </p:sp>
      <p:pic>
        <p:nvPicPr>
          <p:cNvPr id="111" name="object 20"/>
          <p:cNvPicPr/>
          <p:nvPr/>
        </p:nvPicPr>
        <p:blipFill>
          <a:blip r:embed="rId11"/>
          <a:stretch/>
        </p:blipFill>
        <p:spPr>
          <a:xfrm>
            <a:off x="3139790" y="4380978"/>
            <a:ext cx="947978" cy="1221301"/>
          </a:xfrm>
          <a:prstGeom prst="rect">
            <a:avLst/>
          </a:prstGeom>
          <a:ln w="0">
            <a:noFill/>
          </a:ln>
        </p:spPr>
      </p:pic>
      <p:pic>
        <p:nvPicPr>
          <p:cNvPr id="112" name="object 21"/>
          <p:cNvPicPr/>
          <p:nvPr/>
        </p:nvPicPr>
        <p:blipFill>
          <a:blip r:embed="rId12"/>
          <a:stretch/>
        </p:blipFill>
        <p:spPr>
          <a:xfrm>
            <a:off x="4200102" y="4457391"/>
            <a:ext cx="947978" cy="922507"/>
          </a:xfrm>
          <a:prstGeom prst="rect">
            <a:avLst/>
          </a:prstGeom>
          <a:ln w="0">
            <a:noFill/>
          </a:ln>
        </p:spPr>
      </p:pic>
      <p:pic>
        <p:nvPicPr>
          <p:cNvPr id="113" name="object 23"/>
          <p:cNvPicPr/>
          <p:nvPr/>
        </p:nvPicPr>
        <p:blipFill>
          <a:blip r:embed="rId13"/>
          <a:stretch/>
        </p:blipFill>
        <p:spPr>
          <a:xfrm>
            <a:off x="5051747" y="4460330"/>
            <a:ext cx="1226200" cy="1043331"/>
          </a:xfrm>
          <a:prstGeom prst="rect">
            <a:avLst/>
          </a:prstGeom>
          <a:ln w="0">
            <a:noFill/>
          </a:ln>
        </p:spPr>
      </p:pic>
      <p:pic>
        <p:nvPicPr>
          <p:cNvPr id="114" name="object 26"/>
          <p:cNvPicPr/>
          <p:nvPr/>
        </p:nvPicPr>
        <p:blipFill>
          <a:blip r:embed="rId14"/>
          <a:srcRect l="50000"/>
          <a:stretch/>
        </p:blipFill>
        <p:spPr>
          <a:xfrm>
            <a:off x="7881966" y="3473818"/>
            <a:ext cx="914343" cy="882668"/>
          </a:xfrm>
          <a:prstGeom prst="rect">
            <a:avLst/>
          </a:prstGeom>
          <a:ln w="0">
            <a:noFill/>
          </a:ln>
        </p:spPr>
      </p:pic>
      <p:sp>
        <p:nvSpPr>
          <p:cNvPr id="115" name="object 27"/>
          <p:cNvSpPr/>
          <p:nvPr/>
        </p:nvSpPr>
        <p:spPr>
          <a:xfrm>
            <a:off x="6881740" y="3424183"/>
            <a:ext cx="1951796" cy="1421804"/>
          </a:xfrm>
          <a:custGeom>
            <a:avLst/>
            <a:gdLst>
              <a:gd name="textAreaLeft" fmla="*/ 0 w 2151720"/>
              <a:gd name="textAreaRight" fmla="*/ 2152080 w 2151720"/>
              <a:gd name="textAreaTop" fmla="*/ 0 h 1567440"/>
              <a:gd name="textAreaBottom" fmla="*/ 1567800 h 1567440"/>
            </a:gdLst>
            <a:ahLst/>
            <a:cxnLst/>
            <a:rect l="textAreaLeft" t="textAreaTop" r="textAreaRight" b="textAreaBottom"/>
            <a:pathLst>
              <a:path w="2228850" h="972820">
                <a:moveTo>
                  <a:pt x="0" y="972654"/>
                </a:moveTo>
                <a:lnTo>
                  <a:pt x="2228595" y="972654"/>
                </a:lnTo>
                <a:lnTo>
                  <a:pt x="2228595" y="0"/>
                </a:lnTo>
                <a:lnTo>
                  <a:pt x="0" y="0"/>
                </a:lnTo>
                <a:lnTo>
                  <a:pt x="0" y="972654"/>
                </a:lnTo>
                <a:close/>
              </a:path>
            </a:pathLst>
          </a:custGeom>
          <a:noFill/>
          <a:ln w="19080">
            <a:solidFill>
              <a:srgbClr val="FFC000"/>
            </a:solidFill>
            <a:round/>
          </a:ln>
        </p:spPr>
        <p:style>
          <a:lnRef idx="0">
            <a:scrgbClr r="0" g="0" b="0"/>
          </a:lnRef>
          <a:fillRef idx="0">
            <a:scrgbClr r="0" g="0" b="0"/>
          </a:fillRef>
          <a:effectRef idx="0">
            <a:scrgbClr r="0" g="0" b="0"/>
          </a:effectRef>
          <a:fontRef idx="minor"/>
        </p:style>
        <p:txBody>
          <a:bodyPr lIns="0" tIns="0" rIns="0" bIns="0" anchor="t">
            <a:noAutofit/>
          </a:bodyPr>
          <a:lstStyle/>
          <a:p>
            <a:pPr algn="just"/>
            <a:endParaRPr lang="en-US" sz="1578" spc="-1">
              <a:solidFill>
                <a:srgbClr val="000000"/>
              </a:solidFill>
              <a:latin typeface="Arial"/>
              <a:ea typeface="DejaVu Sans"/>
            </a:endParaRPr>
          </a:p>
        </p:txBody>
      </p:sp>
      <p:pic>
        <p:nvPicPr>
          <p:cNvPr id="116" name="Immagine 82"/>
          <p:cNvPicPr/>
          <p:nvPr/>
        </p:nvPicPr>
        <p:blipFill>
          <a:blip r:embed="rId15"/>
          <a:stretch/>
        </p:blipFill>
        <p:spPr>
          <a:xfrm>
            <a:off x="7408794" y="4175251"/>
            <a:ext cx="813439" cy="631223"/>
          </a:xfrm>
          <a:prstGeom prst="rect">
            <a:avLst/>
          </a:prstGeom>
          <a:ln w="0">
            <a:noFill/>
          </a:ln>
        </p:spPr>
      </p:pic>
      <p:pic>
        <p:nvPicPr>
          <p:cNvPr id="117" name="object 28"/>
          <p:cNvPicPr/>
          <p:nvPr/>
        </p:nvPicPr>
        <p:blipFill>
          <a:blip r:embed="rId3"/>
          <a:stretch/>
        </p:blipFill>
        <p:spPr>
          <a:xfrm>
            <a:off x="6986889" y="3868292"/>
            <a:ext cx="334062" cy="369329"/>
          </a:xfrm>
          <a:prstGeom prst="rect">
            <a:avLst/>
          </a:prstGeom>
          <a:ln w="0">
            <a:noFill/>
          </a:ln>
        </p:spPr>
      </p:pic>
      <p:sp>
        <p:nvSpPr>
          <p:cNvPr id="118" name="Freccia curva 84"/>
          <p:cNvSpPr/>
          <p:nvPr/>
        </p:nvSpPr>
        <p:spPr>
          <a:xfrm flipV="1">
            <a:off x="1914570" y="3978340"/>
            <a:ext cx="740618" cy="239035"/>
          </a:xfrm>
          <a:prstGeom prst="bentArrow">
            <a:avLst>
              <a:gd name="adj1" fmla="val 25000"/>
              <a:gd name="adj2" fmla="val 25000"/>
              <a:gd name="adj3" fmla="val 25000"/>
              <a:gd name="adj4" fmla="val 43750"/>
            </a:avLst>
          </a:prstGeom>
          <a:solidFill>
            <a:schemeClr val="accent1"/>
          </a:solidFill>
          <a:ln w="25560">
            <a:solidFill>
              <a:srgbClr val="3A5F8B"/>
            </a:solidFill>
            <a:miter/>
          </a:ln>
        </p:spPr>
        <p:style>
          <a:lnRef idx="0">
            <a:scrgbClr r="0" g="0" b="0"/>
          </a:lnRef>
          <a:fillRef idx="0">
            <a:scrgbClr r="0" g="0" b="0"/>
          </a:fillRef>
          <a:effectRef idx="0">
            <a:scrgbClr r="0" g="0" b="0"/>
          </a:effectRef>
          <a:fontRef idx="minor"/>
        </p:style>
        <p:txBody>
          <a:bodyPr lIns="81638" tIns="40819" rIns="81638" bIns="40819" anchor="ctr">
            <a:noAutofit/>
          </a:bodyPr>
          <a:lstStyle/>
          <a:p>
            <a:pPr algn="just"/>
            <a:endParaRPr lang="en-GB" sz="1633" spc="-1">
              <a:solidFill>
                <a:srgbClr val="000000"/>
              </a:solidFill>
              <a:latin typeface="Arial"/>
              <a:ea typeface="DejaVu Sans"/>
            </a:endParaRPr>
          </a:p>
        </p:txBody>
      </p:sp>
      <p:sp>
        <p:nvSpPr>
          <p:cNvPr id="119" name="Freccia a destra 85"/>
          <p:cNvSpPr/>
          <p:nvPr/>
        </p:nvSpPr>
        <p:spPr>
          <a:xfrm>
            <a:off x="6456897" y="4098184"/>
            <a:ext cx="337001" cy="119191"/>
          </a:xfrm>
          <a:prstGeom prst="rightArrow">
            <a:avLst>
              <a:gd name="adj1" fmla="val 50000"/>
              <a:gd name="adj2" fmla="val 50000"/>
            </a:avLst>
          </a:prstGeom>
          <a:solidFill>
            <a:schemeClr val="accent1"/>
          </a:solidFill>
          <a:ln w="25560">
            <a:solidFill>
              <a:srgbClr val="3A5F8B"/>
            </a:solidFill>
            <a:miter/>
          </a:ln>
        </p:spPr>
        <p:style>
          <a:lnRef idx="0">
            <a:scrgbClr r="0" g="0" b="0"/>
          </a:lnRef>
          <a:fillRef idx="0">
            <a:scrgbClr r="0" g="0" b="0"/>
          </a:fillRef>
          <a:effectRef idx="0">
            <a:scrgbClr r="0" g="0" b="0"/>
          </a:effectRef>
          <a:fontRef idx="minor"/>
        </p:style>
        <p:txBody>
          <a:bodyPr lIns="81638" tIns="18940" rIns="81638" bIns="18940" anchor="ctr">
            <a:noAutofit/>
          </a:bodyPr>
          <a:lstStyle/>
          <a:p>
            <a:pPr algn="just"/>
            <a:endParaRPr lang="en-GB" sz="1633" spc="-1">
              <a:solidFill>
                <a:srgbClr val="FFFFFF"/>
              </a:solidFill>
              <a:latin typeface="Arial"/>
              <a:ea typeface="DejaVu Sans"/>
            </a:endParaRPr>
          </a:p>
        </p:txBody>
      </p:sp>
      <p:sp>
        <p:nvSpPr>
          <p:cNvPr id="120" name="Straight Connector 119"/>
          <p:cNvSpPr/>
          <p:nvPr/>
        </p:nvSpPr>
        <p:spPr>
          <a:xfrm flipH="1">
            <a:off x="7939439" y="2306071"/>
            <a:ext cx="4898" cy="529993"/>
          </a:xfrm>
          <a:prstGeom prst="line">
            <a:avLst/>
          </a:prstGeom>
          <a:ln w="18000">
            <a:solidFill>
              <a:srgbClr val="F58220"/>
            </a:solidFill>
            <a:round/>
          </a:ln>
        </p:spPr>
        <p:style>
          <a:lnRef idx="0">
            <a:scrgbClr r="0" g="0" b="0"/>
          </a:lnRef>
          <a:fillRef idx="0">
            <a:scrgbClr r="0" g="0" b="0"/>
          </a:fillRef>
          <a:effectRef idx="0">
            <a:scrgbClr r="0" g="0" b="0"/>
          </a:effectRef>
          <a:fontRef idx="minor"/>
        </p:style>
        <p:txBody>
          <a:bodyPr lIns="81638" tIns="40819" rIns="81638" bIns="40819" anchor="ctr">
            <a:noAutofit/>
          </a:bodyPr>
          <a:lstStyle/>
          <a:p>
            <a:pPr algn="just"/>
            <a:endParaRPr lang="en-US" sz="1089" spc="-1">
              <a:solidFill>
                <a:srgbClr val="000000"/>
              </a:solidFill>
              <a:latin typeface="DejaVu Serif Condensed"/>
            </a:endParaRPr>
          </a:p>
        </p:txBody>
      </p:sp>
      <p:sp>
        <p:nvSpPr>
          <p:cNvPr id="121" name="Straight Connector 120"/>
          <p:cNvSpPr/>
          <p:nvPr/>
        </p:nvSpPr>
        <p:spPr>
          <a:xfrm flipH="1">
            <a:off x="2465135" y="2306071"/>
            <a:ext cx="5474304" cy="0"/>
          </a:xfrm>
          <a:prstGeom prst="line">
            <a:avLst/>
          </a:prstGeom>
          <a:ln w="18000">
            <a:solidFill>
              <a:srgbClr val="F58220"/>
            </a:solidFill>
            <a:round/>
            <a:tailEnd type="triangle" w="med" len="med"/>
          </a:ln>
        </p:spPr>
        <p:style>
          <a:lnRef idx="0">
            <a:scrgbClr r="0" g="0" b="0"/>
          </a:lnRef>
          <a:fillRef idx="0">
            <a:scrgbClr r="0" g="0" b="0"/>
          </a:fillRef>
          <a:effectRef idx="0">
            <a:scrgbClr r="0" g="0" b="0"/>
          </a:effectRef>
          <a:fontRef idx="minor"/>
        </p:style>
        <p:txBody>
          <a:bodyPr lIns="81638" tIns="-40819" rIns="81638" bIns="-40819" anchor="ctr">
            <a:noAutofit/>
          </a:bodyPr>
          <a:lstStyle/>
          <a:p>
            <a:pPr algn="just"/>
            <a:endParaRPr lang="en-US" sz="1089" spc="-1">
              <a:solidFill>
                <a:srgbClr val="000000"/>
              </a:solidFill>
              <a:latin typeface="DejaVu Serif Condensed"/>
            </a:endParaRPr>
          </a:p>
        </p:txBody>
      </p:sp>
      <p:sp>
        <p:nvSpPr>
          <p:cNvPr id="122" name="TextBox 121"/>
          <p:cNvSpPr txBox="1"/>
          <p:nvPr/>
        </p:nvSpPr>
        <p:spPr>
          <a:xfrm>
            <a:off x="6246924" y="2293336"/>
            <a:ext cx="1861342" cy="263527"/>
          </a:xfrm>
          <a:prstGeom prst="rect">
            <a:avLst/>
          </a:prstGeom>
          <a:noFill/>
          <a:ln w="18000">
            <a:noFill/>
          </a:ln>
        </p:spPr>
        <p:txBody>
          <a:bodyPr lIns="81638" tIns="40819" rIns="81638" bIns="40819" anchor="ctr">
            <a:noAutofit/>
          </a:bodyPr>
          <a:lstStyle/>
          <a:p>
            <a:pPr algn="just"/>
            <a:r>
              <a:rPr lang="en-GB" sz="1225" b="1" spc="-11">
                <a:solidFill>
                  <a:srgbClr val="000000"/>
                </a:solidFill>
                <a:latin typeface="DejaVu Serif Condensed"/>
                <a:ea typeface="DejaVu Sans"/>
              </a:rPr>
              <a:t>Feedback from tests</a:t>
            </a:r>
            <a:endParaRPr lang="en-US" sz="1225" spc="-1">
              <a:solidFill>
                <a:srgbClr val="000000"/>
              </a:solidFill>
              <a:latin typeface="DejaVu Serif Condensed"/>
            </a:endParaRPr>
          </a:p>
        </p:txBody>
      </p:sp>
      <p:pic>
        <p:nvPicPr>
          <p:cNvPr id="123" name="object 24"/>
          <p:cNvPicPr/>
          <p:nvPr/>
        </p:nvPicPr>
        <p:blipFill>
          <a:blip r:embed="rId2"/>
          <a:stretch/>
        </p:blipFill>
        <p:spPr>
          <a:xfrm>
            <a:off x="7984830" y="2256436"/>
            <a:ext cx="474152" cy="317081"/>
          </a:xfrm>
          <a:prstGeom prst="rect">
            <a:avLst/>
          </a:prstGeom>
          <a:ln w="0">
            <a:noFill/>
          </a:ln>
        </p:spPr>
      </p:pic>
      <p:sp>
        <p:nvSpPr>
          <p:cNvPr id="3" name="PlaceHolder 2"/>
          <p:cNvSpPr>
            <a:spLocks noGrp="1"/>
          </p:cNvSpPr>
          <p:nvPr>
            <p:ph type="ftr" idx="4294967295"/>
          </p:nvPr>
        </p:nvSpPr>
        <p:spPr/>
        <p:txBody>
          <a:bodyPr/>
          <a:lstStyle/>
          <a:p>
            <a:r>
              <a:rPr lang="en-GB"/>
              <a:t>4th Annual Meeting - Prague</a:t>
            </a:r>
            <a:endParaRPr dirty="0"/>
          </a:p>
        </p:txBody>
      </p:sp>
      <p:sp>
        <p:nvSpPr>
          <p:cNvPr id="4" name="PlaceHolder 3"/>
          <p:cNvSpPr>
            <a:spLocks noGrp="1"/>
          </p:cNvSpPr>
          <p:nvPr>
            <p:ph type="sldNum" idx="4294967295"/>
          </p:nvPr>
        </p:nvSpPr>
        <p:spPr/>
        <p:txBody>
          <a:bodyPr/>
          <a:lstStyle/>
          <a:p>
            <a:fld id="{986A5449-FAFB-4520-8BA7-EB38770AAC29}" type="slidenum">
              <a:rPr/>
              <a:t>18</a:t>
            </a:fld>
            <a:endParaRPr/>
          </a:p>
        </p:txBody>
      </p:sp>
      <p:sp>
        <p:nvSpPr>
          <p:cNvPr id="5" name="PlaceHolder 4"/>
          <p:cNvSpPr>
            <a:spLocks noGrp="1"/>
          </p:cNvSpPr>
          <p:nvPr>
            <p:ph type="dt" idx="4294967295"/>
          </p:nvPr>
        </p:nvSpPr>
        <p:spPr/>
        <p:txBody>
          <a:bodyPr/>
          <a:lstStyle/>
          <a:p>
            <a:r>
              <a:rPr lang="en-US"/>
              <a:t>8 May 2025</a:t>
            </a:r>
            <a:endParaRPr lang="en-GB" dirty="0"/>
          </a:p>
        </p:txBody>
      </p:sp>
      <p:sp>
        <p:nvSpPr>
          <p:cNvPr id="38" name="Title 5"/>
          <p:cNvSpPr>
            <a:spLocks noGrp="1"/>
          </p:cNvSpPr>
          <p:nvPr>
            <p:ph type="title"/>
          </p:nvPr>
        </p:nvSpPr>
        <p:spPr>
          <a:xfrm>
            <a:off x="4112891" y="31805"/>
            <a:ext cx="5005670" cy="1077238"/>
          </a:xfrm>
        </p:spPr>
        <p:txBody>
          <a:bodyPr>
            <a:normAutofit/>
          </a:bodyPr>
          <a:lstStyle/>
          <a:p>
            <a:pPr lvl="0" algn="ctr" defTabSz="457200">
              <a:defRPr/>
            </a:pPr>
            <a:r>
              <a:rPr lang="en-GB" sz="3600" dirty="0">
                <a:solidFill>
                  <a:schemeClr val="bg1">
                    <a:lumMod val="95000"/>
                  </a:schemeClr>
                </a:solidFill>
                <a:latin typeface="Calibri Light" panose="020F0302020204030204" pitchFamily="34" charset="0"/>
                <a:cs typeface="Calibri Light" panose="020F0302020204030204" pitchFamily="34" charset="0"/>
              </a:rPr>
              <a:t>Task 7.3.2: Industrial</a:t>
            </a:r>
            <a:br>
              <a:rPr lang="en-GB" sz="3600" dirty="0">
                <a:solidFill>
                  <a:schemeClr val="bg1">
                    <a:lumMod val="95000"/>
                  </a:schemeClr>
                </a:solidFill>
                <a:latin typeface="Calibri Light" panose="020F0302020204030204" pitchFamily="34" charset="0"/>
                <a:cs typeface="Calibri Light" panose="020F0302020204030204" pitchFamily="34" charset="0"/>
              </a:rPr>
            </a:br>
            <a:r>
              <a:rPr lang="en-GB" sz="3600" dirty="0">
                <a:solidFill>
                  <a:schemeClr val="bg1">
                    <a:lumMod val="95000"/>
                  </a:schemeClr>
                </a:solidFill>
                <a:latin typeface="Calibri Light" panose="020F0302020204030204" pitchFamily="34" charset="0"/>
                <a:cs typeface="Calibri Light" panose="020F0302020204030204" pitchFamily="34" charset="0"/>
              </a:rPr>
              <a:t>Engineering of </a:t>
            </a:r>
            <a:r>
              <a:rPr lang="el-GR" sz="3600" dirty="0">
                <a:solidFill>
                  <a:schemeClr val="bg1">
                    <a:lumMod val="95000"/>
                  </a:schemeClr>
                </a:solidFill>
                <a:latin typeface="Calibri Light" panose="020F0302020204030204" pitchFamily="34" charset="0"/>
                <a:cs typeface="Calibri Light" panose="020F0302020204030204" pitchFamily="34" charset="0"/>
              </a:rPr>
              <a:t>μ-</a:t>
            </a:r>
            <a:r>
              <a:rPr lang="en-GB" sz="3600" dirty="0">
                <a:solidFill>
                  <a:schemeClr val="bg1">
                    <a:lumMod val="95000"/>
                  </a:schemeClr>
                </a:solidFill>
                <a:latin typeface="Calibri Light" panose="020F0302020204030204" pitchFamily="34" charset="0"/>
                <a:cs typeface="Calibri Light" panose="020F0302020204030204" pitchFamily="34" charset="0"/>
              </a:rPr>
              <a:t>RWELL    </a:t>
            </a:r>
            <a:endParaRPr lang="en-GB" sz="3600" b="0" spc="-1" dirty="0">
              <a:solidFill>
                <a:prstClr val="white"/>
              </a:solidFill>
              <a:latin typeface="Calibri Light" panose="020F0302020204030204" pitchFamily="34" charset="0"/>
              <a:cs typeface="Calibri Light" panose="020F0302020204030204" pitchFamily="34" charset="0"/>
            </a:endParaRPr>
          </a:p>
        </p:txBody>
      </p:sp>
      <p:sp>
        <p:nvSpPr>
          <p:cNvPr id="39" name="Titolo 1">
            <a:extLst>
              <a:ext uri="{FF2B5EF4-FFF2-40B4-BE49-F238E27FC236}">
                <a16:creationId xmlns:a16="http://schemas.microsoft.com/office/drawing/2014/main" id="{5145B437-F0B9-1C2B-DB1A-F806C4A53AFA}"/>
              </a:ext>
            </a:extLst>
          </p:cNvPr>
          <p:cNvSpPr txBox="1">
            <a:spLocks/>
          </p:cNvSpPr>
          <p:nvPr/>
        </p:nvSpPr>
        <p:spPr>
          <a:xfrm>
            <a:off x="396723" y="1152602"/>
            <a:ext cx="9628920" cy="953815"/>
          </a:xfrm>
          <a:prstGeom prst="rect">
            <a:avLst/>
          </a:prstGeom>
        </p:spPr>
        <p:txBody>
          <a:bodyPr lIns="0" tIns="0" rIns="0" bIns="0" anchor="ctr">
            <a:noAutofit/>
          </a:bodyPr>
          <a:lstStyle/>
          <a:p>
            <a:pPr>
              <a:spcAft>
                <a:spcPts val="1200"/>
              </a:spcAft>
            </a:pPr>
            <a:r>
              <a:rPr lang="el-GR" sz="2400" b="1" kern="0" dirty="0">
                <a:solidFill>
                  <a:schemeClr val="accent1"/>
                </a:solidFill>
                <a:latin typeface="Calibri" panose="020F0502020204030204" pitchFamily="34" charset="0"/>
                <a:cs typeface="Calibri" panose="020F0502020204030204" pitchFamily="34" charset="0"/>
              </a:rPr>
              <a:t>μ</a:t>
            </a:r>
            <a:r>
              <a:rPr lang="en-US" sz="2400" b="1" kern="0" dirty="0">
                <a:solidFill>
                  <a:schemeClr val="accent1"/>
                </a:solidFill>
                <a:latin typeface="Calibri" panose="020F0502020204030204" pitchFamily="34" charset="0"/>
                <a:cs typeface="Calibri" panose="020F0502020204030204" pitchFamily="34" charset="0"/>
              </a:rPr>
              <a:t>-RWELL technology transfer loop  (LNF – CERN – ELTOS) </a:t>
            </a:r>
            <a:endParaRPr lang="it-IT" sz="2400" b="1" kern="0" dirty="0">
              <a:solidFill>
                <a:schemeClr val="accent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2609282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 name="CasellaDiTesto 20"/>
          <p:cNvSpPr/>
          <p:nvPr/>
        </p:nvSpPr>
        <p:spPr>
          <a:xfrm>
            <a:off x="886024" y="2338066"/>
            <a:ext cx="5870411" cy="3962921"/>
          </a:xfrm>
          <a:prstGeom prst="rect">
            <a:avLst/>
          </a:prstGeom>
          <a:noFill/>
          <a:ln w="0">
            <a:noFill/>
          </a:ln>
        </p:spPr>
        <p:style>
          <a:lnRef idx="0">
            <a:scrgbClr r="0" g="0" b="0"/>
          </a:lnRef>
          <a:fillRef idx="0">
            <a:scrgbClr r="0" g="0" b="0"/>
          </a:fillRef>
          <a:effectRef idx="0">
            <a:scrgbClr r="0" g="0" b="0"/>
          </a:effectRef>
          <a:fontRef idx="minor"/>
        </p:style>
        <p:txBody>
          <a:bodyPr lIns="81638" tIns="40819" rIns="81638" bIns="40819" anchor="t">
            <a:spAutoFit/>
          </a:bodyPr>
          <a:lstStyle/>
          <a:p>
            <a:pPr>
              <a:lnSpc>
                <a:spcPct val="100000"/>
              </a:lnSpc>
            </a:pPr>
            <a:r>
              <a:rPr lang="en-US" sz="1179" spc="-1" dirty="0">
                <a:solidFill>
                  <a:srgbClr val="000000"/>
                </a:solidFill>
                <a:latin typeface="DejaVu Serif Condensed"/>
                <a:ea typeface="Verdana"/>
              </a:rPr>
              <a:t>Step 0 -  Detector PCB design @ </a:t>
            </a:r>
            <a:r>
              <a:rPr lang="en-US" sz="1179" b="1" spc="-1" dirty="0">
                <a:solidFill>
                  <a:srgbClr val="000000"/>
                </a:solidFill>
                <a:latin typeface="DejaVu Serif Condensed"/>
                <a:ea typeface="Verdana"/>
              </a:rPr>
              <a:t>LNF</a:t>
            </a:r>
            <a:endParaRPr lang="en-US" sz="1179" spc="-1" dirty="0">
              <a:solidFill>
                <a:srgbClr val="000000"/>
              </a:solidFill>
              <a:latin typeface="DejaVu Serif Condensed"/>
            </a:endParaRPr>
          </a:p>
          <a:p>
            <a:pPr>
              <a:lnSpc>
                <a:spcPct val="100000"/>
              </a:lnSpc>
            </a:pPr>
            <a:endParaRPr lang="en-US" sz="907" spc="-1" dirty="0">
              <a:solidFill>
                <a:srgbClr val="000000"/>
              </a:solidFill>
              <a:latin typeface="DejaVu Serif Condensed"/>
            </a:endParaRPr>
          </a:p>
          <a:p>
            <a:pPr>
              <a:lnSpc>
                <a:spcPct val="100000"/>
              </a:lnSpc>
            </a:pPr>
            <a:r>
              <a:rPr lang="en-US" sz="1179" spc="-1" dirty="0">
                <a:solidFill>
                  <a:srgbClr val="000000"/>
                </a:solidFill>
                <a:latin typeface="DejaVu Serif Condensed"/>
                <a:ea typeface="Verdana"/>
              </a:rPr>
              <a:t>Step 1 -  CERN_INFN DLC sputtering  machine @ </a:t>
            </a:r>
            <a:r>
              <a:rPr lang="en-US" sz="1179" b="1" spc="-1" dirty="0">
                <a:solidFill>
                  <a:srgbClr val="000000"/>
                </a:solidFill>
                <a:latin typeface="DejaVu Serif Condensed"/>
                <a:ea typeface="Verdana"/>
              </a:rPr>
              <a:t>CERN (+INFN)</a:t>
            </a:r>
            <a:endParaRPr lang="en-US" sz="1179" spc="-1" dirty="0">
              <a:solidFill>
                <a:srgbClr val="000000"/>
              </a:solidFill>
              <a:latin typeface="DejaVu Serif Condensed"/>
            </a:endParaRPr>
          </a:p>
          <a:p>
            <a:pPr marL="570167" lvl="1" indent="-155441">
              <a:buClr>
                <a:srgbClr val="000000"/>
              </a:buClr>
              <a:buFont typeface="Arial"/>
              <a:buChar char="•"/>
            </a:pPr>
            <a:r>
              <a:rPr lang="en-US" sz="1179" spc="-1" dirty="0">
                <a:solidFill>
                  <a:srgbClr val="000000"/>
                </a:solidFill>
                <a:latin typeface="DejaVu Serif Condensed"/>
                <a:ea typeface="Verdana"/>
              </a:rPr>
              <a:t>delivery foreseen by the end of Oct. 2022 </a:t>
            </a:r>
            <a:endParaRPr lang="en-US" sz="1179" spc="-1" dirty="0">
              <a:solidFill>
                <a:srgbClr val="000000"/>
              </a:solidFill>
              <a:latin typeface="DejaVu Serif Condensed"/>
            </a:endParaRPr>
          </a:p>
          <a:p>
            <a:pPr marL="570167" lvl="1" indent="-155441">
              <a:buClr>
                <a:srgbClr val="000000"/>
              </a:buClr>
              <a:buFont typeface="Arial"/>
              <a:buChar char="•"/>
            </a:pPr>
            <a:r>
              <a:rPr lang="en-US" sz="1179" b="1" spc="-1" dirty="0">
                <a:solidFill>
                  <a:srgbClr val="000000"/>
                </a:solidFill>
                <a:latin typeface="DejaVu Serif Condensed"/>
                <a:ea typeface="Verdana"/>
              </a:rPr>
              <a:t>INFN </a:t>
            </a:r>
            <a:r>
              <a:rPr lang="en-US" sz="1179" spc="-1" dirty="0">
                <a:solidFill>
                  <a:srgbClr val="000000"/>
                </a:solidFill>
                <a:latin typeface="DejaVu Serif Condensed"/>
                <a:ea typeface="Verdana"/>
              </a:rPr>
              <a:t>crew </a:t>
            </a:r>
            <a:r>
              <a:rPr lang="en-US" sz="1179" spc="-1" dirty="0" err="1">
                <a:solidFill>
                  <a:srgbClr val="000000"/>
                </a:solidFill>
                <a:latin typeface="DejaVu Serif Condensed"/>
                <a:ea typeface="Verdana"/>
              </a:rPr>
              <a:t>tbd</a:t>
            </a:r>
            <a:r>
              <a:rPr lang="en-US" sz="1179" spc="-1" dirty="0">
                <a:solidFill>
                  <a:srgbClr val="000000"/>
                </a:solidFill>
                <a:latin typeface="DejaVu Serif Condensed"/>
                <a:ea typeface="Verdana"/>
              </a:rPr>
              <a:t> &amp; trained</a:t>
            </a:r>
            <a:endParaRPr lang="en-US" sz="1179" spc="-1" dirty="0">
              <a:solidFill>
                <a:srgbClr val="000000"/>
              </a:solidFill>
              <a:latin typeface="DejaVu Serif Condensed"/>
            </a:endParaRPr>
          </a:p>
          <a:p>
            <a:pPr>
              <a:lnSpc>
                <a:spcPct val="100000"/>
              </a:lnSpc>
            </a:pPr>
            <a:endParaRPr lang="en-US" sz="907" spc="-1" dirty="0">
              <a:solidFill>
                <a:srgbClr val="000000"/>
              </a:solidFill>
              <a:latin typeface="DejaVu Serif Condensed"/>
            </a:endParaRPr>
          </a:p>
          <a:p>
            <a:pPr>
              <a:lnSpc>
                <a:spcPct val="100000"/>
              </a:lnSpc>
            </a:pPr>
            <a:r>
              <a:rPr lang="en-US" sz="1179" spc="-1" dirty="0">
                <a:solidFill>
                  <a:srgbClr val="000000"/>
                </a:solidFill>
                <a:latin typeface="DejaVu Serif Condensed"/>
                <a:ea typeface="Verdana"/>
              </a:rPr>
              <a:t>Step 2-  Producing readout PCB by </a:t>
            </a:r>
            <a:r>
              <a:rPr lang="en-US" sz="1179" b="1" spc="-1" dirty="0">
                <a:solidFill>
                  <a:srgbClr val="000000"/>
                </a:solidFill>
                <a:latin typeface="DejaVu Serif Condensed"/>
                <a:ea typeface="Verdana"/>
              </a:rPr>
              <a:t>ELTOS</a:t>
            </a:r>
            <a:endParaRPr lang="en-US" sz="1179" spc="-1" dirty="0">
              <a:solidFill>
                <a:srgbClr val="000000"/>
              </a:solidFill>
              <a:latin typeface="DejaVu Serif Condensed"/>
            </a:endParaRPr>
          </a:p>
          <a:p>
            <a:pPr marL="674012" lvl="1" indent="-259285">
              <a:buClr>
                <a:srgbClr val="00B050"/>
              </a:buClr>
              <a:buFont typeface="Arial"/>
              <a:buChar char="•"/>
            </a:pPr>
            <a:r>
              <a:rPr lang="en-US" sz="1179" spc="-1" dirty="0">
                <a:solidFill>
                  <a:srgbClr val="000000"/>
                </a:solidFill>
                <a:latin typeface="DejaVu Serif Condensed"/>
                <a:ea typeface="Verdana"/>
              </a:rPr>
              <a:t>pad/strip readout</a:t>
            </a:r>
            <a:endParaRPr lang="en-US" sz="1179" spc="-1" dirty="0">
              <a:solidFill>
                <a:srgbClr val="000000"/>
              </a:solidFill>
              <a:latin typeface="DejaVu Serif Condensed"/>
            </a:endParaRPr>
          </a:p>
          <a:p>
            <a:pPr>
              <a:lnSpc>
                <a:spcPct val="100000"/>
              </a:lnSpc>
            </a:pPr>
            <a:endParaRPr lang="en-US" sz="907" spc="-1" dirty="0">
              <a:solidFill>
                <a:srgbClr val="000000"/>
              </a:solidFill>
              <a:latin typeface="DejaVu Serif Condensed"/>
            </a:endParaRPr>
          </a:p>
          <a:p>
            <a:pPr>
              <a:lnSpc>
                <a:spcPct val="100000"/>
              </a:lnSpc>
            </a:pPr>
            <a:r>
              <a:rPr lang="en-US" sz="1179" spc="-1" dirty="0">
                <a:solidFill>
                  <a:srgbClr val="000000"/>
                </a:solidFill>
                <a:latin typeface="DejaVu Serif Condensed"/>
                <a:ea typeface="Verdana"/>
              </a:rPr>
              <a:t>Step 3 -  DLC patterning by </a:t>
            </a:r>
            <a:r>
              <a:rPr lang="en-US" sz="1179" b="1" spc="-1" dirty="0">
                <a:solidFill>
                  <a:srgbClr val="000000"/>
                </a:solidFill>
                <a:latin typeface="DejaVu Serif Condensed"/>
                <a:ea typeface="Verdana"/>
              </a:rPr>
              <a:t>CERN</a:t>
            </a:r>
            <a:endParaRPr lang="en-US" sz="1179" spc="-1" dirty="0">
              <a:solidFill>
                <a:srgbClr val="000000"/>
              </a:solidFill>
              <a:latin typeface="DejaVu Serif Condensed"/>
            </a:endParaRPr>
          </a:p>
          <a:p>
            <a:pPr marL="570167" lvl="1" indent="-155441">
              <a:buClr>
                <a:srgbClr val="00B050"/>
              </a:buClr>
              <a:buFont typeface="Arial"/>
              <a:buChar char="•"/>
            </a:pPr>
            <a:r>
              <a:rPr lang="en-US" sz="1179" spc="-1" dirty="0">
                <a:solidFill>
                  <a:srgbClr val="000000"/>
                </a:solidFill>
                <a:latin typeface="DejaVu Serif Condensed"/>
                <a:ea typeface="Verdana"/>
              </a:rPr>
              <a:t>photo-resist → patterning with BRUSHING-machine</a:t>
            </a:r>
            <a:endParaRPr lang="en-US" sz="1179" spc="-1" dirty="0">
              <a:solidFill>
                <a:srgbClr val="000000"/>
              </a:solidFill>
              <a:latin typeface="DejaVu Serif Condensed"/>
            </a:endParaRPr>
          </a:p>
          <a:p>
            <a:pPr>
              <a:lnSpc>
                <a:spcPct val="100000"/>
              </a:lnSpc>
            </a:pPr>
            <a:endParaRPr lang="en-US" sz="907" spc="-1" dirty="0">
              <a:solidFill>
                <a:srgbClr val="000000"/>
              </a:solidFill>
              <a:latin typeface="DejaVu Serif Condensed"/>
            </a:endParaRPr>
          </a:p>
          <a:p>
            <a:pPr>
              <a:lnSpc>
                <a:spcPct val="100000"/>
              </a:lnSpc>
            </a:pPr>
            <a:r>
              <a:rPr lang="en-US" sz="1179" spc="-1" dirty="0">
                <a:solidFill>
                  <a:srgbClr val="000000"/>
                </a:solidFill>
                <a:latin typeface="DejaVu Serif Condensed"/>
                <a:ea typeface="Verdana"/>
              </a:rPr>
              <a:t>Step 4 - DLC foil gluing on PCB by </a:t>
            </a:r>
            <a:r>
              <a:rPr lang="en-US" sz="1179" b="1" spc="-1" dirty="0">
                <a:solidFill>
                  <a:srgbClr val="000000"/>
                </a:solidFill>
                <a:latin typeface="DejaVu Serif Condensed"/>
                <a:ea typeface="Verdana"/>
              </a:rPr>
              <a:t>CERN</a:t>
            </a:r>
            <a:endParaRPr lang="en-US" sz="1179" spc="-1" dirty="0">
              <a:solidFill>
                <a:srgbClr val="000000"/>
              </a:solidFill>
              <a:latin typeface="DejaVu Serif Condensed"/>
            </a:endParaRPr>
          </a:p>
          <a:p>
            <a:pPr marL="570167" lvl="1" indent="-155441">
              <a:buClr>
                <a:srgbClr val="00B050"/>
              </a:buClr>
              <a:buFont typeface="Arial"/>
              <a:buChar char="•"/>
            </a:pPr>
            <a:r>
              <a:rPr lang="en-US" sz="1179" spc="-1" dirty="0">
                <a:solidFill>
                  <a:srgbClr val="000000"/>
                </a:solidFill>
                <a:latin typeface="DejaVu Serif Condensed"/>
                <a:ea typeface="Verdana"/>
              </a:rPr>
              <a:t>double 106-prepreg → 2x50μm thick </a:t>
            </a:r>
            <a:endParaRPr lang="en-US" sz="1179" spc="-1" dirty="0">
              <a:solidFill>
                <a:srgbClr val="000000"/>
              </a:solidFill>
              <a:latin typeface="DejaVu Serif Condensed"/>
            </a:endParaRPr>
          </a:p>
          <a:p>
            <a:pPr marL="570167" lvl="1" indent="-155441">
              <a:buClr>
                <a:srgbClr val="00B050"/>
              </a:buClr>
              <a:buFont typeface="Arial"/>
              <a:buChar char="•"/>
            </a:pPr>
            <a:r>
              <a:rPr lang="en-US" sz="1179" spc="-1" dirty="0">
                <a:solidFill>
                  <a:srgbClr val="000000"/>
                </a:solidFill>
                <a:latin typeface="DejaVu Serif Condensed"/>
                <a:ea typeface="Verdana"/>
              </a:rPr>
              <a:t>PCB </a:t>
            </a:r>
            <a:r>
              <a:rPr lang="en-US" sz="1179" spc="-1" dirty="0" err="1">
                <a:solidFill>
                  <a:srgbClr val="000000"/>
                </a:solidFill>
                <a:latin typeface="DejaVu Serif Condensed"/>
                <a:ea typeface="Verdana"/>
              </a:rPr>
              <a:t>planarizing</a:t>
            </a:r>
            <a:r>
              <a:rPr lang="en-US" sz="1179" spc="-1" dirty="0">
                <a:solidFill>
                  <a:srgbClr val="000000"/>
                </a:solidFill>
                <a:latin typeface="DejaVu Serif Condensed"/>
                <a:ea typeface="Verdana"/>
              </a:rPr>
              <a:t> w/ screen printed epoxy → single 106-prepreg</a:t>
            </a:r>
            <a:endParaRPr lang="en-US" sz="1179" spc="-1" dirty="0">
              <a:solidFill>
                <a:srgbClr val="000000"/>
              </a:solidFill>
              <a:latin typeface="DejaVu Serif Condensed"/>
            </a:endParaRPr>
          </a:p>
          <a:p>
            <a:pPr>
              <a:lnSpc>
                <a:spcPct val="100000"/>
              </a:lnSpc>
            </a:pPr>
            <a:endParaRPr lang="en-US" sz="907" spc="-1" dirty="0">
              <a:solidFill>
                <a:srgbClr val="000000"/>
              </a:solidFill>
              <a:latin typeface="DejaVu Serif Condensed"/>
            </a:endParaRPr>
          </a:p>
          <a:p>
            <a:pPr>
              <a:lnSpc>
                <a:spcPct val="100000"/>
              </a:lnSpc>
            </a:pPr>
            <a:r>
              <a:rPr lang="en-US" sz="1179" spc="-1" dirty="0">
                <a:solidFill>
                  <a:srgbClr val="000000"/>
                </a:solidFill>
                <a:latin typeface="DejaVu Serif Condensed"/>
                <a:ea typeface="Verdana"/>
              </a:rPr>
              <a:t>Step 5 -  Top copper patterning by </a:t>
            </a:r>
            <a:r>
              <a:rPr lang="en-US" sz="1179" b="1" spc="-1" dirty="0">
                <a:solidFill>
                  <a:srgbClr val="000000"/>
                </a:solidFill>
                <a:latin typeface="DejaVu Serif Condensed"/>
                <a:ea typeface="Verdana"/>
              </a:rPr>
              <a:t>CERN</a:t>
            </a:r>
            <a:r>
              <a:rPr lang="en-US" sz="1179" spc="-1" dirty="0">
                <a:solidFill>
                  <a:srgbClr val="000000"/>
                </a:solidFill>
                <a:latin typeface="DejaVu Serif Condensed"/>
                <a:ea typeface="Verdana"/>
              </a:rPr>
              <a:t> (in future by </a:t>
            </a:r>
            <a:r>
              <a:rPr lang="en-US" sz="1179" b="1" spc="-1" dirty="0">
                <a:solidFill>
                  <a:srgbClr val="000000"/>
                </a:solidFill>
                <a:latin typeface="DejaVu Serif Condensed"/>
                <a:ea typeface="Verdana"/>
              </a:rPr>
              <a:t>ELTOS)</a:t>
            </a:r>
            <a:endParaRPr lang="en-US" sz="1179" spc="-1" dirty="0">
              <a:solidFill>
                <a:srgbClr val="000000"/>
              </a:solidFill>
              <a:latin typeface="DejaVu Serif Condensed"/>
            </a:endParaRPr>
          </a:p>
          <a:p>
            <a:pPr marL="674012" lvl="1" indent="-259285">
              <a:buClr>
                <a:srgbClr val="000000"/>
              </a:buClr>
              <a:buFont typeface="Arial"/>
              <a:buChar char="•"/>
            </a:pPr>
            <a:r>
              <a:rPr lang="en-US" sz="1179" spc="-1" dirty="0">
                <a:solidFill>
                  <a:srgbClr val="000000"/>
                </a:solidFill>
                <a:latin typeface="DejaVu Serif Condensed"/>
                <a:ea typeface="Verdana"/>
              </a:rPr>
              <a:t>Holes image and HV connections by Cu etching</a:t>
            </a:r>
            <a:endParaRPr lang="en-US" sz="1179" spc="-1" dirty="0">
              <a:solidFill>
                <a:srgbClr val="000000"/>
              </a:solidFill>
              <a:latin typeface="DejaVu Serif Condensed"/>
            </a:endParaRPr>
          </a:p>
          <a:p>
            <a:pPr>
              <a:lnSpc>
                <a:spcPct val="100000"/>
              </a:lnSpc>
            </a:pPr>
            <a:endParaRPr lang="en-US" sz="907" spc="-1" dirty="0">
              <a:solidFill>
                <a:srgbClr val="000000"/>
              </a:solidFill>
              <a:latin typeface="DejaVu Serif Condensed"/>
            </a:endParaRPr>
          </a:p>
          <a:p>
            <a:pPr>
              <a:lnSpc>
                <a:spcPct val="100000"/>
              </a:lnSpc>
            </a:pPr>
            <a:r>
              <a:rPr lang="en-US" sz="1179" spc="-1" dirty="0">
                <a:solidFill>
                  <a:srgbClr val="000000"/>
                </a:solidFill>
                <a:latin typeface="DejaVu Serif Condensed"/>
                <a:ea typeface="Verdana"/>
              </a:rPr>
              <a:t>Step 6 -  Amplification stage patterning by </a:t>
            </a:r>
            <a:r>
              <a:rPr lang="en-US" sz="1179" b="1" spc="-1" dirty="0">
                <a:solidFill>
                  <a:srgbClr val="000000"/>
                </a:solidFill>
                <a:latin typeface="DejaVu Serif Condensed"/>
                <a:ea typeface="Verdana"/>
              </a:rPr>
              <a:t>CERN</a:t>
            </a:r>
            <a:r>
              <a:rPr lang="en-US" sz="1179" spc="-1" dirty="0">
                <a:solidFill>
                  <a:srgbClr val="000000"/>
                </a:solidFill>
                <a:latin typeface="DejaVu Serif Condensed"/>
                <a:ea typeface="Verdana"/>
              </a:rPr>
              <a:t> </a:t>
            </a:r>
            <a:endParaRPr lang="en-US" sz="1179" spc="-1" dirty="0">
              <a:solidFill>
                <a:srgbClr val="000000"/>
              </a:solidFill>
              <a:latin typeface="DejaVu Serif Condensed"/>
            </a:endParaRPr>
          </a:p>
          <a:p>
            <a:pPr marL="674012" lvl="2" indent="-259285">
              <a:buClr>
                <a:srgbClr val="000000"/>
              </a:buClr>
              <a:buFont typeface="Arial"/>
              <a:buChar char="•"/>
            </a:pPr>
            <a:r>
              <a:rPr lang="en-US" sz="1179" spc="-1" dirty="0">
                <a:solidFill>
                  <a:srgbClr val="000000"/>
                </a:solidFill>
                <a:latin typeface="DejaVu Serif Condensed"/>
                <a:ea typeface="Verdana"/>
              </a:rPr>
              <a:t> PI etching → plating → </a:t>
            </a:r>
            <a:r>
              <a:rPr lang="en-US" sz="1179" spc="-1" dirty="0" err="1">
                <a:solidFill>
                  <a:srgbClr val="000000"/>
                </a:solidFill>
                <a:latin typeface="DejaVu Serif Condensed"/>
                <a:ea typeface="Verdana"/>
              </a:rPr>
              <a:t>ampl</a:t>
            </a:r>
            <a:r>
              <a:rPr lang="en-US" sz="1179" spc="-1" dirty="0">
                <a:solidFill>
                  <a:srgbClr val="000000"/>
                </a:solidFill>
                <a:latin typeface="DejaVu Serif Condensed"/>
                <a:ea typeface="Verdana"/>
              </a:rPr>
              <a:t>-holes</a:t>
            </a:r>
            <a:endParaRPr lang="en-US" sz="1179" spc="-1" dirty="0">
              <a:solidFill>
                <a:srgbClr val="000000"/>
              </a:solidFill>
              <a:latin typeface="DejaVu Serif Condensed"/>
            </a:endParaRPr>
          </a:p>
          <a:p>
            <a:pPr marL="414726"/>
            <a:endParaRPr lang="en-US" sz="907" spc="-1" dirty="0">
              <a:solidFill>
                <a:srgbClr val="000000"/>
              </a:solidFill>
              <a:latin typeface="DejaVu Serif Condensed"/>
            </a:endParaRPr>
          </a:p>
          <a:p>
            <a:pPr>
              <a:lnSpc>
                <a:spcPct val="100000"/>
              </a:lnSpc>
            </a:pPr>
            <a:r>
              <a:rPr lang="en-US" sz="1179" spc="-1" dirty="0">
                <a:solidFill>
                  <a:srgbClr val="000000"/>
                </a:solidFill>
                <a:latin typeface="DejaVu Serif Condensed"/>
                <a:ea typeface="Verdana"/>
              </a:rPr>
              <a:t>Step 7 – Electrical cleaning and detector closing @ </a:t>
            </a:r>
            <a:r>
              <a:rPr lang="en-US" sz="1179" b="1" spc="-1" dirty="0">
                <a:solidFill>
                  <a:srgbClr val="000000"/>
                </a:solidFill>
                <a:latin typeface="DejaVu Serif Condensed"/>
                <a:ea typeface="Verdana"/>
              </a:rPr>
              <a:t>CERN</a:t>
            </a:r>
            <a:endParaRPr lang="en-US" sz="1179" spc="-1" dirty="0">
              <a:solidFill>
                <a:srgbClr val="000000"/>
              </a:solidFill>
              <a:latin typeface="DejaVu Serif Condensed"/>
            </a:endParaRPr>
          </a:p>
        </p:txBody>
      </p:sp>
      <p:grpSp>
        <p:nvGrpSpPr>
          <p:cNvPr id="126" name="Gruppo 21"/>
          <p:cNvGrpSpPr/>
          <p:nvPr/>
        </p:nvGrpSpPr>
        <p:grpSpPr>
          <a:xfrm>
            <a:off x="6984694" y="1818196"/>
            <a:ext cx="2033597" cy="2180056"/>
            <a:chOff x="7731000" y="360000"/>
            <a:chExt cx="2241900" cy="2403360"/>
          </a:xfrm>
        </p:grpSpPr>
        <p:grpSp>
          <p:nvGrpSpPr>
            <p:cNvPr id="127" name="Gruppo 22"/>
            <p:cNvGrpSpPr/>
            <p:nvPr/>
          </p:nvGrpSpPr>
          <p:grpSpPr>
            <a:xfrm>
              <a:off x="8053920" y="360000"/>
              <a:ext cx="1272600" cy="1160606"/>
              <a:chOff x="8053920" y="360000"/>
              <a:chExt cx="1272600" cy="1160606"/>
            </a:xfrm>
          </p:grpSpPr>
          <p:pic>
            <p:nvPicPr>
              <p:cNvPr id="128" name="Immagine 26"/>
              <p:cNvPicPr/>
              <p:nvPr/>
            </p:nvPicPr>
            <p:blipFill>
              <a:blip r:embed="rId2"/>
              <a:srcRect t="2945" r="18996" b="6718"/>
              <a:stretch/>
            </p:blipFill>
            <p:spPr>
              <a:xfrm>
                <a:off x="8053920" y="360000"/>
                <a:ext cx="1272600" cy="1136520"/>
              </a:xfrm>
              <a:prstGeom prst="rect">
                <a:avLst/>
              </a:prstGeom>
              <a:ln w="0">
                <a:noFill/>
              </a:ln>
            </p:spPr>
          </p:pic>
          <p:sp>
            <p:nvSpPr>
              <p:cNvPr id="129" name="CasellaDiTesto 21"/>
              <p:cNvSpPr/>
              <p:nvPr/>
            </p:nvSpPr>
            <p:spPr>
              <a:xfrm>
                <a:off x="8413146" y="1291320"/>
                <a:ext cx="243470" cy="229286"/>
              </a:xfrm>
              <a:prstGeom prst="rect">
                <a:avLst/>
              </a:prstGeom>
              <a:solidFill>
                <a:srgbClr val="FFFFFF"/>
              </a:solidFill>
              <a:ln w="0">
                <a:noFill/>
              </a:ln>
            </p:spPr>
            <p:style>
              <a:lnRef idx="0">
                <a:scrgbClr r="0" g="0" b="0"/>
              </a:lnRef>
              <a:fillRef idx="0">
                <a:scrgbClr r="0" g="0" b="0"/>
              </a:fillRef>
              <a:effectRef idx="0">
                <a:scrgbClr r="0" g="0" b="0"/>
              </a:effectRef>
              <a:fontRef idx="minor"/>
            </p:style>
            <p:txBody>
              <a:bodyPr wrap="none" lIns="81638" tIns="40819" rIns="81638" bIns="40819" anchor="t">
                <a:spAutoFit/>
              </a:bodyPr>
              <a:lstStyle/>
              <a:p>
                <a:pPr algn="ctr">
                  <a:lnSpc>
                    <a:spcPct val="100000"/>
                  </a:lnSpc>
                </a:pPr>
                <a:r>
                  <a:rPr lang="en-GB" sz="816" spc="-1">
                    <a:solidFill>
                      <a:srgbClr val="000000"/>
                    </a:solidFill>
                    <a:latin typeface="Impact"/>
                    <a:ea typeface="DejaVu Sans"/>
                  </a:rPr>
                  <a:t>3</a:t>
                </a:r>
                <a:endParaRPr lang="en-US" sz="816" spc="-1">
                  <a:solidFill>
                    <a:srgbClr val="000000"/>
                  </a:solidFill>
                  <a:latin typeface="DejaVu Serif Condensed"/>
                </a:endParaRPr>
              </a:p>
            </p:txBody>
          </p:sp>
        </p:grpSp>
        <p:pic>
          <p:nvPicPr>
            <p:cNvPr id="130" name="Immagine 41"/>
            <p:cNvPicPr/>
            <p:nvPr/>
          </p:nvPicPr>
          <p:blipFill>
            <a:blip r:embed="rId3"/>
            <a:srcRect l="13185" t="2519" r="30693" b="16507"/>
            <a:stretch/>
          </p:blipFill>
          <p:spPr>
            <a:xfrm rot="5400000">
              <a:off x="8764920" y="1232640"/>
              <a:ext cx="1199880" cy="1216080"/>
            </a:xfrm>
            <a:prstGeom prst="rect">
              <a:avLst/>
            </a:prstGeom>
            <a:ln w="0">
              <a:noFill/>
            </a:ln>
          </p:spPr>
        </p:pic>
        <p:pic>
          <p:nvPicPr>
            <p:cNvPr id="131" name="Immagine 42"/>
            <p:cNvPicPr/>
            <p:nvPr/>
          </p:nvPicPr>
          <p:blipFill>
            <a:blip r:embed="rId4"/>
            <a:srcRect l="12108" t="4359" r="8796"/>
            <a:stretch/>
          </p:blipFill>
          <p:spPr>
            <a:xfrm>
              <a:off x="7731000" y="1513800"/>
              <a:ext cx="1272600" cy="1249560"/>
            </a:xfrm>
            <a:prstGeom prst="rect">
              <a:avLst/>
            </a:prstGeom>
            <a:ln w="0">
              <a:noFill/>
            </a:ln>
          </p:spPr>
        </p:pic>
      </p:grpSp>
      <p:grpSp>
        <p:nvGrpSpPr>
          <p:cNvPr id="132" name="Gruppo 23"/>
          <p:cNvGrpSpPr/>
          <p:nvPr/>
        </p:nvGrpSpPr>
        <p:grpSpPr>
          <a:xfrm>
            <a:off x="6386942" y="4034173"/>
            <a:ext cx="2579265" cy="1903793"/>
            <a:chOff x="7072020" y="2802960"/>
            <a:chExt cx="2843460" cy="2098800"/>
          </a:xfrm>
        </p:grpSpPr>
        <p:pic>
          <p:nvPicPr>
            <p:cNvPr id="133" name="Immagine 43"/>
            <p:cNvPicPr/>
            <p:nvPr/>
          </p:nvPicPr>
          <p:blipFill>
            <a:blip r:embed="rId5"/>
            <a:srcRect l="6177" t="12920" r="1486" b="4092"/>
            <a:stretch/>
          </p:blipFill>
          <p:spPr>
            <a:xfrm>
              <a:off x="8480160" y="2802960"/>
              <a:ext cx="1431720" cy="1066680"/>
            </a:xfrm>
            <a:prstGeom prst="rect">
              <a:avLst/>
            </a:prstGeom>
            <a:ln w="0">
              <a:noFill/>
            </a:ln>
          </p:spPr>
        </p:pic>
        <p:pic>
          <p:nvPicPr>
            <p:cNvPr id="134" name="Immagine 44"/>
            <p:cNvPicPr/>
            <p:nvPr/>
          </p:nvPicPr>
          <p:blipFill>
            <a:blip r:embed="rId6"/>
            <a:srcRect l="19615" t="13388"/>
            <a:stretch/>
          </p:blipFill>
          <p:spPr>
            <a:xfrm rot="5400000">
              <a:off x="6859080" y="3026520"/>
              <a:ext cx="1803600" cy="1377720"/>
            </a:xfrm>
            <a:prstGeom prst="rect">
              <a:avLst/>
            </a:prstGeom>
            <a:ln w="0">
              <a:noFill/>
            </a:ln>
          </p:spPr>
        </p:pic>
        <p:pic>
          <p:nvPicPr>
            <p:cNvPr id="135" name="Immagine 45"/>
            <p:cNvPicPr/>
            <p:nvPr/>
          </p:nvPicPr>
          <p:blipFill>
            <a:blip r:embed="rId7"/>
            <a:srcRect l="4668" t="37460" r="10731" b="36694"/>
            <a:stretch/>
          </p:blipFill>
          <p:spPr>
            <a:xfrm>
              <a:off x="8475840" y="3894120"/>
              <a:ext cx="1439640" cy="1007640"/>
            </a:xfrm>
            <a:prstGeom prst="rect">
              <a:avLst/>
            </a:prstGeom>
            <a:ln w="0">
              <a:noFill/>
            </a:ln>
          </p:spPr>
        </p:pic>
        <p:sp>
          <p:nvSpPr>
            <p:cNvPr id="136" name="CasellaDiTesto 22"/>
            <p:cNvSpPr/>
            <p:nvPr/>
          </p:nvSpPr>
          <p:spPr>
            <a:xfrm>
              <a:off x="8340752" y="3742920"/>
              <a:ext cx="239935" cy="229286"/>
            </a:xfrm>
            <a:prstGeom prst="rect">
              <a:avLst/>
            </a:prstGeom>
            <a:solidFill>
              <a:srgbClr val="FFFFFF"/>
            </a:solidFill>
            <a:ln w="0">
              <a:noFill/>
            </a:ln>
          </p:spPr>
          <p:style>
            <a:lnRef idx="0">
              <a:scrgbClr r="0" g="0" b="0"/>
            </a:lnRef>
            <a:fillRef idx="0">
              <a:scrgbClr r="0" g="0" b="0"/>
            </a:fillRef>
            <a:effectRef idx="0">
              <a:scrgbClr r="0" g="0" b="0"/>
            </a:effectRef>
            <a:fontRef idx="minor"/>
          </p:style>
          <p:txBody>
            <a:bodyPr wrap="none" lIns="81638" tIns="40819" rIns="81638" bIns="40819" anchor="t">
              <a:spAutoFit/>
            </a:bodyPr>
            <a:lstStyle/>
            <a:p>
              <a:pPr algn="ctr">
                <a:lnSpc>
                  <a:spcPct val="100000"/>
                </a:lnSpc>
              </a:pPr>
              <a:r>
                <a:rPr lang="en-GB" sz="816" spc="-1">
                  <a:solidFill>
                    <a:srgbClr val="000000"/>
                  </a:solidFill>
                  <a:latin typeface="Impact"/>
                  <a:ea typeface="DejaVu Sans"/>
                </a:rPr>
                <a:t>4</a:t>
              </a:r>
              <a:endParaRPr lang="en-US" sz="816" spc="-1">
                <a:solidFill>
                  <a:srgbClr val="000000"/>
                </a:solidFill>
                <a:latin typeface="DejaVu Serif Condensed"/>
              </a:endParaRPr>
            </a:p>
          </p:txBody>
        </p:sp>
      </p:grpSp>
      <p:grpSp>
        <p:nvGrpSpPr>
          <p:cNvPr id="137" name="Gruppo 24"/>
          <p:cNvGrpSpPr/>
          <p:nvPr/>
        </p:nvGrpSpPr>
        <p:grpSpPr>
          <a:xfrm>
            <a:off x="6732270" y="5364868"/>
            <a:ext cx="1828687" cy="914017"/>
            <a:chOff x="7452720" y="4269960"/>
            <a:chExt cx="2016000" cy="1007640"/>
          </a:xfrm>
        </p:grpSpPr>
        <p:pic>
          <p:nvPicPr>
            <p:cNvPr id="138" name="Immagine 46" descr="Immagine che contiene testo, elettrodomestico&#10;&#10;Descrizione generata automaticamente"/>
            <p:cNvPicPr/>
            <p:nvPr/>
          </p:nvPicPr>
          <p:blipFill>
            <a:blip r:embed="rId8"/>
            <a:srcRect l="990" t="14510" b="15704"/>
            <a:stretch/>
          </p:blipFill>
          <p:spPr>
            <a:xfrm>
              <a:off x="7452720" y="4269960"/>
              <a:ext cx="2016000" cy="1007640"/>
            </a:xfrm>
            <a:prstGeom prst="rect">
              <a:avLst/>
            </a:prstGeom>
            <a:ln w="0">
              <a:noFill/>
            </a:ln>
          </p:spPr>
        </p:pic>
        <p:sp>
          <p:nvSpPr>
            <p:cNvPr id="139" name="CasellaDiTesto 23"/>
            <p:cNvSpPr/>
            <p:nvPr/>
          </p:nvSpPr>
          <p:spPr>
            <a:xfrm>
              <a:off x="8263240" y="4394160"/>
              <a:ext cx="359680" cy="229286"/>
            </a:xfrm>
            <a:prstGeom prst="rect">
              <a:avLst/>
            </a:prstGeom>
            <a:solidFill>
              <a:srgbClr val="FFFFFF"/>
            </a:solidFill>
            <a:ln w="0">
              <a:noFill/>
            </a:ln>
          </p:spPr>
          <p:style>
            <a:lnRef idx="0">
              <a:scrgbClr r="0" g="0" b="0"/>
            </a:lnRef>
            <a:fillRef idx="0">
              <a:scrgbClr r="0" g="0" b="0"/>
            </a:fillRef>
            <a:effectRef idx="0">
              <a:scrgbClr r="0" g="0" b="0"/>
            </a:effectRef>
            <a:fontRef idx="minor"/>
          </p:style>
          <p:txBody>
            <a:bodyPr wrap="none" lIns="81638" tIns="40819" rIns="81638" bIns="40819" anchor="t">
              <a:spAutoFit/>
            </a:bodyPr>
            <a:lstStyle/>
            <a:p>
              <a:pPr algn="ctr">
                <a:lnSpc>
                  <a:spcPct val="100000"/>
                </a:lnSpc>
              </a:pPr>
              <a:r>
                <a:rPr lang="en-GB" sz="816" spc="-1">
                  <a:solidFill>
                    <a:srgbClr val="000000"/>
                  </a:solidFill>
                  <a:latin typeface="Impact"/>
                  <a:ea typeface="DejaVu Sans"/>
                </a:rPr>
                <a:t>5- 6</a:t>
              </a:r>
              <a:endParaRPr lang="en-US" sz="816" spc="-1">
                <a:solidFill>
                  <a:srgbClr val="000000"/>
                </a:solidFill>
                <a:latin typeface="DejaVu Serif Condensed"/>
              </a:endParaRPr>
            </a:p>
          </p:txBody>
        </p:sp>
      </p:grpSp>
      <p:grpSp>
        <p:nvGrpSpPr>
          <p:cNvPr id="140" name="Gruppo 25"/>
          <p:cNvGrpSpPr/>
          <p:nvPr/>
        </p:nvGrpSpPr>
        <p:grpSpPr>
          <a:xfrm>
            <a:off x="5611220" y="2013147"/>
            <a:ext cx="1970410" cy="1370535"/>
            <a:chOff x="6216840" y="574920"/>
            <a:chExt cx="2172240" cy="1510920"/>
          </a:xfrm>
        </p:grpSpPr>
        <p:pic>
          <p:nvPicPr>
            <p:cNvPr id="141" name="Immagine 47"/>
            <p:cNvPicPr/>
            <p:nvPr/>
          </p:nvPicPr>
          <p:blipFill>
            <a:blip r:embed="rId9"/>
            <a:stretch/>
          </p:blipFill>
          <p:spPr>
            <a:xfrm>
              <a:off x="7103880" y="574920"/>
              <a:ext cx="1285200" cy="1510920"/>
            </a:xfrm>
            <a:prstGeom prst="rect">
              <a:avLst/>
            </a:prstGeom>
            <a:ln w="0">
              <a:noFill/>
            </a:ln>
          </p:spPr>
        </p:pic>
        <p:pic>
          <p:nvPicPr>
            <p:cNvPr id="142" name="Immagine 48" descr="Immagine che contiene interni, parete, metallo&#10;&#10;Descrizione generata automaticamente"/>
            <p:cNvPicPr/>
            <p:nvPr/>
          </p:nvPicPr>
          <p:blipFill>
            <a:blip r:embed="rId10"/>
            <a:stretch/>
          </p:blipFill>
          <p:spPr>
            <a:xfrm flipH="1">
              <a:off x="6216840" y="630360"/>
              <a:ext cx="1051560" cy="737640"/>
            </a:xfrm>
            <a:prstGeom prst="rect">
              <a:avLst/>
            </a:prstGeom>
            <a:ln w="0">
              <a:noFill/>
            </a:ln>
          </p:spPr>
        </p:pic>
        <p:sp>
          <p:nvSpPr>
            <p:cNvPr id="143" name="CasellaDiTesto 24"/>
            <p:cNvSpPr/>
            <p:nvPr/>
          </p:nvSpPr>
          <p:spPr>
            <a:xfrm>
              <a:off x="7079901" y="630360"/>
              <a:ext cx="225798" cy="229286"/>
            </a:xfrm>
            <a:prstGeom prst="rect">
              <a:avLst/>
            </a:prstGeom>
            <a:solidFill>
              <a:srgbClr val="FFFFFF"/>
            </a:solidFill>
            <a:ln w="0">
              <a:noFill/>
            </a:ln>
          </p:spPr>
          <p:style>
            <a:lnRef idx="0">
              <a:scrgbClr r="0" g="0" b="0"/>
            </a:lnRef>
            <a:fillRef idx="0">
              <a:scrgbClr r="0" g="0" b="0"/>
            </a:fillRef>
            <a:effectRef idx="0">
              <a:scrgbClr r="0" g="0" b="0"/>
            </a:effectRef>
            <a:fontRef idx="minor"/>
          </p:style>
          <p:txBody>
            <a:bodyPr wrap="none" lIns="81638" tIns="40819" rIns="81638" bIns="40819" anchor="t">
              <a:spAutoFit/>
            </a:bodyPr>
            <a:lstStyle/>
            <a:p>
              <a:pPr algn="ctr">
                <a:lnSpc>
                  <a:spcPct val="100000"/>
                </a:lnSpc>
              </a:pPr>
              <a:r>
                <a:rPr lang="en-GB" sz="816" spc="-1">
                  <a:solidFill>
                    <a:srgbClr val="000000"/>
                  </a:solidFill>
                  <a:latin typeface="Impact"/>
                  <a:ea typeface="DejaVu Sans"/>
                </a:rPr>
                <a:t>1</a:t>
              </a:r>
              <a:endParaRPr lang="en-US" sz="816" spc="-1">
                <a:solidFill>
                  <a:srgbClr val="000000"/>
                </a:solidFill>
                <a:latin typeface="DejaVu Serif Condensed"/>
              </a:endParaRPr>
            </a:p>
          </p:txBody>
        </p:sp>
      </p:grpSp>
      <p:grpSp>
        <p:nvGrpSpPr>
          <p:cNvPr id="144" name="Gruppo 26"/>
          <p:cNvGrpSpPr/>
          <p:nvPr/>
        </p:nvGrpSpPr>
        <p:grpSpPr>
          <a:xfrm>
            <a:off x="5371205" y="5372379"/>
            <a:ext cx="1621980" cy="906833"/>
            <a:chOff x="5952240" y="4278240"/>
            <a:chExt cx="1788120" cy="999720"/>
          </a:xfrm>
        </p:grpSpPr>
        <p:pic>
          <p:nvPicPr>
            <p:cNvPr id="145" name="Immagine 49"/>
            <p:cNvPicPr/>
            <p:nvPr/>
          </p:nvPicPr>
          <p:blipFill>
            <a:blip r:embed="rId11"/>
            <a:srcRect l="4276" t="14436" r="4091" b="12756"/>
            <a:stretch/>
          </p:blipFill>
          <p:spPr>
            <a:xfrm>
              <a:off x="5952240" y="4278240"/>
              <a:ext cx="1788120" cy="999720"/>
            </a:xfrm>
            <a:prstGeom prst="rect">
              <a:avLst/>
            </a:prstGeom>
            <a:ln w="0">
              <a:noFill/>
            </a:ln>
          </p:spPr>
        </p:pic>
        <p:sp>
          <p:nvSpPr>
            <p:cNvPr id="146" name="CasellaDiTesto 26"/>
            <p:cNvSpPr/>
            <p:nvPr/>
          </p:nvSpPr>
          <p:spPr>
            <a:xfrm>
              <a:off x="6777339" y="4938480"/>
              <a:ext cx="227564" cy="229286"/>
            </a:xfrm>
            <a:prstGeom prst="rect">
              <a:avLst/>
            </a:prstGeom>
            <a:solidFill>
              <a:srgbClr val="FFFFFF"/>
            </a:solidFill>
            <a:ln w="0">
              <a:noFill/>
            </a:ln>
          </p:spPr>
          <p:style>
            <a:lnRef idx="0">
              <a:scrgbClr r="0" g="0" b="0"/>
            </a:lnRef>
            <a:fillRef idx="0">
              <a:scrgbClr r="0" g="0" b="0"/>
            </a:fillRef>
            <a:effectRef idx="0">
              <a:scrgbClr r="0" g="0" b="0"/>
            </a:effectRef>
            <a:fontRef idx="minor"/>
          </p:style>
          <p:txBody>
            <a:bodyPr wrap="none" lIns="81638" tIns="40819" rIns="81638" bIns="40819" anchor="t">
              <a:spAutoFit/>
            </a:bodyPr>
            <a:lstStyle/>
            <a:p>
              <a:pPr algn="ctr">
                <a:lnSpc>
                  <a:spcPct val="100000"/>
                </a:lnSpc>
              </a:pPr>
              <a:r>
                <a:rPr lang="en-GB" sz="816" spc="-1">
                  <a:solidFill>
                    <a:srgbClr val="000000"/>
                  </a:solidFill>
                  <a:latin typeface="Impact"/>
                  <a:ea typeface="DejaVu Sans"/>
                </a:rPr>
                <a:t>7</a:t>
              </a:r>
              <a:endParaRPr lang="en-US" sz="816" spc="-1">
                <a:solidFill>
                  <a:srgbClr val="000000"/>
                </a:solidFill>
                <a:latin typeface="DejaVu Serif Condensed"/>
              </a:endParaRPr>
            </a:p>
          </p:txBody>
        </p:sp>
      </p:grpSp>
      <p:grpSp>
        <p:nvGrpSpPr>
          <p:cNvPr id="147" name="Gruppo 27"/>
          <p:cNvGrpSpPr/>
          <p:nvPr/>
        </p:nvGrpSpPr>
        <p:grpSpPr>
          <a:xfrm>
            <a:off x="5518806" y="2855323"/>
            <a:ext cx="1540015" cy="1141296"/>
            <a:chOff x="6114960" y="1503360"/>
            <a:chExt cx="1697760" cy="1258200"/>
          </a:xfrm>
        </p:grpSpPr>
        <p:pic>
          <p:nvPicPr>
            <p:cNvPr id="148" name="Immagine 50"/>
            <p:cNvPicPr/>
            <p:nvPr/>
          </p:nvPicPr>
          <p:blipFill>
            <a:blip r:embed="rId12"/>
            <a:srcRect l="24868" r="25318"/>
            <a:stretch/>
          </p:blipFill>
          <p:spPr>
            <a:xfrm>
              <a:off x="6897960" y="1503360"/>
              <a:ext cx="914760" cy="981720"/>
            </a:xfrm>
            <a:prstGeom prst="rect">
              <a:avLst/>
            </a:prstGeom>
            <a:ln w="0">
              <a:noFill/>
            </a:ln>
          </p:spPr>
        </p:pic>
        <p:pic>
          <p:nvPicPr>
            <p:cNvPr id="149" name="Immagine 51"/>
            <p:cNvPicPr/>
            <p:nvPr/>
          </p:nvPicPr>
          <p:blipFill>
            <a:blip r:embed="rId13"/>
            <a:srcRect l="26074" t="1176" r="26290" b="1426"/>
            <a:stretch/>
          </p:blipFill>
          <p:spPr>
            <a:xfrm>
              <a:off x="6114960" y="1779840"/>
              <a:ext cx="949320" cy="981720"/>
            </a:xfrm>
            <a:prstGeom prst="rect">
              <a:avLst/>
            </a:prstGeom>
            <a:ln w="0">
              <a:noFill/>
            </a:ln>
          </p:spPr>
        </p:pic>
        <p:sp>
          <p:nvSpPr>
            <p:cNvPr id="150" name="CasellaDiTesto 27"/>
            <p:cNvSpPr/>
            <p:nvPr/>
          </p:nvSpPr>
          <p:spPr>
            <a:xfrm>
              <a:off x="6872706" y="1717200"/>
              <a:ext cx="243470" cy="229286"/>
            </a:xfrm>
            <a:prstGeom prst="rect">
              <a:avLst/>
            </a:prstGeom>
            <a:solidFill>
              <a:srgbClr val="FFFFFF"/>
            </a:solidFill>
            <a:ln w="0">
              <a:noFill/>
            </a:ln>
          </p:spPr>
          <p:style>
            <a:lnRef idx="0">
              <a:scrgbClr r="0" g="0" b="0"/>
            </a:lnRef>
            <a:fillRef idx="0">
              <a:scrgbClr r="0" g="0" b="0"/>
            </a:fillRef>
            <a:effectRef idx="0">
              <a:scrgbClr r="0" g="0" b="0"/>
            </a:effectRef>
            <a:fontRef idx="minor"/>
          </p:style>
          <p:txBody>
            <a:bodyPr wrap="none" lIns="81638" tIns="40819" rIns="81638" bIns="40819" anchor="t">
              <a:spAutoFit/>
            </a:bodyPr>
            <a:lstStyle/>
            <a:p>
              <a:pPr algn="ctr">
                <a:lnSpc>
                  <a:spcPct val="100000"/>
                </a:lnSpc>
              </a:pPr>
              <a:r>
                <a:rPr lang="en-GB" sz="816" spc="-1">
                  <a:solidFill>
                    <a:srgbClr val="000000"/>
                  </a:solidFill>
                  <a:latin typeface="Impact"/>
                  <a:ea typeface="DejaVu Sans"/>
                </a:rPr>
                <a:t>0</a:t>
              </a:r>
              <a:endParaRPr lang="en-US" sz="816" spc="-1">
                <a:solidFill>
                  <a:srgbClr val="000000"/>
                </a:solidFill>
                <a:latin typeface="DejaVu Serif Condensed"/>
              </a:endParaRPr>
            </a:p>
          </p:txBody>
        </p:sp>
      </p:grpSp>
      <p:sp>
        <p:nvSpPr>
          <p:cNvPr id="151" name="Rectangle 150"/>
          <p:cNvSpPr/>
          <p:nvPr/>
        </p:nvSpPr>
        <p:spPr>
          <a:xfrm>
            <a:off x="198960" y="2305410"/>
            <a:ext cx="687064" cy="982593"/>
          </a:xfrm>
          <a:prstGeom prst="rect">
            <a:avLst/>
          </a:prstGeom>
          <a:solidFill>
            <a:srgbClr val="FDB94D"/>
          </a:solidFill>
          <a:ln w="18000">
            <a:noFill/>
          </a:ln>
          <a:effectLst>
            <a:outerShdw blurRad="38160" dist="25455" dir="2700000" rotWithShape="0">
              <a:srgbClr val="666666"/>
            </a:outerShdw>
          </a:effectLst>
        </p:spPr>
        <p:style>
          <a:lnRef idx="0">
            <a:scrgbClr r="0" g="0" b="0"/>
          </a:lnRef>
          <a:fillRef idx="0">
            <a:scrgbClr r="0" g="0" b="0"/>
          </a:fillRef>
          <a:effectRef idx="0">
            <a:scrgbClr r="0" g="0" b="0"/>
          </a:effectRef>
          <a:fontRef idx="minor"/>
        </p:style>
        <p:txBody>
          <a:bodyPr wrap="none" lIns="81638" tIns="40819" rIns="81638" bIns="40819" anchor="ctr">
            <a:noAutofit/>
          </a:bodyPr>
          <a:lstStyle/>
          <a:p>
            <a:pPr algn="just"/>
            <a:endParaRPr lang="en-US" sz="1089" spc="-1">
              <a:solidFill>
                <a:srgbClr val="FFFFFF"/>
              </a:solidFill>
              <a:latin typeface="DejaVu Serif Condensed"/>
            </a:endParaRPr>
          </a:p>
        </p:txBody>
      </p:sp>
      <p:sp>
        <p:nvSpPr>
          <p:cNvPr id="152" name="Rectangle 151"/>
          <p:cNvSpPr/>
          <p:nvPr/>
        </p:nvSpPr>
        <p:spPr>
          <a:xfrm>
            <a:off x="198960" y="3346782"/>
            <a:ext cx="687064" cy="463703"/>
          </a:xfrm>
          <a:prstGeom prst="rect">
            <a:avLst/>
          </a:prstGeom>
          <a:solidFill>
            <a:srgbClr val="C2E0AE"/>
          </a:solidFill>
          <a:ln w="18000">
            <a:noFill/>
          </a:ln>
          <a:effectLst>
            <a:outerShdw blurRad="38160" dist="25455" dir="2700000" rotWithShape="0">
              <a:srgbClr val="666666"/>
            </a:outerShdw>
          </a:effectLst>
        </p:spPr>
        <p:style>
          <a:lnRef idx="0">
            <a:scrgbClr r="0" g="0" b="0"/>
          </a:lnRef>
          <a:fillRef idx="0">
            <a:scrgbClr r="0" g="0" b="0"/>
          </a:fillRef>
          <a:effectRef idx="0">
            <a:scrgbClr r="0" g="0" b="0"/>
          </a:effectRef>
          <a:fontRef idx="minor"/>
        </p:style>
        <p:txBody>
          <a:bodyPr wrap="none" lIns="81638" tIns="40819" rIns="81638" bIns="40819" anchor="ctr">
            <a:noAutofit/>
          </a:bodyPr>
          <a:lstStyle/>
          <a:p>
            <a:pPr algn="just"/>
            <a:endParaRPr lang="en-US" sz="1089" spc="-1">
              <a:solidFill>
                <a:srgbClr val="FFFFFF"/>
              </a:solidFill>
              <a:latin typeface="DejaVu Serif Condensed"/>
            </a:endParaRPr>
          </a:p>
        </p:txBody>
      </p:sp>
      <p:sp>
        <p:nvSpPr>
          <p:cNvPr id="153" name="Rectangle 152"/>
          <p:cNvSpPr/>
          <p:nvPr/>
        </p:nvSpPr>
        <p:spPr>
          <a:xfrm>
            <a:off x="198960" y="3893103"/>
            <a:ext cx="687064" cy="2312635"/>
          </a:xfrm>
          <a:prstGeom prst="rect">
            <a:avLst/>
          </a:prstGeom>
          <a:solidFill>
            <a:srgbClr val="FDB94D"/>
          </a:solidFill>
          <a:ln w="18000">
            <a:noFill/>
          </a:ln>
          <a:effectLst>
            <a:outerShdw blurRad="38160" dist="25455" dir="2700000" rotWithShape="0">
              <a:srgbClr val="666666"/>
            </a:outerShdw>
          </a:effectLst>
        </p:spPr>
        <p:style>
          <a:lnRef idx="0">
            <a:scrgbClr r="0" g="0" b="0"/>
          </a:lnRef>
          <a:fillRef idx="0">
            <a:scrgbClr r="0" g="0" b="0"/>
          </a:fillRef>
          <a:effectRef idx="0">
            <a:scrgbClr r="0" g="0" b="0"/>
          </a:effectRef>
          <a:fontRef idx="minor"/>
        </p:style>
        <p:txBody>
          <a:bodyPr wrap="none" lIns="81638" tIns="40819" rIns="81638" bIns="40819" anchor="ctr">
            <a:noAutofit/>
          </a:bodyPr>
          <a:lstStyle/>
          <a:p>
            <a:pPr algn="just"/>
            <a:endParaRPr lang="en-US" sz="1089" spc="-1">
              <a:solidFill>
                <a:srgbClr val="FFFFFF"/>
              </a:solidFill>
              <a:latin typeface="DejaVu Serif Condensed"/>
            </a:endParaRPr>
          </a:p>
        </p:txBody>
      </p:sp>
      <p:pic>
        <p:nvPicPr>
          <p:cNvPr id="154" name="Picture 6"/>
          <p:cNvPicPr/>
          <p:nvPr/>
        </p:nvPicPr>
        <p:blipFill>
          <a:blip r:embed="rId14"/>
          <a:srcRect r="90353"/>
          <a:stretch/>
        </p:blipFill>
        <p:spPr>
          <a:xfrm>
            <a:off x="320764" y="2789686"/>
            <a:ext cx="453906" cy="412434"/>
          </a:xfrm>
          <a:prstGeom prst="rect">
            <a:avLst/>
          </a:prstGeom>
          <a:ln w="9360">
            <a:noFill/>
          </a:ln>
        </p:spPr>
      </p:pic>
      <p:pic>
        <p:nvPicPr>
          <p:cNvPr id="155" name="Picture 154"/>
          <p:cNvPicPr/>
          <p:nvPr/>
        </p:nvPicPr>
        <p:blipFill>
          <a:blip r:embed="rId15"/>
          <a:stretch/>
        </p:blipFill>
        <p:spPr>
          <a:xfrm>
            <a:off x="213655" y="2351127"/>
            <a:ext cx="665511" cy="316102"/>
          </a:xfrm>
          <a:prstGeom prst="rect">
            <a:avLst/>
          </a:prstGeom>
          <a:ln w="18000">
            <a:noFill/>
          </a:ln>
        </p:spPr>
      </p:pic>
      <p:pic>
        <p:nvPicPr>
          <p:cNvPr id="156" name="Picture 10"/>
          <p:cNvPicPr/>
          <p:nvPr/>
        </p:nvPicPr>
        <p:blipFill>
          <a:blip r:embed="rId14"/>
          <a:srcRect r="90353"/>
          <a:stretch/>
        </p:blipFill>
        <p:spPr>
          <a:xfrm>
            <a:off x="334153" y="4879940"/>
            <a:ext cx="453906" cy="412434"/>
          </a:xfrm>
          <a:prstGeom prst="rect">
            <a:avLst/>
          </a:prstGeom>
          <a:ln w="9360">
            <a:noFill/>
          </a:ln>
        </p:spPr>
      </p:pic>
      <p:pic>
        <p:nvPicPr>
          <p:cNvPr id="157" name="Picture 156"/>
          <p:cNvPicPr/>
          <p:nvPr/>
        </p:nvPicPr>
        <p:blipFill>
          <a:blip r:embed="rId16"/>
          <a:stretch/>
        </p:blipFill>
        <p:spPr>
          <a:xfrm>
            <a:off x="261985" y="3468912"/>
            <a:ext cx="558729" cy="215524"/>
          </a:xfrm>
          <a:prstGeom prst="rect">
            <a:avLst/>
          </a:prstGeom>
          <a:ln w="18000">
            <a:noFill/>
          </a:ln>
        </p:spPr>
      </p:pic>
      <p:sp>
        <p:nvSpPr>
          <p:cNvPr id="3" name="PlaceHolder 2"/>
          <p:cNvSpPr>
            <a:spLocks noGrp="1"/>
          </p:cNvSpPr>
          <p:nvPr>
            <p:ph type="ftr" idx="4294967295"/>
          </p:nvPr>
        </p:nvSpPr>
        <p:spPr/>
        <p:txBody>
          <a:bodyPr/>
          <a:lstStyle/>
          <a:p>
            <a:r>
              <a:rPr lang="en-GB"/>
              <a:t>4th Annual Meeting - Prague</a:t>
            </a:r>
            <a:endParaRPr dirty="0"/>
          </a:p>
        </p:txBody>
      </p:sp>
      <p:sp>
        <p:nvSpPr>
          <p:cNvPr id="4" name="PlaceHolder 3"/>
          <p:cNvSpPr>
            <a:spLocks noGrp="1"/>
          </p:cNvSpPr>
          <p:nvPr>
            <p:ph type="sldNum" idx="4294967295"/>
          </p:nvPr>
        </p:nvSpPr>
        <p:spPr/>
        <p:txBody>
          <a:bodyPr/>
          <a:lstStyle/>
          <a:p>
            <a:fld id="{530829C1-E3D2-4B53-8EAE-3BE9AA9C8423}" type="slidenum">
              <a:rPr/>
              <a:t>19</a:t>
            </a:fld>
            <a:endParaRPr/>
          </a:p>
        </p:txBody>
      </p:sp>
      <p:sp>
        <p:nvSpPr>
          <p:cNvPr id="5" name="PlaceHolder 4"/>
          <p:cNvSpPr>
            <a:spLocks noGrp="1"/>
          </p:cNvSpPr>
          <p:nvPr>
            <p:ph type="dt" idx="4294967295"/>
          </p:nvPr>
        </p:nvSpPr>
        <p:spPr/>
        <p:txBody>
          <a:bodyPr/>
          <a:lstStyle/>
          <a:p>
            <a:r>
              <a:rPr lang="en-US"/>
              <a:t>8 May 2025</a:t>
            </a:r>
            <a:endParaRPr lang="en-GB" dirty="0"/>
          </a:p>
        </p:txBody>
      </p:sp>
      <p:sp>
        <p:nvSpPr>
          <p:cNvPr id="41" name="Titolo 1">
            <a:extLst>
              <a:ext uri="{FF2B5EF4-FFF2-40B4-BE49-F238E27FC236}">
                <a16:creationId xmlns:a16="http://schemas.microsoft.com/office/drawing/2014/main" id="{5145B437-F0B9-1C2B-DB1A-F806C4A53AFA}"/>
              </a:ext>
            </a:extLst>
          </p:cNvPr>
          <p:cNvSpPr txBox="1">
            <a:spLocks/>
          </p:cNvSpPr>
          <p:nvPr/>
        </p:nvSpPr>
        <p:spPr>
          <a:xfrm>
            <a:off x="193559" y="1232604"/>
            <a:ext cx="8804637" cy="733595"/>
          </a:xfrm>
          <a:prstGeom prst="rect">
            <a:avLst/>
          </a:prstGeom>
        </p:spPr>
        <p:txBody>
          <a:bodyPr lIns="0" tIns="0" rIns="0" bIns="0" anchor="ctr">
            <a:noAutofit/>
          </a:bodyPr>
          <a:lstStyle/>
          <a:p>
            <a:r>
              <a:rPr lang="en-US" sz="2400" b="1" i="1" dirty="0"/>
              <a:t>Task 7:3.2:  Knowledge Transfer, achievements during the past years  </a:t>
            </a:r>
            <a:endParaRPr lang="en-US" sz="2400" b="1" i="1" kern="0" dirty="0">
              <a:solidFill>
                <a:schemeClr val="accent1"/>
              </a:solidFill>
              <a:latin typeface="Calibri" panose="020F0502020204030204" pitchFamily="34" charset="0"/>
              <a:cs typeface="Calibri" panose="020F0502020204030204" pitchFamily="34" charset="0"/>
            </a:endParaRPr>
          </a:p>
        </p:txBody>
      </p:sp>
      <p:sp>
        <p:nvSpPr>
          <p:cNvPr id="2" name="Title 5">
            <a:extLst>
              <a:ext uri="{FF2B5EF4-FFF2-40B4-BE49-F238E27FC236}">
                <a16:creationId xmlns:a16="http://schemas.microsoft.com/office/drawing/2014/main" id="{0A63ED68-138E-4697-6489-418537BE9E8D}"/>
              </a:ext>
            </a:extLst>
          </p:cNvPr>
          <p:cNvSpPr>
            <a:spLocks noGrp="1"/>
          </p:cNvSpPr>
          <p:nvPr>
            <p:ph type="title"/>
          </p:nvPr>
        </p:nvSpPr>
        <p:spPr>
          <a:xfrm>
            <a:off x="4112891" y="61622"/>
            <a:ext cx="5005670" cy="1077238"/>
          </a:xfrm>
        </p:spPr>
        <p:txBody>
          <a:bodyPr>
            <a:normAutofit/>
          </a:bodyPr>
          <a:lstStyle/>
          <a:p>
            <a:pPr lvl="0" algn="ctr" defTabSz="457200">
              <a:defRPr/>
            </a:pPr>
            <a:r>
              <a:rPr lang="en-GB" sz="3600" dirty="0">
                <a:solidFill>
                  <a:schemeClr val="bg1">
                    <a:lumMod val="95000"/>
                  </a:schemeClr>
                </a:solidFill>
                <a:latin typeface="Calibri Light" panose="020F0302020204030204" pitchFamily="34" charset="0"/>
                <a:cs typeface="Calibri Light" panose="020F0302020204030204" pitchFamily="34" charset="0"/>
              </a:rPr>
              <a:t>Task 7.3.2: Industrial</a:t>
            </a:r>
            <a:br>
              <a:rPr lang="en-GB" sz="3600" dirty="0">
                <a:solidFill>
                  <a:schemeClr val="bg1">
                    <a:lumMod val="95000"/>
                  </a:schemeClr>
                </a:solidFill>
                <a:latin typeface="Calibri Light" panose="020F0302020204030204" pitchFamily="34" charset="0"/>
                <a:cs typeface="Calibri Light" panose="020F0302020204030204" pitchFamily="34" charset="0"/>
              </a:rPr>
            </a:br>
            <a:r>
              <a:rPr lang="en-GB" sz="3600" dirty="0">
                <a:solidFill>
                  <a:schemeClr val="bg1">
                    <a:lumMod val="95000"/>
                  </a:schemeClr>
                </a:solidFill>
                <a:latin typeface="Calibri Light" panose="020F0302020204030204" pitchFamily="34" charset="0"/>
                <a:cs typeface="Calibri Light" panose="020F0302020204030204" pitchFamily="34" charset="0"/>
              </a:rPr>
              <a:t>Engineering of </a:t>
            </a:r>
            <a:r>
              <a:rPr lang="el-GR" sz="3600" dirty="0">
                <a:solidFill>
                  <a:schemeClr val="bg1">
                    <a:lumMod val="95000"/>
                  </a:schemeClr>
                </a:solidFill>
                <a:latin typeface="Calibri Light" panose="020F0302020204030204" pitchFamily="34" charset="0"/>
                <a:cs typeface="Calibri Light" panose="020F0302020204030204" pitchFamily="34" charset="0"/>
              </a:rPr>
              <a:t>μ-</a:t>
            </a:r>
            <a:r>
              <a:rPr lang="en-GB" sz="3600" dirty="0">
                <a:solidFill>
                  <a:schemeClr val="bg1">
                    <a:lumMod val="95000"/>
                  </a:schemeClr>
                </a:solidFill>
                <a:latin typeface="Calibri Light" panose="020F0302020204030204" pitchFamily="34" charset="0"/>
                <a:cs typeface="Calibri Light" panose="020F0302020204030204" pitchFamily="34" charset="0"/>
              </a:rPr>
              <a:t>RWELL    </a:t>
            </a:r>
            <a:endParaRPr lang="en-GB" sz="3600" b="0" spc="-1" dirty="0">
              <a:solidFill>
                <a:prstClr val="white"/>
              </a:solidFill>
              <a:latin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20341837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r>
              <a:rPr lang="en-GB" sz="3200" b="1" dirty="0">
                <a:effectLst/>
                <a:latin typeface="Calibri" panose="020F0502020204030204" pitchFamily="34" charset="0"/>
                <a:ea typeface="Aptos" panose="020B0004020202020204" pitchFamily="34" charset="0"/>
              </a:rPr>
              <a:t>The Goal of WP7, Gaseous Detectors:</a:t>
            </a:r>
            <a:endParaRPr lang="en-GB" sz="2000" b="1" dirty="0">
              <a:effectLst/>
              <a:latin typeface="Calibri" panose="020F0502020204030204" pitchFamily="34" charset="0"/>
              <a:ea typeface="Aptos" panose="020B0004020202020204" pitchFamily="34" charset="0"/>
            </a:endParaRPr>
          </a:p>
          <a:p>
            <a:r>
              <a:rPr lang="en-GB" sz="2400" dirty="0">
                <a:effectLst/>
                <a:latin typeface="Calibri" panose="020F0502020204030204" pitchFamily="34" charset="0"/>
                <a:ea typeface="Aptos" panose="020B0004020202020204" pitchFamily="34" charset="0"/>
              </a:rPr>
              <a:t>The aim of the activities of WP7 is to advance gaseous detectors for instrumenting large areas and volumes to match the challenging requirements of future experiments in terms of resolution, timing, rate capability and radiation hardness. </a:t>
            </a:r>
          </a:p>
          <a:p>
            <a:r>
              <a:rPr lang="en-GB" sz="2400" dirty="0">
                <a:effectLst/>
                <a:latin typeface="Calibri" panose="020F0502020204030204" pitchFamily="34" charset="0"/>
                <a:ea typeface="Aptos" panose="020B0004020202020204" pitchFamily="34" charset="0"/>
              </a:rPr>
              <a:t>The pursued technologies are RPCs, MPGDs for muon systems or hadron calorimeters, drift chambers, high-pressure TPCs for long-baseline neutrino experiments and Ring Imaging Cerenkov detectors for particle identification. </a:t>
            </a:r>
          </a:p>
          <a:p>
            <a:r>
              <a:rPr lang="en-GB" sz="2400" dirty="0">
                <a:effectLst/>
                <a:latin typeface="Calibri" panose="020F0502020204030204" pitchFamily="34" charset="0"/>
                <a:ea typeface="Aptos" panose="020B0004020202020204" pitchFamily="34" charset="0"/>
              </a:rPr>
              <a:t>The work includes the construction, with industrial partners, of small prototypes and their test, the study of new materials such as diamond-like carbon and the search for eco-friendly gas mixtures.  </a:t>
            </a:r>
          </a:p>
          <a:p>
            <a:endParaRPr lang="en-GB" b="0" dirty="0"/>
          </a:p>
        </p:txBody>
      </p:sp>
      <p:sp>
        <p:nvSpPr>
          <p:cNvPr id="3" name="Footer Placeholder 2"/>
          <p:cNvSpPr>
            <a:spLocks noGrp="1"/>
          </p:cNvSpPr>
          <p:nvPr>
            <p:ph type="ftr" sz="quarter" idx="11"/>
          </p:nvPr>
        </p:nvSpPr>
        <p:spPr/>
        <p:txBody>
          <a:bodyPr/>
          <a:lstStyle/>
          <a:p>
            <a:r>
              <a:rPr lang="en-US"/>
              <a:t>4th Annual Meeting - Prague</a:t>
            </a:r>
            <a:endParaRPr lang="en-GB" dirty="0"/>
          </a:p>
        </p:txBody>
      </p:sp>
      <p:sp>
        <p:nvSpPr>
          <p:cNvPr id="4" name="Slide Number Placeholder 3"/>
          <p:cNvSpPr>
            <a:spLocks noGrp="1"/>
          </p:cNvSpPr>
          <p:nvPr>
            <p:ph type="sldNum" sz="quarter" idx="12"/>
          </p:nvPr>
        </p:nvSpPr>
        <p:spPr/>
        <p:txBody>
          <a:bodyPr/>
          <a:lstStyle/>
          <a:p>
            <a:fld id="{FC4456CD-832E-41F2-9893-C7650CCC5376}" type="slidenum">
              <a:rPr lang="en-GB" smtClean="0"/>
              <a:t>2</a:t>
            </a:fld>
            <a:endParaRPr lang="en-GB"/>
          </a:p>
        </p:txBody>
      </p:sp>
      <p:sp>
        <p:nvSpPr>
          <p:cNvPr id="5" name="Title 4"/>
          <p:cNvSpPr>
            <a:spLocks noGrp="1"/>
          </p:cNvSpPr>
          <p:nvPr>
            <p:ph type="title"/>
          </p:nvPr>
        </p:nvSpPr>
        <p:spPr/>
        <p:txBody>
          <a:bodyPr/>
          <a:lstStyle/>
          <a:p>
            <a:pPr algn="r"/>
            <a:r>
              <a:rPr lang="en-GB" dirty="0"/>
              <a:t>Objectives</a:t>
            </a:r>
          </a:p>
        </p:txBody>
      </p:sp>
      <p:sp>
        <p:nvSpPr>
          <p:cNvPr id="6" name="Date Placeholder 5"/>
          <p:cNvSpPr>
            <a:spLocks noGrp="1"/>
          </p:cNvSpPr>
          <p:nvPr>
            <p:ph type="dt" sz="half" idx="10"/>
          </p:nvPr>
        </p:nvSpPr>
        <p:spPr>
          <a:xfrm>
            <a:off x="236913" y="6424612"/>
            <a:ext cx="1291964" cy="365125"/>
          </a:xfrm>
        </p:spPr>
        <p:txBody>
          <a:bodyPr anchor="ctr"/>
          <a:lstStyle/>
          <a:p>
            <a:r>
              <a:rPr lang="en-US" sz="1100"/>
              <a:t>8 May 2025</a:t>
            </a:r>
            <a:endParaRPr lang="en-GB" sz="1400" dirty="0"/>
          </a:p>
        </p:txBody>
      </p:sp>
    </p:spTree>
    <p:extLst>
      <p:ext uri="{BB962C8B-B14F-4D97-AF65-F5344CB8AC3E}">
        <p14:creationId xmlns:p14="http://schemas.microsoft.com/office/powerpoint/2010/main" val="273602485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laceHolder 2"/>
          <p:cNvSpPr>
            <a:spLocks noGrp="1"/>
          </p:cNvSpPr>
          <p:nvPr>
            <p:ph type="ftr" idx="4294967295"/>
          </p:nvPr>
        </p:nvSpPr>
        <p:spPr/>
        <p:txBody>
          <a:bodyPr/>
          <a:lstStyle/>
          <a:p>
            <a:r>
              <a:rPr lang="en-GB"/>
              <a:t>4th Annual Meeting - Prague</a:t>
            </a:r>
            <a:endParaRPr dirty="0"/>
          </a:p>
        </p:txBody>
      </p:sp>
      <p:sp>
        <p:nvSpPr>
          <p:cNvPr id="4" name="PlaceHolder 3"/>
          <p:cNvSpPr>
            <a:spLocks noGrp="1"/>
          </p:cNvSpPr>
          <p:nvPr>
            <p:ph type="sldNum" idx="4294967295"/>
          </p:nvPr>
        </p:nvSpPr>
        <p:spPr/>
        <p:txBody>
          <a:bodyPr/>
          <a:lstStyle/>
          <a:p>
            <a:fld id="{986A5449-FAFB-4520-8BA7-EB38770AAC29}" type="slidenum">
              <a:rPr/>
              <a:t>20</a:t>
            </a:fld>
            <a:endParaRPr/>
          </a:p>
        </p:txBody>
      </p:sp>
      <p:sp>
        <p:nvSpPr>
          <p:cNvPr id="5" name="PlaceHolder 4"/>
          <p:cNvSpPr>
            <a:spLocks noGrp="1"/>
          </p:cNvSpPr>
          <p:nvPr>
            <p:ph type="dt" idx="4294967295"/>
          </p:nvPr>
        </p:nvSpPr>
        <p:spPr/>
        <p:txBody>
          <a:bodyPr/>
          <a:lstStyle/>
          <a:p>
            <a:r>
              <a:rPr lang="en-US"/>
              <a:t>8 May 2025</a:t>
            </a:r>
            <a:endParaRPr lang="en-GB" dirty="0"/>
          </a:p>
        </p:txBody>
      </p:sp>
      <p:sp>
        <p:nvSpPr>
          <p:cNvPr id="38" name="Title 5"/>
          <p:cNvSpPr>
            <a:spLocks noGrp="1"/>
          </p:cNvSpPr>
          <p:nvPr>
            <p:ph type="title"/>
          </p:nvPr>
        </p:nvSpPr>
        <p:spPr>
          <a:xfrm>
            <a:off x="4112891" y="31805"/>
            <a:ext cx="5005670" cy="1077238"/>
          </a:xfrm>
        </p:spPr>
        <p:txBody>
          <a:bodyPr>
            <a:normAutofit/>
          </a:bodyPr>
          <a:lstStyle/>
          <a:p>
            <a:pPr lvl="0" algn="ctr" defTabSz="457200">
              <a:defRPr/>
            </a:pPr>
            <a:r>
              <a:rPr lang="en-GB" sz="3600" dirty="0">
                <a:solidFill>
                  <a:schemeClr val="bg1">
                    <a:lumMod val="95000"/>
                  </a:schemeClr>
                </a:solidFill>
                <a:latin typeface="Calibri Light" panose="020F0302020204030204" pitchFamily="34" charset="0"/>
                <a:cs typeface="Calibri Light" panose="020F0302020204030204" pitchFamily="34" charset="0"/>
              </a:rPr>
              <a:t>Task 7.3.2: Industrial</a:t>
            </a:r>
            <a:br>
              <a:rPr lang="en-GB" sz="3600" dirty="0">
                <a:solidFill>
                  <a:schemeClr val="bg1">
                    <a:lumMod val="95000"/>
                  </a:schemeClr>
                </a:solidFill>
                <a:latin typeface="Calibri Light" panose="020F0302020204030204" pitchFamily="34" charset="0"/>
                <a:cs typeface="Calibri Light" panose="020F0302020204030204" pitchFamily="34" charset="0"/>
              </a:rPr>
            </a:br>
            <a:r>
              <a:rPr lang="en-GB" sz="3600" dirty="0">
                <a:solidFill>
                  <a:schemeClr val="bg1">
                    <a:lumMod val="95000"/>
                  </a:schemeClr>
                </a:solidFill>
                <a:latin typeface="Calibri Light" panose="020F0302020204030204" pitchFamily="34" charset="0"/>
                <a:cs typeface="Calibri Light" panose="020F0302020204030204" pitchFamily="34" charset="0"/>
              </a:rPr>
              <a:t>Engineering of </a:t>
            </a:r>
            <a:r>
              <a:rPr lang="el-GR" sz="3600" dirty="0">
                <a:solidFill>
                  <a:schemeClr val="bg1">
                    <a:lumMod val="95000"/>
                  </a:schemeClr>
                </a:solidFill>
                <a:latin typeface="Calibri Light" panose="020F0302020204030204" pitchFamily="34" charset="0"/>
                <a:cs typeface="Calibri Light" panose="020F0302020204030204" pitchFamily="34" charset="0"/>
              </a:rPr>
              <a:t>μ-</a:t>
            </a:r>
            <a:r>
              <a:rPr lang="en-GB" sz="3600" dirty="0">
                <a:solidFill>
                  <a:schemeClr val="bg1">
                    <a:lumMod val="95000"/>
                  </a:schemeClr>
                </a:solidFill>
                <a:latin typeface="Calibri Light" panose="020F0302020204030204" pitchFamily="34" charset="0"/>
                <a:cs typeface="Calibri Light" panose="020F0302020204030204" pitchFamily="34" charset="0"/>
              </a:rPr>
              <a:t>RWELL    </a:t>
            </a:r>
            <a:endParaRPr lang="en-GB" sz="3600" b="0" spc="-1" dirty="0">
              <a:solidFill>
                <a:prstClr val="white"/>
              </a:solidFill>
              <a:latin typeface="Calibri Light" panose="020F0302020204030204" pitchFamily="34" charset="0"/>
              <a:cs typeface="Calibri Light" panose="020F0302020204030204" pitchFamily="34" charset="0"/>
            </a:endParaRPr>
          </a:p>
        </p:txBody>
      </p:sp>
      <p:sp>
        <p:nvSpPr>
          <p:cNvPr id="39" name="Titolo 1">
            <a:extLst>
              <a:ext uri="{FF2B5EF4-FFF2-40B4-BE49-F238E27FC236}">
                <a16:creationId xmlns:a16="http://schemas.microsoft.com/office/drawing/2014/main" id="{5145B437-F0B9-1C2B-DB1A-F806C4A53AFA}"/>
              </a:ext>
            </a:extLst>
          </p:cNvPr>
          <p:cNvSpPr txBox="1">
            <a:spLocks/>
          </p:cNvSpPr>
          <p:nvPr/>
        </p:nvSpPr>
        <p:spPr>
          <a:xfrm>
            <a:off x="186331" y="1152602"/>
            <a:ext cx="9628920" cy="953815"/>
          </a:xfrm>
          <a:prstGeom prst="rect">
            <a:avLst/>
          </a:prstGeom>
        </p:spPr>
        <p:txBody>
          <a:bodyPr lIns="0" tIns="0" rIns="0" bIns="0" anchor="ctr">
            <a:noAutofit/>
          </a:bodyPr>
          <a:lstStyle/>
          <a:p>
            <a:pPr>
              <a:spcAft>
                <a:spcPts val="600"/>
              </a:spcAft>
            </a:pPr>
            <a:r>
              <a:rPr lang="en-GB" sz="2200" b="1" kern="0" dirty="0">
                <a:solidFill>
                  <a:schemeClr val="accent1"/>
                </a:solidFill>
                <a:latin typeface="Calibri" panose="020F0502020204030204" pitchFamily="34" charset="0"/>
                <a:cs typeface="Calibri" panose="020F0502020204030204" pitchFamily="34" charset="0"/>
              </a:rPr>
              <a:t>Two high-rate configurations with grounding networks realized and tested:</a:t>
            </a:r>
          </a:p>
          <a:p>
            <a:r>
              <a:rPr lang="it-IT" sz="2000" b="1" kern="0" dirty="0">
                <a:solidFill>
                  <a:schemeClr val="accent1"/>
                </a:solidFill>
                <a:latin typeface="Calibri" panose="020F0502020204030204" pitchFamily="34" charset="0"/>
                <a:cs typeface="Calibri" panose="020F0502020204030204" pitchFamily="34" charset="0"/>
              </a:rPr>
              <a:t>	PEP-Grove layout  		 PEP-DOT layout (2-3% less dead zone) </a:t>
            </a:r>
          </a:p>
        </p:txBody>
      </p:sp>
      <p:pic>
        <p:nvPicPr>
          <p:cNvPr id="6" name="Picture 5">
            <a:extLst>
              <a:ext uri="{FF2B5EF4-FFF2-40B4-BE49-F238E27FC236}">
                <a16:creationId xmlns:a16="http://schemas.microsoft.com/office/drawing/2014/main" id="{5463388F-5B92-5E9A-F8E6-069A3DAEC469}"/>
              </a:ext>
            </a:extLst>
          </p:cNvPr>
          <p:cNvPicPr>
            <a:picLocks noChangeAspect="1"/>
          </p:cNvPicPr>
          <p:nvPr/>
        </p:nvPicPr>
        <p:blipFill>
          <a:blip r:embed="rId3"/>
          <a:stretch>
            <a:fillRect/>
          </a:stretch>
        </p:blipFill>
        <p:spPr>
          <a:xfrm>
            <a:off x="4679558" y="2020949"/>
            <a:ext cx="4411386" cy="1435346"/>
          </a:xfrm>
          <a:prstGeom prst="rect">
            <a:avLst/>
          </a:prstGeom>
        </p:spPr>
      </p:pic>
      <p:pic>
        <p:nvPicPr>
          <p:cNvPr id="8" name="Picture 7">
            <a:extLst>
              <a:ext uri="{FF2B5EF4-FFF2-40B4-BE49-F238E27FC236}">
                <a16:creationId xmlns:a16="http://schemas.microsoft.com/office/drawing/2014/main" id="{35165659-C35D-A0FD-805C-AA29B95850ED}"/>
              </a:ext>
            </a:extLst>
          </p:cNvPr>
          <p:cNvPicPr>
            <a:picLocks noChangeAspect="1"/>
          </p:cNvPicPr>
          <p:nvPr/>
        </p:nvPicPr>
        <p:blipFill>
          <a:blip r:embed="rId4"/>
          <a:stretch>
            <a:fillRect/>
          </a:stretch>
        </p:blipFill>
        <p:spPr>
          <a:xfrm>
            <a:off x="211015" y="2003785"/>
            <a:ext cx="4337540" cy="1452509"/>
          </a:xfrm>
          <a:prstGeom prst="rect">
            <a:avLst/>
          </a:prstGeom>
        </p:spPr>
      </p:pic>
      <p:pic>
        <p:nvPicPr>
          <p:cNvPr id="11" name="Immagine 27" descr="Immagine che contiene testo, schermata, Carattere, numero&#10;&#10;Descrizione generata automaticamente">
            <a:extLst>
              <a:ext uri="{FF2B5EF4-FFF2-40B4-BE49-F238E27FC236}">
                <a16:creationId xmlns:a16="http://schemas.microsoft.com/office/drawing/2014/main" id="{11B231CB-F684-A19C-F094-6808004F1BBD}"/>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98770" y="3496007"/>
            <a:ext cx="3445021" cy="2516625"/>
          </a:xfrm>
          <a:prstGeom prst="rect">
            <a:avLst/>
          </a:prstGeom>
          <a:noFill/>
          <a:ln>
            <a:noFill/>
          </a:ln>
        </p:spPr>
      </p:pic>
      <p:pic>
        <p:nvPicPr>
          <p:cNvPr id="12" name="Immagine 28" descr="Immagine che contiene testo, schermata, Carattere, numero&#10;&#10;Descrizione generata automaticamente">
            <a:extLst>
              <a:ext uri="{FF2B5EF4-FFF2-40B4-BE49-F238E27FC236}">
                <a16:creationId xmlns:a16="http://schemas.microsoft.com/office/drawing/2014/main" id="{0EEC42A9-D017-C2FA-6D4F-35CC428A288E}"/>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376985" y="3503979"/>
            <a:ext cx="3510674" cy="2563359"/>
          </a:xfrm>
          <a:prstGeom prst="rect">
            <a:avLst/>
          </a:prstGeom>
          <a:noFill/>
          <a:ln>
            <a:noFill/>
          </a:ln>
        </p:spPr>
      </p:pic>
      <p:sp>
        <p:nvSpPr>
          <p:cNvPr id="13" name="TextBox 12">
            <a:extLst>
              <a:ext uri="{FF2B5EF4-FFF2-40B4-BE49-F238E27FC236}">
                <a16:creationId xmlns:a16="http://schemas.microsoft.com/office/drawing/2014/main" id="{7300237C-6FDE-B80B-0381-6C15A717485D}"/>
              </a:ext>
            </a:extLst>
          </p:cNvPr>
          <p:cNvSpPr txBox="1"/>
          <p:nvPr/>
        </p:nvSpPr>
        <p:spPr>
          <a:xfrm>
            <a:off x="2936509" y="6019484"/>
            <a:ext cx="3593869" cy="369332"/>
          </a:xfrm>
          <a:prstGeom prst="rect">
            <a:avLst/>
          </a:prstGeom>
          <a:noFill/>
        </p:spPr>
        <p:txBody>
          <a:bodyPr wrap="none" rtlCol="0">
            <a:spAutoFit/>
          </a:bodyPr>
          <a:lstStyle/>
          <a:p>
            <a:pPr marL="285750" indent="-285750">
              <a:buFont typeface="Wingdings" panose="05000000000000000000" pitchFamily="2" charset="2"/>
              <a:buChar char="Ø"/>
            </a:pPr>
            <a:r>
              <a:rPr lang="en-GB" b="1" dirty="0"/>
              <a:t>Results from small test chamber</a:t>
            </a:r>
            <a:r>
              <a:rPr lang="en-GB" sz="1800" b="1" dirty="0">
                <a:solidFill>
                  <a:srgbClr val="002060"/>
                </a:solidFill>
                <a:latin typeface="Calibri" panose="020F0502020204030204" pitchFamily="34" charset="0"/>
                <a:cs typeface="Calibri" panose="020F0502020204030204" pitchFamily="34" charset="0"/>
              </a:rPr>
              <a:t> </a:t>
            </a:r>
            <a:endParaRPr lang="en-GB" b="1" dirty="0"/>
          </a:p>
        </p:txBody>
      </p:sp>
    </p:spTree>
    <p:extLst>
      <p:ext uri="{BB962C8B-B14F-4D97-AF65-F5344CB8AC3E}">
        <p14:creationId xmlns:p14="http://schemas.microsoft.com/office/powerpoint/2010/main" val="11304250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994147-4BE3-A1B1-57FE-F9783A7212D2}"/>
            </a:ext>
          </a:extLst>
        </p:cNvPr>
        <p:cNvGrpSpPr/>
        <p:nvPr/>
      </p:nvGrpSpPr>
      <p:grpSpPr>
        <a:xfrm>
          <a:off x="0" y="0"/>
          <a:ext cx="0" cy="0"/>
          <a:chOff x="0" y="0"/>
          <a:chExt cx="0" cy="0"/>
        </a:xfrm>
      </p:grpSpPr>
      <p:sp>
        <p:nvSpPr>
          <p:cNvPr id="3" name="PlaceHolder 2">
            <a:extLst>
              <a:ext uri="{FF2B5EF4-FFF2-40B4-BE49-F238E27FC236}">
                <a16:creationId xmlns:a16="http://schemas.microsoft.com/office/drawing/2014/main" id="{24B2E5FE-4528-2D51-8AB5-7244501A1D7D}"/>
              </a:ext>
            </a:extLst>
          </p:cNvPr>
          <p:cNvSpPr>
            <a:spLocks noGrp="1"/>
          </p:cNvSpPr>
          <p:nvPr>
            <p:ph type="ftr" idx="4294967295"/>
          </p:nvPr>
        </p:nvSpPr>
        <p:spPr/>
        <p:txBody>
          <a:bodyPr/>
          <a:lstStyle/>
          <a:p>
            <a:r>
              <a:rPr lang="en-GB"/>
              <a:t>4th Annual Meeting - Prague</a:t>
            </a:r>
            <a:endParaRPr dirty="0"/>
          </a:p>
        </p:txBody>
      </p:sp>
      <p:sp>
        <p:nvSpPr>
          <p:cNvPr id="4" name="PlaceHolder 3">
            <a:extLst>
              <a:ext uri="{FF2B5EF4-FFF2-40B4-BE49-F238E27FC236}">
                <a16:creationId xmlns:a16="http://schemas.microsoft.com/office/drawing/2014/main" id="{06401CA5-0193-FE80-CE5E-205D3E290C23}"/>
              </a:ext>
            </a:extLst>
          </p:cNvPr>
          <p:cNvSpPr>
            <a:spLocks noGrp="1"/>
          </p:cNvSpPr>
          <p:nvPr>
            <p:ph type="sldNum" idx="4294967295"/>
          </p:nvPr>
        </p:nvSpPr>
        <p:spPr/>
        <p:txBody>
          <a:bodyPr/>
          <a:lstStyle/>
          <a:p>
            <a:fld id="{986A5449-FAFB-4520-8BA7-EB38770AAC29}" type="slidenum">
              <a:rPr/>
              <a:t>21</a:t>
            </a:fld>
            <a:endParaRPr/>
          </a:p>
        </p:txBody>
      </p:sp>
      <p:sp>
        <p:nvSpPr>
          <p:cNvPr id="5" name="PlaceHolder 4">
            <a:extLst>
              <a:ext uri="{FF2B5EF4-FFF2-40B4-BE49-F238E27FC236}">
                <a16:creationId xmlns:a16="http://schemas.microsoft.com/office/drawing/2014/main" id="{0B910D6D-15A2-80CA-71EF-E8A4B011D632}"/>
              </a:ext>
            </a:extLst>
          </p:cNvPr>
          <p:cNvSpPr>
            <a:spLocks noGrp="1"/>
          </p:cNvSpPr>
          <p:nvPr>
            <p:ph type="dt" idx="4294967295"/>
          </p:nvPr>
        </p:nvSpPr>
        <p:spPr/>
        <p:txBody>
          <a:bodyPr/>
          <a:lstStyle/>
          <a:p>
            <a:r>
              <a:rPr lang="en-US"/>
              <a:t>8 May 2025</a:t>
            </a:r>
            <a:endParaRPr lang="en-GB" dirty="0"/>
          </a:p>
        </p:txBody>
      </p:sp>
      <p:sp>
        <p:nvSpPr>
          <p:cNvPr id="38" name="Title 5">
            <a:extLst>
              <a:ext uri="{FF2B5EF4-FFF2-40B4-BE49-F238E27FC236}">
                <a16:creationId xmlns:a16="http://schemas.microsoft.com/office/drawing/2014/main" id="{7F438AA9-1CA7-7D2E-7E9B-536A8044AF4B}"/>
              </a:ext>
            </a:extLst>
          </p:cNvPr>
          <p:cNvSpPr>
            <a:spLocks noGrp="1"/>
          </p:cNvSpPr>
          <p:nvPr>
            <p:ph type="title"/>
          </p:nvPr>
        </p:nvSpPr>
        <p:spPr>
          <a:xfrm>
            <a:off x="4112891" y="31805"/>
            <a:ext cx="5005670" cy="1077238"/>
          </a:xfrm>
        </p:spPr>
        <p:txBody>
          <a:bodyPr>
            <a:normAutofit/>
          </a:bodyPr>
          <a:lstStyle/>
          <a:p>
            <a:pPr lvl="0" algn="ctr" defTabSz="457200">
              <a:defRPr/>
            </a:pPr>
            <a:r>
              <a:rPr lang="en-GB" sz="3600" dirty="0">
                <a:solidFill>
                  <a:schemeClr val="bg1">
                    <a:lumMod val="95000"/>
                  </a:schemeClr>
                </a:solidFill>
                <a:latin typeface="Calibri Light" panose="020F0302020204030204" pitchFamily="34" charset="0"/>
                <a:cs typeface="Calibri Light" panose="020F0302020204030204" pitchFamily="34" charset="0"/>
              </a:rPr>
              <a:t>Task 7.3.2: Industrial</a:t>
            </a:r>
            <a:br>
              <a:rPr lang="en-GB" sz="3600" dirty="0">
                <a:solidFill>
                  <a:schemeClr val="bg1">
                    <a:lumMod val="95000"/>
                  </a:schemeClr>
                </a:solidFill>
                <a:latin typeface="Calibri Light" panose="020F0302020204030204" pitchFamily="34" charset="0"/>
                <a:cs typeface="Calibri Light" panose="020F0302020204030204" pitchFamily="34" charset="0"/>
              </a:rPr>
            </a:br>
            <a:r>
              <a:rPr lang="en-GB" sz="3600" dirty="0">
                <a:solidFill>
                  <a:schemeClr val="bg1">
                    <a:lumMod val="95000"/>
                  </a:schemeClr>
                </a:solidFill>
                <a:latin typeface="Calibri Light" panose="020F0302020204030204" pitchFamily="34" charset="0"/>
                <a:cs typeface="Calibri Light" panose="020F0302020204030204" pitchFamily="34" charset="0"/>
              </a:rPr>
              <a:t>Engineering of </a:t>
            </a:r>
            <a:r>
              <a:rPr lang="el-GR" sz="3600" dirty="0">
                <a:solidFill>
                  <a:schemeClr val="bg1">
                    <a:lumMod val="95000"/>
                  </a:schemeClr>
                </a:solidFill>
                <a:latin typeface="Calibri Light" panose="020F0302020204030204" pitchFamily="34" charset="0"/>
                <a:cs typeface="Calibri Light" panose="020F0302020204030204" pitchFamily="34" charset="0"/>
              </a:rPr>
              <a:t>μ-</a:t>
            </a:r>
            <a:r>
              <a:rPr lang="en-GB" sz="3600" dirty="0">
                <a:solidFill>
                  <a:schemeClr val="bg1">
                    <a:lumMod val="95000"/>
                  </a:schemeClr>
                </a:solidFill>
                <a:latin typeface="Calibri Light" panose="020F0302020204030204" pitchFamily="34" charset="0"/>
                <a:cs typeface="Calibri Light" panose="020F0302020204030204" pitchFamily="34" charset="0"/>
              </a:rPr>
              <a:t>RWELL    </a:t>
            </a:r>
            <a:endParaRPr lang="en-GB" sz="3600" b="0" spc="-1" dirty="0">
              <a:solidFill>
                <a:prstClr val="white"/>
              </a:solidFill>
              <a:latin typeface="Calibri Light" panose="020F0302020204030204" pitchFamily="34" charset="0"/>
              <a:cs typeface="Calibri Light" panose="020F0302020204030204" pitchFamily="34" charset="0"/>
            </a:endParaRPr>
          </a:p>
        </p:txBody>
      </p:sp>
      <p:sp>
        <p:nvSpPr>
          <p:cNvPr id="2" name="Immagine 53">
            <a:extLst>
              <a:ext uri="{FF2B5EF4-FFF2-40B4-BE49-F238E27FC236}">
                <a16:creationId xmlns:a16="http://schemas.microsoft.com/office/drawing/2014/main" id="{74346286-6B27-6228-4B8D-3DA159BE2A5A}"/>
              </a:ext>
            </a:extLst>
          </p:cNvPr>
          <p:cNvSpPr txBox="1"/>
          <p:nvPr/>
        </p:nvSpPr>
        <p:spPr>
          <a:xfrm>
            <a:off x="24621" y="1638470"/>
            <a:ext cx="3710160" cy="2561040"/>
          </a:xfrm>
          <a:prstGeom prst="rect">
            <a:avLst/>
          </a:prstGeom>
          <a:blipFill rotWithShape="0">
            <a:blip r:embed="rId3"/>
            <a:stretch/>
          </a:blipFill>
          <a:ln w="0">
            <a:noFill/>
          </a:ln>
        </p:spPr>
        <p:txBody>
          <a:bodyPr lIns="90000" tIns="45000" rIns="90000" bIns="45000" anchor="ctr" anchorCtr="1">
            <a:noAutofit/>
          </a:bodyPr>
          <a:lstStyle/>
          <a:p>
            <a:pPr algn="ctr"/>
            <a:r>
              <a:rPr lang="en-US" sz="1800" b="1" u="none" strike="noStrike">
                <a:solidFill>
                  <a:srgbClr val="FFFFFF"/>
                </a:solidFill>
                <a:uFillTx/>
                <a:latin typeface="DejaVu Sans Mono"/>
              </a:rPr>
              <a:t>0.6% of LHCb U2</a:t>
            </a:r>
            <a:endParaRPr lang="en-US" sz="1800" b="0" u="none" strike="noStrike">
              <a:solidFill>
                <a:srgbClr val="000000"/>
              </a:solidFill>
              <a:uFillTx/>
              <a:latin typeface="DejaVu Serif Condensed"/>
            </a:endParaRPr>
          </a:p>
        </p:txBody>
      </p:sp>
      <p:sp>
        <p:nvSpPr>
          <p:cNvPr id="7" name="TextBox 6">
            <a:extLst>
              <a:ext uri="{FF2B5EF4-FFF2-40B4-BE49-F238E27FC236}">
                <a16:creationId xmlns:a16="http://schemas.microsoft.com/office/drawing/2014/main" id="{71EF1585-5DC5-5FB6-0839-FE8221E59947}"/>
              </a:ext>
            </a:extLst>
          </p:cNvPr>
          <p:cNvSpPr txBox="1"/>
          <p:nvPr/>
        </p:nvSpPr>
        <p:spPr>
          <a:xfrm>
            <a:off x="429131" y="4531526"/>
            <a:ext cx="2856681" cy="1182600"/>
          </a:xfrm>
          <a:prstGeom prst="rect">
            <a:avLst/>
          </a:prstGeom>
          <a:solidFill>
            <a:srgbClr val="FFFFFF"/>
          </a:solidFill>
          <a:ln w="18000">
            <a:solidFill>
              <a:srgbClr val="F58220"/>
            </a:solidFill>
            <a:round/>
          </a:ln>
        </p:spPr>
        <p:txBody>
          <a:bodyPr lIns="99000" tIns="54000" rIns="99000" bIns="54000" anchor="ctr">
            <a:noAutofit/>
          </a:bodyPr>
          <a:lstStyle/>
          <a:p>
            <a:pPr algn="ctr"/>
            <a:r>
              <a:rPr lang="zxx" sz="2000" b="0" u="none" strike="noStrike" dirty="0">
                <a:solidFill>
                  <a:srgbClr val="000000"/>
                </a:solidFill>
                <a:uFillTx/>
                <a:latin typeface="DejaVu Serif Condensed"/>
              </a:rPr>
              <a:t>Large size detectors are under test</a:t>
            </a:r>
            <a:endParaRPr lang="en-US" sz="2000" b="0" u="none" strike="noStrike" dirty="0">
              <a:solidFill>
                <a:srgbClr val="000000"/>
              </a:solidFill>
              <a:uFillTx/>
              <a:latin typeface="Arial"/>
            </a:endParaRPr>
          </a:p>
          <a:p>
            <a:pPr algn="ctr"/>
            <a:r>
              <a:rPr lang="zxx" sz="2000" b="1" u="none" strike="noStrike" dirty="0">
                <a:solidFill>
                  <a:srgbClr val="000000"/>
                </a:solidFill>
                <a:uFillTx/>
                <a:latin typeface="DejaVu Serif Condensed"/>
              </a:rPr>
              <a:t>30x25cm</a:t>
            </a:r>
            <a:r>
              <a:rPr lang="zxx" sz="2000" b="1" u="none" strike="noStrike" baseline="33000" dirty="0">
                <a:solidFill>
                  <a:srgbClr val="000000"/>
                </a:solidFill>
                <a:uFillTx/>
                <a:latin typeface="DejaVu Serif Condensed"/>
              </a:rPr>
              <a:t>2</a:t>
            </a:r>
            <a:r>
              <a:rPr lang="zxx" sz="2000" b="1" u="none" strike="noStrike" dirty="0">
                <a:solidFill>
                  <a:srgbClr val="000000"/>
                </a:solidFill>
                <a:uFillTx/>
                <a:latin typeface="DejaVu Serif Condensed"/>
              </a:rPr>
              <a:t> active area</a:t>
            </a:r>
            <a:endParaRPr lang="en-US" sz="2000" b="0" u="none" strike="noStrike" dirty="0">
              <a:solidFill>
                <a:srgbClr val="000000"/>
              </a:solidFill>
              <a:uFillTx/>
              <a:latin typeface="Arial"/>
            </a:endParaRPr>
          </a:p>
          <a:p>
            <a:pPr algn="ctr"/>
            <a:r>
              <a:rPr lang="zxx" sz="2000" b="1" u="none" strike="noStrike" dirty="0">
                <a:solidFill>
                  <a:srgbClr val="000000"/>
                </a:solidFill>
                <a:uFillTx/>
                <a:latin typeface="DejaVu Serif Condensed"/>
              </a:rPr>
              <a:t>952 R/O pads</a:t>
            </a:r>
            <a:r>
              <a:rPr lang="zxx" sz="2000" b="0" u="none" strike="noStrike" dirty="0">
                <a:solidFill>
                  <a:srgbClr val="000000"/>
                </a:solidFill>
                <a:uFillTx/>
                <a:latin typeface="DejaVu Serif Condensed"/>
              </a:rPr>
              <a:t> (9x9mm</a:t>
            </a:r>
            <a:r>
              <a:rPr lang="zxx" sz="2000" b="0" u="none" strike="noStrike" baseline="33000" dirty="0">
                <a:solidFill>
                  <a:srgbClr val="000000"/>
                </a:solidFill>
                <a:uFillTx/>
                <a:latin typeface="DejaVu Serif Condensed"/>
              </a:rPr>
              <a:t>2</a:t>
            </a:r>
            <a:r>
              <a:rPr lang="zxx" sz="2000" b="0" u="none" strike="noStrike" dirty="0">
                <a:solidFill>
                  <a:srgbClr val="000000"/>
                </a:solidFill>
                <a:uFillTx/>
                <a:latin typeface="DejaVu Serif Condensed"/>
              </a:rPr>
              <a:t>)</a:t>
            </a:r>
            <a:endParaRPr lang="en-US" sz="2000" b="0" u="none" strike="noStrike" dirty="0">
              <a:solidFill>
                <a:srgbClr val="000000"/>
              </a:solidFill>
              <a:uFillTx/>
              <a:latin typeface="Arial"/>
            </a:endParaRPr>
          </a:p>
        </p:txBody>
      </p:sp>
      <p:pic>
        <p:nvPicPr>
          <p:cNvPr id="9" name="Picture 8">
            <a:extLst>
              <a:ext uri="{FF2B5EF4-FFF2-40B4-BE49-F238E27FC236}">
                <a16:creationId xmlns:a16="http://schemas.microsoft.com/office/drawing/2014/main" id="{EC91F24B-D0D2-1B53-9462-19100450F85E}"/>
              </a:ext>
            </a:extLst>
          </p:cNvPr>
          <p:cNvPicPr/>
          <p:nvPr/>
        </p:nvPicPr>
        <p:blipFill>
          <a:blip r:embed="rId4"/>
          <a:stretch/>
        </p:blipFill>
        <p:spPr>
          <a:xfrm>
            <a:off x="4141581" y="1744669"/>
            <a:ext cx="4690920" cy="3470425"/>
          </a:xfrm>
          <a:prstGeom prst="rect">
            <a:avLst/>
          </a:prstGeom>
          <a:noFill/>
          <a:ln w="18000">
            <a:noFill/>
          </a:ln>
        </p:spPr>
      </p:pic>
      <p:sp>
        <p:nvSpPr>
          <p:cNvPr id="10" name="TextBox 9">
            <a:extLst>
              <a:ext uri="{FF2B5EF4-FFF2-40B4-BE49-F238E27FC236}">
                <a16:creationId xmlns:a16="http://schemas.microsoft.com/office/drawing/2014/main" id="{FB3658AF-9D14-25DE-51F8-0DDB21CC7BAE}"/>
              </a:ext>
            </a:extLst>
          </p:cNvPr>
          <p:cNvSpPr txBox="1"/>
          <p:nvPr/>
        </p:nvSpPr>
        <p:spPr>
          <a:xfrm>
            <a:off x="4062650" y="5324057"/>
            <a:ext cx="5183470" cy="1292662"/>
          </a:xfrm>
          <a:prstGeom prst="rect">
            <a:avLst/>
          </a:prstGeom>
          <a:noFill/>
        </p:spPr>
        <p:txBody>
          <a:bodyPr wrap="none" rtlCol="0">
            <a:spAutoFit/>
          </a:bodyPr>
          <a:lstStyle/>
          <a:p>
            <a:r>
              <a:rPr lang="en-GB" sz="2000" b="1" u="none" strike="noStrike" dirty="0">
                <a:uFillTx/>
                <a:latin typeface="DejaVu Serif Condensed"/>
              </a:rPr>
              <a:t>AIDAinnova</a:t>
            </a:r>
            <a:r>
              <a:rPr lang="en-GB" sz="2000" b="0" u="none" strike="noStrike" dirty="0">
                <a:uFillTx/>
                <a:latin typeface="DejaVu Serif Condensed"/>
              </a:rPr>
              <a:t> </a:t>
            </a:r>
            <a:r>
              <a:rPr lang="en-GB" sz="2000" b="1" u="none" strike="noStrike" dirty="0">
                <a:uFillTx/>
                <a:latin typeface="DejaVu Serif Condensed"/>
              </a:rPr>
              <a:t>strengthened the link</a:t>
            </a:r>
            <a:r>
              <a:rPr lang="en-GB" sz="2000" b="0" u="none" strike="noStrike" dirty="0">
                <a:uFillTx/>
                <a:latin typeface="DejaVu Serif Condensed"/>
              </a:rPr>
              <a:t> between</a:t>
            </a:r>
            <a:br>
              <a:rPr lang="en-GB" sz="2000" dirty="0"/>
            </a:br>
            <a:r>
              <a:rPr lang="en-GB" sz="2000" b="1" u="none" strike="noStrike" dirty="0">
                <a:uFillTx/>
                <a:latin typeface="DejaVu Serif Condensed"/>
              </a:rPr>
              <a:t>INFN</a:t>
            </a:r>
            <a:r>
              <a:rPr lang="en-GB" sz="2000" b="0" u="none" strike="noStrike" dirty="0">
                <a:uFillTx/>
                <a:latin typeface="DejaVu Serif Condensed"/>
              </a:rPr>
              <a:t>, </a:t>
            </a:r>
            <a:r>
              <a:rPr lang="en-GB" sz="2000" b="1" u="none" strike="noStrike" dirty="0">
                <a:uFillTx/>
                <a:latin typeface="DejaVu Serif Condensed"/>
              </a:rPr>
              <a:t>CERN</a:t>
            </a:r>
            <a:r>
              <a:rPr lang="en-GB" sz="2000" b="0" u="none" strike="noStrike" dirty="0">
                <a:uFillTx/>
                <a:latin typeface="DejaVu Serif Condensed"/>
              </a:rPr>
              <a:t> and </a:t>
            </a:r>
            <a:r>
              <a:rPr lang="en-GB" sz="2000" b="1" u="none" strike="noStrike" dirty="0">
                <a:uFillTx/>
                <a:latin typeface="DejaVu Serif Condensed"/>
              </a:rPr>
              <a:t>ELTOS</a:t>
            </a:r>
            <a:r>
              <a:rPr lang="en-GB" sz="2000" b="0" u="none" strike="noStrike" dirty="0">
                <a:uFillTx/>
                <a:latin typeface="DejaVu Serif Condensed"/>
              </a:rPr>
              <a:t>, paving the way towards </a:t>
            </a:r>
          </a:p>
          <a:p>
            <a:r>
              <a:rPr lang="en-GB" sz="2000" b="0" u="none" strike="noStrike" dirty="0">
                <a:uFillTx/>
                <a:latin typeface="DejaVu Serif Condensed"/>
              </a:rPr>
              <a:t>future new challenges.</a:t>
            </a:r>
          </a:p>
          <a:p>
            <a:endParaRPr lang="en-GB" dirty="0"/>
          </a:p>
        </p:txBody>
      </p:sp>
    </p:spTree>
    <p:extLst>
      <p:ext uri="{BB962C8B-B14F-4D97-AF65-F5344CB8AC3E}">
        <p14:creationId xmlns:p14="http://schemas.microsoft.com/office/powerpoint/2010/main" val="357723825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a:t>4th Annual Meeting - Prague</a:t>
            </a:r>
            <a:endParaRPr lang="en-GB" dirty="0"/>
          </a:p>
        </p:txBody>
      </p:sp>
      <p:sp>
        <p:nvSpPr>
          <p:cNvPr id="4" name="Date Placeholder 3"/>
          <p:cNvSpPr>
            <a:spLocks noGrp="1"/>
          </p:cNvSpPr>
          <p:nvPr>
            <p:ph type="dt" sz="half" idx="10"/>
          </p:nvPr>
        </p:nvSpPr>
        <p:spPr/>
        <p:txBody>
          <a:bodyPr/>
          <a:lstStyle/>
          <a:p>
            <a:r>
              <a:rPr lang="en-US"/>
              <a:t>8 May 2025</a:t>
            </a:r>
            <a:endParaRPr lang="en-GB" sz="1400" dirty="0"/>
          </a:p>
        </p:txBody>
      </p:sp>
      <p:sp>
        <p:nvSpPr>
          <p:cNvPr id="5" name="Slide Number Placeholder 4"/>
          <p:cNvSpPr>
            <a:spLocks noGrp="1"/>
          </p:cNvSpPr>
          <p:nvPr>
            <p:ph type="sldNum" sz="quarter" idx="12"/>
          </p:nvPr>
        </p:nvSpPr>
        <p:spPr/>
        <p:txBody>
          <a:bodyPr/>
          <a:lstStyle/>
          <a:p>
            <a:fld id="{FC4456CD-832E-41F2-9893-C7650CCC5376}" type="slidenum">
              <a:rPr lang="en-GB" smtClean="0"/>
              <a:t>22</a:t>
            </a:fld>
            <a:endParaRPr lang="en-GB"/>
          </a:p>
        </p:txBody>
      </p:sp>
      <p:sp>
        <p:nvSpPr>
          <p:cNvPr id="6" name="Title 5"/>
          <p:cNvSpPr>
            <a:spLocks noGrp="1"/>
          </p:cNvSpPr>
          <p:nvPr>
            <p:ph type="title"/>
          </p:nvPr>
        </p:nvSpPr>
        <p:spPr>
          <a:xfrm>
            <a:off x="3981281" y="31805"/>
            <a:ext cx="5137280" cy="1077238"/>
          </a:xfrm>
        </p:spPr>
        <p:txBody>
          <a:bodyPr>
            <a:normAutofit fontScale="90000"/>
          </a:bodyPr>
          <a:lstStyle/>
          <a:p>
            <a:pPr lvl="0" algn="ctr" defTabSz="457200">
              <a:defRPr/>
            </a:pPr>
            <a:r>
              <a:rPr lang="en-GB" sz="3600" dirty="0">
                <a:solidFill>
                  <a:schemeClr val="bg1">
                    <a:lumMod val="95000"/>
                  </a:schemeClr>
                </a:solidFill>
                <a:latin typeface="Calibri Light" panose="020F0302020204030204" pitchFamily="34" charset="0"/>
                <a:cs typeface="Calibri Light" panose="020F0302020204030204" pitchFamily="34" charset="0"/>
              </a:rPr>
              <a:t>Task 7.4.1: Cluster Counting</a:t>
            </a:r>
            <a:endParaRPr lang="en-GB" sz="3600" b="0" spc="-1" dirty="0">
              <a:solidFill>
                <a:prstClr val="white"/>
              </a:solidFill>
              <a:latin typeface="Calibri Light" panose="020F0302020204030204" pitchFamily="34" charset="0"/>
              <a:cs typeface="Calibri Light" panose="020F0302020204030204" pitchFamily="34" charset="0"/>
            </a:endParaRPr>
          </a:p>
        </p:txBody>
      </p:sp>
      <p:sp>
        <p:nvSpPr>
          <p:cNvPr id="48" name="TextBox 47"/>
          <p:cNvSpPr txBox="1"/>
          <p:nvPr/>
        </p:nvSpPr>
        <p:spPr>
          <a:xfrm>
            <a:off x="17057" y="1149447"/>
            <a:ext cx="9154743" cy="646331"/>
          </a:xfrm>
          <a:prstGeom prst="rect">
            <a:avLst/>
          </a:prstGeom>
          <a:noFill/>
        </p:spPr>
        <p:txBody>
          <a:bodyPr wrap="square" rtlCol="0">
            <a:spAutoFit/>
          </a:bodyPr>
          <a:lstStyle/>
          <a:p>
            <a:pPr marL="285750" indent="-285750">
              <a:buClr>
                <a:srgbClr val="FFC000"/>
              </a:buClr>
              <a:buFont typeface="Wingdings" panose="05000000000000000000" pitchFamily="2" charset="2"/>
              <a:buChar char="Ø"/>
            </a:pPr>
            <a:r>
              <a:rPr lang="en-GB" b="1" dirty="0">
                <a:latin typeface="Calibri" panose="020F0502020204030204" pitchFamily="34" charset="0"/>
                <a:cs typeface="Calibri" panose="020F0502020204030204" pitchFamily="34" charset="0"/>
              </a:rPr>
              <a:t>Cluster counting in gaseous detectors is mainly a matter of the read-out electronic chain</a:t>
            </a:r>
          </a:p>
          <a:p>
            <a:pPr marL="285750" indent="-285750">
              <a:buClr>
                <a:srgbClr val="FFC000"/>
              </a:buClr>
              <a:buFont typeface="Wingdings" panose="05000000000000000000" pitchFamily="2" charset="2"/>
              <a:buChar char="Ø"/>
            </a:pPr>
            <a:r>
              <a:rPr lang="en-GB" b="1" dirty="0">
                <a:latin typeface="Calibri" panose="020F0502020204030204" pitchFamily="34" charset="0"/>
                <a:cs typeface="Calibri" panose="020F0502020204030204" pitchFamily="34" charset="0"/>
              </a:rPr>
              <a:t>Several hardware and software approaches are pursued</a:t>
            </a:r>
          </a:p>
        </p:txBody>
      </p:sp>
      <p:sp>
        <p:nvSpPr>
          <p:cNvPr id="15" name="Content Placeholder 14">
            <a:extLst>
              <a:ext uri="{FF2B5EF4-FFF2-40B4-BE49-F238E27FC236}">
                <a16:creationId xmlns:a16="http://schemas.microsoft.com/office/drawing/2014/main" id="{89FA4BA5-7C53-C0A5-BE28-BDE0003D2553}"/>
              </a:ext>
            </a:extLst>
          </p:cNvPr>
          <p:cNvSpPr>
            <a:spLocks noGrp="1"/>
          </p:cNvSpPr>
          <p:nvPr>
            <p:ph idx="1"/>
          </p:nvPr>
        </p:nvSpPr>
        <p:spPr>
          <a:xfrm>
            <a:off x="93432" y="1844331"/>
            <a:ext cx="4760075" cy="4126846"/>
          </a:xfrm>
        </p:spPr>
        <p:txBody>
          <a:bodyPr/>
          <a:lstStyle/>
          <a:p>
            <a:pPr marL="342900" indent="-342900">
              <a:buFont typeface="+mj-lt"/>
              <a:buAutoNum type="arabicPeriod"/>
            </a:pPr>
            <a:r>
              <a:rPr lang="en-GB" sz="1800" b="1" dirty="0"/>
              <a:t>ADC32RF45 or LMH6522) + FPGA KCU105</a:t>
            </a:r>
          </a:p>
          <a:p>
            <a:pPr marL="342900" indent="-342900">
              <a:buFont typeface="+mj-lt"/>
              <a:buAutoNum type="arabicPeriod"/>
            </a:pPr>
            <a:r>
              <a:rPr lang="en-GB" sz="1800" b="1" dirty="0" err="1"/>
              <a:t>NaluScientific</a:t>
            </a:r>
            <a:r>
              <a:rPr lang="en-GB" sz="2000" b="1" dirty="0"/>
              <a:t> </a:t>
            </a:r>
          </a:p>
          <a:p>
            <a:pPr marL="0" indent="0">
              <a:buNone/>
            </a:pPr>
            <a:r>
              <a:rPr lang="en-GB" dirty="0"/>
              <a:t>    </a:t>
            </a:r>
            <a:r>
              <a:rPr lang="en-GB" sz="1800" dirty="0"/>
              <a:t>- 4ch ASoCv3  </a:t>
            </a:r>
          </a:p>
          <a:p>
            <a:pPr marL="0" indent="0">
              <a:buNone/>
            </a:pPr>
            <a:r>
              <a:rPr lang="en-GB" sz="1800" dirty="0"/>
              <a:t>    - 32ch HDSoCv1</a:t>
            </a:r>
          </a:p>
          <a:p>
            <a:pPr marL="0" indent="0">
              <a:buNone/>
            </a:pPr>
            <a:endParaRPr lang="en-GB" dirty="0"/>
          </a:p>
          <a:p>
            <a:pPr marL="342900" indent="-342900">
              <a:buFont typeface="+mj-lt"/>
              <a:buAutoNum type="arabicPeriod" startAt="3"/>
            </a:pPr>
            <a:r>
              <a:rPr lang="en-GB" sz="1800" b="1" dirty="0"/>
              <a:t>CAEN VX2751</a:t>
            </a:r>
          </a:p>
        </p:txBody>
      </p:sp>
      <p:pic>
        <p:nvPicPr>
          <p:cNvPr id="19" name="Picture 18">
            <a:extLst>
              <a:ext uri="{FF2B5EF4-FFF2-40B4-BE49-F238E27FC236}">
                <a16:creationId xmlns:a16="http://schemas.microsoft.com/office/drawing/2014/main" id="{1F5E756F-C395-4379-89AC-56B0C2891116}"/>
              </a:ext>
            </a:extLst>
          </p:cNvPr>
          <p:cNvPicPr>
            <a:picLocks noChangeAspect="1"/>
          </p:cNvPicPr>
          <p:nvPr/>
        </p:nvPicPr>
        <p:blipFill>
          <a:blip r:embed="rId3"/>
          <a:stretch>
            <a:fillRect/>
          </a:stretch>
        </p:blipFill>
        <p:spPr>
          <a:xfrm>
            <a:off x="553820" y="4081103"/>
            <a:ext cx="694525" cy="2168044"/>
          </a:xfrm>
          <a:prstGeom prst="rect">
            <a:avLst/>
          </a:prstGeom>
        </p:spPr>
      </p:pic>
      <p:pic>
        <p:nvPicPr>
          <p:cNvPr id="21" name="Picture 20">
            <a:extLst>
              <a:ext uri="{FF2B5EF4-FFF2-40B4-BE49-F238E27FC236}">
                <a16:creationId xmlns:a16="http://schemas.microsoft.com/office/drawing/2014/main" id="{D8128580-332B-A150-2433-209756585667}"/>
              </a:ext>
            </a:extLst>
          </p:cNvPr>
          <p:cNvPicPr>
            <a:picLocks noChangeAspect="1"/>
          </p:cNvPicPr>
          <p:nvPr/>
        </p:nvPicPr>
        <p:blipFill>
          <a:blip r:embed="rId4"/>
          <a:stretch>
            <a:fillRect/>
          </a:stretch>
        </p:blipFill>
        <p:spPr>
          <a:xfrm>
            <a:off x="1617269" y="4064668"/>
            <a:ext cx="2905472" cy="2168044"/>
          </a:xfrm>
          <a:prstGeom prst="rect">
            <a:avLst/>
          </a:prstGeom>
        </p:spPr>
      </p:pic>
      <p:sp>
        <p:nvSpPr>
          <p:cNvPr id="22" name="TextBox 21">
            <a:extLst>
              <a:ext uri="{FF2B5EF4-FFF2-40B4-BE49-F238E27FC236}">
                <a16:creationId xmlns:a16="http://schemas.microsoft.com/office/drawing/2014/main" id="{F8C0FB63-3EA6-316A-DB4F-050110CED40F}"/>
              </a:ext>
            </a:extLst>
          </p:cNvPr>
          <p:cNvSpPr txBox="1"/>
          <p:nvPr/>
        </p:nvSpPr>
        <p:spPr>
          <a:xfrm>
            <a:off x="4576567" y="1748561"/>
            <a:ext cx="4728154" cy="5016758"/>
          </a:xfrm>
          <a:prstGeom prst="rect">
            <a:avLst/>
          </a:prstGeom>
          <a:noFill/>
        </p:spPr>
        <p:txBody>
          <a:bodyPr wrap="none" rtlCol="0">
            <a:spAutoFit/>
          </a:bodyPr>
          <a:lstStyle/>
          <a:p>
            <a:pPr marL="742950" lvl="1" indent="-285750">
              <a:buClr>
                <a:srgbClr val="FFC000"/>
              </a:buClr>
              <a:buFont typeface="Arial" panose="020B0604020202020204" pitchFamily="34" charset="0"/>
              <a:buChar char="•"/>
            </a:pPr>
            <a:r>
              <a:rPr lang="en-GB" sz="2000" b="1" dirty="0"/>
              <a:t>Peak finding algorithms</a:t>
            </a:r>
          </a:p>
          <a:p>
            <a:pPr marL="742950" lvl="1" indent="-285750">
              <a:buClr>
                <a:srgbClr val="FFC000"/>
              </a:buClr>
              <a:buFont typeface="Arial" panose="020B0604020202020204" pitchFamily="34" charset="0"/>
              <a:buChar char="•"/>
            </a:pPr>
            <a:endParaRPr lang="en-GB" sz="2000" b="1" dirty="0"/>
          </a:p>
          <a:p>
            <a:pPr marL="285750" indent="-285750">
              <a:buClr>
                <a:srgbClr val="FFC000"/>
              </a:buClr>
              <a:buFont typeface="Arial" panose="020B0604020202020204" pitchFamily="34" charset="0"/>
              <a:buChar char="•"/>
            </a:pPr>
            <a:endParaRPr lang="en-GB" sz="2000" b="1" dirty="0"/>
          </a:p>
          <a:p>
            <a:pPr marL="285750" indent="-285750">
              <a:buClr>
                <a:srgbClr val="FFC000"/>
              </a:buClr>
              <a:buFont typeface="Arial" panose="020B0604020202020204" pitchFamily="34" charset="0"/>
              <a:buChar char="•"/>
            </a:pPr>
            <a:endParaRPr lang="en-GB" sz="2000" b="1" dirty="0"/>
          </a:p>
          <a:p>
            <a:pPr marL="285750" indent="-285750">
              <a:buClr>
                <a:srgbClr val="FFC000"/>
              </a:buClr>
              <a:buFont typeface="Arial" panose="020B0604020202020204" pitchFamily="34" charset="0"/>
              <a:buChar char="•"/>
            </a:pPr>
            <a:endParaRPr lang="en-GB" sz="1600" b="1" dirty="0"/>
          </a:p>
          <a:p>
            <a:pPr marL="285750" indent="-285750">
              <a:buClr>
                <a:srgbClr val="FFC000"/>
              </a:buClr>
              <a:buFont typeface="Arial" panose="020B0604020202020204" pitchFamily="34" charset="0"/>
              <a:buChar char="•"/>
            </a:pPr>
            <a:endParaRPr lang="en-GB" sz="2000" b="1" dirty="0"/>
          </a:p>
          <a:p>
            <a:pPr marL="285750" indent="-285750">
              <a:buClr>
                <a:srgbClr val="FFC000"/>
              </a:buClr>
              <a:buFont typeface="Arial" panose="020B0604020202020204" pitchFamily="34" charset="0"/>
              <a:buChar char="•"/>
            </a:pPr>
            <a:endParaRPr lang="en-GB" sz="800" b="1" dirty="0"/>
          </a:p>
          <a:p>
            <a:pPr marL="285750" indent="-285750">
              <a:buClr>
                <a:srgbClr val="FFC000"/>
              </a:buClr>
              <a:buFont typeface="Arial" panose="020B0604020202020204" pitchFamily="34" charset="0"/>
              <a:buChar char="•"/>
            </a:pPr>
            <a:r>
              <a:rPr lang="en-GB" sz="1600" dirty="0"/>
              <a:t>DERIV is based on the 1</a:t>
            </a:r>
            <a:r>
              <a:rPr lang="en-GB" sz="1600" baseline="30000" dirty="0"/>
              <a:t>st</a:t>
            </a:r>
            <a:r>
              <a:rPr lang="en-GB" sz="1600" dirty="0"/>
              <a:t> and 2</a:t>
            </a:r>
            <a:r>
              <a:rPr lang="en-GB" sz="1600" baseline="30000" dirty="0"/>
              <a:t>nd</a:t>
            </a:r>
            <a:r>
              <a:rPr lang="en-GB" sz="1600" dirty="0"/>
              <a:t> derivative </a:t>
            </a:r>
          </a:p>
          <a:p>
            <a:pPr>
              <a:buClr>
                <a:srgbClr val="FFC000"/>
              </a:buClr>
            </a:pPr>
            <a:r>
              <a:rPr lang="en-GB" sz="1600" dirty="0"/>
              <a:t>      of the digitized signal function</a:t>
            </a:r>
          </a:p>
          <a:p>
            <a:pPr>
              <a:buClr>
                <a:srgbClr val="FFC000"/>
              </a:buClr>
            </a:pPr>
            <a:endParaRPr lang="en-GB" sz="1400" dirty="0"/>
          </a:p>
          <a:p>
            <a:pPr>
              <a:buClr>
                <a:srgbClr val="FFC000"/>
              </a:buClr>
            </a:pPr>
            <a:endParaRPr lang="en-GB" sz="1400" dirty="0"/>
          </a:p>
          <a:p>
            <a:pPr>
              <a:buClr>
                <a:srgbClr val="FFC000"/>
              </a:buClr>
            </a:pPr>
            <a:endParaRPr lang="en-GB" sz="1400" dirty="0"/>
          </a:p>
          <a:p>
            <a:pPr>
              <a:buClr>
                <a:srgbClr val="FFC000"/>
              </a:buClr>
            </a:pPr>
            <a:endParaRPr lang="en-GB" sz="1400" dirty="0"/>
          </a:p>
          <a:p>
            <a:pPr>
              <a:buClr>
                <a:srgbClr val="FFC000"/>
              </a:buClr>
            </a:pPr>
            <a:endParaRPr lang="en-GB" sz="1400" dirty="0"/>
          </a:p>
          <a:p>
            <a:pPr>
              <a:buClr>
                <a:srgbClr val="FFC000"/>
              </a:buClr>
            </a:pPr>
            <a:endParaRPr lang="en-GB" sz="1400" dirty="0"/>
          </a:p>
          <a:p>
            <a:pPr>
              <a:buClr>
                <a:srgbClr val="FFC000"/>
              </a:buClr>
            </a:pPr>
            <a:endParaRPr lang="en-GB" sz="1400" dirty="0"/>
          </a:p>
          <a:p>
            <a:pPr>
              <a:buClr>
                <a:srgbClr val="FFC000"/>
              </a:buClr>
            </a:pPr>
            <a:endParaRPr lang="en-GB" sz="1400" dirty="0"/>
          </a:p>
          <a:p>
            <a:pPr marL="285750" indent="-285750">
              <a:buClr>
                <a:srgbClr val="FFC000"/>
              </a:buClr>
              <a:buFont typeface="Arial" panose="020B0604020202020204" pitchFamily="34" charset="0"/>
              <a:buChar char="•"/>
            </a:pPr>
            <a:r>
              <a:rPr lang="en-GB" sz="1600" dirty="0"/>
              <a:t>RTA is based on a bin-by-bin matching of the signal </a:t>
            </a:r>
          </a:p>
          <a:p>
            <a:pPr>
              <a:buClr>
                <a:srgbClr val="FFC000"/>
              </a:buClr>
            </a:pPr>
            <a:r>
              <a:rPr lang="en-GB" sz="1600" dirty="0"/>
              <a:t>       waveform with a normalized search template</a:t>
            </a:r>
          </a:p>
          <a:p>
            <a:pPr marL="285750" indent="-285750">
              <a:buClr>
                <a:srgbClr val="FFC000"/>
              </a:buClr>
              <a:buFont typeface="Arial" panose="020B0604020202020204" pitchFamily="34" charset="0"/>
              <a:buChar char="•"/>
            </a:pPr>
            <a:endParaRPr lang="en-GB" sz="2000" b="1" dirty="0"/>
          </a:p>
        </p:txBody>
      </p:sp>
      <p:pic>
        <p:nvPicPr>
          <p:cNvPr id="26" name="Picture 25">
            <a:extLst>
              <a:ext uri="{FF2B5EF4-FFF2-40B4-BE49-F238E27FC236}">
                <a16:creationId xmlns:a16="http://schemas.microsoft.com/office/drawing/2014/main" id="{B37A8CE5-4BF0-785F-DAF0-181297CB6D2C}"/>
              </a:ext>
            </a:extLst>
          </p:cNvPr>
          <p:cNvPicPr>
            <a:picLocks noChangeAspect="1"/>
          </p:cNvPicPr>
          <p:nvPr/>
        </p:nvPicPr>
        <p:blipFill>
          <a:blip r:embed="rId5"/>
          <a:stretch>
            <a:fillRect/>
          </a:stretch>
        </p:blipFill>
        <p:spPr>
          <a:xfrm>
            <a:off x="5031079" y="2112698"/>
            <a:ext cx="3754957" cy="1550720"/>
          </a:xfrm>
          <a:prstGeom prst="rect">
            <a:avLst/>
          </a:prstGeom>
        </p:spPr>
      </p:pic>
      <p:pic>
        <p:nvPicPr>
          <p:cNvPr id="28" name="Picture 27">
            <a:extLst>
              <a:ext uri="{FF2B5EF4-FFF2-40B4-BE49-F238E27FC236}">
                <a16:creationId xmlns:a16="http://schemas.microsoft.com/office/drawing/2014/main" id="{F960C6BE-E319-F134-3F5C-215AE9012BDD}"/>
              </a:ext>
            </a:extLst>
          </p:cNvPr>
          <p:cNvPicPr>
            <a:picLocks noChangeAspect="1"/>
          </p:cNvPicPr>
          <p:nvPr/>
        </p:nvPicPr>
        <p:blipFill>
          <a:blip r:embed="rId6"/>
          <a:stretch>
            <a:fillRect/>
          </a:stretch>
        </p:blipFill>
        <p:spPr>
          <a:xfrm>
            <a:off x="5031079" y="4220776"/>
            <a:ext cx="3599776" cy="1613509"/>
          </a:xfrm>
          <a:prstGeom prst="rect">
            <a:avLst/>
          </a:prstGeom>
        </p:spPr>
      </p:pic>
      <p:pic>
        <p:nvPicPr>
          <p:cNvPr id="30" name="Picture 29">
            <a:extLst>
              <a:ext uri="{FF2B5EF4-FFF2-40B4-BE49-F238E27FC236}">
                <a16:creationId xmlns:a16="http://schemas.microsoft.com/office/drawing/2014/main" id="{1D4FE900-B673-15EC-9C28-B89D6B2A66F8}"/>
              </a:ext>
            </a:extLst>
          </p:cNvPr>
          <p:cNvPicPr>
            <a:picLocks noChangeAspect="1"/>
          </p:cNvPicPr>
          <p:nvPr/>
        </p:nvPicPr>
        <p:blipFill>
          <a:blip r:embed="rId7"/>
          <a:stretch>
            <a:fillRect/>
          </a:stretch>
        </p:blipFill>
        <p:spPr>
          <a:xfrm>
            <a:off x="2007816" y="2243291"/>
            <a:ext cx="2514925" cy="1436204"/>
          </a:xfrm>
          <a:prstGeom prst="rect">
            <a:avLst/>
          </a:prstGeom>
        </p:spPr>
      </p:pic>
      <p:pic>
        <p:nvPicPr>
          <p:cNvPr id="2" name="Picture 1">
            <a:extLst>
              <a:ext uri="{FF2B5EF4-FFF2-40B4-BE49-F238E27FC236}">
                <a16:creationId xmlns:a16="http://schemas.microsoft.com/office/drawing/2014/main" id="{2EFB9EAC-3EA1-DD34-E179-67AA2CA93055}"/>
              </a:ext>
            </a:extLst>
          </p:cNvPr>
          <p:cNvPicPr>
            <a:picLocks noChangeAspect="1"/>
          </p:cNvPicPr>
          <p:nvPr/>
        </p:nvPicPr>
        <p:blipFill>
          <a:blip r:embed="rId8"/>
          <a:stretch>
            <a:fillRect/>
          </a:stretch>
        </p:blipFill>
        <p:spPr>
          <a:xfrm>
            <a:off x="93432" y="2125633"/>
            <a:ext cx="4483135" cy="4592479"/>
          </a:xfrm>
          <a:prstGeom prst="rect">
            <a:avLst/>
          </a:prstGeom>
        </p:spPr>
      </p:pic>
    </p:spTree>
    <p:extLst>
      <p:ext uri="{BB962C8B-B14F-4D97-AF65-F5344CB8AC3E}">
        <p14:creationId xmlns:p14="http://schemas.microsoft.com/office/powerpoint/2010/main" val="14908548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xEl>
                                              <p:pRg st="1" end="1"/>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5">
                                            <p:txEl>
                                              <p:pRg st="2" end="2"/>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5">
                                            <p:txEl>
                                              <p:pRg st="3" end="3"/>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5">
                                            <p:txEl>
                                              <p:pRg st="5" end="5"/>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9"/>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1"/>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2"/>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22">
                                            <p:txEl>
                                              <p:pRg st="0" end="0"/>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22"/>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26"/>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22">
                                            <p:txEl>
                                              <p:pRg st="7" end="7"/>
                                            </p:txEl>
                                          </p:spTgt>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22">
                                            <p:txEl>
                                              <p:pRg st="8" end="8"/>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28"/>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22">
                                            <p:txEl>
                                              <p:pRg st="17" end="17"/>
                                            </p:txEl>
                                          </p:spTgt>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22">
                                            <p:txEl>
                                              <p:pRg st="18" end="1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15" grpId="0" uiExpand="1" build="p"/>
      <p:bldP spid="2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a:xfrm>
            <a:off x="1" y="6424612"/>
            <a:ext cx="9143999" cy="501650"/>
          </a:xfrm>
        </p:spPr>
        <p:txBody>
          <a:bodyPr/>
          <a:lstStyle/>
          <a:p>
            <a:r>
              <a:rPr lang="en-US"/>
              <a:t>4th Annual Meeting - Prague</a:t>
            </a:r>
            <a:endParaRPr lang="en-GB" dirty="0"/>
          </a:p>
        </p:txBody>
      </p:sp>
      <p:sp>
        <p:nvSpPr>
          <p:cNvPr id="4" name="Date Placeholder 3"/>
          <p:cNvSpPr>
            <a:spLocks noGrp="1"/>
          </p:cNvSpPr>
          <p:nvPr>
            <p:ph type="dt" sz="half" idx="10"/>
          </p:nvPr>
        </p:nvSpPr>
        <p:spPr/>
        <p:txBody>
          <a:bodyPr/>
          <a:lstStyle/>
          <a:p>
            <a:r>
              <a:rPr lang="en-US"/>
              <a:t>8 May 2025</a:t>
            </a:r>
            <a:endParaRPr lang="en-GB" sz="1400" dirty="0"/>
          </a:p>
        </p:txBody>
      </p:sp>
      <p:sp>
        <p:nvSpPr>
          <p:cNvPr id="5" name="Slide Number Placeholder 4"/>
          <p:cNvSpPr>
            <a:spLocks noGrp="1"/>
          </p:cNvSpPr>
          <p:nvPr>
            <p:ph type="sldNum" sz="quarter" idx="12"/>
          </p:nvPr>
        </p:nvSpPr>
        <p:spPr>
          <a:xfrm>
            <a:off x="8377830" y="6436734"/>
            <a:ext cx="715933" cy="501650"/>
          </a:xfrm>
        </p:spPr>
        <p:txBody>
          <a:bodyPr/>
          <a:lstStyle/>
          <a:p>
            <a:fld id="{FC4456CD-832E-41F2-9893-C7650CCC5376}" type="slidenum">
              <a:rPr lang="en-GB" smtClean="0"/>
              <a:t>23</a:t>
            </a:fld>
            <a:endParaRPr lang="en-GB" dirty="0"/>
          </a:p>
        </p:txBody>
      </p:sp>
      <p:sp>
        <p:nvSpPr>
          <p:cNvPr id="6" name="Title 5"/>
          <p:cNvSpPr>
            <a:spLocks noGrp="1"/>
          </p:cNvSpPr>
          <p:nvPr>
            <p:ph type="title"/>
          </p:nvPr>
        </p:nvSpPr>
        <p:spPr>
          <a:xfrm>
            <a:off x="4112891" y="31805"/>
            <a:ext cx="5005670" cy="1077238"/>
          </a:xfrm>
        </p:spPr>
        <p:txBody>
          <a:bodyPr>
            <a:normAutofit fontScale="90000"/>
          </a:bodyPr>
          <a:lstStyle/>
          <a:p>
            <a:pPr lvl="0" algn="ctr" defTabSz="457200">
              <a:defRPr/>
            </a:pPr>
            <a:r>
              <a:rPr lang="en-GB" sz="3600" dirty="0">
                <a:solidFill>
                  <a:schemeClr val="bg1">
                    <a:lumMod val="95000"/>
                  </a:schemeClr>
                </a:solidFill>
                <a:latin typeface="Calibri Light" panose="020F0302020204030204" pitchFamily="34" charset="0"/>
                <a:cs typeface="Calibri Light" panose="020F0302020204030204" pitchFamily="34" charset="0"/>
              </a:rPr>
              <a:t>Task 7.4.2: Hybrid readout </a:t>
            </a:r>
            <a:br>
              <a:rPr lang="en-GB" sz="3600" dirty="0">
                <a:solidFill>
                  <a:schemeClr val="bg1">
                    <a:lumMod val="95000"/>
                  </a:schemeClr>
                </a:solidFill>
                <a:latin typeface="Calibri Light" panose="020F0302020204030204" pitchFamily="34" charset="0"/>
                <a:cs typeface="Calibri Light" panose="020F0302020204030204" pitchFamily="34" charset="0"/>
              </a:rPr>
            </a:br>
            <a:r>
              <a:rPr lang="en-GB" sz="3600" dirty="0">
                <a:solidFill>
                  <a:schemeClr val="bg1">
                    <a:lumMod val="95000"/>
                  </a:schemeClr>
                </a:solidFill>
                <a:latin typeface="Calibri Light" panose="020F0302020204030204" pitchFamily="34" charset="0"/>
                <a:cs typeface="Calibri Light" panose="020F0302020204030204" pitchFamily="34" charset="0"/>
              </a:rPr>
              <a:t>for a high-pressure gas TPC </a:t>
            </a:r>
            <a:endParaRPr lang="en-GB" sz="3600" b="0" spc="-1" dirty="0">
              <a:solidFill>
                <a:prstClr val="white"/>
              </a:solidFill>
              <a:latin typeface="Calibri Light" panose="020F0302020204030204" pitchFamily="34" charset="0"/>
              <a:cs typeface="Calibri Light" panose="020F0302020204030204" pitchFamily="34" charset="0"/>
            </a:endParaRPr>
          </a:p>
        </p:txBody>
      </p:sp>
      <p:sp>
        <p:nvSpPr>
          <p:cNvPr id="7" name="Content Placeholder 6"/>
          <p:cNvSpPr>
            <a:spLocks noGrp="1"/>
          </p:cNvSpPr>
          <p:nvPr>
            <p:ph idx="1"/>
          </p:nvPr>
        </p:nvSpPr>
        <p:spPr>
          <a:xfrm>
            <a:off x="88016" y="1235836"/>
            <a:ext cx="8967967" cy="5188775"/>
          </a:xfrm>
        </p:spPr>
        <p:txBody>
          <a:bodyPr>
            <a:normAutofit fontScale="92500" lnSpcReduction="10000"/>
          </a:bodyPr>
          <a:lstStyle/>
          <a:p>
            <a:pPr>
              <a:buFont typeface="Wingdings" panose="05000000000000000000" pitchFamily="2" charset="2"/>
              <a:buChar char="Ø"/>
            </a:pPr>
            <a:r>
              <a:rPr lang="en-GB" sz="2000" b="1" dirty="0">
                <a:solidFill>
                  <a:srgbClr val="002060"/>
                </a:solidFill>
                <a:latin typeface="Calibri" panose="020F0502020204030204" pitchFamily="34" charset="0"/>
                <a:cs typeface="Calibri" panose="020F0502020204030204" pitchFamily="34" charset="0"/>
              </a:rPr>
              <a:t>Two main goals: </a:t>
            </a:r>
          </a:p>
          <a:p>
            <a:pPr marL="628641" lvl="1" indent="-285750">
              <a:buClr>
                <a:srgbClr val="FFC000"/>
              </a:buClr>
            </a:pPr>
            <a:r>
              <a:rPr lang="en-GB" dirty="0">
                <a:latin typeface="Calibri" panose="020F0502020204030204" pitchFamily="34" charset="0"/>
                <a:cs typeface="Calibri" panose="020F0502020204030204" pitchFamily="34" charset="0"/>
              </a:rPr>
              <a:t>Optical read-out of photoluminescence, combined with charge read-out for 3-D images</a:t>
            </a:r>
          </a:p>
          <a:p>
            <a:pPr marL="628641" lvl="1" indent="-285750">
              <a:buClr>
                <a:srgbClr val="FFC000"/>
              </a:buClr>
            </a:pPr>
            <a:r>
              <a:rPr lang="en-GB" dirty="0">
                <a:latin typeface="Calibri" panose="020F0502020204030204" pitchFamily="34" charset="0"/>
                <a:cs typeface="Calibri" panose="020F0502020204030204" pitchFamily="34" charset="0"/>
              </a:rPr>
              <a:t>Innovative gas mixtures with scattering off different nuclei</a:t>
            </a:r>
            <a:endParaRPr lang="en-GB" sz="2000" b="1" dirty="0">
              <a:solidFill>
                <a:srgbClr val="002060"/>
              </a:solidFill>
              <a:latin typeface="Calibri" panose="020F0502020204030204" pitchFamily="34" charset="0"/>
              <a:cs typeface="Calibri" panose="020F0502020204030204" pitchFamily="34" charset="0"/>
            </a:endParaRPr>
          </a:p>
          <a:p>
            <a:pPr>
              <a:buClr>
                <a:srgbClr val="FFC000"/>
              </a:buClr>
              <a:buFont typeface="Wingdings" panose="05000000000000000000" pitchFamily="2" charset="2"/>
              <a:buChar char="Ø"/>
            </a:pPr>
            <a:r>
              <a:rPr lang="en-GB" sz="2000" dirty="0">
                <a:solidFill>
                  <a:srgbClr val="002060"/>
                </a:solidFill>
                <a:latin typeface="Calibri" panose="020F0502020204030204" pitchFamily="34" charset="0"/>
                <a:cs typeface="Calibri" panose="020F0502020204030204" pitchFamily="34" charset="0"/>
              </a:rPr>
              <a:t>The team demonstrated the possibility of doing time-tagging and accurate particle tracking simultaneously using an </a:t>
            </a:r>
            <a:r>
              <a:rPr lang="en-GB" sz="2000" dirty="0" err="1">
                <a:solidFill>
                  <a:srgbClr val="002060"/>
                </a:solidFill>
                <a:latin typeface="Calibri" panose="020F0502020204030204" pitchFamily="34" charset="0"/>
                <a:cs typeface="Calibri" panose="020F0502020204030204" pitchFamily="34" charset="0"/>
              </a:rPr>
              <a:t>Ar</a:t>
            </a:r>
            <a:r>
              <a:rPr lang="en-GB" sz="2000" dirty="0">
                <a:solidFill>
                  <a:srgbClr val="002060"/>
                </a:solidFill>
                <a:latin typeface="Calibri" panose="020F0502020204030204" pitchFamily="34" charset="0"/>
                <a:cs typeface="Calibri" panose="020F0502020204030204" pitchFamily="34" charset="0"/>
              </a:rPr>
              <a:t>-based TPCs at 10 bar with the addition of 1% CF</a:t>
            </a:r>
            <a:r>
              <a:rPr lang="en-GB" sz="2000" baseline="-25000" dirty="0">
                <a:solidFill>
                  <a:srgbClr val="002060"/>
                </a:solidFill>
                <a:latin typeface="Calibri" panose="020F0502020204030204" pitchFamily="34" charset="0"/>
                <a:cs typeface="Calibri" panose="020F0502020204030204" pitchFamily="34" charset="0"/>
              </a:rPr>
              <a:t>4</a:t>
            </a:r>
            <a:r>
              <a:rPr lang="en-GB" sz="2000" dirty="0">
                <a:solidFill>
                  <a:srgbClr val="002060"/>
                </a:solidFill>
                <a:latin typeface="Calibri" panose="020F0502020204030204" pitchFamily="34" charset="0"/>
                <a:cs typeface="Calibri" panose="020F0502020204030204" pitchFamily="34" charset="0"/>
              </a:rPr>
              <a:t> (which acts as WLS) </a:t>
            </a:r>
          </a:p>
          <a:p>
            <a:pPr>
              <a:buClr>
                <a:srgbClr val="FFC000"/>
              </a:buClr>
              <a:buFont typeface="Wingdings" panose="05000000000000000000" pitchFamily="2" charset="2"/>
              <a:buChar char="Ø"/>
            </a:pPr>
            <a:r>
              <a:rPr lang="en-GB" sz="2000" dirty="0">
                <a:solidFill>
                  <a:srgbClr val="002060"/>
                </a:solidFill>
                <a:latin typeface="Calibri" panose="020F0502020204030204" pitchFamily="34" charset="0"/>
                <a:cs typeface="Calibri" panose="020F0502020204030204" pitchFamily="34" charset="0"/>
              </a:rPr>
              <a:t>It can be used in next-generation </a:t>
            </a:r>
          </a:p>
          <a:p>
            <a:pPr marL="0" indent="0">
              <a:spcBef>
                <a:spcPts val="0"/>
              </a:spcBef>
              <a:buClr>
                <a:srgbClr val="FFC000"/>
              </a:buClr>
              <a:buNone/>
            </a:pPr>
            <a:r>
              <a:rPr lang="en-GB" sz="2000" dirty="0">
                <a:solidFill>
                  <a:srgbClr val="002060"/>
                </a:solidFill>
                <a:latin typeface="Calibri" panose="020F0502020204030204" pitchFamily="34" charset="0"/>
                <a:cs typeface="Calibri" panose="020F0502020204030204" pitchFamily="34" charset="0"/>
              </a:rPr>
              <a:t>    neutrino experiments.</a:t>
            </a:r>
          </a:p>
          <a:p>
            <a:pPr marL="0" indent="0">
              <a:spcBef>
                <a:spcPts val="0"/>
              </a:spcBef>
              <a:buClr>
                <a:srgbClr val="FFC000"/>
              </a:buClr>
              <a:buNone/>
            </a:pPr>
            <a:endParaRPr lang="en-GB" sz="2000" dirty="0">
              <a:solidFill>
                <a:srgbClr val="002060"/>
              </a:solidFill>
              <a:latin typeface="Calibri" panose="020F0502020204030204" pitchFamily="34" charset="0"/>
              <a:cs typeface="Calibri" panose="020F0502020204030204" pitchFamily="34" charset="0"/>
            </a:endParaRPr>
          </a:p>
          <a:p>
            <a:pPr marL="0" indent="0">
              <a:spcBef>
                <a:spcPts val="0"/>
              </a:spcBef>
              <a:buClr>
                <a:srgbClr val="FFC000"/>
              </a:buClr>
              <a:buNone/>
            </a:pPr>
            <a:endParaRPr lang="en-GB" sz="2000" dirty="0">
              <a:solidFill>
                <a:srgbClr val="002060"/>
              </a:solidFill>
              <a:latin typeface="Calibri" panose="020F0502020204030204" pitchFamily="34" charset="0"/>
              <a:cs typeface="Calibri" panose="020F0502020204030204" pitchFamily="34" charset="0"/>
            </a:endParaRPr>
          </a:p>
          <a:p>
            <a:pPr marL="0" indent="0">
              <a:spcBef>
                <a:spcPts val="0"/>
              </a:spcBef>
              <a:buClr>
                <a:srgbClr val="FFC000"/>
              </a:buClr>
              <a:buNone/>
            </a:pPr>
            <a:endParaRPr lang="en-GB" sz="2000" dirty="0">
              <a:solidFill>
                <a:srgbClr val="002060"/>
              </a:solidFill>
              <a:latin typeface="Calibri" panose="020F0502020204030204" pitchFamily="34" charset="0"/>
              <a:cs typeface="Calibri" panose="020F0502020204030204" pitchFamily="34" charset="0"/>
            </a:endParaRPr>
          </a:p>
          <a:p>
            <a:pPr marL="0" indent="0">
              <a:spcBef>
                <a:spcPts val="0"/>
              </a:spcBef>
              <a:buClr>
                <a:srgbClr val="FFC000"/>
              </a:buClr>
              <a:buNone/>
            </a:pPr>
            <a:endParaRPr lang="en-GB" sz="2000" dirty="0">
              <a:solidFill>
                <a:srgbClr val="002060"/>
              </a:solidFill>
              <a:latin typeface="Calibri" panose="020F0502020204030204" pitchFamily="34" charset="0"/>
              <a:cs typeface="Calibri" panose="020F0502020204030204" pitchFamily="34" charset="0"/>
            </a:endParaRPr>
          </a:p>
          <a:p>
            <a:pPr marL="0" indent="0">
              <a:spcBef>
                <a:spcPts val="0"/>
              </a:spcBef>
              <a:buClr>
                <a:srgbClr val="FFC000"/>
              </a:buClr>
              <a:buNone/>
            </a:pPr>
            <a:endParaRPr lang="en-GB" sz="2000" dirty="0">
              <a:solidFill>
                <a:srgbClr val="002060"/>
              </a:solidFill>
              <a:latin typeface="Calibri" panose="020F0502020204030204" pitchFamily="34" charset="0"/>
              <a:cs typeface="Calibri" panose="020F0502020204030204" pitchFamily="34" charset="0"/>
            </a:endParaRPr>
          </a:p>
          <a:p>
            <a:pPr marL="0" indent="0">
              <a:spcBef>
                <a:spcPts val="0"/>
              </a:spcBef>
              <a:buClr>
                <a:srgbClr val="FFC000"/>
              </a:buClr>
              <a:buNone/>
            </a:pPr>
            <a:endParaRPr lang="en-GB" sz="2000" dirty="0">
              <a:solidFill>
                <a:srgbClr val="002060"/>
              </a:solidFill>
              <a:latin typeface="Calibri" panose="020F0502020204030204" pitchFamily="34" charset="0"/>
              <a:cs typeface="Calibri" panose="020F0502020204030204" pitchFamily="34" charset="0"/>
            </a:endParaRPr>
          </a:p>
          <a:p>
            <a:pPr marL="0" indent="0">
              <a:spcBef>
                <a:spcPts val="0"/>
              </a:spcBef>
              <a:buClr>
                <a:srgbClr val="FFC000"/>
              </a:buClr>
              <a:buNone/>
            </a:pPr>
            <a:endParaRPr lang="en-GB" sz="2000" dirty="0">
              <a:solidFill>
                <a:srgbClr val="002060"/>
              </a:solidFill>
              <a:latin typeface="Calibri" panose="020F0502020204030204" pitchFamily="34" charset="0"/>
              <a:cs typeface="Calibri" panose="020F0502020204030204" pitchFamily="34" charset="0"/>
            </a:endParaRPr>
          </a:p>
          <a:p>
            <a:pPr marL="0" indent="0">
              <a:spcBef>
                <a:spcPts val="0"/>
              </a:spcBef>
              <a:buClr>
                <a:srgbClr val="FFC000"/>
              </a:buClr>
              <a:buNone/>
            </a:pPr>
            <a:endParaRPr lang="en-GB" sz="2000" dirty="0">
              <a:solidFill>
                <a:srgbClr val="002060"/>
              </a:solidFill>
              <a:latin typeface="Calibri" panose="020F0502020204030204" pitchFamily="34" charset="0"/>
              <a:cs typeface="Calibri" panose="020F0502020204030204" pitchFamily="34" charset="0"/>
            </a:endParaRPr>
          </a:p>
          <a:p>
            <a:pPr marL="0" indent="0">
              <a:spcBef>
                <a:spcPts val="0"/>
              </a:spcBef>
              <a:buClr>
                <a:srgbClr val="FFC000"/>
              </a:buClr>
              <a:buNone/>
            </a:pPr>
            <a:endParaRPr lang="en-GB" sz="2000" dirty="0">
              <a:solidFill>
                <a:srgbClr val="002060"/>
              </a:solidFill>
              <a:latin typeface="Calibri" panose="020F0502020204030204" pitchFamily="34" charset="0"/>
              <a:cs typeface="Calibri" panose="020F0502020204030204" pitchFamily="34" charset="0"/>
            </a:endParaRPr>
          </a:p>
          <a:p>
            <a:pPr marL="0" indent="0">
              <a:spcBef>
                <a:spcPts val="0"/>
              </a:spcBef>
              <a:buClr>
                <a:srgbClr val="FFC000"/>
              </a:buClr>
              <a:buNone/>
            </a:pPr>
            <a:endParaRPr lang="en-GB" sz="2000" dirty="0">
              <a:solidFill>
                <a:srgbClr val="002060"/>
              </a:solidFill>
              <a:latin typeface="Calibri" panose="020F0502020204030204" pitchFamily="34" charset="0"/>
              <a:cs typeface="Calibri" panose="020F0502020204030204" pitchFamily="34" charset="0"/>
            </a:endParaRPr>
          </a:p>
          <a:p>
            <a:pPr>
              <a:spcBef>
                <a:spcPts val="0"/>
              </a:spcBef>
              <a:buClr>
                <a:srgbClr val="FFC000"/>
              </a:buClr>
              <a:buFont typeface="Wingdings" panose="05000000000000000000" pitchFamily="2" charset="2"/>
              <a:buChar char="Ø"/>
            </a:pPr>
            <a:r>
              <a:rPr lang="en-GB" sz="2000" dirty="0">
                <a:solidFill>
                  <a:srgbClr val="002060"/>
                </a:solidFill>
                <a:latin typeface="Calibri" panose="020F0502020204030204" pitchFamily="34" charset="0"/>
                <a:cs typeface="Calibri" panose="020F0502020204030204" pitchFamily="34" charset="0"/>
              </a:rPr>
              <a:t>Scintillation light time profile for</a:t>
            </a:r>
          </a:p>
          <a:p>
            <a:pPr marL="0" indent="0">
              <a:spcBef>
                <a:spcPts val="0"/>
              </a:spcBef>
              <a:buClr>
                <a:srgbClr val="FFC000"/>
              </a:buClr>
              <a:buNone/>
            </a:pPr>
            <a:r>
              <a:rPr lang="en-GB" sz="2000" dirty="0">
                <a:solidFill>
                  <a:srgbClr val="002060"/>
                </a:solidFill>
                <a:latin typeface="Calibri" panose="020F0502020204030204" pitchFamily="34" charset="0"/>
                <a:cs typeface="Calibri" panose="020F0502020204030204" pitchFamily="34" charset="0"/>
              </a:rPr>
              <a:t>    </a:t>
            </a:r>
            <a:r>
              <a:rPr lang="el-GR" sz="2000" dirty="0">
                <a:solidFill>
                  <a:srgbClr val="002060"/>
                </a:solidFill>
                <a:latin typeface="Calibri" panose="020F0502020204030204" pitchFamily="34" charset="0"/>
                <a:cs typeface="Calibri" panose="020F0502020204030204" pitchFamily="34" charset="0"/>
              </a:rPr>
              <a:t>α</a:t>
            </a:r>
            <a:r>
              <a:rPr lang="en-US" sz="2000" dirty="0">
                <a:solidFill>
                  <a:srgbClr val="002060"/>
                </a:solidFill>
                <a:latin typeface="Calibri" panose="020F0502020204030204" pitchFamily="34" charset="0"/>
                <a:cs typeface="Calibri" panose="020F0502020204030204" pitchFamily="34" charset="0"/>
              </a:rPr>
              <a:t>-</a:t>
            </a:r>
            <a:r>
              <a:rPr lang="en-GB" sz="2000" dirty="0">
                <a:solidFill>
                  <a:srgbClr val="002060"/>
                </a:solidFill>
                <a:latin typeface="Calibri" panose="020F0502020204030204" pitchFamily="34" charset="0"/>
                <a:cs typeface="Calibri" panose="020F0502020204030204" pitchFamily="34" charset="0"/>
              </a:rPr>
              <a:t>tracks </a:t>
            </a:r>
            <a:endParaRPr lang="en-GB" dirty="0">
              <a:solidFill>
                <a:srgbClr val="002060"/>
              </a:solidFill>
              <a:latin typeface="Calibri" panose="020F0502020204030204" pitchFamily="34" charset="0"/>
              <a:cs typeface="Calibri" panose="020F0502020204030204" pitchFamily="34" charset="0"/>
            </a:endParaRPr>
          </a:p>
          <a:p>
            <a:pPr lvl="1">
              <a:buClr>
                <a:srgbClr val="FFC000"/>
              </a:buClr>
            </a:pPr>
            <a:endParaRPr lang="en-GB" dirty="0">
              <a:solidFill>
                <a:srgbClr val="002060"/>
              </a:solidFill>
              <a:latin typeface="Calibri" panose="020F0502020204030204" pitchFamily="34" charset="0"/>
              <a:cs typeface="Calibri" panose="020F0502020204030204" pitchFamily="34" charset="0"/>
            </a:endParaRPr>
          </a:p>
          <a:p>
            <a:pPr lvl="1">
              <a:buClr>
                <a:srgbClr val="FFC000"/>
              </a:buClr>
            </a:pPr>
            <a:endParaRPr lang="en-GB" dirty="0">
              <a:solidFill>
                <a:srgbClr val="002060"/>
              </a:solidFill>
              <a:latin typeface="Calibri" panose="020F0502020204030204" pitchFamily="34" charset="0"/>
              <a:cs typeface="Calibri" panose="020F0502020204030204" pitchFamily="34" charset="0"/>
            </a:endParaRPr>
          </a:p>
          <a:p>
            <a:pPr lvl="1">
              <a:buClr>
                <a:srgbClr val="FFC000"/>
              </a:buClr>
            </a:pPr>
            <a:endParaRPr lang="en-GB" dirty="0">
              <a:solidFill>
                <a:srgbClr val="002060"/>
              </a:solidFill>
              <a:latin typeface="Calibri" panose="020F0502020204030204" pitchFamily="34" charset="0"/>
              <a:cs typeface="Calibri" panose="020F0502020204030204" pitchFamily="34" charset="0"/>
            </a:endParaRPr>
          </a:p>
          <a:p>
            <a:pPr lvl="1">
              <a:buClr>
                <a:srgbClr val="FFC000"/>
              </a:buClr>
            </a:pPr>
            <a:endParaRPr lang="en-GB" dirty="0">
              <a:solidFill>
                <a:srgbClr val="002060"/>
              </a:solidFill>
              <a:latin typeface="Calibri" panose="020F0502020204030204" pitchFamily="34" charset="0"/>
              <a:cs typeface="Calibri" panose="020F0502020204030204" pitchFamily="34" charset="0"/>
            </a:endParaRPr>
          </a:p>
          <a:p>
            <a:pPr lvl="1">
              <a:buClr>
                <a:srgbClr val="FFC000"/>
              </a:buClr>
            </a:pPr>
            <a:endParaRPr lang="en-GB" dirty="0">
              <a:solidFill>
                <a:srgbClr val="002060"/>
              </a:solidFill>
              <a:latin typeface="Calibri" panose="020F0502020204030204" pitchFamily="34" charset="0"/>
              <a:cs typeface="Calibri" panose="020F0502020204030204" pitchFamily="34" charset="0"/>
            </a:endParaRPr>
          </a:p>
          <a:p>
            <a:pPr lvl="1">
              <a:buClr>
                <a:srgbClr val="FFC000"/>
              </a:buClr>
            </a:pPr>
            <a:endParaRPr lang="en-GB" dirty="0">
              <a:solidFill>
                <a:srgbClr val="002060"/>
              </a:solidFill>
              <a:latin typeface="Calibri" panose="020F0502020204030204" pitchFamily="34" charset="0"/>
              <a:cs typeface="Calibri" panose="020F0502020204030204" pitchFamily="34" charset="0"/>
            </a:endParaRPr>
          </a:p>
          <a:p>
            <a:pPr marL="342891" lvl="1" indent="0">
              <a:buClr>
                <a:srgbClr val="FFC000"/>
              </a:buClr>
              <a:buNone/>
            </a:pPr>
            <a:endParaRPr lang="en-GB" dirty="0">
              <a:solidFill>
                <a:srgbClr val="002060"/>
              </a:solidFill>
              <a:latin typeface="Calibri" panose="020F0502020204030204" pitchFamily="34" charset="0"/>
              <a:cs typeface="Calibri" panose="020F0502020204030204" pitchFamily="34" charset="0"/>
            </a:endParaRPr>
          </a:p>
        </p:txBody>
      </p:sp>
      <p:pic>
        <p:nvPicPr>
          <p:cNvPr id="2" name="Picture 1">
            <a:extLst>
              <a:ext uri="{FF2B5EF4-FFF2-40B4-BE49-F238E27FC236}">
                <a16:creationId xmlns:a16="http://schemas.microsoft.com/office/drawing/2014/main" id="{9D0E1D33-D57D-F521-4128-99D4D5D3CA4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03236" y="2603858"/>
            <a:ext cx="5014595" cy="3411855"/>
          </a:xfrm>
          <a:prstGeom prst="rect">
            <a:avLst/>
          </a:prstGeom>
        </p:spPr>
      </p:pic>
      <p:pic>
        <p:nvPicPr>
          <p:cNvPr id="10" name="Picture 9">
            <a:extLst>
              <a:ext uri="{FF2B5EF4-FFF2-40B4-BE49-F238E27FC236}">
                <a16:creationId xmlns:a16="http://schemas.microsoft.com/office/drawing/2014/main" id="{F077F0E6-E220-25EA-5757-C9A4B8FD18F1}"/>
              </a:ext>
            </a:extLst>
          </p:cNvPr>
          <p:cNvPicPr>
            <a:picLocks noChangeAspect="1"/>
          </p:cNvPicPr>
          <p:nvPr/>
        </p:nvPicPr>
        <p:blipFill>
          <a:blip r:embed="rId3"/>
          <a:stretch>
            <a:fillRect/>
          </a:stretch>
        </p:blipFill>
        <p:spPr>
          <a:xfrm>
            <a:off x="776995" y="3441460"/>
            <a:ext cx="2628900" cy="2219325"/>
          </a:xfrm>
          <a:prstGeom prst="rect">
            <a:avLst/>
          </a:prstGeom>
        </p:spPr>
      </p:pic>
      <p:sp>
        <p:nvSpPr>
          <p:cNvPr id="13" name="TextBox 12">
            <a:extLst>
              <a:ext uri="{FF2B5EF4-FFF2-40B4-BE49-F238E27FC236}">
                <a16:creationId xmlns:a16="http://schemas.microsoft.com/office/drawing/2014/main" id="{D46A5624-4F41-22F6-F4EF-A31EAF5FE3D1}"/>
              </a:ext>
            </a:extLst>
          </p:cNvPr>
          <p:cNvSpPr txBox="1"/>
          <p:nvPr/>
        </p:nvSpPr>
        <p:spPr>
          <a:xfrm flipH="1">
            <a:off x="4471042" y="5760809"/>
            <a:ext cx="4289368" cy="646331"/>
          </a:xfrm>
          <a:prstGeom prst="rect">
            <a:avLst/>
          </a:prstGeom>
          <a:noFill/>
        </p:spPr>
        <p:txBody>
          <a:bodyPr wrap="square" rtlCol="0">
            <a:spAutoFit/>
          </a:bodyPr>
          <a:lstStyle/>
          <a:p>
            <a:pPr marL="285750" indent="-285750">
              <a:buClr>
                <a:srgbClr val="FFC000"/>
              </a:buClr>
              <a:buFont typeface="Wingdings" panose="05000000000000000000" pitchFamily="2" charset="2"/>
              <a:buChar char="Ø"/>
            </a:pPr>
            <a:r>
              <a:rPr lang="en-US" dirty="0"/>
              <a:t>Cosmic rays detected from luminescence by a CCD camera  in </a:t>
            </a:r>
            <a:r>
              <a:rPr lang="en-US" dirty="0" err="1"/>
              <a:t>Ar</a:t>
            </a:r>
            <a:r>
              <a:rPr lang="en-US" dirty="0"/>
              <a:t>/CF</a:t>
            </a:r>
            <a:r>
              <a:rPr lang="en-US" baseline="-25000" dirty="0"/>
              <a:t>4</a:t>
            </a:r>
            <a:r>
              <a:rPr lang="en-US" dirty="0"/>
              <a:t>  (99%/1%) </a:t>
            </a:r>
            <a:endParaRPr lang="en-GB" dirty="0"/>
          </a:p>
        </p:txBody>
      </p:sp>
    </p:spTree>
    <p:extLst>
      <p:ext uri="{BB962C8B-B14F-4D97-AF65-F5344CB8AC3E}">
        <p14:creationId xmlns:p14="http://schemas.microsoft.com/office/powerpoint/2010/main" val="15853131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7">
                                            <p:txEl>
                                              <p:pRg st="16" end="16"/>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7">
                                            <p:txEl>
                                              <p:pRg st="17" end="17"/>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0"/>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2"/>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uiExpand="1" build="p"/>
      <p:bldP spid="1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2958331-8A14-181E-F8C1-560CA56C80EA}"/>
              </a:ext>
            </a:extLst>
          </p:cNvPr>
          <p:cNvSpPr>
            <a:spLocks noGrp="1"/>
          </p:cNvSpPr>
          <p:nvPr>
            <p:ph type="sldNum" sz="quarter" idx="12"/>
          </p:nvPr>
        </p:nvSpPr>
        <p:spPr/>
        <p:txBody>
          <a:bodyPr/>
          <a:lstStyle/>
          <a:p>
            <a:fld id="{FCAD0D56-427B-4C85-B7AF-1EADB89DB9E1}" type="slidenum">
              <a:rPr lang="en-GB" smtClean="0"/>
              <a:t>24</a:t>
            </a:fld>
            <a:endParaRPr lang="en-GB" dirty="0"/>
          </a:p>
        </p:txBody>
      </p:sp>
      <p:sp>
        <p:nvSpPr>
          <p:cNvPr id="4" name="Date Placeholder 3">
            <a:extLst>
              <a:ext uri="{FF2B5EF4-FFF2-40B4-BE49-F238E27FC236}">
                <a16:creationId xmlns:a16="http://schemas.microsoft.com/office/drawing/2014/main" id="{71344A63-BE63-E0EA-4F98-E2B9B23F5DD3}"/>
              </a:ext>
            </a:extLst>
          </p:cNvPr>
          <p:cNvSpPr>
            <a:spLocks noGrp="1"/>
          </p:cNvSpPr>
          <p:nvPr>
            <p:ph type="dt" sz="half" idx="10"/>
          </p:nvPr>
        </p:nvSpPr>
        <p:spPr/>
        <p:txBody>
          <a:bodyPr/>
          <a:lstStyle/>
          <a:p>
            <a:r>
              <a:rPr lang="en-US"/>
              <a:t>8 May 2025</a:t>
            </a:r>
            <a:endParaRPr lang="en-GB"/>
          </a:p>
        </p:txBody>
      </p:sp>
      <p:sp>
        <p:nvSpPr>
          <p:cNvPr id="5" name="Footer Placeholder 4">
            <a:extLst>
              <a:ext uri="{FF2B5EF4-FFF2-40B4-BE49-F238E27FC236}">
                <a16:creationId xmlns:a16="http://schemas.microsoft.com/office/drawing/2014/main" id="{E3576F88-AF0A-6CF8-9BA2-F947985C958A}"/>
              </a:ext>
            </a:extLst>
          </p:cNvPr>
          <p:cNvSpPr>
            <a:spLocks noGrp="1"/>
          </p:cNvSpPr>
          <p:nvPr>
            <p:ph type="ftr" sz="quarter" idx="11"/>
          </p:nvPr>
        </p:nvSpPr>
        <p:spPr/>
        <p:txBody>
          <a:bodyPr/>
          <a:lstStyle/>
          <a:p>
            <a:r>
              <a:rPr lang="en-GB"/>
              <a:t>4th Annual Meeting - Prague</a:t>
            </a:r>
          </a:p>
        </p:txBody>
      </p:sp>
      <p:sp>
        <p:nvSpPr>
          <p:cNvPr id="13" name="Title 12">
            <a:extLst>
              <a:ext uri="{FF2B5EF4-FFF2-40B4-BE49-F238E27FC236}">
                <a16:creationId xmlns:a16="http://schemas.microsoft.com/office/drawing/2014/main" id="{CB29AF39-5255-A43C-73E6-5B22A7746B9F}"/>
              </a:ext>
            </a:extLst>
          </p:cNvPr>
          <p:cNvSpPr>
            <a:spLocks noGrp="1"/>
          </p:cNvSpPr>
          <p:nvPr>
            <p:ph type="title"/>
          </p:nvPr>
        </p:nvSpPr>
        <p:spPr/>
        <p:txBody>
          <a:bodyPr/>
          <a:lstStyle/>
          <a:p>
            <a:endParaRPr lang="en-GB"/>
          </a:p>
        </p:txBody>
      </p:sp>
      <p:grpSp>
        <p:nvGrpSpPr>
          <p:cNvPr id="16" name="Group 15">
            <a:extLst>
              <a:ext uri="{FF2B5EF4-FFF2-40B4-BE49-F238E27FC236}">
                <a16:creationId xmlns:a16="http://schemas.microsoft.com/office/drawing/2014/main" id="{43BBFB36-8C71-F888-21EE-43CB5F7A6DB4}"/>
              </a:ext>
            </a:extLst>
          </p:cNvPr>
          <p:cNvGrpSpPr/>
          <p:nvPr/>
        </p:nvGrpSpPr>
        <p:grpSpPr>
          <a:xfrm>
            <a:off x="4467051" y="1325050"/>
            <a:ext cx="4572000" cy="2243151"/>
            <a:chOff x="0" y="0"/>
            <a:chExt cx="5912416" cy="2734945"/>
          </a:xfrm>
        </p:grpSpPr>
        <p:sp>
          <p:nvSpPr>
            <p:cNvPr id="17" name="Text Box 2">
              <a:extLst>
                <a:ext uri="{FF2B5EF4-FFF2-40B4-BE49-F238E27FC236}">
                  <a16:creationId xmlns:a16="http://schemas.microsoft.com/office/drawing/2014/main" id="{0218FE65-4243-ED7F-46EC-93CD80C8D183}"/>
                </a:ext>
              </a:extLst>
            </p:cNvPr>
            <p:cNvSpPr txBox="1">
              <a:spLocks noChangeArrowheads="1"/>
            </p:cNvSpPr>
            <p:nvPr/>
          </p:nvSpPr>
          <p:spPr bwMode="auto">
            <a:xfrm>
              <a:off x="107950" y="0"/>
              <a:ext cx="1644595" cy="375853"/>
            </a:xfrm>
            <a:prstGeom prst="rect">
              <a:avLst/>
            </a:prstGeom>
            <a:noFill/>
            <a:ln w="9525">
              <a:noFill/>
              <a:miter lim="800000"/>
              <a:headEnd/>
              <a:tailEnd/>
            </a:ln>
          </p:spPr>
          <p:txBody>
            <a:bodyPr rot="0" vert="horz" wrap="square" lIns="91440" tIns="45720" rIns="91440" bIns="45720" anchor="t" anchorCtr="0">
              <a:spAutoFit/>
            </a:bodyPr>
            <a:lstStyle/>
            <a:p>
              <a:pPr algn="ctr">
                <a:lnSpc>
                  <a:spcPct val="107000"/>
                </a:lnSpc>
                <a:spcAft>
                  <a:spcPts val="800"/>
                </a:spcAft>
              </a:pPr>
              <a:r>
                <a:rPr lang="en-US" sz="1100" kern="100">
                  <a:effectLst/>
                  <a:latin typeface="Times New Roman" panose="02020603050405020304" pitchFamily="18" charset="0"/>
                  <a:ea typeface="Aptos" panose="020B0004020202020204" pitchFamily="34" charset="0"/>
                  <a:cs typeface="Times New Roman" panose="02020603050405020304" pitchFamily="18" charset="0"/>
                </a:rPr>
                <a:t>Pure Argon (1231 mbar)</a:t>
              </a:r>
              <a:endParaRPr lang="en-GB" sz="1100" kern="100">
                <a:effectLst/>
                <a:latin typeface="Aptos" panose="020B0004020202020204" pitchFamily="34" charset="0"/>
                <a:ea typeface="Aptos" panose="020B0004020202020204" pitchFamily="34" charset="0"/>
                <a:cs typeface="Times New Roman" panose="02020603050405020304" pitchFamily="18" charset="0"/>
              </a:endParaRPr>
            </a:p>
          </p:txBody>
        </p:sp>
        <p:grpSp>
          <p:nvGrpSpPr>
            <p:cNvPr id="18" name="Group 17">
              <a:extLst>
                <a:ext uri="{FF2B5EF4-FFF2-40B4-BE49-F238E27FC236}">
                  <a16:creationId xmlns:a16="http://schemas.microsoft.com/office/drawing/2014/main" id="{4752BB9F-3250-06CF-C69B-177C173DB3F2}"/>
                </a:ext>
              </a:extLst>
            </p:cNvPr>
            <p:cNvGrpSpPr/>
            <p:nvPr/>
          </p:nvGrpSpPr>
          <p:grpSpPr>
            <a:xfrm>
              <a:off x="0" y="0"/>
              <a:ext cx="5912416" cy="2734945"/>
              <a:chOff x="0" y="0"/>
              <a:chExt cx="5912416" cy="2734945"/>
            </a:xfrm>
          </p:grpSpPr>
          <p:sp>
            <p:nvSpPr>
              <p:cNvPr id="19" name="Text Box 2">
                <a:extLst>
                  <a:ext uri="{FF2B5EF4-FFF2-40B4-BE49-F238E27FC236}">
                    <a16:creationId xmlns:a16="http://schemas.microsoft.com/office/drawing/2014/main" id="{9A71E126-797B-CF4F-137D-9342899BBE22}"/>
                  </a:ext>
                </a:extLst>
              </p:cNvPr>
              <p:cNvSpPr txBox="1">
                <a:spLocks noChangeArrowheads="1"/>
              </p:cNvSpPr>
              <p:nvPr/>
            </p:nvSpPr>
            <p:spPr bwMode="auto">
              <a:xfrm>
                <a:off x="1917700" y="0"/>
                <a:ext cx="2045267" cy="375853"/>
              </a:xfrm>
              <a:prstGeom prst="rect">
                <a:avLst/>
              </a:prstGeom>
              <a:noFill/>
              <a:ln w="9525">
                <a:noFill/>
                <a:miter lim="800000"/>
                <a:headEnd/>
                <a:tailEnd/>
              </a:ln>
            </p:spPr>
            <p:txBody>
              <a:bodyPr rot="0" vert="horz" wrap="square" lIns="91440" tIns="45720" rIns="91440" bIns="45720" anchor="t" anchorCtr="0">
                <a:spAutoFit/>
              </a:bodyPr>
              <a:lstStyle/>
              <a:p>
                <a:pPr algn="ctr">
                  <a:lnSpc>
                    <a:spcPct val="107000"/>
                  </a:lnSpc>
                  <a:spcAft>
                    <a:spcPts val="800"/>
                  </a:spcAft>
                </a:pPr>
                <a:r>
                  <a:rPr lang="en-GB" sz="1100" kern="100">
                    <a:effectLst/>
                    <a:latin typeface="Times New Roman" panose="02020603050405020304" pitchFamily="18" charset="0"/>
                    <a:ea typeface="Aptos" panose="020B0004020202020204" pitchFamily="34" charset="0"/>
                    <a:cs typeface="Times New Roman" panose="02020603050405020304" pitchFamily="18" charset="0"/>
                  </a:rPr>
                  <a:t>98% Ar + 2% CH4 (1233 mbar)</a:t>
                </a:r>
                <a:endParaRPr lang="en-GB" sz="1100" kern="100">
                  <a:effectLst/>
                  <a:latin typeface="Aptos" panose="020B0004020202020204" pitchFamily="34" charset="0"/>
                  <a:ea typeface="Aptos" panose="020B0004020202020204" pitchFamily="34" charset="0"/>
                  <a:cs typeface="Times New Roman" panose="02020603050405020304" pitchFamily="18" charset="0"/>
                </a:endParaRPr>
              </a:p>
            </p:txBody>
          </p:sp>
          <p:grpSp>
            <p:nvGrpSpPr>
              <p:cNvPr id="20" name="Group 19">
                <a:extLst>
                  <a:ext uri="{FF2B5EF4-FFF2-40B4-BE49-F238E27FC236}">
                    <a16:creationId xmlns:a16="http://schemas.microsoft.com/office/drawing/2014/main" id="{962F1020-63BF-03F1-0C93-017C35F0D313}"/>
                  </a:ext>
                </a:extLst>
              </p:cNvPr>
              <p:cNvGrpSpPr/>
              <p:nvPr/>
            </p:nvGrpSpPr>
            <p:grpSpPr>
              <a:xfrm>
                <a:off x="0" y="6350"/>
                <a:ext cx="5912416" cy="2728595"/>
                <a:chOff x="0" y="0"/>
                <a:chExt cx="5912416" cy="2728595"/>
              </a:xfrm>
            </p:grpSpPr>
            <p:sp>
              <p:nvSpPr>
                <p:cNvPr id="21" name="Text Box 2">
                  <a:extLst>
                    <a:ext uri="{FF2B5EF4-FFF2-40B4-BE49-F238E27FC236}">
                      <a16:creationId xmlns:a16="http://schemas.microsoft.com/office/drawing/2014/main" id="{1E0AF70A-8378-D3FF-EA3B-FB652CAEA95C}"/>
                    </a:ext>
                  </a:extLst>
                </p:cNvPr>
                <p:cNvSpPr txBox="1">
                  <a:spLocks noChangeArrowheads="1"/>
                </p:cNvSpPr>
                <p:nvPr/>
              </p:nvSpPr>
              <p:spPr bwMode="auto">
                <a:xfrm>
                  <a:off x="3879850" y="0"/>
                  <a:ext cx="2020183" cy="375853"/>
                </a:xfrm>
                <a:prstGeom prst="rect">
                  <a:avLst/>
                </a:prstGeom>
                <a:noFill/>
                <a:ln w="9525">
                  <a:noFill/>
                  <a:miter lim="800000"/>
                  <a:headEnd/>
                  <a:tailEnd/>
                </a:ln>
              </p:spPr>
              <p:txBody>
                <a:bodyPr rot="0" vert="horz" wrap="square" lIns="91440" tIns="45720" rIns="91440" bIns="45720" anchor="t" anchorCtr="0">
                  <a:spAutoFit/>
                </a:bodyPr>
                <a:lstStyle/>
                <a:p>
                  <a:pPr algn="ctr">
                    <a:lnSpc>
                      <a:spcPct val="107000"/>
                    </a:lnSpc>
                    <a:spcAft>
                      <a:spcPts val="800"/>
                    </a:spcAft>
                  </a:pPr>
                  <a:r>
                    <a:rPr lang="en-GB" sz="1100" kern="100">
                      <a:effectLst/>
                      <a:latin typeface="Times New Roman" panose="02020603050405020304" pitchFamily="18" charset="0"/>
                      <a:ea typeface="Aptos" panose="020B0004020202020204" pitchFamily="34" charset="0"/>
                      <a:cs typeface="Times New Roman" panose="02020603050405020304" pitchFamily="18" charset="0"/>
                    </a:rPr>
                    <a:t>96% Ar + 4% CH4 (1265 mbar)</a:t>
                  </a:r>
                  <a:endParaRPr lang="en-GB" sz="1100" kern="100">
                    <a:effectLst/>
                    <a:latin typeface="Aptos" panose="020B0004020202020204" pitchFamily="34" charset="0"/>
                    <a:ea typeface="Aptos" panose="020B0004020202020204" pitchFamily="34" charset="0"/>
                    <a:cs typeface="Times New Roman" panose="02020603050405020304" pitchFamily="18" charset="0"/>
                  </a:endParaRPr>
                </a:p>
              </p:txBody>
            </p:sp>
            <p:grpSp>
              <p:nvGrpSpPr>
                <p:cNvPr id="22" name="Group 21">
                  <a:extLst>
                    <a:ext uri="{FF2B5EF4-FFF2-40B4-BE49-F238E27FC236}">
                      <a16:creationId xmlns:a16="http://schemas.microsoft.com/office/drawing/2014/main" id="{A183FCDB-E8AF-1FA4-1461-7BB4D37CE1CD}"/>
                    </a:ext>
                  </a:extLst>
                </p:cNvPr>
                <p:cNvGrpSpPr/>
                <p:nvPr/>
              </p:nvGrpSpPr>
              <p:grpSpPr>
                <a:xfrm>
                  <a:off x="0" y="241300"/>
                  <a:ext cx="5912416" cy="2487295"/>
                  <a:chOff x="0" y="0"/>
                  <a:chExt cx="5912416" cy="2487295"/>
                </a:xfrm>
              </p:grpSpPr>
              <p:sp>
                <p:nvSpPr>
                  <p:cNvPr id="23" name="Text Box 2">
                    <a:extLst>
                      <a:ext uri="{FF2B5EF4-FFF2-40B4-BE49-F238E27FC236}">
                        <a16:creationId xmlns:a16="http://schemas.microsoft.com/office/drawing/2014/main" id="{E090C4AC-873E-9202-1356-BCDE7EE0ECAD}"/>
                      </a:ext>
                    </a:extLst>
                  </p:cNvPr>
                  <p:cNvSpPr txBox="1">
                    <a:spLocks noChangeArrowheads="1"/>
                  </p:cNvSpPr>
                  <p:nvPr/>
                </p:nvSpPr>
                <p:spPr bwMode="auto">
                  <a:xfrm>
                    <a:off x="0" y="1117600"/>
                    <a:ext cx="2045267" cy="375853"/>
                  </a:xfrm>
                  <a:prstGeom prst="rect">
                    <a:avLst/>
                  </a:prstGeom>
                  <a:noFill/>
                  <a:ln w="9525">
                    <a:noFill/>
                    <a:miter lim="800000"/>
                    <a:headEnd/>
                    <a:tailEnd/>
                  </a:ln>
                </p:spPr>
                <p:txBody>
                  <a:bodyPr rot="0" vert="horz" wrap="square" lIns="91440" tIns="45720" rIns="91440" bIns="45720" anchor="t" anchorCtr="0">
                    <a:spAutoFit/>
                  </a:bodyPr>
                  <a:lstStyle/>
                  <a:p>
                    <a:pPr algn="ctr">
                      <a:lnSpc>
                        <a:spcPct val="107000"/>
                      </a:lnSpc>
                      <a:spcAft>
                        <a:spcPts val="800"/>
                      </a:spcAft>
                    </a:pPr>
                    <a:r>
                      <a:rPr lang="en-GB" sz="1100" kern="100" dirty="0">
                        <a:effectLst/>
                        <a:latin typeface="Times New Roman" panose="02020603050405020304" pitchFamily="18" charset="0"/>
                        <a:ea typeface="Aptos" panose="020B0004020202020204" pitchFamily="34" charset="0"/>
                        <a:cs typeface="Times New Roman" panose="02020603050405020304" pitchFamily="18" charset="0"/>
                      </a:rPr>
                      <a:t>94% </a:t>
                    </a:r>
                    <a:r>
                      <a:rPr lang="en-GB" sz="1100" kern="100" dirty="0" err="1">
                        <a:effectLst/>
                        <a:latin typeface="Times New Roman" panose="02020603050405020304" pitchFamily="18" charset="0"/>
                        <a:ea typeface="Aptos" panose="020B0004020202020204" pitchFamily="34" charset="0"/>
                        <a:cs typeface="Times New Roman" panose="02020603050405020304" pitchFamily="18" charset="0"/>
                      </a:rPr>
                      <a:t>Ar</a:t>
                    </a:r>
                    <a:r>
                      <a:rPr lang="en-GB" sz="1100" kern="100" dirty="0">
                        <a:effectLst/>
                        <a:latin typeface="Times New Roman" panose="02020603050405020304" pitchFamily="18" charset="0"/>
                        <a:ea typeface="Aptos" panose="020B0004020202020204" pitchFamily="34" charset="0"/>
                        <a:cs typeface="Times New Roman" panose="02020603050405020304" pitchFamily="18" charset="0"/>
                      </a:rPr>
                      <a:t> + 6% CH4 (1288 mbar)</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p:txBody>
              </p:sp>
              <p:grpSp>
                <p:nvGrpSpPr>
                  <p:cNvPr id="24" name="Group 23">
                    <a:extLst>
                      <a:ext uri="{FF2B5EF4-FFF2-40B4-BE49-F238E27FC236}">
                        <a16:creationId xmlns:a16="http://schemas.microsoft.com/office/drawing/2014/main" id="{59266881-3A82-A887-DDBB-6EBD96A12AAE}"/>
                      </a:ext>
                    </a:extLst>
                  </p:cNvPr>
                  <p:cNvGrpSpPr/>
                  <p:nvPr/>
                </p:nvGrpSpPr>
                <p:grpSpPr>
                  <a:xfrm>
                    <a:off x="76200" y="0"/>
                    <a:ext cx="5836216" cy="2487295"/>
                    <a:chOff x="0" y="0"/>
                    <a:chExt cx="5836216" cy="2487295"/>
                  </a:xfrm>
                </p:grpSpPr>
                <p:sp>
                  <p:nvSpPr>
                    <p:cNvPr id="25" name="Text Box 2">
                      <a:extLst>
                        <a:ext uri="{FF2B5EF4-FFF2-40B4-BE49-F238E27FC236}">
                          <a16:creationId xmlns:a16="http://schemas.microsoft.com/office/drawing/2014/main" id="{EE0C9FE6-99AA-399A-7166-FC68C420CC63}"/>
                        </a:ext>
                      </a:extLst>
                    </p:cNvPr>
                    <p:cNvSpPr txBox="1">
                      <a:spLocks noChangeArrowheads="1"/>
                    </p:cNvSpPr>
                    <p:nvPr/>
                  </p:nvSpPr>
                  <p:spPr bwMode="auto">
                    <a:xfrm>
                      <a:off x="1905000" y="1136650"/>
                      <a:ext cx="2038917" cy="375853"/>
                    </a:xfrm>
                    <a:prstGeom prst="rect">
                      <a:avLst/>
                    </a:prstGeom>
                    <a:noFill/>
                    <a:ln w="9525">
                      <a:noFill/>
                      <a:miter lim="800000"/>
                      <a:headEnd/>
                      <a:tailEnd/>
                    </a:ln>
                  </p:spPr>
                  <p:txBody>
                    <a:bodyPr rot="0" vert="horz" wrap="square" lIns="91440" tIns="45720" rIns="91440" bIns="45720" anchor="t" anchorCtr="0">
                      <a:spAutoFit/>
                    </a:bodyPr>
                    <a:lstStyle/>
                    <a:p>
                      <a:pPr algn="ctr">
                        <a:lnSpc>
                          <a:spcPct val="107000"/>
                        </a:lnSpc>
                        <a:spcAft>
                          <a:spcPts val="800"/>
                        </a:spcAft>
                      </a:pPr>
                      <a:r>
                        <a:rPr lang="en-GB" sz="1100" kern="100" dirty="0">
                          <a:effectLst/>
                          <a:latin typeface="Times New Roman" panose="02020603050405020304" pitchFamily="18" charset="0"/>
                          <a:ea typeface="Aptos" panose="020B0004020202020204" pitchFamily="34" charset="0"/>
                          <a:cs typeface="Times New Roman" panose="02020603050405020304" pitchFamily="18" charset="0"/>
                        </a:rPr>
                        <a:t>92% Ar +8% CH4 (1306 mbar)</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p:txBody>
                </p:sp>
                <p:grpSp>
                  <p:nvGrpSpPr>
                    <p:cNvPr id="26" name="Group 25">
                      <a:extLst>
                        <a:ext uri="{FF2B5EF4-FFF2-40B4-BE49-F238E27FC236}">
                          <a16:creationId xmlns:a16="http://schemas.microsoft.com/office/drawing/2014/main" id="{8C86D081-0BCB-0C94-B349-C0ECCF5282A3}"/>
                        </a:ext>
                      </a:extLst>
                    </p:cNvPr>
                    <p:cNvGrpSpPr/>
                    <p:nvPr/>
                  </p:nvGrpSpPr>
                  <p:grpSpPr>
                    <a:xfrm>
                      <a:off x="0" y="0"/>
                      <a:ext cx="5836216" cy="2487295"/>
                      <a:chOff x="0" y="0"/>
                      <a:chExt cx="5836216" cy="2487295"/>
                    </a:xfrm>
                  </p:grpSpPr>
                  <p:grpSp>
                    <p:nvGrpSpPr>
                      <p:cNvPr id="27" name="Group 26">
                        <a:extLst>
                          <a:ext uri="{FF2B5EF4-FFF2-40B4-BE49-F238E27FC236}">
                            <a16:creationId xmlns:a16="http://schemas.microsoft.com/office/drawing/2014/main" id="{5B3E1475-1E63-5BBF-384C-8A1A0D1813BC}"/>
                          </a:ext>
                        </a:extLst>
                      </p:cNvPr>
                      <p:cNvGrpSpPr/>
                      <p:nvPr/>
                    </p:nvGrpSpPr>
                    <p:grpSpPr>
                      <a:xfrm>
                        <a:off x="0" y="0"/>
                        <a:ext cx="5785485" cy="2487295"/>
                        <a:chOff x="0" y="0"/>
                        <a:chExt cx="5785485" cy="2487295"/>
                      </a:xfrm>
                    </p:grpSpPr>
                    <p:pic>
                      <p:nvPicPr>
                        <p:cNvPr id="29" name="Picture 28" descr="A green and yellow dot in a purple background&#10;&#10;AI-generated content may be incorrect.">
                          <a:extLst>
                            <a:ext uri="{FF2B5EF4-FFF2-40B4-BE49-F238E27FC236}">
                              <a16:creationId xmlns:a16="http://schemas.microsoft.com/office/drawing/2014/main" id="{3F3F9CFD-758A-5F79-2A2B-30AC23E7D7C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933575" cy="1123950"/>
                        </a:xfrm>
                        <a:prstGeom prst="rect">
                          <a:avLst/>
                        </a:prstGeom>
                      </p:spPr>
                    </p:pic>
                    <p:pic>
                      <p:nvPicPr>
                        <p:cNvPr id="30" name="Picture 29" descr="A blue square with a black border&#10;&#10;AI-generated content may be incorrect.">
                          <a:extLst>
                            <a:ext uri="{FF2B5EF4-FFF2-40B4-BE49-F238E27FC236}">
                              <a16:creationId xmlns:a16="http://schemas.microsoft.com/office/drawing/2014/main" id="{027F8621-6C33-3D62-B9E3-C6418856ED2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33575" y="0"/>
                          <a:ext cx="1898650" cy="1123950"/>
                        </a:xfrm>
                        <a:prstGeom prst="rect">
                          <a:avLst/>
                        </a:prstGeom>
                      </p:spPr>
                    </p:pic>
                    <p:pic>
                      <p:nvPicPr>
                        <p:cNvPr id="31" name="Picture 30" descr="A purple square with a black border&#10;&#10;AI-generated content may be incorrect.">
                          <a:extLst>
                            <a:ext uri="{FF2B5EF4-FFF2-40B4-BE49-F238E27FC236}">
                              <a16:creationId xmlns:a16="http://schemas.microsoft.com/office/drawing/2014/main" id="{18E76C8F-34C9-EA47-B853-A4B3C7E6AAD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829050" y="0"/>
                          <a:ext cx="1933575" cy="1139825"/>
                        </a:xfrm>
                        <a:prstGeom prst="rect">
                          <a:avLst/>
                        </a:prstGeom>
                      </p:spPr>
                    </p:pic>
                    <p:pic>
                      <p:nvPicPr>
                        <p:cNvPr id="32" name="Picture 31" descr="A purple square with black border&#10;&#10;AI-generated content may be incorrect.">
                          <a:extLst>
                            <a:ext uri="{FF2B5EF4-FFF2-40B4-BE49-F238E27FC236}">
                              <a16:creationId xmlns:a16="http://schemas.microsoft.com/office/drawing/2014/main" id="{170260BF-0B37-128B-FE01-F8150B51A092}"/>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1343025"/>
                          <a:ext cx="1933575" cy="1144270"/>
                        </a:xfrm>
                        <a:prstGeom prst="rect">
                          <a:avLst/>
                        </a:prstGeom>
                      </p:spPr>
                    </p:pic>
                    <p:pic>
                      <p:nvPicPr>
                        <p:cNvPr id="33" name="Picture 32" descr="A purple square with black border&#10;&#10;AI-generated content may be incorrect.">
                          <a:extLst>
                            <a:ext uri="{FF2B5EF4-FFF2-40B4-BE49-F238E27FC236}">
                              <a16:creationId xmlns:a16="http://schemas.microsoft.com/office/drawing/2014/main" id="{99CEA0CE-B60E-F8A7-B8BE-F34395EFBB93}"/>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933575" y="1343025"/>
                          <a:ext cx="1927860" cy="1139825"/>
                        </a:xfrm>
                        <a:prstGeom prst="rect">
                          <a:avLst/>
                        </a:prstGeom>
                      </p:spPr>
                    </p:pic>
                    <p:pic>
                      <p:nvPicPr>
                        <p:cNvPr id="34" name="Picture 33" descr="A purple square with black border&#10;&#10;AI-generated content may be incorrect.">
                          <a:extLst>
                            <a:ext uri="{FF2B5EF4-FFF2-40B4-BE49-F238E27FC236}">
                              <a16:creationId xmlns:a16="http://schemas.microsoft.com/office/drawing/2014/main" id="{E2174618-F7A8-A98E-7F92-5DB6AD25EEE5}"/>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857625" y="1333500"/>
                          <a:ext cx="1927860" cy="1142365"/>
                        </a:xfrm>
                        <a:prstGeom prst="rect">
                          <a:avLst/>
                        </a:prstGeom>
                      </p:spPr>
                    </p:pic>
                  </p:grpSp>
                  <p:sp>
                    <p:nvSpPr>
                      <p:cNvPr id="28" name="Text Box 2">
                        <a:extLst>
                          <a:ext uri="{FF2B5EF4-FFF2-40B4-BE49-F238E27FC236}">
                            <a16:creationId xmlns:a16="http://schemas.microsoft.com/office/drawing/2014/main" id="{6EB9DF6F-1307-E05A-6823-2F37AA099B21}"/>
                          </a:ext>
                        </a:extLst>
                      </p:cNvPr>
                      <p:cNvSpPr txBox="1">
                        <a:spLocks noChangeArrowheads="1"/>
                      </p:cNvSpPr>
                      <p:nvPr/>
                    </p:nvSpPr>
                    <p:spPr bwMode="auto">
                      <a:xfrm>
                        <a:off x="3771900" y="1111250"/>
                        <a:ext cx="2064316" cy="375853"/>
                      </a:xfrm>
                      <a:prstGeom prst="rect">
                        <a:avLst/>
                      </a:prstGeom>
                      <a:noFill/>
                      <a:ln w="9525">
                        <a:noFill/>
                        <a:miter lim="800000"/>
                        <a:headEnd/>
                        <a:tailEnd/>
                      </a:ln>
                    </p:spPr>
                    <p:txBody>
                      <a:bodyPr rot="0" vert="horz" wrap="square" lIns="91440" tIns="45720" rIns="91440" bIns="45720" anchor="t" anchorCtr="0">
                        <a:spAutoFit/>
                      </a:bodyPr>
                      <a:lstStyle/>
                      <a:p>
                        <a:pPr algn="ctr">
                          <a:lnSpc>
                            <a:spcPct val="107000"/>
                          </a:lnSpc>
                          <a:spcAft>
                            <a:spcPts val="800"/>
                          </a:spcAft>
                        </a:pPr>
                        <a:r>
                          <a:rPr lang="en-GB" sz="1100" kern="100" dirty="0">
                            <a:effectLst/>
                            <a:latin typeface="Times New Roman" panose="02020603050405020304" pitchFamily="18" charset="0"/>
                            <a:ea typeface="Aptos" panose="020B0004020202020204" pitchFamily="34" charset="0"/>
                            <a:cs typeface="Times New Roman" panose="02020603050405020304" pitchFamily="18" charset="0"/>
                          </a:rPr>
                          <a:t>90% Ar +10% CH4 (1335 mbar)</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p:txBody>
                  </p:sp>
                </p:grpSp>
              </p:grpSp>
            </p:grpSp>
          </p:grpSp>
        </p:grpSp>
      </p:grpSp>
      <p:pic>
        <p:nvPicPr>
          <p:cNvPr id="35" name="Content Placeholder 34">
            <a:extLst>
              <a:ext uri="{FF2B5EF4-FFF2-40B4-BE49-F238E27FC236}">
                <a16:creationId xmlns:a16="http://schemas.microsoft.com/office/drawing/2014/main" id="{E6EB70ED-5770-6DB2-E59D-FF0C47BC6B41}"/>
              </a:ext>
            </a:extLst>
          </p:cNvPr>
          <p:cNvPicPr>
            <a:picLocks noGrp="1" noChangeAspect="1"/>
          </p:cNvPicPr>
          <p:nvPr>
            <p:ph idx="1"/>
          </p:nvPr>
        </p:nvPicPr>
        <p:blipFill>
          <a:blip r:embed="rId8"/>
          <a:stretch>
            <a:fillRect/>
          </a:stretch>
        </p:blipFill>
        <p:spPr>
          <a:xfrm>
            <a:off x="4537750" y="3695435"/>
            <a:ext cx="4501301" cy="2540338"/>
          </a:xfrm>
          <a:prstGeom prst="rect">
            <a:avLst/>
          </a:prstGeom>
        </p:spPr>
      </p:pic>
      <p:sp>
        <p:nvSpPr>
          <p:cNvPr id="36" name="Content Placeholder 2">
            <a:extLst>
              <a:ext uri="{FF2B5EF4-FFF2-40B4-BE49-F238E27FC236}">
                <a16:creationId xmlns:a16="http://schemas.microsoft.com/office/drawing/2014/main" id="{5D6D50AA-A4CC-079F-C679-B02937B7DFCB}"/>
              </a:ext>
            </a:extLst>
          </p:cNvPr>
          <p:cNvSpPr txBox="1">
            <a:spLocks/>
          </p:cNvSpPr>
          <p:nvPr/>
        </p:nvSpPr>
        <p:spPr>
          <a:xfrm>
            <a:off x="-319988" y="3429000"/>
            <a:ext cx="4701301" cy="3928761"/>
          </a:xfrm>
          <a:prstGeom prst="rect">
            <a:avLst/>
          </a:prstGeom>
        </p:spPr>
        <p:txBody>
          <a:bodyPr vert="horz" lIns="91440" tIns="45720" rIns="91440" bIns="45720" rtlCol="0">
            <a:normAutofit/>
          </a:bodyPr>
          <a:lstStyle>
            <a:lvl1pPr marL="171446" indent="-171446" algn="l" defTabSz="685783" rtl="0" eaLnBrk="1" latinLnBrk="0" hangingPunct="1">
              <a:lnSpc>
                <a:spcPct val="90000"/>
              </a:lnSpc>
              <a:spcBef>
                <a:spcPts val="750"/>
              </a:spcBef>
              <a:buClr>
                <a:srgbClr val="F2B53C"/>
              </a:buClr>
              <a:buFont typeface="Arial" panose="020B0604020202020204" pitchFamily="34" charset="0"/>
              <a:buChar char="•"/>
              <a:defRPr sz="2100" b="0" kern="1200">
                <a:solidFill>
                  <a:srgbClr val="171A6C"/>
                </a:solidFill>
                <a:latin typeface="+mn-lt"/>
                <a:ea typeface="+mn-ea"/>
                <a:cs typeface="+mn-cs"/>
              </a:defRPr>
            </a:lvl1pPr>
            <a:lvl2pPr marL="514337" indent="-171446" algn="l" defTabSz="685783" rtl="0" eaLnBrk="1" latinLnBrk="0" hangingPunct="1">
              <a:lnSpc>
                <a:spcPct val="90000"/>
              </a:lnSpc>
              <a:spcBef>
                <a:spcPts val="375"/>
              </a:spcBef>
              <a:buClr>
                <a:srgbClr val="F2B53C"/>
              </a:buClr>
              <a:buFont typeface="Arial" panose="020B0604020202020204" pitchFamily="34" charset="0"/>
              <a:buChar char="•"/>
              <a:defRPr sz="1800" b="0" kern="1200">
                <a:solidFill>
                  <a:srgbClr val="171A6C"/>
                </a:solidFill>
                <a:latin typeface="+mn-lt"/>
                <a:ea typeface="+mn-ea"/>
                <a:cs typeface="+mn-cs"/>
              </a:defRPr>
            </a:lvl2pPr>
            <a:lvl3pPr marL="857228" indent="-171446" algn="l" defTabSz="685783" rtl="0" eaLnBrk="1" latinLnBrk="0" hangingPunct="1">
              <a:lnSpc>
                <a:spcPct val="90000"/>
              </a:lnSpc>
              <a:spcBef>
                <a:spcPts val="375"/>
              </a:spcBef>
              <a:buClr>
                <a:srgbClr val="F2B53C"/>
              </a:buClr>
              <a:buFont typeface="Arial" panose="020B0604020202020204" pitchFamily="34" charset="0"/>
              <a:buChar char="•"/>
              <a:defRPr sz="1500" b="0" kern="1200">
                <a:solidFill>
                  <a:srgbClr val="171A6C"/>
                </a:solidFill>
                <a:latin typeface="+mn-lt"/>
                <a:ea typeface="+mn-ea"/>
                <a:cs typeface="+mn-cs"/>
              </a:defRPr>
            </a:lvl3pPr>
            <a:lvl4pPr marL="1200120" indent="-171446" algn="l" defTabSz="685783" rtl="0" eaLnBrk="1" latinLnBrk="0" hangingPunct="1">
              <a:lnSpc>
                <a:spcPct val="90000"/>
              </a:lnSpc>
              <a:spcBef>
                <a:spcPts val="375"/>
              </a:spcBef>
              <a:buClr>
                <a:srgbClr val="F2B53C"/>
              </a:buClr>
              <a:buFont typeface="Arial" panose="020B0604020202020204" pitchFamily="34" charset="0"/>
              <a:buChar char="•"/>
              <a:defRPr sz="1350" b="0" kern="1200">
                <a:solidFill>
                  <a:srgbClr val="171A6C"/>
                </a:solidFill>
                <a:latin typeface="+mn-lt"/>
                <a:ea typeface="+mn-ea"/>
                <a:cs typeface="+mn-cs"/>
              </a:defRPr>
            </a:lvl4pPr>
            <a:lvl5pPr marL="1543012" indent="-171446" algn="l" defTabSz="685783" rtl="0" eaLnBrk="1" latinLnBrk="0" hangingPunct="1">
              <a:lnSpc>
                <a:spcPct val="90000"/>
              </a:lnSpc>
              <a:spcBef>
                <a:spcPts val="375"/>
              </a:spcBef>
              <a:buClr>
                <a:srgbClr val="F2B53C"/>
              </a:buClr>
              <a:buFont typeface="Arial" panose="020B0604020202020204" pitchFamily="34" charset="0"/>
              <a:buChar char="•"/>
              <a:defRPr sz="1350" b="0" kern="1200">
                <a:solidFill>
                  <a:srgbClr val="171A6C"/>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514350" indent="-514350">
              <a:buFont typeface="+mj-lt"/>
              <a:buAutoNum type="arabicPeriod"/>
            </a:pPr>
            <a:r>
              <a:rPr lang="en-GB" sz="1800" b="1" dirty="0"/>
              <a:t>Integrated light images:</a:t>
            </a:r>
          </a:p>
          <a:p>
            <a:pPr marL="914400" lvl="1" indent="-457200">
              <a:buFont typeface="+mj-lt"/>
              <a:buAutoNum type="alphaLcPeriod"/>
            </a:pPr>
            <a:r>
              <a:rPr lang="en-GB" sz="1600" dirty="0"/>
              <a:t>Recorded at each methane fraction</a:t>
            </a:r>
          </a:p>
          <a:p>
            <a:pPr marL="914400" lvl="1" indent="-457200">
              <a:buFont typeface="+mj-lt"/>
              <a:buAutoNum type="alphaLcPeriod"/>
            </a:pPr>
            <a:r>
              <a:rPr lang="en-GB" sz="1600" dirty="0"/>
              <a:t>Clearer when calculating </a:t>
            </a:r>
            <a:r>
              <a:rPr lang="en-GB" sz="1600" dirty="0" err="1"/>
              <a:t>ToT</a:t>
            </a:r>
            <a:r>
              <a:rPr lang="en-GB" sz="1600" dirty="0"/>
              <a:t> integral</a:t>
            </a:r>
          </a:p>
          <a:p>
            <a:pPr marL="914400" lvl="1" indent="-457200">
              <a:buFont typeface="+mj-lt"/>
              <a:buAutoNum type="alphaLcPeriod"/>
            </a:pPr>
            <a:endParaRPr lang="en-GB" sz="1600" dirty="0"/>
          </a:p>
          <a:p>
            <a:pPr marL="514350" indent="-514350">
              <a:buFont typeface="+mj-lt"/>
              <a:buAutoNum type="arabicPeriod"/>
            </a:pPr>
            <a:r>
              <a:rPr lang="en-GB" sz="1800" b="1" dirty="0"/>
              <a:t>Charge readout:</a:t>
            </a:r>
          </a:p>
          <a:p>
            <a:pPr marL="914400" lvl="1" indent="-457200">
              <a:buFont typeface="+mj-lt"/>
              <a:buAutoNum type="alphaLcPeriod"/>
            </a:pPr>
            <a:r>
              <a:rPr lang="en-GB" sz="1600" dirty="0"/>
              <a:t>Observed events (blue) at each fraction</a:t>
            </a:r>
          </a:p>
          <a:p>
            <a:pPr marL="914400" lvl="1" indent="-457200">
              <a:buFont typeface="+mj-lt"/>
              <a:buAutoNum type="alphaLcPeriod"/>
            </a:pPr>
            <a:r>
              <a:rPr lang="en-GB" sz="1600" dirty="0"/>
              <a:t>Significant amount of noise (yellow) in channels and difficult to build pulse-height spectrum</a:t>
            </a:r>
          </a:p>
          <a:p>
            <a:pPr lvl="1"/>
            <a:endParaRPr lang="en-GB" dirty="0"/>
          </a:p>
          <a:p>
            <a:pPr lvl="1"/>
            <a:endParaRPr lang="en-GB" dirty="0"/>
          </a:p>
          <a:p>
            <a:pPr lvl="1"/>
            <a:endParaRPr lang="en-GB" dirty="0"/>
          </a:p>
          <a:p>
            <a:pPr lvl="1"/>
            <a:endParaRPr lang="en-GB" dirty="0"/>
          </a:p>
          <a:p>
            <a:endParaRPr lang="en-GB" dirty="0"/>
          </a:p>
        </p:txBody>
      </p:sp>
      <p:sp>
        <p:nvSpPr>
          <p:cNvPr id="37" name="Title 1">
            <a:extLst>
              <a:ext uri="{FF2B5EF4-FFF2-40B4-BE49-F238E27FC236}">
                <a16:creationId xmlns:a16="http://schemas.microsoft.com/office/drawing/2014/main" id="{1C25A0BE-3BD2-A274-C008-08EF15A5AA6E}"/>
              </a:ext>
            </a:extLst>
          </p:cNvPr>
          <p:cNvSpPr txBox="1">
            <a:spLocks/>
          </p:cNvSpPr>
          <p:nvPr/>
        </p:nvSpPr>
        <p:spPr>
          <a:xfrm>
            <a:off x="161856" y="1588232"/>
            <a:ext cx="5447356" cy="1325563"/>
          </a:xfrm>
          <a:prstGeom prst="rect">
            <a:avLst/>
          </a:prstGeom>
        </p:spPr>
        <p:txBody>
          <a:bodyPr vert="horz" lIns="91440" tIns="45720" rIns="91440" bIns="45720" rtlCol="0" anchor="ctr">
            <a:noAutofit/>
          </a:bodyPr>
          <a:lstStyle>
            <a:lvl1pPr algn="l" defTabSz="685783" rtl="0" eaLnBrk="1" latinLnBrk="0" hangingPunct="1">
              <a:lnSpc>
                <a:spcPct val="90000"/>
              </a:lnSpc>
              <a:spcBef>
                <a:spcPct val="0"/>
              </a:spcBef>
              <a:buNone/>
              <a:defRPr sz="3300" b="1" kern="1200">
                <a:solidFill>
                  <a:schemeClr val="bg1"/>
                </a:solidFill>
                <a:latin typeface="+mj-lt"/>
                <a:ea typeface="+mj-ea"/>
                <a:cs typeface="+mj-cs"/>
              </a:defRPr>
            </a:lvl1pPr>
          </a:lstStyle>
          <a:p>
            <a:endParaRPr lang="en-GB" sz="3600" dirty="0">
              <a:solidFill>
                <a:schemeClr val="tx1"/>
              </a:solidFill>
            </a:endParaRPr>
          </a:p>
        </p:txBody>
      </p:sp>
      <p:sp>
        <p:nvSpPr>
          <p:cNvPr id="39" name="TextBox 38">
            <a:extLst>
              <a:ext uri="{FF2B5EF4-FFF2-40B4-BE49-F238E27FC236}">
                <a16:creationId xmlns:a16="http://schemas.microsoft.com/office/drawing/2014/main" id="{52C2AA3F-1B8C-8981-A605-E16786766C09}"/>
              </a:ext>
            </a:extLst>
          </p:cNvPr>
          <p:cNvSpPr txBox="1"/>
          <p:nvPr/>
        </p:nvSpPr>
        <p:spPr>
          <a:xfrm>
            <a:off x="339203" y="1601314"/>
            <a:ext cx="3797137" cy="1200329"/>
          </a:xfrm>
          <a:prstGeom prst="rect">
            <a:avLst/>
          </a:prstGeom>
          <a:noFill/>
        </p:spPr>
        <p:txBody>
          <a:bodyPr wrap="square">
            <a:spAutoFit/>
          </a:bodyPr>
          <a:lstStyle/>
          <a:p>
            <a:pPr algn="ctr"/>
            <a:r>
              <a:rPr lang="en-GB" sz="2400" b="1" dirty="0">
                <a:solidFill>
                  <a:schemeClr val="tx1"/>
                </a:solidFill>
              </a:rPr>
              <a:t>Measurements </a:t>
            </a:r>
            <a:r>
              <a:rPr lang="en-GB" sz="2400" b="1" dirty="0"/>
              <a:t>with d</a:t>
            </a:r>
            <a:r>
              <a:rPr lang="en-GB" sz="2400" b="1" dirty="0">
                <a:solidFill>
                  <a:schemeClr val="tx1"/>
                </a:solidFill>
              </a:rPr>
              <a:t>ifferent Methane fractions </a:t>
            </a:r>
          </a:p>
          <a:p>
            <a:pPr algn="ctr"/>
            <a:r>
              <a:rPr lang="en-GB" sz="2400" b="1" dirty="0">
                <a:solidFill>
                  <a:schemeClr val="tx1"/>
                </a:solidFill>
              </a:rPr>
              <a:t>between 1.2 and 1.3 bar</a:t>
            </a:r>
          </a:p>
        </p:txBody>
      </p:sp>
    </p:spTree>
    <p:extLst>
      <p:ext uri="{BB962C8B-B14F-4D97-AF65-F5344CB8AC3E}">
        <p14:creationId xmlns:p14="http://schemas.microsoft.com/office/powerpoint/2010/main" val="301096781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31042F-DA60-4C55-D10F-101663ACF96B}"/>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EE43E67F-7CA4-64F6-D804-62648157443A}"/>
              </a:ext>
            </a:extLst>
          </p:cNvPr>
          <p:cNvSpPr>
            <a:spLocks noGrp="1"/>
          </p:cNvSpPr>
          <p:nvPr>
            <p:ph type="ftr" sz="quarter" idx="11"/>
          </p:nvPr>
        </p:nvSpPr>
        <p:spPr>
          <a:xfrm>
            <a:off x="38948" y="6465288"/>
            <a:ext cx="9143999" cy="501650"/>
          </a:xfrm>
        </p:spPr>
        <p:txBody>
          <a:bodyPr/>
          <a:lstStyle/>
          <a:p>
            <a:r>
              <a:rPr lang="en-US"/>
              <a:t>4th Annual Meeting - Prague</a:t>
            </a:r>
            <a:endParaRPr lang="en-GB" dirty="0"/>
          </a:p>
        </p:txBody>
      </p:sp>
      <p:sp>
        <p:nvSpPr>
          <p:cNvPr id="4" name="Date Placeholder 3">
            <a:extLst>
              <a:ext uri="{FF2B5EF4-FFF2-40B4-BE49-F238E27FC236}">
                <a16:creationId xmlns:a16="http://schemas.microsoft.com/office/drawing/2014/main" id="{EF1E197B-8B6D-E092-D674-04EF346698BD}"/>
              </a:ext>
            </a:extLst>
          </p:cNvPr>
          <p:cNvSpPr>
            <a:spLocks noGrp="1"/>
          </p:cNvSpPr>
          <p:nvPr>
            <p:ph type="dt" sz="half" idx="10"/>
          </p:nvPr>
        </p:nvSpPr>
        <p:spPr/>
        <p:txBody>
          <a:bodyPr/>
          <a:lstStyle/>
          <a:p>
            <a:r>
              <a:rPr lang="en-US"/>
              <a:t>8 May 2025</a:t>
            </a:r>
            <a:endParaRPr lang="en-GB" sz="1400" dirty="0"/>
          </a:p>
        </p:txBody>
      </p:sp>
      <p:sp>
        <p:nvSpPr>
          <p:cNvPr id="5" name="Slide Number Placeholder 4">
            <a:extLst>
              <a:ext uri="{FF2B5EF4-FFF2-40B4-BE49-F238E27FC236}">
                <a16:creationId xmlns:a16="http://schemas.microsoft.com/office/drawing/2014/main" id="{AFFDEF74-3B87-7DDF-5E0D-FF10F4D2CCF9}"/>
              </a:ext>
            </a:extLst>
          </p:cNvPr>
          <p:cNvSpPr>
            <a:spLocks noGrp="1"/>
          </p:cNvSpPr>
          <p:nvPr>
            <p:ph type="sldNum" sz="quarter" idx="12"/>
          </p:nvPr>
        </p:nvSpPr>
        <p:spPr/>
        <p:txBody>
          <a:bodyPr/>
          <a:lstStyle/>
          <a:p>
            <a:fld id="{FC4456CD-832E-41F2-9893-C7650CCC5376}" type="slidenum">
              <a:rPr lang="en-GB" smtClean="0"/>
              <a:t>25</a:t>
            </a:fld>
            <a:endParaRPr lang="en-GB"/>
          </a:p>
        </p:txBody>
      </p:sp>
      <p:sp>
        <p:nvSpPr>
          <p:cNvPr id="13" name="TextBox 12">
            <a:extLst>
              <a:ext uri="{FF2B5EF4-FFF2-40B4-BE49-F238E27FC236}">
                <a16:creationId xmlns:a16="http://schemas.microsoft.com/office/drawing/2014/main" id="{5B25EEDE-ABD2-3163-1E49-35EFB40FEFD8}"/>
              </a:ext>
            </a:extLst>
          </p:cNvPr>
          <p:cNvSpPr txBox="1"/>
          <p:nvPr/>
        </p:nvSpPr>
        <p:spPr>
          <a:xfrm>
            <a:off x="0" y="1140588"/>
            <a:ext cx="9218101" cy="769441"/>
          </a:xfrm>
          <a:prstGeom prst="rect">
            <a:avLst/>
          </a:prstGeom>
          <a:noFill/>
        </p:spPr>
        <p:txBody>
          <a:bodyPr wrap="none" rtlCol="0">
            <a:spAutoFit/>
          </a:bodyPr>
          <a:lstStyle/>
          <a:p>
            <a:r>
              <a:rPr lang="en-GB" sz="2200" b="1" i="1" dirty="0">
                <a:solidFill>
                  <a:srgbClr val="002060"/>
                </a:solidFill>
                <a:latin typeface="Calibri" panose="020F0502020204030204" pitchFamily="34" charset="0"/>
                <a:cs typeface="Calibri" panose="020F0502020204030204" pitchFamily="34" charset="0"/>
              </a:rPr>
              <a:t>Task 7.5. Photon detectors for hadron particle identification at high momenta</a:t>
            </a:r>
          </a:p>
          <a:p>
            <a:endParaRPr lang="en-GB" sz="2200" b="1" i="1" dirty="0">
              <a:solidFill>
                <a:srgbClr val="002060"/>
              </a:solidFill>
              <a:latin typeface="Calibri" panose="020F0502020204030204" pitchFamily="34" charset="0"/>
              <a:cs typeface="Calibri" panose="020F0502020204030204" pitchFamily="34" charset="0"/>
            </a:endParaRPr>
          </a:p>
        </p:txBody>
      </p:sp>
      <p:sp>
        <p:nvSpPr>
          <p:cNvPr id="10" name="Title 5">
            <a:extLst>
              <a:ext uri="{FF2B5EF4-FFF2-40B4-BE49-F238E27FC236}">
                <a16:creationId xmlns:a16="http://schemas.microsoft.com/office/drawing/2014/main" id="{E576F1A4-1749-D5F3-CEB4-23858223CACA}"/>
              </a:ext>
            </a:extLst>
          </p:cNvPr>
          <p:cNvSpPr txBox="1">
            <a:spLocks/>
          </p:cNvSpPr>
          <p:nvPr/>
        </p:nvSpPr>
        <p:spPr>
          <a:xfrm>
            <a:off x="3990258" y="97266"/>
            <a:ext cx="5005670" cy="1077238"/>
          </a:xfrm>
          <a:prstGeom prst="rect">
            <a:avLst/>
          </a:prstGeom>
        </p:spPr>
        <p:txBody>
          <a:bodyPr vert="horz" lIns="91440" tIns="45720" rIns="91440" bIns="45720" rtlCol="0" anchor="ctr">
            <a:normAutofit fontScale="97500"/>
          </a:bodyPr>
          <a:lstStyle>
            <a:lvl1pPr algn="l" defTabSz="685783" rtl="0" eaLnBrk="1" latinLnBrk="0" hangingPunct="1">
              <a:lnSpc>
                <a:spcPct val="90000"/>
              </a:lnSpc>
              <a:spcBef>
                <a:spcPct val="0"/>
              </a:spcBef>
              <a:buNone/>
              <a:defRPr sz="3300" b="1" kern="1200">
                <a:solidFill>
                  <a:schemeClr val="bg1"/>
                </a:solidFill>
                <a:latin typeface="+mj-lt"/>
                <a:ea typeface="+mj-ea"/>
                <a:cs typeface="+mj-cs"/>
              </a:defRPr>
            </a:lvl1pPr>
          </a:lstStyle>
          <a:p>
            <a:pPr algn="ctr" defTabSz="457200">
              <a:defRPr/>
            </a:pPr>
            <a:r>
              <a:rPr lang="en-GB" sz="3600" dirty="0">
                <a:solidFill>
                  <a:schemeClr val="bg1">
                    <a:lumMod val="95000"/>
                  </a:schemeClr>
                </a:solidFill>
                <a:latin typeface="Calibri Light" panose="020F0302020204030204" pitchFamily="34" charset="0"/>
                <a:cs typeface="Calibri Light" panose="020F0302020204030204" pitchFamily="34" charset="0"/>
              </a:rPr>
              <a:t>Task 7.5: Photon Detectors</a:t>
            </a:r>
            <a:br>
              <a:rPr lang="en-GB" sz="3600" dirty="0">
                <a:solidFill>
                  <a:schemeClr val="bg1">
                    <a:lumMod val="95000"/>
                  </a:schemeClr>
                </a:solidFill>
                <a:latin typeface="Calibri Light" panose="020F0302020204030204" pitchFamily="34" charset="0"/>
                <a:cs typeface="Calibri Light" panose="020F0302020204030204" pitchFamily="34" charset="0"/>
              </a:rPr>
            </a:br>
            <a:r>
              <a:rPr lang="en-GB" sz="3600" dirty="0">
                <a:solidFill>
                  <a:schemeClr val="bg1">
                    <a:lumMod val="95000"/>
                  </a:schemeClr>
                </a:solidFill>
                <a:latin typeface="Calibri Light" panose="020F0302020204030204" pitchFamily="34" charset="0"/>
                <a:cs typeface="Calibri Light" panose="020F0302020204030204" pitchFamily="34" charset="0"/>
              </a:rPr>
              <a:t>for hadron Particle ID</a:t>
            </a:r>
            <a:endParaRPr lang="en-GB" sz="3600" b="0" spc="-1" dirty="0">
              <a:solidFill>
                <a:prstClr val="white"/>
              </a:solidFill>
              <a:latin typeface="Calibri Light" panose="020F0302020204030204" pitchFamily="34" charset="0"/>
              <a:cs typeface="Calibri Light" panose="020F0302020204030204" pitchFamily="34" charset="0"/>
            </a:endParaRPr>
          </a:p>
        </p:txBody>
      </p:sp>
      <p:sp>
        <p:nvSpPr>
          <p:cNvPr id="9" name="Content Placeholder 2">
            <a:extLst>
              <a:ext uri="{FF2B5EF4-FFF2-40B4-BE49-F238E27FC236}">
                <a16:creationId xmlns:a16="http://schemas.microsoft.com/office/drawing/2014/main" id="{A364AB85-86D5-7F65-7389-54C78970FDE7}"/>
              </a:ext>
            </a:extLst>
          </p:cNvPr>
          <p:cNvSpPr>
            <a:spLocks noGrp="1"/>
          </p:cNvSpPr>
          <p:nvPr>
            <p:ph idx="1"/>
          </p:nvPr>
        </p:nvSpPr>
        <p:spPr>
          <a:xfrm>
            <a:off x="119874" y="1700590"/>
            <a:ext cx="8666162" cy="4886325"/>
          </a:xfrm>
        </p:spPr>
        <p:txBody>
          <a:bodyPr>
            <a:normAutofit/>
          </a:bodyPr>
          <a:lstStyle/>
          <a:p>
            <a:pPr marL="342900" indent="-342900">
              <a:buFont typeface="Wingdings" panose="05000000000000000000" pitchFamily="2" charset="2"/>
              <a:buChar char="Ø"/>
            </a:pPr>
            <a:r>
              <a:rPr lang="en-GB" sz="2000" b="1" dirty="0"/>
              <a:t>A bridge between gaseous detectors and PID, with focus of the detection of single photoelectrons</a:t>
            </a:r>
          </a:p>
          <a:p>
            <a:pPr marL="342900" indent="-342900">
              <a:buFont typeface="Wingdings" panose="05000000000000000000" pitchFamily="2" charset="2"/>
              <a:buChar char="Ø"/>
            </a:pPr>
            <a:r>
              <a:rPr lang="en-GB" dirty="0">
                <a:solidFill>
                  <a:schemeClr val="tx1"/>
                </a:solidFill>
                <a:effectLst/>
                <a:ea typeface="Calibri" panose="020F0502020204030204" pitchFamily="34" charset="0"/>
                <a:cs typeface="Arial" panose="020B0604020202020204" pitchFamily="34" charset="0"/>
              </a:rPr>
              <a:t>The R&amp;D activity is dedicated to developments for the detection of single photoelectrons</a:t>
            </a:r>
            <a:r>
              <a:rPr lang="en-GB" dirty="0">
                <a:solidFill>
                  <a:srgbClr val="C00000"/>
                </a:solidFill>
                <a:effectLst/>
                <a:ea typeface="Calibri" panose="020F0502020204030204" pitchFamily="34" charset="0"/>
                <a:cs typeface="Arial" panose="020B0604020202020204" pitchFamily="34" charset="0"/>
              </a:rPr>
              <a:t> </a:t>
            </a:r>
            <a:r>
              <a:rPr lang="en-GB" dirty="0">
                <a:solidFill>
                  <a:schemeClr val="tx1"/>
                </a:solidFill>
                <a:effectLst/>
                <a:ea typeface="Calibri" panose="020F0502020204030204" pitchFamily="34" charset="0"/>
                <a:cs typeface="Arial" panose="020B0604020202020204" pitchFamily="34" charset="0"/>
                <a:sym typeface="Wingdings" panose="05000000000000000000" pitchFamily="2" charset="2"/>
              </a:rPr>
              <a:t> 3 </a:t>
            </a:r>
            <a:r>
              <a:rPr lang="en-GB" dirty="0">
                <a:solidFill>
                  <a:schemeClr val="tx1"/>
                </a:solidFill>
                <a:effectLst/>
                <a:ea typeface="Calibri" panose="020F0502020204030204" pitchFamily="34" charset="0"/>
                <a:cs typeface="Arial" panose="020B0604020202020204" pitchFamily="34" charset="0"/>
              </a:rPr>
              <a:t>R&amp;D lines :</a:t>
            </a:r>
            <a:endParaRPr lang="en-GB" sz="1200" dirty="0">
              <a:solidFill>
                <a:schemeClr val="tx1"/>
              </a:solidFill>
              <a:effectLst/>
              <a:ea typeface="Calibri" panose="020F0502020204030204" pitchFamily="34" charset="0"/>
              <a:cs typeface="Arial" panose="020B0604020202020204" pitchFamily="34" charset="0"/>
            </a:endParaRPr>
          </a:p>
          <a:p>
            <a:pPr marL="1104900" lvl="1" indent="-342900">
              <a:lnSpc>
                <a:spcPct val="107000"/>
              </a:lnSpc>
              <a:spcBef>
                <a:spcPts val="0"/>
              </a:spcBef>
              <a:spcAft>
                <a:spcPts val="800"/>
              </a:spcAft>
              <a:buFont typeface="+mj-lt"/>
              <a:buAutoNum type="arabicPeriod"/>
            </a:pPr>
            <a:r>
              <a:rPr lang="en-GB" sz="1800" b="1" dirty="0">
                <a:effectLst/>
                <a:ea typeface="Calibri" panose="020F0502020204030204" pitchFamily="34" charset="0"/>
              </a:rPr>
              <a:t>MPGD-based PDs  </a:t>
            </a:r>
            <a:r>
              <a:rPr lang="en-GB" sz="1800" i="1" dirty="0">
                <a:effectLst/>
                <a:ea typeface="Calibri" panose="020F0502020204030204" pitchFamily="34" charset="0"/>
              </a:rPr>
              <a:t>(INFN-TS, Charles U.,  USTC)</a:t>
            </a:r>
          </a:p>
          <a:p>
            <a:pPr lvl="3">
              <a:lnSpc>
                <a:spcPct val="100000"/>
              </a:lnSpc>
              <a:spcBef>
                <a:spcPts val="0"/>
              </a:spcBef>
              <a:spcAft>
                <a:spcPts val="600"/>
              </a:spcAft>
            </a:pPr>
            <a:r>
              <a:rPr lang="en-GB" sz="1600" dirty="0">
                <a:solidFill>
                  <a:schemeClr val="tx1"/>
                </a:solidFill>
                <a:effectLst/>
                <a:ea typeface="Calibri" panose="020F0502020204030204" pitchFamily="34" charset="0"/>
                <a:cs typeface="Arial" panose="020B0604020202020204" pitchFamily="34" charset="0"/>
              </a:rPr>
              <a:t>Optimize the detector construction protocol</a:t>
            </a:r>
          </a:p>
          <a:p>
            <a:pPr lvl="3">
              <a:lnSpc>
                <a:spcPct val="100000"/>
              </a:lnSpc>
              <a:spcBef>
                <a:spcPts val="0"/>
              </a:spcBef>
              <a:spcAft>
                <a:spcPts val="600"/>
              </a:spcAft>
            </a:pPr>
            <a:r>
              <a:rPr lang="en-GB" sz="1600" dirty="0">
                <a:solidFill>
                  <a:schemeClr val="tx1"/>
                </a:solidFill>
                <a:effectLst/>
                <a:ea typeface="Calibri" panose="020F0502020204030204" pitchFamily="34" charset="0"/>
                <a:cs typeface="Arial" panose="020B0604020202020204" pitchFamily="34" charset="0"/>
              </a:rPr>
              <a:t>Qualify for this application a novel low-noise FE electronics: VMM3</a:t>
            </a:r>
          </a:p>
          <a:p>
            <a:pPr lvl="3">
              <a:lnSpc>
                <a:spcPct val="100000"/>
              </a:lnSpc>
              <a:spcBef>
                <a:spcPts val="0"/>
              </a:spcBef>
              <a:spcAft>
                <a:spcPts val="600"/>
              </a:spcAft>
            </a:pPr>
            <a:r>
              <a:rPr lang="en-GB" sz="1600" dirty="0">
                <a:solidFill>
                  <a:schemeClr val="tx1"/>
                </a:solidFill>
                <a:cs typeface="Arial" panose="020B0604020202020204" pitchFamily="34" charset="0"/>
              </a:rPr>
              <a:t>Explore novel photoconverter materials </a:t>
            </a:r>
            <a:r>
              <a:rPr lang="en-GB" sz="1600" b="1" dirty="0">
                <a:solidFill>
                  <a:schemeClr val="tx1"/>
                </a:solidFill>
                <a:cs typeface="Arial" panose="020B0604020202020204" pitchFamily="34" charset="0"/>
              </a:rPr>
              <a:t>(deliverable, month 44)</a:t>
            </a:r>
            <a:endParaRPr lang="en-GB" sz="1600" b="1" dirty="0">
              <a:ea typeface="Calibri" panose="020F0502020204030204" pitchFamily="34" charset="0"/>
            </a:endParaRPr>
          </a:p>
          <a:p>
            <a:pPr marL="762000" lvl="1" indent="0">
              <a:lnSpc>
                <a:spcPct val="107000"/>
              </a:lnSpc>
              <a:spcBef>
                <a:spcPts val="0"/>
              </a:spcBef>
              <a:spcAft>
                <a:spcPts val="800"/>
              </a:spcAft>
              <a:buNone/>
            </a:pPr>
            <a:r>
              <a:rPr lang="en-GB" sz="1800" b="1" dirty="0">
                <a:solidFill>
                  <a:srgbClr val="FFC000"/>
                </a:solidFill>
                <a:effectLst/>
                <a:ea typeface="Calibri" panose="020F0502020204030204" pitchFamily="34" charset="0"/>
              </a:rPr>
              <a:t>2.    </a:t>
            </a:r>
            <a:r>
              <a:rPr lang="en-GB" sz="1800" b="1" dirty="0">
                <a:effectLst/>
                <a:ea typeface="Calibri" panose="020F0502020204030204" pitchFamily="34" charset="0"/>
              </a:rPr>
              <a:t>Visible light </a:t>
            </a:r>
            <a:r>
              <a:rPr lang="en-GB" sz="1800" b="1" dirty="0">
                <a:effectLst/>
                <a:ea typeface="Calibri" panose="020F0502020204030204" pitchFamily="34" charset="0"/>
                <a:cs typeface="Times New Roman" panose="02020603050405020304" pitchFamily="18" charset="0"/>
              </a:rPr>
              <a:t>PDs</a:t>
            </a:r>
            <a:r>
              <a:rPr lang="en-GB" sz="1800" b="1" dirty="0">
                <a:effectLst/>
                <a:ea typeface="Calibri" panose="020F0502020204030204" pitchFamily="34" charset="0"/>
              </a:rPr>
              <a:t> insensitive to magnetic field 					</a:t>
            </a:r>
            <a:r>
              <a:rPr lang="en-GB" sz="1800" i="1" dirty="0">
                <a:effectLst/>
                <a:ea typeface="Calibri" panose="020F0502020204030204" pitchFamily="34" charset="0"/>
              </a:rPr>
              <a:t>(INFN-BA, INFN-BO, INFN-TS, USTC, INCOM)</a:t>
            </a:r>
          </a:p>
          <a:p>
            <a:pPr marL="1333509" lvl="1" indent="-400050">
              <a:lnSpc>
                <a:spcPct val="107000"/>
              </a:lnSpc>
              <a:spcBef>
                <a:spcPts val="0"/>
              </a:spcBef>
              <a:spcAft>
                <a:spcPts val="600"/>
              </a:spcAft>
            </a:pPr>
            <a:r>
              <a:rPr lang="en-GB" sz="1600" dirty="0">
                <a:solidFill>
                  <a:schemeClr val="tx1"/>
                </a:solidFill>
                <a:ea typeface="Calibri" panose="020F0502020204030204" pitchFamily="34" charset="0"/>
                <a:cs typeface="Arial" panose="020B0604020202020204" pitchFamily="34" charset="0"/>
              </a:rPr>
              <a:t>Q</a:t>
            </a:r>
            <a:r>
              <a:rPr lang="en-GB" sz="1600" dirty="0">
                <a:solidFill>
                  <a:schemeClr val="tx1"/>
                </a:solidFill>
                <a:effectLst/>
                <a:ea typeface="Calibri" panose="020F0502020204030204" pitchFamily="34" charset="0"/>
                <a:cs typeface="Arial" panose="020B0604020202020204" pitchFamily="34" charset="0"/>
              </a:rPr>
              <a:t>ualify Si PMs for single photoelectron detection in imaging devices</a:t>
            </a:r>
          </a:p>
          <a:p>
            <a:pPr marL="1333509" lvl="1" indent="-400050">
              <a:lnSpc>
                <a:spcPct val="107000"/>
              </a:lnSpc>
              <a:spcBef>
                <a:spcPts val="0"/>
              </a:spcBef>
              <a:spcAft>
                <a:spcPts val="600"/>
              </a:spcAft>
            </a:pPr>
            <a:r>
              <a:rPr lang="en-GB" sz="1600" dirty="0">
                <a:solidFill>
                  <a:schemeClr val="tx1"/>
                </a:solidFill>
                <a:effectLst/>
                <a:ea typeface="Calibri" panose="020F0502020204030204" pitchFamily="34" charset="0"/>
                <a:cs typeface="Arial" panose="020B0604020202020204" pitchFamily="34" charset="0"/>
              </a:rPr>
              <a:t>Qualify LAPPDs for single photoelectron detection in imaging devices</a:t>
            </a:r>
          </a:p>
          <a:p>
            <a:pPr marL="1104900" lvl="1" indent="-342900">
              <a:lnSpc>
                <a:spcPct val="107000"/>
              </a:lnSpc>
              <a:spcBef>
                <a:spcPts val="0"/>
              </a:spcBef>
              <a:buAutoNum type="arabicPeriod" startAt="3"/>
            </a:pPr>
            <a:r>
              <a:rPr lang="en-GB" b="1" dirty="0">
                <a:effectLst/>
                <a:ea typeface="Calibri" panose="020F0502020204030204" pitchFamily="34" charset="0"/>
                <a:cs typeface="Times New Roman" panose="02020603050405020304" pitchFamily="18" charset="0"/>
              </a:rPr>
              <a:t>Comparative assessment by simulations</a:t>
            </a:r>
            <a:r>
              <a:rPr lang="en-GB" dirty="0">
                <a:effectLst/>
                <a:ea typeface="Calibri" panose="020F0502020204030204" pitchFamily="34" charset="0"/>
                <a:cs typeface="Times New Roman" panose="02020603050405020304" pitchFamily="18" charset="0"/>
              </a:rPr>
              <a:t> using as input the photosensor</a:t>
            </a:r>
          </a:p>
          <a:p>
            <a:pPr marL="762000" lvl="1" indent="0">
              <a:lnSpc>
                <a:spcPct val="107000"/>
              </a:lnSpc>
              <a:spcBef>
                <a:spcPts val="0"/>
              </a:spcBef>
              <a:spcAft>
                <a:spcPts val="600"/>
              </a:spcAft>
              <a:buNone/>
            </a:pPr>
            <a:r>
              <a:rPr lang="en-GB" dirty="0">
                <a:ea typeface="Calibri" panose="020F0502020204030204" pitchFamily="34" charset="0"/>
                <a:cs typeface="Times New Roman" panose="02020603050405020304" pitchFamily="18" charset="0"/>
              </a:rPr>
              <a:t>       </a:t>
            </a:r>
            <a:r>
              <a:rPr lang="en-GB" dirty="0">
                <a:effectLst/>
                <a:ea typeface="Calibri" panose="020F0502020204030204" pitchFamily="34" charset="0"/>
                <a:cs typeface="Times New Roman" panose="02020603050405020304" pitchFamily="18" charset="0"/>
              </a:rPr>
              <a:t>performance as from R&amp;D lines 1. and 2. </a:t>
            </a:r>
            <a:r>
              <a:rPr lang="en-GB" i="1" dirty="0">
                <a:effectLst/>
                <a:ea typeface="Calibri" panose="020F0502020204030204" pitchFamily="34" charset="0"/>
              </a:rPr>
              <a:t>(INFN-BA, INFN-TS)</a:t>
            </a:r>
            <a:endParaRPr lang="en-US" dirty="0">
              <a:cs typeface="Arial" pitchFamily="34" charset="0"/>
            </a:endParaRPr>
          </a:p>
        </p:txBody>
      </p:sp>
    </p:spTree>
    <p:extLst>
      <p:ext uri="{BB962C8B-B14F-4D97-AF65-F5344CB8AC3E}">
        <p14:creationId xmlns:p14="http://schemas.microsoft.com/office/powerpoint/2010/main" val="243790065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895386D8-5BFF-4D81-7E9C-0AC9D0618569}"/>
              </a:ext>
            </a:extLst>
          </p:cNvPr>
          <p:cNvPicPr>
            <a:picLocks noChangeAspect="1"/>
          </p:cNvPicPr>
          <p:nvPr/>
        </p:nvPicPr>
        <p:blipFill rotWithShape="1">
          <a:blip r:embed="rId2"/>
          <a:srcRect t="7576" r="15080"/>
          <a:stretch/>
        </p:blipFill>
        <p:spPr>
          <a:xfrm>
            <a:off x="6265579" y="3595466"/>
            <a:ext cx="2758662" cy="2736870"/>
          </a:xfrm>
          <a:prstGeom prst="rect">
            <a:avLst/>
          </a:prstGeom>
          <a:ln>
            <a:noFill/>
          </a:ln>
        </p:spPr>
      </p:pic>
      <p:sp>
        <p:nvSpPr>
          <p:cNvPr id="7" name="Content Placeholder 6"/>
          <p:cNvSpPr>
            <a:spLocks noGrp="1"/>
          </p:cNvSpPr>
          <p:nvPr>
            <p:ph idx="1"/>
          </p:nvPr>
        </p:nvSpPr>
        <p:spPr>
          <a:xfrm>
            <a:off x="0" y="1801156"/>
            <a:ext cx="9105052" cy="5175391"/>
          </a:xfrm>
        </p:spPr>
        <p:txBody>
          <a:bodyPr>
            <a:normAutofit lnSpcReduction="10000"/>
          </a:bodyPr>
          <a:lstStyle/>
          <a:p>
            <a:pPr>
              <a:spcBef>
                <a:spcPts val="0"/>
              </a:spcBef>
              <a:spcAft>
                <a:spcPts val="600"/>
              </a:spcAft>
              <a:buClr>
                <a:srgbClr val="FFC000"/>
              </a:buClr>
              <a:buFont typeface="Wingdings" panose="05000000000000000000" pitchFamily="2" charset="2"/>
              <a:buChar char="Ø"/>
            </a:pPr>
            <a:r>
              <a:rPr lang="en-GB" sz="2300" b="1" dirty="0"/>
              <a:t> </a:t>
            </a:r>
            <a:r>
              <a:rPr lang="en-GB" sz="2600" b="1" dirty="0"/>
              <a:t>Visible-light Photo Detectors insensitive to magnetic fields</a:t>
            </a:r>
            <a:endParaRPr lang="en-GB" sz="2300" b="1" dirty="0"/>
          </a:p>
          <a:p>
            <a:pPr marL="342900" indent="-342900">
              <a:buFont typeface="+mj-lt"/>
              <a:buAutoNum type="arabicPeriod"/>
            </a:pPr>
            <a:r>
              <a:rPr lang="en-GB" sz="1800" b="1" dirty="0"/>
              <a:t>LAPPDs: </a:t>
            </a:r>
            <a:r>
              <a:rPr lang="en-GB" sz="1800" dirty="0">
                <a:solidFill>
                  <a:srgbClr val="002060"/>
                </a:solidFill>
                <a:latin typeface="Calibri" panose="020F0502020204030204" pitchFamily="34" charset="0"/>
                <a:cs typeface="Calibri" panose="020F0502020204030204" pitchFamily="34" charset="0"/>
              </a:rPr>
              <a:t>Time resolution assessment completed and published (</a:t>
            </a:r>
            <a:r>
              <a:rPr lang="pl-PL" sz="1800" dirty="0">
                <a:solidFill>
                  <a:srgbClr val="002060"/>
                </a:solidFill>
                <a:latin typeface="Calibri" panose="020F0502020204030204" pitchFamily="34" charset="0"/>
                <a:cs typeface="Calibri" panose="020F0502020204030204" pitchFamily="34" charset="0"/>
              </a:rPr>
              <a:t>NIM A 1058 (2024) 168937)</a:t>
            </a:r>
            <a:endParaRPr lang="en-GB" sz="1800" dirty="0">
              <a:solidFill>
                <a:srgbClr val="002060"/>
              </a:solidFill>
              <a:latin typeface="Calibri" panose="020F0502020204030204" pitchFamily="34" charset="0"/>
              <a:cs typeface="Calibri" panose="020F0502020204030204" pitchFamily="34" charset="0"/>
            </a:endParaRPr>
          </a:p>
          <a:p>
            <a:pPr marL="342891" lvl="1" indent="0">
              <a:spcBef>
                <a:spcPts val="0"/>
              </a:spcBef>
              <a:buNone/>
            </a:pPr>
            <a:r>
              <a:rPr lang="en-GB" sz="1600" dirty="0">
                <a:solidFill>
                  <a:srgbClr val="002060"/>
                </a:solidFill>
                <a:latin typeface="Calibri" panose="020F0502020204030204" pitchFamily="34" charset="0"/>
                <a:cs typeface="Calibri" panose="020F0502020204030204" pitchFamily="34" charset="0"/>
              </a:rPr>
              <a:t>	           </a:t>
            </a:r>
            <a:r>
              <a:rPr lang="it-IT" dirty="0">
                <a:solidFill>
                  <a:srgbClr val="002060"/>
                </a:solidFill>
                <a:latin typeface="Calibri" panose="020F0502020204030204" pitchFamily="34" charset="0"/>
                <a:cs typeface="Calibri" panose="020F0502020204030204" pitchFamily="34" charset="0"/>
              </a:rPr>
              <a:t>Cherenkov photons generated in a quartz lens radiator at the CERN PS test beam</a:t>
            </a:r>
            <a:r>
              <a:rPr lang="it-IT" sz="1600" dirty="0">
                <a:solidFill>
                  <a:srgbClr val="002060"/>
                </a:solidFill>
                <a:latin typeface="Calibri" panose="020F0502020204030204" pitchFamily="34" charset="0"/>
                <a:cs typeface="Calibri" panose="020F0502020204030204" pitchFamily="34" charset="0"/>
              </a:rPr>
              <a:t> 								</a:t>
            </a:r>
            <a:r>
              <a:rPr lang="en-US" sz="1600" b="1" dirty="0">
                <a:solidFill>
                  <a:schemeClr val="tx1"/>
                </a:solidFill>
              </a:rPr>
              <a:t>Response from two different LAPPD pads, 								detecting single photons (black) or with a 								probability for more than 1 photon (red)  </a:t>
            </a:r>
          </a:p>
          <a:p>
            <a:pPr marL="1028674" lvl="3" indent="0">
              <a:buNone/>
            </a:pPr>
            <a:endParaRPr lang="en-GB" sz="1400" dirty="0"/>
          </a:p>
          <a:p>
            <a:pPr marL="1028674" lvl="3" indent="0">
              <a:buNone/>
            </a:pPr>
            <a:r>
              <a:rPr lang="en-GB" sz="1400" dirty="0"/>
              <a:t>					         </a:t>
            </a:r>
            <a:r>
              <a:rPr lang="en-GB" sz="1600" b="1" dirty="0"/>
              <a:t>SPE time resolution</a:t>
            </a:r>
          </a:p>
          <a:p>
            <a:pPr marL="1028674" lvl="3" indent="0">
              <a:buNone/>
            </a:pPr>
            <a:r>
              <a:rPr lang="en-GB" sz="1600" b="1" dirty="0"/>
              <a:t>	:					   ~75ps</a:t>
            </a:r>
            <a:endParaRPr lang="en-GB" sz="1400" b="1" dirty="0"/>
          </a:p>
          <a:p>
            <a:pPr marL="1028682" lvl="2" indent="-342900">
              <a:buFont typeface="+mj-lt"/>
              <a:buAutoNum type="arabicPeriod" startAt="2"/>
            </a:pPr>
            <a:endParaRPr lang="en-GB" sz="1400" dirty="0"/>
          </a:p>
          <a:p>
            <a:pPr marL="1028682" lvl="2" indent="-342900">
              <a:buFont typeface="+mj-lt"/>
              <a:buAutoNum type="arabicPeriod" startAt="2"/>
            </a:pPr>
            <a:endParaRPr lang="en-GB" sz="1400" dirty="0"/>
          </a:p>
          <a:p>
            <a:pPr marL="1028682" lvl="2" indent="-342900">
              <a:buFont typeface="+mj-lt"/>
              <a:buAutoNum type="arabicPeriod" startAt="2"/>
            </a:pPr>
            <a:endParaRPr lang="en-GB" sz="1400" dirty="0"/>
          </a:p>
          <a:p>
            <a:pPr marL="1028682" lvl="2" indent="-342900">
              <a:buFont typeface="+mj-lt"/>
              <a:buAutoNum type="arabicPeriod" startAt="2"/>
            </a:pPr>
            <a:endParaRPr lang="en-GB" sz="1400" dirty="0"/>
          </a:p>
          <a:p>
            <a:pPr marL="685782" lvl="2" indent="0">
              <a:buNone/>
            </a:pPr>
            <a:endParaRPr lang="en-GB" sz="1400" dirty="0"/>
          </a:p>
          <a:p>
            <a:pPr marL="342900" indent="-342900">
              <a:buFont typeface="+mj-lt"/>
              <a:buAutoNum type="arabicPeriod"/>
            </a:pPr>
            <a:r>
              <a:rPr lang="en-GB" sz="1800" b="1" dirty="0" err="1"/>
              <a:t>SiPMs</a:t>
            </a:r>
            <a:r>
              <a:rPr lang="en-GB" sz="1800" b="1" dirty="0"/>
              <a:t>: </a:t>
            </a:r>
            <a:r>
              <a:rPr lang="en-US" sz="1800" dirty="0">
                <a:ea typeface="Calibri" panose="020F0502020204030204" pitchFamily="34" charset="0"/>
                <a:cs typeface="Arial" panose="020B0604020202020204" pitchFamily="34" charset="0"/>
              </a:rPr>
              <a:t>recovery of radiation damage by thermal annealing </a:t>
            </a:r>
          </a:p>
          <a:p>
            <a:pPr marL="0" indent="0">
              <a:spcBef>
                <a:spcPts val="0"/>
              </a:spcBef>
              <a:buNone/>
            </a:pPr>
            <a:r>
              <a:rPr lang="en-US" sz="1800" dirty="0">
                <a:ea typeface="Calibri" panose="020F0502020204030204" pitchFamily="34" charset="0"/>
                <a:cs typeface="Arial" panose="020B0604020202020204" pitchFamily="34" charset="0"/>
              </a:rPr>
              <a:t>                    proven, also iterating cycles; current measured at – 30</a:t>
            </a:r>
            <a:r>
              <a:rPr lang="en-US" sz="1800" baseline="30000" dirty="0">
                <a:ea typeface="Calibri" panose="020F0502020204030204" pitchFamily="34" charset="0"/>
                <a:cs typeface="Arial" panose="020B0604020202020204" pitchFamily="34" charset="0"/>
              </a:rPr>
              <a:t>o</a:t>
            </a:r>
            <a:r>
              <a:rPr lang="en-US" sz="1800" dirty="0">
                <a:ea typeface="Calibri" panose="020F0502020204030204" pitchFamily="34" charset="0"/>
                <a:cs typeface="Arial" panose="020B0604020202020204" pitchFamily="34" charset="0"/>
              </a:rPr>
              <a:t>C				 	       Annealing cycles in oven at 175</a:t>
            </a:r>
            <a:r>
              <a:rPr lang="en-US" sz="1800" baseline="30000" dirty="0">
                <a:ea typeface="Calibri" panose="020F0502020204030204" pitchFamily="34" charset="0"/>
                <a:cs typeface="Arial" panose="020B0604020202020204" pitchFamily="34" charset="0"/>
              </a:rPr>
              <a:t>o</a:t>
            </a:r>
            <a:r>
              <a:rPr lang="en-US" sz="1800" dirty="0">
                <a:ea typeface="Calibri" panose="020F0502020204030204" pitchFamily="34" charset="0"/>
                <a:cs typeface="Arial" panose="020B0604020202020204" pitchFamily="34" charset="0"/>
              </a:rPr>
              <a:t>C – 30 min					     	     	       Irradiation at each cycle: 10</a:t>
            </a:r>
            <a:r>
              <a:rPr lang="en-US" sz="1800" baseline="30000" dirty="0">
                <a:ea typeface="Calibri" panose="020F0502020204030204" pitchFamily="34" charset="0"/>
                <a:cs typeface="Arial" panose="020B0604020202020204" pitchFamily="34" charset="0"/>
              </a:rPr>
              <a:t>9</a:t>
            </a:r>
            <a:r>
              <a:rPr lang="en-US" sz="1800" dirty="0">
                <a:ea typeface="Calibri" panose="020F0502020204030204" pitchFamily="34" charset="0"/>
                <a:cs typeface="Arial" panose="020B0604020202020204" pitchFamily="34" charset="0"/>
              </a:rPr>
              <a:t> </a:t>
            </a:r>
            <a:r>
              <a:rPr lang="en-US" sz="1800" dirty="0" err="1">
                <a:ea typeface="Calibri" panose="020F0502020204030204" pitchFamily="34" charset="0"/>
                <a:cs typeface="Arial" panose="020B0604020202020204" pitchFamily="34" charset="0"/>
              </a:rPr>
              <a:t>n</a:t>
            </a:r>
            <a:r>
              <a:rPr lang="en-US" sz="1800" baseline="-25000" dirty="0" err="1">
                <a:ea typeface="Calibri" panose="020F0502020204030204" pitchFamily="34" charset="0"/>
                <a:cs typeface="Arial" panose="020B0604020202020204" pitchFamily="34" charset="0"/>
              </a:rPr>
              <a:t>eq</a:t>
            </a:r>
            <a:r>
              <a:rPr lang="en-US" sz="1800" dirty="0">
                <a:ea typeface="Calibri" panose="020F0502020204030204" pitchFamily="34" charset="0"/>
                <a:cs typeface="Arial" panose="020B0604020202020204" pitchFamily="34" charset="0"/>
              </a:rPr>
              <a:t>/cm</a:t>
            </a:r>
            <a:r>
              <a:rPr lang="en-US" sz="1800" baseline="30000" dirty="0">
                <a:ea typeface="Calibri" panose="020F0502020204030204" pitchFamily="34" charset="0"/>
                <a:cs typeface="Arial" panose="020B0604020202020204" pitchFamily="34" charset="0"/>
              </a:rPr>
              <a:t>2</a:t>
            </a:r>
          </a:p>
          <a:p>
            <a:pPr lvl="3" indent="-285750">
              <a:lnSpc>
                <a:spcPct val="107000"/>
              </a:lnSpc>
              <a:spcBef>
                <a:spcPts val="0"/>
              </a:spcBef>
              <a:spcAft>
                <a:spcPts val="600"/>
              </a:spcAft>
              <a:buFont typeface="Wingdings" panose="05000000000000000000" pitchFamily="2" charset="2"/>
              <a:buChar char="à"/>
            </a:pPr>
            <a:r>
              <a:rPr lang="en-US" sz="1800" b="1" dirty="0">
                <a:ea typeface="Calibri" panose="020F0502020204030204" pitchFamily="34" charset="0"/>
                <a:cs typeface="Arial" panose="020B0604020202020204" pitchFamily="34" charset="0"/>
                <a:sym typeface="Wingdings" panose="05000000000000000000" pitchFamily="2" charset="2"/>
              </a:rPr>
              <a:t>The sustainable integrated dose for SIPMs is made substantially longer</a:t>
            </a:r>
          </a:p>
          <a:p>
            <a:pPr lvl="3" indent="-285750">
              <a:lnSpc>
                <a:spcPct val="107000"/>
              </a:lnSpc>
              <a:spcBef>
                <a:spcPts val="0"/>
              </a:spcBef>
              <a:spcAft>
                <a:spcPts val="600"/>
              </a:spcAft>
              <a:buFont typeface="Wingdings" panose="05000000000000000000" pitchFamily="2" charset="2"/>
              <a:buChar char="à"/>
            </a:pPr>
            <a:endParaRPr lang="en-US" sz="1400" dirty="0">
              <a:latin typeface="Arial" panose="020B0604020202020204" pitchFamily="34" charset="0"/>
              <a:ea typeface="Calibri" panose="020F0502020204030204" pitchFamily="34" charset="0"/>
              <a:cs typeface="Arial" panose="020B0604020202020204" pitchFamily="34" charset="0"/>
              <a:sym typeface="Wingdings" panose="05000000000000000000" pitchFamily="2" charset="2"/>
            </a:endParaRPr>
          </a:p>
          <a:p>
            <a:pPr lvl="3" indent="-285750">
              <a:lnSpc>
                <a:spcPct val="107000"/>
              </a:lnSpc>
              <a:spcBef>
                <a:spcPts val="0"/>
              </a:spcBef>
              <a:spcAft>
                <a:spcPts val="600"/>
              </a:spcAft>
              <a:buFont typeface="Wingdings" panose="05000000000000000000" pitchFamily="2" charset="2"/>
              <a:buChar char="à"/>
            </a:pPr>
            <a:endParaRPr lang="en-US" sz="1400" dirty="0">
              <a:latin typeface="Arial" panose="020B0604020202020204" pitchFamily="34" charset="0"/>
              <a:ea typeface="Calibri" panose="020F0502020204030204" pitchFamily="34" charset="0"/>
              <a:cs typeface="Arial" panose="020B0604020202020204" pitchFamily="34" charset="0"/>
              <a:sym typeface="Wingdings" panose="05000000000000000000" pitchFamily="2" charset="2"/>
            </a:endParaRPr>
          </a:p>
          <a:p>
            <a:pPr marL="342891" lvl="1" indent="0">
              <a:lnSpc>
                <a:spcPct val="107000"/>
              </a:lnSpc>
              <a:spcBef>
                <a:spcPts val="0"/>
              </a:spcBef>
              <a:spcAft>
                <a:spcPts val="600"/>
              </a:spcAft>
              <a:buNone/>
            </a:pPr>
            <a:endParaRPr lang="en-GB" sz="1600" dirty="0">
              <a:latin typeface="Arial" panose="020B0604020202020204" pitchFamily="34" charset="0"/>
              <a:ea typeface="Calibri" panose="020F0502020204030204" pitchFamily="34" charset="0"/>
              <a:cs typeface="Arial" panose="020B0604020202020204" pitchFamily="34" charset="0"/>
            </a:endParaRPr>
          </a:p>
          <a:p>
            <a:pPr marL="1028682" lvl="2" indent="-342900">
              <a:buFont typeface="+mj-lt"/>
              <a:buAutoNum type="arabicPeriod"/>
            </a:pPr>
            <a:endParaRPr lang="en-GB" sz="1600" b="1" dirty="0"/>
          </a:p>
          <a:p>
            <a:pPr lvl="2">
              <a:buFont typeface="Wingdings" panose="05000000000000000000" pitchFamily="2" charset="2"/>
              <a:buChar char="Ø"/>
            </a:pPr>
            <a:endParaRPr lang="en-US" sz="1600" dirty="0"/>
          </a:p>
          <a:p>
            <a:pPr lvl="2">
              <a:buFont typeface="Wingdings" panose="05000000000000000000" pitchFamily="2" charset="2"/>
              <a:buChar char="Ø"/>
            </a:pPr>
            <a:endParaRPr lang="en-GB" sz="1600" dirty="0"/>
          </a:p>
          <a:p>
            <a:pPr marL="685782" lvl="2" indent="0">
              <a:buNone/>
            </a:pPr>
            <a:endParaRPr lang="en-US" sz="1600" dirty="0"/>
          </a:p>
          <a:p>
            <a:pPr marL="342891" lvl="1" indent="0">
              <a:buClrTx/>
              <a:buNone/>
            </a:pPr>
            <a:endParaRPr lang="en-GB" sz="1600" dirty="0"/>
          </a:p>
          <a:p>
            <a:pPr marL="800091" lvl="1" indent="-457200">
              <a:buClrTx/>
              <a:buFont typeface="+mj-lt"/>
              <a:buAutoNum type="arabicPeriod" startAt="2"/>
            </a:pPr>
            <a:endParaRPr lang="en-GB" sz="1600" dirty="0"/>
          </a:p>
          <a:p>
            <a:pPr marL="0" indent="0">
              <a:buNone/>
            </a:pPr>
            <a:endParaRPr lang="en-GB" sz="1800" dirty="0"/>
          </a:p>
          <a:p>
            <a:pPr>
              <a:buFont typeface="Wingdings" panose="05000000000000000000" pitchFamily="2" charset="2"/>
              <a:buChar char="Ø"/>
            </a:pPr>
            <a:endParaRPr lang="en-GB" sz="1800" dirty="0"/>
          </a:p>
        </p:txBody>
      </p:sp>
      <p:sp>
        <p:nvSpPr>
          <p:cNvPr id="3" name="Footer Placeholder 2"/>
          <p:cNvSpPr>
            <a:spLocks noGrp="1"/>
          </p:cNvSpPr>
          <p:nvPr>
            <p:ph type="ftr" sz="quarter" idx="11"/>
          </p:nvPr>
        </p:nvSpPr>
        <p:spPr>
          <a:xfrm>
            <a:off x="38948" y="6465288"/>
            <a:ext cx="9143999" cy="501650"/>
          </a:xfrm>
        </p:spPr>
        <p:txBody>
          <a:bodyPr/>
          <a:lstStyle/>
          <a:p>
            <a:r>
              <a:rPr lang="en-US"/>
              <a:t>4th Annual Meeting - Prague</a:t>
            </a:r>
            <a:endParaRPr lang="en-GB" dirty="0"/>
          </a:p>
        </p:txBody>
      </p:sp>
      <p:sp>
        <p:nvSpPr>
          <p:cNvPr id="4" name="Date Placeholder 3"/>
          <p:cNvSpPr>
            <a:spLocks noGrp="1"/>
          </p:cNvSpPr>
          <p:nvPr>
            <p:ph type="dt" sz="half" idx="10"/>
          </p:nvPr>
        </p:nvSpPr>
        <p:spPr>
          <a:xfrm>
            <a:off x="236914" y="6535140"/>
            <a:ext cx="1731223" cy="365125"/>
          </a:xfrm>
        </p:spPr>
        <p:txBody>
          <a:bodyPr/>
          <a:lstStyle/>
          <a:p>
            <a:r>
              <a:rPr lang="en-US"/>
              <a:t>8 May 2025</a:t>
            </a:r>
            <a:endParaRPr lang="en-GB" sz="1400" dirty="0"/>
          </a:p>
        </p:txBody>
      </p:sp>
      <p:sp>
        <p:nvSpPr>
          <p:cNvPr id="5" name="Slide Number Placeholder 4"/>
          <p:cNvSpPr>
            <a:spLocks noGrp="1"/>
          </p:cNvSpPr>
          <p:nvPr>
            <p:ph type="sldNum" sz="quarter" idx="12"/>
          </p:nvPr>
        </p:nvSpPr>
        <p:spPr>
          <a:xfrm>
            <a:off x="8377830" y="6436734"/>
            <a:ext cx="715933" cy="501650"/>
          </a:xfrm>
        </p:spPr>
        <p:txBody>
          <a:bodyPr/>
          <a:lstStyle/>
          <a:p>
            <a:fld id="{FC4456CD-832E-41F2-9893-C7650CCC5376}" type="slidenum">
              <a:rPr lang="en-GB" smtClean="0"/>
              <a:t>26</a:t>
            </a:fld>
            <a:endParaRPr lang="en-GB" dirty="0"/>
          </a:p>
        </p:txBody>
      </p:sp>
      <p:sp>
        <p:nvSpPr>
          <p:cNvPr id="6" name="Title 5"/>
          <p:cNvSpPr>
            <a:spLocks noGrp="1"/>
          </p:cNvSpPr>
          <p:nvPr>
            <p:ph type="title"/>
          </p:nvPr>
        </p:nvSpPr>
        <p:spPr>
          <a:xfrm>
            <a:off x="4112891" y="31805"/>
            <a:ext cx="5005670" cy="1077238"/>
          </a:xfrm>
        </p:spPr>
        <p:txBody>
          <a:bodyPr>
            <a:normAutofit fontScale="90000"/>
          </a:bodyPr>
          <a:lstStyle/>
          <a:p>
            <a:pPr lvl="0" algn="ctr" defTabSz="457200">
              <a:defRPr/>
            </a:pPr>
            <a:r>
              <a:rPr lang="en-GB" sz="3600" dirty="0">
                <a:solidFill>
                  <a:schemeClr val="bg1">
                    <a:lumMod val="95000"/>
                  </a:schemeClr>
                </a:solidFill>
                <a:latin typeface="Calibri Light" panose="020F0302020204030204" pitchFamily="34" charset="0"/>
                <a:cs typeface="Calibri Light" panose="020F0302020204030204" pitchFamily="34" charset="0"/>
              </a:rPr>
              <a:t>Task 7.5: Photon Detectors</a:t>
            </a:r>
            <a:br>
              <a:rPr lang="en-GB" sz="3600" dirty="0">
                <a:solidFill>
                  <a:schemeClr val="bg1">
                    <a:lumMod val="95000"/>
                  </a:schemeClr>
                </a:solidFill>
                <a:latin typeface="Calibri Light" panose="020F0302020204030204" pitchFamily="34" charset="0"/>
                <a:cs typeface="Calibri Light" panose="020F0302020204030204" pitchFamily="34" charset="0"/>
              </a:rPr>
            </a:br>
            <a:r>
              <a:rPr lang="en-GB" sz="3600" dirty="0">
                <a:solidFill>
                  <a:schemeClr val="bg1">
                    <a:lumMod val="95000"/>
                  </a:schemeClr>
                </a:solidFill>
                <a:latin typeface="Calibri Light" panose="020F0302020204030204" pitchFamily="34" charset="0"/>
                <a:cs typeface="Calibri Light" panose="020F0302020204030204" pitchFamily="34" charset="0"/>
              </a:rPr>
              <a:t>for hadron Particle ID</a:t>
            </a:r>
            <a:endParaRPr lang="en-GB" sz="3600" b="0" spc="-1" dirty="0">
              <a:solidFill>
                <a:prstClr val="white"/>
              </a:solidFill>
              <a:latin typeface="Calibri Light" panose="020F0302020204030204" pitchFamily="34" charset="0"/>
              <a:cs typeface="Calibri Light" panose="020F0302020204030204" pitchFamily="34" charset="0"/>
            </a:endParaRPr>
          </a:p>
        </p:txBody>
      </p:sp>
      <p:pic>
        <p:nvPicPr>
          <p:cNvPr id="9" name="Picture 8">
            <a:extLst>
              <a:ext uri="{FF2B5EF4-FFF2-40B4-BE49-F238E27FC236}">
                <a16:creationId xmlns:a16="http://schemas.microsoft.com/office/drawing/2014/main" id="{C4CFA21F-09DE-1509-532D-96544127FA88}"/>
              </a:ext>
            </a:extLst>
          </p:cNvPr>
          <p:cNvPicPr>
            <a:picLocks noChangeAspect="1"/>
          </p:cNvPicPr>
          <p:nvPr/>
        </p:nvPicPr>
        <p:blipFill rotWithShape="1">
          <a:blip r:embed="rId2"/>
          <a:srcRect b="91288"/>
          <a:stretch/>
        </p:blipFill>
        <p:spPr>
          <a:xfrm>
            <a:off x="6657112" y="5479849"/>
            <a:ext cx="2198595" cy="174609"/>
          </a:xfrm>
          <a:prstGeom prst="rect">
            <a:avLst/>
          </a:prstGeom>
          <a:ln>
            <a:solidFill>
              <a:srgbClr val="0000CC"/>
            </a:solidFill>
          </a:ln>
        </p:spPr>
      </p:pic>
      <p:pic>
        <p:nvPicPr>
          <p:cNvPr id="2" name="Picture 1">
            <a:extLst>
              <a:ext uri="{FF2B5EF4-FFF2-40B4-BE49-F238E27FC236}">
                <a16:creationId xmlns:a16="http://schemas.microsoft.com/office/drawing/2014/main" id="{FD6A83E7-7594-F15C-939B-28C2B1AF166C}"/>
              </a:ext>
            </a:extLst>
          </p:cNvPr>
          <p:cNvPicPr>
            <a:picLocks noChangeAspect="1"/>
          </p:cNvPicPr>
          <p:nvPr/>
        </p:nvPicPr>
        <p:blipFill>
          <a:blip r:embed="rId3"/>
          <a:stretch>
            <a:fillRect/>
          </a:stretch>
        </p:blipFill>
        <p:spPr>
          <a:xfrm>
            <a:off x="1271655" y="2888671"/>
            <a:ext cx="3267529" cy="2221521"/>
          </a:xfrm>
          <a:prstGeom prst="rect">
            <a:avLst/>
          </a:prstGeom>
          <a:ln>
            <a:noFill/>
          </a:ln>
        </p:spPr>
      </p:pic>
      <p:sp>
        <p:nvSpPr>
          <p:cNvPr id="10" name="TextBox 9">
            <a:extLst>
              <a:ext uri="{FF2B5EF4-FFF2-40B4-BE49-F238E27FC236}">
                <a16:creationId xmlns:a16="http://schemas.microsoft.com/office/drawing/2014/main" id="{77F89AA9-21E3-CC50-D7D9-EABEF6CD3D21}"/>
              </a:ext>
            </a:extLst>
          </p:cNvPr>
          <p:cNvSpPr txBox="1"/>
          <p:nvPr/>
        </p:nvSpPr>
        <p:spPr>
          <a:xfrm>
            <a:off x="40192" y="1261164"/>
            <a:ext cx="9218101" cy="430887"/>
          </a:xfrm>
          <a:prstGeom prst="rect">
            <a:avLst/>
          </a:prstGeom>
          <a:noFill/>
        </p:spPr>
        <p:txBody>
          <a:bodyPr wrap="none" rtlCol="0">
            <a:spAutoFit/>
          </a:bodyPr>
          <a:lstStyle/>
          <a:p>
            <a:r>
              <a:rPr lang="en-GB" sz="2200" b="1" i="1" dirty="0">
                <a:solidFill>
                  <a:srgbClr val="002060"/>
                </a:solidFill>
                <a:latin typeface="Calibri" panose="020F0502020204030204" pitchFamily="34" charset="0"/>
                <a:cs typeface="Calibri" panose="020F0502020204030204" pitchFamily="34" charset="0"/>
              </a:rPr>
              <a:t>Task 7.5. Photon detectors for hadron particle identification at high momenta</a:t>
            </a:r>
          </a:p>
        </p:txBody>
      </p:sp>
    </p:spTree>
    <p:extLst>
      <p:ext uri="{BB962C8B-B14F-4D97-AF65-F5344CB8AC3E}">
        <p14:creationId xmlns:p14="http://schemas.microsoft.com/office/powerpoint/2010/main" val="36578553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xEl>
                                              <p:pRg st="11" end="11"/>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7">
                                            <p:txEl>
                                              <p:pRg st="12" end="12"/>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7">
                                            <p:txEl>
                                              <p:pRg st="13" end="13"/>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8"/>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uiExpand="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120967-8CE0-80CE-F5DE-973F57D9313D}"/>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62B89410-5700-A2CD-1DAE-7F6EE854DA35}"/>
              </a:ext>
            </a:extLst>
          </p:cNvPr>
          <p:cNvSpPr>
            <a:spLocks noGrp="1"/>
          </p:cNvSpPr>
          <p:nvPr>
            <p:ph type="ftr" sz="quarter" idx="11"/>
          </p:nvPr>
        </p:nvSpPr>
        <p:spPr>
          <a:xfrm>
            <a:off x="38948" y="6465288"/>
            <a:ext cx="9143999" cy="501650"/>
          </a:xfrm>
        </p:spPr>
        <p:txBody>
          <a:bodyPr/>
          <a:lstStyle/>
          <a:p>
            <a:r>
              <a:rPr lang="en-US"/>
              <a:t>4th Annual Meeting - Prague</a:t>
            </a:r>
            <a:endParaRPr lang="en-GB" dirty="0"/>
          </a:p>
        </p:txBody>
      </p:sp>
      <p:sp>
        <p:nvSpPr>
          <p:cNvPr id="4" name="Date Placeholder 3">
            <a:extLst>
              <a:ext uri="{FF2B5EF4-FFF2-40B4-BE49-F238E27FC236}">
                <a16:creationId xmlns:a16="http://schemas.microsoft.com/office/drawing/2014/main" id="{3ED4C132-F2A5-0912-3DB3-16CA3AE5DD26}"/>
              </a:ext>
            </a:extLst>
          </p:cNvPr>
          <p:cNvSpPr>
            <a:spLocks noGrp="1"/>
          </p:cNvSpPr>
          <p:nvPr>
            <p:ph type="dt" sz="half" idx="10"/>
          </p:nvPr>
        </p:nvSpPr>
        <p:spPr>
          <a:xfrm>
            <a:off x="236914" y="6535140"/>
            <a:ext cx="1731223" cy="365125"/>
          </a:xfrm>
        </p:spPr>
        <p:txBody>
          <a:bodyPr/>
          <a:lstStyle/>
          <a:p>
            <a:r>
              <a:rPr lang="en-US"/>
              <a:t>8 May 2025</a:t>
            </a:r>
            <a:endParaRPr lang="en-GB" sz="1400" dirty="0"/>
          </a:p>
        </p:txBody>
      </p:sp>
      <p:sp>
        <p:nvSpPr>
          <p:cNvPr id="5" name="Slide Number Placeholder 4">
            <a:extLst>
              <a:ext uri="{FF2B5EF4-FFF2-40B4-BE49-F238E27FC236}">
                <a16:creationId xmlns:a16="http://schemas.microsoft.com/office/drawing/2014/main" id="{1B73FC5D-E9CD-2B5F-76FB-AC5718B0E7C7}"/>
              </a:ext>
            </a:extLst>
          </p:cNvPr>
          <p:cNvSpPr>
            <a:spLocks noGrp="1"/>
          </p:cNvSpPr>
          <p:nvPr>
            <p:ph type="sldNum" sz="quarter" idx="12"/>
          </p:nvPr>
        </p:nvSpPr>
        <p:spPr>
          <a:xfrm>
            <a:off x="8377830" y="6436734"/>
            <a:ext cx="715933" cy="501650"/>
          </a:xfrm>
        </p:spPr>
        <p:txBody>
          <a:bodyPr/>
          <a:lstStyle/>
          <a:p>
            <a:fld id="{FC4456CD-832E-41F2-9893-C7650CCC5376}" type="slidenum">
              <a:rPr lang="en-GB" smtClean="0"/>
              <a:t>27</a:t>
            </a:fld>
            <a:endParaRPr lang="en-GB" dirty="0"/>
          </a:p>
        </p:txBody>
      </p:sp>
      <p:sp>
        <p:nvSpPr>
          <p:cNvPr id="6" name="Title 5">
            <a:extLst>
              <a:ext uri="{FF2B5EF4-FFF2-40B4-BE49-F238E27FC236}">
                <a16:creationId xmlns:a16="http://schemas.microsoft.com/office/drawing/2014/main" id="{DAD72066-24A1-9218-81CD-ED7109681131}"/>
              </a:ext>
            </a:extLst>
          </p:cNvPr>
          <p:cNvSpPr>
            <a:spLocks noGrp="1"/>
          </p:cNvSpPr>
          <p:nvPr>
            <p:ph type="title"/>
          </p:nvPr>
        </p:nvSpPr>
        <p:spPr>
          <a:xfrm>
            <a:off x="4112891" y="31805"/>
            <a:ext cx="5005670" cy="1077238"/>
          </a:xfrm>
        </p:spPr>
        <p:txBody>
          <a:bodyPr>
            <a:normAutofit fontScale="90000"/>
          </a:bodyPr>
          <a:lstStyle/>
          <a:p>
            <a:pPr lvl="0" algn="ctr" defTabSz="457200">
              <a:defRPr/>
            </a:pPr>
            <a:r>
              <a:rPr lang="en-GB" sz="3600" dirty="0">
                <a:solidFill>
                  <a:schemeClr val="bg1">
                    <a:lumMod val="95000"/>
                  </a:schemeClr>
                </a:solidFill>
                <a:latin typeface="Calibri Light" panose="020F0302020204030204" pitchFamily="34" charset="0"/>
                <a:cs typeface="Calibri Light" panose="020F0302020204030204" pitchFamily="34" charset="0"/>
              </a:rPr>
              <a:t>Task 7.5: Photon Detectors</a:t>
            </a:r>
            <a:br>
              <a:rPr lang="en-GB" sz="3600" dirty="0">
                <a:solidFill>
                  <a:schemeClr val="bg1">
                    <a:lumMod val="95000"/>
                  </a:schemeClr>
                </a:solidFill>
                <a:latin typeface="Calibri Light" panose="020F0302020204030204" pitchFamily="34" charset="0"/>
                <a:cs typeface="Calibri Light" panose="020F0302020204030204" pitchFamily="34" charset="0"/>
              </a:rPr>
            </a:br>
            <a:r>
              <a:rPr lang="en-GB" sz="3600" dirty="0">
                <a:solidFill>
                  <a:schemeClr val="bg1">
                    <a:lumMod val="95000"/>
                  </a:schemeClr>
                </a:solidFill>
                <a:latin typeface="Calibri Light" panose="020F0302020204030204" pitchFamily="34" charset="0"/>
                <a:cs typeface="Calibri Light" panose="020F0302020204030204" pitchFamily="34" charset="0"/>
              </a:rPr>
              <a:t>for hadron Particle ID</a:t>
            </a:r>
            <a:endParaRPr lang="en-GB" sz="3600" b="0" spc="-1" dirty="0">
              <a:solidFill>
                <a:prstClr val="white"/>
              </a:solidFill>
              <a:latin typeface="Calibri Light" panose="020F0302020204030204" pitchFamily="34" charset="0"/>
              <a:cs typeface="Calibri Light" panose="020F0302020204030204" pitchFamily="34" charset="0"/>
            </a:endParaRPr>
          </a:p>
        </p:txBody>
      </p:sp>
      <p:sp>
        <p:nvSpPr>
          <p:cNvPr id="10" name="TextBox 9">
            <a:extLst>
              <a:ext uri="{FF2B5EF4-FFF2-40B4-BE49-F238E27FC236}">
                <a16:creationId xmlns:a16="http://schemas.microsoft.com/office/drawing/2014/main" id="{472B4F04-9286-BFC2-A650-AF8786F74DFB}"/>
              </a:ext>
            </a:extLst>
          </p:cNvPr>
          <p:cNvSpPr txBox="1"/>
          <p:nvPr/>
        </p:nvSpPr>
        <p:spPr>
          <a:xfrm>
            <a:off x="-20096" y="1251116"/>
            <a:ext cx="9299277" cy="430887"/>
          </a:xfrm>
          <a:prstGeom prst="rect">
            <a:avLst/>
          </a:prstGeom>
          <a:noFill/>
        </p:spPr>
        <p:txBody>
          <a:bodyPr wrap="none" rtlCol="0">
            <a:spAutoFit/>
          </a:bodyPr>
          <a:lstStyle/>
          <a:p>
            <a:r>
              <a:rPr lang="en-US" sz="2200" b="1" i="1" dirty="0">
                <a:solidFill>
                  <a:srgbClr val="002060"/>
                </a:solidFill>
                <a:latin typeface="Calibri" panose="020F0502020204030204" pitchFamily="34" charset="0"/>
                <a:cs typeface="Calibri" panose="020F0502020204030204" pitchFamily="34" charset="0"/>
              </a:rPr>
              <a:t> </a:t>
            </a:r>
            <a:r>
              <a:rPr lang="en-GB" sz="2200" b="1" i="1" dirty="0">
                <a:solidFill>
                  <a:srgbClr val="002060"/>
                </a:solidFill>
                <a:latin typeface="Calibri" panose="020F0502020204030204" pitchFamily="34" charset="0"/>
                <a:cs typeface="Calibri" panose="020F0502020204030204" pitchFamily="34" charset="0"/>
              </a:rPr>
              <a:t>Nanodiamond based photocathodes for MPGD based Single Photon Detectors</a:t>
            </a:r>
          </a:p>
        </p:txBody>
      </p:sp>
      <p:pic>
        <p:nvPicPr>
          <p:cNvPr id="13" name="Content Placeholder 12">
            <a:extLst>
              <a:ext uri="{FF2B5EF4-FFF2-40B4-BE49-F238E27FC236}">
                <a16:creationId xmlns:a16="http://schemas.microsoft.com/office/drawing/2014/main" id="{339F516A-8D1D-0002-5C2B-7DA9CAFA48FE}"/>
              </a:ext>
            </a:extLst>
          </p:cNvPr>
          <p:cNvPicPr>
            <a:picLocks noGrp="1" noChangeAspect="1"/>
          </p:cNvPicPr>
          <p:nvPr>
            <p:ph idx="1"/>
          </p:nvPr>
        </p:nvPicPr>
        <p:blipFill>
          <a:blip r:embed="rId2"/>
          <a:stretch>
            <a:fillRect/>
          </a:stretch>
        </p:blipFill>
        <p:spPr>
          <a:xfrm>
            <a:off x="263727" y="2105805"/>
            <a:ext cx="8623727" cy="4134221"/>
          </a:xfrm>
          <a:prstGeom prst="rect">
            <a:avLst/>
          </a:prstGeom>
        </p:spPr>
      </p:pic>
    </p:spTree>
    <p:extLst>
      <p:ext uri="{BB962C8B-B14F-4D97-AF65-F5344CB8AC3E}">
        <p14:creationId xmlns:p14="http://schemas.microsoft.com/office/powerpoint/2010/main" val="189917481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987A46A-83F7-E102-C20C-97BDFCE0A214}"/>
              </a:ext>
            </a:extLst>
          </p:cNvPr>
          <p:cNvSpPr>
            <a:spLocks noGrp="1"/>
          </p:cNvSpPr>
          <p:nvPr>
            <p:ph idx="1"/>
          </p:nvPr>
        </p:nvSpPr>
        <p:spPr>
          <a:xfrm>
            <a:off x="238991" y="1401298"/>
            <a:ext cx="8800060" cy="4886789"/>
          </a:xfrm>
        </p:spPr>
        <p:txBody>
          <a:bodyPr>
            <a:normAutofit/>
          </a:bodyPr>
          <a:lstStyle/>
          <a:p>
            <a:pPr>
              <a:spcAft>
                <a:spcPts val="600"/>
              </a:spcAft>
            </a:pPr>
            <a:r>
              <a:rPr lang="en-US" dirty="0"/>
              <a:t>The </a:t>
            </a:r>
            <a:r>
              <a:rPr lang="en-US" b="1" dirty="0"/>
              <a:t>goals for the different tasks in WP7 have been (largely) achieved</a:t>
            </a:r>
            <a:r>
              <a:rPr lang="en-US" dirty="0"/>
              <a:t>, and all reports related to the Milestones and Deliverables have been provided,  (more of less) in time.</a:t>
            </a:r>
          </a:p>
          <a:p>
            <a:pPr>
              <a:spcAft>
                <a:spcPts val="600"/>
              </a:spcAft>
            </a:pPr>
            <a:r>
              <a:rPr lang="en-US" dirty="0"/>
              <a:t>More work is needed by the community on </a:t>
            </a:r>
            <a:r>
              <a:rPr lang="en-US" b="1" dirty="0"/>
              <a:t>a usable gas mixture for RPC detectors in the Muon Systems of the LHC detectors.  </a:t>
            </a:r>
            <a:endParaRPr lang="en-US" dirty="0"/>
          </a:p>
          <a:p>
            <a:pPr>
              <a:spcAft>
                <a:spcPts val="600"/>
              </a:spcAft>
            </a:pPr>
            <a:r>
              <a:rPr lang="en-US" dirty="0"/>
              <a:t>Some Tasks had </a:t>
            </a:r>
            <a:r>
              <a:rPr lang="en-US" b="1" dirty="0"/>
              <a:t>early Milestones or Deliverables</a:t>
            </a:r>
            <a:r>
              <a:rPr lang="en-US" dirty="0"/>
              <a:t>, which had the side effect that the </a:t>
            </a:r>
            <a:r>
              <a:rPr lang="en-US" b="1" dirty="0"/>
              <a:t>activities slowed down</a:t>
            </a:r>
            <a:r>
              <a:rPr lang="en-US" dirty="0"/>
              <a:t> ones the Milestone resp. the Deliverable had been achieved.</a:t>
            </a:r>
          </a:p>
          <a:p>
            <a:pPr>
              <a:spcAft>
                <a:spcPts val="600"/>
              </a:spcAft>
            </a:pPr>
            <a:r>
              <a:rPr lang="en-US" dirty="0"/>
              <a:t>What remains to be done is to </a:t>
            </a:r>
            <a:r>
              <a:rPr lang="en-US" b="1" dirty="0"/>
              <a:t>summarize our achievements</a:t>
            </a:r>
            <a:r>
              <a:rPr lang="en-US" dirty="0"/>
              <a:t> as good and clear as possible in the </a:t>
            </a:r>
            <a:r>
              <a:rPr lang="en-US" b="1" dirty="0"/>
              <a:t>final report</a:t>
            </a:r>
            <a:r>
              <a:rPr lang="en-US" dirty="0"/>
              <a:t>, to be prepared in the coming months.</a:t>
            </a:r>
          </a:p>
          <a:p>
            <a:pPr>
              <a:spcAft>
                <a:spcPts val="600"/>
              </a:spcAft>
            </a:pPr>
            <a:endParaRPr lang="en-US" dirty="0"/>
          </a:p>
          <a:p>
            <a:r>
              <a:rPr lang="en-US" dirty="0"/>
              <a:t>For the </a:t>
            </a:r>
            <a:r>
              <a:rPr lang="en-US" b="1" dirty="0"/>
              <a:t>follow-up programme</a:t>
            </a:r>
            <a:r>
              <a:rPr lang="en-US" dirty="0"/>
              <a:t> of AIDAinnova, the WP on gaseous detectors has to be more focused (less tasks) and less beneficiaries.</a:t>
            </a:r>
            <a:endParaRPr lang="en-GB" dirty="0"/>
          </a:p>
        </p:txBody>
      </p:sp>
      <p:sp>
        <p:nvSpPr>
          <p:cNvPr id="3" name="Footer Placeholder 2">
            <a:extLst>
              <a:ext uri="{FF2B5EF4-FFF2-40B4-BE49-F238E27FC236}">
                <a16:creationId xmlns:a16="http://schemas.microsoft.com/office/drawing/2014/main" id="{002604C6-BFF1-7221-312A-E3A6D7E59E6F}"/>
              </a:ext>
            </a:extLst>
          </p:cNvPr>
          <p:cNvSpPr>
            <a:spLocks noGrp="1"/>
          </p:cNvSpPr>
          <p:nvPr>
            <p:ph type="ftr" sz="quarter" idx="11"/>
          </p:nvPr>
        </p:nvSpPr>
        <p:spPr/>
        <p:txBody>
          <a:bodyPr/>
          <a:lstStyle/>
          <a:p>
            <a:r>
              <a:rPr lang="en-GB"/>
              <a:t>4th Annual Meeting - Prague</a:t>
            </a:r>
            <a:endParaRPr lang="en-GB" dirty="0"/>
          </a:p>
        </p:txBody>
      </p:sp>
      <p:sp>
        <p:nvSpPr>
          <p:cNvPr id="4" name="Date Placeholder 3">
            <a:extLst>
              <a:ext uri="{FF2B5EF4-FFF2-40B4-BE49-F238E27FC236}">
                <a16:creationId xmlns:a16="http://schemas.microsoft.com/office/drawing/2014/main" id="{BE2CCB9E-F4A5-FD4A-1657-FBB64D76746F}"/>
              </a:ext>
            </a:extLst>
          </p:cNvPr>
          <p:cNvSpPr>
            <a:spLocks noGrp="1"/>
          </p:cNvSpPr>
          <p:nvPr>
            <p:ph type="dt" sz="half" idx="10"/>
          </p:nvPr>
        </p:nvSpPr>
        <p:spPr/>
        <p:txBody>
          <a:bodyPr/>
          <a:lstStyle/>
          <a:p>
            <a:r>
              <a:rPr lang="en-US"/>
              <a:t>8 May 2025</a:t>
            </a:r>
            <a:endParaRPr lang="en-GB" dirty="0"/>
          </a:p>
        </p:txBody>
      </p:sp>
      <p:sp>
        <p:nvSpPr>
          <p:cNvPr id="5" name="Slide Number Placeholder 4">
            <a:extLst>
              <a:ext uri="{FF2B5EF4-FFF2-40B4-BE49-F238E27FC236}">
                <a16:creationId xmlns:a16="http://schemas.microsoft.com/office/drawing/2014/main" id="{04BE5250-F98C-0B31-C6F1-26C46F8CAD82}"/>
              </a:ext>
            </a:extLst>
          </p:cNvPr>
          <p:cNvSpPr>
            <a:spLocks noGrp="1"/>
          </p:cNvSpPr>
          <p:nvPr>
            <p:ph type="sldNum" sz="quarter" idx="12"/>
          </p:nvPr>
        </p:nvSpPr>
        <p:spPr/>
        <p:txBody>
          <a:bodyPr/>
          <a:lstStyle/>
          <a:p>
            <a:fld id="{FC4456CD-832E-41F2-9893-C7650CCC5376}" type="slidenum">
              <a:rPr lang="en-GB" smtClean="0"/>
              <a:t>28</a:t>
            </a:fld>
            <a:endParaRPr lang="en-GB"/>
          </a:p>
        </p:txBody>
      </p:sp>
      <p:sp>
        <p:nvSpPr>
          <p:cNvPr id="6" name="Title 5">
            <a:extLst>
              <a:ext uri="{FF2B5EF4-FFF2-40B4-BE49-F238E27FC236}">
                <a16:creationId xmlns:a16="http://schemas.microsoft.com/office/drawing/2014/main" id="{5A1350C2-7E65-951D-E512-D45AD755F865}"/>
              </a:ext>
            </a:extLst>
          </p:cNvPr>
          <p:cNvSpPr>
            <a:spLocks noGrp="1"/>
          </p:cNvSpPr>
          <p:nvPr>
            <p:ph type="title"/>
          </p:nvPr>
        </p:nvSpPr>
        <p:spPr/>
        <p:txBody>
          <a:bodyPr/>
          <a:lstStyle/>
          <a:p>
            <a:r>
              <a:rPr lang="en-US" dirty="0"/>
              <a:t>  Overall conclusion for WP7 </a:t>
            </a:r>
            <a:endParaRPr lang="en-GB" dirty="0"/>
          </a:p>
        </p:txBody>
      </p:sp>
    </p:spTree>
    <p:extLst>
      <p:ext uri="{BB962C8B-B14F-4D97-AF65-F5344CB8AC3E}">
        <p14:creationId xmlns:p14="http://schemas.microsoft.com/office/powerpoint/2010/main" val="13729745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0F4B6218-1CE3-DB6A-7987-797ACE5F0E34}"/>
              </a:ext>
            </a:extLst>
          </p:cNvPr>
          <p:cNvPicPr>
            <a:picLocks noChangeAspect="1"/>
          </p:cNvPicPr>
          <p:nvPr/>
        </p:nvPicPr>
        <p:blipFill>
          <a:blip r:embed="rId2"/>
          <a:stretch>
            <a:fillRect/>
          </a:stretch>
        </p:blipFill>
        <p:spPr>
          <a:xfrm>
            <a:off x="0" y="6354339"/>
            <a:ext cx="9144000" cy="499872"/>
          </a:xfrm>
          <a:prstGeom prst="rect">
            <a:avLst/>
          </a:prstGeom>
        </p:spPr>
      </p:pic>
      <p:sp>
        <p:nvSpPr>
          <p:cNvPr id="4" name="Text Placeholder 3"/>
          <p:cNvSpPr>
            <a:spLocks noGrp="1"/>
          </p:cNvSpPr>
          <p:nvPr>
            <p:ph type="body"/>
          </p:nvPr>
        </p:nvSpPr>
        <p:spPr>
          <a:xfrm>
            <a:off x="225322" y="1509328"/>
            <a:ext cx="8754621" cy="4707757"/>
          </a:xfrm>
        </p:spPr>
        <p:txBody>
          <a:bodyPr anchor="t">
            <a:normAutofit/>
          </a:bodyPr>
          <a:lstStyle/>
          <a:p>
            <a:pPr marL="342900" indent="-342900">
              <a:buFont typeface="Arial" panose="020B0604020202020204" pitchFamily="34" charset="0"/>
              <a:buChar char="•"/>
            </a:pPr>
            <a:r>
              <a:rPr lang="en-US" sz="2200" b="1" dirty="0">
                <a:solidFill>
                  <a:schemeClr val="accent4">
                    <a:lumMod val="25000"/>
                  </a:schemeClr>
                </a:solidFill>
                <a:latin typeface="Calibri" panose="020F0502020204030204" pitchFamily="34" charset="0"/>
                <a:cs typeface="Calibri" panose="020F0502020204030204" pitchFamily="34" charset="0"/>
              </a:rPr>
              <a:t>Task 7.1: Coordination and Communication 	 	        </a:t>
            </a:r>
            <a:r>
              <a:rPr lang="en-US" sz="1900" dirty="0">
                <a:solidFill>
                  <a:schemeClr val="tx1"/>
                </a:solidFill>
                <a:latin typeface="Calibri" panose="020F0502020204030204" pitchFamily="34" charset="0"/>
                <a:cs typeface="Calibri" panose="020F0502020204030204" pitchFamily="34" charset="0"/>
              </a:rPr>
              <a:t>(S. Dalla Torre, BS)</a:t>
            </a:r>
            <a:endParaRPr lang="en-US" sz="2200" b="1" dirty="0">
              <a:solidFill>
                <a:schemeClr val="accent4">
                  <a:lumMod val="25000"/>
                </a:schemeClr>
              </a:solidFill>
              <a:latin typeface="Calibri" panose="020F0502020204030204" pitchFamily="34" charset="0"/>
              <a:cs typeface="Calibri" panose="020F0502020204030204" pitchFamily="34" charset="0"/>
            </a:endParaRPr>
          </a:p>
          <a:p>
            <a:pPr marL="342900" indent="-342900">
              <a:spcBef>
                <a:spcPts val="600"/>
              </a:spcBef>
              <a:buFont typeface="Arial" panose="020B0604020202020204" pitchFamily="34" charset="0"/>
              <a:buChar char="•"/>
            </a:pPr>
            <a:r>
              <a:rPr lang="en-US" sz="2200" b="1" dirty="0">
                <a:solidFill>
                  <a:schemeClr val="accent4">
                    <a:lumMod val="25000"/>
                  </a:schemeClr>
                </a:solidFill>
                <a:latin typeface="Calibri" panose="020F0502020204030204" pitchFamily="34" charset="0"/>
                <a:cs typeface="Calibri" panose="020F0502020204030204" pitchFamily="34" charset="0"/>
              </a:rPr>
              <a:t>Task 7.2: RPC sector 							       </a:t>
            </a:r>
            <a:r>
              <a:rPr lang="en-US" sz="2200" b="1" dirty="0">
                <a:solidFill>
                  <a:srgbClr val="009999"/>
                </a:solidFill>
                <a:latin typeface="Calibri" panose="020F0502020204030204" pitchFamily="34" charset="0"/>
                <a:cs typeface="Calibri" panose="020F0502020204030204" pitchFamily="34" charset="0"/>
              </a:rPr>
              <a:t>3 tasks</a:t>
            </a:r>
          </a:p>
          <a:p>
            <a:pPr lvl="8"/>
            <a:r>
              <a:rPr lang="en-US" sz="1900" dirty="0">
                <a:solidFill>
                  <a:schemeClr val="tx1"/>
                </a:solidFill>
                <a:latin typeface="Calibri" panose="020F0502020204030204" pitchFamily="34" charset="0"/>
                <a:cs typeface="Calibri" panose="020F0502020204030204" pitchFamily="34" charset="0"/>
              </a:rPr>
              <a:t>	- 7.2.1: Multi-gap RPCs (MRPCs) for fast timing   	         (C. Williams)</a:t>
            </a:r>
          </a:p>
          <a:p>
            <a:pPr lvl="8"/>
            <a:r>
              <a:rPr lang="en-GB" sz="1900" dirty="0">
                <a:latin typeface="Calibri" panose="020F0502020204030204" pitchFamily="34" charset="0"/>
                <a:cs typeface="Calibri" panose="020F0502020204030204" pitchFamily="34" charset="0"/>
              </a:rPr>
              <a:t>	- </a:t>
            </a:r>
            <a:r>
              <a:rPr lang="en-GB" sz="1900" dirty="0">
                <a:solidFill>
                  <a:srgbClr val="171A6C"/>
                </a:solidFill>
                <a:latin typeface="Calibri" panose="020F0502020204030204" pitchFamily="34" charset="0"/>
                <a:cs typeface="Calibri" panose="020F0502020204030204" pitchFamily="34" charset="0"/>
              </a:rPr>
              <a:t>7.2.2: Shower development in SDHCAL</a:t>
            </a:r>
            <a:r>
              <a:rPr lang="en-US" sz="1900" dirty="0">
                <a:solidFill>
                  <a:srgbClr val="171A6C"/>
                </a:solidFill>
                <a:latin typeface="Calibri" panose="020F0502020204030204" pitchFamily="34" charset="0"/>
                <a:cs typeface="Calibri" panose="020F0502020204030204" pitchFamily="34" charset="0"/>
              </a:rPr>
              <a:t> </a:t>
            </a:r>
            <a:r>
              <a:rPr lang="en-US" sz="1900" dirty="0">
                <a:solidFill>
                  <a:schemeClr val="tx1"/>
                </a:solidFill>
                <a:latin typeface="Calibri" panose="020F0502020204030204" pitchFamily="34" charset="0"/>
                <a:cs typeface="Calibri" panose="020F0502020204030204" pitchFamily="34" charset="0"/>
              </a:rPr>
              <a:t>		         (Mary-Cruz </a:t>
            </a:r>
            <a:r>
              <a:rPr lang="en-US" sz="1900" dirty="0" err="1">
                <a:solidFill>
                  <a:schemeClr val="tx1"/>
                </a:solidFill>
                <a:latin typeface="Calibri" panose="020F0502020204030204" pitchFamily="34" charset="0"/>
                <a:cs typeface="Calibri" panose="020F0502020204030204" pitchFamily="34" charset="0"/>
              </a:rPr>
              <a:t>Fouz</a:t>
            </a:r>
            <a:r>
              <a:rPr lang="en-US" sz="1900" dirty="0">
                <a:solidFill>
                  <a:schemeClr val="tx1"/>
                </a:solidFill>
                <a:latin typeface="Calibri" panose="020F0502020204030204" pitchFamily="34" charset="0"/>
                <a:cs typeface="Calibri" panose="020F0502020204030204" pitchFamily="34" charset="0"/>
              </a:rPr>
              <a:t>)</a:t>
            </a:r>
          </a:p>
          <a:p>
            <a:pPr lvl="8"/>
            <a:r>
              <a:rPr lang="en-US" sz="1900" dirty="0">
                <a:solidFill>
                  <a:schemeClr val="tx1"/>
                </a:solidFill>
                <a:latin typeface="Calibri" panose="020F0502020204030204" pitchFamily="34" charset="0"/>
                <a:cs typeface="Calibri" panose="020F0502020204030204" pitchFamily="34" charset="0"/>
              </a:rPr>
              <a:t>	- 7.2.3: Eco-friendly gas mixtures for RPCs 	      	(B. Mandelli, D. Piccolo) </a:t>
            </a:r>
            <a:endParaRPr lang="en-US" sz="2200" dirty="0">
              <a:solidFill>
                <a:schemeClr val="tx1"/>
              </a:solidFill>
              <a:latin typeface="Calibri" panose="020F0502020204030204" pitchFamily="34" charset="0"/>
              <a:cs typeface="Calibri" panose="020F0502020204030204" pitchFamily="34" charset="0"/>
            </a:endParaRPr>
          </a:p>
          <a:p>
            <a:pPr marL="342000" lvl="8" indent="-342000">
              <a:spcBef>
                <a:spcPts val="600"/>
              </a:spcBef>
              <a:buFont typeface="Arial" panose="020B0604020202020204" pitchFamily="34" charset="0"/>
              <a:buChar char="•"/>
            </a:pPr>
            <a:r>
              <a:rPr lang="en-US" sz="2200" b="1" dirty="0">
                <a:solidFill>
                  <a:schemeClr val="accent4">
                    <a:lumMod val="25000"/>
                  </a:schemeClr>
                </a:solidFill>
                <a:latin typeface="Calibri" panose="020F0502020204030204" pitchFamily="34" charset="0"/>
                <a:cs typeface="Calibri" panose="020F0502020204030204" pitchFamily="34" charset="0"/>
              </a:rPr>
              <a:t>Task 7.3: MPGD sector, Technology and engineering</a:t>
            </a:r>
            <a:r>
              <a:rPr lang="en-US" sz="2200" dirty="0">
                <a:solidFill>
                  <a:srgbClr val="C00000"/>
                </a:solidFill>
                <a:latin typeface="Calibri" panose="020F0502020204030204" pitchFamily="34" charset="0"/>
                <a:cs typeface="Calibri" panose="020F0502020204030204" pitchFamily="34" charset="0"/>
              </a:rPr>
              <a:t> 	</a:t>
            </a:r>
            <a:r>
              <a:rPr lang="en-US" sz="2200" b="1" dirty="0">
                <a:solidFill>
                  <a:srgbClr val="009999"/>
                </a:solidFill>
                <a:latin typeface="Calibri" panose="020F0502020204030204" pitchFamily="34" charset="0"/>
                <a:cs typeface="Calibri" panose="020F0502020204030204" pitchFamily="34" charset="0"/>
              </a:rPr>
              <a:t>2 tasks</a:t>
            </a:r>
          </a:p>
          <a:p>
            <a:pPr lvl="8"/>
            <a:r>
              <a:rPr lang="en-US" sz="2200" dirty="0">
                <a:solidFill>
                  <a:srgbClr val="C00000"/>
                </a:solidFill>
                <a:latin typeface="Calibri" panose="020F0502020204030204" pitchFamily="34" charset="0"/>
                <a:cs typeface="Calibri" panose="020F0502020204030204" pitchFamily="34" charset="0"/>
              </a:rPr>
              <a:t>	</a:t>
            </a:r>
            <a:r>
              <a:rPr lang="en-US" sz="2200" dirty="0">
                <a:solidFill>
                  <a:schemeClr val="tx1"/>
                </a:solidFill>
                <a:latin typeface="Calibri" panose="020F0502020204030204" pitchFamily="34" charset="0"/>
                <a:cs typeface="Calibri" panose="020F0502020204030204" pitchFamily="34" charset="0"/>
              </a:rPr>
              <a:t>- </a:t>
            </a:r>
            <a:r>
              <a:rPr lang="en-US" sz="1900" dirty="0">
                <a:solidFill>
                  <a:schemeClr val="tx1"/>
                </a:solidFill>
                <a:latin typeface="Calibri" panose="020F0502020204030204" pitchFamily="34" charset="0"/>
                <a:cs typeface="Calibri" panose="020F0502020204030204" pitchFamily="34" charset="0"/>
              </a:rPr>
              <a:t>7.3.1: Development of resistive electrodes for MPGDs 	         (P. </a:t>
            </a:r>
            <a:r>
              <a:rPr lang="en-US" sz="1900" dirty="0" err="1">
                <a:solidFill>
                  <a:schemeClr val="tx1"/>
                </a:solidFill>
                <a:latin typeface="Calibri" panose="020F0502020204030204" pitchFamily="34" charset="0"/>
                <a:cs typeface="Calibri" panose="020F0502020204030204" pitchFamily="34" charset="0"/>
              </a:rPr>
              <a:t>Verwilligen</a:t>
            </a:r>
            <a:r>
              <a:rPr lang="en-US" sz="1900" dirty="0">
                <a:solidFill>
                  <a:schemeClr val="tx1"/>
                </a:solidFill>
                <a:latin typeface="Calibri" panose="020F0502020204030204" pitchFamily="34" charset="0"/>
                <a:cs typeface="Calibri" panose="020F0502020204030204" pitchFamily="34" charset="0"/>
              </a:rPr>
              <a:t>) </a:t>
            </a:r>
          </a:p>
          <a:p>
            <a:pPr lvl="8"/>
            <a:r>
              <a:rPr lang="en-US" sz="1900" dirty="0">
                <a:solidFill>
                  <a:schemeClr val="tx1"/>
                </a:solidFill>
                <a:latin typeface="Calibri" panose="020F0502020204030204" pitchFamily="34" charset="0"/>
                <a:cs typeface="Calibri" panose="020F0502020204030204" pitchFamily="34" charset="0"/>
              </a:rPr>
              <a:t>	- 7.3.2: Industrial engineering of high-rate μ-RWELLs  	         (G. Bencivenni)</a:t>
            </a:r>
            <a:endParaRPr lang="en-US" sz="2200" dirty="0">
              <a:solidFill>
                <a:schemeClr val="tx1"/>
              </a:solidFill>
              <a:latin typeface="Calibri" panose="020F0502020204030204" pitchFamily="34" charset="0"/>
              <a:cs typeface="Calibri" panose="020F0502020204030204" pitchFamily="34" charset="0"/>
            </a:endParaRPr>
          </a:p>
          <a:p>
            <a:pPr marL="342900" lvl="8" indent="-342900">
              <a:spcBef>
                <a:spcPts val="600"/>
              </a:spcBef>
              <a:buFont typeface="Arial" panose="020B0604020202020204" pitchFamily="34" charset="0"/>
              <a:buChar char="•"/>
            </a:pPr>
            <a:r>
              <a:rPr lang="en-US" sz="2200" b="1" dirty="0">
                <a:solidFill>
                  <a:srgbClr val="002060"/>
                </a:solidFill>
                <a:latin typeface="Calibri" panose="020F0502020204030204" pitchFamily="34" charset="0"/>
                <a:cs typeface="Calibri" panose="020F0502020204030204" pitchFamily="34" charset="0"/>
              </a:rPr>
              <a:t>Task 7.4: Large volume gaseous detectors 		              </a:t>
            </a:r>
            <a:r>
              <a:rPr lang="en-US" sz="2200" b="1" dirty="0">
                <a:solidFill>
                  <a:srgbClr val="009999"/>
                </a:solidFill>
                <a:latin typeface="Calibri" panose="020F0502020204030204" pitchFamily="34" charset="0"/>
                <a:cs typeface="Calibri" panose="020F0502020204030204" pitchFamily="34" charset="0"/>
              </a:rPr>
              <a:t>2 tasks</a:t>
            </a:r>
          </a:p>
          <a:p>
            <a:pPr lvl="8"/>
            <a:r>
              <a:rPr lang="en-US" sz="2200" b="1" dirty="0">
                <a:solidFill>
                  <a:srgbClr val="002060"/>
                </a:solidFill>
                <a:latin typeface="Calibri" panose="020F0502020204030204" pitchFamily="34" charset="0"/>
                <a:cs typeface="Calibri" panose="020F0502020204030204" pitchFamily="34" charset="0"/>
              </a:rPr>
              <a:t>	</a:t>
            </a:r>
            <a:r>
              <a:rPr lang="en-US" sz="2200" dirty="0">
                <a:solidFill>
                  <a:schemeClr val="tx1"/>
                </a:solidFill>
                <a:latin typeface="Calibri" panose="020F0502020204030204" pitchFamily="34" charset="0"/>
                <a:cs typeface="Calibri" panose="020F0502020204030204" pitchFamily="34" charset="0"/>
              </a:rPr>
              <a:t>- </a:t>
            </a:r>
            <a:r>
              <a:rPr lang="en-US" sz="1900" dirty="0">
                <a:solidFill>
                  <a:schemeClr val="tx1"/>
                </a:solidFill>
                <a:latin typeface="Calibri" panose="020F0502020204030204" pitchFamily="34" charset="0"/>
                <a:cs typeface="Calibri" panose="020F0502020204030204" pitchFamily="34" charset="0"/>
              </a:rPr>
              <a:t>7.4.1: A 4-channel electronic board for cluster counting        (F. Grancagnolo)</a:t>
            </a:r>
          </a:p>
          <a:p>
            <a:pPr lvl="8"/>
            <a:r>
              <a:rPr lang="en-US" sz="1900" dirty="0">
                <a:solidFill>
                  <a:schemeClr val="tx1"/>
                </a:solidFill>
                <a:latin typeface="Calibri" panose="020F0502020204030204" pitchFamily="34" charset="0"/>
                <a:cs typeface="Calibri" panose="020F0502020204030204" pitchFamily="34" charset="0"/>
              </a:rPr>
              <a:t>	- 7.4.2: High pressure gas TPC for neutrino physics 	(X. Lu, D. Gonzalez Diaz)</a:t>
            </a:r>
            <a:endParaRPr lang="en-US" sz="2200" dirty="0">
              <a:solidFill>
                <a:srgbClr val="00B050"/>
              </a:solidFill>
              <a:latin typeface="Calibri" panose="020F0502020204030204" pitchFamily="34" charset="0"/>
              <a:cs typeface="Calibri" panose="020F0502020204030204" pitchFamily="34" charset="0"/>
            </a:endParaRPr>
          </a:p>
          <a:p>
            <a:pPr marL="342900" indent="-342900">
              <a:spcBef>
                <a:spcPts val="600"/>
              </a:spcBef>
              <a:buFont typeface="Arial" panose="020B0604020202020204" pitchFamily="34" charset="0"/>
              <a:buChar char="•"/>
            </a:pPr>
            <a:r>
              <a:rPr lang="en-US" sz="2200" b="1" dirty="0">
                <a:solidFill>
                  <a:srgbClr val="002060"/>
                </a:solidFill>
                <a:latin typeface="Calibri" panose="020F0502020204030204" pitchFamily="34" charset="0"/>
                <a:cs typeface="Calibri" panose="020F0502020204030204" pitchFamily="34" charset="0"/>
              </a:rPr>
              <a:t>Task 7.5: PID sector 							       </a:t>
            </a:r>
            <a:r>
              <a:rPr lang="en-US" sz="2200" b="1" dirty="0">
                <a:solidFill>
                  <a:srgbClr val="009999"/>
                </a:solidFill>
                <a:latin typeface="Calibri" panose="020F0502020204030204" pitchFamily="34" charset="0"/>
                <a:cs typeface="Calibri" panose="020F0502020204030204" pitchFamily="34" charset="0"/>
              </a:rPr>
              <a:t>1 task </a:t>
            </a:r>
          </a:p>
          <a:p>
            <a:r>
              <a:rPr lang="en-US" sz="2200" b="1" dirty="0">
                <a:solidFill>
                  <a:srgbClr val="002060"/>
                </a:solidFill>
                <a:latin typeface="Calibri" panose="020F0502020204030204" pitchFamily="34" charset="0"/>
                <a:cs typeface="Calibri" panose="020F0502020204030204" pitchFamily="34" charset="0"/>
              </a:rPr>
              <a:t>	</a:t>
            </a:r>
            <a:r>
              <a:rPr lang="en-US" sz="1900" dirty="0">
                <a:solidFill>
                  <a:schemeClr val="tx1"/>
                </a:solidFill>
                <a:latin typeface="Calibri" panose="020F0502020204030204" pitchFamily="34" charset="0"/>
                <a:cs typeface="Calibri" panose="020F0502020204030204" pitchFamily="34" charset="0"/>
              </a:rPr>
              <a:t>- Photon detectors for hadron </a:t>
            </a:r>
            <a:r>
              <a:rPr lang="en-US" sz="1900" dirty="0">
                <a:latin typeface="Calibri" panose="020F0502020204030204" pitchFamily="34" charset="0"/>
                <a:cs typeface="Calibri" panose="020F0502020204030204" pitchFamily="34" charset="0"/>
              </a:rPr>
              <a:t>P</a:t>
            </a:r>
            <a:r>
              <a:rPr lang="en-US" sz="1900" dirty="0">
                <a:solidFill>
                  <a:schemeClr val="tx1"/>
                </a:solidFill>
                <a:latin typeface="Calibri" panose="020F0502020204030204" pitchFamily="34" charset="0"/>
                <a:cs typeface="Calibri" panose="020F0502020204030204" pitchFamily="34" charset="0"/>
              </a:rPr>
              <a:t>article </a:t>
            </a:r>
            <a:r>
              <a:rPr lang="en-US" sz="1900" dirty="0">
                <a:latin typeface="Calibri" panose="020F0502020204030204" pitchFamily="34" charset="0"/>
                <a:cs typeface="Calibri" panose="020F0502020204030204" pitchFamily="34" charset="0"/>
              </a:rPr>
              <a:t>ID</a:t>
            </a:r>
            <a:r>
              <a:rPr lang="en-US" sz="1900" dirty="0">
                <a:solidFill>
                  <a:schemeClr val="tx1"/>
                </a:solidFill>
                <a:latin typeface="Calibri" panose="020F0502020204030204" pitchFamily="34" charset="0"/>
                <a:cs typeface="Calibri" panose="020F0502020204030204" pitchFamily="34" charset="0"/>
              </a:rPr>
              <a:t> at high momenta  	</a:t>
            </a:r>
            <a:r>
              <a:rPr lang="en-US" sz="1900" dirty="0"/>
              <a:t>(</a:t>
            </a:r>
            <a:r>
              <a:rPr lang="en-US" sz="1900" dirty="0">
                <a:latin typeface="Calibri" panose="020F0502020204030204" pitchFamily="34" charset="0"/>
                <a:cs typeface="Calibri" panose="020F0502020204030204" pitchFamily="34" charset="0"/>
              </a:rPr>
              <a:t>S. Dalla Torre)</a:t>
            </a:r>
          </a:p>
        </p:txBody>
      </p:sp>
      <p:sp>
        <p:nvSpPr>
          <p:cNvPr id="2" name="Title 1"/>
          <p:cNvSpPr>
            <a:spLocks noGrp="1"/>
          </p:cNvSpPr>
          <p:nvPr>
            <p:ph type="title"/>
          </p:nvPr>
        </p:nvSpPr>
        <p:spPr>
          <a:xfrm>
            <a:off x="3594846" y="0"/>
            <a:ext cx="5549154" cy="1142640"/>
          </a:xfrm>
        </p:spPr>
        <p:txBody>
          <a:bodyPr/>
          <a:lstStyle/>
          <a:p>
            <a:pPr algn="ctr"/>
            <a:r>
              <a:rPr lang="en-US" sz="4400" dirty="0">
                <a:solidFill>
                  <a:schemeClr val="bg1"/>
                </a:solidFill>
                <a:latin typeface="Calibri" panose="020F0502020204030204" pitchFamily="34" charset="0"/>
                <a:cs typeface="Calibri" panose="020F0502020204030204" pitchFamily="34" charset="0"/>
              </a:rPr>
              <a:t> Task Overview</a:t>
            </a:r>
            <a:endParaRPr lang="en-GB" sz="4400" dirty="0">
              <a:latin typeface="Calibri" panose="020F0502020204030204" pitchFamily="34" charset="0"/>
              <a:cs typeface="Calibri" panose="020F0502020204030204" pitchFamily="34" charset="0"/>
            </a:endParaRPr>
          </a:p>
        </p:txBody>
      </p:sp>
      <p:sp>
        <p:nvSpPr>
          <p:cNvPr id="5" name="Slide Number Placeholder 4"/>
          <p:cNvSpPr>
            <a:spLocks noGrp="1"/>
          </p:cNvSpPr>
          <p:nvPr>
            <p:ph type="sldNum" idx="10"/>
          </p:nvPr>
        </p:nvSpPr>
        <p:spPr>
          <a:xfrm>
            <a:off x="8226995" y="6356520"/>
            <a:ext cx="715680" cy="501120"/>
          </a:xfrm>
        </p:spPr>
        <p:txBody>
          <a:bodyPr/>
          <a:lstStyle/>
          <a:p>
            <a:pPr algn="r">
              <a:lnSpc>
                <a:spcPct val="100000"/>
              </a:lnSpc>
            </a:pPr>
            <a:fld id="{E3655F4F-C5D0-45D1-813A-2B083E7B0013}" type="slidenum">
              <a:rPr lang="en-GB" sz="1200" b="0" strike="noStrike" spc="-1" smtClean="0">
                <a:solidFill>
                  <a:srgbClr val="FFFFFF"/>
                </a:solidFill>
                <a:latin typeface="Calibri"/>
              </a:rPr>
              <a:t>3</a:t>
            </a:fld>
            <a:endParaRPr lang="en-GB" sz="1200" b="0" strike="noStrike" spc="-1" dirty="0">
              <a:latin typeface="Times New Roman"/>
            </a:endParaRPr>
          </a:p>
        </p:txBody>
      </p:sp>
    </p:spTree>
    <p:extLst>
      <p:ext uri="{BB962C8B-B14F-4D97-AF65-F5344CB8AC3E}">
        <p14:creationId xmlns:p14="http://schemas.microsoft.com/office/powerpoint/2010/main" val="26270287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AB4F49-A412-4245-B5A9-46B87BC46BB8}"/>
              </a:ext>
            </a:extLst>
          </p:cNvPr>
          <p:cNvSpPr>
            <a:spLocks noGrp="1"/>
          </p:cNvSpPr>
          <p:nvPr>
            <p:ph type="title"/>
          </p:nvPr>
        </p:nvSpPr>
        <p:spPr>
          <a:xfrm>
            <a:off x="3456265" y="11214"/>
            <a:ext cx="5655714" cy="1144800"/>
          </a:xfrm>
        </p:spPr>
        <p:txBody>
          <a:bodyPr>
            <a:normAutofit/>
          </a:bodyPr>
          <a:lstStyle/>
          <a:p>
            <a:pPr algn="ctr"/>
            <a:r>
              <a:rPr lang="en-US" sz="4000" dirty="0">
                <a:solidFill>
                  <a:schemeClr val="bg1">
                    <a:lumMod val="95000"/>
                  </a:schemeClr>
                </a:solidFill>
                <a:latin typeface="Calibri" panose="020F0502020204030204" pitchFamily="34" charset="0"/>
                <a:cs typeface="Calibri" panose="020F0502020204030204" pitchFamily="34" charset="0"/>
              </a:rPr>
              <a:t>Milestones &amp; Deliverables</a:t>
            </a:r>
          </a:p>
        </p:txBody>
      </p:sp>
      <p:sp>
        <p:nvSpPr>
          <p:cNvPr id="10" name="TextBox 9"/>
          <p:cNvSpPr txBox="1"/>
          <p:nvPr/>
        </p:nvSpPr>
        <p:spPr>
          <a:xfrm>
            <a:off x="8628309" y="6470530"/>
            <a:ext cx="412736" cy="276999"/>
          </a:xfrm>
          <a:prstGeom prst="rect">
            <a:avLst/>
          </a:prstGeom>
          <a:noFill/>
        </p:spPr>
        <p:txBody>
          <a:bodyPr wrap="square" rtlCol="0">
            <a:spAutoFit/>
          </a:bodyPr>
          <a:lstStyle/>
          <a:p>
            <a:r>
              <a:rPr lang="en-US" sz="1200" dirty="0"/>
              <a:t>4</a:t>
            </a:r>
            <a:endParaRPr lang="en-GB" sz="1200" dirty="0"/>
          </a:p>
        </p:txBody>
      </p:sp>
      <p:sp>
        <p:nvSpPr>
          <p:cNvPr id="7" name="Date Placeholder 6"/>
          <p:cNvSpPr>
            <a:spLocks noGrp="1"/>
          </p:cNvSpPr>
          <p:nvPr>
            <p:ph type="dt" sz="half" idx="10"/>
          </p:nvPr>
        </p:nvSpPr>
        <p:spPr/>
        <p:txBody>
          <a:bodyPr/>
          <a:lstStyle/>
          <a:p>
            <a:r>
              <a:rPr lang="en-US"/>
              <a:t>8 May 2025</a:t>
            </a:r>
            <a:endParaRPr lang="en-US" dirty="0"/>
          </a:p>
        </p:txBody>
      </p:sp>
      <p:sp>
        <p:nvSpPr>
          <p:cNvPr id="12" name="Footer Placeholder 11"/>
          <p:cNvSpPr>
            <a:spLocks noGrp="1"/>
          </p:cNvSpPr>
          <p:nvPr>
            <p:ph type="ftr" sz="quarter" idx="11"/>
          </p:nvPr>
        </p:nvSpPr>
        <p:spPr>
          <a:xfrm>
            <a:off x="4" y="6386494"/>
            <a:ext cx="9143999" cy="501650"/>
          </a:xfrm>
        </p:spPr>
        <p:txBody>
          <a:bodyPr/>
          <a:lstStyle/>
          <a:p>
            <a:r>
              <a:rPr lang="en-US" dirty="0"/>
              <a:t>4th Annual Meeting - Prague</a:t>
            </a:r>
          </a:p>
        </p:txBody>
      </p:sp>
      <p:pic>
        <p:nvPicPr>
          <p:cNvPr id="22" name="Content Placeholder 21">
            <a:extLst>
              <a:ext uri="{FF2B5EF4-FFF2-40B4-BE49-F238E27FC236}">
                <a16:creationId xmlns:a16="http://schemas.microsoft.com/office/drawing/2014/main" id="{4E7560E0-8A81-9B8B-B190-E98AA2473554}"/>
              </a:ext>
            </a:extLst>
          </p:cNvPr>
          <p:cNvPicPr>
            <a:picLocks noGrp="1" noChangeAspect="1"/>
          </p:cNvPicPr>
          <p:nvPr>
            <p:ph idx="1"/>
          </p:nvPr>
        </p:nvPicPr>
        <p:blipFill>
          <a:blip r:embed="rId2"/>
          <a:stretch>
            <a:fillRect/>
          </a:stretch>
        </p:blipFill>
        <p:spPr>
          <a:xfrm>
            <a:off x="181360" y="1352512"/>
            <a:ext cx="8892121" cy="3963063"/>
          </a:xfrm>
        </p:spPr>
      </p:pic>
      <p:sp>
        <p:nvSpPr>
          <p:cNvPr id="24" name="TextBox 23">
            <a:extLst>
              <a:ext uri="{FF2B5EF4-FFF2-40B4-BE49-F238E27FC236}">
                <a16:creationId xmlns:a16="http://schemas.microsoft.com/office/drawing/2014/main" id="{428FBD0A-E8D0-D0E4-5C45-E917A8A2E1E5}"/>
              </a:ext>
            </a:extLst>
          </p:cNvPr>
          <p:cNvSpPr txBox="1"/>
          <p:nvPr/>
        </p:nvSpPr>
        <p:spPr>
          <a:xfrm>
            <a:off x="6722347" y="4682533"/>
            <a:ext cx="615874" cy="369332"/>
          </a:xfrm>
          <a:prstGeom prst="rect">
            <a:avLst/>
          </a:prstGeom>
          <a:noFill/>
        </p:spPr>
        <p:txBody>
          <a:bodyPr wrap="none" rtlCol="0">
            <a:spAutoFit/>
          </a:bodyPr>
          <a:lstStyle/>
          <a:p>
            <a:r>
              <a:rPr lang="en-US" dirty="0"/>
              <a:t>M48</a:t>
            </a:r>
            <a:endParaRPr lang="en-GB" dirty="0"/>
          </a:p>
        </p:txBody>
      </p:sp>
      <p:cxnSp>
        <p:nvCxnSpPr>
          <p:cNvPr id="26" name="Straight Connector 25">
            <a:extLst>
              <a:ext uri="{FF2B5EF4-FFF2-40B4-BE49-F238E27FC236}">
                <a16:creationId xmlns:a16="http://schemas.microsoft.com/office/drawing/2014/main" id="{7B8F5983-FBEF-A2DC-FE49-F7B1FD9EF173}"/>
              </a:ext>
            </a:extLst>
          </p:cNvPr>
          <p:cNvCxnSpPr/>
          <p:nvPr/>
        </p:nvCxnSpPr>
        <p:spPr>
          <a:xfrm flipH="1">
            <a:off x="6260124" y="4712677"/>
            <a:ext cx="311499" cy="271304"/>
          </a:xfrm>
          <a:prstGeom prst="line">
            <a:avLst/>
          </a:prstGeom>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6CC39ADB-37F8-0532-495A-E0468409645F}"/>
              </a:ext>
            </a:extLst>
          </p:cNvPr>
          <p:cNvSpPr txBox="1"/>
          <p:nvPr/>
        </p:nvSpPr>
        <p:spPr>
          <a:xfrm>
            <a:off x="2331220" y="5546693"/>
            <a:ext cx="5113451" cy="461665"/>
          </a:xfrm>
          <a:prstGeom prst="rect">
            <a:avLst/>
          </a:prstGeom>
          <a:noFill/>
        </p:spPr>
        <p:txBody>
          <a:bodyPr wrap="none" rtlCol="0">
            <a:spAutoFit/>
          </a:bodyPr>
          <a:lstStyle/>
          <a:p>
            <a:pPr marL="342900" indent="-342900">
              <a:buFont typeface="Wingdings" panose="05000000000000000000" pitchFamily="2" charset="2"/>
              <a:buChar char="Ø"/>
            </a:pPr>
            <a:r>
              <a:rPr lang="en-US" sz="2400" b="1" dirty="0"/>
              <a:t>All Milestones have been achieved !</a:t>
            </a:r>
            <a:endParaRPr lang="en-GB" sz="2400" b="1" dirty="0"/>
          </a:p>
        </p:txBody>
      </p:sp>
      <p:sp>
        <p:nvSpPr>
          <p:cNvPr id="33" name="Date Placeholder 3">
            <a:extLst>
              <a:ext uri="{FF2B5EF4-FFF2-40B4-BE49-F238E27FC236}">
                <a16:creationId xmlns:a16="http://schemas.microsoft.com/office/drawing/2014/main" id="{6AC8E991-5911-96D6-2D2E-B325B842E5B8}"/>
              </a:ext>
            </a:extLst>
          </p:cNvPr>
          <p:cNvSpPr txBox="1">
            <a:spLocks/>
          </p:cNvSpPr>
          <p:nvPr/>
        </p:nvSpPr>
        <p:spPr>
          <a:xfrm>
            <a:off x="236914" y="6424612"/>
            <a:ext cx="1731223" cy="36512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t>8 May 2025</a:t>
            </a:r>
            <a:endParaRPr lang="en-GB" sz="1050" dirty="0"/>
          </a:p>
        </p:txBody>
      </p:sp>
      <p:sp>
        <p:nvSpPr>
          <p:cNvPr id="5" name="Slide Number Placeholder 4"/>
          <p:cNvSpPr>
            <a:spLocks noGrp="1"/>
          </p:cNvSpPr>
          <p:nvPr>
            <p:ph type="sldNum" sz="quarter" idx="12"/>
          </p:nvPr>
        </p:nvSpPr>
        <p:spPr>
          <a:xfrm>
            <a:off x="8557973" y="6402439"/>
            <a:ext cx="515694" cy="365126"/>
          </a:xfrm>
        </p:spPr>
        <p:txBody>
          <a:bodyPr/>
          <a:lstStyle/>
          <a:p>
            <a:r>
              <a:rPr lang="en-US" dirty="0"/>
              <a:t>4</a:t>
            </a:r>
          </a:p>
        </p:txBody>
      </p:sp>
    </p:spTree>
    <p:extLst>
      <p:ext uri="{BB962C8B-B14F-4D97-AF65-F5344CB8AC3E}">
        <p14:creationId xmlns:p14="http://schemas.microsoft.com/office/powerpoint/2010/main" val="1586124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E86B60-0EC4-4D2F-B8E9-EEC25D7F8BF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0F27031-3E5E-A004-B090-961CA406FB9D}"/>
              </a:ext>
            </a:extLst>
          </p:cNvPr>
          <p:cNvSpPr>
            <a:spLocks noGrp="1"/>
          </p:cNvSpPr>
          <p:nvPr>
            <p:ph type="title"/>
          </p:nvPr>
        </p:nvSpPr>
        <p:spPr>
          <a:xfrm>
            <a:off x="3456265" y="11214"/>
            <a:ext cx="5655714" cy="1144800"/>
          </a:xfrm>
        </p:spPr>
        <p:txBody>
          <a:bodyPr>
            <a:normAutofit/>
          </a:bodyPr>
          <a:lstStyle/>
          <a:p>
            <a:pPr algn="ctr"/>
            <a:r>
              <a:rPr lang="en-US" sz="4000" dirty="0">
                <a:solidFill>
                  <a:schemeClr val="bg1">
                    <a:lumMod val="95000"/>
                  </a:schemeClr>
                </a:solidFill>
                <a:latin typeface="Calibri" panose="020F0502020204030204" pitchFamily="34" charset="0"/>
                <a:cs typeface="Calibri" panose="020F0502020204030204" pitchFamily="34" charset="0"/>
              </a:rPr>
              <a:t>Milestones &amp; Deliverables</a:t>
            </a:r>
          </a:p>
        </p:txBody>
      </p:sp>
      <p:sp>
        <p:nvSpPr>
          <p:cNvPr id="10" name="TextBox 9">
            <a:extLst>
              <a:ext uri="{FF2B5EF4-FFF2-40B4-BE49-F238E27FC236}">
                <a16:creationId xmlns:a16="http://schemas.microsoft.com/office/drawing/2014/main" id="{DD7A9C7E-D9CA-5E76-8051-16959E1B5E71}"/>
              </a:ext>
            </a:extLst>
          </p:cNvPr>
          <p:cNvSpPr txBox="1"/>
          <p:nvPr/>
        </p:nvSpPr>
        <p:spPr>
          <a:xfrm>
            <a:off x="8628309" y="6470530"/>
            <a:ext cx="412736" cy="276999"/>
          </a:xfrm>
          <a:prstGeom prst="rect">
            <a:avLst/>
          </a:prstGeom>
          <a:noFill/>
        </p:spPr>
        <p:txBody>
          <a:bodyPr wrap="square" rtlCol="0">
            <a:spAutoFit/>
          </a:bodyPr>
          <a:lstStyle/>
          <a:p>
            <a:r>
              <a:rPr lang="en-US" sz="1200" dirty="0"/>
              <a:t>4</a:t>
            </a:r>
            <a:endParaRPr lang="en-GB" sz="1200" dirty="0"/>
          </a:p>
        </p:txBody>
      </p:sp>
      <p:sp>
        <p:nvSpPr>
          <p:cNvPr id="7" name="Date Placeholder 6">
            <a:extLst>
              <a:ext uri="{FF2B5EF4-FFF2-40B4-BE49-F238E27FC236}">
                <a16:creationId xmlns:a16="http://schemas.microsoft.com/office/drawing/2014/main" id="{B7A39FC8-9E4B-7DB6-E1CD-93E84817871D}"/>
              </a:ext>
            </a:extLst>
          </p:cNvPr>
          <p:cNvSpPr>
            <a:spLocks noGrp="1"/>
          </p:cNvSpPr>
          <p:nvPr>
            <p:ph type="dt" sz="half" idx="10"/>
          </p:nvPr>
        </p:nvSpPr>
        <p:spPr/>
        <p:txBody>
          <a:bodyPr/>
          <a:lstStyle/>
          <a:p>
            <a:r>
              <a:rPr lang="en-US"/>
              <a:t>8 May 2025</a:t>
            </a:r>
            <a:endParaRPr lang="en-US" dirty="0"/>
          </a:p>
        </p:txBody>
      </p:sp>
      <p:sp>
        <p:nvSpPr>
          <p:cNvPr id="12" name="Footer Placeholder 11">
            <a:extLst>
              <a:ext uri="{FF2B5EF4-FFF2-40B4-BE49-F238E27FC236}">
                <a16:creationId xmlns:a16="http://schemas.microsoft.com/office/drawing/2014/main" id="{3616D76B-E015-298D-CF37-CE7B29DCFC85}"/>
              </a:ext>
            </a:extLst>
          </p:cNvPr>
          <p:cNvSpPr>
            <a:spLocks noGrp="1"/>
          </p:cNvSpPr>
          <p:nvPr>
            <p:ph type="ftr" sz="quarter" idx="11"/>
          </p:nvPr>
        </p:nvSpPr>
        <p:spPr/>
        <p:txBody>
          <a:bodyPr/>
          <a:lstStyle/>
          <a:p>
            <a:r>
              <a:rPr lang="en-US" dirty="0"/>
              <a:t>4th Annual Meeting - Prague</a:t>
            </a:r>
          </a:p>
        </p:txBody>
      </p:sp>
      <p:pic>
        <p:nvPicPr>
          <p:cNvPr id="8" name="Content Placeholder 7">
            <a:extLst>
              <a:ext uri="{FF2B5EF4-FFF2-40B4-BE49-F238E27FC236}">
                <a16:creationId xmlns:a16="http://schemas.microsoft.com/office/drawing/2014/main" id="{DBE24F3D-5488-8B3E-D1A5-1CE6524DEF87}"/>
              </a:ext>
            </a:extLst>
          </p:cNvPr>
          <p:cNvPicPr>
            <a:picLocks noGrp="1" noChangeAspect="1"/>
          </p:cNvPicPr>
          <p:nvPr>
            <p:ph idx="1"/>
          </p:nvPr>
        </p:nvPicPr>
        <p:blipFill>
          <a:blip r:embed="rId2"/>
          <a:stretch>
            <a:fillRect/>
          </a:stretch>
        </p:blipFill>
        <p:spPr>
          <a:xfrm>
            <a:off x="489445" y="1179762"/>
            <a:ext cx="8463446" cy="4830663"/>
          </a:xfrm>
        </p:spPr>
      </p:pic>
      <p:sp>
        <p:nvSpPr>
          <p:cNvPr id="9" name="TextBox 8">
            <a:extLst>
              <a:ext uri="{FF2B5EF4-FFF2-40B4-BE49-F238E27FC236}">
                <a16:creationId xmlns:a16="http://schemas.microsoft.com/office/drawing/2014/main" id="{77732C6A-C095-89F5-FBFF-F186E1167386}"/>
              </a:ext>
            </a:extLst>
          </p:cNvPr>
          <p:cNvSpPr txBox="1"/>
          <p:nvPr/>
        </p:nvSpPr>
        <p:spPr>
          <a:xfrm>
            <a:off x="8008533" y="3868617"/>
            <a:ext cx="615874" cy="369332"/>
          </a:xfrm>
          <a:prstGeom prst="rect">
            <a:avLst/>
          </a:prstGeom>
          <a:noFill/>
        </p:spPr>
        <p:txBody>
          <a:bodyPr wrap="none" rtlCol="0">
            <a:spAutoFit/>
          </a:bodyPr>
          <a:lstStyle/>
          <a:p>
            <a:r>
              <a:rPr lang="en-US" dirty="0"/>
              <a:t>M33</a:t>
            </a:r>
            <a:endParaRPr lang="en-GB" dirty="0"/>
          </a:p>
        </p:txBody>
      </p:sp>
      <p:sp>
        <p:nvSpPr>
          <p:cNvPr id="11" name="TextBox 10">
            <a:extLst>
              <a:ext uri="{FF2B5EF4-FFF2-40B4-BE49-F238E27FC236}">
                <a16:creationId xmlns:a16="http://schemas.microsoft.com/office/drawing/2014/main" id="{17C6C0AC-9A68-5549-7F64-6855FD280279}"/>
              </a:ext>
            </a:extLst>
          </p:cNvPr>
          <p:cNvSpPr txBox="1"/>
          <p:nvPr/>
        </p:nvSpPr>
        <p:spPr>
          <a:xfrm>
            <a:off x="8038681" y="4652389"/>
            <a:ext cx="615874" cy="369332"/>
          </a:xfrm>
          <a:prstGeom prst="rect">
            <a:avLst/>
          </a:prstGeom>
          <a:noFill/>
        </p:spPr>
        <p:txBody>
          <a:bodyPr wrap="none" rtlCol="0">
            <a:spAutoFit/>
          </a:bodyPr>
          <a:lstStyle/>
          <a:p>
            <a:r>
              <a:rPr lang="en-US" dirty="0"/>
              <a:t>M48</a:t>
            </a:r>
            <a:endParaRPr lang="en-GB" dirty="0"/>
          </a:p>
        </p:txBody>
      </p:sp>
      <p:cxnSp>
        <p:nvCxnSpPr>
          <p:cNvPr id="13" name="Straight Connector 12">
            <a:extLst>
              <a:ext uri="{FF2B5EF4-FFF2-40B4-BE49-F238E27FC236}">
                <a16:creationId xmlns:a16="http://schemas.microsoft.com/office/drawing/2014/main" id="{B9FCCA37-75B1-2221-0680-AE31456DC358}"/>
              </a:ext>
            </a:extLst>
          </p:cNvPr>
          <p:cNvCxnSpPr/>
          <p:nvPr/>
        </p:nvCxnSpPr>
        <p:spPr>
          <a:xfrm flipH="1">
            <a:off x="7576458" y="4692582"/>
            <a:ext cx="311499" cy="271304"/>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00D4676F-02BD-34CB-813C-A4EAB5EBE49E}"/>
              </a:ext>
            </a:extLst>
          </p:cNvPr>
          <p:cNvCxnSpPr/>
          <p:nvPr/>
        </p:nvCxnSpPr>
        <p:spPr>
          <a:xfrm flipH="1">
            <a:off x="7566403" y="3918863"/>
            <a:ext cx="311499" cy="271304"/>
          </a:xfrm>
          <a:prstGeom prst="line">
            <a:avLst/>
          </a:prstGeom>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3DE41715-01E8-0874-1C97-2D127D40A204}"/>
              </a:ext>
            </a:extLst>
          </p:cNvPr>
          <p:cNvSpPr txBox="1"/>
          <p:nvPr/>
        </p:nvSpPr>
        <p:spPr>
          <a:xfrm>
            <a:off x="2230740" y="5888332"/>
            <a:ext cx="5286960" cy="461665"/>
          </a:xfrm>
          <a:prstGeom prst="rect">
            <a:avLst/>
          </a:prstGeom>
          <a:noFill/>
        </p:spPr>
        <p:txBody>
          <a:bodyPr wrap="none" rtlCol="0">
            <a:spAutoFit/>
          </a:bodyPr>
          <a:lstStyle/>
          <a:p>
            <a:pPr marL="342900" indent="-342900">
              <a:buFont typeface="Wingdings" panose="05000000000000000000" pitchFamily="2" charset="2"/>
              <a:buChar char="Ø"/>
            </a:pPr>
            <a:r>
              <a:rPr lang="en-US" sz="2400" b="1" dirty="0"/>
              <a:t>All Deliverables have been achieved !</a:t>
            </a:r>
            <a:endParaRPr lang="en-GB" sz="2400" b="1" dirty="0"/>
          </a:p>
        </p:txBody>
      </p:sp>
      <p:sp>
        <p:nvSpPr>
          <p:cNvPr id="16" name="Date Placeholder 3">
            <a:extLst>
              <a:ext uri="{FF2B5EF4-FFF2-40B4-BE49-F238E27FC236}">
                <a16:creationId xmlns:a16="http://schemas.microsoft.com/office/drawing/2014/main" id="{0EFE562D-CCDF-5CDA-B360-0286230FCBB9}"/>
              </a:ext>
            </a:extLst>
          </p:cNvPr>
          <p:cNvSpPr txBox="1">
            <a:spLocks/>
          </p:cNvSpPr>
          <p:nvPr/>
        </p:nvSpPr>
        <p:spPr>
          <a:xfrm>
            <a:off x="236914" y="6424612"/>
            <a:ext cx="1731223" cy="365125"/>
          </a:xfr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t>8 May 2025</a:t>
            </a:r>
            <a:endParaRPr lang="en-GB" sz="1050" dirty="0"/>
          </a:p>
        </p:txBody>
      </p:sp>
      <p:sp>
        <p:nvSpPr>
          <p:cNvPr id="5" name="Slide Number Placeholder 4">
            <a:extLst>
              <a:ext uri="{FF2B5EF4-FFF2-40B4-BE49-F238E27FC236}">
                <a16:creationId xmlns:a16="http://schemas.microsoft.com/office/drawing/2014/main" id="{65CF0E8A-55FF-2588-5C51-3BE11DCD898E}"/>
              </a:ext>
            </a:extLst>
          </p:cNvPr>
          <p:cNvSpPr>
            <a:spLocks noGrp="1"/>
          </p:cNvSpPr>
          <p:nvPr>
            <p:ph type="sldNum" sz="quarter" idx="12"/>
          </p:nvPr>
        </p:nvSpPr>
        <p:spPr>
          <a:xfrm>
            <a:off x="8337638" y="6366398"/>
            <a:ext cx="715933" cy="501650"/>
          </a:xfrm>
        </p:spPr>
        <p:txBody>
          <a:bodyPr/>
          <a:lstStyle/>
          <a:p>
            <a:r>
              <a:rPr lang="en-US" dirty="0"/>
              <a:t>5</a:t>
            </a:r>
          </a:p>
        </p:txBody>
      </p:sp>
    </p:spTree>
    <p:extLst>
      <p:ext uri="{BB962C8B-B14F-4D97-AF65-F5344CB8AC3E}">
        <p14:creationId xmlns:p14="http://schemas.microsoft.com/office/powerpoint/2010/main" val="22235374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59560F7-B20F-8E6D-86C2-A8738456E352}"/>
              </a:ext>
            </a:extLst>
          </p:cNvPr>
          <p:cNvSpPr>
            <a:spLocks noGrp="1"/>
          </p:cNvSpPr>
          <p:nvPr>
            <p:ph type="title"/>
          </p:nvPr>
        </p:nvSpPr>
        <p:spPr/>
        <p:txBody>
          <a:bodyPr/>
          <a:lstStyle/>
          <a:p>
            <a:endParaRPr lang="en-GB"/>
          </a:p>
        </p:txBody>
      </p:sp>
      <p:pic>
        <p:nvPicPr>
          <p:cNvPr id="11" name="Content Placeholder 10">
            <a:extLst>
              <a:ext uri="{FF2B5EF4-FFF2-40B4-BE49-F238E27FC236}">
                <a16:creationId xmlns:a16="http://schemas.microsoft.com/office/drawing/2014/main" id="{60EC4F62-8527-F1F8-29F4-AE64FFB95504}"/>
              </a:ext>
            </a:extLst>
          </p:cNvPr>
          <p:cNvPicPr>
            <a:picLocks noGrp="1" noChangeAspect="1"/>
          </p:cNvPicPr>
          <p:nvPr>
            <p:ph sz="half" idx="1"/>
          </p:nvPr>
        </p:nvPicPr>
        <p:blipFill>
          <a:blip r:embed="rId2"/>
          <a:stretch>
            <a:fillRect/>
          </a:stretch>
        </p:blipFill>
        <p:spPr>
          <a:xfrm>
            <a:off x="210551" y="1215848"/>
            <a:ext cx="4220772" cy="5086904"/>
          </a:xfrm>
        </p:spPr>
      </p:pic>
      <p:pic>
        <p:nvPicPr>
          <p:cNvPr id="13" name="Content Placeholder 12">
            <a:extLst>
              <a:ext uri="{FF2B5EF4-FFF2-40B4-BE49-F238E27FC236}">
                <a16:creationId xmlns:a16="http://schemas.microsoft.com/office/drawing/2014/main" id="{4507DA02-2398-10C9-D184-E61F5EA51E03}"/>
              </a:ext>
            </a:extLst>
          </p:cNvPr>
          <p:cNvPicPr>
            <a:picLocks noGrp="1" noChangeAspect="1"/>
          </p:cNvPicPr>
          <p:nvPr>
            <p:ph sz="half" idx="2"/>
          </p:nvPr>
        </p:nvPicPr>
        <p:blipFill>
          <a:blip r:embed="rId3"/>
          <a:stretch>
            <a:fillRect/>
          </a:stretch>
        </p:blipFill>
        <p:spPr>
          <a:xfrm>
            <a:off x="4712679" y="1673246"/>
            <a:ext cx="4220770" cy="3638200"/>
          </a:xfrm>
        </p:spPr>
      </p:pic>
      <p:sp>
        <p:nvSpPr>
          <p:cNvPr id="4" name="Date Placeholder 3">
            <a:extLst>
              <a:ext uri="{FF2B5EF4-FFF2-40B4-BE49-F238E27FC236}">
                <a16:creationId xmlns:a16="http://schemas.microsoft.com/office/drawing/2014/main" id="{62C2B2AB-52EE-1269-33E4-0A6C52C56841}"/>
              </a:ext>
            </a:extLst>
          </p:cNvPr>
          <p:cNvSpPr>
            <a:spLocks noGrp="1"/>
          </p:cNvSpPr>
          <p:nvPr>
            <p:ph type="dt" sz="half" idx="10"/>
          </p:nvPr>
        </p:nvSpPr>
        <p:spPr/>
        <p:txBody>
          <a:bodyPr/>
          <a:lstStyle/>
          <a:p>
            <a:r>
              <a:rPr lang="en-US"/>
              <a:t>8 May 2025</a:t>
            </a:r>
            <a:endParaRPr lang="en-GB" dirty="0"/>
          </a:p>
        </p:txBody>
      </p:sp>
      <p:sp>
        <p:nvSpPr>
          <p:cNvPr id="3" name="Footer Placeholder 2">
            <a:extLst>
              <a:ext uri="{FF2B5EF4-FFF2-40B4-BE49-F238E27FC236}">
                <a16:creationId xmlns:a16="http://schemas.microsoft.com/office/drawing/2014/main" id="{92992D23-8F09-C6F9-EDFB-3B37790AC509}"/>
              </a:ext>
            </a:extLst>
          </p:cNvPr>
          <p:cNvSpPr>
            <a:spLocks noGrp="1"/>
          </p:cNvSpPr>
          <p:nvPr>
            <p:ph type="ftr" sz="quarter" idx="11"/>
          </p:nvPr>
        </p:nvSpPr>
        <p:spPr>
          <a:xfrm>
            <a:off x="0" y="6415777"/>
            <a:ext cx="9143999" cy="501650"/>
          </a:xfrm>
        </p:spPr>
        <p:txBody>
          <a:bodyPr/>
          <a:lstStyle/>
          <a:p>
            <a:r>
              <a:rPr lang="en-GB"/>
              <a:t>4th Annual Meeting - Prague</a:t>
            </a:r>
            <a:endParaRPr lang="en-GB" dirty="0"/>
          </a:p>
        </p:txBody>
      </p:sp>
      <p:sp>
        <p:nvSpPr>
          <p:cNvPr id="5" name="Slide Number Placeholder 4">
            <a:extLst>
              <a:ext uri="{FF2B5EF4-FFF2-40B4-BE49-F238E27FC236}">
                <a16:creationId xmlns:a16="http://schemas.microsoft.com/office/drawing/2014/main" id="{9B9DBE2F-D228-28EA-3468-5EE480885CFB}"/>
              </a:ext>
            </a:extLst>
          </p:cNvPr>
          <p:cNvSpPr>
            <a:spLocks noGrp="1"/>
          </p:cNvSpPr>
          <p:nvPr>
            <p:ph type="sldNum" sz="quarter" idx="12"/>
          </p:nvPr>
        </p:nvSpPr>
        <p:spPr/>
        <p:txBody>
          <a:bodyPr/>
          <a:lstStyle/>
          <a:p>
            <a:fld id="{FC4456CD-832E-41F2-9893-C7650CCC5376}" type="slidenum">
              <a:rPr lang="en-GB" smtClean="0"/>
              <a:t>6</a:t>
            </a:fld>
            <a:endParaRPr lang="en-GB"/>
          </a:p>
        </p:txBody>
      </p:sp>
      <p:sp>
        <p:nvSpPr>
          <p:cNvPr id="14" name="TextBox 13">
            <a:extLst>
              <a:ext uri="{FF2B5EF4-FFF2-40B4-BE49-F238E27FC236}">
                <a16:creationId xmlns:a16="http://schemas.microsoft.com/office/drawing/2014/main" id="{5C376D22-1DAB-2537-4CD7-51FB3E26DDB8}"/>
              </a:ext>
            </a:extLst>
          </p:cNvPr>
          <p:cNvSpPr txBox="1"/>
          <p:nvPr/>
        </p:nvSpPr>
        <p:spPr>
          <a:xfrm>
            <a:off x="4652394" y="5556740"/>
            <a:ext cx="4239366" cy="646331"/>
          </a:xfrm>
          <a:prstGeom prst="rect">
            <a:avLst/>
          </a:prstGeom>
          <a:noFill/>
        </p:spPr>
        <p:txBody>
          <a:bodyPr wrap="none" rtlCol="0">
            <a:spAutoFit/>
          </a:bodyPr>
          <a:lstStyle/>
          <a:p>
            <a:pPr marL="285750" indent="-285750">
              <a:buFont typeface="Wingdings" panose="05000000000000000000" pitchFamily="2" charset="2"/>
              <a:buChar char="Ø"/>
            </a:pPr>
            <a:r>
              <a:rPr lang="en-US" b="1" dirty="0"/>
              <a:t>For details, see the presentations in the</a:t>
            </a:r>
          </a:p>
          <a:p>
            <a:r>
              <a:rPr lang="en-US" b="1" dirty="0"/>
              <a:t>      parallel session of Tuesday morning  </a:t>
            </a:r>
            <a:endParaRPr lang="en-GB" b="1" dirty="0"/>
          </a:p>
        </p:txBody>
      </p:sp>
      <p:sp>
        <p:nvSpPr>
          <p:cNvPr id="15" name="Date Placeholder 3">
            <a:extLst>
              <a:ext uri="{FF2B5EF4-FFF2-40B4-BE49-F238E27FC236}">
                <a16:creationId xmlns:a16="http://schemas.microsoft.com/office/drawing/2014/main" id="{0A4B8F92-15D7-8373-0E62-FC34D774AD8C}"/>
              </a:ext>
            </a:extLst>
          </p:cNvPr>
          <p:cNvSpPr txBox="1">
            <a:spLocks/>
          </p:cNvSpPr>
          <p:nvPr/>
        </p:nvSpPr>
        <p:spPr>
          <a:xfrm>
            <a:off x="236914" y="6424612"/>
            <a:ext cx="1731223" cy="36512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t>8 May 2025</a:t>
            </a:r>
            <a:endParaRPr lang="en-GB" sz="1050" dirty="0"/>
          </a:p>
        </p:txBody>
      </p:sp>
    </p:spTree>
    <p:extLst>
      <p:ext uri="{BB962C8B-B14F-4D97-AF65-F5344CB8AC3E}">
        <p14:creationId xmlns:p14="http://schemas.microsoft.com/office/powerpoint/2010/main" val="38042463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a:t>4th Annual Meeting - Prague</a:t>
            </a:r>
            <a:endParaRPr lang="en-GB" dirty="0"/>
          </a:p>
        </p:txBody>
      </p:sp>
      <p:sp>
        <p:nvSpPr>
          <p:cNvPr id="4" name="Date Placeholder 3"/>
          <p:cNvSpPr>
            <a:spLocks noGrp="1"/>
          </p:cNvSpPr>
          <p:nvPr>
            <p:ph type="dt" sz="half" idx="10"/>
          </p:nvPr>
        </p:nvSpPr>
        <p:spPr/>
        <p:txBody>
          <a:bodyPr/>
          <a:lstStyle/>
          <a:p>
            <a:r>
              <a:rPr lang="en-US"/>
              <a:t>8 May 2025</a:t>
            </a:r>
            <a:endParaRPr lang="en-GB" sz="1400" dirty="0"/>
          </a:p>
        </p:txBody>
      </p:sp>
      <p:sp>
        <p:nvSpPr>
          <p:cNvPr id="5" name="Slide Number Placeholder 4"/>
          <p:cNvSpPr>
            <a:spLocks noGrp="1"/>
          </p:cNvSpPr>
          <p:nvPr>
            <p:ph type="sldNum" sz="quarter" idx="12"/>
          </p:nvPr>
        </p:nvSpPr>
        <p:spPr/>
        <p:txBody>
          <a:bodyPr/>
          <a:lstStyle/>
          <a:p>
            <a:fld id="{FC4456CD-832E-41F2-9893-C7650CCC5376}" type="slidenum">
              <a:rPr lang="en-GB" smtClean="0"/>
              <a:t>7</a:t>
            </a:fld>
            <a:endParaRPr lang="en-GB"/>
          </a:p>
        </p:txBody>
      </p:sp>
      <p:sp>
        <p:nvSpPr>
          <p:cNvPr id="6" name="Title 5"/>
          <p:cNvSpPr>
            <a:spLocks noGrp="1"/>
          </p:cNvSpPr>
          <p:nvPr>
            <p:ph type="title"/>
          </p:nvPr>
        </p:nvSpPr>
        <p:spPr>
          <a:xfrm>
            <a:off x="3573710" y="55658"/>
            <a:ext cx="5497145" cy="1077238"/>
          </a:xfrm>
        </p:spPr>
        <p:txBody>
          <a:bodyPr>
            <a:normAutofit fontScale="90000"/>
          </a:bodyPr>
          <a:lstStyle/>
          <a:p>
            <a:pPr algn="r"/>
            <a:r>
              <a:rPr lang="en-GB" sz="3600" dirty="0">
                <a:solidFill>
                  <a:schemeClr val="bg1">
                    <a:lumMod val="95000"/>
                  </a:schemeClr>
                </a:solidFill>
                <a:latin typeface="Calibri Light" panose="020F0302020204030204" pitchFamily="34" charset="0"/>
                <a:cs typeface="Calibri Light" panose="020F0302020204030204" pitchFamily="34" charset="0"/>
              </a:rPr>
              <a:t>Task 7.2.1: MRPCs for fast timing</a:t>
            </a:r>
            <a:endParaRPr lang="fr-FR" dirty="0">
              <a:latin typeface="Calibri Light" panose="020F0302020204030204" pitchFamily="34" charset="0"/>
              <a:cs typeface="Calibri Light" panose="020F0302020204030204" pitchFamily="34" charset="0"/>
            </a:endParaRPr>
          </a:p>
        </p:txBody>
      </p:sp>
      <p:sp>
        <p:nvSpPr>
          <p:cNvPr id="7" name="Content Placeholder 6"/>
          <p:cNvSpPr txBox="1">
            <a:spLocks noGrp="1"/>
          </p:cNvSpPr>
          <p:nvPr>
            <p:ph idx="1"/>
          </p:nvPr>
        </p:nvSpPr>
        <p:spPr>
          <a:xfrm>
            <a:off x="33099" y="1324473"/>
            <a:ext cx="5356024" cy="2497094"/>
          </a:xfrm>
          <a:prstGeom prst="rect">
            <a:avLst/>
          </a:prstGeom>
          <a:noFill/>
        </p:spPr>
        <p:txBody>
          <a:bodyPr wrap="square" rtlCol="0">
            <a:spAutoFit/>
          </a:bodyPr>
          <a:lstStyle/>
          <a:p>
            <a:pPr marL="285750" indent="-285750">
              <a:buFont typeface="Wingdings" panose="05000000000000000000" pitchFamily="2" charset="2"/>
              <a:buChar char="Ø"/>
            </a:pPr>
            <a:r>
              <a:rPr lang="en-GB" sz="1800" b="1" dirty="0">
                <a:latin typeface="Calibri" panose="020F0502020204030204" pitchFamily="34" charset="0"/>
                <a:cs typeface="Calibri" panose="020F0502020204030204" pitchFamily="34" charset="0"/>
              </a:rPr>
              <a:t>MRPC developments for fast timing</a:t>
            </a:r>
            <a:r>
              <a:rPr lang="en-GB" sz="1800" dirty="0">
                <a:latin typeface="Calibri" panose="020F0502020204030204" pitchFamily="34" charset="0"/>
                <a:cs typeface="Calibri" panose="020F0502020204030204" pitchFamily="34" charset="0"/>
              </a:rPr>
              <a:t>: </a:t>
            </a:r>
          </a:p>
          <a:p>
            <a:pPr marL="0" indent="0">
              <a:buNone/>
            </a:pPr>
            <a:r>
              <a:rPr lang="en-GB" sz="1800" dirty="0">
                <a:latin typeface="Calibri" panose="020F0502020204030204" pitchFamily="34" charset="0"/>
                <a:cs typeface="Calibri" panose="020F0502020204030204" pitchFamily="34" charset="0"/>
              </a:rPr>
              <a:t>      - MRPC with </a:t>
            </a:r>
            <a:r>
              <a:rPr lang="en-US" sz="1800" dirty="0">
                <a:latin typeface="Calibri" panose="020F0502020204030204" pitchFamily="34" charset="0"/>
                <a:cs typeface="Calibri" panose="020F0502020204030204" pitchFamily="34" charset="0"/>
              </a:rPr>
              <a:t>10 layers and 230</a:t>
            </a:r>
            <a:r>
              <a:rPr lang="en-US" sz="1800" dirty="0">
                <a:latin typeface="Calibri" panose="020F0502020204030204" pitchFamily="34" charset="0"/>
                <a:cs typeface="Calibri" panose="020F0502020204030204" pitchFamily="34" charset="0"/>
                <a:sym typeface="Symbol" panose="05050102010706020507" pitchFamily="18" charset="2"/>
              </a:rPr>
              <a:t></a:t>
            </a:r>
            <a:r>
              <a:rPr lang="en-US" sz="1800" dirty="0">
                <a:latin typeface="Calibri" panose="020F0502020204030204" pitchFamily="34" charset="0"/>
                <a:cs typeface="Calibri" panose="020F0502020204030204" pitchFamily="34" charset="0"/>
              </a:rPr>
              <a:t>m gaps. </a:t>
            </a:r>
          </a:p>
          <a:p>
            <a:pPr marL="0" indent="0">
              <a:spcBef>
                <a:spcPts val="600"/>
              </a:spcBef>
              <a:buNone/>
            </a:pPr>
            <a:r>
              <a:rPr lang="en-US" sz="1800" dirty="0">
                <a:latin typeface="Calibri" panose="020F0502020204030204" pitchFamily="34" charset="0"/>
                <a:cs typeface="Calibri" panose="020F0502020204030204" pitchFamily="34" charset="0"/>
              </a:rPr>
              <a:t>      - </a:t>
            </a:r>
            <a:r>
              <a:rPr lang="en-GB" sz="1800" dirty="0">
                <a:latin typeface="Calibri" panose="020F0502020204030204" pitchFamily="34" charset="0"/>
                <a:cs typeface="Calibri" panose="020F0502020204030204" pitchFamily="34" charset="0"/>
              </a:rPr>
              <a:t>Glass sheets with low-resistivity (LRG ~10</a:t>
            </a:r>
            <a:r>
              <a:rPr lang="en-GB" sz="1800" baseline="30000" dirty="0">
                <a:latin typeface="Calibri" panose="020F0502020204030204" pitchFamily="34" charset="0"/>
                <a:cs typeface="Calibri" panose="020F0502020204030204" pitchFamily="34" charset="0"/>
              </a:rPr>
              <a:t>9</a:t>
            </a:r>
            <a:r>
              <a:rPr lang="en-GB" sz="1800" dirty="0">
                <a:latin typeface="Calibri" panose="020F0502020204030204" pitchFamily="34" charset="0"/>
                <a:cs typeface="Calibri" panose="020F0502020204030204" pitchFamily="34" charset="0"/>
              </a:rPr>
              <a:t> </a:t>
            </a:r>
            <a:r>
              <a:rPr lang="en-GB" sz="1800" dirty="0">
                <a:latin typeface="Calibri" panose="020F0502020204030204" pitchFamily="34" charset="0"/>
                <a:cs typeface="Calibri" panose="020F0502020204030204" pitchFamily="34" charset="0"/>
                <a:sym typeface="Symbol" panose="05050102010706020507" pitchFamily="18" charset="2"/>
              </a:rPr>
              <a:t></a:t>
            </a:r>
            <a:r>
              <a:rPr lang="en-GB" sz="1800" dirty="0">
                <a:latin typeface="Calibri" panose="020F0502020204030204" pitchFamily="34" charset="0"/>
                <a:cs typeface="Calibri" panose="020F0502020204030204" pitchFamily="34" charset="0"/>
              </a:rPr>
              <a:t>cm),</a:t>
            </a:r>
          </a:p>
          <a:p>
            <a:pPr marL="0" indent="0">
              <a:spcBef>
                <a:spcPts val="0"/>
              </a:spcBef>
              <a:buNone/>
            </a:pPr>
            <a:r>
              <a:rPr lang="en-US" sz="1800" dirty="0">
                <a:latin typeface="Calibri" panose="020F0502020204030204" pitchFamily="34" charset="0"/>
                <a:cs typeface="Calibri" panose="020F0502020204030204" pitchFamily="34" charset="0"/>
              </a:rPr>
              <a:t>        and high-resistivity glass (HRG </a:t>
            </a:r>
            <a:r>
              <a:rPr lang="en-GB" sz="1800" dirty="0">
                <a:latin typeface="Calibri" panose="020F0502020204030204" pitchFamily="34" charset="0"/>
                <a:cs typeface="Calibri" panose="020F0502020204030204" pitchFamily="34" charset="0"/>
              </a:rPr>
              <a:t>~10</a:t>
            </a:r>
            <a:r>
              <a:rPr lang="en-GB" sz="1800" baseline="30000" dirty="0">
                <a:latin typeface="Calibri" panose="020F0502020204030204" pitchFamily="34" charset="0"/>
                <a:cs typeface="Calibri" panose="020F0502020204030204" pitchFamily="34" charset="0"/>
              </a:rPr>
              <a:t>12</a:t>
            </a:r>
            <a:r>
              <a:rPr lang="en-GB" sz="1800" dirty="0">
                <a:latin typeface="Calibri" panose="020F0502020204030204" pitchFamily="34" charset="0"/>
                <a:cs typeface="Calibri" panose="020F0502020204030204" pitchFamily="34" charset="0"/>
              </a:rPr>
              <a:t> </a:t>
            </a:r>
            <a:r>
              <a:rPr lang="en-GB" sz="1800" dirty="0">
                <a:latin typeface="Calibri" panose="020F0502020204030204" pitchFamily="34" charset="0"/>
                <a:cs typeface="Calibri" panose="020F0502020204030204" pitchFamily="34" charset="0"/>
                <a:sym typeface="Symbol" panose="05050102010706020507" pitchFamily="18" charset="2"/>
              </a:rPr>
              <a:t></a:t>
            </a:r>
            <a:r>
              <a:rPr lang="en-GB" sz="1800" dirty="0">
                <a:latin typeface="Calibri" panose="020F0502020204030204" pitchFamily="34" charset="0"/>
                <a:cs typeface="Calibri" panose="020F0502020204030204" pitchFamily="34" charset="0"/>
              </a:rPr>
              <a:t>cm)</a:t>
            </a:r>
            <a:r>
              <a:rPr lang="en-US" sz="1800" dirty="0">
                <a:latin typeface="Calibri" panose="020F0502020204030204" pitchFamily="34" charset="0"/>
                <a:cs typeface="Calibri" panose="020F0502020204030204" pitchFamily="34" charset="0"/>
              </a:rPr>
              <a:t> used. </a:t>
            </a:r>
          </a:p>
          <a:p>
            <a:pPr marL="0" indent="0">
              <a:spcBef>
                <a:spcPts val="600"/>
              </a:spcBef>
              <a:buNone/>
            </a:pPr>
            <a:r>
              <a:rPr lang="en-US" sz="1800" dirty="0">
                <a:latin typeface="Calibri" panose="020F0502020204030204" pitchFamily="34" charset="0"/>
                <a:cs typeface="Calibri" panose="020F0502020204030204" pitchFamily="34" charset="0"/>
              </a:rPr>
              <a:t>     - Standard (</a:t>
            </a:r>
            <a:r>
              <a:rPr lang="en-GB" sz="1800" dirty="0"/>
              <a:t>98% C</a:t>
            </a:r>
            <a:r>
              <a:rPr lang="en-GB" sz="1800" baseline="-25000" dirty="0"/>
              <a:t>2</a:t>
            </a:r>
            <a:r>
              <a:rPr lang="en-GB" sz="1800" dirty="0"/>
              <a:t>H</a:t>
            </a:r>
            <a:r>
              <a:rPr lang="en-GB" sz="1800" baseline="-25000" dirty="0"/>
              <a:t>2</a:t>
            </a:r>
            <a:r>
              <a:rPr lang="en-GB" sz="1800" dirty="0"/>
              <a:t>F</a:t>
            </a:r>
            <a:r>
              <a:rPr lang="en-GB" sz="1800" baseline="-25000" dirty="0"/>
              <a:t>4</a:t>
            </a:r>
            <a:r>
              <a:rPr lang="en-GB" sz="1800" dirty="0"/>
              <a:t> 2% SF</a:t>
            </a:r>
            <a:r>
              <a:rPr lang="en-GB" sz="1800" baseline="-25000" dirty="0"/>
              <a:t>6</a:t>
            </a:r>
            <a:r>
              <a:rPr lang="en-US" sz="1800" dirty="0">
                <a:latin typeface="Calibri" panose="020F0502020204030204" pitchFamily="34" charset="0"/>
                <a:cs typeface="Calibri" panose="020F0502020204030204" pitchFamily="34" charset="0"/>
              </a:rPr>
              <a:t> GWP 2040) and ECO  </a:t>
            </a:r>
          </a:p>
          <a:p>
            <a:pPr marL="0" indent="0">
              <a:spcBef>
                <a:spcPts val="600"/>
              </a:spcBef>
              <a:buNone/>
            </a:pPr>
            <a:r>
              <a:rPr lang="en-US" sz="1800" dirty="0">
                <a:latin typeface="Calibri" panose="020F0502020204030204" pitchFamily="34" charset="0"/>
                <a:cs typeface="Calibri" panose="020F0502020204030204" pitchFamily="34" charset="0"/>
              </a:rPr>
              <a:t>       (100% HFO1234ze GWP 6) gas mixtures were used.</a:t>
            </a:r>
            <a:endParaRPr lang="en-GB" sz="1800" dirty="0">
              <a:latin typeface="Calibri" panose="020F0502020204030204" pitchFamily="34" charset="0"/>
              <a:cs typeface="Calibri" panose="020F0502020204030204" pitchFamily="34" charset="0"/>
            </a:endParaRPr>
          </a:p>
          <a:p>
            <a:pPr>
              <a:spcBef>
                <a:spcPts val="600"/>
              </a:spcBef>
              <a:buFont typeface="Wingdings" panose="05000000000000000000" pitchFamily="2" charset="2"/>
              <a:buChar char="Ø"/>
            </a:pPr>
            <a:r>
              <a:rPr lang="en-GB" sz="1800" b="1" dirty="0">
                <a:latin typeface="Calibri" panose="020F0502020204030204" pitchFamily="34" charset="0"/>
                <a:cs typeface="Calibri" panose="020F0502020204030204" pitchFamily="34" charset="0"/>
              </a:rPr>
              <a:t>  Good performance of LRG, even with ECO gas, but</a:t>
            </a:r>
          </a:p>
          <a:p>
            <a:pPr marL="0" indent="0">
              <a:spcBef>
                <a:spcPts val="0"/>
              </a:spcBef>
              <a:buNone/>
            </a:pPr>
            <a:r>
              <a:rPr lang="en-GB" sz="1800" b="1" dirty="0">
                <a:latin typeface="Calibri" panose="020F0502020204030204" pitchFamily="34" charset="0"/>
                <a:cs typeface="Calibri" panose="020F0502020204030204" pitchFamily="34" charset="0"/>
              </a:rPr>
              <a:t>      at much higher voltage (+4kV).</a:t>
            </a:r>
          </a:p>
        </p:txBody>
      </p:sp>
      <p:sp>
        <p:nvSpPr>
          <p:cNvPr id="19" name="TextBox 18">
            <a:extLst>
              <a:ext uri="{FF2B5EF4-FFF2-40B4-BE49-F238E27FC236}">
                <a16:creationId xmlns:a16="http://schemas.microsoft.com/office/drawing/2014/main" id="{9633F4BC-8E9A-4CF6-54C4-A87A12F1F0B7}"/>
              </a:ext>
            </a:extLst>
          </p:cNvPr>
          <p:cNvSpPr txBox="1"/>
          <p:nvPr/>
        </p:nvSpPr>
        <p:spPr>
          <a:xfrm>
            <a:off x="64118" y="3733643"/>
            <a:ext cx="4629409" cy="369332"/>
          </a:xfrm>
          <a:prstGeom prst="rect">
            <a:avLst/>
          </a:prstGeom>
          <a:noFill/>
        </p:spPr>
        <p:txBody>
          <a:bodyPr wrap="none" rtlCol="0">
            <a:spAutoFit/>
          </a:bodyPr>
          <a:lstStyle/>
          <a:p>
            <a:pPr marL="285750" indent="-285750">
              <a:buClr>
                <a:srgbClr val="FFC000"/>
              </a:buClr>
              <a:buFont typeface="Wingdings" panose="05000000000000000000" pitchFamily="2" charset="2"/>
              <a:buChar char="Ø"/>
            </a:pPr>
            <a:r>
              <a:rPr lang="en-US" b="1" dirty="0"/>
              <a:t>Rate performance with beam spot of 4 cm</a:t>
            </a:r>
            <a:r>
              <a:rPr lang="en-US" b="1" baseline="30000" dirty="0"/>
              <a:t>2</a:t>
            </a:r>
            <a:r>
              <a:rPr lang="en-US" b="1" dirty="0"/>
              <a:t> </a:t>
            </a:r>
          </a:p>
        </p:txBody>
      </p:sp>
      <p:pic>
        <p:nvPicPr>
          <p:cNvPr id="2" name="Picture 1" descr="A graph of energy and gas&#10;&#10;Description automatically generated with medium confidence">
            <a:extLst>
              <a:ext uri="{FF2B5EF4-FFF2-40B4-BE49-F238E27FC236}">
                <a16:creationId xmlns:a16="http://schemas.microsoft.com/office/drawing/2014/main" id="{7D87BEE9-351D-2815-BB5F-EF72F92A890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6739" y="4038317"/>
            <a:ext cx="3362321" cy="2318032"/>
          </a:xfrm>
          <a:prstGeom prst="rect">
            <a:avLst/>
          </a:prstGeom>
        </p:spPr>
      </p:pic>
      <p:pic>
        <p:nvPicPr>
          <p:cNvPr id="9" name="Picture 8" descr="A graph of energy efficiency&#10;&#10;Description automatically generated with medium confidence">
            <a:extLst>
              <a:ext uri="{FF2B5EF4-FFF2-40B4-BE49-F238E27FC236}">
                <a16:creationId xmlns:a16="http://schemas.microsoft.com/office/drawing/2014/main" id="{040FC1AD-11E6-2C86-2113-F347A3EF8DA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82585" y="1397407"/>
            <a:ext cx="3628051" cy="2420150"/>
          </a:xfrm>
          <a:prstGeom prst="rect">
            <a:avLst/>
          </a:prstGeom>
        </p:spPr>
      </p:pic>
      <p:pic>
        <p:nvPicPr>
          <p:cNvPr id="10" name="Picture 9" descr="A graph of a gas and a gas distribution&#10;&#10;Description automatically generated with medium confidence">
            <a:extLst>
              <a:ext uri="{FF2B5EF4-FFF2-40B4-BE49-F238E27FC236}">
                <a16:creationId xmlns:a16="http://schemas.microsoft.com/office/drawing/2014/main" id="{4F56C5D4-4ACC-D05A-EC37-3B342AF8A8A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873890" y="4308739"/>
            <a:ext cx="4143375" cy="2005330"/>
          </a:xfrm>
          <a:prstGeom prst="rect">
            <a:avLst/>
          </a:prstGeom>
        </p:spPr>
      </p:pic>
      <p:sp>
        <p:nvSpPr>
          <p:cNvPr id="12" name="TextBox 11">
            <a:extLst>
              <a:ext uri="{FF2B5EF4-FFF2-40B4-BE49-F238E27FC236}">
                <a16:creationId xmlns:a16="http://schemas.microsoft.com/office/drawing/2014/main" id="{ACEED229-9C4C-5F9E-33E2-D30A5B9C9B4D}"/>
              </a:ext>
            </a:extLst>
          </p:cNvPr>
          <p:cNvSpPr txBox="1"/>
          <p:nvPr/>
        </p:nvSpPr>
        <p:spPr>
          <a:xfrm>
            <a:off x="4900673" y="3926229"/>
            <a:ext cx="3791551" cy="369332"/>
          </a:xfrm>
          <a:prstGeom prst="rect">
            <a:avLst/>
          </a:prstGeom>
          <a:noFill/>
        </p:spPr>
        <p:txBody>
          <a:bodyPr wrap="none" rtlCol="0">
            <a:spAutoFit/>
          </a:bodyPr>
          <a:lstStyle/>
          <a:p>
            <a:pPr marL="285750" indent="-285750">
              <a:buClr>
                <a:srgbClr val="FFC000"/>
              </a:buClr>
              <a:buFont typeface="Wingdings" panose="05000000000000000000" pitchFamily="2" charset="2"/>
              <a:buChar char="Ø"/>
            </a:pPr>
            <a:r>
              <a:rPr lang="en-US" b="1" dirty="0"/>
              <a:t>Time resolutions measure: ~100ps </a:t>
            </a:r>
          </a:p>
        </p:txBody>
      </p:sp>
    </p:spTree>
    <p:extLst>
      <p:ext uri="{BB962C8B-B14F-4D97-AF65-F5344CB8AC3E}">
        <p14:creationId xmlns:p14="http://schemas.microsoft.com/office/powerpoint/2010/main" val="8511498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1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Group 21">
            <a:extLst>
              <a:ext uri="{FF2B5EF4-FFF2-40B4-BE49-F238E27FC236}">
                <a16:creationId xmlns:a16="http://schemas.microsoft.com/office/drawing/2014/main" id="{9AF99197-E5E1-7751-80BB-A353ED31AF53}"/>
              </a:ext>
            </a:extLst>
          </p:cNvPr>
          <p:cNvGrpSpPr/>
          <p:nvPr/>
        </p:nvGrpSpPr>
        <p:grpSpPr>
          <a:xfrm>
            <a:off x="-1113184" y="1904136"/>
            <a:ext cx="5469377" cy="2327289"/>
            <a:chOff x="-1393894" y="2267541"/>
            <a:chExt cx="7454900" cy="3739854"/>
          </a:xfrm>
        </p:grpSpPr>
        <p:pic>
          <p:nvPicPr>
            <p:cNvPr id="23" name="Picture 22">
              <a:extLst>
                <a:ext uri="{FF2B5EF4-FFF2-40B4-BE49-F238E27FC236}">
                  <a16:creationId xmlns:a16="http://schemas.microsoft.com/office/drawing/2014/main" id="{7FE5E019-3F79-D247-B1C6-C4A5718B3C2B}"/>
                </a:ext>
              </a:extLst>
            </p:cNvPr>
            <p:cNvPicPr>
              <a:picLocks noChangeAspect="1"/>
            </p:cNvPicPr>
            <p:nvPr/>
          </p:nvPicPr>
          <p:blipFill>
            <a:blip r:embed="rId2"/>
            <a:stretch>
              <a:fillRect/>
            </a:stretch>
          </p:blipFill>
          <p:spPr>
            <a:xfrm>
              <a:off x="-1393894" y="2267541"/>
              <a:ext cx="7454900" cy="3492500"/>
            </a:xfrm>
            <a:prstGeom prst="rect">
              <a:avLst/>
            </a:prstGeom>
          </p:spPr>
        </p:pic>
        <p:pic>
          <p:nvPicPr>
            <p:cNvPr id="24" name="Picture 23">
              <a:extLst>
                <a:ext uri="{FF2B5EF4-FFF2-40B4-BE49-F238E27FC236}">
                  <a16:creationId xmlns:a16="http://schemas.microsoft.com/office/drawing/2014/main" id="{A1DA9254-1B0B-FBBF-930B-B073BAE104C5}"/>
                </a:ext>
              </a:extLst>
            </p:cNvPr>
            <p:cNvPicPr>
              <a:picLocks noChangeAspect="1"/>
            </p:cNvPicPr>
            <p:nvPr/>
          </p:nvPicPr>
          <p:blipFill>
            <a:blip r:embed="rId3"/>
            <a:stretch>
              <a:fillRect/>
            </a:stretch>
          </p:blipFill>
          <p:spPr>
            <a:xfrm>
              <a:off x="4440509" y="2614932"/>
              <a:ext cx="544241" cy="783176"/>
            </a:xfrm>
            <a:prstGeom prst="rect">
              <a:avLst/>
            </a:prstGeom>
          </p:spPr>
        </p:pic>
        <p:cxnSp>
          <p:nvCxnSpPr>
            <p:cNvPr id="25" name="Straight Arrow Connector 24">
              <a:extLst>
                <a:ext uri="{FF2B5EF4-FFF2-40B4-BE49-F238E27FC236}">
                  <a16:creationId xmlns:a16="http://schemas.microsoft.com/office/drawing/2014/main" id="{C4CA947F-6764-6565-FCE3-50F5F431BF50}"/>
                </a:ext>
              </a:extLst>
            </p:cNvPr>
            <p:cNvCxnSpPr>
              <a:cxnSpLocks/>
            </p:cNvCxnSpPr>
            <p:nvPr/>
          </p:nvCxnSpPr>
          <p:spPr>
            <a:xfrm flipH="1">
              <a:off x="1622555" y="3955312"/>
              <a:ext cx="573068" cy="58479"/>
            </a:xfrm>
            <a:prstGeom prst="straightConnector1">
              <a:avLst/>
            </a:prstGeom>
            <a:ln w="31750">
              <a:solidFill>
                <a:srgbClr val="FF0000"/>
              </a:solidFill>
              <a:tailEnd type="triangle"/>
            </a:ln>
          </p:spPr>
          <p:style>
            <a:lnRef idx="1">
              <a:schemeClr val="accent2"/>
            </a:lnRef>
            <a:fillRef idx="0">
              <a:schemeClr val="accent2"/>
            </a:fillRef>
            <a:effectRef idx="0">
              <a:schemeClr val="accent2"/>
            </a:effectRef>
            <a:fontRef idx="minor">
              <a:schemeClr val="tx1"/>
            </a:fontRef>
          </p:style>
        </p:cxnSp>
        <p:cxnSp>
          <p:nvCxnSpPr>
            <p:cNvPr id="26" name="Straight Connector 25">
              <a:extLst>
                <a:ext uri="{FF2B5EF4-FFF2-40B4-BE49-F238E27FC236}">
                  <a16:creationId xmlns:a16="http://schemas.microsoft.com/office/drawing/2014/main" id="{EBF37105-8179-07E6-B457-924F60125469}"/>
                </a:ext>
              </a:extLst>
            </p:cNvPr>
            <p:cNvCxnSpPr>
              <a:cxnSpLocks/>
            </p:cNvCxnSpPr>
            <p:nvPr/>
          </p:nvCxnSpPr>
          <p:spPr>
            <a:xfrm flipH="1">
              <a:off x="3141921" y="3593805"/>
              <a:ext cx="1743739" cy="244548"/>
            </a:xfrm>
            <a:prstGeom prst="line">
              <a:avLst/>
            </a:prstGeom>
            <a:noFill/>
            <a:ln w="25400" cap="flat">
              <a:solidFill>
                <a:srgbClr val="FF0000"/>
              </a:solidFill>
              <a:prstDash val="solid"/>
              <a:round/>
            </a:ln>
            <a:effectLst/>
            <a:sp3d/>
          </p:spPr>
          <p:style>
            <a:lnRef idx="0">
              <a:scrgbClr r="0" g="0" b="0"/>
            </a:lnRef>
            <a:fillRef idx="0">
              <a:scrgbClr r="0" g="0" b="0"/>
            </a:fillRef>
            <a:effectRef idx="0">
              <a:scrgbClr r="0" g="0" b="0"/>
            </a:effectRef>
            <a:fontRef idx="none"/>
          </p:style>
        </p:cxnSp>
        <p:cxnSp>
          <p:nvCxnSpPr>
            <p:cNvPr id="27" name="Straight Connector 26">
              <a:extLst>
                <a:ext uri="{FF2B5EF4-FFF2-40B4-BE49-F238E27FC236}">
                  <a16:creationId xmlns:a16="http://schemas.microsoft.com/office/drawing/2014/main" id="{8BFE1018-EAC5-03A8-ADA5-CD27DE3077B7}"/>
                </a:ext>
              </a:extLst>
            </p:cNvPr>
            <p:cNvCxnSpPr>
              <a:cxnSpLocks/>
            </p:cNvCxnSpPr>
            <p:nvPr/>
          </p:nvCxnSpPr>
          <p:spPr>
            <a:xfrm flipH="1">
              <a:off x="2353894" y="3894473"/>
              <a:ext cx="272964" cy="34715"/>
            </a:xfrm>
            <a:prstGeom prst="line">
              <a:avLst/>
            </a:prstGeom>
            <a:noFill/>
            <a:ln w="25400" cap="flat">
              <a:solidFill>
                <a:srgbClr val="FF0000"/>
              </a:solidFill>
              <a:prstDash val="solid"/>
              <a:round/>
            </a:ln>
            <a:effectLst/>
            <a:sp3d/>
          </p:spPr>
          <p:style>
            <a:lnRef idx="0">
              <a:scrgbClr r="0" g="0" b="0"/>
            </a:lnRef>
            <a:fillRef idx="0">
              <a:scrgbClr r="0" g="0" b="0"/>
            </a:fillRef>
            <a:effectRef idx="0">
              <a:scrgbClr r="0" g="0" b="0"/>
            </a:effectRef>
            <a:fontRef idx="none"/>
          </p:style>
        </p:cxnSp>
        <p:pic>
          <p:nvPicPr>
            <p:cNvPr id="28" name="Picture 27">
              <a:extLst>
                <a:ext uri="{FF2B5EF4-FFF2-40B4-BE49-F238E27FC236}">
                  <a16:creationId xmlns:a16="http://schemas.microsoft.com/office/drawing/2014/main" id="{2E2D3262-11D2-5DF5-6507-F94430D6AB25}"/>
                </a:ext>
              </a:extLst>
            </p:cNvPr>
            <p:cNvPicPr>
              <a:picLocks noChangeAspect="1"/>
            </p:cNvPicPr>
            <p:nvPr/>
          </p:nvPicPr>
          <p:blipFill>
            <a:blip r:embed="rId4"/>
            <a:stretch>
              <a:fillRect/>
            </a:stretch>
          </p:blipFill>
          <p:spPr>
            <a:xfrm rot="21157837">
              <a:off x="3201529" y="3517806"/>
              <a:ext cx="1397000" cy="190500"/>
            </a:xfrm>
            <a:prstGeom prst="rect">
              <a:avLst/>
            </a:prstGeom>
          </p:spPr>
        </p:pic>
        <p:pic>
          <p:nvPicPr>
            <p:cNvPr id="29" name="Picture 28">
              <a:extLst>
                <a:ext uri="{FF2B5EF4-FFF2-40B4-BE49-F238E27FC236}">
                  <a16:creationId xmlns:a16="http://schemas.microsoft.com/office/drawing/2014/main" id="{76C02D32-6882-5855-B384-8567B255ACB0}"/>
                </a:ext>
              </a:extLst>
            </p:cNvPr>
            <p:cNvPicPr>
              <a:picLocks noChangeAspect="1"/>
            </p:cNvPicPr>
            <p:nvPr/>
          </p:nvPicPr>
          <p:blipFill>
            <a:blip r:embed="rId5"/>
            <a:stretch>
              <a:fillRect/>
            </a:stretch>
          </p:blipFill>
          <p:spPr>
            <a:xfrm>
              <a:off x="3507119" y="2322832"/>
              <a:ext cx="1663700" cy="292100"/>
            </a:xfrm>
            <a:prstGeom prst="rect">
              <a:avLst/>
            </a:prstGeom>
          </p:spPr>
        </p:pic>
        <p:pic>
          <p:nvPicPr>
            <p:cNvPr id="30" name="Picture 29">
              <a:extLst>
                <a:ext uri="{FF2B5EF4-FFF2-40B4-BE49-F238E27FC236}">
                  <a16:creationId xmlns:a16="http://schemas.microsoft.com/office/drawing/2014/main" id="{3B213C2C-3220-EA3E-BCEC-0EFFCBEC10E8}"/>
                </a:ext>
              </a:extLst>
            </p:cNvPr>
            <p:cNvPicPr>
              <a:picLocks noChangeAspect="1"/>
            </p:cNvPicPr>
            <p:nvPr/>
          </p:nvPicPr>
          <p:blipFill>
            <a:blip r:embed="rId6"/>
            <a:stretch>
              <a:fillRect/>
            </a:stretch>
          </p:blipFill>
          <p:spPr>
            <a:xfrm>
              <a:off x="3574754" y="2379111"/>
              <a:ext cx="1651000" cy="203200"/>
            </a:xfrm>
            <a:prstGeom prst="rect">
              <a:avLst/>
            </a:prstGeom>
          </p:spPr>
        </p:pic>
        <p:cxnSp>
          <p:nvCxnSpPr>
            <p:cNvPr id="31" name="Straight Arrow Connector 30">
              <a:extLst>
                <a:ext uri="{FF2B5EF4-FFF2-40B4-BE49-F238E27FC236}">
                  <a16:creationId xmlns:a16="http://schemas.microsoft.com/office/drawing/2014/main" id="{F1D794B9-33F3-143D-A72D-B8C0083EA94F}"/>
                </a:ext>
              </a:extLst>
            </p:cNvPr>
            <p:cNvCxnSpPr>
              <a:cxnSpLocks/>
            </p:cNvCxnSpPr>
            <p:nvPr/>
          </p:nvCxnSpPr>
          <p:spPr>
            <a:xfrm flipV="1">
              <a:off x="2971801" y="4423145"/>
              <a:ext cx="0" cy="1584250"/>
            </a:xfrm>
            <a:prstGeom prst="straightConnector1">
              <a:avLst/>
            </a:prstGeom>
            <a:noFill/>
            <a:ln w="25400" cap="flat">
              <a:solidFill>
                <a:srgbClr val="D5B900"/>
              </a:solidFill>
              <a:prstDash val="solid"/>
              <a:round/>
              <a:tailEnd type="triangle"/>
            </a:ln>
            <a:effectLst/>
            <a:sp3d/>
          </p:spPr>
          <p:style>
            <a:lnRef idx="0">
              <a:scrgbClr r="0" g="0" b="0"/>
            </a:lnRef>
            <a:fillRef idx="0">
              <a:scrgbClr r="0" g="0" b="0"/>
            </a:fillRef>
            <a:effectRef idx="0">
              <a:scrgbClr r="0" g="0" b="0"/>
            </a:effectRef>
            <a:fontRef idx="none"/>
          </p:style>
        </p:cxnSp>
        <p:cxnSp>
          <p:nvCxnSpPr>
            <p:cNvPr id="32" name="Straight Arrow Connector 31">
              <a:extLst>
                <a:ext uri="{FF2B5EF4-FFF2-40B4-BE49-F238E27FC236}">
                  <a16:creationId xmlns:a16="http://schemas.microsoft.com/office/drawing/2014/main" id="{A6ED116A-7C60-9873-AC1B-9F489333ED45}"/>
                </a:ext>
              </a:extLst>
            </p:cNvPr>
            <p:cNvCxnSpPr>
              <a:cxnSpLocks/>
            </p:cNvCxnSpPr>
            <p:nvPr/>
          </p:nvCxnSpPr>
          <p:spPr>
            <a:xfrm flipV="1">
              <a:off x="1259959" y="4423145"/>
              <a:ext cx="0" cy="1584250"/>
            </a:xfrm>
            <a:prstGeom prst="straightConnector1">
              <a:avLst/>
            </a:prstGeom>
            <a:noFill/>
            <a:ln w="25400" cap="flat">
              <a:solidFill>
                <a:srgbClr val="D5B900"/>
              </a:solidFill>
              <a:prstDash val="solid"/>
              <a:round/>
              <a:tailEnd type="triangle"/>
            </a:ln>
            <a:effectLst/>
            <a:sp3d/>
          </p:spPr>
          <p:style>
            <a:lnRef idx="0">
              <a:scrgbClr r="0" g="0" b="0"/>
            </a:lnRef>
            <a:fillRef idx="0">
              <a:scrgbClr r="0" g="0" b="0"/>
            </a:fillRef>
            <a:effectRef idx="0">
              <a:scrgbClr r="0" g="0" b="0"/>
            </a:effectRef>
            <a:fontRef idx="none"/>
          </p:style>
        </p:cxnSp>
      </p:grpSp>
      <p:sp>
        <p:nvSpPr>
          <p:cNvPr id="2" name="Content Placeholder 1">
            <a:extLst>
              <a:ext uri="{FF2B5EF4-FFF2-40B4-BE49-F238E27FC236}">
                <a16:creationId xmlns:a16="http://schemas.microsoft.com/office/drawing/2014/main" id="{124BF029-2848-E980-CE55-4419921D6364}"/>
              </a:ext>
            </a:extLst>
          </p:cNvPr>
          <p:cNvSpPr>
            <a:spLocks noGrp="1"/>
          </p:cNvSpPr>
          <p:nvPr>
            <p:ph idx="1"/>
          </p:nvPr>
        </p:nvSpPr>
        <p:spPr>
          <a:xfrm>
            <a:off x="4570721" y="4380131"/>
            <a:ext cx="4967036" cy="1394260"/>
          </a:xfrm>
        </p:spPr>
        <p:txBody>
          <a:bodyPr/>
          <a:lstStyle/>
          <a:p>
            <a:endParaRPr lang="en-GB" dirty="0"/>
          </a:p>
        </p:txBody>
      </p:sp>
      <p:sp>
        <p:nvSpPr>
          <p:cNvPr id="3" name="Footer Placeholder 2">
            <a:extLst>
              <a:ext uri="{FF2B5EF4-FFF2-40B4-BE49-F238E27FC236}">
                <a16:creationId xmlns:a16="http://schemas.microsoft.com/office/drawing/2014/main" id="{044DF8E0-D7C1-A062-C614-D213A07227A3}"/>
              </a:ext>
            </a:extLst>
          </p:cNvPr>
          <p:cNvSpPr>
            <a:spLocks noGrp="1"/>
          </p:cNvSpPr>
          <p:nvPr>
            <p:ph type="ftr" sz="quarter" idx="11"/>
          </p:nvPr>
        </p:nvSpPr>
        <p:spPr/>
        <p:txBody>
          <a:bodyPr/>
          <a:lstStyle/>
          <a:p>
            <a:r>
              <a:rPr lang="en-GB"/>
              <a:t>4th Annual Meeting - Prague</a:t>
            </a:r>
            <a:endParaRPr lang="en-GB" dirty="0"/>
          </a:p>
        </p:txBody>
      </p:sp>
      <p:sp>
        <p:nvSpPr>
          <p:cNvPr id="4" name="Date Placeholder 3">
            <a:extLst>
              <a:ext uri="{FF2B5EF4-FFF2-40B4-BE49-F238E27FC236}">
                <a16:creationId xmlns:a16="http://schemas.microsoft.com/office/drawing/2014/main" id="{E9525943-D816-B381-0840-668B1D8568E0}"/>
              </a:ext>
            </a:extLst>
          </p:cNvPr>
          <p:cNvSpPr>
            <a:spLocks noGrp="1"/>
          </p:cNvSpPr>
          <p:nvPr>
            <p:ph type="dt" sz="half" idx="10"/>
          </p:nvPr>
        </p:nvSpPr>
        <p:spPr/>
        <p:txBody>
          <a:bodyPr/>
          <a:lstStyle/>
          <a:p>
            <a:r>
              <a:rPr lang="en-US"/>
              <a:t>8 May 2025</a:t>
            </a:r>
            <a:endParaRPr lang="en-GB" dirty="0"/>
          </a:p>
        </p:txBody>
      </p:sp>
      <p:sp>
        <p:nvSpPr>
          <p:cNvPr id="5" name="Slide Number Placeholder 4">
            <a:extLst>
              <a:ext uri="{FF2B5EF4-FFF2-40B4-BE49-F238E27FC236}">
                <a16:creationId xmlns:a16="http://schemas.microsoft.com/office/drawing/2014/main" id="{4152F4A8-F80D-3E33-DA76-94EB17FEA5E7}"/>
              </a:ext>
            </a:extLst>
          </p:cNvPr>
          <p:cNvSpPr>
            <a:spLocks noGrp="1"/>
          </p:cNvSpPr>
          <p:nvPr>
            <p:ph type="sldNum" sz="quarter" idx="12"/>
          </p:nvPr>
        </p:nvSpPr>
        <p:spPr/>
        <p:txBody>
          <a:bodyPr/>
          <a:lstStyle/>
          <a:p>
            <a:fld id="{FC4456CD-832E-41F2-9893-C7650CCC5376}" type="slidenum">
              <a:rPr lang="en-GB" smtClean="0"/>
              <a:t>8</a:t>
            </a:fld>
            <a:endParaRPr lang="en-GB"/>
          </a:p>
        </p:txBody>
      </p:sp>
      <p:sp>
        <p:nvSpPr>
          <p:cNvPr id="10" name="AutoShape 5">
            <a:extLst>
              <a:ext uri="{FF2B5EF4-FFF2-40B4-BE49-F238E27FC236}">
                <a16:creationId xmlns:a16="http://schemas.microsoft.com/office/drawing/2014/main" id="{1751D969-A5DA-018D-9E19-2469C7393FF8}"/>
              </a:ext>
            </a:extLst>
          </p:cNvPr>
          <p:cNvSpPr>
            <a:spLocks noChangeArrowheads="1"/>
          </p:cNvSpPr>
          <p:nvPr/>
        </p:nvSpPr>
        <p:spPr bwMode="auto">
          <a:xfrm>
            <a:off x="252153" y="1456269"/>
            <a:ext cx="7816046" cy="0"/>
          </a:xfrm>
          <a:custGeom>
            <a:avLst/>
            <a:gdLst>
              <a:gd name="G0" fmla="*/ 23936 1 2"/>
              <a:gd name="G1" fmla="*/ 14924 1 2"/>
              <a:gd name="G2" fmla="+- 14924 0 0"/>
              <a:gd name="G3" fmla="+- 23936 0 0"/>
            </a:gdLst>
            <a:ahLst/>
            <a:cxnLst>
              <a:cxn ang="0">
                <a:pos x="r" y="vc"/>
              </a:cxn>
              <a:cxn ang="5400000">
                <a:pos x="hc" y="b"/>
              </a:cxn>
              <a:cxn ang="10800000">
                <a:pos x="l" y="vc"/>
              </a:cxn>
              <a:cxn ang="16200000">
                <a:pos x="hc" y="t"/>
              </a:cxn>
            </a:cxnLst>
            <a:rect l="0" t="0" r="0" b="0"/>
            <a:pathLst>
              <a:path>
                <a:moveTo>
                  <a:pt x="0" y="0"/>
                </a:moveTo>
                <a:lnTo>
                  <a:pt x="23936" y="0"/>
                </a:lnTo>
                <a:lnTo>
                  <a:pt x="23936" y="14924"/>
                </a:lnTo>
                <a:lnTo>
                  <a:pt x="0" y="14924"/>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32654" tIns="32654" rIns="32654" bIns="32654">
            <a:spAutoFit/>
          </a:bodyPr>
          <a:lstStyle>
            <a:lvl1pPr>
              <a:tabLst>
                <a:tab pos="0" algn="l"/>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Arial" panose="020B0604020202020204" pitchFamily="34" charset="0"/>
                <a:ea typeface="Linux Libertine G" charset="0"/>
                <a:cs typeface="Linux Libertine G" charset="0"/>
              </a:defRPr>
            </a:lvl1pPr>
            <a:lvl2pPr>
              <a:tabLst>
                <a:tab pos="0" algn="l"/>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Arial" panose="020B0604020202020204" pitchFamily="34" charset="0"/>
                <a:ea typeface="Linux Libertine G" charset="0"/>
                <a:cs typeface="Linux Libertine G" charset="0"/>
              </a:defRPr>
            </a:lvl2pPr>
            <a:lvl3pPr>
              <a:tabLst>
                <a:tab pos="0" algn="l"/>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Arial" panose="020B0604020202020204" pitchFamily="34" charset="0"/>
                <a:ea typeface="Linux Libertine G" charset="0"/>
                <a:cs typeface="Linux Libertine G" charset="0"/>
              </a:defRPr>
            </a:lvl3pPr>
            <a:lvl4pPr>
              <a:tabLst>
                <a:tab pos="0" algn="l"/>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Arial" panose="020B0604020202020204" pitchFamily="34" charset="0"/>
                <a:ea typeface="Linux Libertine G" charset="0"/>
                <a:cs typeface="Linux Libertine G" charset="0"/>
              </a:defRPr>
            </a:lvl4pPr>
            <a:lvl5pPr>
              <a:tabLst>
                <a:tab pos="0" algn="l"/>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Arial" panose="020B0604020202020204" pitchFamily="34" charset="0"/>
                <a:ea typeface="Linux Libertine G" charset="0"/>
                <a:cs typeface="Linux Libertine G" charset="0"/>
              </a:defRPr>
            </a:lvl5pPr>
            <a:lvl6pPr marL="25146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Arial" panose="020B0604020202020204" pitchFamily="34" charset="0"/>
                <a:ea typeface="Linux Libertine G" charset="0"/>
                <a:cs typeface="Linux Libertine G" charset="0"/>
              </a:defRPr>
            </a:lvl6pPr>
            <a:lvl7pPr marL="29718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Arial" panose="020B0604020202020204" pitchFamily="34" charset="0"/>
                <a:ea typeface="Linux Libertine G" charset="0"/>
                <a:cs typeface="Linux Libertine G" charset="0"/>
              </a:defRPr>
            </a:lvl7pPr>
            <a:lvl8pPr marL="34290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Arial" panose="020B0604020202020204" pitchFamily="34" charset="0"/>
                <a:ea typeface="Linux Libertine G" charset="0"/>
                <a:cs typeface="Linux Libertine G" charset="0"/>
              </a:defRPr>
            </a:lvl8pPr>
            <a:lvl9pPr marL="38862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Arial" panose="020B0604020202020204" pitchFamily="34" charset="0"/>
                <a:ea typeface="Linux Libertine G" charset="0"/>
                <a:cs typeface="Linux Libertine G" charset="0"/>
              </a:defRPr>
            </a:lvl9pPr>
          </a:lstStyle>
          <a:p>
            <a:pPr>
              <a:spcAft>
                <a:spcPts val="907"/>
              </a:spcAft>
            </a:pPr>
            <a:r>
              <a:rPr lang="en-US" altLang="en-FR" sz="1451" b="1">
                <a:solidFill>
                  <a:srgbClr val="434343"/>
                </a:solidFill>
                <a:cs typeface="Arial" panose="020B0604020202020204" pitchFamily="34" charset="0"/>
              </a:rPr>
              <a:t>Beam collimated by a Cd-Slit &amp; Neutron flux adjusted with plexiglass attenuators</a:t>
            </a:r>
          </a:p>
        </p:txBody>
      </p:sp>
      <p:grpSp>
        <p:nvGrpSpPr>
          <p:cNvPr id="11" name="Group 6">
            <a:extLst>
              <a:ext uri="{FF2B5EF4-FFF2-40B4-BE49-F238E27FC236}">
                <a16:creationId xmlns:a16="http://schemas.microsoft.com/office/drawing/2014/main" id="{416A2FB8-8E68-61EA-F737-9C4DF8C99ED2}"/>
              </a:ext>
            </a:extLst>
          </p:cNvPr>
          <p:cNvGrpSpPr>
            <a:grpSpLocks/>
          </p:cNvGrpSpPr>
          <p:nvPr/>
        </p:nvGrpSpPr>
        <p:grpSpPr bwMode="auto">
          <a:xfrm>
            <a:off x="1196692" y="3479557"/>
            <a:ext cx="1180214" cy="560867"/>
            <a:chOff x="76" y="1791"/>
            <a:chExt cx="1622" cy="7245858"/>
          </a:xfrm>
        </p:grpSpPr>
        <p:pic>
          <p:nvPicPr>
            <p:cNvPr id="12" name="Picture 7">
              <a:extLst>
                <a:ext uri="{FF2B5EF4-FFF2-40B4-BE49-F238E27FC236}">
                  <a16:creationId xmlns:a16="http://schemas.microsoft.com/office/drawing/2014/main" id="{15EC5D5F-EF49-67DF-E7DD-51531EFD3DA9}"/>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6" y="2055"/>
              <a:ext cx="1622" cy="132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3" name="AutoShape 8">
              <a:extLst>
                <a:ext uri="{FF2B5EF4-FFF2-40B4-BE49-F238E27FC236}">
                  <a16:creationId xmlns:a16="http://schemas.microsoft.com/office/drawing/2014/main" id="{32131E3F-3DAD-C3C7-A97B-23BC37E9ECE9}"/>
                </a:ext>
              </a:extLst>
            </p:cNvPr>
            <p:cNvSpPr>
              <a:spLocks noChangeArrowheads="1"/>
            </p:cNvSpPr>
            <p:nvPr/>
          </p:nvSpPr>
          <p:spPr bwMode="auto">
            <a:xfrm>
              <a:off x="219" y="1791"/>
              <a:ext cx="1423" cy="7245858"/>
            </a:xfrm>
            <a:custGeom>
              <a:avLst/>
              <a:gdLst>
                <a:gd name="G0" fmla="*/ 6279 1 2"/>
                <a:gd name="G1" fmla="*/ 36196 1 2"/>
                <a:gd name="G2" fmla="+- 36196 0 0"/>
                <a:gd name="G3" fmla="+- 6279 0 0"/>
              </a:gdLst>
              <a:ahLst/>
              <a:cxnLst>
                <a:cxn ang="0">
                  <a:pos x="r" y="vc"/>
                </a:cxn>
                <a:cxn ang="5400000">
                  <a:pos x="hc" y="b"/>
                </a:cxn>
                <a:cxn ang="10800000">
                  <a:pos x="l" y="vc"/>
                </a:cxn>
                <a:cxn ang="16200000">
                  <a:pos x="hc" y="t"/>
                </a:cxn>
              </a:cxnLst>
              <a:rect l="0" t="0" r="0" b="0"/>
              <a:pathLst>
                <a:path>
                  <a:moveTo>
                    <a:pt x="0" y="0"/>
                  </a:moveTo>
                  <a:lnTo>
                    <a:pt x="6279" y="0"/>
                  </a:lnTo>
                  <a:lnTo>
                    <a:pt x="6279" y="36196"/>
                  </a:lnTo>
                  <a:lnTo>
                    <a:pt x="0" y="36196"/>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tIns="82941" bIns="82941">
              <a:spAutoFit/>
            </a:bodyPr>
            <a:lstStyle>
              <a:lvl1pPr>
                <a:tabLst>
                  <a:tab pos="0" algn="l"/>
                  <a:tab pos="723900" algn="l"/>
                  <a:tab pos="1447800" algn="l"/>
                  <a:tab pos="2171700" algn="l"/>
                </a:tabLst>
                <a:defRPr>
                  <a:solidFill>
                    <a:srgbClr val="000000"/>
                  </a:solidFill>
                  <a:latin typeface="Arial" panose="020B0604020202020204" pitchFamily="34" charset="0"/>
                  <a:ea typeface="Linux Libertine G" charset="0"/>
                  <a:cs typeface="Linux Libertine G" charset="0"/>
                </a:defRPr>
              </a:lvl1pPr>
              <a:lvl2pPr>
                <a:tabLst>
                  <a:tab pos="0" algn="l"/>
                  <a:tab pos="723900" algn="l"/>
                  <a:tab pos="1447800" algn="l"/>
                  <a:tab pos="2171700" algn="l"/>
                </a:tabLst>
                <a:defRPr>
                  <a:solidFill>
                    <a:srgbClr val="000000"/>
                  </a:solidFill>
                  <a:latin typeface="Arial" panose="020B0604020202020204" pitchFamily="34" charset="0"/>
                  <a:ea typeface="Linux Libertine G" charset="0"/>
                  <a:cs typeface="Linux Libertine G" charset="0"/>
                </a:defRPr>
              </a:lvl2pPr>
              <a:lvl3pPr>
                <a:tabLst>
                  <a:tab pos="0" algn="l"/>
                  <a:tab pos="723900" algn="l"/>
                  <a:tab pos="1447800" algn="l"/>
                  <a:tab pos="2171700" algn="l"/>
                </a:tabLst>
                <a:defRPr>
                  <a:solidFill>
                    <a:srgbClr val="000000"/>
                  </a:solidFill>
                  <a:latin typeface="Arial" panose="020B0604020202020204" pitchFamily="34" charset="0"/>
                  <a:ea typeface="Linux Libertine G" charset="0"/>
                  <a:cs typeface="Linux Libertine G" charset="0"/>
                </a:defRPr>
              </a:lvl3pPr>
              <a:lvl4pPr>
                <a:tabLst>
                  <a:tab pos="0" algn="l"/>
                  <a:tab pos="723900" algn="l"/>
                  <a:tab pos="1447800" algn="l"/>
                  <a:tab pos="2171700" algn="l"/>
                </a:tabLst>
                <a:defRPr>
                  <a:solidFill>
                    <a:srgbClr val="000000"/>
                  </a:solidFill>
                  <a:latin typeface="Arial" panose="020B0604020202020204" pitchFamily="34" charset="0"/>
                  <a:ea typeface="Linux Libertine G" charset="0"/>
                  <a:cs typeface="Linux Libertine G" charset="0"/>
                </a:defRPr>
              </a:lvl4pPr>
              <a:lvl5pPr>
                <a:tabLst>
                  <a:tab pos="0" algn="l"/>
                  <a:tab pos="723900" algn="l"/>
                  <a:tab pos="1447800" algn="l"/>
                  <a:tab pos="2171700" algn="l"/>
                </a:tabLst>
                <a:defRPr>
                  <a:solidFill>
                    <a:srgbClr val="000000"/>
                  </a:solidFill>
                  <a:latin typeface="Arial" panose="020B0604020202020204" pitchFamily="34" charset="0"/>
                  <a:ea typeface="Linux Libertine G" charset="0"/>
                  <a:cs typeface="Linux Libertine G" charset="0"/>
                </a:defRPr>
              </a:lvl5pPr>
              <a:lvl6pPr marL="25146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723900" algn="l"/>
                  <a:tab pos="1447800" algn="l"/>
                  <a:tab pos="2171700" algn="l"/>
                </a:tabLst>
                <a:defRPr>
                  <a:solidFill>
                    <a:srgbClr val="000000"/>
                  </a:solidFill>
                  <a:latin typeface="Arial" panose="020B0604020202020204" pitchFamily="34" charset="0"/>
                  <a:ea typeface="Linux Libertine G" charset="0"/>
                  <a:cs typeface="Linux Libertine G" charset="0"/>
                </a:defRPr>
              </a:lvl6pPr>
              <a:lvl7pPr marL="29718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723900" algn="l"/>
                  <a:tab pos="1447800" algn="l"/>
                  <a:tab pos="2171700" algn="l"/>
                </a:tabLst>
                <a:defRPr>
                  <a:solidFill>
                    <a:srgbClr val="000000"/>
                  </a:solidFill>
                  <a:latin typeface="Arial" panose="020B0604020202020204" pitchFamily="34" charset="0"/>
                  <a:ea typeface="Linux Libertine G" charset="0"/>
                  <a:cs typeface="Linux Libertine G" charset="0"/>
                </a:defRPr>
              </a:lvl7pPr>
              <a:lvl8pPr marL="34290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723900" algn="l"/>
                  <a:tab pos="1447800" algn="l"/>
                  <a:tab pos="2171700" algn="l"/>
                </a:tabLst>
                <a:defRPr>
                  <a:solidFill>
                    <a:srgbClr val="000000"/>
                  </a:solidFill>
                  <a:latin typeface="Arial" panose="020B0604020202020204" pitchFamily="34" charset="0"/>
                  <a:ea typeface="Linux Libertine G" charset="0"/>
                  <a:cs typeface="Linux Libertine G" charset="0"/>
                </a:defRPr>
              </a:lvl8pPr>
              <a:lvl9pPr marL="38862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723900" algn="l"/>
                  <a:tab pos="1447800" algn="l"/>
                  <a:tab pos="2171700" algn="l"/>
                </a:tabLst>
                <a:defRPr>
                  <a:solidFill>
                    <a:srgbClr val="000000"/>
                  </a:solidFill>
                  <a:latin typeface="Arial" panose="020B0604020202020204" pitchFamily="34" charset="0"/>
                  <a:ea typeface="Linux Libertine G" charset="0"/>
                  <a:cs typeface="Linux Libertine G" charset="0"/>
                </a:defRPr>
              </a:lvl9pPr>
            </a:lstStyle>
            <a:p>
              <a:pPr algn="ctr">
                <a:spcAft>
                  <a:spcPts val="907"/>
                </a:spcAft>
              </a:pPr>
              <a:r>
                <a:rPr lang="en-US" altLang="en-FR" sz="1270" b="1" dirty="0">
                  <a:solidFill>
                    <a:srgbClr val="434343"/>
                  </a:solidFill>
                  <a:cs typeface="Arial" panose="020B0604020202020204" pitchFamily="34" charset="0"/>
                </a:rPr>
                <a:t>Reconstructed Image </a:t>
              </a:r>
            </a:p>
            <a:p>
              <a:pPr algn="ctr">
                <a:spcAft>
                  <a:spcPts val="907"/>
                </a:spcAft>
              </a:pPr>
              <a:r>
                <a:rPr lang="en-US" altLang="en-FR" sz="1270" b="1" dirty="0">
                  <a:solidFill>
                    <a:srgbClr val="434343"/>
                  </a:solidFill>
                  <a:cs typeface="Arial" panose="020B0604020202020204" pitchFamily="34" charset="0"/>
                </a:rPr>
                <a:t>(XY)-2D Map</a:t>
              </a:r>
            </a:p>
          </p:txBody>
        </p:sp>
      </p:grpSp>
      <p:pic>
        <p:nvPicPr>
          <p:cNvPr id="14" name="Picture 13">
            <a:extLst>
              <a:ext uri="{FF2B5EF4-FFF2-40B4-BE49-F238E27FC236}">
                <a16:creationId xmlns:a16="http://schemas.microsoft.com/office/drawing/2014/main" id="{97FF1479-ACCC-AB5A-061A-267E1E16404B}"/>
              </a:ext>
            </a:extLst>
          </p:cNvPr>
          <p:cNvPicPr>
            <a:picLocks noChangeAspect="1"/>
          </p:cNvPicPr>
          <p:nvPr/>
        </p:nvPicPr>
        <p:blipFill>
          <a:blip r:embed="rId8"/>
          <a:stretch>
            <a:fillRect/>
          </a:stretch>
        </p:blipFill>
        <p:spPr>
          <a:xfrm>
            <a:off x="3772577" y="3279194"/>
            <a:ext cx="2533650" cy="2428875"/>
          </a:xfrm>
          <a:prstGeom prst="rect">
            <a:avLst/>
          </a:prstGeom>
        </p:spPr>
      </p:pic>
      <p:pic>
        <p:nvPicPr>
          <p:cNvPr id="15" name="Picture 14">
            <a:extLst>
              <a:ext uri="{FF2B5EF4-FFF2-40B4-BE49-F238E27FC236}">
                <a16:creationId xmlns:a16="http://schemas.microsoft.com/office/drawing/2014/main" id="{3F23094B-037A-A05E-D74F-D762869CC28D}"/>
              </a:ext>
            </a:extLst>
          </p:cNvPr>
          <p:cNvPicPr>
            <a:picLocks noChangeAspect="1"/>
          </p:cNvPicPr>
          <p:nvPr/>
        </p:nvPicPr>
        <p:blipFill>
          <a:blip r:embed="rId9"/>
          <a:stretch>
            <a:fillRect/>
          </a:stretch>
        </p:blipFill>
        <p:spPr>
          <a:xfrm>
            <a:off x="6386864" y="3270288"/>
            <a:ext cx="2638425" cy="2486025"/>
          </a:xfrm>
          <a:prstGeom prst="rect">
            <a:avLst/>
          </a:prstGeom>
        </p:spPr>
      </p:pic>
      <p:pic>
        <p:nvPicPr>
          <p:cNvPr id="16" name="Picture 15">
            <a:extLst>
              <a:ext uri="{FF2B5EF4-FFF2-40B4-BE49-F238E27FC236}">
                <a16:creationId xmlns:a16="http://schemas.microsoft.com/office/drawing/2014/main" id="{EFFA926F-EF34-BDA9-B26A-3614400930BD}"/>
              </a:ext>
            </a:extLst>
          </p:cNvPr>
          <p:cNvPicPr>
            <a:picLocks noChangeAspect="1"/>
          </p:cNvPicPr>
          <p:nvPr/>
        </p:nvPicPr>
        <p:blipFill>
          <a:blip r:embed="rId10"/>
          <a:stretch>
            <a:fillRect/>
          </a:stretch>
        </p:blipFill>
        <p:spPr>
          <a:xfrm>
            <a:off x="806402" y="4575605"/>
            <a:ext cx="2150658" cy="1758666"/>
          </a:xfrm>
          <a:prstGeom prst="rect">
            <a:avLst/>
          </a:prstGeom>
        </p:spPr>
      </p:pic>
      <p:pic>
        <p:nvPicPr>
          <p:cNvPr id="17" name="Picture 16">
            <a:extLst>
              <a:ext uri="{FF2B5EF4-FFF2-40B4-BE49-F238E27FC236}">
                <a16:creationId xmlns:a16="http://schemas.microsoft.com/office/drawing/2014/main" id="{41B1A1FD-70F4-B11B-976C-F11D429E5A8D}"/>
              </a:ext>
            </a:extLst>
          </p:cNvPr>
          <p:cNvPicPr>
            <a:picLocks noChangeAspect="1"/>
          </p:cNvPicPr>
          <p:nvPr/>
        </p:nvPicPr>
        <p:blipFill>
          <a:blip r:embed="rId11"/>
          <a:stretch>
            <a:fillRect/>
          </a:stretch>
        </p:blipFill>
        <p:spPr>
          <a:xfrm>
            <a:off x="6741971" y="2967019"/>
            <a:ext cx="1828800" cy="142875"/>
          </a:xfrm>
          <a:prstGeom prst="rect">
            <a:avLst/>
          </a:prstGeom>
        </p:spPr>
      </p:pic>
      <p:pic>
        <p:nvPicPr>
          <p:cNvPr id="18" name="Picture 17">
            <a:extLst>
              <a:ext uri="{FF2B5EF4-FFF2-40B4-BE49-F238E27FC236}">
                <a16:creationId xmlns:a16="http://schemas.microsoft.com/office/drawing/2014/main" id="{BCAE853B-9A44-24B4-6C3F-AEB0AC3316F9}"/>
              </a:ext>
            </a:extLst>
          </p:cNvPr>
          <p:cNvPicPr>
            <a:picLocks noChangeAspect="1"/>
          </p:cNvPicPr>
          <p:nvPr/>
        </p:nvPicPr>
        <p:blipFill>
          <a:blip r:embed="rId12"/>
          <a:stretch>
            <a:fillRect/>
          </a:stretch>
        </p:blipFill>
        <p:spPr>
          <a:xfrm>
            <a:off x="4397075" y="2980458"/>
            <a:ext cx="1581150" cy="142875"/>
          </a:xfrm>
          <a:prstGeom prst="rect">
            <a:avLst/>
          </a:prstGeom>
        </p:spPr>
      </p:pic>
      <p:pic>
        <p:nvPicPr>
          <p:cNvPr id="19" name="Picture 18">
            <a:extLst>
              <a:ext uri="{FF2B5EF4-FFF2-40B4-BE49-F238E27FC236}">
                <a16:creationId xmlns:a16="http://schemas.microsoft.com/office/drawing/2014/main" id="{36ED4375-36E8-75B7-F853-3A1FE6BF5272}"/>
              </a:ext>
            </a:extLst>
          </p:cNvPr>
          <p:cNvPicPr>
            <a:picLocks noChangeAspect="1"/>
          </p:cNvPicPr>
          <p:nvPr/>
        </p:nvPicPr>
        <p:blipFill>
          <a:blip r:embed="rId13"/>
          <a:stretch>
            <a:fillRect/>
          </a:stretch>
        </p:blipFill>
        <p:spPr>
          <a:xfrm>
            <a:off x="5187650" y="3261116"/>
            <a:ext cx="2533650" cy="123825"/>
          </a:xfrm>
          <a:prstGeom prst="rect">
            <a:avLst/>
          </a:prstGeom>
        </p:spPr>
      </p:pic>
      <p:sp>
        <p:nvSpPr>
          <p:cNvPr id="20" name="Title 5">
            <a:extLst>
              <a:ext uri="{FF2B5EF4-FFF2-40B4-BE49-F238E27FC236}">
                <a16:creationId xmlns:a16="http://schemas.microsoft.com/office/drawing/2014/main" id="{6A3371EF-726D-4A1B-8723-80F01EDBA7A2}"/>
              </a:ext>
            </a:extLst>
          </p:cNvPr>
          <p:cNvSpPr>
            <a:spLocks noGrp="1"/>
          </p:cNvSpPr>
          <p:nvPr>
            <p:ph type="title"/>
          </p:nvPr>
        </p:nvSpPr>
        <p:spPr>
          <a:xfrm>
            <a:off x="3582066" y="0"/>
            <a:ext cx="5457160" cy="1077913"/>
          </a:xfrm>
        </p:spPr>
        <p:txBody>
          <a:bodyPr>
            <a:normAutofit fontScale="90000"/>
          </a:bodyPr>
          <a:lstStyle/>
          <a:p>
            <a:pPr algn="r"/>
            <a:r>
              <a:rPr lang="en-GB" sz="3600" dirty="0">
                <a:solidFill>
                  <a:schemeClr val="bg1">
                    <a:lumMod val="95000"/>
                  </a:schemeClr>
                </a:solidFill>
                <a:latin typeface="Calibri Light" panose="020F0302020204030204" pitchFamily="34" charset="0"/>
                <a:cs typeface="Calibri Light" panose="020F0302020204030204" pitchFamily="34" charset="0"/>
              </a:rPr>
              <a:t>Task 7.2.1: MRPCs for fast timing</a:t>
            </a:r>
            <a:endParaRPr lang="fr-FR" dirty="0">
              <a:latin typeface="Calibri Light" panose="020F0302020204030204" pitchFamily="34" charset="0"/>
              <a:cs typeface="Calibri Light" panose="020F0302020204030204" pitchFamily="34" charset="0"/>
            </a:endParaRPr>
          </a:p>
        </p:txBody>
      </p:sp>
      <p:sp>
        <p:nvSpPr>
          <p:cNvPr id="33" name="TextBox 32">
            <a:extLst>
              <a:ext uri="{FF2B5EF4-FFF2-40B4-BE49-F238E27FC236}">
                <a16:creationId xmlns:a16="http://schemas.microsoft.com/office/drawing/2014/main" id="{A420D78F-572D-0868-17CD-BAE5C4DA6B47}"/>
              </a:ext>
            </a:extLst>
          </p:cNvPr>
          <p:cNvSpPr txBox="1"/>
          <p:nvPr/>
        </p:nvSpPr>
        <p:spPr>
          <a:xfrm>
            <a:off x="362262" y="4280760"/>
            <a:ext cx="2398862" cy="369332"/>
          </a:xfrm>
          <a:prstGeom prst="rect">
            <a:avLst/>
          </a:prstGeom>
          <a:noFill/>
        </p:spPr>
        <p:txBody>
          <a:bodyPr wrap="none" rtlCol="0">
            <a:spAutoFit/>
          </a:bodyPr>
          <a:lstStyle/>
          <a:p>
            <a:r>
              <a:rPr lang="en-US" dirty="0"/>
              <a:t>Detector	      Collimator</a:t>
            </a:r>
            <a:endParaRPr lang="en-GB" dirty="0"/>
          </a:p>
        </p:txBody>
      </p:sp>
      <p:grpSp>
        <p:nvGrpSpPr>
          <p:cNvPr id="34" name="Group 19">
            <a:extLst>
              <a:ext uri="{FF2B5EF4-FFF2-40B4-BE49-F238E27FC236}">
                <a16:creationId xmlns:a16="http://schemas.microsoft.com/office/drawing/2014/main" id="{9EA719B6-022F-77D2-A86F-E37E73C82563}"/>
              </a:ext>
            </a:extLst>
          </p:cNvPr>
          <p:cNvGrpSpPr>
            <a:grpSpLocks/>
          </p:cNvGrpSpPr>
          <p:nvPr/>
        </p:nvGrpSpPr>
        <p:grpSpPr bwMode="auto">
          <a:xfrm>
            <a:off x="5012844" y="1955142"/>
            <a:ext cx="5385412" cy="769892"/>
            <a:chOff x="3460" y="3077"/>
            <a:chExt cx="2805" cy="401"/>
          </a:xfrm>
        </p:grpSpPr>
        <p:pic>
          <p:nvPicPr>
            <p:cNvPr id="35" name="Picture 20">
              <a:extLst>
                <a:ext uri="{FF2B5EF4-FFF2-40B4-BE49-F238E27FC236}">
                  <a16:creationId xmlns:a16="http://schemas.microsoft.com/office/drawing/2014/main" id="{C0A6D1E5-02A4-D21E-CDAF-B2AA4C489BFE}"/>
                </a:ext>
              </a:extLst>
            </p:cNvPr>
            <p:cNvPicPr>
              <a:picLocks noChangeAspect="1" noChangeArrowheads="1"/>
            </p:cNvPicPr>
            <p:nvPr/>
          </p:nvPicPr>
          <p:blipFill>
            <a:blip r:embed="rId14" cstate="print">
              <a:extLst>
                <a:ext uri="{28A0092B-C50C-407E-A947-70E740481C1C}">
                  <a14:useLocalDpi xmlns:a14="http://schemas.microsoft.com/office/drawing/2010/main" val="0"/>
                </a:ext>
              </a:extLst>
            </a:blip>
            <a:srcRect l="31322" t="17975" r="32855" b="45518"/>
            <a:stretch>
              <a:fillRect/>
            </a:stretch>
          </p:blipFill>
          <p:spPr bwMode="auto">
            <a:xfrm>
              <a:off x="3460" y="3093"/>
              <a:ext cx="508" cy="384"/>
            </a:xfrm>
            <a:prstGeom prst="rect">
              <a:avLst/>
            </a:prstGeom>
            <a:noFill/>
            <a:ln>
              <a:noFill/>
            </a:ln>
            <a:effectLst/>
            <a:extLst>
              <a:ext uri="{909E8E84-426E-40DD-AFC4-6F175D3DCCD1}">
                <a14:hiddenFill xmlns:a14="http://schemas.microsoft.com/office/drawing/2010/main">
                  <a:blipFill dpi="0" rotWithShape="0">
                    <a:blip/>
                    <a:srcRect l="31322" t="17975" r="32855" b="45518"/>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36" name="Picture 21">
              <a:extLst>
                <a:ext uri="{FF2B5EF4-FFF2-40B4-BE49-F238E27FC236}">
                  <a16:creationId xmlns:a16="http://schemas.microsoft.com/office/drawing/2014/main" id="{B72A146C-DCCF-A579-1FE2-038411341C40}"/>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4793" y="3093"/>
              <a:ext cx="712" cy="384"/>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37" name="Picture 22">
              <a:extLst>
                <a:ext uri="{FF2B5EF4-FFF2-40B4-BE49-F238E27FC236}">
                  <a16:creationId xmlns:a16="http://schemas.microsoft.com/office/drawing/2014/main" id="{08085748-DAD7-A997-7740-9585F97EF852}"/>
                </a:ext>
              </a:extLst>
            </p:cNvPr>
            <p:cNvPicPr>
              <a:picLocks noChangeAspect="1" noChangeArrowheads="1"/>
            </p:cNvPicPr>
            <p:nvPr/>
          </p:nvPicPr>
          <p:blipFill>
            <a:blip r:embed="rId16" cstate="print">
              <a:extLst>
                <a:ext uri="{28A0092B-C50C-407E-A947-70E740481C1C}">
                  <a14:useLocalDpi xmlns:a14="http://schemas.microsoft.com/office/drawing/2010/main" val="0"/>
                </a:ext>
              </a:extLst>
            </a:blip>
            <a:srcRect t="15678" b="22131"/>
            <a:stretch>
              <a:fillRect/>
            </a:stretch>
          </p:blipFill>
          <p:spPr bwMode="auto">
            <a:xfrm>
              <a:off x="5645" y="3077"/>
              <a:ext cx="619" cy="384"/>
            </a:xfrm>
            <a:prstGeom prst="rect">
              <a:avLst/>
            </a:prstGeom>
            <a:noFill/>
            <a:ln>
              <a:noFill/>
            </a:ln>
            <a:effectLst/>
            <a:extLst>
              <a:ext uri="{909E8E84-426E-40DD-AFC4-6F175D3DCCD1}">
                <a14:hiddenFill xmlns:a14="http://schemas.microsoft.com/office/drawing/2010/main">
                  <a:blipFill dpi="0" rotWithShape="0">
                    <a:blip/>
                    <a:srcRect t="15678" b="22131"/>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38" name="Picture 23">
              <a:extLst>
                <a:ext uri="{FF2B5EF4-FFF2-40B4-BE49-F238E27FC236}">
                  <a16:creationId xmlns:a16="http://schemas.microsoft.com/office/drawing/2014/main" id="{2B053168-6CB8-FF40-298E-301A0DB5D949}"/>
                </a:ext>
              </a:extLst>
            </p:cNvPr>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4210" y="3093"/>
              <a:ext cx="384" cy="384"/>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spTree>
    <p:extLst>
      <p:ext uri="{BB962C8B-B14F-4D97-AF65-F5344CB8AC3E}">
        <p14:creationId xmlns:p14="http://schemas.microsoft.com/office/powerpoint/2010/main" val="23615081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a:t>4th Annual Meeting - Prague</a:t>
            </a:r>
            <a:endParaRPr lang="en-GB" dirty="0"/>
          </a:p>
        </p:txBody>
      </p:sp>
      <p:sp>
        <p:nvSpPr>
          <p:cNvPr id="4" name="Date Placeholder 3"/>
          <p:cNvSpPr>
            <a:spLocks noGrp="1"/>
          </p:cNvSpPr>
          <p:nvPr>
            <p:ph type="dt" sz="half" idx="10"/>
          </p:nvPr>
        </p:nvSpPr>
        <p:spPr/>
        <p:txBody>
          <a:bodyPr/>
          <a:lstStyle/>
          <a:p>
            <a:r>
              <a:rPr lang="en-US"/>
              <a:t>8 May 2025</a:t>
            </a:r>
            <a:endParaRPr lang="en-GB" sz="1400" dirty="0"/>
          </a:p>
        </p:txBody>
      </p:sp>
      <p:sp>
        <p:nvSpPr>
          <p:cNvPr id="5" name="Slide Number Placeholder 4"/>
          <p:cNvSpPr>
            <a:spLocks noGrp="1"/>
          </p:cNvSpPr>
          <p:nvPr>
            <p:ph type="sldNum" sz="quarter" idx="12"/>
          </p:nvPr>
        </p:nvSpPr>
        <p:spPr/>
        <p:txBody>
          <a:bodyPr/>
          <a:lstStyle/>
          <a:p>
            <a:fld id="{FC4456CD-832E-41F2-9893-C7650CCC5376}" type="slidenum">
              <a:rPr lang="en-GB" smtClean="0"/>
              <a:t>9</a:t>
            </a:fld>
            <a:endParaRPr lang="en-GB"/>
          </a:p>
        </p:txBody>
      </p:sp>
      <p:sp>
        <p:nvSpPr>
          <p:cNvPr id="6" name="Title 5"/>
          <p:cNvSpPr>
            <a:spLocks noGrp="1"/>
          </p:cNvSpPr>
          <p:nvPr>
            <p:ph type="title"/>
          </p:nvPr>
        </p:nvSpPr>
        <p:spPr>
          <a:xfrm>
            <a:off x="3788229" y="55658"/>
            <a:ext cx="5282626" cy="1077238"/>
          </a:xfrm>
        </p:spPr>
        <p:txBody>
          <a:bodyPr>
            <a:normAutofit fontScale="90000"/>
          </a:bodyPr>
          <a:lstStyle/>
          <a:p>
            <a:pPr algn="r"/>
            <a:r>
              <a:rPr lang="en-GB" sz="3600" dirty="0">
                <a:solidFill>
                  <a:schemeClr val="bg1">
                    <a:lumMod val="95000"/>
                  </a:schemeClr>
                </a:solidFill>
                <a:latin typeface="Calibri Light" panose="020F0302020204030204" pitchFamily="34" charset="0"/>
                <a:cs typeface="Calibri Light" panose="020F0302020204030204" pitchFamily="34" charset="0"/>
              </a:rPr>
              <a:t>Task 7.2.2: MRPCs for  SDHCAL</a:t>
            </a:r>
            <a:endParaRPr lang="fr-FR" dirty="0">
              <a:latin typeface="Calibri Light" panose="020F0302020204030204" pitchFamily="34" charset="0"/>
              <a:cs typeface="Calibri Light" panose="020F0302020204030204" pitchFamily="34" charset="0"/>
            </a:endParaRPr>
          </a:p>
        </p:txBody>
      </p:sp>
      <p:sp>
        <p:nvSpPr>
          <p:cNvPr id="7" name="Content Placeholder 6"/>
          <p:cNvSpPr txBox="1">
            <a:spLocks noGrp="1"/>
          </p:cNvSpPr>
          <p:nvPr>
            <p:ph idx="1"/>
          </p:nvPr>
        </p:nvSpPr>
        <p:spPr>
          <a:xfrm>
            <a:off x="255772" y="4572541"/>
            <a:ext cx="8666018" cy="1192121"/>
          </a:xfrm>
          <a:prstGeom prst="rect">
            <a:avLst/>
          </a:prstGeom>
          <a:noFill/>
        </p:spPr>
        <p:txBody>
          <a:bodyPr wrap="square" rtlCol="0">
            <a:spAutoFit/>
          </a:bodyPr>
          <a:lstStyle/>
          <a:p>
            <a:pPr>
              <a:buFont typeface="Wingdings" panose="05000000000000000000" pitchFamily="2" charset="2"/>
              <a:buChar char="Ø"/>
            </a:pPr>
            <a:r>
              <a:rPr lang="en-GB" sz="1800" b="1" dirty="0">
                <a:solidFill>
                  <a:schemeClr val="accent1"/>
                </a:solidFill>
              </a:rPr>
              <a:t> General goal</a:t>
            </a:r>
            <a:r>
              <a:rPr lang="en-GB" sz="1800" dirty="0">
                <a:solidFill>
                  <a:schemeClr val="tx1">
                    <a:lumMod val="95000"/>
                    <a:lumOff val="5000"/>
                  </a:schemeClr>
                </a:solidFill>
              </a:rPr>
              <a:t>: Extend SDHCAL to include timing information (100 - 200ps resolution)</a:t>
            </a:r>
          </a:p>
          <a:p>
            <a:pPr marL="0" indent="0">
              <a:spcBef>
                <a:spcPts val="0"/>
              </a:spcBef>
              <a:buNone/>
            </a:pPr>
            <a:r>
              <a:rPr lang="en-GB" sz="1800" dirty="0">
                <a:solidFill>
                  <a:schemeClr val="tx1">
                    <a:lumMod val="95000"/>
                    <a:lumOff val="5000"/>
                  </a:schemeClr>
                </a:solidFill>
              </a:rPr>
              <a:t>     for 5D-calorimetry (space, amplitude &amp; timing)</a:t>
            </a:r>
          </a:p>
          <a:p>
            <a:pPr>
              <a:buFont typeface="Wingdings" panose="05000000000000000000" pitchFamily="2" charset="2"/>
              <a:buChar char="Ø"/>
            </a:pPr>
            <a:r>
              <a:rPr lang="en-GB" sz="1800" b="1" dirty="0">
                <a:solidFill>
                  <a:schemeClr val="accent1"/>
                </a:solidFill>
              </a:rPr>
              <a:t> Implementation</a:t>
            </a:r>
            <a:r>
              <a:rPr lang="en-GB" sz="1800" dirty="0">
                <a:solidFill>
                  <a:schemeClr val="tx1">
                    <a:lumMod val="95000"/>
                    <a:lumOff val="5000"/>
                  </a:schemeClr>
                </a:solidFill>
              </a:rPr>
              <a:t>: Build small multi-gap RPC  (MRPC) equipped with  a new version of </a:t>
            </a:r>
          </a:p>
          <a:p>
            <a:pPr marL="0" indent="0">
              <a:spcBef>
                <a:spcPts val="0"/>
              </a:spcBef>
              <a:buNone/>
            </a:pPr>
            <a:r>
              <a:rPr lang="en-GB" sz="1800" dirty="0">
                <a:solidFill>
                  <a:schemeClr val="tx1">
                    <a:lumMod val="95000"/>
                    <a:lumOff val="5000"/>
                  </a:schemeClr>
                </a:solidFill>
              </a:rPr>
              <a:t>    electronics with timing capabilities to prove the final performance</a:t>
            </a:r>
            <a:r>
              <a:rPr lang="en-GB" sz="1800" dirty="0">
                <a:latin typeface="Calibri" panose="020F0502020204030204" pitchFamily="34" charset="0"/>
                <a:cs typeface="Calibri" panose="020F0502020204030204" pitchFamily="34" charset="0"/>
              </a:rPr>
              <a:t>	</a:t>
            </a:r>
            <a:endParaRPr lang="en-GB" sz="1800" b="1" dirty="0">
              <a:latin typeface="Calibri" panose="020F0502020204030204" pitchFamily="34" charset="0"/>
              <a:cs typeface="Calibri" panose="020F0502020204030204" pitchFamily="34" charset="0"/>
            </a:endParaRPr>
          </a:p>
        </p:txBody>
      </p:sp>
      <p:sp>
        <p:nvSpPr>
          <p:cNvPr id="8" name="TextBox 7"/>
          <p:cNvSpPr txBox="1"/>
          <p:nvPr/>
        </p:nvSpPr>
        <p:spPr>
          <a:xfrm>
            <a:off x="485533" y="1225855"/>
            <a:ext cx="7100972" cy="461665"/>
          </a:xfrm>
          <a:prstGeom prst="rect">
            <a:avLst/>
          </a:prstGeom>
          <a:noFill/>
        </p:spPr>
        <p:txBody>
          <a:bodyPr wrap="square" rtlCol="0">
            <a:spAutoFit/>
          </a:bodyPr>
          <a:lstStyle/>
          <a:p>
            <a:r>
              <a:rPr lang="en-GB" sz="2400" b="1" i="1" dirty="0">
                <a:solidFill>
                  <a:srgbClr val="002060"/>
                </a:solidFill>
                <a:latin typeface="Calibri" panose="020F0502020204030204" pitchFamily="34" charset="0"/>
                <a:cs typeface="Calibri" panose="020F0502020204030204" pitchFamily="34" charset="0"/>
              </a:rPr>
              <a:t>Task 7.2.2: </a:t>
            </a:r>
            <a:r>
              <a:rPr lang="es-ES" sz="2400" b="1" i="1" dirty="0" err="1"/>
              <a:t>Shower</a:t>
            </a:r>
            <a:r>
              <a:rPr lang="es-ES" sz="2400" b="1" i="1" dirty="0"/>
              <a:t> </a:t>
            </a:r>
            <a:r>
              <a:rPr lang="es-ES" sz="2400" b="1" i="1" dirty="0" err="1"/>
              <a:t>development</a:t>
            </a:r>
            <a:r>
              <a:rPr lang="es-ES" sz="2400" b="1" i="1" dirty="0"/>
              <a:t> in Semi-Digital </a:t>
            </a:r>
            <a:r>
              <a:rPr lang="es-ES" sz="2400" b="1" i="1" dirty="0" err="1"/>
              <a:t>HCALs</a:t>
            </a:r>
            <a:endParaRPr lang="en-GB" sz="2400" b="1" i="1" dirty="0">
              <a:solidFill>
                <a:srgbClr val="002060"/>
              </a:solidFill>
              <a:latin typeface="Calibri" panose="020F0502020204030204" pitchFamily="34" charset="0"/>
              <a:cs typeface="Calibri" panose="020F0502020204030204" pitchFamily="34" charset="0"/>
            </a:endParaRPr>
          </a:p>
        </p:txBody>
      </p:sp>
      <p:sp>
        <p:nvSpPr>
          <p:cNvPr id="12" name="CuadroTexto 8">
            <a:extLst>
              <a:ext uri="{FF2B5EF4-FFF2-40B4-BE49-F238E27FC236}">
                <a16:creationId xmlns:a16="http://schemas.microsoft.com/office/drawing/2014/main" id="{98AB8D9A-B6D6-5444-8827-D78AB7ED1644}"/>
              </a:ext>
            </a:extLst>
          </p:cNvPr>
          <p:cNvSpPr txBox="1"/>
          <p:nvPr/>
        </p:nvSpPr>
        <p:spPr>
          <a:xfrm>
            <a:off x="481751" y="2498128"/>
            <a:ext cx="5255346" cy="830997"/>
          </a:xfrm>
          <a:prstGeom prst="rect">
            <a:avLst/>
          </a:prstGeom>
          <a:noFill/>
        </p:spPr>
        <p:txBody>
          <a:bodyPr wrap="square" rtlCol="0">
            <a:spAutoFit/>
          </a:bodyPr>
          <a:lstStyle/>
          <a:p>
            <a:r>
              <a:rPr lang="en-US" sz="1600" b="1" dirty="0"/>
              <a:t>- 1x1 cm</a:t>
            </a:r>
            <a:r>
              <a:rPr lang="en-US" sz="1600" b="1" baseline="30000" dirty="0"/>
              <a:t>2</a:t>
            </a:r>
            <a:r>
              <a:rPr lang="en-US" sz="1600" b="1" dirty="0"/>
              <a:t> pads, Semi-Digital Readout</a:t>
            </a:r>
            <a:r>
              <a:rPr lang="en-US" sz="1600" dirty="0"/>
              <a:t>:  </a:t>
            </a:r>
          </a:p>
          <a:p>
            <a:r>
              <a:rPr lang="en-US" sz="1600" dirty="0"/>
              <a:t>  2bits </a:t>
            </a:r>
            <a:r>
              <a:rPr lang="en-US" sz="1600" b="1" dirty="0"/>
              <a:t>- </a:t>
            </a:r>
            <a:r>
              <a:rPr lang="en-US" sz="1600" dirty="0"/>
              <a:t>3 thresholds, counting </a:t>
            </a:r>
            <a:r>
              <a:rPr lang="en-US" sz="1600" dirty="0">
                <a:sym typeface="Wingdings" panose="05000000000000000000" pitchFamily="2" charset="2"/>
              </a:rPr>
              <a:t>how many/which pads </a:t>
            </a:r>
          </a:p>
          <a:p>
            <a:r>
              <a:rPr lang="en-US" sz="1600" dirty="0">
                <a:sym typeface="Wingdings" panose="05000000000000000000" pitchFamily="2" charset="2"/>
              </a:rPr>
              <a:t>  have a signal larger than one of the 3 thresholds</a:t>
            </a:r>
            <a:endParaRPr lang="en-US" sz="1600" dirty="0"/>
          </a:p>
        </p:txBody>
      </p:sp>
      <p:pic>
        <p:nvPicPr>
          <p:cNvPr id="13" name="Imagen 9">
            <a:extLst>
              <a:ext uri="{FF2B5EF4-FFF2-40B4-BE49-F238E27FC236}">
                <a16:creationId xmlns:a16="http://schemas.microsoft.com/office/drawing/2014/main" id="{D70BEA6E-F3B2-5E42-98A7-66A7EB529954}"/>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008349" y="2309425"/>
            <a:ext cx="4062506" cy="1552629"/>
          </a:xfrm>
          <a:prstGeom prst="rect">
            <a:avLst/>
          </a:prstGeom>
          <a:ln>
            <a:solidFill>
              <a:srgbClr val="0432FF"/>
            </a:solidFill>
          </a:ln>
        </p:spPr>
      </p:pic>
      <p:sp>
        <p:nvSpPr>
          <p:cNvPr id="14" name="CuadroTexto 10">
            <a:extLst>
              <a:ext uri="{FF2B5EF4-FFF2-40B4-BE49-F238E27FC236}">
                <a16:creationId xmlns:a16="http://schemas.microsoft.com/office/drawing/2014/main" id="{913EDDB2-F62B-1C44-B90F-F3A65D6FDBF1}"/>
              </a:ext>
            </a:extLst>
          </p:cNvPr>
          <p:cNvSpPr txBox="1"/>
          <p:nvPr/>
        </p:nvSpPr>
        <p:spPr>
          <a:xfrm>
            <a:off x="7663356" y="1950590"/>
            <a:ext cx="1128306" cy="307777"/>
          </a:xfrm>
          <a:prstGeom prst="rect">
            <a:avLst/>
          </a:prstGeom>
          <a:noFill/>
          <a:ln>
            <a:solidFill>
              <a:srgbClr val="D5FC79"/>
            </a:solidFill>
          </a:ln>
        </p:spPr>
        <p:style>
          <a:lnRef idx="3">
            <a:schemeClr val="lt1"/>
          </a:lnRef>
          <a:fillRef idx="1">
            <a:schemeClr val="accent3"/>
          </a:fillRef>
          <a:effectRef idx="1">
            <a:schemeClr val="accent3"/>
          </a:effectRef>
          <a:fontRef idx="minor">
            <a:schemeClr val="lt1"/>
          </a:fontRef>
        </p:style>
        <p:txBody>
          <a:bodyPr wrap="square" rtlCol="0">
            <a:spAutoFit/>
          </a:bodyPr>
          <a:lstStyle/>
          <a:p>
            <a:r>
              <a:rPr lang="en-US" sz="1400" b="1" dirty="0">
                <a:solidFill>
                  <a:schemeClr val="tx1"/>
                </a:solidFill>
              </a:rPr>
              <a:t>GRPC Sketch</a:t>
            </a:r>
          </a:p>
        </p:txBody>
      </p:sp>
      <p:sp>
        <p:nvSpPr>
          <p:cNvPr id="15" name="CuadroTexto 11">
            <a:extLst>
              <a:ext uri="{FF2B5EF4-FFF2-40B4-BE49-F238E27FC236}">
                <a16:creationId xmlns:a16="http://schemas.microsoft.com/office/drawing/2014/main" id="{B05EA276-7624-A94B-804A-AA7ACED2CCBD}"/>
              </a:ext>
            </a:extLst>
          </p:cNvPr>
          <p:cNvSpPr txBox="1"/>
          <p:nvPr/>
        </p:nvSpPr>
        <p:spPr>
          <a:xfrm>
            <a:off x="481751" y="3648115"/>
            <a:ext cx="6313496" cy="830997"/>
          </a:xfrm>
          <a:prstGeom prst="rect">
            <a:avLst/>
          </a:prstGeom>
          <a:noFill/>
        </p:spPr>
        <p:txBody>
          <a:bodyPr wrap="square" rtlCol="0">
            <a:spAutoFit/>
          </a:bodyPr>
          <a:lstStyle/>
          <a:p>
            <a:r>
              <a:rPr lang="en-US" sz="1600" b="1" dirty="0"/>
              <a:t>- Embedded electronics: </a:t>
            </a:r>
          </a:p>
          <a:p>
            <a:r>
              <a:rPr lang="en-US" sz="1600" dirty="0"/>
              <a:t>   </a:t>
            </a:r>
            <a:r>
              <a:rPr lang="en-US" sz="1600" b="1" dirty="0"/>
              <a:t>PCB</a:t>
            </a:r>
            <a:r>
              <a:rPr lang="en-US" sz="1600" dirty="0"/>
              <a:t> </a:t>
            </a:r>
            <a:r>
              <a:rPr lang="en-US" sz="1600" dirty="0">
                <a:sym typeface="Wingdings" panose="05000000000000000000" pitchFamily="2" charset="2"/>
              </a:rPr>
              <a:t>separated from the GRPC by a </a:t>
            </a:r>
            <a:r>
              <a:rPr lang="en-US" sz="1600" dirty="0" err="1">
                <a:sym typeface="Wingdings" panose="05000000000000000000" pitchFamily="2" charset="2"/>
              </a:rPr>
              <a:t>mylar</a:t>
            </a:r>
            <a:r>
              <a:rPr lang="en-US" sz="1600" dirty="0">
                <a:sym typeface="Wingdings" panose="05000000000000000000" pitchFamily="2" charset="2"/>
              </a:rPr>
              <a:t> layer (50</a:t>
            </a:r>
            <a:r>
              <a:rPr lang="en-US" sz="1600" dirty="0">
                <a:latin typeface="Symbol" panose="05050102010706020507" pitchFamily="18" charset="2"/>
                <a:sym typeface="Wingdings" panose="05000000000000000000" pitchFamily="2" charset="2"/>
              </a:rPr>
              <a:t>m</a:t>
            </a:r>
            <a:r>
              <a:rPr lang="en-US" sz="1600" dirty="0">
                <a:sym typeface="Wingdings" panose="05000000000000000000" pitchFamily="2" charset="2"/>
              </a:rPr>
              <a:t>m).  </a:t>
            </a:r>
          </a:p>
          <a:p>
            <a:r>
              <a:rPr lang="en-US" sz="1600" dirty="0">
                <a:sym typeface="Wingdings" panose="05000000000000000000" pitchFamily="2" charset="2"/>
              </a:rPr>
              <a:t>   </a:t>
            </a:r>
            <a:r>
              <a:rPr lang="en-US" sz="1600" b="1" dirty="0">
                <a:sym typeface="Wingdings" panose="05000000000000000000" pitchFamily="2" charset="2"/>
              </a:rPr>
              <a:t>HARDROC</a:t>
            </a:r>
            <a:r>
              <a:rPr lang="en-US" sz="1600" dirty="0">
                <a:sym typeface="Wingdings" panose="05000000000000000000" pitchFamily="2" charset="2"/>
              </a:rPr>
              <a:t> </a:t>
            </a:r>
            <a:r>
              <a:rPr lang="en-US" sz="1400" dirty="0">
                <a:sym typeface="Wingdings" panose="05000000000000000000" pitchFamily="2" charset="2"/>
              </a:rPr>
              <a:t>(</a:t>
            </a:r>
            <a:r>
              <a:rPr lang="en-US" sz="1400" b="1" dirty="0" err="1">
                <a:sym typeface="Wingdings" panose="05000000000000000000" pitchFamily="2" charset="2"/>
              </a:rPr>
              <a:t>HA</a:t>
            </a:r>
            <a:r>
              <a:rPr lang="en-US" sz="1400" dirty="0" err="1">
                <a:sym typeface="Wingdings" panose="05000000000000000000" pitchFamily="2" charset="2"/>
              </a:rPr>
              <a:t>dronic</a:t>
            </a:r>
            <a:r>
              <a:rPr lang="en-US" sz="1400" dirty="0">
                <a:sym typeface="Wingdings" panose="05000000000000000000" pitchFamily="2" charset="2"/>
              </a:rPr>
              <a:t> </a:t>
            </a:r>
            <a:r>
              <a:rPr lang="en-US" sz="1400" b="1" dirty="0" err="1">
                <a:sym typeface="Wingdings" panose="05000000000000000000" pitchFamily="2" charset="2"/>
              </a:rPr>
              <a:t>R</a:t>
            </a:r>
            <a:r>
              <a:rPr lang="en-US" sz="1400" dirty="0" err="1">
                <a:sym typeface="Wingdings" panose="05000000000000000000" pitchFamily="2" charset="2"/>
              </a:rPr>
              <a:t>pc</a:t>
            </a:r>
            <a:r>
              <a:rPr lang="en-US" sz="1400" dirty="0">
                <a:sym typeface="Wingdings" panose="05000000000000000000" pitchFamily="2" charset="2"/>
              </a:rPr>
              <a:t> </a:t>
            </a:r>
            <a:r>
              <a:rPr lang="en-US" sz="1400" b="1" dirty="0" err="1">
                <a:sym typeface="Wingdings" panose="05000000000000000000" pitchFamily="2" charset="2"/>
              </a:rPr>
              <a:t>R</a:t>
            </a:r>
            <a:r>
              <a:rPr lang="en-US" sz="1400" dirty="0" err="1">
                <a:sym typeface="Wingdings" panose="05000000000000000000" pitchFamily="2" charset="2"/>
              </a:rPr>
              <a:t>ead</a:t>
            </a:r>
            <a:r>
              <a:rPr lang="en-US" sz="1400" b="1" dirty="0" err="1">
                <a:sym typeface="Wingdings" panose="05000000000000000000" pitchFamily="2" charset="2"/>
              </a:rPr>
              <a:t>O</a:t>
            </a:r>
            <a:r>
              <a:rPr lang="en-US" sz="1400" dirty="0" err="1">
                <a:sym typeface="Wingdings" panose="05000000000000000000" pitchFamily="2" charset="2"/>
              </a:rPr>
              <a:t>ut</a:t>
            </a:r>
            <a:r>
              <a:rPr lang="en-US" sz="1400" dirty="0">
                <a:sym typeface="Wingdings" panose="05000000000000000000" pitchFamily="2" charset="2"/>
              </a:rPr>
              <a:t> </a:t>
            </a:r>
            <a:r>
              <a:rPr lang="en-US" sz="1400" b="1" dirty="0">
                <a:sym typeface="Wingdings" panose="05000000000000000000" pitchFamily="2" charset="2"/>
              </a:rPr>
              <a:t>C</a:t>
            </a:r>
            <a:r>
              <a:rPr lang="en-US" sz="1400" dirty="0">
                <a:sym typeface="Wingdings" panose="05000000000000000000" pitchFamily="2" charset="2"/>
              </a:rPr>
              <a:t>hip) </a:t>
            </a:r>
            <a:r>
              <a:rPr lang="en-US" sz="1600" dirty="0">
                <a:sym typeface="Wingdings" panose="05000000000000000000" pitchFamily="2" charset="2"/>
              </a:rPr>
              <a:t>&amp; related connections</a:t>
            </a:r>
          </a:p>
        </p:txBody>
      </p:sp>
      <p:sp>
        <p:nvSpPr>
          <p:cNvPr id="17" name="CuadroTexto 13">
            <a:extLst>
              <a:ext uri="{FF2B5EF4-FFF2-40B4-BE49-F238E27FC236}">
                <a16:creationId xmlns:a16="http://schemas.microsoft.com/office/drawing/2014/main" id="{ADB9A1DF-78F3-0941-8222-6B0A53C81523}"/>
              </a:ext>
            </a:extLst>
          </p:cNvPr>
          <p:cNvSpPr txBox="1"/>
          <p:nvPr/>
        </p:nvSpPr>
        <p:spPr>
          <a:xfrm>
            <a:off x="481751" y="1855398"/>
            <a:ext cx="6912918" cy="338554"/>
          </a:xfrm>
          <a:prstGeom prst="rect">
            <a:avLst/>
          </a:prstGeom>
          <a:noFill/>
        </p:spPr>
        <p:txBody>
          <a:bodyPr wrap="none" rtlCol="0">
            <a:spAutoFit/>
          </a:bodyPr>
          <a:lstStyle/>
          <a:p>
            <a:r>
              <a:rPr lang="en-US" sz="1600" b="1" i="1" dirty="0"/>
              <a:t>- Detector</a:t>
            </a:r>
            <a:r>
              <a:rPr lang="en-US" sz="1600" dirty="0"/>
              <a:t>:  </a:t>
            </a:r>
            <a:r>
              <a:rPr lang="en-US" sz="1600" b="1" dirty="0"/>
              <a:t>GRPC (Glass Resistive Plate Chambers) </a:t>
            </a:r>
            <a:r>
              <a:rPr lang="en-US" sz="1600" dirty="0"/>
              <a:t>operating in </a:t>
            </a:r>
            <a:r>
              <a:rPr lang="en-US" sz="1600" b="1" dirty="0"/>
              <a:t>avalanche mode</a:t>
            </a:r>
          </a:p>
        </p:txBody>
      </p:sp>
    </p:spTree>
    <p:extLst>
      <p:ext uri="{BB962C8B-B14F-4D97-AF65-F5344CB8AC3E}">
        <p14:creationId xmlns:p14="http://schemas.microsoft.com/office/powerpoint/2010/main" val="18971958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0" end="0"/>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animBg="1"/>
      <p:bldP spid="15" grpId="0"/>
      <p:bldP spid="17" grpId="0"/>
    </p:bldLst>
  </p:timing>
</p:sld>
</file>

<file path=ppt/theme/theme1.xml><?xml version="1.0" encoding="utf-8"?>
<a:theme xmlns:a="http://schemas.openxmlformats.org/drawingml/2006/main" name="Office Theme">
  <a:themeElements>
    <a:clrScheme name="AIDA-2020">
      <a:dk1>
        <a:srgbClr val="171A6C"/>
      </a:dk1>
      <a:lt1>
        <a:srgbClr val="FFFFFF"/>
      </a:lt1>
      <a:dk2>
        <a:srgbClr val="FFFFFF"/>
      </a:dk2>
      <a:lt2>
        <a:srgbClr val="FFFFFF"/>
      </a:lt2>
      <a:accent1>
        <a:srgbClr val="171A6C"/>
      </a:accent1>
      <a:accent2>
        <a:srgbClr val="4246D6"/>
      </a:accent2>
      <a:accent3>
        <a:srgbClr val="8789E5"/>
      </a:accent3>
      <a:accent4>
        <a:srgbClr val="C0C2F1"/>
      </a:accent4>
      <a:accent5>
        <a:srgbClr val="F2B53C"/>
      </a:accent5>
      <a:accent6>
        <a:srgbClr val="F9DDA5"/>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IDA-2020_PowerPoint template-master file" id="{9FCF5474-3BEE-4A2F-8627-4954CBBE91E0}" vid="{25C60E07-C0BA-4867-868D-16DD711DE68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1297D64DC01694398705FD739D63467" ma:contentTypeVersion="0" ma:contentTypeDescription="Create a new document." ma:contentTypeScope="" ma:versionID="d74227126e935054d2e2cd3ed0e1fd9f">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643D2B95-5EFD-46AE-B4B7-481492F7644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ABC118D4-9A13-4030-884E-F0CE0D4135A2}">
  <ds:schemaRefs>
    <ds:schemaRef ds:uri="http://schemas.microsoft.com/sharepoint/v3/contenttype/forms"/>
  </ds:schemaRefs>
</ds:datastoreItem>
</file>

<file path=customXml/itemProps3.xml><?xml version="1.0" encoding="utf-8"?>
<ds:datastoreItem xmlns:ds="http://schemas.openxmlformats.org/officeDocument/2006/customXml" ds:itemID="{D1AEB554-AD36-43C8-9DF6-A08380DEEEAE}">
  <ds:schemaRefs>
    <ds:schemaRef ds:uri="http://purl.org/dc/elements/1.1/"/>
    <ds:schemaRef ds:uri="http://schemas.microsoft.com/office/2006/metadata/propertie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AIDA-2020_PowerPoint template-master file</Template>
  <TotalTime>2596</TotalTime>
  <Words>2921</Words>
  <Application>Microsoft Office PowerPoint</Application>
  <PresentationFormat>On-screen Show (4:3)</PresentationFormat>
  <Paragraphs>421</Paragraphs>
  <Slides>28</Slides>
  <Notes>5</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28</vt:i4>
      </vt:variant>
    </vt:vector>
  </HeadingPairs>
  <TitlesOfParts>
    <vt:vector size="41" baseType="lpstr">
      <vt:lpstr>Malgun Gothic</vt:lpstr>
      <vt:lpstr>Aptos</vt:lpstr>
      <vt:lpstr>Arial</vt:lpstr>
      <vt:lpstr>Calibri</vt:lpstr>
      <vt:lpstr>Calibri Light</vt:lpstr>
      <vt:lpstr>Chalkboard SE</vt:lpstr>
      <vt:lpstr>DejaVu Sans Mono</vt:lpstr>
      <vt:lpstr>DejaVu Serif Condensed</vt:lpstr>
      <vt:lpstr>Impact</vt:lpstr>
      <vt:lpstr>Symbol</vt:lpstr>
      <vt:lpstr>Times New Roman</vt:lpstr>
      <vt:lpstr>Wingdings</vt:lpstr>
      <vt:lpstr>Office Theme</vt:lpstr>
      <vt:lpstr>4th Annual Meeting Thursday, 8 May 2025 Prague </vt:lpstr>
      <vt:lpstr>Objectives</vt:lpstr>
      <vt:lpstr> Task Overview</vt:lpstr>
      <vt:lpstr>Milestones &amp; Deliverables</vt:lpstr>
      <vt:lpstr>Milestones &amp; Deliverables</vt:lpstr>
      <vt:lpstr>PowerPoint Presentation</vt:lpstr>
      <vt:lpstr>Task 7.2.1: MRPCs for fast timing</vt:lpstr>
      <vt:lpstr>Task 7.2.1: MRPCs for fast timing</vt:lpstr>
      <vt:lpstr>Task 7.2.2: MRPCs for  SDHCAL</vt:lpstr>
      <vt:lpstr>Task 7.2.2: MRPCs for SDHCAL</vt:lpstr>
      <vt:lpstr>Task 7.2.2: MRPCs for SDHCAL</vt:lpstr>
      <vt:lpstr>Task 7.2.3:  Eco-friendly RPC Gas Mixtures</vt:lpstr>
      <vt:lpstr>Task 7.2.3:  Eco-friendly RPC Gas Mixtures</vt:lpstr>
      <vt:lpstr>Task 7.2.3:  Eco-friendly RPC Gas Mixtures</vt:lpstr>
      <vt:lpstr>Task 7.3.1: Resistive electrodes</vt:lpstr>
      <vt:lpstr>R&amp;D on DLC Electrodes</vt:lpstr>
      <vt:lpstr>Test of the DLC foil</vt:lpstr>
      <vt:lpstr>Task 7.3.2: Industrial Engineering of μ-RWELL    </vt:lpstr>
      <vt:lpstr>Task 7.3.2: Industrial Engineering of μ-RWELL    </vt:lpstr>
      <vt:lpstr>Task 7.3.2: Industrial Engineering of μ-RWELL    </vt:lpstr>
      <vt:lpstr>Task 7.3.2: Industrial Engineering of μ-RWELL    </vt:lpstr>
      <vt:lpstr>Task 7.4.1: Cluster Counting</vt:lpstr>
      <vt:lpstr>Task 7.4.2: Hybrid readout  for a high-pressure gas TPC </vt:lpstr>
      <vt:lpstr>PowerPoint Presentation</vt:lpstr>
      <vt:lpstr>PowerPoint Presentation</vt:lpstr>
      <vt:lpstr>Task 7.5: Photon Detectors for hadron Particle ID</vt:lpstr>
      <vt:lpstr>Task 7.5: Photon Detectors for hadron Particle ID</vt:lpstr>
      <vt:lpstr>  Overall conclusion for WP7 </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Sabrina El Yacoubi</dc:creator>
  <cp:lastModifiedBy>Burkhard Schmidt</cp:lastModifiedBy>
  <cp:revision>54</cp:revision>
  <dcterms:created xsi:type="dcterms:W3CDTF">2016-05-09T08:38:51Z</dcterms:created>
  <dcterms:modified xsi:type="dcterms:W3CDTF">2025-05-08T08:28:48Z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0x010100C1297D64DC01694398705FD739D63467</vt:lpwstr>
  </property>
</Properties>
</file>