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1"/>
  </p:notesMasterIdLst>
  <p:sldIdLst>
    <p:sldId id="259" r:id="rId5"/>
    <p:sldId id="445" r:id="rId6"/>
    <p:sldId id="446" r:id="rId7"/>
    <p:sldId id="438" r:id="rId8"/>
    <p:sldId id="439" r:id="rId9"/>
    <p:sldId id="44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1A6C"/>
    <a:srgbClr val="44A7AB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6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 Session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b="0" i="0" dirty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101004761.</a:t>
            </a:r>
            <a:endParaRPr lang="en-GB" sz="1000" i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700" b="0" dirty="0">
                <a:solidFill>
                  <a:schemeClr val="bg1"/>
                </a:solidFill>
                <a:latin typeface="+mn-lt"/>
              </a:rPr>
              <a:t>Advancement and Innovation for Detectors at Accelerators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1000" y="5939374"/>
            <a:ext cx="531283" cy="3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 Session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 Session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it-IT"/>
              <a:t>F. Arteche (ITAINNOVA), F. Ravotti (CERN) - AIDAinnova WP4 Session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731223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 Session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 Session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 Session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 Session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 Session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 Session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 Session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it-IT"/>
              <a:t>F. Arteche (ITAINNOVA), F. Ravotti (CERN) - AIDAinnova WP4 Session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2613980" y="0"/>
            <a:ext cx="6530020" cy="116539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44A7AB"/>
              </a:gs>
              <a:gs pos="100000">
                <a:srgbClr val="44A7AB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2" y="0"/>
            <a:ext cx="2603864" cy="117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92202/sessions/581433/#20250505" TargetMode="External"/><Relationship Id="rId2" Type="http://schemas.openxmlformats.org/officeDocument/2006/relationships/hyperlink" Target="https://indico.cern.ch/category/13502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jpeg"/><Relationship Id="rId7" Type="http://schemas.openxmlformats.org/officeDocument/2006/relationships/hyperlink" Target="https://pixabay.com/fr/bien-valid%C3%A9-d%C3%A9di%C3%A9-okejka-2282499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hyperlink" Target="http://margaretblaine.com/6-steps-to-making-personal-changes-when-chanting-for-a-goal/" TargetMode="External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256A9D5-F218-4DE8-98EA-D6FB0A954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2549972"/>
          </a:xfrm>
        </p:spPr>
        <p:txBody>
          <a:bodyPr>
            <a:noAutofit/>
          </a:bodyPr>
          <a:lstStyle/>
          <a:p>
            <a:pPr algn="ctr">
              <a:spcAft>
                <a:spcPts val="600"/>
              </a:spcAft>
              <a:tabLst>
                <a:tab pos="6007100" algn="l"/>
              </a:tabLst>
            </a:pPr>
            <a:r>
              <a:rPr lang="en-US" sz="5400" b="1" u="sng" dirty="0"/>
              <a:t>WP4 Session</a:t>
            </a:r>
            <a:br>
              <a:rPr lang="en-US" sz="5400" b="1" u="sng" dirty="0"/>
            </a:br>
            <a:r>
              <a:rPr lang="en-US" sz="5400" b="1" dirty="0"/>
              <a:t>Upgrade of Irradiation and Characterization Facilities</a:t>
            </a:r>
            <a:endParaRPr lang="en-GB" sz="54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EDE29C-68B2-4936-943D-47F63A9167C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28070" y="6356350"/>
            <a:ext cx="715933" cy="501650"/>
          </a:xfrm>
        </p:spPr>
        <p:txBody>
          <a:bodyPr/>
          <a:lstStyle/>
          <a:p>
            <a:fld id="{FC4456CD-832E-41F2-9893-C7650CCC5376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80250084-DB84-4F71-848A-8239576D40E9}"/>
              </a:ext>
            </a:extLst>
          </p:cNvPr>
          <p:cNvSpPr/>
          <p:nvPr/>
        </p:nvSpPr>
        <p:spPr>
          <a:xfrm>
            <a:off x="182563" y="4683125"/>
            <a:ext cx="8778875" cy="18446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 fontAlgn="auto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defRPr/>
            </a:pPr>
            <a:r>
              <a:rPr lang="en-US" sz="2100" b="1" spc="-1" dirty="0">
                <a:solidFill>
                  <a:srgbClr val="171A6C"/>
                </a:solidFill>
                <a:ea typeface="DejaVu Sans"/>
              </a:rPr>
              <a:t>Fernando Arteche </a:t>
            </a:r>
            <a:r>
              <a:rPr lang="en-US" sz="2100" spc="-1" dirty="0">
                <a:solidFill>
                  <a:srgbClr val="171A6C"/>
                </a:solidFill>
                <a:ea typeface="DejaVu Sans"/>
              </a:rPr>
              <a:t>(ITAINNOVA), </a:t>
            </a:r>
            <a:r>
              <a:rPr lang="en-US" sz="2100" b="1" spc="-1" dirty="0">
                <a:solidFill>
                  <a:srgbClr val="171A6C"/>
                </a:solidFill>
                <a:ea typeface="DejaVu Sans"/>
              </a:rPr>
              <a:t>Federico Ravotti </a:t>
            </a:r>
            <a:r>
              <a:rPr lang="en-US" sz="2100" spc="-1" dirty="0">
                <a:solidFill>
                  <a:srgbClr val="171A6C"/>
                </a:solidFill>
                <a:ea typeface="DejaVu Sans"/>
              </a:rPr>
              <a:t>(CERN) </a:t>
            </a:r>
          </a:p>
          <a:p>
            <a:pPr algn="ctr" fontAlgn="auto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defRPr/>
            </a:pPr>
            <a:endParaRPr lang="en-US" sz="2100" spc="-1" dirty="0">
              <a:latin typeface="Arial"/>
            </a:endParaRPr>
          </a:p>
          <a:p>
            <a:pPr algn="ctr" fontAlgn="auto">
              <a:lnSpc>
                <a:spcPct val="90000"/>
              </a:lnSpc>
              <a:spcBef>
                <a:spcPts val="751"/>
              </a:spcBef>
              <a:spcAft>
                <a:spcPts val="0"/>
              </a:spcAft>
              <a:defRPr/>
            </a:pPr>
            <a:r>
              <a:rPr lang="en-US" sz="2100" spc="-1" dirty="0">
                <a:solidFill>
                  <a:srgbClr val="171A6C"/>
                </a:solidFill>
                <a:ea typeface="DejaVu Sans"/>
              </a:rPr>
              <a:t>AIDAinnova Final Meeting – Prague (CZ), 5 May 2025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26F21D-0A86-4DCE-B28E-398C7586D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A8B959-FE46-4E59-8403-5346D33F9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 Session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890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 Session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01089" y="1"/>
            <a:ext cx="6442910" cy="1175656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171A6C"/>
                </a:solidFill>
              </a:rPr>
              <a:t>WP4 Goal</a:t>
            </a:r>
            <a:endParaRPr lang="en-GB" sz="4400" dirty="0">
              <a:solidFill>
                <a:srgbClr val="171A6C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2" y="6424612"/>
            <a:ext cx="1066593" cy="365125"/>
          </a:xfrm>
        </p:spPr>
        <p:txBody>
          <a:bodyPr anchor="ctr"/>
          <a:lstStyle/>
          <a:p>
            <a:r>
              <a:rPr lang="en-US" sz="1100"/>
              <a:t>5 May 2025</a:t>
            </a:r>
            <a:endParaRPr lang="en-GB" sz="1400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7E17EA86-8DE7-437D-B230-5EE0387D0420}"/>
              </a:ext>
            </a:extLst>
          </p:cNvPr>
          <p:cNvSpPr txBox="1">
            <a:spLocks/>
          </p:cNvSpPr>
          <p:nvPr/>
        </p:nvSpPr>
        <p:spPr bwMode="auto">
          <a:xfrm>
            <a:off x="0" y="1191268"/>
            <a:ext cx="9143999" cy="511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Irradiation and characterization tests required for the next generation of particle detectors demand more accurate and reliable procedures, as well as a higher efficiency in their execution </a:t>
            </a:r>
          </a:p>
          <a:p>
            <a:pPr marL="271463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b="1" i="1" dirty="0">
                <a:latin typeface="Calibri" pitchFamily="34" charset="0"/>
              </a:rPr>
              <a:t>The </a:t>
            </a:r>
            <a:r>
              <a:rPr lang="en-US" sz="2400" b="1" i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main goal of WP4 </a:t>
            </a:r>
            <a:r>
              <a:rPr lang="en-US" sz="2400" b="1" i="1" dirty="0">
                <a:latin typeface="Calibri" pitchFamily="34" charset="0"/>
              </a:rPr>
              <a:t>is to </a:t>
            </a:r>
            <a:r>
              <a:rPr lang="en-US" sz="2400" b="1" i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develop &amp; standardize common tools for testing infrastructure </a:t>
            </a:r>
            <a:r>
              <a:rPr lang="en-US" sz="2400" b="1" i="1" dirty="0">
                <a:latin typeface="Calibri" pitchFamily="34" charset="0"/>
              </a:rPr>
              <a:t>to better support the next detector generation</a:t>
            </a:r>
          </a:p>
          <a:p>
            <a:pPr marL="728663" lvl="1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200" dirty="0">
                <a:latin typeface="Calibri" pitchFamily="34" charset="0"/>
              </a:rPr>
              <a:t>Improve facilities and systems</a:t>
            </a:r>
          </a:p>
          <a:p>
            <a:pPr marL="271463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The activities are covered by different partners:</a:t>
            </a:r>
          </a:p>
          <a:p>
            <a:pPr marL="728663" lvl="1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200" dirty="0">
                <a:latin typeface="Calibri" pitchFamily="34" charset="0"/>
              </a:rPr>
              <a:t>Academia</a:t>
            </a:r>
          </a:p>
          <a:p>
            <a:pPr marL="728663" lvl="1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200" dirty="0">
                <a:latin typeface="Calibri" pitchFamily="34" charset="0"/>
              </a:rPr>
              <a:t>Industry</a:t>
            </a:r>
          </a:p>
          <a:p>
            <a:pPr marL="728663" lvl="1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200" dirty="0">
                <a:latin typeface="Calibri" pitchFamily="34" charset="0"/>
              </a:rPr>
              <a:t>Research and Technology Organizations  (RTO)</a:t>
            </a:r>
          </a:p>
          <a:p>
            <a:pPr marL="271463" indent="-271463" defTabSz="684213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This good combination of partners aims to ensure the readiness of the detector support infrastructure for high TRL levels</a:t>
            </a:r>
          </a:p>
        </p:txBody>
      </p:sp>
    </p:spTree>
    <p:extLst>
      <p:ext uri="{BB962C8B-B14F-4D97-AF65-F5344CB8AC3E}">
        <p14:creationId xmlns:p14="http://schemas.microsoft.com/office/powerpoint/2010/main" val="2408154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 Session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646556" y="1"/>
            <a:ext cx="6497443" cy="1175656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171A6C"/>
                </a:solidFill>
              </a:rPr>
              <a:t>WP4 Structure &amp; Partners</a:t>
            </a:r>
            <a:endParaRPr lang="en-GB" sz="4400" dirty="0">
              <a:solidFill>
                <a:srgbClr val="171A6C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2" y="6424612"/>
            <a:ext cx="1066593" cy="365125"/>
          </a:xfrm>
        </p:spPr>
        <p:txBody>
          <a:bodyPr anchor="ctr"/>
          <a:lstStyle/>
          <a:p>
            <a:r>
              <a:rPr lang="en-US" sz="1100"/>
              <a:t>5 May 2025</a:t>
            </a:r>
            <a:endParaRPr lang="en-GB" sz="1400" dirty="0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7E17EA86-8DE7-437D-B230-5EE0387D0420}"/>
              </a:ext>
            </a:extLst>
          </p:cNvPr>
          <p:cNvSpPr txBox="1">
            <a:spLocks/>
          </p:cNvSpPr>
          <p:nvPr/>
        </p:nvSpPr>
        <p:spPr bwMode="auto">
          <a:xfrm>
            <a:off x="82419" y="1191268"/>
            <a:ext cx="4698186" cy="511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Task 4.1: </a:t>
            </a:r>
            <a:r>
              <a:rPr lang="en-US" sz="2000" dirty="0">
                <a:latin typeface="Calibri" pitchFamily="34" charset="0"/>
              </a:rPr>
              <a:t>Task Coordination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                         </a:t>
            </a:r>
            <a:r>
              <a:rPr lang="en-US" sz="1600" dirty="0">
                <a:latin typeface="Calibri" pitchFamily="34" charset="0"/>
              </a:rPr>
              <a:t>(CERN, ITAINNOVA)</a:t>
            </a:r>
            <a:endParaRPr lang="en-US" sz="1600" b="1" dirty="0">
              <a:solidFill>
                <a:schemeClr val="accent5">
                  <a:lumMod val="75000"/>
                </a:schemeClr>
              </a:solidFill>
              <a:latin typeface="Calibri" pitchFamily="34" charset="0"/>
            </a:endParaRP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Task 4.2: </a:t>
            </a:r>
            <a:r>
              <a:rPr lang="en-US" sz="2000" dirty="0">
                <a:latin typeface="Calibri" pitchFamily="34" charset="0"/>
              </a:rPr>
              <a:t>Micro-beam Upgrade at </a:t>
            </a:r>
            <a:r>
              <a:rPr lang="it-IT" sz="2000" dirty="0">
                <a:latin typeface="Calibri" pitchFamily="34" charset="0"/>
              </a:rPr>
              <a:t>RBI Accelerator Facility                                          </a:t>
            </a:r>
            <a:r>
              <a:rPr lang="it-IT" sz="1600" dirty="0">
                <a:latin typeface="Calibri" pitchFamily="34" charset="0"/>
              </a:rPr>
              <a:t>(RBI) </a:t>
            </a:r>
            <a:endParaRPr lang="en-US" sz="1600" dirty="0">
              <a:latin typeface="Calibri" pitchFamily="34" charset="0"/>
            </a:endParaRP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Task 4.3: </a:t>
            </a:r>
            <a:r>
              <a:rPr lang="en-US" sz="2000" dirty="0">
                <a:latin typeface="Calibri" pitchFamily="34" charset="0"/>
              </a:rPr>
              <a:t>Common Tools for Irradiation Facilities QC: Data Management, Traceability, Dosimetry and Activation Measurements                                      </a:t>
            </a:r>
            <a:r>
              <a:rPr lang="en-US" sz="1600" dirty="0">
                <a:latin typeface="Calibri" pitchFamily="34" charset="0"/>
              </a:rPr>
              <a:t>(CERN, </a:t>
            </a:r>
            <a:r>
              <a:rPr lang="en-US" sz="1600" i="1" dirty="0">
                <a:latin typeface="Calibri" pitchFamily="34" charset="0"/>
              </a:rPr>
              <a:t>MINES</a:t>
            </a:r>
            <a:r>
              <a:rPr lang="en-US" sz="1600" i="1" baseline="30000" dirty="0">
                <a:latin typeface="Calibri" pitchFamily="34" charset="0"/>
              </a:rPr>
              <a:t>(*)</a:t>
            </a:r>
            <a:r>
              <a:rPr lang="en-US" sz="1600" dirty="0">
                <a:latin typeface="Calibri" pitchFamily="34" charset="0"/>
              </a:rPr>
              <a:t>, INFN, </a:t>
            </a:r>
            <a:r>
              <a:rPr lang="en-US" sz="1600" i="1" dirty="0">
                <a:latin typeface="Calibri" pitchFamily="34" charset="0"/>
              </a:rPr>
              <a:t>ENEA</a:t>
            </a:r>
            <a:r>
              <a:rPr lang="en-US" sz="1600" i="1" baseline="30000" dirty="0">
                <a:latin typeface="Calibri" pitchFamily="34" charset="0"/>
              </a:rPr>
              <a:t>(*)</a:t>
            </a:r>
            <a:r>
              <a:rPr lang="en-US" sz="1600" dirty="0">
                <a:latin typeface="Calibri" pitchFamily="34" charset="0"/>
              </a:rPr>
              <a:t>, </a:t>
            </a:r>
            <a:r>
              <a:rPr lang="en-US" sz="1600" dirty="0">
                <a:solidFill>
                  <a:srgbClr val="7030A0"/>
                </a:solidFill>
                <a:latin typeface="Calibri" pitchFamily="34" charset="0"/>
              </a:rPr>
              <a:t>CAEN</a:t>
            </a:r>
            <a:r>
              <a:rPr lang="en-US" sz="1600" dirty="0">
                <a:latin typeface="Calibri" pitchFamily="34" charset="0"/>
              </a:rPr>
              <a:t>) </a:t>
            </a: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Task 4.4: </a:t>
            </a:r>
            <a:r>
              <a:rPr lang="en-US" sz="2000" dirty="0">
                <a:latin typeface="Calibri" pitchFamily="34" charset="0"/>
              </a:rPr>
              <a:t>Design &amp; Development of a New Sensor Characterization System based on TPA-TCT Technique                </a:t>
            </a:r>
            <a:r>
              <a:rPr lang="en-US" sz="1600" dirty="0">
                <a:latin typeface="Calibri" pitchFamily="34" charset="0"/>
              </a:rPr>
              <a:t>(CERN, CSIC-IFCA, </a:t>
            </a:r>
            <a:r>
              <a:rPr lang="en-US" sz="1600" dirty="0">
                <a:solidFill>
                  <a:srgbClr val="7030A0"/>
                </a:solidFill>
                <a:latin typeface="Calibri" pitchFamily="34" charset="0"/>
              </a:rPr>
              <a:t>FYLA</a:t>
            </a:r>
            <a:r>
              <a:rPr lang="en-US" sz="1600" dirty="0">
                <a:latin typeface="Calibri" pitchFamily="34" charset="0"/>
              </a:rPr>
              <a:t>) </a:t>
            </a: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</a:rPr>
              <a:t>Task 4.5: </a:t>
            </a:r>
            <a:r>
              <a:rPr lang="en-US" sz="2000" dirty="0">
                <a:latin typeface="Calibri" pitchFamily="34" charset="0"/>
              </a:rPr>
              <a:t>Design &amp; Development of a New Electronics Characterization System for EMC Control                                       </a:t>
            </a:r>
            <a:r>
              <a:rPr lang="en-US" sz="1600" dirty="0">
                <a:latin typeface="Calibri" pitchFamily="34" charset="0"/>
              </a:rPr>
              <a:t>(ITAINNOVA</a:t>
            </a:r>
            <a:r>
              <a:rPr lang="en-US" sz="1600" baseline="30000" dirty="0">
                <a:latin typeface="Calibri" pitchFamily="34" charset="0"/>
              </a:rPr>
              <a:t>(+)</a:t>
            </a:r>
            <a:r>
              <a:rPr lang="en-US" sz="1600" dirty="0">
                <a:latin typeface="Calibri" pitchFamily="34" charset="0"/>
              </a:rPr>
              <a:t>, CNRS-IPHC)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A15C210-FD1E-4D2C-8261-1041A54705DA}"/>
              </a:ext>
            </a:extLst>
          </p:cNvPr>
          <p:cNvGrpSpPr/>
          <p:nvPr/>
        </p:nvGrpSpPr>
        <p:grpSpPr>
          <a:xfrm>
            <a:off x="4732906" y="1480568"/>
            <a:ext cx="4251954" cy="4345954"/>
            <a:chOff x="4819996" y="1994377"/>
            <a:chExt cx="4251954" cy="434595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2DBE412-AD7D-454F-B865-A345C6AF3D3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84" r="21522"/>
            <a:stretch/>
          </p:blipFill>
          <p:spPr bwMode="auto">
            <a:xfrm>
              <a:off x="4819996" y="1994377"/>
              <a:ext cx="4251954" cy="43459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E610484-EB80-4994-A394-E59608A13004}"/>
                </a:ext>
              </a:extLst>
            </p:cNvPr>
            <p:cNvSpPr/>
            <p:nvPr/>
          </p:nvSpPr>
          <p:spPr>
            <a:xfrm>
              <a:off x="5433221" y="5076042"/>
              <a:ext cx="213064" cy="213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96616B04-FEE9-4A35-87CC-F6D394FC83CC}"/>
                </a:ext>
              </a:extLst>
            </p:cNvPr>
            <p:cNvSpPr/>
            <p:nvPr/>
          </p:nvSpPr>
          <p:spPr>
            <a:xfrm>
              <a:off x="7201537" y="4867415"/>
              <a:ext cx="213064" cy="213064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A0CFCCC-818D-4715-831F-A643C2CEEFB9}"/>
                </a:ext>
              </a:extLst>
            </p:cNvPr>
            <p:cNvSpPr/>
            <p:nvPr/>
          </p:nvSpPr>
          <p:spPr>
            <a:xfrm>
              <a:off x="6685637" y="5140807"/>
              <a:ext cx="213064" cy="213064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Rectangular Callout 6">
              <a:extLst>
                <a:ext uri="{FF2B5EF4-FFF2-40B4-BE49-F238E27FC236}">
                  <a16:creationId xmlns:a16="http://schemas.microsoft.com/office/drawing/2014/main" id="{5AEFCD1F-CA60-44D1-90C9-7B697CA7C417}"/>
                </a:ext>
              </a:extLst>
            </p:cNvPr>
            <p:cNvSpPr/>
            <p:nvPr/>
          </p:nvSpPr>
          <p:spPr>
            <a:xfrm>
              <a:off x="6810070" y="2995096"/>
              <a:ext cx="1127013" cy="490433"/>
            </a:xfrm>
            <a:prstGeom prst="wedgeRectCallout">
              <a:avLst>
                <a:gd name="adj1" fmla="val -61689"/>
                <a:gd name="adj2" fmla="val 255814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CNRS-IPHC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France</a:t>
              </a:r>
            </a:p>
          </p:txBody>
        </p:sp>
        <p:sp>
          <p:nvSpPr>
            <p:cNvPr id="22" name="Rectangular Callout 12">
              <a:extLst>
                <a:ext uri="{FF2B5EF4-FFF2-40B4-BE49-F238E27FC236}">
                  <a16:creationId xmlns:a16="http://schemas.microsoft.com/office/drawing/2014/main" id="{09D959C5-C220-4268-A3C2-A6B485753DCB}"/>
                </a:ext>
              </a:extLst>
            </p:cNvPr>
            <p:cNvSpPr/>
            <p:nvPr/>
          </p:nvSpPr>
          <p:spPr>
            <a:xfrm>
              <a:off x="4870940" y="3908408"/>
              <a:ext cx="1013309" cy="483890"/>
            </a:xfrm>
            <a:prstGeom prst="wedgeRectCallout">
              <a:avLst>
                <a:gd name="adj1" fmla="val 17033"/>
                <a:gd name="adj2" fmla="val 184825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CSIC-IFCA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Spain</a:t>
              </a:r>
            </a:p>
          </p:txBody>
        </p:sp>
        <p:sp>
          <p:nvSpPr>
            <p:cNvPr id="23" name="Rectangular Callout 13">
              <a:extLst>
                <a:ext uri="{FF2B5EF4-FFF2-40B4-BE49-F238E27FC236}">
                  <a16:creationId xmlns:a16="http://schemas.microsoft.com/office/drawing/2014/main" id="{7311FDE8-1684-4A1F-BA32-62C25A80EE80}"/>
                </a:ext>
              </a:extLst>
            </p:cNvPr>
            <p:cNvSpPr/>
            <p:nvPr/>
          </p:nvSpPr>
          <p:spPr>
            <a:xfrm>
              <a:off x="7937083" y="4135114"/>
              <a:ext cx="827259" cy="596256"/>
            </a:xfrm>
            <a:prstGeom prst="wedgeRectCallout">
              <a:avLst>
                <a:gd name="adj1" fmla="val -110074"/>
                <a:gd name="adj2" fmla="val 75403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RBI-AF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Croatia</a:t>
              </a:r>
            </a:p>
          </p:txBody>
        </p:sp>
        <p:sp>
          <p:nvSpPr>
            <p:cNvPr id="24" name="Rectangular Callout 14">
              <a:extLst>
                <a:ext uri="{FF2B5EF4-FFF2-40B4-BE49-F238E27FC236}">
                  <a16:creationId xmlns:a16="http://schemas.microsoft.com/office/drawing/2014/main" id="{B102F519-C5DC-4957-ABAF-B7D61A88B2DF}"/>
                </a:ext>
              </a:extLst>
            </p:cNvPr>
            <p:cNvSpPr/>
            <p:nvPr/>
          </p:nvSpPr>
          <p:spPr>
            <a:xfrm>
              <a:off x="7858572" y="4905094"/>
              <a:ext cx="1111281" cy="820397"/>
            </a:xfrm>
            <a:prstGeom prst="wedgeRectCallout">
              <a:avLst>
                <a:gd name="adj1" fmla="val -109867"/>
                <a:gd name="adj2" fmla="val 23416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ENEA-FNG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(INFN)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Italy</a:t>
              </a:r>
            </a:p>
          </p:txBody>
        </p:sp>
        <p:sp>
          <p:nvSpPr>
            <p:cNvPr id="25" name="Rectangular Callout 15">
              <a:extLst>
                <a:ext uri="{FF2B5EF4-FFF2-40B4-BE49-F238E27FC236}">
                  <a16:creationId xmlns:a16="http://schemas.microsoft.com/office/drawing/2014/main" id="{1DE08BB3-1E42-4053-8057-5FCCD760A70E}"/>
                </a:ext>
              </a:extLst>
            </p:cNvPr>
            <p:cNvSpPr/>
            <p:nvPr/>
          </p:nvSpPr>
          <p:spPr>
            <a:xfrm>
              <a:off x="6255331" y="1994377"/>
              <a:ext cx="1193553" cy="772119"/>
            </a:xfrm>
            <a:prstGeom prst="wedgeRectCallout">
              <a:avLst>
                <a:gd name="adj1" fmla="val -36503"/>
                <a:gd name="adj2" fmla="val 313577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IRRAD/GIF</a:t>
              </a:r>
              <a:r>
                <a:rPr lang="en-US" sz="1600" baseline="30000" dirty="0">
                  <a:solidFill>
                    <a:schemeClr val="tx1"/>
                  </a:solidFill>
                </a:rPr>
                <a:t>++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CERN Switzerland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A90F1B3-89CB-415C-B002-871F305E6850}"/>
                </a:ext>
              </a:extLst>
            </p:cNvPr>
            <p:cNvSpPr/>
            <p:nvPr/>
          </p:nvSpPr>
          <p:spPr>
            <a:xfrm>
              <a:off x="6304022" y="4862978"/>
              <a:ext cx="213064" cy="213064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D18EA60A-3C84-46AD-8512-5172BA76DD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98701" y="5421549"/>
              <a:ext cx="225572" cy="225572"/>
            </a:xfrm>
            <a:prstGeom prst="rect">
              <a:avLst/>
            </a:prstGeom>
          </p:spPr>
        </p:pic>
        <p:sp>
          <p:nvSpPr>
            <p:cNvPr id="27" name="Rectangular Callout 13">
              <a:extLst>
                <a:ext uri="{FF2B5EF4-FFF2-40B4-BE49-F238E27FC236}">
                  <a16:creationId xmlns:a16="http://schemas.microsoft.com/office/drawing/2014/main" id="{B232590F-A5A8-45E8-B422-222B3CA27B75}"/>
                </a:ext>
              </a:extLst>
            </p:cNvPr>
            <p:cNvSpPr/>
            <p:nvPr/>
          </p:nvSpPr>
          <p:spPr>
            <a:xfrm>
              <a:off x="7124273" y="3875872"/>
              <a:ext cx="649222" cy="596256"/>
            </a:xfrm>
            <a:prstGeom prst="wedgeRectCallout">
              <a:avLst>
                <a:gd name="adj1" fmla="val -86346"/>
                <a:gd name="adj2" fmla="val 156189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rgbClr val="7030A0"/>
                  </a:solidFill>
                </a:rPr>
                <a:t>CAEN</a:t>
              </a:r>
            </a:p>
            <a:p>
              <a:pPr algn="ctr"/>
              <a:r>
                <a:rPr lang="en-US" sz="1600" dirty="0">
                  <a:solidFill>
                    <a:srgbClr val="7030A0"/>
                  </a:solidFill>
                </a:rPr>
                <a:t>Italy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F3B5722-4837-4B95-B6E8-2C8673125583}"/>
                </a:ext>
              </a:extLst>
            </p:cNvPr>
            <p:cNvSpPr/>
            <p:nvPr/>
          </p:nvSpPr>
          <p:spPr>
            <a:xfrm>
              <a:off x="6002065" y="4490252"/>
              <a:ext cx="213064" cy="2130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BA6FE40-A618-44C8-8BED-FF2DEA4C1F4A}"/>
                </a:ext>
              </a:extLst>
            </p:cNvPr>
            <p:cNvSpPr/>
            <p:nvPr/>
          </p:nvSpPr>
          <p:spPr>
            <a:xfrm>
              <a:off x="5715346" y="5351723"/>
              <a:ext cx="213064" cy="213064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1B86CCA-E745-4CAE-BC38-FAD5C0C87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87486" y="4527133"/>
              <a:ext cx="225572" cy="225572"/>
            </a:xfrm>
            <a:prstGeom prst="rect">
              <a:avLst/>
            </a:prstGeom>
          </p:spPr>
        </p:pic>
        <p:sp>
          <p:nvSpPr>
            <p:cNvPr id="32" name="Rectangular Callout 6">
              <a:extLst>
                <a:ext uri="{FF2B5EF4-FFF2-40B4-BE49-F238E27FC236}">
                  <a16:creationId xmlns:a16="http://schemas.microsoft.com/office/drawing/2014/main" id="{C059A24D-3E5D-4D07-9CF9-F62268AD299F}"/>
                </a:ext>
              </a:extLst>
            </p:cNvPr>
            <p:cNvSpPr/>
            <p:nvPr/>
          </p:nvSpPr>
          <p:spPr>
            <a:xfrm>
              <a:off x="5110681" y="2809838"/>
              <a:ext cx="1127013" cy="745626"/>
            </a:xfrm>
            <a:prstGeom prst="wedgeRectCallout">
              <a:avLst>
                <a:gd name="adj1" fmla="val 34899"/>
                <a:gd name="adj2" fmla="val 170709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MINES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Paris (PSL)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France</a:t>
              </a:r>
            </a:p>
          </p:txBody>
        </p:sp>
        <p:sp>
          <p:nvSpPr>
            <p:cNvPr id="33" name="Rectangular Callout 12">
              <a:extLst>
                <a:ext uri="{FF2B5EF4-FFF2-40B4-BE49-F238E27FC236}">
                  <a16:creationId xmlns:a16="http://schemas.microsoft.com/office/drawing/2014/main" id="{643E5E87-6EB9-47E7-883F-082C128575A1}"/>
                </a:ext>
              </a:extLst>
            </p:cNvPr>
            <p:cNvSpPr/>
            <p:nvPr/>
          </p:nvSpPr>
          <p:spPr>
            <a:xfrm>
              <a:off x="6042049" y="5819402"/>
              <a:ext cx="1116446" cy="483890"/>
            </a:xfrm>
            <a:prstGeom prst="wedgeRectCallout">
              <a:avLst>
                <a:gd name="adj1" fmla="val -57395"/>
                <a:gd name="adj2" fmla="val -108188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ITAINNOVA</a:t>
              </a:r>
            </a:p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Spain</a:t>
              </a:r>
            </a:p>
          </p:txBody>
        </p:sp>
        <p:sp>
          <p:nvSpPr>
            <p:cNvPr id="11" name="CustomShape 7">
              <a:extLst>
                <a:ext uri="{FF2B5EF4-FFF2-40B4-BE49-F238E27FC236}">
                  <a16:creationId xmlns:a16="http://schemas.microsoft.com/office/drawing/2014/main" id="{570D9C4D-1555-4932-86BA-E39515708016}"/>
                </a:ext>
              </a:extLst>
            </p:cNvPr>
            <p:cNvSpPr/>
            <p:nvPr/>
          </p:nvSpPr>
          <p:spPr>
            <a:xfrm>
              <a:off x="7915273" y="2037017"/>
              <a:ext cx="1111281" cy="6858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marL="360000"/>
              <a:r>
                <a:rPr lang="en-US" sz="1400" b="0" strike="noStrike" spc="-1" dirty="0"/>
                <a:t>Partner</a:t>
              </a:r>
            </a:p>
            <a:p>
              <a:pPr marL="360000"/>
              <a:r>
                <a:rPr lang="en-US" sz="1400" b="0" strike="noStrike" spc="-1" dirty="0"/>
                <a:t>Company </a:t>
              </a:r>
              <a:r>
                <a:rPr lang="en-US" sz="1400" b="0" strike="noStrike" spc="-1" dirty="0">
                  <a:solidFill>
                    <a:srgbClr val="171A6C"/>
                  </a:solidFill>
                  <a:ea typeface="DejaVu Sans"/>
                </a:rPr>
                <a:t>Facility</a:t>
              </a:r>
              <a:endParaRPr lang="en-US" sz="1400" b="0" strike="noStrike" spc="-1" dirty="0"/>
            </a:p>
          </p:txBody>
        </p:sp>
        <p:sp>
          <p:nvSpPr>
            <p:cNvPr id="12" name="CustomShape 8">
              <a:extLst>
                <a:ext uri="{FF2B5EF4-FFF2-40B4-BE49-F238E27FC236}">
                  <a16:creationId xmlns:a16="http://schemas.microsoft.com/office/drawing/2014/main" id="{81D34A97-AAEE-448A-A4E0-290EE484FB52}"/>
                </a:ext>
              </a:extLst>
            </p:cNvPr>
            <p:cNvSpPr/>
            <p:nvPr/>
          </p:nvSpPr>
          <p:spPr>
            <a:xfrm>
              <a:off x="8048737" y="2516424"/>
              <a:ext cx="141120" cy="142920"/>
            </a:xfrm>
            <a:prstGeom prst="ellipse">
              <a:avLst/>
            </a:prstGeom>
            <a:solidFill>
              <a:srgbClr val="FFC000"/>
            </a:solidFill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CustomShape 9">
              <a:extLst>
                <a:ext uri="{FF2B5EF4-FFF2-40B4-BE49-F238E27FC236}">
                  <a16:creationId xmlns:a16="http://schemas.microsoft.com/office/drawing/2014/main" id="{AFF707AE-86BD-4B75-87F8-63728EBD2CB4}"/>
                </a:ext>
              </a:extLst>
            </p:cNvPr>
            <p:cNvSpPr/>
            <p:nvPr/>
          </p:nvSpPr>
          <p:spPr>
            <a:xfrm>
              <a:off x="8048737" y="2077000"/>
              <a:ext cx="141120" cy="142920"/>
            </a:xfrm>
            <a:prstGeom prst="ellipse">
              <a:avLst/>
            </a:prstGeom>
            <a:ln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36" name="Rectangular Callout 12">
              <a:extLst>
                <a:ext uri="{FF2B5EF4-FFF2-40B4-BE49-F238E27FC236}">
                  <a16:creationId xmlns:a16="http://schemas.microsoft.com/office/drawing/2014/main" id="{03FD8C23-60DB-4BC5-8197-21E45FC4E339}"/>
                </a:ext>
              </a:extLst>
            </p:cNvPr>
            <p:cNvSpPr/>
            <p:nvPr/>
          </p:nvSpPr>
          <p:spPr>
            <a:xfrm>
              <a:off x="4852124" y="5819402"/>
              <a:ext cx="696560" cy="483891"/>
            </a:xfrm>
            <a:prstGeom prst="wedgeRectCallout">
              <a:avLst>
                <a:gd name="adj1" fmla="val 64873"/>
                <a:gd name="adj2" fmla="val -46699"/>
              </a:avLst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rgbClr val="7030A0"/>
                  </a:solidFill>
                </a:rPr>
                <a:t>FYLA</a:t>
              </a:r>
            </a:p>
            <a:p>
              <a:pPr algn="ctr"/>
              <a:r>
                <a:rPr lang="en-US" sz="1600" dirty="0">
                  <a:solidFill>
                    <a:srgbClr val="7030A0"/>
                  </a:solidFill>
                </a:rPr>
                <a:t>Spain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793D538-FC03-40BC-AEBB-53E385C33A8D}"/>
                </a:ext>
              </a:extLst>
            </p:cNvPr>
            <p:cNvSpPr/>
            <p:nvPr/>
          </p:nvSpPr>
          <p:spPr>
            <a:xfrm>
              <a:off x="5675989" y="5661241"/>
              <a:ext cx="213064" cy="213064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35" name="CustomShape 9">
            <a:extLst>
              <a:ext uri="{FF2B5EF4-FFF2-40B4-BE49-F238E27FC236}">
                <a16:creationId xmlns:a16="http://schemas.microsoft.com/office/drawing/2014/main" id="{E3D18E65-08BA-410C-8692-E6302E9B1812}"/>
              </a:ext>
            </a:extLst>
          </p:cNvPr>
          <p:cNvSpPr/>
          <p:nvPr/>
        </p:nvSpPr>
        <p:spPr>
          <a:xfrm>
            <a:off x="7961647" y="1772833"/>
            <a:ext cx="141120" cy="142920"/>
          </a:xfrm>
          <a:prstGeom prst="ellipse">
            <a:avLst/>
          </a:prstGeom>
          <a:solidFill>
            <a:srgbClr val="7030A0"/>
          </a:solidFill>
          <a:ln>
            <a:solidFill>
              <a:schemeClr val="accent1">
                <a:shade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34" name="Content Placeholder 5">
            <a:extLst>
              <a:ext uri="{FF2B5EF4-FFF2-40B4-BE49-F238E27FC236}">
                <a16:creationId xmlns:a16="http://schemas.microsoft.com/office/drawing/2014/main" id="{84485BFF-17AA-4B18-8890-67F9D0A125D1}"/>
              </a:ext>
            </a:extLst>
          </p:cNvPr>
          <p:cNvSpPr txBox="1">
            <a:spLocks/>
          </p:cNvSpPr>
          <p:nvPr/>
        </p:nvSpPr>
        <p:spPr bwMode="auto">
          <a:xfrm>
            <a:off x="4699195" y="5862857"/>
            <a:ext cx="2337988" cy="431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684213"/>
            <a:r>
              <a:rPr lang="en-US" sz="1400" i="1" baseline="30000" dirty="0">
                <a:latin typeface="Calibri" pitchFamily="34" charset="0"/>
              </a:rPr>
              <a:t>(*)</a:t>
            </a:r>
            <a:r>
              <a:rPr lang="en-US" sz="1400" i="1" dirty="0">
                <a:latin typeface="Calibri" pitchFamily="34" charset="0"/>
              </a:rPr>
              <a:t> Collaborating Institute</a:t>
            </a:r>
          </a:p>
          <a:p>
            <a:pPr defTabSz="684213"/>
            <a:r>
              <a:rPr lang="en-US" sz="1400" baseline="30000" dirty="0">
                <a:latin typeface="Calibri" pitchFamily="34" charset="0"/>
              </a:rPr>
              <a:t>(+)</a:t>
            </a:r>
            <a:r>
              <a:rPr lang="en-US" sz="1400" dirty="0">
                <a:latin typeface="Calibri" pitchFamily="34" charset="0"/>
              </a:rPr>
              <a:t> RTO</a:t>
            </a:r>
          </a:p>
        </p:txBody>
      </p:sp>
    </p:spTree>
    <p:extLst>
      <p:ext uri="{BB962C8B-B14F-4D97-AF65-F5344CB8AC3E}">
        <p14:creationId xmlns:p14="http://schemas.microsoft.com/office/powerpoint/2010/main" val="3653414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606A26-9DA7-4026-9629-E097EE040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 Session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EE550-666C-4789-9E6C-D7E78FEC8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0A89BE-E93B-45F2-879D-FF7C3F973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00D05613-A0B2-4F22-8EE3-E32BCF47F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1424" y="1"/>
            <a:ext cx="6482575" cy="1175656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solidFill>
                  <a:srgbClr val="171A6C"/>
                </a:solidFill>
              </a:rPr>
              <a:t>WP4 Deliverables/Milestones</a:t>
            </a:r>
            <a:endParaRPr lang="en-GB" sz="4400" dirty="0">
              <a:solidFill>
                <a:srgbClr val="171A6C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E862DA-C612-9EA6-FEB4-075FC88DD02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422" y="1174668"/>
            <a:ext cx="8867156" cy="35800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9789D29-454D-581A-F22D-27382A4F7392}"/>
              </a:ext>
            </a:extLst>
          </p:cNvPr>
          <p:cNvSpPr/>
          <p:nvPr/>
        </p:nvSpPr>
        <p:spPr>
          <a:xfrm>
            <a:off x="162000" y="2286588"/>
            <a:ext cx="8820000" cy="16844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740A057B-E00E-EF9F-D186-1CDDA0B035FC}"/>
              </a:ext>
            </a:extLst>
          </p:cNvPr>
          <p:cNvSpPr/>
          <p:nvPr/>
        </p:nvSpPr>
        <p:spPr>
          <a:xfrm>
            <a:off x="162000" y="1724727"/>
            <a:ext cx="8820000" cy="16844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6EB76E-18BA-CA9F-EAA5-53306993FCAB}"/>
              </a:ext>
            </a:extLst>
          </p:cNvPr>
          <p:cNvSpPr/>
          <p:nvPr/>
        </p:nvSpPr>
        <p:spPr>
          <a:xfrm>
            <a:off x="162000" y="3630645"/>
            <a:ext cx="8820000" cy="16844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6F01FADD-5514-69F9-09D9-45322991D2FB}"/>
              </a:ext>
            </a:extLst>
          </p:cNvPr>
          <p:cNvSpPr/>
          <p:nvPr/>
        </p:nvSpPr>
        <p:spPr>
          <a:xfrm>
            <a:off x="162000" y="4181488"/>
            <a:ext cx="8820000" cy="16844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05989-5B51-A411-4E07-4326F68FB965}"/>
              </a:ext>
            </a:extLst>
          </p:cNvPr>
          <p:cNvSpPr/>
          <p:nvPr/>
        </p:nvSpPr>
        <p:spPr>
          <a:xfrm>
            <a:off x="162000" y="3246716"/>
            <a:ext cx="8820000" cy="168442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EA1CE65-38D1-954A-1913-38F0D21D2339}"/>
              </a:ext>
            </a:extLst>
          </p:cNvPr>
          <p:cNvSpPr/>
          <p:nvPr/>
        </p:nvSpPr>
        <p:spPr>
          <a:xfrm>
            <a:off x="147335" y="2693556"/>
            <a:ext cx="8820000" cy="16844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1B1F5FC8-08AF-550D-6755-4E59B856E9FA}"/>
              </a:ext>
            </a:extLst>
          </p:cNvPr>
          <p:cNvSpPr/>
          <p:nvPr/>
        </p:nvSpPr>
        <p:spPr>
          <a:xfrm>
            <a:off x="162000" y="1908350"/>
            <a:ext cx="8820000" cy="16844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527B89A-431D-0BE6-5B54-615118FA7ACF}"/>
              </a:ext>
            </a:extLst>
          </p:cNvPr>
          <p:cNvSpPr/>
          <p:nvPr/>
        </p:nvSpPr>
        <p:spPr>
          <a:xfrm>
            <a:off x="146735" y="2887652"/>
            <a:ext cx="8820000" cy="16844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91A3C4A1-0281-6B30-CC78-1C17F1EEF684}"/>
              </a:ext>
            </a:extLst>
          </p:cNvPr>
          <p:cNvSpPr txBox="1">
            <a:spLocks/>
          </p:cNvSpPr>
          <p:nvPr/>
        </p:nvSpPr>
        <p:spPr bwMode="auto">
          <a:xfrm>
            <a:off x="5253742" y="4795500"/>
            <a:ext cx="3890257" cy="1479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9875" indent="-269875" defTabSz="68421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71A6C"/>
                </a:solidFill>
                <a:latin typeface="Calibri" pitchFamily="34" charset="0"/>
              </a:rPr>
              <a:t>6 Milestones </a:t>
            </a:r>
            <a:r>
              <a:rPr lang="en-US" dirty="0">
                <a:latin typeface="Calibri" pitchFamily="34" charset="0"/>
              </a:rPr>
              <a:t>(MS): M18 – M42</a:t>
            </a:r>
          </a:p>
          <a:p>
            <a:pPr marL="623888" lvl="1" indent="-166688" defTabSz="684213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B050"/>
                </a:solidFill>
                <a:latin typeface="Calibri" pitchFamily="34" charset="0"/>
                <a:sym typeface="Wingdings" panose="05000000000000000000" pitchFamily="2" charset="2"/>
              </a:rPr>
              <a:t>all achieved</a:t>
            </a:r>
            <a:r>
              <a:rPr lang="en-US" sz="1400" dirty="0">
                <a:solidFill>
                  <a:srgbClr val="00B050"/>
                </a:solidFill>
                <a:latin typeface="Calibri" pitchFamily="34" charset="0"/>
                <a:sym typeface="Wingdings" panose="05000000000000000000" pitchFamily="2" charset="2"/>
              </a:rPr>
              <a:t> </a:t>
            </a:r>
            <a:r>
              <a:rPr lang="en-US" sz="1400" dirty="0">
                <a:latin typeface="Calibri" pitchFamily="34" charset="0"/>
                <a:sym typeface="Wingdings" panose="05000000000000000000" pitchFamily="2" charset="2"/>
              </a:rPr>
              <a:t>(last one, MS15 in Sep. 2024)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497BAAD-7F9D-09D7-ABCB-D3A11322617A}"/>
              </a:ext>
            </a:extLst>
          </p:cNvPr>
          <p:cNvSpPr/>
          <p:nvPr/>
        </p:nvSpPr>
        <p:spPr>
          <a:xfrm>
            <a:off x="138422" y="3805872"/>
            <a:ext cx="8820000" cy="16844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8AC2ACC-14C9-972A-0938-8A3C2D15F03A}"/>
              </a:ext>
            </a:extLst>
          </p:cNvPr>
          <p:cNvSpPr/>
          <p:nvPr/>
        </p:nvSpPr>
        <p:spPr>
          <a:xfrm>
            <a:off x="146735" y="4355817"/>
            <a:ext cx="8820000" cy="16844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4BB0EF6A-734D-4E28-9F43-D4041491F55A}"/>
              </a:ext>
            </a:extLst>
          </p:cNvPr>
          <p:cNvSpPr txBox="1">
            <a:spLocks/>
          </p:cNvSpPr>
          <p:nvPr/>
        </p:nvSpPr>
        <p:spPr bwMode="auto">
          <a:xfrm>
            <a:off x="38166" y="4816262"/>
            <a:ext cx="7351850" cy="1479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b="1" dirty="0">
                <a:solidFill>
                  <a:srgbClr val="171A6C"/>
                </a:solidFill>
                <a:latin typeface="Calibri" pitchFamily="34" charset="0"/>
              </a:rPr>
              <a:t>5 Deliverables </a:t>
            </a:r>
            <a:r>
              <a:rPr lang="en-US" dirty="0">
                <a:latin typeface="Calibri" pitchFamily="34" charset="0"/>
              </a:rPr>
              <a:t>(D): M40 – M46</a:t>
            </a:r>
          </a:p>
          <a:p>
            <a:pPr marL="623888" marR="0" lvl="1" indent="-166688" algn="l" defTabSz="6842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anose="05000000000000000000" pitchFamily="2" charset="2"/>
              </a:rPr>
              <a:t>D4.1 achieved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anose="05000000000000000000" pitchFamily="2" charset="2"/>
              </a:rPr>
              <a:t>in M40 (Jul. 24)</a:t>
            </a:r>
          </a:p>
          <a:p>
            <a:pPr marL="623888" marR="0" lvl="1" indent="-166688" algn="l" defTabSz="6842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D4.2: </a:t>
            </a: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M42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(Sep. 24),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postponed to M45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(Dec. 24)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anose="05000000000000000000" pitchFamily="2" charset="2"/>
              </a:rPr>
              <a:t>M52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anose="05000000000000000000" pitchFamily="2" charset="2"/>
              </a:rPr>
              <a:t> (Jul. 25) [</a:t>
            </a:r>
            <a:r>
              <a:rPr kumimoji="0" 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anose="05000000000000000000" pitchFamily="2" charset="2"/>
              </a:rPr>
              <a:t>draft report exists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anose="05000000000000000000" pitchFamily="2" charset="2"/>
              </a:rPr>
              <a:t>]</a:t>
            </a:r>
          </a:p>
          <a:p>
            <a:pPr marL="623888" marR="0" lvl="1" indent="-166688" algn="l" defTabSz="6842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b="1" dirty="0">
                <a:solidFill>
                  <a:schemeClr val="accent5"/>
                </a:solidFill>
                <a:latin typeface="Calibri" pitchFamily="34" charset="0"/>
                <a:sym typeface="Wingdings" panose="05000000000000000000" pitchFamily="2" charset="2"/>
              </a:rPr>
              <a:t>D4.3: </a:t>
            </a:r>
            <a:r>
              <a:rPr lang="en-US" sz="1400" dirty="0">
                <a:solidFill>
                  <a:srgbClr val="171A6C"/>
                </a:solidFill>
                <a:latin typeface="Calibri" pitchFamily="34" charset="0"/>
                <a:sym typeface="Wingdings" panose="05000000000000000000" pitchFamily="2" charset="2"/>
              </a:rPr>
              <a:t>M45 (Dec. 24), </a:t>
            </a:r>
            <a:r>
              <a:rPr lang="en-US" sz="1400" b="1" dirty="0">
                <a:solidFill>
                  <a:schemeClr val="accent5"/>
                </a:solidFill>
                <a:latin typeface="Calibri" pitchFamily="34" charset="0"/>
                <a:sym typeface="Wingdings" panose="05000000000000000000" pitchFamily="2" charset="2"/>
              </a:rPr>
              <a:t>extended to M52 </a:t>
            </a:r>
            <a:r>
              <a:rPr lang="en-US" sz="1400" dirty="0">
                <a:solidFill>
                  <a:srgbClr val="171A6C"/>
                </a:solidFill>
                <a:latin typeface="Calibri" pitchFamily="34" charset="0"/>
                <a:sym typeface="Wingdings" panose="05000000000000000000" pitchFamily="2" charset="2"/>
              </a:rPr>
              <a:t>(Jul. 25) </a:t>
            </a:r>
          </a:p>
          <a:p>
            <a:pPr marL="623888" marR="0" lvl="1" indent="-166688" algn="l" defTabSz="6842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anose="05000000000000000000" pitchFamily="2" charset="2"/>
              </a:rPr>
              <a:t>D4.4: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anose="05000000000000000000" pitchFamily="2" charset="2"/>
              </a:rPr>
              <a:t>M46 (Jan. 25),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anose="05000000000000000000" pitchFamily="2" charset="2"/>
              </a:rPr>
              <a:t>achieved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anose="05000000000000000000" pitchFamily="2" charset="2"/>
              </a:rPr>
              <a:t> in M48 (Mar. 25) [</a:t>
            </a:r>
            <a:r>
              <a:rPr kumimoji="0" 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anose="05000000000000000000" pitchFamily="2" charset="2"/>
              </a:rPr>
              <a:t>report submitted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  <a:sym typeface="Wingdings" panose="05000000000000000000" pitchFamily="2" charset="2"/>
              </a:rPr>
              <a:t>]</a:t>
            </a:r>
          </a:p>
          <a:p>
            <a:pPr marL="623888" marR="0" lvl="1" indent="-166688" algn="l" defTabSz="6842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b="1" dirty="0">
                <a:solidFill>
                  <a:srgbClr val="00B050"/>
                </a:solidFill>
                <a:latin typeface="Calibri" pitchFamily="34" charset="0"/>
                <a:sym typeface="Wingdings" panose="05000000000000000000" pitchFamily="2" charset="2"/>
              </a:rPr>
              <a:t>D4.5: </a:t>
            </a:r>
            <a:r>
              <a:rPr lang="en-US" sz="1400" dirty="0">
                <a:solidFill>
                  <a:srgbClr val="171A6C"/>
                </a:solidFill>
                <a:latin typeface="Calibri" pitchFamily="34" charset="0"/>
                <a:sym typeface="Wingdings" panose="05000000000000000000" pitchFamily="2" charset="2"/>
              </a:rPr>
              <a:t>M44 (Nov. 24), </a:t>
            </a:r>
            <a:r>
              <a:rPr lang="en-US" sz="1400" b="1" dirty="0">
                <a:solidFill>
                  <a:schemeClr val="accent5"/>
                </a:solidFill>
                <a:latin typeface="Calibri" pitchFamily="34" charset="0"/>
                <a:sym typeface="Wingdings" panose="05000000000000000000" pitchFamily="2" charset="2"/>
              </a:rPr>
              <a:t>postponed to M51 </a:t>
            </a:r>
            <a:r>
              <a:rPr lang="en-US" sz="1400" dirty="0">
                <a:solidFill>
                  <a:srgbClr val="171A6C"/>
                </a:solidFill>
                <a:latin typeface="Calibri" pitchFamily="34" charset="0"/>
                <a:sym typeface="Wingdings" panose="05000000000000000000" pitchFamily="2" charset="2"/>
              </a:rPr>
              <a:t>(Jun. 25) but </a:t>
            </a:r>
            <a:r>
              <a:rPr lang="en-US" sz="1400" b="1" dirty="0">
                <a:solidFill>
                  <a:srgbClr val="00B050"/>
                </a:solidFill>
                <a:latin typeface="Calibri" pitchFamily="34" charset="0"/>
                <a:sym typeface="Wingdings" panose="05000000000000000000" pitchFamily="2" charset="2"/>
              </a:rPr>
              <a:t>already achieved </a:t>
            </a:r>
            <a:r>
              <a:rPr lang="en-US" sz="1400" dirty="0">
                <a:solidFill>
                  <a:srgbClr val="171A6C"/>
                </a:solidFill>
                <a:latin typeface="Calibri" pitchFamily="34" charset="0"/>
                <a:sym typeface="Wingdings" panose="05000000000000000000" pitchFamily="2" charset="2"/>
              </a:rPr>
              <a:t>[</a:t>
            </a:r>
            <a:r>
              <a:rPr lang="en-US" sz="1400" b="1" u="sng" dirty="0">
                <a:solidFill>
                  <a:srgbClr val="171A6C"/>
                </a:solidFill>
                <a:latin typeface="Calibri" pitchFamily="34" charset="0"/>
                <a:sym typeface="Wingdings" panose="05000000000000000000" pitchFamily="2" charset="2"/>
              </a:rPr>
              <a:t>report submitted</a:t>
            </a:r>
            <a:r>
              <a:rPr lang="en-US" sz="1400" dirty="0">
                <a:solidFill>
                  <a:srgbClr val="171A6C"/>
                </a:solidFill>
                <a:latin typeface="Calibri" pitchFamily="34" charset="0"/>
                <a:sym typeface="Wingdings" panose="05000000000000000000" pitchFamily="2" charset="2"/>
              </a:rPr>
              <a:t>]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728663" lvl="1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endParaRPr lang="en-US" sz="2000" dirty="0">
              <a:latin typeface="Calibri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A7FD9D3-0906-4A88-3020-46029CE71314}"/>
              </a:ext>
            </a:extLst>
          </p:cNvPr>
          <p:cNvSpPr/>
          <p:nvPr/>
        </p:nvSpPr>
        <p:spPr>
          <a:xfrm>
            <a:off x="162000" y="3067893"/>
            <a:ext cx="8820000" cy="168442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8069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 Session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3727" y="1"/>
            <a:ext cx="6460272" cy="1175656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Task 4.1: WP Coordination 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566472EA-C388-49FA-988A-B9C32A280AED}"/>
              </a:ext>
            </a:extLst>
          </p:cNvPr>
          <p:cNvSpPr txBox="1">
            <a:spLocks/>
          </p:cNvSpPr>
          <p:nvPr/>
        </p:nvSpPr>
        <p:spPr bwMode="auto">
          <a:xfrm>
            <a:off x="49212" y="3010505"/>
            <a:ext cx="9045575" cy="3277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16 publication records </a:t>
            </a:r>
            <a:r>
              <a:rPr lang="en-US" sz="2400" dirty="0">
                <a:latin typeface="Calibri" pitchFamily="34" charset="0"/>
              </a:rPr>
              <a:t>for WP4 in Zenodo</a:t>
            </a: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000" b="1" dirty="0">
                <a:highlight>
                  <a:srgbClr val="FFFF00"/>
                </a:highlight>
                <a:latin typeface="Calibri" pitchFamily="34" charset="0"/>
              </a:rPr>
              <a:t>9 other than MS reports </a:t>
            </a:r>
            <a:r>
              <a:rPr lang="en-US" sz="2000" dirty="0">
                <a:latin typeface="Calibri" pitchFamily="34" charset="0"/>
              </a:rPr>
              <a:t>(articles, notes, presentations, etc.)</a:t>
            </a: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itchFamily="34" charset="0"/>
              </a:rPr>
              <a:t>+1 to be recorded for task 4.3, other tasks ?</a:t>
            </a:r>
          </a:p>
          <a:p>
            <a:pPr marL="271463" indent="-271463" defTabSz="684213">
              <a:lnSpc>
                <a:spcPct val="90000"/>
              </a:lnSpc>
              <a:spcBef>
                <a:spcPts val="120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INDICO category </a:t>
            </a:r>
            <a:r>
              <a:rPr lang="en-US" sz="2400" dirty="0">
                <a:latin typeface="Calibri" pitchFamily="34" charset="0"/>
              </a:rPr>
              <a:t>to host WP- and Task-related meetings:</a:t>
            </a: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itchFamily="34" charset="0"/>
                <a:hlinkClick r:id="rId2"/>
              </a:rPr>
              <a:t>https://indico.cern.ch/category/13502/</a:t>
            </a:r>
            <a:endParaRPr lang="en-US" sz="2000" dirty="0">
              <a:latin typeface="Calibri" pitchFamily="34" charset="0"/>
            </a:endParaRPr>
          </a:p>
          <a:p>
            <a:pPr marL="271463" indent="-271463" defTabSz="684213">
              <a:lnSpc>
                <a:spcPct val="90000"/>
              </a:lnSpc>
              <a:spcBef>
                <a:spcPts val="1200"/>
              </a:spcBef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This afternoon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</a:rPr>
              <a:t>WP4 session agenda</a:t>
            </a:r>
            <a:r>
              <a:rPr lang="en-US" sz="2400" dirty="0">
                <a:latin typeface="Calibri" pitchFamily="34" charset="0"/>
              </a:rPr>
              <a:t>:</a:t>
            </a: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itchFamily="34" charset="0"/>
              </a:rPr>
              <a:t>   </a:t>
            </a:r>
            <a:r>
              <a:rPr lang="en-US" sz="2000" dirty="0">
                <a:latin typeface="Calibri" pitchFamily="34" charset="0"/>
                <a:hlinkClick r:id="rId3"/>
              </a:rPr>
              <a:t>https://indico.cern.ch/event/1492202/sessions/581433/#20250505</a:t>
            </a:r>
            <a:r>
              <a:rPr lang="en-US" sz="2000" dirty="0">
                <a:latin typeface="Calibri" pitchFamily="34" charset="0"/>
              </a:rPr>
              <a:t> 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BB076C-3BF1-4C3E-804C-FD73F78D6F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6802"/>
          <a:stretch/>
        </p:blipFill>
        <p:spPr>
          <a:xfrm>
            <a:off x="487713" y="1575025"/>
            <a:ext cx="4392028" cy="12581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0F3CA53-168E-4F68-BC07-15CF175E9D14}"/>
              </a:ext>
            </a:extLst>
          </p:cNvPr>
          <p:cNvSpPr txBox="1"/>
          <p:nvPr/>
        </p:nvSpPr>
        <p:spPr>
          <a:xfrm>
            <a:off x="440332" y="1175657"/>
            <a:ext cx="47813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highlight>
                  <a:srgbClr val="FFFF00"/>
                </a:highlight>
              </a:rPr>
              <a:t>https://aidainnova.web.cern.ch/publications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DD35F8-69AC-C23F-9BF2-9704164E11A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347" b="31972"/>
          <a:stretch/>
        </p:blipFill>
        <p:spPr>
          <a:xfrm>
            <a:off x="5221728" y="1161204"/>
            <a:ext cx="3823847" cy="1960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581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7C472C9-D54A-0953-C726-0027F0CAB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034" y="2204427"/>
            <a:ext cx="5593344" cy="4151923"/>
          </a:xfrm>
          <a:prstGeom prst="rect">
            <a:avLst/>
          </a:prstGeom>
        </p:spPr>
      </p:pic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7CABD013-7D09-4CAA-8511-A42743E72E33}"/>
              </a:ext>
            </a:extLst>
          </p:cNvPr>
          <p:cNvSpPr txBox="1">
            <a:spLocks/>
          </p:cNvSpPr>
          <p:nvPr/>
        </p:nvSpPr>
        <p:spPr bwMode="auto">
          <a:xfrm>
            <a:off x="55208" y="1094853"/>
            <a:ext cx="6497444" cy="5042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400" b="1" dirty="0">
                <a:latin typeface="Calibri" pitchFamily="34" charset="0"/>
              </a:rPr>
              <a:t>WP4 Session:</a:t>
            </a: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itchFamily="34" charset="0"/>
              </a:rPr>
              <a:t>One report per task (max. 25min + 5min discussion)</a:t>
            </a: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itchFamily="34" charset="0"/>
              </a:rPr>
              <a:t>Coffee break for further discussions </a:t>
            </a:r>
          </a:p>
          <a:p>
            <a:pPr marL="271463" indent="-271463" defTabSz="684213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</a:pPr>
            <a:r>
              <a:rPr lang="en-US" sz="2400" b="1" dirty="0">
                <a:latin typeface="Calibri" pitchFamily="34" charset="0"/>
              </a:rPr>
              <a:t>WP4 Plenary Talk:</a:t>
            </a:r>
          </a:p>
          <a:p>
            <a:pPr marL="800100" lvl="1" indent="-342900" defTabSz="684213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itchFamily="34" charset="0"/>
              </a:rPr>
              <a:t>Thursday Morning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C4B659-A237-476F-81A5-ABBD08E2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F. Arteche (ITAINNOVA), F. Ravotti (CERN) - AIDAinnova WP4 Session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72B64-2D3F-4647-8C14-AD4CF866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22D517-1DEB-4345-968D-773A9A574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C6D8A89-3ECB-435B-989B-50B277B62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6556" y="1"/>
            <a:ext cx="6497443" cy="1175656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tx1"/>
                </a:solidFill>
              </a:rPr>
              <a:t>WP4 Session Agenda</a:t>
            </a:r>
            <a:endParaRPr lang="en-GB" sz="4800" dirty="0">
              <a:solidFill>
                <a:schemeClr val="tx1"/>
              </a:solidFill>
            </a:endParaRPr>
          </a:p>
        </p:txBody>
      </p:sp>
      <p:pic>
        <p:nvPicPr>
          <p:cNvPr id="16" name="Picture 15" descr="Text, whiteboard&#10;&#10;Description automatically generated">
            <a:extLst>
              <a:ext uri="{FF2B5EF4-FFF2-40B4-BE49-F238E27FC236}">
                <a16:creationId xmlns:a16="http://schemas.microsoft.com/office/drawing/2014/main" id="{94705C46-F98D-43F7-99C6-AFE0650F08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61616" y="3828808"/>
            <a:ext cx="3011395" cy="2258546"/>
          </a:xfrm>
          <a:prstGeom prst="rect">
            <a:avLst/>
          </a:prstGeom>
        </p:spPr>
      </p:pic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01CBA271-F9F2-45C3-844B-BB74550F598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000" b="90000" l="10000" r="90000">
                        <a14:foregroundMark x1="71406" y1="5750" x2="71406" y2="5750"/>
                        <a14:foregroundMark x1="46406" y1="89500" x2="46406" y2="89500"/>
                        <a14:foregroundMark x1="48281" y1="5000" x2="48281" y2="5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3362742" y="2704314"/>
            <a:ext cx="660891" cy="413057"/>
          </a:xfrm>
          <a:prstGeom prst="rect">
            <a:avLst/>
          </a:prstGeom>
        </p:spPr>
      </p:pic>
      <p:pic>
        <p:nvPicPr>
          <p:cNvPr id="10" name="Picture 9" descr="A logo for a video conference&#10;&#10;AI-generated content may be incorrect.">
            <a:extLst>
              <a:ext uri="{FF2B5EF4-FFF2-40B4-BE49-F238E27FC236}">
                <a16:creationId xmlns:a16="http://schemas.microsoft.com/office/drawing/2014/main" id="{C6657DC3-9ED7-D30F-53B4-D28CA123C9F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8250" r="93625">
                        <a14:foregroundMark x1="8250" y1="49750" x2="8250" y2="49750"/>
                        <a14:foregroundMark x1="17125" y1="49875" x2="17125" y2="49875"/>
                        <a14:foregroundMark x1="25125" y1="49625" x2="25125" y2="50000"/>
                        <a14:foregroundMark x1="25125" y1="50125" x2="25125" y2="50125"/>
                        <a14:foregroundMark x1="21000" y1="50125" x2="21000" y2="50125"/>
                        <a14:foregroundMark x1="21000" y1="50125" x2="21000" y2="50125"/>
                        <a14:foregroundMark x1="19250" y1="50125" x2="18375" y2="50375"/>
                        <a14:foregroundMark x1="17875" y1="50375" x2="12625" y2="49625"/>
                        <a14:foregroundMark x1="43875" y1="45250" x2="43875" y2="45250"/>
                        <a14:foregroundMark x1="56000" y1="44875" x2="56000" y2="44875"/>
                        <a14:foregroundMark x1="66750" y1="45500" x2="66750" y2="45500"/>
                        <a14:foregroundMark x1="79000" y1="45500" x2="79000" y2="45500"/>
                        <a14:foregroundMark x1="93625" y1="52000" x2="93625" y2="52000"/>
                        <a14:backgroundMark x1="3750" y1="41125" x2="4000" y2="41125"/>
                        <a14:backgroundMark x1="6125" y1="41125" x2="6625" y2="41125"/>
                        <a14:backgroundMark x1="6625" y1="41125" x2="6625" y2="41125"/>
                        <a14:backgroundMark x1="6625" y1="41750" x2="5375" y2="46375"/>
                        <a14:backgroundMark x1="7500" y1="43875" x2="7500" y2="43875"/>
                        <a14:backgroundMark x1="7500" y1="44250" x2="7500" y2="44250"/>
                        <a14:backgroundMark x1="7625" y1="44500" x2="7625" y2="44500"/>
                        <a14:backgroundMark x1="7625" y1="44500" x2="7625" y2="44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041" y="3225337"/>
            <a:ext cx="906087" cy="906087"/>
          </a:xfrm>
          <a:prstGeom prst="rect">
            <a:avLst/>
          </a:prstGeom>
        </p:spPr>
      </p:pic>
      <p:pic>
        <p:nvPicPr>
          <p:cNvPr id="11" name="Picture 10" descr="A logo for a video conference&#10;&#10;AI-generated content may be incorrect.">
            <a:extLst>
              <a:ext uri="{FF2B5EF4-FFF2-40B4-BE49-F238E27FC236}">
                <a16:creationId xmlns:a16="http://schemas.microsoft.com/office/drawing/2014/main" id="{F1CA8E79-174F-B1B3-C6A6-458483C4AFD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8250" r="93625">
                        <a14:foregroundMark x1="8250" y1="49750" x2="8250" y2="49750"/>
                        <a14:foregroundMark x1="17125" y1="49875" x2="17125" y2="49875"/>
                        <a14:foregroundMark x1="25125" y1="49625" x2="25125" y2="50000"/>
                        <a14:foregroundMark x1="25125" y1="50125" x2="25125" y2="50125"/>
                        <a14:foregroundMark x1="21000" y1="50125" x2="21000" y2="50125"/>
                        <a14:foregroundMark x1="21000" y1="50125" x2="21000" y2="50125"/>
                        <a14:foregroundMark x1="19250" y1="50125" x2="18375" y2="50375"/>
                        <a14:foregroundMark x1="17875" y1="50375" x2="12625" y2="49625"/>
                        <a14:foregroundMark x1="43875" y1="45250" x2="43875" y2="45250"/>
                        <a14:foregroundMark x1="56000" y1="44875" x2="56000" y2="44875"/>
                        <a14:foregroundMark x1="66750" y1="45500" x2="66750" y2="45500"/>
                        <a14:foregroundMark x1="79000" y1="45500" x2="79000" y2="45500"/>
                        <a14:foregroundMark x1="93625" y1="52000" x2="93625" y2="52000"/>
                        <a14:backgroundMark x1="3750" y1="41125" x2="4000" y2="41125"/>
                        <a14:backgroundMark x1="6125" y1="41125" x2="6625" y2="41125"/>
                        <a14:backgroundMark x1="6625" y1="41125" x2="6625" y2="41125"/>
                        <a14:backgroundMark x1="6625" y1="41750" x2="5375" y2="46375"/>
                        <a14:backgroundMark x1="7500" y1="43875" x2="7500" y2="43875"/>
                        <a14:backgroundMark x1="7500" y1="44250" x2="7500" y2="44250"/>
                        <a14:backgroundMark x1="7625" y1="44500" x2="7625" y2="44500"/>
                        <a14:backgroundMark x1="7625" y1="44500" x2="7625" y2="44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041" y="3732413"/>
            <a:ext cx="906087" cy="906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984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AEB554-AD36-43C8-9DF6-A08380DEEEAE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43D2B95-5EFD-46AE-B4B7-481492F764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BC118D4-9A13-4030-884E-F0CE0D4135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394</TotalTime>
  <Words>629</Words>
  <Application>Microsoft Office PowerPoint</Application>
  <PresentationFormat>On-screen Show (4:3)</PresentationFormat>
  <Paragraphs>85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DejaVu Sans</vt:lpstr>
      <vt:lpstr>Wingdings</vt:lpstr>
      <vt:lpstr>Office Theme</vt:lpstr>
      <vt:lpstr>WP4 Session Upgrade of Irradiation and Characterization Facilities</vt:lpstr>
      <vt:lpstr>WP4 Goal</vt:lpstr>
      <vt:lpstr>WP4 Structure &amp; Partners</vt:lpstr>
      <vt:lpstr>WP4 Deliverables/Milestones</vt:lpstr>
      <vt:lpstr>Task 4.1: WP Coordination </vt:lpstr>
      <vt:lpstr>WP4 Session Agenda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Federico Ravotti</cp:lastModifiedBy>
  <cp:revision>82</cp:revision>
  <dcterms:created xsi:type="dcterms:W3CDTF">2016-05-09T08:38:51Z</dcterms:created>
  <dcterms:modified xsi:type="dcterms:W3CDTF">2025-05-05T11:29:04Z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