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4"/>
  </p:sldMasterIdLst>
  <p:notesMasterIdLst>
    <p:notesMasterId r:id="rId10"/>
  </p:notesMasterIdLst>
  <p:sldIdLst>
    <p:sldId id="256" r:id="rId5"/>
    <p:sldId id="275" r:id="rId6"/>
    <p:sldId id="277" r:id="rId7"/>
    <p:sldId id="293" r:id="rId8"/>
    <p:sldId id="294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000"/>
    <a:srgbClr val="171A6C"/>
    <a:srgbClr val="44A7AB"/>
    <a:srgbClr val="2326A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7" autoAdjust="0"/>
    <p:restoredTop sz="94731" autoAdjust="0"/>
  </p:normalViewPr>
  <p:slideViewPr>
    <p:cSldViewPr snapToGrid="0">
      <p:cViewPr varScale="1">
        <p:scale>
          <a:sx n="70" d="100"/>
          <a:sy n="70" d="100"/>
        </p:scale>
        <p:origin x="1086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886"/>
    </p:cViewPr>
  </p:sorterViewPr>
  <p:notesViewPr>
    <p:cSldViewPr snapToGrid="0">
      <p:cViewPr varScale="1">
        <p:scale>
          <a:sx n="66" d="100"/>
          <a:sy n="66" d="100"/>
        </p:scale>
        <p:origin x="3134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2F59687-C613-4C83-A0F4-1BC6CC93F1E1}" type="datetimeFigureOut">
              <a:rPr lang="en-GB" smtClean="0"/>
              <a:t>05/05/2025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F3C095F-DFB4-48DB-AE73-9852A816E97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73233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7890" y="1340285"/>
            <a:ext cx="8780746" cy="2169678"/>
          </a:xfrm>
        </p:spPr>
        <p:txBody>
          <a:bodyPr anchor="ctr"/>
          <a:lstStyle>
            <a:lvl1pPr algn="ctr">
              <a:defRPr sz="4500" b="1">
                <a:solidFill>
                  <a:srgbClr val="171A6C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7890" y="3578224"/>
            <a:ext cx="8780746" cy="1845545"/>
          </a:xfrm>
        </p:spPr>
        <p:txBody>
          <a:bodyPr anchor="ctr">
            <a:normAutofit/>
          </a:bodyPr>
          <a:lstStyle>
            <a:lvl1pPr marL="0" indent="0" algn="ctr">
              <a:buNone/>
              <a:defRPr sz="2100" b="0">
                <a:solidFill>
                  <a:srgbClr val="171A6C"/>
                </a:solidFill>
              </a:defRPr>
            </a:lvl1pPr>
            <a:lvl2pPr marL="342892" indent="0" algn="ctr">
              <a:buNone/>
              <a:defRPr sz="1500"/>
            </a:lvl2pPr>
            <a:lvl3pPr marL="685783" indent="0" algn="ctr">
              <a:buNone/>
              <a:defRPr sz="1350"/>
            </a:lvl3pPr>
            <a:lvl4pPr marL="1028675" indent="0" algn="ctr">
              <a:buNone/>
              <a:defRPr sz="1200"/>
            </a:lvl4pPr>
            <a:lvl5pPr marL="1371566" indent="0" algn="ctr">
              <a:buNone/>
              <a:defRPr sz="1200"/>
            </a:lvl5pPr>
            <a:lvl6pPr marL="1714457" indent="0" algn="ctr">
              <a:buNone/>
              <a:defRPr sz="1200"/>
            </a:lvl6pPr>
            <a:lvl7pPr marL="2057348" indent="0" algn="ctr">
              <a:buNone/>
              <a:defRPr sz="1200"/>
            </a:lvl7pPr>
            <a:lvl8pPr marL="2400240" indent="0" algn="ctr">
              <a:buNone/>
              <a:defRPr sz="1200"/>
            </a:lvl8pPr>
            <a:lvl9pPr marL="2743132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9"/>
            <a:ext cx="20574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6 May 2025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Final Annual Meeting - Prague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‹#›</a:t>
            </a:fld>
            <a:endParaRPr lang="en-GB"/>
          </a:p>
        </p:txBody>
      </p:sp>
      <p:sp>
        <p:nvSpPr>
          <p:cNvPr id="7" name="Text Box 14"/>
          <p:cNvSpPr txBox="1">
            <a:spLocks noChangeArrowheads="1"/>
          </p:cNvSpPr>
          <p:nvPr userDrawn="1"/>
        </p:nvSpPr>
        <p:spPr bwMode="auto">
          <a:xfrm>
            <a:off x="912282" y="6032852"/>
            <a:ext cx="8231717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>
                    <a:alpha val="39999"/>
                  </a:schemeClr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/>
            <a:r>
              <a:rPr lang="en-GB" sz="1000" b="0" i="0" dirty="0">
                <a:solidFill>
                  <a:srgbClr val="444444"/>
                </a:solidFill>
                <a:effectLst/>
              </a:rPr>
              <a:t>This project has received funding from the European Union’s Horizon 2020 research and innovation programme under grant agreement No 101004761.</a:t>
            </a:r>
            <a:endParaRPr lang="en-GB" sz="1000" i="0" dirty="0"/>
          </a:p>
        </p:txBody>
      </p:sp>
      <p:sp>
        <p:nvSpPr>
          <p:cNvPr id="8" name="TextBox 7"/>
          <p:cNvSpPr txBox="1"/>
          <p:nvPr userDrawn="1"/>
        </p:nvSpPr>
        <p:spPr>
          <a:xfrm>
            <a:off x="3733800" y="135467"/>
            <a:ext cx="5410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2700" b="0" dirty="0">
                <a:solidFill>
                  <a:schemeClr val="bg1"/>
                </a:solidFill>
                <a:latin typeface="+mn-lt"/>
              </a:rPr>
              <a:t>Advancement and Innovation for Detectors at Accelerators</a:t>
            </a: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381000" y="5939374"/>
            <a:ext cx="531283" cy="3543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63380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9"/>
            <a:ext cx="20574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6 May 2025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Final Annual Meeting - Prague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687971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2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9"/>
            <a:ext cx="20574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6 May 2025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Final Annual Meeting - Prague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734251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216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1" name="PlaceHolder 2"/>
          <p:cNvSpPr>
            <a:spLocks noGrp="1"/>
          </p:cNvSpPr>
          <p:nvPr>
            <p:ph type="body"/>
          </p:nvPr>
        </p:nvSpPr>
        <p:spPr>
          <a:xfrm>
            <a:off x="457200" y="1599840"/>
            <a:ext cx="8229240" cy="4525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84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" name="PlaceHolder 5"/>
          <p:cNvSpPr>
            <a:spLocks noGrp="1"/>
          </p:cNvSpPr>
          <p:nvPr>
            <p:ph type="sldNum" idx="10"/>
          </p:nvPr>
        </p:nvSpPr>
        <p:spPr>
          <a:xfrm>
            <a:off x="8427960" y="6356520"/>
            <a:ext cx="715680" cy="501120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 algn="r">
              <a:lnSpc>
                <a:spcPct val="100000"/>
              </a:lnSpc>
            </a:pPr>
            <a:fld id="{E3655F4F-C5D0-45D1-813A-2B083E7B0013}" type="slidenum">
              <a:rPr lang="en-GB" sz="1200" b="0" strike="noStrike" spc="-1">
                <a:solidFill>
                  <a:srgbClr val="FFFFFF"/>
                </a:solidFill>
                <a:latin typeface="Calibri"/>
              </a:rPr>
              <a:t>‹#›</a:t>
            </a:fld>
            <a:endParaRPr lang="en-GB" sz="1200" b="0" strike="noStrike" spc="-1" dirty="0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65895214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Fare clic per modificare lo stile del titolo</a:t>
            </a:r>
            <a:endParaRPr lang="en-US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6 May 2025</a:t>
            </a:r>
            <a:endParaRPr lang="en-US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Final Annual Meeting - Prague</a:t>
            </a:r>
            <a:endParaRPr lang="en-US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54854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6914" y="1290181"/>
            <a:ext cx="8666018" cy="4886789"/>
          </a:xfrm>
        </p:spPr>
        <p:txBody>
          <a:bodyPr/>
          <a:lstStyle>
            <a:lvl1pPr>
              <a:buClr>
                <a:srgbClr val="F2B53C"/>
              </a:buClr>
              <a:defRPr b="0">
                <a:solidFill>
                  <a:srgbClr val="171A6C"/>
                </a:solidFill>
              </a:defRPr>
            </a:lvl1pPr>
            <a:lvl2pPr>
              <a:buClr>
                <a:srgbClr val="F2B53C"/>
              </a:buClr>
              <a:defRPr b="0">
                <a:solidFill>
                  <a:srgbClr val="171A6C"/>
                </a:solidFill>
              </a:defRPr>
            </a:lvl2pPr>
            <a:lvl3pPr>
              <a:buClr>
                <a:srgbClr val="F2B53C"/>
              </a:buClr>
              <a:defRPr b="0">
                <a:solidFill>
                  <a:srgbClr val="171A6C"/>
                </a:solidFill>
              </a:defRPr>
            </a:lvl3pPr>
            <a:lvl4pPr>
              <a:buClr>
                <a:srgbClr val="F2B53C"/>
              </a:buClr>
              <a:defRPr b="0">
                <a:solidFill>
                  <a:srgbClr val="171A6C"/>
                </a:solidFill>
              </a:defRPr>
            </a:lvl4pPr>
            <a:lvl5pPr>
              <a:buClr>
                <a:srgbClr val="F2B53C"/>
              </a:buClr>
              <a:defRPr b="0">
                <a:solidFill>
                  <a:srgbClr val="171A6C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" y="6356350"/>
            <a:ext cx="9143999" cy="501650"/>
          </a:xfrm>
        </p:spPr>
        <p:txBody>
          <a:bodyPr/>
          <a:lstStyle/>
          <a:p>
            <a:r>
              <a:rPr lang="en-GB"/>
              <a:t>Final Annual Meeting - Prague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36914" y="6424612"/>
            <a:ext cx="1731223" cy="365125"/>
          </a:xfrm>
          <a:prstGeom prst="rect">
            <a:avLst/>
          </a:prstGeom>
          <a:ln>
            <a:noFill/>
          </a:ln>
        </p:spPr>
        <p:txBody>
          <a:bodyPr anchor="ctr"/>
          <a:lstStyle>
            <a:lvl1pPr>
              <a:defRPr sz="1100">
                <a:solidFill>
                  <a:srgbClr val="171A6C"/>
                </a:solidFill>
              </a:defRPr>
            </a:lvl1pPr>
          </a:lstStyle>
          <a:p>
            <a:r>
              <a:rPr lang="en-US"/>
              <a:t>6 May 2025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‹#›</a:t>
            </a:fld>
            <a:endParaRPr lang="en-GB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4033381" y="1"/>
            <a:ext cx="5005670" cy="1077238"/>
          </a:xfr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682082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47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72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892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783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67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566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457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348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24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132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9"/>
            <a:ext cx="20574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6 May 2025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Final Annual Meeting - Prague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12671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9"/>
            <a:ext cx="20574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6 May 2025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Final Annual Meeting - Prague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03414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9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892" indent="0">
              <a:buNone/>
              <a:defRPr sz="1500" b="1"/>
            </a:lvl2pPr>
            <a:lvl3pPr marL="685783" indent="0">
              <a:buNone/>
              <a:defRPr sz="1350" b="1"/>
            </a:lvl3pPr>
            <a:lvl4pPr marL="1028675" indent="0">
              <a:buNone/>
              <a:defRPr sz="1200" b="1"/>
            </a:lvl4pPr>
            <a:lvl5pPr marL="1371566" indent="0">
              <a:buNone/>
              <a:defRPr sz="1200" b="1"/>
            </a:lvl5pPr>
            <a:lvl6pPr marL="1714457" indent="0">
              <a:buNone/>
              <a:defRPr sz="1200" b="1"/>
            </a:lvl6pPr>
            <a:lvl7pPr marL="2057348" indent="0">
              <a:buNone/>
              <a:defRPr sz="1200" b="1"/>
            </a:lvl7pPr>
            <a:lvl8pPr marL="2400240" indent="0">
              <a:buNone/>
              <a:defRPr sz="1200" b="1"/>
            </a:lvl8pPr>
            <a:lvl9pPr marL="2743132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2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892" indent="0">
              <a:buNone/>
              <a:defRPr sz="1500" b="1"/>
            </a:lvl2pPr>
            <a:lvl3pPr marL="685783" indent="0">
              <a:buNone/>
              <a:defRPr sz="1350" b="1"/>
            </a:lvl3pPr>
            <a:lvl4pPr marL="1028675" indent="0">
              <a:buNone/>
              <a:defRPr sz="1200" b="1"/>
            </a:lvl4pPr>
            <a:lvl5pPr marL="1371566" indent="0">
              <a:buNone/>
              <a:defRPr sz="1200" b="1"/>
            </a:lvl5pPr>
            <a:lvl6pPr marL="1714457" indent="0">
              <a:buNone/>
              <a:defRPr sz="1200" b="1"/>
            </a:lvl6pPr>
            <a:lvl7pPr marL="2057348" indent="0">
              <a:buNone/>
              <a:defRPr sz="1200" b="1"/>
            </a:lvl7pPr>
            <a:lvl8pPr marL="2400240" indent="0">
              <a:buNone/>
              <a:defRPr sz="1200" b="1"/>
            </a:lvl8pPr>
            <a:lvl9pPr marL="2743132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2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28650" y="6356359"/>
            <a:ext cx="20574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6 May 2025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Final Annual Meeting - Prague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841045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28650" y="6356359"/>
            <a:ext cx="20574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6 May 2025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Final Annual Meeting - Prague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78559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28650" y="6356359"/>
            <a:ext cx="20574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6 May 2025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Final Annual Meeting - Prague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44143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34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892" indent="0">
              <a:buNone/>
              <a:defRPr sz="1050"/>
            </a:lvl2pPr>
            <a:lvl3pPr marL="685783" indent="0">
              <a:buNone/>
              <a:defRPr sz="900"/>
            </a:lvl3pPr>
            <a:lvl4pPr marL="1028675" indent="0">
              <a:buNone/>
              <a:defRPr sz="750"/>
            </a:lvl4pPr>
            <a:lvl5pPr marL="1371566" indent="0">
              <a:buNone/>
              <a:defRPr sz="750"/>
            </a:lvl5pPr>
            <a:lvl6pPr marL="1714457" indent="0">
              <a:buNone/>
              <a:defRPr sz="750"/>
            </a:lvl6pPr>
            <a:lvl7pPr marL="2057348" indent="0">
              <a:buNone/>
              <a:defRPr sz="750"/>
            </a:lvl7pPr>
            <a:lvl8pPr marL="2400240" indent="0">
              <a:buNone/>
              <a:defRPr sz="750"/>
            </a:lvl8pPr>
            <a:lvl9pPr marL="2743132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9"/>
            <a:ext cx="20574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6 May 2025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Final Annual Meeting - Prague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097812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987434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892" indent="0">
              <a:buNone/>
              <a:defRPr sz="2100"/>
            </a:lvl2pPr>
            <a:lvl3pPr marL="685783" indent="0">
              <a:buNone/>
              <a:defRPr sz="1800"/>
            </a:lvl3pPr>
            <a:lvl4pPr marL="1028675" indent="0">
              <a:buNone/>
              <a:defRPr sz="1500"/>
            </a:lvl4pPr>
            <a:lvl5pPr marL="1371566" indent="0">
              <a:buNone/>
              <a:defRPr sz="1500"/>
            </a:lvl5pPr>
            <a:lvl6pPr marL="1714457" indent="0">
              <a:buNone/>
              <a:defRPr sz="1500"/>
            </a:lvl6pPr>
            <a:lvl7pPr marL="2057348" indent="0">
              <a:buNone/>
              <a:defRPr sz="1500"/>
            </a:lvl7pPr>
            <a:lvl8pPr marL="2400240" indent="0">
              <a:buNone/>
              <a:defRPr sz="1500"/>
            </a:lvl8pPr>
            <a:lvl9pPr marL="2743132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892" indent="0">
              <a:buNone/>
              <a:defRPr sz="1050"/>
            </a:lvl2pPr>
            <a:lvl3pPr marL="685783" indent="0">
              <a:buNone/>
              <a:defRPr sz="900"/>
            </a:lvl3pPr>
            <a:lvl4pPr marL="1028675" indent="0">
              <a:buNone/>
              <a:defRPr sz="750"/>
            </a:lvl4pPr>
            <a:lvl5pPr marL="1371566" indent="0">
              <a:buNone/>
              <a:defRPr sz="750"/>
            </a:lvl5pPr>
            <a:lvl6pPr marL="1714457" indent="0">
              <a:buNone/>
              <a:defRPr sz="750"/>
            </a:lvl6pPr>
            <a:lvl7pPr marL="2057348" indent="0">
              <a:buNone/>
              <a:defRPr sz="750"/>
            </a:lvl7pPr>
            <a:lvl8pPr marL="2400240" indent="0">
              <a:buNone/>
              <a:defRPr sz="750"/>
            </a:lvl8pPr>
            <a:lvl9pPr marL="2743132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9"/>
            <a:ext cx="20574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6 May 2025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Final Annual Meeting - Prague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826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41367" y="1786897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3291848"/>
            <a:ext cx="7886700" cy="288512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" y="6356350"/>
            <a:ext cx="9143999" cy="501650"/>
          </a:xfrm>
          <a:prstGeom prst="rect">
            <a:avLst/>
          </a:prstGeom>
          <a:gradFill>
            <a:gsLst>
              <a:gs pos="2000">
                <a:schemeClr val="bg1"/>
              </a:gs>
              <a:gs pos="64000">
                <a:srgbClr val="44A7AB"/>
              </a:gs>
              <a:gs pos="100000">
                <a:srgbClr val="44A7AB"/>
              </a:gs>
            </a:gsLst>
            <a:lin ang="0" scaled="0"/>
          </a:gradFill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GB"/>
              <a:t>Final Annual Meeting - Prague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28070" y="6356350"/>
            <a:ext cx="715933" cy="5016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FC4456CD-832E-41F2-9893-C7650CCC537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2" name="TextBox 11"/>
          <p:cNvSpPr txBox="1"/>
          <p:nvPr userDrawn="1"/>
        </p:nvSpPr>
        <p:spPr>
          <a:xfrm>
            <a:off x="2613980" y="0"/>
            <a:ext cx="6530020" cy="1165397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58000">
                <a:srgbClr val="44A7AB"/>
              </a:gs>
              <a:gs pos="100000">
                <a:srgbClr val="44A7AB"/>
              </a:gs>
            </a:gsLst>
            <a:lin ang="0" scaled="1"/>
            <a:tileRect/>
          </a:gra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212" y="0"/>
            <a:ext cx="2603864" cy="11724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44054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hf hdr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Final Annual Meeting</a:t>
            </a:r>
            <a:br>
              <a:rPr lang="en-US" dirty="0"/>
            </a:br>
            <a:r>
              <a:rPr lang="en-US" sz="2000" i="1" dirty="0"/>
              <a:t>Tuesday 6 May 2025</a:t>
            </a:r>
            <a:br>
              <a:rPr lang="en-US" sz="2000" i="1" dirty="0"/>
            </a:br>
            <a:r>
              <a:rPr lang="en-US" sz="2000" i="1" dirty="0"/>
              <a:t>Prague </a:t>
            </a:r>
            <a:endParaRPr lang="en-GB" sz="2000" i="1" dirty="0"/>
          </a:p>
        </p:txBody>
      </p:sp>
      <p:sp>
        <p:nvSpPr>
          <p:cNvPr id="6" name="Subtitle 2">
            <a:extLst>
              <a:ext uri="{FF2B5EF4-FFF2-40B4-BE49-F238E27FC236}">
                <a16:creationId xmlns:a16="http://schemas.microsoft.com/office/drawing/2014/main" id="{ABEED900-0BB7-7E0B-1057-5D8359BF8C8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87890" y="3578224"/>
            <a:ext cx="8780746" cy="1845545"/>
          </a:xfrm>
        </p:spPr>
        <p:txBody>
          <a:bodyPr/>
          <a:lstStyle/>
          <a:p>
            <a:pPr lvl="0" defTabSz="457200">
              <a:spcBef>
                <a:spcPts val="751"/>
              </a:spcBef>
              <a:defRPr/>
            </a:pPr>
            <a:r>
              <a:rPr lang="en-US" sz="3600" b="1" spc="-1" dirty="0"/>
              <a:t>WP7: Gaseous Detectors</a:t>
            </a:r>
          </a:p>
          <a:p>
            <a:pPr lvl="0" defTabSz="457200">
              <a:spcBef>
                <a:spcPts val="751"/>
              </a:spcBef>
              <a:defRPr/>
            </a:pPr>
            <a:endParaRPr lang="en-US" sz="1600" b="1" spc="-1" dirty="0"/>
          </a:p>
          <a:p>
            <a:pPr lvl="0" defTabSz="457200">
              <a:spcBef>
                <a:spcPts val="751"/>
              </a:spcBef>
              <a:defRPr/>
            </a:pPr>
            <a:r>
              <a:rPr lang="en-US" sz="2400" spc="-1" dirty="0">
                <a:solidFill>
                  <a:srgbClr val="002060"/>
                </a:solidFill>
              </a:rPr>
              <a:t>Burkhard Schmidt</a:t>
            </a:r>
            <a:r>
              <a:rPr lang="en-GB" sz="2400" spc="-1" dirty="0">
                <a:solidFill>
                  <a:srgbClr val="002060"/>
                </a:solidFill>
                <a:latin typeface="Arial"/>
              </a:rPr>
              <a:t> </a:t>
            </a:r>
            <a:r>
              <a:rPr lang="en-GB" sz="2400" spc="-1" dirty="0">
                <a:latin typeface="Arial"/>
              </a:rPr>
              <a:t>(CERN)</a:t>
            </a:r>
          </a:p>
        </p:txBody>
      </p:sp>
    </p:spTree>
    <p:extLst>
      <p:ext uri="{BB962C8B-B14F-4D97-AF65-F5344CB8AC3E}">
        <p14:creationId xmlns:p14="http://schemas.microsoft.com/office/powerpoint/2010/main" val="41351445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/>
          </p:nvPr>
        </p:nvSpPr>
        <p:spPr>
          <a:xfrm>
            <a:off x="185457" y="1542322"/>
            <a:ext cx="8754621" cy="5401595"/>
          </a:xfrm>
        </p:spPr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200" b="1" dirty="0">
                <a:solidFill>
                  <a:schemeClr val="accent4">
                    <a:lumMod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Task 7.1: Coordination and Communication 	 	        </a:t>
            </a:r>
            <a:r>
              <a:rPr lang="en-US" sz="19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(S. Dalla Torre, BS)</a:t>
            </a:r>
            <a:endParaRPr lang="en-US" sz="2200" b="1" dirty="0">
              <a:solidFill>
                <a:schemeClr val="accent4">
                  <a:lumMod val="2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200" b="1" dirty="0">
                <a:solidFill>
                  <a:schemeClr val="accent4">
                    <a:lumMod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Task 7.2: RPC sector 							       </a:t>
            </a:r>
            <a:r>
              <a:rPr lang="en-US" sz="2200" b="1" dirty="0">
                <a:solidFill>
                  <a:srgbClr val="00999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3 tasks</a:t>
            </a:r>
          </a:p>
          <a:p>
            <a:pPr lvl="8"/>
            <a:r>
              <a:rPr lang="en-US" sz="19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	- 7.2.1: Multi-gap RPCs (MRPCs) for fast timing   	         (C. Williams)</a:t>
            </a:r>
          </a:p>
          <a:p>
            <a:pPr lvl="8"/>
            <a:r>
              <a:rPr lang="en-GB" sz="1900" dirty="0">
                <a:latin typeface="Calibri" panose="020F0502020204030204" pitchFamily="34" charset="0"/>
                <a:cs typeface="Calibri" panose="020F0502020204030204" pitchFamily="34" charset="0"/>
              </a:rPr>
              <a:t>	- </a:t>
            </a:r>
            <a:r>
              <a:rPr lang="en-GB" sz="1900" dirty="0">
                <a:solidFill>
                  <a:srgbClr val="171A6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7.2.2: Shower development in SDHCAL</a:t>
            </a:r>
            <a:r>
              <a:rPr lang="en-US" sz="1900" dirty="0">
                <a:solidFill>
                  <a:srgbClr val="171A6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9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		         (Mary-Cruz </a:t>
            </a:r>
            <a:r>
              <a:rPr lang="en-US" sz="19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Fouz</a:t>
            </a:r>
            <a:r>
              <a:rPr lang="en-US" sz="19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</a:p>
          <a:p>
            <a:pPr lvl="8"/>
            <a:r>
              <a:rPr lang="en-US" sz="19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	- 7.2.3: Eco-friendly gas mixtures for RPCs 	      	(B. Mandelli, D. Piccolo) </a:t>
            </a:r>
            <a:endParaRPr lang="en-US" sz="22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000" lvl="8" indent="-3420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200" b="1" dirty="0">
                <a:solidFill>
                  <a:schemeClr val="accent4">
                    <a:lumMod val="2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Task 7.3: MPGD sector, Technology and engineering</a:t>
            </a:r>
            <a:r>
              <a:rPr lang="en-US" sz="22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	</a:t>
            </a:r>
            <a:r>
              <a:rPr lang="en-US" sz="2200" b="1" dirty="0">
                <a:solidFill>
                  <a:srgbClr val="00999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 tasks</a:t>
            </a:r>
          </a:p>
          <a:p>
            <a:pPr lvl="8"/>
            <a:r>
              <a:rPr lang="en-US" sz="22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	</a:t>
            </a:r>
            <a:r>
              <a:rPr lang="en-US" sz="22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 </a:t>
            </a:r>
            <a:r>
              <a:rPr lang="en-US" sz="19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7.3.1: Development of resistive electrodes for MPGDs 	         (P. </a:t>
            </a:r>
            <a:r>
              <a:rPr lang="en-US" sz="19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Verwilligen</a:t>
            </a:r>
            <a:r>
              <a:rPr lang="en-US" sz="19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) </a:t>
            </a:r>
          </a:p>
          <a:p>
            <a:pPr lvl="8"/>
            <a:r>
              <a:rPr lang="en-US" sz="19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	- 7.3.2: Industrial engineering of high-rate μ-RWELLs  	         (G. Bencivenni)</a:t>
            </a:r>
            <a:endParaRPr lang="en-US" sz="22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lvl="8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200" b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Task 7.4: Large volume gaseous detectors 		              </a:t>
            </a:r>
            <a:r>
              <a:rPr lang="en-US" sz="2200" b="1" dirty="0">
                <a:solidFill>
                  <a:srgbClr val="00999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 tasks</a:t>
            </a:r>
          </a:p>
          <a:p>
            <a:pPr lvl="8"/>
            <a:r>
              <a:rPr lang="en-US" sz="2200" b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	</a:t>
            </a:r>
            <a:r>
              <a:rPr lang="en-US" sz="22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 </a:t>
            </a:r>
            <a:r>
              <a:rPr lang="en-US" sz="19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7.4.1: A 4-channel electronic board for cluster counting        (F. Grancagnolo)</a:t>
            </a:r>
          </a:p>
          <a:p>
            <a:pPr lvl="8"/>
            <a:r>
              <a:rPr lang="en-US" sz="19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	- 7.4.2: High pressure gas TPC for neutrino physics 	(X. Lu, D. Gonzalez Diaz)</a:t>
            </a:r>
            <a:endParaRPr lang="en-US" sz="2200" dirty="0">
              <a:solidFill>
                <a:srgbClr val="00B05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200" b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Task 7.5: PID sector 							       </a:t>
            </a:r>
            <a:r>
              <a:rPr lang="en-US" sz="2200" b="1" dirty="0">
                <a:solidFill>
                  <a:srgbClr val="00999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 task </a:t>
            </a:r>
          </a:p>
          <a:p>
            <a:r>
              <a:rPr lang="en-US" sz="2200" b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	</a:t>
            </a:r>
            <a:r>
              <a:rPr lang="en-US" sz="19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 Photon detectors for hadron </a:t>
            </a:r>
            <a:r>
              <a:rPr lang="en-US" sz="1900" dirty="0">
                <a:latin typeface="Calibri" panose="020F0502020204030204" pitchFamily="34" charset="0"/>
                <a:cs typeface="Calibri" panose="020F0502020204030204" pitchFamily="34" charset="0"/>
              </a:rPr>
              <a:t>P</a:t>
            </a:r>
            <a:r>
              <a:rPr lang="en-US" sz="19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article </a:t>
            </a:r>
            <a:r>
              <a:rPr lang="en-US" sz="1900" dirty="0">
                <a:latin typeface="Calibri" panose="020F0502020204030204" pitchFamily="34" charset="0"/>
                <a:cs typeface="Calibri" panose="020F0502020204030204" pitchFamily="34" charset="0"/>
              </a:rPr>
              <a:t>ID</a:t>
            </a:r>
            <a:r>
              <a:rPr lang="en-US" sz="19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at high momenta  	</a:t>
            </a:r>
            <a:r>
              <a:rPr lang="en-US" sz="1900" dirty="0"/>
              <a:t>(</a:t>
            </a:r>
            <a:r>
              <a:rPr lang="en-US" sz="1900" dirty="0">
                <a:latin typeface="Calibri" panose="020F0502020204030204" pitchFamily="34" charset="0"/>
                <a:cs typeface="Calibri" panose="020F0502020204030204" pitchFamily="34" charset="0"/>
              </a:rPr>
              <a:t>S. Dalla Torre)</a:t>
            </a:r>
          </a:p>
          <a:p>
            <a:endParaRPr lang="en-GB" sz="19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US" sz="2200" b="1" dirty="0">
              <a:solidFill>
                <a:srgbClr val="00206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sz="2200" b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	</a:t>
            </a:r>
            <a:r>
              <a:rPr lang="en-GB" sz="1900" dirty="0"/>
              <a:t>	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94846" y="0"/>
            <a:ext cx="5549154" cy="1142640"/>
          </a:xfrm>
        </p:spPr>
        <p:txBody>
          <a:bodyPr/>
          <a:lstStyle/>
          <a:p>
            <a:pPr algn="ctr"/>
            <a:r>
              <a:rPr lang="en-US" sz="4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Task Overview</a:t>
            </a:r>
            <a:endParaRPr lang="en-GB" sz="4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669461" y="6437566"/>
            <a:ext cx="2696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2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 algn="r">
              <a:lnSpc>
                <a:spcPct val="100000"/>
              </a:lnSpc>
            </a:pPr>
            <a:fld id="{E3655F4F-C5D0-45D1-813A-2B083E7B0013}" type="slidenum">
              <a:rPr lang="en-GB" sz="1200" b="0" strike="noStrike" spc="-1" smtClean="0">
                <a:solidFill>
                  <a:srgbClr val="FFFFFF"/>
                </a:solidFill>
                <a:latin typeface="Calibri"/>
              </a:rPr>
              <a:t>2</a:t>
            </a:fld>
            <a:endParaRPr lang="en-GB" sz="1200" b="0" strike="noStrike" spc="-1" dirty="0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6270287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AB4F49-A412-4245-B5A9-46B87BC46B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56265" y="11214"/>
            <a:ext cx="5655714" cy="1144800"/>
          </a:xfrm>
        </p:spPr>
        <p:txBody>
          <a:bodyPr>
            <a:normAutofit/>
          </a:bodyPr>
          <a:lstStyle/>
          <a:p>
            <a:pPr algn="ctr"/>
            <a:r>
              <a:rPr lang="en-US" sz="4000" dirty="0">
                <a:solidFill>
                  <a:schemeClr val="bg1">
                    <a:lumMod val="9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Milestones &amp; Deliverables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8C15638-7D5F-4072-821B-DDC8B744071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2121" y="3049190"/>
            <a:ext cx="8954994" cy="3307159"/>
          </a:xfrm>
        </p:spPr>
        <p:txBody>
          <a:bodyPr>
            <a:normAutofit fontScale="92500" lnSpcReduction="20000"/>
          </a:bodyPr>
          <a:lstStyle/>
          <a:p>
            <a:pPr marL="0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en-US" sz="2600" b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Deliverables and Milestones in the 2</a:t>
            </a:r>
            <a:r>
              <a:rPr lang="en-US" sz="2600" b="1" baseline="30000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nd</a:t>
            </a:r>
            <a:r>
              <a:rPr lang="en-US" sz="2600" b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and 3</a:t>
            </a:r>
            <a:r>
              <a:rPr lang="en-US" sz="2600" b="1" baseline="30000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rd</a:t>
            </a:r>
            <a:r>
              <a:rPr lang="en-US" sz="2600" b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year: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2000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Milestone MS26: </a:t>
            </a:r>
            <a:r>
              <a:rPr lang="en-GB" sz="2000" i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Production of DLC with ion beam deposition and pulsed laser deposition</a:t>
            </a:r>
            <a:r>
              <a:rPr lang="en-GB" sz="2000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due in M23</a:t>
            </a:r>
            <a:r>
              <a:rPr lang="en-GB" sz="2000" dirty="0">
                <a:solidFill>
                  <a:srgbClr val="008000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 </a:t>
            </a:r>
            <a:r>
              <a:rPr lang="en-GB" sz="2000" dirty="0">
                <a:solidFill>
                  <a:srgbClr val="171A6C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and has been achieved on time.</a:t>
            </a:r>
            <a:endParaRPr lang="en-US" sz="2000" dirty="0">
              <a:solidFill>
                <a:srgbClr val="171A6C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2000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Deliverable D7.3: </a:t>
            </a:r>
            <a:r>
              <a:rPr lang="en-GB" sz="2000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sz="2000" i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Production with industry of small-size prototypes of μ-RWELLs, </a:t>
            </a:r>
            <a:r>
              <a:rPr lang="en-GB" sz="2000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due in M30, </a:t>
            </a:r>
            <a:r>
              <a:rPr lang="en-US" sz="2000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has been delayed to M33 and achieved.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2000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Milestone MS27: </a:t>
            </a:r>
            <a:r>
              <a:rPr lang="en-GB" sz="2000" i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Build a 0.3×0.3 m</a:t>
            </a:r>
            <a:r>
              <a:rPr lang="en-GB" sz="2000" i="1" baseline="30000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</a:t>
            </a:r>
            <a:r>
              <a:rPr lang="en-GB" sz="2000" i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prototype and the readout plane with the new structure, </a:t>
            </a:r>
            <a:r>
              <a:rPr lang="en-GB" sz="2000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was due in M36, has been delayed to M40 – and achieved.  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2000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Deliverable D7.2: </a:t>
            </a:r>
            <a:r>
              <a:rPr lang="en-GB" sz="2000" i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Characterisation of small size MRPC prototypes for fast timing and high rates</a:t>
            </a:r>
            <a:r>
              <a:rPr lang="en-GB" sz="2000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due in M36, has been achieved.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GB" sz="2000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Milestone MS28</a:t>
            </a:r>
            <a:r>
              <a:rPr lang="en-GB" sz="2000" i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: Identification of a gas mixture for neutrino physics in an optical TPC, due in M36, </a:t>
            </a:r>
            <a:r>
              <a:rPr lang="en-GB" sz="2000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has been achieved.</a:t>
            </a:r>
          </a:p>
          <a:p>
            <a:pPr marL="0" indent="0">
              <a:spcBef>
                <a:spcPts val="600"/>
              </a:spcBef>
              <a:spcAft>
                <a:spcPts val="600"/>
              </a:spcAft>
              <a:buNone/>
            </a:pPr>
            <a:endParaRPr lang="en-US" sz="2000" b="1" dirty="0">
              <a:solidFill>
                <a:srgbClr val="00206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A2796BF9-9B91-4111-97E5-B837D075CD96}"/>
              </a:ext>
            </a:extLst>
          </p:cNvPr>
          <p:cNvGrpSpPr/>
          <p:nvPr/>
        </p:nvGrpSpPr>
        <p:grpSpPr>
          <a:xfrm>
            <a:off x="0" y="1418627"/>
            <a:ext cx="9144000" cy="1558370"/>
            <a:chOff x="118268" y="1856316"/>
            <a:chExt cx="9902825" cy="1687693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E641043C-374A-4B85-8037-259F8EFB94A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18268" y="1856316"/>
              <a:ext cx="9902825" cy="830794"/>
            </a:xfrm>
            <a:prstGeom prst="rect">
              <a:avLst/>
            </a:prstGeom>
          </p:spPr>
        </p:pic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872AE9FC-6270-476F-A1B7-CD4124D5B87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18268" y="2271713"/>
              <a:ext cx="9784558" cy="1272296"/>
            </a:xfrm>
            <a:prstGeom prst="rect">
              <a:avLst/>
            </a:prstGeom>
          </p:spPr>
        </p:pic>
      </p:grp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8628309" y="6470530"/>
            <a:ext cx="4127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4</a:t>
            </a:r>
            <a:endParaRPr lang="en-GB" sz="1200" dirty="0"/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7664485" y="1196665"/>
            <a:ext cx="0" cy="428684"/>
          </a:xfrm>
          <a:prstGeom prst="straightConnector1">
            <a:avLst/>
          </a:prstGeom>
          <a:ln w="1905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6 May 2025</a:t>
            </a:r>
            <a:endParaRPr lang="en-US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Final Annual Meeting - Prague</a:t>
            </a:r>
            <a:endParaRPr lang="en-US" dirty="0"/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F1B9CB44-DFE1-1BB1-2C83-7CCD59D08825}"/>
              </a:ext>
            </a:extLst>
          </p:cNvPr>
          <p:cNvCxnSpPr/>
          <p:nvPr/>
        </p:nvCxnSpPr>
        <p:spPr>
          <a:xfrm>
            <a:off x="5683285" y="1211905"/>
            <a:ext cx="0" cy="428684"/>
          </a:xfrm>
          <a:prstGeom prst="straightConnector1">
            <a:avLst/>
          </a:prstGeom>
          <a:ln w="19050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658CB3F1-ADF5-E769-A9D0-0C733113542E}"/>
              </a:ext>
            </a:extLst>
          </p:cNvPr>
          <p:cNvSpPr txBox="1"/>
          <p:nvPr/>
        </p:nvSpPr>
        <p:spPr>
          <a:xfrm>
            <a:off x="5387340" y="1168700"/>
            <a:ext cx="77322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1</a:t>
            </a:r>
            <a:r>
              <a:rPr lang="en-GB" sz="1400" baseline="30000" dirty="0"/>
              <a:t>st </a:t>
            </a:r>
            <a:r>
              <a:rPr lang="en-GB" sz="1400" dirty="0"/>
              <a:t> PRM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44164B0-7DE9-8A80-0112-1D98EB8F4D9D}"/>
              </a:ext>
            </a:extLst>
          </p:cNvPr>
          <p:cNvSpPr txBox="1"/>
          <p:nvPr/>
        </p:nvSpPr>
        <p:spPr>
          <a:xfrm>
            <a:off x="7345680" y="1183940"/>
            <a:ext cx="78579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solidFill>
                  <a:srgbClr val="C00000"/>
                </a:solidFill>
              </a:rPr>
              <a:t>2</a:t>
            </a:r>
            <a:r>
              <a:rPr lang="en-GB" sz="1400" baseline="30000" dirty="0">
                <a:solidFill>
                  <a:srgbClr val="C00000"/>
                </a:solidFill>
              </a:rPr>
              <a:t>nd</a:t>
            </a:r>
            <a:r>
              <a:rPr lang="en-GB" sz="1400" dirty="0">
                <a:solidFill>
                  <a:srgbClr val="C00000"/>
                </a:solidFill>
              </a:rPr>
              <a:t> PRM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7D47F871-DC6E-940B-5E5C-A620ABE288D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87099" y="2236471"/>
            <a:ext cx="189123" cy="332856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23D1E02D-9FB3-A5E5-7405-60813773921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238793" y="2262187"/>
            <a:ext cx="173562" cy="291899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729C0845-372C-8C20-A0DC-DD24B25857E1}"/>
              </a:ext>
            </a:extLst>
          </p:cNvPr>
          <p:cNvSpPr txBox="1"/>
          <p:nvPr/>
        </p:nvSpPr>
        <p:spPr>
          <a:xfrm>
            <a:off x="5714414" y="2396712"/>
            <a:ext cx="3658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 dirty="0">
                <a:solidFill>
                  <a:srgbClr val="008000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</a:t>
            </a:r>
            <a:endParaRPr lang="en-GB" dirty="0"/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7FE72A8A-A70C-31AA-57EC-CC45AC8CDD1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865448" y="2217040"/>
            <a:ext cx="189124" cy="369331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84586070-E152-F0D6-3A23-919DB4BC71F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511989" y="2230899"/>
            <a:ext cx="210212" cy="347657"/>
          </a:xfrm>
          <a:prstGeom prst="rect">
            <a:avLst/>
          </a:prstGeom>
        </p:spPr>
      </p:pic>
      <p:sp>
        <p:nvSpPr>
          <p:cNvPr id="28" name="TextBox 27">
            <a:extLst>
              <a:ext uri="{FF2B5EF4-FFF2-40B4-BE49-F238E27FC236}">
                <a16:creationId xmlns:a16="http://schemas.microsoft.com/office/drawing/2014/main" id="{042F714A-C2FE-FE8E-8E15-54E3225BF291}"/>
              </a:ext>
            </a:extLst>
          </p:cNvPr>
          <p:cNvSpPr txBox="1"/>
          <p:nvPr/>
        </p:nvSpPr>
        <p:spPr>
          <a:xfrm>
            <a:off x="6890630" y="2408440"/>
            <a:ext cx="3658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 dirty="0">
                <a:solidFill>
                  <a:srgbClr val="008000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</a:t>
            </a:r>
            <a:endParaRPr lang="en-GB" dirty="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FE15A150-9C85-60CC-1C94-E3FEAE02927B}"/>
              </a:ext>
            </a:extLst>
          </p:cNvPr>
          <p:cNvSpPr txBox="1"/>
          <p:nvPr/>
        </p:nvSpPr>
        <p:spPr>
          <a:xfrm>
            <a:off x="7238424" y="2138825"/>
            <a:ext cx="3658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 dirty="0">
                <a:solidFill>
                  <a:srgbClr val="008000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</a:t>
            </a:r>
            <a:endParaRPr lang="en-GB" dirty="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2D1BA858-E7F2-DD20-3EA5-3BC07DF51C1D}"/>
              </a:ext>
            </a:extLst>
          </p:cNvPr>
          <p:cNvSpPr txBox="1"/>
          <p:nvPr/>
        </p:nvSpPr>
        <p:spPr>
          <a:xfrm>
            <a:off x="7242339" y="2658530"/>
            <a:ext cx="3658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 dirty="0">
                <a:solidFill>
                  <a:srgbClr val="008000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</a:t>
            </a:r>
            <a:endParaRPr lang="en-GB" dirty="0"/>
          </a:p>
        </p:txBody>
      </p:sp>
      <p:sp>
        <p:nvSpPr>
          <p:cNvPr id="4" name="Oval 3"/>
          <p:cNvSpPr/>
          <p:nvPr/>
        </p:nvSpPr>
        <p:spPr>
          <a:xfrm>
            <a:off x="5653064" y="1951785"/>
            <a:ext cx="2034036" cy="1025211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447832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8" grpId="0"/>
      <p:bldP spid="30" grpId="0"/>
      <p:bldP spid="31" grpId="0"/>
      <p:bldP spid="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AB4F49-A412-4245-B5A9-46B87BC46B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56265" y="11214"/>
            <a:ext cx="5655714" cy="1144800"/>
          </a:xfrm>
        </p:spPr>
        <p:txBody>
          <a:bodyPr>
            <a:normAutofit/>
          </a:bodyPr>
          <a:lstStyle/>
          <a:p>
            <a:pPr algn="ctr"/>
            <a:r>
              <a:rPr lang="en-US" sz="4000" dirty="0">
                <a:solidFill>
                  <a:schemeClr val="bg1">
                    <a:lumMod val="9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Milestones &amp; Deliverables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8C15638-7D5F-4072-821B-DDC8B744071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2121" y="3049190"/>
            <a:ext cx="8954994" cy="3421340"/>
          </a:xfrm>
        </p:spPr>
        <p:txBody>
          <a:bodyPr>
            <a:normAutofit fontScale="77500" lnSpcReduction="20000"/>
          </a:bodyPr>
          <a:lstStyle/>
          <a:p>
            <a:pPr marL="0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en-US" sz="2200" b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Deliverables and Milestones in the 4</a:t>
            </a:r>
            <a:r>
              <a:rPr lang="en-US" sz="2200" b="1" baseline="30000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</a:t>
            </a:r>
            <a:r>
              <a:rPr lang="en-US" sz="2200" b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year :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2300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Milestone MS27: </a:t>
            </a:r>
            <a:r>
              <a:rPr lang="en-GB" sz="2300" i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Build a 0.3×0.3 m</a:t>
            </a:r>
            <a:r>
              <a:rPr lang="en-GB" sz="2300" i="1" baseline="30000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</a:t>
            </a:r>
            <a:r>
              <a:rPr lang="en-GB" sz="2300" i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prototype and the readout plane with the new structure,</a:t>
            </a:r>
            <a:r>
              <a:rPr lang="en-GB" sz="2300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delayed to M40, achieved  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2300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Deliverable D7.5: </a:t>
            </a:r>
            <a:r>
              <a:rPr lang="en-GB" sz="2300" i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Small-size prototype of a MPGD single photon detector for compact RICH detectors </a:t>
            </a:r>
            <a:r>
              <a:rPr lang="en-GB" sz="2300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due in M44, achieved.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2300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Deliverable D7.2: </a:t>
            </a:r>
            <a:r>
              <a:rPr lang="en-GB" sz="2300" i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Validation of the eco-friendly gas mixtures for RPCs at GIF++, </a:t>
            </a:r>
            <a:r>
              <a:rPr lang="en-GB" sz="2300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due in M45, achieved.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2300" dirty="0">
                <a:solidFill>
                  <a:srgbClr val="002060"/>
                </a:solidFill>
                <a:cs typeface="Calibri" panose="020F0502020204030204" pitchFamily="34" charset="0"/>
              </a:rPr>
              <a:t>Deliverable D7.4: </a:t>
            </a:r>
            <a:r>
              <a:rPr lang="en-GB" sz="2300" i="1" dirty="0"/>
              <a:t>A small-scale TPC prototype with hybrid charge/optical read-out and a hydrogen rich gas mixture with high scintillation yield, </a:t>
            </a:r>
            <a:r>
              <a:rPr lang="en-GB" sz="2300" dirty="0"/>
              <a:t>due in M46, achieved in M47.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2300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Milestone MS29: </a:t>
            </a:r>
            <a:r>
              <a:rPr lang="en-GB" sz="2300" i="1" dirty="0"/>
              <a:t>Design electronics for cluster counting and production of a 4-channel prototype, </a:t>
            </a:r>
            <a:r>
              <a:rPr lang="en-GB" sz="2300" dirty="0"/>
              <a:t>due in M46, achieved</a:t>
            </a:r>
            <a:r>
              <a:rPr lang="en-GB" sz="2300" i="1" dirty="0"/>
              <a:t> in M48</a:t>
            </a:r>
          </a:p>
          <a:p>
            <a:pPr marL="1714466" lvl="4" indent="-342900">
              <a:spcBef>
                <a:spcPts val="600"/>
              </a:spcBef>
              <a:spcAft>
                <a:spcPts val="600"/>
              </a:spcAft>
              <a:buClr>
                <a:srgbClr val="FFC000"/>
              </a:buClr>
              <a:buFont typeface="Wingdings" panose="05000000000000000000" pitchFamily="2" charset="2"/>
              <a:buChar char="Ø"/>
            </a:pPr>
            <a:r>
              <a:rPr lang="en-GB" sz="2800" b="1" dirty="0">
                <a:solidFill>
                  <a:srgbClr val="002060"/>
                </a:solidFill>
                <a:cs typeface="Calibri" panose="020F0502020204030204" pitchFamily="34" charset="0"/>
              </a:rPr>
              <a:t>All Milestones and Deliverables have been achieved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endParaRPr lang="en-GB" sz="2000" dirty="0">
              <a:solidFill>
                <a:srgbClr val="00206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A2796BF9-9B91-4111-97E5-B837D075CD96}"/>
              </a:ext>
            </a:extLst>
          </p:cNvPr>
          <p:cNvGrpSpPr/>
          <p:nvPr/>
        </p:nvGrpSpPr>
        <p:grpSpPr>
          <a:xfrm>
            <a:off x="0" y="1418627"/>
            <a:ext cx="9144000" cy="1558370"/>
            <a:chOff x="118268" y="1856316"/>
            <a:chExt cx="9902825" cy="1687693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E641043C-374A-4B85-8037-259F8EFB94A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18268" y="1856316"/>
              <a:ext cx="9902825" cy="830794"/>
            </a:xfrm>
            <a:prstGeom prst="rect">
              <a:avLst/>
            </a:prstGeom>
          </p:spPr>
        </p:pic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872AE9FC-6270-476F-A1B7-CD4124D5B87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18268" y="2271713"/>
              <a:ext cx="9784558" cy="1272296"/>
            </a:xfrm>
            <a:prstGeom prst="rect">
              <a:avLst/>
            </a:prstGeom>
          </p:spPr>
        </p:pic>
      </p:grp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8628309" y="6470530"/>
            <a:ext cx="4127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4</a:t>
            </a:r>
            <a:endParaRPr lang="en-GB" sz="1200" dirty="0"/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7664485" y="1196665"/>
            <a:ext cx="0" cy="428684"/>
          </a:xfrm>
          <a:prstGeom prst="straightConnector1">
            <a:avLst/>
          </a:prstGeom>
          <a:ln w="1905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6 May 2025</a:t>
            </a:r>
            <a:endParaRPr lang="en-US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Final Annual Meeting - Prague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44164B0-7DE9-8A80-0112-1D98EB8F4D9D}"/>
              </a:ext>
            </a:extLst>
          </p:cNvPr>
          <p:cNvSpPr txBox="1"/>
          <p:nvPr/>
        </p:nvSpPr>
        <p:spPr>
          <a:xfrm>
            <a:off x="7345680" y="1183940"/>
            <a:ext cx="78579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solidFill>
                  <a:srgbClr val="C00000"/>
                </a:solidFill>
              </a:rPr>
              <a:t>2</a:t>
            </a:r>
            <a:r>
              <a:rPr lang="en-GB" sz="1400" baseline="30000" dirty="0">
                <a:solidFill>
                  <a:srgbClr val="C00000"/>
                </a:solidFill>
              </a:rPr>
              <a:t>nd</a:t>
            </a:r>
            <a:r>
              <a:rPr lang="en-GB" sz="1400" dirty="0">
                <a:solidFill>
                  <a:srgbClr val="C00000"/>
                </a:solidFill>
              </a:rPr>
              <a:t> PRM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7D47F871-DC6E-940B-5E5C-A620ABE288D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87099" y="2236471"/>
            <a:ext cx="189123" cy="332856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23D1E02D-9FB3-A5E5-7405-60813773921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238793" y="2262187"/>
            <a:ext cx="173562" cy="291899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729C0845-372C-8C20-A0DC-DD24B25857E1}"/>
              </a:ext>
            </a:extLst>
          </p:cNvPr>
          <p:cNvSpPr txBox="1"/>
          <p:nvPr/>
        </p:nvSpPr>
        <p:spPr>
          <a:xfrm>
            <a:off x="5714414" y="2396712"/>
            <a:ext cx="3658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 dirty="0">
                <a:solidFill>
                  <a:srgbClr val="008000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</a:t>
            </a:r>
            <a:endParaRPr lang="en-GB" dirty="0"/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7FE72A8A-A70C-31AA-57EC-CC45AC8CDD1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865448" y="2217040"/>
            <a:ext cx="189124" cy="369331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84586070-E152-F0D6-3A23-919DB4BC71F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511989" y="2230899"/>
            <a:ext cx="210212" cy="347657"/>
          </a:xfrm>
          <a:prstGeom prst="rect">
            <a:avLst/>
          </a:prstGeom>
        </p:spPr>
      </p:pic>
      <p:sp>
        <p:nvSpPr>
          <p:cNvPr id="28" name="TextBox 27">
            <a:extLst>
              <a:ext uri="{FF2B5EF4-FFF2-40B4-BE49-F238E27FC236}">
                <a16:creationId xmlns:a16="http://schemas.microsoft.com/office/drawing/2014/main" id="{042F714A-C2FE-FE8E-8E15-54E3225BF291}"/>
              </a:ext>
            </a:extLst>
          </p:cNvPr>
          <p:cNvSpPr txBox="1"/>
          <p:nvPr/>
        </p:nvSpPr>
        <p:spPr>
          <a:xfrm>
            <a:off x="6890630" y="2408440"/>
            <a:ext cx="3658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 dirty="0">
                <a:solidFill>
                  <a:srgbClr val="008000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</a:t>
            </a:r>
            <a:endParaRPr lang="en-GB" dirty="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FE15A150-9C85-60CC-1C94-E3FEAE02927B}"/>
              </a:ext>
            </a:extLst>
          </p:cNvPr>
          <p:cNvSpPr txBox="1"/>
          <p:nvPr/>
        </p:nvSpPr>
        <p:spPr>
          <a:xfrm>
            <a:off x="7238424" y="2138825"/>
            <a:ext cx="3658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 dirty="0">
                <a:solidFill>
                  <a:srgbClr val="008000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</a:t>
            </a:r>
            <a:endParaRPr lang="en-GB" dirty="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2D1BA858-E7F2-DD20-3EA5-3BC07DF51C1D}"/>
              </a:ext>
            </a:extLst>
          </p:cNvPr>
          <p:cNvSpPr txBox="1"/>
          <p:nvPr/>
        </p:nvSpPr>
        <p:spPr>
          <a:xfrm>
            <a:off x="7242339" y="2658530"/>
            <a:ext cx="3658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 dirty="0">
                <a:solidFill>
                  <a:srgbClr val="008000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</a:t>
            </a:r>
            <a:endParaRPr lang="en-GB" dirty="0"/>
          </a:p>
        </p:txBody>
      </p:sp>
      <p:sp>
        <p:nvSpPr>
          <p:cNvPr id="4" name="Oval 3"/>
          <p:cNvSpPr/>
          <p:nvPr/>
        </p:nvSpPr>
        <p:spPr>
          <a:xfrm>
            <a:off x="7605284" y="1973114"/>
            <a:ext cx="1265121" cy="1025211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1910438-6B84-3364-001D-2D39D05489D9}"/>
              </a:ext>
            </a:extLst>
          </p:cNvPr>
          <p:cNvSpPr txBox="1"/>
          <p:nvPr/>
        </p:nvSpPr>
        <p:spPr>
          <a:xfrm>
            <a:off x="7693319" y="2420447"/>
            <a:ext cx="3658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 dirty="0">
                <a:solidFill>
                  <a:srgbClr val="008000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</a:t>
            </a:r>
            <a:endParaRPr lang="en-GB" dirty="0">
              <a:solidFill>
                <a:srgbClr val="008000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8386AC4A-1622-62EE-DAF0-F66549AEF1D8}"/>
              </a:ext>
            </a:extLst>
          </p:cNvPr>
          <p:cNvSpPr txBox="1"/>
          <p:nvPr/>
        </p:nvSpPr>
        <p:spPr>
          <a:xfrm>
            <a:off x="8176470" y="2825773"/>
            <a:ext cx="3658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 dirty="0">
                <a:solidFill>
                  <a:srgbClr val="008000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</a:t>
            </a:r>
            <a:endParaRPr lang="en-GB" dirty="0">
              <a:solidFill>
                <a:srgbClr val="008000"/>
              </a:solidFill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4383FDCA-739D-E32C-EE3E-C04C2D9E99B6}"/>
              </a:ext>
            </a:extLst>
          </p:cNvPr>
          <p:cNvSpPr txBox="1"/>
          <p:nvPr/>
        </p:nvSpPr>
        <p:spPr>
          <a:xfrm>
            <a:off x="8262503" y="2186315"/>
            <a:ext cx="3658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 dirty="0">
                <a:solidFill>
                  <a:srgbClr val="008000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</a:t>
            </a:r>
            <a:endParaRPr lang="en-GB" dirty="0">
              <a:solidFill>
                <a:srgbClr val="008000"/>
              </a:solidFill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634A351D-E79D-F17A-677E-0E1BA0EF88CC}"/>
              </a:ext>
            </a:extLst>
          </p:cNvPr>
          <p:cNvSpPr txBox="1"/>
          <p:nvPr/>
        </p:nvSpPr>
        <p:spPr>
          <a:xfrm>
            <a:off x="8425248" y="2687311"/>
            <a:ext cx="3658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 dirty="0">
                <a:solidFill>
                  <a:srgbClr val="008000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</a:t>
            </a:r>
            <a:endParaRPr lang="en-GB" dirty="0">
              <a:solidFill>
                <a:srgbClr val="008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64427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8" grpId="0"/>
      <p:bldP spid="30" grpId="0"/>
      <p:bldP spid="31" grpId="0"/>
      <p:bldP spid="4" grpId="0" animBg="1"/>
      <p:bldP spid="16" grpId="0"/>
      <p:bldP spid="17" grpId="0"/>
      <p:bldP spid="19" grpId="0"/>
      <p:bldP spid="2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987A46A-83F7-E102-C20C-97BDFCE0A21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This is the Final Annual Meeting, in which we would like to </a:t>
            </a:r>
            <a:r>
              <a:rPr lang="en-US" b="1" dirty="0"/>
              <a:t>review together the achievements</a:t>
            </a:r>
            <a:r>
              <a:rPr lang="en-US" dirty="0"/>
              <a:t> of AIDAinnova WP7 over the past 4 years.</a:t>
            </a:r>
          </a:p>
          <a:p>
            <a:endParaRPr lang="en-US" dirty="0"/>
          </a:p>
          <a:p>
            <a:r>
              <a:rPr lang="en-US" dirty="0"/>
              <a:t>Some Tasks had early Milestones or Deliverables, which had the side effect that the </a:t>
            </a:r>
            <a:r>
              <a:rPr lang="en-US" b="1" dirty="0"/>
              <a:t>activities slowed down</a:t>
            </a:r>
            <a:r>
              <a:rPr lang="en-US" dirty="0"/>
              <a:t> ones the Milestone resp. the Deliverable had been achieved…</a:t>
            </a:r>
          </a:p>
          <a:p>
            <a:endParaRPr lang="en-US" dirty="0"/>
          </a:p>
          <a:p>
            <a:r>
              <a:rPr lang="en-US" dirty="0"/>
              <a:t>Nevertheless, let us try to </a:t>
            </a:r>
            <a:r>
              <a:rPr lang="en-US" b="1" dirty="0"/>
              <a:t>summarize our achievements</a:t>
            </a:r>
            <a:r>
              <a:rPr lang="en-US" dirty="0"/>
              <a:t> as good and clear as possible, also in the view of the </a:t>
            </a:r>
            <a:r>
              <a:rPr lang="en-US" b="1" dirty="0"/>
              <a:t>final report</a:t>
            </a:r>
            <a:r>
              <a:rPr lang="en-US" dirty="0"/>
              <a:t>, to be prepared in the coming months.</a:t>
            </a:r>
          </a:p>
          <a:p>
            <a:endParaRPr lang="en-US" dirty="0"/>
          </a:p>
          <a:p>
            <a:r>
              <a:rPr lang="en-US" dirty="0"/>
              <a:t>Furthermore, any conclusions to be drawn and </a:t>
            </a:r>
            <a:r>
              <a:rPr lang="en-US" b="1" dirty="0"/>
              <a:t>advice to give </a:t>
            </a:r>
            <a:r>
              <a:rPr lang="en-US" dirty="0"/>
              <a:t>for the </a:t>
            </a:r>
            <a:r>
              <a:rPr lang="en-US" b="1" dirty="0"/>
              <a:t>planned follow-up programme</a:t>
            </a:r>
            <a:r>
              <a:rPr lang="en-US" dirty="0"/>
              <a:t> of AIDAinnova would be much valued.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02604C6-BFF1-7221-312A-E3A6D7E59E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Final Annual Meeting - Prague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E2CCB9E-F4A5-FD4A-1657-FBB64D7674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6 May 2025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4BE5250-F98C-0B31-C6F1-26C46F8CAD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5</a:t>
            </a:fld>
            <a:endParaRPr lang="en-GB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5A1350C2-7E65-951D-E512-D45AD755F8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	Goal of the Meeting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7297458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AIDA-2020">
      <a:dk1>
        <a:srgbClr val="171A6C"/>
      </a:dk1>
      <a:lt1>
        <a:srgbClr val="FFFFFF"/>
      </a:lt1>
      <a:dk2>
        <a:srgbClr val="FFFFFF"/>
      </a:dk2>
      <a:lt2>
        <a:srgbClr val="FFFFFF"/>
      </a:lt2>
      <a:accent1>
        <a:srgbClr val="171A6C"/>
      </a:accent1>
      <a:accent2>
        <a:srgbClr val="4246D6"/>
      </a:accent2>
      <a:accent3>
        <a:srgbClr val="8789E5"/>
      </a:accent3>
      <a:accent4>
        <a:srgbClr val="C0C2F1"/>
      </a:accent4>
      <a:accent5>
        <a:srgbClr val="F2B53C"/>
      </a:accent5>
      <a:accent6>
        <a:srgbClr val="F9DDA5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AIDA-2020_PowerPoint template-master file" id="{9FCF5474-3BEE-4A2F-8627-4954CBBE91E0}" vid="{25C60E07-C0BA-4867-868D-16DD711DE68B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1297D64DC01694398705FD739D63467" ma:contentTypeVersion="0" ma:contentTypeDescription="Create a new document." ma:contentTypeScope="" ma:versionID="d74227126e935054d2e2cd3ed0e1fd9f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1b05d82d297216baf5b26c55225140df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643D2B95-5EFD-46AE-B4B7-481492F7644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ABC118D4-9A13-4030-884E-F0CE0D4135A2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D1AEB554-AD36-43C8-9DF6-A08380DEEEAE}">
  <ds:schemaRefs>
    <ds:schemaRef ds:uri="http://purl.org/dc/elements/1.1/"/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AIDA-2020_PowerPoint template-master file</Template>
  <TotalTime>1437</TotalTime>
  <Words>679</Words>
  <Application>Microsoft Office PowerPoint</Application>
  <PresentationFormat>On-screen Show (4:3)</PresentationFormat>
  <Paragraphs>70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1" baseType="lpstr">
      <vt:lpstr>Arial</vt:lpstr>
      <vt:lpstr>Calibri</vt:lpstr>
      <vt:lpstr>Calibri Light</vt:lpstr>
      <vt:lpstr>Times New Roman</vt:lpstr>
      <vt:lpstr>Wingdings</vt:lpstr>
      <vt:lpstr>Office Theme</vt:lpstr>
      <vt:lpstr>Final Annual Meeting Tuesday 6 May 2025 Prague </vt:lpstr>
      <vt:lpstr> Task Overview</vt:lpstr>
      <vt:lpstr>Milestones &amp; Deliverables</vt:lpstr>
      <vt:lpstr>Milestones &amp; Deliverables</vt:lpstr>
      <vt:lpstr> Goal of the Meeting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Sabrina El Yacoubi</dc:creator>
  <cp:lastModifiedBy>Burkhard Schmidt</cp:lastModifiedBy>
  <cp:revision>36</cp:revision>
  <dcterms:created xsi:type="dcterms:W3CDTF">2016-05-09T08:38:51Z</dcterms:created>
  <dcterms:modified xsi:type="dcterms:W3CDTF">2025-05-05T19:52:39Z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0x010100C1297D64DC01694398705FD739D63467</vt:lpwstr>
  </property>
</Properties>
</file>