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3" r:id="rId6"/>
    <p:sldId id="271" r:id="rId7"/>
    <p:sldId id="265" r:id="rId8"/>
    <p:sldId id="274" r:id="rId9"/>
    <p:sldId id="275" r:id="rId10"/>
    <p:sldId id="276" r:id="rId11"/>
    <p:sldId id="277" r:id="rId12"/>
    <p:sldId id="279" r:id="rId13"/>
    <p:sldId id="280" r:id="rId14"/>
    <p:sldId id="281" r:id="rId15"/>
    <p:sldId id="266" r:id="rId16"/>
    <p:sldId id="267" r:id="rId17"/>
    <p:sldId id="268" r:id="rId18"/>
    <p:sldId id="278" r:id="rId19"/>
    <p:sldId id="269" r:id="rId2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B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1D8"/>
          </a:solidFill>
        </a:fill>
      </a:tcStyle>
    </a:wholeTbl>
    <a:band2H>
      <a:tcTxStyle/>
      <a:tcStyle>
        <a:tcBdr/>
        <a:fill>
          <a:solidFill>
            <a:srgbClr val="E7E9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1D8"/>
          </a:solidFill>
        </a:fill>
      </a:tcStyle>
    </a:wholeTbl>
    <a:band2H>
      <a:tcTxStyle/>
      <a:tcStyle>
        <a:tcBdr/>
        <a:fill>
          <a:solidFill>
            <a:srgbClr val="E7E9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3CB"/>
          </a:solidFill>
        </a:fill>
      </a:tcStyle>
    </a:wholeTbl>
    <a:band2H>
      <a:tcTxStyle/>
      <a:tcStyle>
        <a:tcBdr/>
        <a:fill>
          <a:solidFill>
            <a:srgbClr val="E7EA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E1CC"/>
          </a:solidFill>
        </a:fill>
      </a:tcStyle>
    </a:wholeTbl>
    <a:band2H>
      <a:tcTxStyle/>
      <a:tcStyle>
        <a:tcBdr/>
        <a:fill>
          <a:solidFill>
            <a:srgbClr val="E8F0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7"/>
    <p:restoredTop sz="94694"/>
  </p:normalViewPr>
  <p:slideViewPr>
    <p:cSldViewPr snapToGrid="0">
      <p:cViewPr>
        <p:scale>
          <a:sx n="110" d="100"/>
          <a:sy n="110" d="100"/>
        </p:scale>
        <p:origin x="14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209B3077-1942-C1E6-C7B6-9BE826F7893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227290-C783-A64B-959C-C8A46506984A}" type="slidenum">
              <a:rPr lang="en-US" altLang="en-FR"/>
              <a:pPr/>
              <a:t>8</a:t>
            </a:fld>
            <a:endParaRPr lang="en-US" altLang="en-FR"/>
          </a:p>
        </p:txBody>
      </p:sp>
      <p:sp>
        <p:nvSpPr>
          <p:cNvPr id="7169" name="Text Box 1">
            <a:extLst>
              <a:ext uri="{FF2B5EF4-FFF2-40B4-BE49-F238E27FC236}">
                <a16:creationId xmlns:a16="http://schemas.microsoft.com/office/drawing/2014/main" id="{96E3B410-7EF3-B250-732A-C63DC5737497}"/>
              </a:ext>
            </a:extLst>
          </p:cNvPr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FR" altLang="en-FR"/>
          </a:p>
        </p:txBody>
      </p:sp>
      <p:sp>
        <p:nvSpPr>
          <p:cNvPr id="7170" name="Text Box 2">
            <a:extLst>
              <a:ext uri="{FF2B5EF4-FFF2-40B4-BE49-F238E27FC236}">
                <a16:creationId xmlns:a16="http://schemas.microsoft.com/office/drawing/2014/main" id="{AAB2C514-AB8D-2E9F-E605-FEE7344C020E}"/>
              </a:ext>
            </a:extLst>
          </p:cNvPr>
          <p:cNvSpPr txBox="1">
            <a:spLocks noChangeArrowheads="1"/>
          </p:cNvSpPr>
          <p:nvPr>
            <p:ph type="sldImg" idx="1"/>
          </p:nvPr>
        </p:nvSpPr>
        <p:spPr bwMode="auto">
          <a:xfrm>
            <a:off x="1260475" y="801688"/>
            <a:ext cx="5040313" cy="40084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757B3752-21FF-3B30-4F61-C74513D57B8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034D84-8940-8E4C-8630-0DBA783D2583}" type="slidenum">
              <a:rPr lang="en-US" altLang="en-FR"/>
              <a:pPr/>
              <a:t>9</a:t>
            </a:fld>
            <a:endParaRPr lang="en-US" altLang="en-FR"/>
          </a:p>
        </p:txBody>
      </p:sp>
      <p:sp>
        <p:nvSpPr>
          <p:cNvPr id="8193" name="Text Box 1">
            <a:extLst>
              <a:ext uri="{FF2B5EF4-FFF2-40B4-BE49-F238E27FC236}">
                <a16:creationId xmlns:a16="http://schemas.microsoft.com/office/drawing/2014/main" id="{08F61975-C69D-F634-C104-1ACA746B4208}"/>
              </a:ext>
            </a:extLst>
          </p:cNvPr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FR" altLang="en-FR"/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3822A379-ECFC-D36D-B7FD-9BFB91668BDE}"/>
              </a:ext>
            </a:extLst>
          </p:cNvPr>
          <p:cNvSpPr txBox="1">
            <a:spLocks noChangeArrowheads="1"/>
          </p:cNvSpPr>
          <p:nvPr>
            <p:ph type="sldImg" idx="1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33374A7D-8243-B639-A262-65D7A71EB37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1C2F4B-475A-5948-B43A-3539065404A7}" type="slidenum">
              <a:rPr lang="en-US" altLang="en-FR"/>
              <a:pPr/>
              <a:t>10</a:t>
            </a:fld>
            <a:endParaRPr lang="en-US" altLang="en-FR"/>
          </a:p>
        </p:txBody>
      </p:sp>
      <p:sp>
        <p:nvSpPr>
          <p:cNvPr id="9217" name="Text Box 1">
            <a:extLst>
              <a:ext uri="{FF2B5EF4-FFF2-40B4-BE49-F238E27FC236}">
                <a16:creationId xmlns:a16="http://schemas.microsoft.com/office/drawing/2014/main" id="{0B7BEC52-2153-B196-0DCF-105D88D4A2AA}"/>
              </a:ext>
            </a:extLst>
          </p:cNvPr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FR" altLang="en-FR"/>
          </a:p>
        </p:txBody>
      </p:sp>
      <p:sp>
        <p:nvSpPr>
          <p:cNvPr id="9218" name="Text Box 2">
            <a:extLst>
              <a:ext uri="{FF2B5EF4-FFF2-40B4-BE49-F238E27FC236}">
                <a16:creationId xmlns:a16="http://schemas.microsoft.com/office/drawing/2014/main" id="{F314A902-1681-44E3-0593-C64B1AC1BF84}"/>
              </a:ext>
            </a:extLst>
          </p:cNvPr>
          <p:cNvSpPr txBox="1">
            <a:spLocks noChangeArrowheads="1"/>
          </p:cNvSpPr>
          <p:nvPr>
            <p:ph type="sldImg" idx="1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7A3FC5E4-8615-2B27-9ABF-265707E61AA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7FDADE-CC4D-6E4E-ADEC-314988BAAB63}" type="slidenum">
              <a:rPr lang="en-US" altLang="en-FR"/>
              <a:pPr/>
              <a:t>11</a:t>
            </a:fld>
            <a:endParaRPr lang="en-US" altLang="en-FR"/>
          </a:p>
        </p:txBody>
      </p:sp>
      <p:sp>
        <p:nvSpPr>
          <p:cNvPr id="10241" name="Text Box 1">
            <a:extLst>
              <a:ext uri="{FF2B5EF4-FFF2-40B4-BE49-F238E27FC236}">
                <a16:creationId xmlns:a16="http://schemas.microsoft.com/office/drawing/2014/main" id="{053B78E5-1CD1-F354-E4BA-4896E817C394}"/>
              </a:ext>
            </a:extLst>
          </p:cNvPr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FR" altLang="en-FR"/>
          </a:p>
        </p:txBody>
      </p:sp>
      <p:sp>
        <p:nvSpPr>
          <p:cNvPr id="10242" name="Text Box 2">
            <a:extLst>
              <a:ext uri="{FF2B5EF4-FFF2-40B4-BE49-F238E27FC236}">
                <a16:creationId xmlns:a16="http://schemas.microsoft.com/office/drawing/2014/main" id="{B4065C03-7965-5F85-0863-8A9AB1D6DB05}"/>
              </a:ext>
            </a:extLst>
          </p:cNvPr>
          <p:cNvSpPr txBox="1">
            <a:spLocks noChangeArrowheads="1"/>
          </p:cNvSpPr>
          <p:nvPr>
            <p:ph type="sldImg" idx="1"/>
          </p:nvPr>
        </p:nvSpPr>
        <p:spPr bwMode="auto">
          <a:xfrm>
            <a:off x="1260475" y="801688"/>
            <a:ext cx="5040313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92755-072F-43B3-EE90-A83D726BB58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E9F082C0-FA14-9742-BC9F-EF2D65F9FAF1}" type="slidenum">
              <a:t>12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E7CCDE-2CD2-5524-B54F-95DA6A4803A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D20EA7-B3A2-6FB6-FB6D-9AE1523FCE2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5F81D-0F0C-740E-C35D-286ABB00CBB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47B8AD5-9E1C-0347-92EB-1FE7F74F2061}" type="slidenum">
              <a:t>13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A97FC7-04D6-1E70-74E9-DDD0EF82A91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C6414A-B05F-58F7-ECBF-E07251B0E98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6D264-B364-40DD-BA4A-5F6BF9F9D65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6DC8137-E260-5A49-A182-BBC84834BF29}" type="slidenum">
              <a:t>14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B2AD7D-67C5-1657-D57D-0640E267667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2FF118-7885-C596-F0D3-8D560FBFD32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8A3E2-C3CD-CB25-1C8A-0281082EC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41" y="272631"/>
            <a:ext cx="10970880" cy="1142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F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212F00-3689-4623-32A8-34AE8A98A2FF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330098" y="6344155"/>
            <a:ext cx="249423" cy="276995"/>
          </a:xfrm>
        </p:spPr>
        <p:txBody>
          <a:bodyPr/>
          <a:lstStyle>
            <a:lvl1pPr>
              <a:defRPr/>
            </a:lvl1pPr>
          </a:lstStyle>
          <a:p>
            <a:fld id="{D2BCECC8-BEAA-3145-85B2-D3D998DC36D8}" type="slidenum">
              <a:rPr lang="en-US" altLang="en-FR"/>
              <a:pPr/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89723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757575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757575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757575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757575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75757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0147" y="6404293"/>
            <a:ext cx="273654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757575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Aptos"/>
          <a:ea typeface="Aptos"/>
          <a:cs typeface="Aptos"/>
          <a:sym typeface="Apto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emf"/><Relationship Id="rId5" Type="http://schemas.openxmlformats.org/officeDocument/2006/relationships/image" Target="../media/image27.png"/><Relationship Id="rId10" Type="http://schemas.openxmlformats.org/officeDocument/2006/relationships/image" Target="../media/image32.emf"/><Relationship Id="rId4" Type="http://schemas.openxmlformats.org/officeDocument/2006/relationships/image" Target="../media/image26.png"/><Relationship Id="rId9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eroc.com/products/sipm-read-out/liroc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image" Target="../media/image22.emf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emf"/><Relationship Id="rId5" Type="http://schemas.openxmlformats.org/officeDocument/2006/relationships/image" Target="../media/image14.png"/><Relationship Id="rId15" Type="http://schemas.openxmlformats.org/officeDocument/2006/relationships/image" Target="../media/image24.emf"/><Relationship Id="rId10" Type="http://schemas.openxmlformats.org/officeDocument/2006/relationships/image" Target="../media/image19.emf"/><Relationship Id="rId4" Type="http://schemas.openxmlformats.org/officeDocument/2006/relationships/image" Target="../media/image13.png"/><Relationship Id="rId9" Type="http://schemas.openxmlformats.org/officeDocument/2006/relationships/image" Target="../media/image18.emf"/><Relationship Id="rId1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"/>
          <p:cNvSpPr/>
          <p:nvPr/>
        </p:nvSpPr>
        <p:spPr>
          <a:xfrm>
            <a:off x="632595" y="25929"/>
            <a:ext cx="11149098" cy="1076772"/>
          </a:xfrm>
          <a:prstGeom prst="rect">
            <a:avLst/>
          </a:prstGeom>
          <a:solidFill>
            <a:srgbClr val="94175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graphicFrame>
        <p:nvGraphicFramePr>
          <p:cNvPr id="95" name="Table 1"/>
          <p:cNvGraphicFramePr/>
          <p:nvPr/>
        </p:nvGraphicFramePr>
        <p:xfrm>
          <a:off x="632598" y="1102700"/>
          <a:ext cx="11149095" cy="2446384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5989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3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92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6660"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  <a:sym typeface="Calibri"/>
                        </a:rPr>
                        <a:t>Name of the legal entity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  <a:sym typeface="Calibri"/>
                        </a:rPr>
                        <a:t>Type 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  <a:sym typeface="Calibri"/>
                        </a:rPr>
                        <a:t>Country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  <a:sym typeface="Calibri"/>
                        </a:rPr>
                        <a:t>Main contact person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INFN, Bologna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Italy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Gilda Scioli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Picotech SAS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Company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France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Crispin Williams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LIP-Coimbra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Portugal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Alberto Blanco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 of Clermont Ferrand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France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Cristina Carloganu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8" name="EUROPEAN MEMBERS"/>
          <p:cNvGrpSpPr/>
          <p:nvPr/>
        </p:nvGrpSpPr>
        <p:grpSpPr>
          <a:xfrm>
            <a:off x="-39300" y="1884217"/>
            <a:ext cx="711201" cy="1659086"/>
            <a:chOff x="0" y="0"/>
            <a:chExt cx="711200" cy="1659085"/>
          </a:xfrm>
        </p:grpSpPr>
        <p:sp>
          <p:nvSpPr>
            <p:cNvPr id="96" name="Rectangle"/>
            <p:cNvSpPr/>
            <p:nvPr/>
          </p:nvSpPr>
          <p:spPr>
            <a:xfrm rot="16200000">
              <a:off x="-473943" y="524741"/>
              <a:ext cx="1659086" cy="609603"/>
            </a:xfrm>
            <a:prstGeom prst="rect">
              <a:avLst/>
            </a:prstGeom>
            <a:solidFill>
              <a:srgbClr val="02151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DIN Alternate Bold"/>
                  <a:ea typeface="DIN Alternate Bold"/>
                  <a:cs typeface="DIN Alternate Bold"/>
                  <a:sym typeface="DIN Alternate Bold"/>
                </a:defRPr>
              </a:pPr>
              <a:endParaRPr/>
            </a:p>
          </p:txBody>
        </p:sp>
        <p:sp>
          <p:nvSpPr>
            <p:cNvPr id="97" name="EUROPEAN MEMBERS"/>
            <p:cNvSpPr txBox="1"/>
            <p:nvPr/>
          </p:nvSpPr>
          <p:spPr>
            <a:xfrm rot="16200000">
              <a:off x="-473943" y="473941"/>
              <a:ext cx="1659086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  <a:latin typeface="DIN Alternate Bold"/>
                  <a:ea typeface="DIN Alternate Bold"/>
                  <a:cs typeface="DIN Alternate Bold"/>
                  <a:sym typeface="DIN Alternate Bold"/>
                </a:defRPr>
              </a:lvl1pPr>
            </a:lstStyle>
            <a:p>
              <a:r>
                <a:t>EUROPEAN MEMBERS</a:t>
              </a:r>
            </a:p>
          </p:txBody>
        </p:sp>
      </p:grpSp>
      <p:sp>
        <p:nvSpPr>
          <p:cNvPr id="99" name="AIDAinnova (7.2)…"/>
          <p:cNvSpPr txBox="1"/>
          <p:nvPr/>
        </p:nvSpPr>
        <p:spPr>
          <a:xfrm>
            <a:off x="678314" y="83796"/>
            <a:ext cx="11392363" cy="961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516199">
              <a:lnSpc>
                <a:spcPct val="63000"/>
              </a:lnSpc>
              <a:spcBef>
                <a:spcPts val="400"/>
              </a:spcBef>
              <a:defRPr sz="2200" i="1"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AIDAinnova (7.2)</a:t>
            </a:r>
            <a:endParaRPr sz="2800"/>
          </a:p>
          <a:p>
            <a:pPr defTabSz="516199">
              <a:lnSpc>
                <a:spcPct val="63000"/>
              </a:lnSpc>
              <a:spcBef>
                <a:spcPts val="400"/>
              </a:spcBef>
              <a:defRPr sz="2200" i="1"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MRPCs for fast timing at high incident flux of charged particles </a:t>
            </a:r>
            <a:endParaRPr sz="2800"/>
          </a:p>
          <a:p>
            <a:pPr defTabSz="516199">
              <a:lnSpc>
                <a:spcPct val="63000"/>
              </a:lnSpc>
              <a:spcBef>
                <a:spcPts val="400"/>
              </a:spcBef>
              <a:defRPr sz="2200" i="1"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Muon tomography: Low power, minimal  gas use, excellent time resolution</a:t>
            </a:r>
          </a:p>
        </p:txBody>
      </p:sp>
      <p:graphicFrame>
        <p:nvGraphicFramePr>
          <p:cNvPr id="100" name="Table 1-1"/>
          <p:cNvGraphicFramePr/>
          <p:nvPr/>
        </p:nvGraphicFramePr>
        <p:xfrm>
          <a:off x="621099" y="3583690"/>
          <a:ext cx="11172089" cy="320726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013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7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56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2359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Tsinghua University</a:t>
                      </a:r>
                    </a:p>
                  </a:txBody>
                  <a:tcPr marL="88900" marR="88900" marT="88900" marB="889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China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Yi Wang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682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Shenzhen Institute of Advanced Technology,  Chinese Academy of Sciences</a:t>
                      </a:r>
                    </a:p>
                  </a:txBody>
                  <a:tcPr marL="88900" marR="88900" marT="88900" marB="889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China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Zheng Liu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1553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Seoul National University Bundang Hospital </a:t>
                      </a:r>
                    </a:p>
                  </a:txBody>
                  <a:tcPr marL="190500" marR="190500" marT="190500" marB="1905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South Korea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Do-Won Kim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553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Gangneung-Wonju National University </a:t>
                      </a:r>
                    </a:p>
                  </a:txBody>
                  <a:tcPr marL="190500" marR="190500" marT="190500" marB="1905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South Korea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Yongwook Baek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7422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Benemérita Universidad Autónoma de Puebla </a:t>
                      </a:r>
                    </a:p>
                  </a:txBody>
                  <a:tcPr marL="88900" marR="88900" marT="88900" marB="889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Mexico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Cecilia Uribe Estrada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03" name="EXTERNAL MEMBERS"/>
          <p:cNvGrpSpPr/>
          <p:nvPr/>
        </p:nvGrpSpPr>
        <p:grpSpPr>
          <a:xfrm>
            <a:off x="-15629" y="3562162"/>
            <a:ext cx="663859" cy="3319701"/>
            <a:chOff x="0" y="0"/>
            <a:chExt cx="663857" cy="3319700"/>
          </a:xfrm>
        </p:grpSpPr>
        <p:sp>
          <p:nvSpPr>
            <p:cNvPr id="101" name="Rectangle"/>
            <p:cNvSpPr/>
            <p:nvPr/>
          </p:nvSpPr>
          <p:spPr>
            <a:xfrm rot="16200000">
              <a:off x="-1327922" y="1327920"/>
              <a:ext cx="3319700" cy="663859"/>
            </a:xfrm>
            <a:prstGeom prst="rect">
              <a:avLst/>
            </a:prstGeom>
            <a:solidFill>
              <a:srgbClr val="02151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DIN Alternate Bold"/>
                  <a:ea typeface="DIN Alternate Bold"/>
                  <a:cs typeface="DIN Alternate Bold"/>
                  <a:sym typeface="DIN Alternate Bold"/>
                </a:defRPr>
              </a:pPr>
              <a:endParaRPr/>
            </a:p>
          </p:txBody>
        </p:sp>
        <p:sp>
          <p:nvSpPr>
            <p:cNvPr id="102" name="EXTERNAL MEMBERS"/>
            <p:cNvSpPr txBox="1"/>
            <p:nvPr/>
          </p:nvSpPr>
          <p:spPr>
            <a:xfrm rot="16200000">
              <a:off x="-1327923" y="1446608"/>
              <a:ext cx="3319701" cy="4264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2000">
                  <a:solidFill>
                    <a:srgbClr val="FFFFFF"/>
                  </a:solidFill>
                  <a:latin typeface="DIN Alternate Bold"/>
                  <a:ea typeface="DIN Alternate Bold"/>
                  <a:cs typeface="DIN Alternate Bold"/>
                  <a:sym typeface="DIN Alternate Bold"/>
                </a:defRPr>
              </a:lvl1pPr>
            </a:lstStyle>
            <a:p>
              <a:r>
                <a:t>EXTERNAL MEMBERS</a:t>
              </a:r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>
            <a:extLst>
              <a:ext uri="{FF2B5EF4-FFF2-40B4-BE49-F238E27FC236}">
                <a16:creationId xmlns:a16="http://schemas.microsoft.com/office/drawing/2014/main" id="{F801876A-7A9B-7719-DC1E-71F6F0D81BCA}"/>
              </a:ext>
            </a:extLst>
          </p:cNvPr>
          <p:cNvGrpSpPr>
            <a:grpSpLocks/>
          </p:cNvGrpSpPr>
          <p:nvPr/>
        </p:nvGrpSpPr>
        <p:grpSpPr bwMode="auto">
          <a:xfrm>
            <a:off x="338123" y="1582025"/>
            <a:ext cx="2732065" cy="1695301"/>
            <a:chOff x="176" y="824"/>
            <a:chExt cx="1423" cy="883"/>
          </a:xfrm>
        </p:grpSpPr>
        <p:pic>
          <p:nvPicPr>
            <p:cNvPr id="5122" name="Picture 2">
              <a:extLst>
                <a:ext uri="{FF2B5EF4-FFF2-40B4-BE49-F238E27FC236}">
                  <a16:creationId xmlns:a16="http://schemas.microsoft.com/office/drawing/2014/main" id="{D6B81DED-E8B4-E460-8FD9-4F928883E7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55" r="6700"/>
            <a:stretch>
              <a:fillRect/>
            </a:stretch>
          </p:blipFill>
          <p:spPr bwMode="auto">
            <a:xfrm rot="5400000">
              <a:off x="446" y="555"/>
              <a:ext cx="883" cy="1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23155" r="6700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3" name="AutoShape 3">
              <a:extLst>
                <a:ext uri="{FF2B5EF4-FFF2-40B4-BE49-F238E27FC236}">
                  <a16:creationId xmlns:a16="http://schemas.microsoft.com/office/drawing/2014/main" id="{2F1DC778-FDC1-8DC3-1770-890823DB8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" y="842"/>
              <a:ext cx="1228" cy="324"/>
            </a:xfrm>
            <a:custGeom>
              <a:avLst/>
              <a:gdLst>
                <a:gd name="G0" fmla="*/ 5420 1 2"/>
                <a:gd name="G1" fmla="*/ 1434 1 2"/>
                <a:gd name="G2" fmla="+- 1434 0 0"/>
                <a:gd name="G3" fmla="+- 5420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5420" y="0"/>
                  </a:lnTo>
                  <a:lnTo>
                    <a:pt x="5420" y="1434"/>
                  </a:lnTo>
                  <a:lnTo>
                    <a:pt x="0" y="143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65308" tIns="65308" rIns="65308" bIns="65308"/>
            <a:lstStyle>
              <a:lvl1pPr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1pPr>
              <a:lvl2pPr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2pPr>
              <a:lvl3pPr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3pPr>
              <a:lvl4pPr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4pPr>
              <a:lvl5pPr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en-FR" sz="2177" b="1">
                  <a:solidFill>
                    <a:srgbClr val="FFFF00"/>
                  </a:solidFill>
                  <a:latin typeface="EB Garamond" panose="020F0502020204030204" pitchFamily="34" charset="0"/>
                  <a:cs typeface="EB Garamond" panose="020F0502020204030204" pitchFamily="34" charset="0"/>
                </a:rPr>
                <a:t>Cd slit</a:t>
              </a:r>
            </a:p>
            <a:p>
              <a:pPr>
                <a:lnSpc>
                  <a:spcPct val="100000"/>
                </a:lnSpc>
              </a:pPr>
              <a:r>
                <a:rPr lang="en-US" altLang="en-FR" sz="2177" b="1">
                  <a:solidFill>
                    <a:srgbClr val="FFFF00"/>
                  </a:solidFill>
                  <a:latin typeface="EB Garamond" panose="020F0502020204030204" pitchFamily="34" charset="0"/>
                  <a:cs typeface="EB Garamond" panose="020F0502020204030204" pitchFamily="34" charset="0"/>
                </a:rPr>
                <a:t>0.5 mm width</a:t>
              </a:r>
            </a:p>
          </p:txBody>
        </p:sp>
      </p:grpSp>
      <p:sp>
        <p:nvSpPr>
          <p:cNvPr id="5124" name="AutoShape 4">
            <a:extLst>
              <a:ext uri="{FF2B5EF4-FFF2-40B4-BE49-F238E27FC236}">
                <a16:creationId xmlns:a16="http://schemas.microsoft.com/office/drawing/2014/main" id="{6CF13890-D406-F6EB-B8AC-00CDB3C05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03" y="115107"/>
            <a:ext cx="11882464" cy="625898"/>
          </a:xfrm>
          <a:custGeom>
            <a:avLst/>
            <a:gdLst>
              <a:gd name="G0" fmla="*/ 27293 1 2"/>
              <a:gd name="G1" fmla="*/ 1440 1 2"/>
              <a:gd name="G2" fmla="+- 1440 0 0"/>
              <a:gd name="G3" fmla="+- 2729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7293" y="0"/>
                </a:lnTo>
                <a:lnTo>
                  <a:pt x="27293" y="1440"/>
                </a:lnTo>
                <a:lnTo>
                  <a:pt x="0" y="144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47" tIns="130616" rIns="108847" bIns="54423"/>
          <a:lstStyle>
            <a:lvl1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altLang="en-FR" sz="2903" b="1" dirty="0">
                <a:solidFill>
                  <a:srgbClr val="404040"/>
                </a:solidFill>
                <a:cs typeface="Arial" panose="020B0604020202020204" pitchFamily="34" charset="0"/>
              </a:rPr>
              <a:t>Count rate: LR-Glass vs Float Glass </a:t>
            </a:r>
            <a:r>
              <a:rPr lang="en-US" altLang="en-FR" sz="2903" b="1" dirty="0" err="1">
                <a:solidFill>
                  <a:srgbClr val="404040"/>
                </a:solidFill>
                <a:cs typeface="Arial" panose="020B0604020202020204" pitchFamily="34" charset="0"/>
              </a:rPr>
              <a:t>nRPCs</a:t>
            </a:r>
            <a:endParaRPr lang="en-US" altLang="en-FR" sz="2903" b="1" dirty="0">
              <a:solidFill>
                <a:srgbClr val="404040"/>
              </a:solidFill>
              <a:cs typeface="Arial" panose="020B0604020202020204" pitchFamily="34" charset="0"/>
            </a:endParaRPr>
          </a:p>
        </p:txBody>
      </p:sp>
      <p:sp>
        <p:nvSpPr>
          <p:cNvPr id="5125" name="AutoShape 5">
            <a:extLst>
              <a:ext uri="{FF2B5EF4-FFF2-40B4-BE49-F238E27FC236}">
                <a16:creationId xmlns:a16="http://schemas.microsoft.com/office/drawing/2014/main" id="{159D4773-9568-B98A-23DC-336416EFE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03" y="798692"/>
            <a:ext cx="10421395" cy="0"/>
          </a:xfrm>
          <a:custGeom>
            <a:avLst/>
            <a:gdLst>
              <a:gd name="G0" fmla="*/ 23936 1 2"/>
              <a:gd name="G1" fmla="*/ 14924 1 2"/>
              <a:gd name="G2" fmla="+- 14924 0 0"/>
              <a:gd name="G3" fmla="+- 23936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3936" y="0"/>
                </a:lnTo>
                <a:lnTo>
                  <a:pt x="23936" y="14924"/>
                </a:lnTo>
                <a:lnTo>
                  <a:pt x="0" y="1492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3539" tIns="43539" rIns="43539" bIns="43539">
            <a:spAutoFit/>
          </a:bodyPr>
          <a:lstStyle>
            <a:lvl1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>
              <a:spcAft>
                <a:spcPts val="1209"/>
              </a:spcAft>
            </a:pPr>
            <a:r>
              <a:rPr lang="en-US" altLang="en-FR" sz="1935" b="1">
                <a:solidFill>
                  <a:srgbClr val="434343"/>
                </a:solidFill>
                <a:cs typeface="Arial" panose="020B0604020202020204" pitchFamily="34" charset="0"/>
              </a:rPr>
              <a:t>Beam collimated by a Cd-Slit &amp; Neutron flux adjusted with plexiglass attenuators</a:t>
            </a:r>
          </a:p>
        </p:txBody>
      </p:sp>
      <p:grpSp>
        <p:nvGrpSpPr>
          <p:cNvPr id="5126" name="Group 6">
            <a:extLst>
              <a:ext uri="{FF2B5EF4-FFF2-40B4-BE49-F238E27FC236}">
                <a16:creationId xmlns:a16="http://schemas.microsoft.com/office/drawing/2014/main" id="{62D1F680-FD26-8392-271A-3A1288FBB76F}"/>
              </a:ext>
            </a:extLst>
          </p:cNvPr>
          <p:cNvGrpSpPr>
            <a:grpSpLocks/>
          </p:cNvGrpSpPr>
          <p:nvPr/>
        </p:nvGrpSpPr>
        <p:grpSpPr bwMode="auto">
          <a:xfrm>
            <a:off x="1595590" y="3496410"/>
            <a:ext cx="1573618" cy="747822"/>
            <a:chOff x="76" y="1791"/>
            <a:chExt cx="1622" cy="7245858"/>
          </a:xfrm>
        </p:grpSpPr>
        <p:pic>
          <p:nvPicPr>
            <p:cNvPr id="5127" name="Picture 7">
              <a:extLst>
                <a:ext uri="{FF2B5EF4-FFF2-40B4-BE49-F238E27FC236}">
                  <a16:creationId xmlns:a16="http://schemas.microsoft.com/office/drawing/2014/main" id="{E062F4C2-9743-0322-E3F4-9B9C232B92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" y="2055"/>
              <a:ext cx="1622" cy="1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8" name="AutoShape 8">
              <a:extLst>
                <a:ext uri="{FF2B5EF4-FFF2-40B4-BE49-F238E27FC236}">
                  <a16:creationId xmlns:a16="http://schemas.microsoft.com/office/drawing/2014/main" id="{85ED76F1-4F4F-BBF1-4844-03F0C0DF9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" y="1791"/>
              <a:ext cx="1423" cy="7245858"/>
            </a:xfrm>
            <a:custGeom>
              <a:avLst/>
              <a:gdLst>
                <a:gd name="G0" fmla="*/ 6279 1 2"/>
                <a:gd name="G1" fmla="*/ 36196 1 2"/>
                <a:gd name="G2" fmla="+- 36196 0 0"/>
                <a:gd name="G3" fmla="+- 6279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6279" y="0"/>
                  </a:lnTo>
                  <a:lnTo>
                    <a:pt x="6279" y="36196"/>
                  </a:lnTo>
                  <a:lnTo>
                    <a:pt x="0" y="3619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110588" bIns="110588">
              <a:spAutoFit/>
            </a:bodyPr>
            <a:lstStyle>
              <a:lvl1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1pPr>
              <a:lvl2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2pPr>
              <a:lvl3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3pPr>
              <a:lvl4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4pPr>
              <a:lvl5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9pPr>
            </a:lstStyle>
            <a:p>
              <a:pPr algn="ctr">
                <a:spcAft>
                  <a:spcPts val="1209"/>
                </a:spcAft>
              </a:pPr>
              <a:r>
                <a:rPr lang="en-US" altLang="en-FR" sz="1693" b="1" dirty="0">
                  <a:solidFill>
                    <a:srgbClr val="434343"/>
                  </a:solidFill>
                  <a:cs typeface="Arial" panose="020B0604020202020204" pitchFamily="34" charset="0"/>
                </a:rPr>
                <a:t>Reconstructed Image </a:t>
              </a:r>
            </a:p>
            <a:p>
              <a:pPr algn="ctr">
                <a:spcAft>
                  <a:spcPts val="1209"/>
                </a:spcAft>
              </a:pPr>
              <a:r>
                <a:rPr lang="en-US" altLang="en-FR" sz="1693" b="1" dirty="0">
                  <a:solidFill>
                    <a:srgbClr val="434343"/>
                  </a:solidFill>
                  <a:cs typeface="Arial" panose="020B0604020202020204" pitchFamily="34" charset="0"/>
                </a:rPr>
                <a:t>(XY)-2D Map</a:t>
              </a:r>
            </a:p>
          </p:txBody>
        </p:sp>
      </p:grpSp>
      <p:grpSp>
        <p:nvGrpSpPr>
          <p:cNvPr id="5129" name="Group 9">
            <a:extLst>
              <a:ext uri="{FF2B5EF4-FFF2-40B4-BE49-F238E27FC236}">
                <a16:creationId xmlns:a16="http://schemas.microsoft.com/office/drawing/2014/main" id="{EA72748B-B617-0FC3-B676-9568C3B75642}"/>
              </a:ext>
            </a:extLst>
          </p:cNvPr>
          <p:cNvGrpSpPr>
            <a:grpSpLocks/>
          </p:cNvGrpSpPr>
          <p:nvPr/>
        </p:nvGrpSpPr>
        <p:grpSpPr bwMode="auto">
          <a:xfrm>
            <a:off x="394013" y="1355525"/>
            <a:ext cx="2147337518" cy="1847384"/>
            <a:chOff x="1794" y="795"/>
            <a:chExt cx="7774318" cy="3151580"/>
          </a:xfrm>
        </p:grpSpPr>
        <p:grpSp>
          <p:nvGrpSpPr>
            <p:cNvPr id="5130" name="Group 10">
              <a:extLst>
                <a:ext uri="{FF2B5EF4-FFF2-40B4-BE49-F238E27FC236}">
                  <a16:creationId xmlns:a16="http://schemas.microsoft.com/office/drawing/2014/main" id="{F876908D-E308-BC27-F933-F0A33CE033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4" y="795"/>
              <a:ext cx="7774318" cy="3151580"/>
              <a:chOff x="1794" y="795"/>
              <a:chExt cx="7774318" cy="3151580"/>
            </a:xfrm>
          </p:grpSpPr>
          <p:pic>
            <p:nvPicPr>
              <p:cNvPr id="5131" name="Picture 11">
                <a:extLst>
                  <a:ext uri="{FF2B5EF4-FFF2-40B4-BE49-F238E27FC236}">
                    <a16:creationId xmlns:a16="http://schemas.microsoft.com/office/drawing/2014/main" id="{46FDD730-5465-AA74-5E9D-11CE350008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03"/>
              <a:stretch>
                <a:fillRect/>
              </a:stretch>
            </p:blipFill>
            <p:spPr bwMode="auto">
              <a:xfrm>
                <a:off x="4225" y="795"/>
                <a:ext cx="2127" cy="20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r="4103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5132" name="Picture 12">
                <a:extLst>
                  <a:ext uri="{FF2B5EF4-FFF2-40B4-BE49-F238E27FC236}">
                    <a16:creationId xmlns:a16="http://schemas.microsoft.com/office/drawing/2014/main" id="{7E52A1DB-85E0-EE6D-714F-3F8638A9BF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4" y="817"/>
                <a:ext cx="2127" cy="20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5133" name="AutoShape 13">
                <a:extLst>
                  <a:ext uri="{FF2B5EF4-FFF2-40B4-BE49-F238E27FC236}">
                    <a16:creationId xmlns:a16="http://schemas.microsoft.com/office/drawing/2014/main" id="{6B2D5753-8033-4C32-130D-9FD2A889A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3853" y="3152375"/>
                <a:ext cx="2259" cy="0"/>
              </a:xfrm>
              <a:custGeom>
                <a:avLst/>
                <a:gdLst>
                  <a:gd name="G0" fmla="*/ 9969 1 2"/>
                  <a:gd name="G1" fmla="*/ 43812 1 2"/>
                  <a:gd name="G2" fmla="+- 43812 0 0"/>
                  <a:gd name="G3" fmla="+- 9969 0 0"/>
                </a:gdLst>
                <a:ahLst/>
                <a:cxnLst>
                  <a:cxn ang="0">
                    <a:pos x="r" y="vc"/>
                  </a:cxn>
                  <a:cxn ang="5400000">
                    <a:pos x="hc" y="b"/>
                  </a:cxn>
                  <a:cxn ang="10800000">
                    <a:pos x="l" y="vc"/>
                  </a:cxn>
                  <a:cxn ang="16200000">
                    <a:pos x="hc" y="t"/>
                  </a:cxn>
                </a:cxnLst>
                <a:rect l="0" t="0" r="0" b="0"/>
                <a:pathLst>
                  <a:path>
                    <a:moveTo>
                      <a:pt x="0" y="0"/>
                    </a:moveTo>
                    <a:lnTo>
                      <a:pt x="9969" y="0"/>
                    </a:lnTo>
                    <a:lnTo>
                      <a:pt x="9969" y="43812"/>
                    </a:lnTo>
                    <a:lnTo>
                      <a:pt x="0" y="43812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tIns="110588" bIns="110588">
                <a:spAutoFit/>
              </a:bodyPr>
              <a:lstStyle>
                <a:lvl1pPr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1pPr>
                <a:lvl2pPr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2pPr>
                <a:lvl3pPr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3pPr>
                <a:lvl4pPr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4pPr>
                <a:lvl5pPr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723900" algn="l"/>
                    <a:tab pos="1447800" algn="l"/>
                    <a:tab pos="2171700" algn="l"/>
                    <a:tab pos="28956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9pPr>
              </a:lstStyle>
              <a:p>
                <a:pPr algn="just">
                  <a:lnSpc>
                    <a:spcPct val="100000"/>
                  </a:lnSpc>
                </a:pPr>
                <a:r>
                  <a:rPr lang="en-US" altLang="en-FR" sz="1693" dirty="0">
                    <a:solidFill>
                      <a:srgbClr val="434343"/>
                    </a:solidFill>
                    <a:cs typeface="Arial" panose="020B0604020202020204" pitchFamily="34" charset="0"/>
                  </a:rPr>
                  <a:t>Integral of histograms normalized to unity</a:t>
                </a:r>
              </a:p>
            </p:txBody>
          </p:sp>
        </p:grpSp>
        <p:sp>
          <p:nvSpPr>
            <p:cNvPr id="5135" name="AutoShape 15">
              <a:extLst>
                <a:ext uri="{FF2B5EF4-FFF2-40B4-BE49-F238E27FC236}">
                  <a16:creationId xmlns:a16="http://schemas.microsoft.com/office/drawing/2014/main" id="{A3C4BA53-8B85-DF3A-BCEA-C1B0E9343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882" y="1463571"/>
              <a:ext cx="1573" cy="0"/>
            </a:xfrm>
            <a:custGeom>
              <a:avLst/>
              <a:gdLst>
                <a:gd name="G0" fmla="*/ 6943 1 2"/>
                <a:gd name="G1" fmla="*/ 886 1 2"/>
                <a:gd name="G2" fmla="+- 886 0 0"/>
                <a:gd name="G3" fmla="+- 6943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6943" y="0"/>
                  </a:lnTo>
                  <a:lnTo>
                    <a:pt x="6943" y="886"/>
                  </a:lnTo>
                  <a:lnTo>
                    <a:pt x="0" y="88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1pPr>
              <a:lvl2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2pPr>
              <a:lvl3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3pPr>
              <a:lvl4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4pPr>
              <a:lvl5pPr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9pPr>
            </a:lstStyle>
            <a:p>
              <a:pPr algn="just">
                <a:lnSpc>
                  <a:spcPct val="100000"/>
                </a:lnSpc>
              </a:pPr>
              <a:r>
                <a:rPr lang="en-US" altLang="en-FR" sz="1935" b="1" dirty="0">
                  <a:solidFill>
                    <a:srgbClr val="404040"/>
                  </a:solidFill>
                  <a:cs typeface="Arial" panose="020B0604020202020204" pitchFamily="34" charset="0"/>
                </a:rPr>
                <a:t>Float-Glass (9 x </a:t>
              </a:r>
              <a:r>
                <a:rPr lang="en-US" altLang="en-FR" sz="1935" b="1" dirty="0" err="1">
                  <a:solidFill>
                    <a:srgbClr val="404040"/>
                  </a:solidFill>
                  <a:cs typeface="Arial" panose="020B0604020202020204" pitchFamily="34" charset="0"/>
                </a:rPr>
                <a:t>nRPCs</a:t>
              </a:r>
              <a:r>
                <a:rPr lang="en-US" altLang="en-FR" sz="1935" b="1" dirty="0">
                  <a:solidFill>
                    <a:srgbClr val="404040"/>
                  </a:solidFill>
                  <a:cs typeface="Arial" panose="020B0604020202020204" pitchFamily="34" charset="0"/>
                </a:rPr>
                <a:t>)</a:t>
              </a:r>
            </a:p>
          </p:txBody>
        </p:sp>
      </p:grpSp>
      <p:sp>
        <p:nvSpPr>
          <p:cNvPr id="5136" name="AutoShape 16">
            <a:extLst>
              <a:ext uri="{FF2B5EF4-FFF2-40B4-BE49-F238E27FC236}">
                <a16:creationId xmlns:a16="http://schemas.microsoft.com/office/drawing/2014/main" id="{89EA7CD5-FAFB-5C61-90B1-8E524537B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1395" y="5531326"/>
            <a:ext cx="7464056" cy="1145915"/>
          </a:xfrm>
          <a:custGeom>
            <a:avLst/>
            <a:gdLst>
              <a:gd name="G0" fmla="*/ 15690 1 2"/>
              <a:gd name="G1" fmla="*/ 19059 1 2"/>
              <a:gd name="G2" fmla="+- 19059 0 0"/>
              <a:gd name="G3" fmla="+- 156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5690" y="0"/>
                </a:lnTo>
                <a:lnTo>
                  <a:pt x="15690" y="19059"/>
                </a:lnTo>
                <a:lnTo>
                  <a:pt x="0" y="1905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tIns="110588" bIns="110588">
            <a:spAutoFit/>
          </a:bodyPr>
          <a:lstStyle>
            <a:lvl1pPr marL="457200" indent="-315913"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altLang="en-FR" sz="1693" b="1" dirty="0">
                <a:cs typeface="Arial" panose="020B0604020202020204" pitchFamily="34" charset="0"/>
              </a:rPr>
              <a:t>For the LR-Glass</a:t>
            </a:r>
            <a:r>
              <a:rPr lang="en-US" altLang="en-FR" sz="1693" dirty="0">
                <a:cs typeface="Arial" panose="020B0604020202020204" pitchFamily="34" charset="0"/>
              </a:rPr>
              <a:t> the slit image profile remains unchanged by decreasing  </a:t>
            </a:r>
          </a:p>
          <a:p>
            <a:pPr algn="just">
              <a:lnSpc>
                <a:spcPct val="100000"/>
              </a:lnSpc>
            </a:pPr>
            <a:r>
              <a:rPr lang="en-US" altLang="en-FR" sz="1693" dirty="0">
                <a:cs typeface="Arial" panose="020B0604020202020204" pitchFamily="34" charset="0"/>
              </a:rPr>
              <a:t>the number of  attenuator (Increasing the neutron flux):</a:t>
            </a:r>
          </a:p>
          <a:p>
            <a:pPr algn="just">
              <a:spcBef>
                <a:spcPts val="1209"/>
              </a:spcBef>
              <a:buFont typeface="Arial" panose="020B0604020202020204" pitchFamily="34" charset="0"/>
              <a:buChar char="●"/>
            </a:pPr>
            <a:r>
              <a:rPr lang="en-US" altLang="en-FR" sz="1693" dirty="0">
                <a:cs typeface="Arial" panose="020B0604020202020204" pitchFamily="34" charset="0"/>
              </a:rPr>
              <a:t>Capable to sustain count rates &gt; 40 kHz/cm² (</a:t>
            </a:r>
            <a:r>
              <a:rPr lang="en-US" altLang="en-FR" sz="1693" b="1" dirty="0">
                <a:cs typeface="Arial" panose="020B0604020202020204" pitchFamily="34" charset="0"/>
              </a:rPr>
              <a:t>0 attenuators</a:t>
            </a:r>
            <a:r>
              <a:rPr lang="en-US" altLang="en-FR" sz="1693" dirty="0"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CA6E23-0998-EC48-11B6-CBFEC6E0D3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3422" y="2248596"/>
            <a:ext cx="3378200" cy="3238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A1371E-FB3B-A8AA-97E3-E859CD6A3C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9139" y="2236721"/>
            <a:ext cx="3517900" cy="3314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BD1D8C-BF84-7C85-CC41-ED653EC9FD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924" y="4268972"/>
            <a:ext cx="2578100" cy="2108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701921-82A4-BC19-730E-5DC51BB48A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02614" y="1832363"/>
            <a:ext cx="2438400" cy="19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1D910C-B23D-E784-0091-8B9AEBB76A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76086" y="1850281"/>
            <a:ext cx="2108200" cy="19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67BD27-AEA2-4F85-CA94-71F613D948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30186" y="2224492"/>
            <a:ext cx="3378200" cy="165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84521A-1C51-385A-1EB8-41FE8064034A}"/>
              </a:ext>
            </a:extLst>
          </p:cNvPr>
          <p:cNvSpPr txBox="1"/>
          <p:nvPr/>
        </p:nvSpPr>
        <p:spPr>
          <a:xfrm>
            <a:off x="9023268" y="6488672"/>
            <a:ext cx="3168520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10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>
            <a:extLst>
              <a:ext uri="{FF2B5EF4-FFF2-40B4-BE49-F238E27FC236}">
                <a16:creationId xmlns:a16="http://schemas.microsoft.com/office/drawing/2014/main" id="{6F5F8EEB-591A-C549-82F7-3FE819CBE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536" y="304800"/>
            <a:ext cx="11882464" cy="625898"/>
          </a:xfrm>
          <a:custGeom>
            <a:avLst/>
            <a:gdLst>
              <a:gd name="G0" fmla="*/ 27293 1 2"/>
              <a:gd name="G1" fmla="*/ 1440 1 2"/>
              <a:gd name="G2" fmla="+- 1440 0 0"/>
              <a:gd name="G3" fmla="+- 2729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7293" y="0"/>
                </a:lnTo>
                <a:lnTo>
                  <a:pt x="27293" y="1440"/>
                </a:lnTo>
                <a:lnTo>
                  <a:pt x="0" y="144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47" tIns="130616" rIns="108847" bIns="54423"/>
          <a:lstStyle>
            <a:lvl1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altLang="en-FR" sz="2903" b="1" dirty="0">
                <a:solidFill>
                  <a:srgbClr val="404040"/>
                </a:solidFill>
                <a:cs typeface="Arial" panose="020B0604020202020204" pitchFamily="34" charset="0"/>
              </a:rPr>
              <a:t>Multilayer </a:t>
            </a:r>
            <a:r>
              <a:rPr lang="en-US" altLang="en-FR" sz="2903" b="1" dirty="0" err="1">
                <a:solidFill>
                  <a:srgbClr val="404040"/>
                </a:solidFill>
                <a:cs typeface="Arial" panose="020B0604020202020204" pitchFamily="34" charset="0"/>
              </a:rPr>
              <a:t>nRPC</a:t>
            </a:r>
            <a:r>
              <a:rPr lang="en-US" altLang="en-FR" sz="2903" b="1" dirty="0">
                <a:solidFill>
                  <a:srgbClr val="404040"/>
                </a:solidFill>
                <a:cs typeface="Arial" panose="020B0604020202020204" pitchFamily="34" charset="0"/>
              </a:rPr>
              <a:t> Detector</a:t>
            </a:r>
          </a:p>
        </p:txBody>
      </p:sp>
      <p:sp>
        <p:nvSpPr>
          <p:cNvPr id="6146" name="AutoShape 2">
            <a:extLst>
              <a:ext uri="{FF2B5EF4-FFF2-40B4-BE49-F238E27FC236}">
                <a16:creationId xmlns:a16="http://schemas.microsoft.com/office/drawing/2014/main" id="{E76B2A14-A762-1CC4-CC08-2F9A9BD17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9923" y="1222747"/>
            <a:ext cx="6943900" cy="5635252"/>
          </a:xfrm>
          <a:custGeom>
            <a:avLst/>
            <a:gdLst>
              <a:gd name="G0" fmla="*/ 15175 1 2"/>
              <a:gd name="G1" fmla="*/ 41288 1 2"/>
              <a:gd name="G2" fmla="+- 41288 0 0"/>
              <a:gd name="G3" fmla="+- 15175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5175" y="0"/>
                </a:lnTo>
                <a:lnTo>
                  <a:pt x="15175" y="41288"/>
                </a:lnTo>
                <a:lnTo>
                  <a:pt x="0" y="41288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tIns="110588" bIns="110588">
            <a:spAutoFit/>
          </a:bodyPr>
          <a:lstStyle>
            <a:lvl1pPr marL="457200" indent="-3286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 marL="914400" indent="-3286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Char char="●"/>
            </a:pPr>
            <a:r>
              <a:rPr lang="en-US" altLang="en-FR" sz="1935" dirty="0">
                <a:cs typeface="Arial" panose="020B0604020202020204" pitchFamily="34" charset="0"/>
              </a:rPr>
              <a:t>The detector's active area increased 4-fold compared to</a:t>
            </a:r>
            <a:br>
              <a:rPr lang="en-US" altLang="en-FR" sz="1935" dirty="0">
                <a:cs typeface="Arial" panose="020B0604020202020204" pitchFamily="34" charset="0"/>
              </a:rPr>
            </a:br>
            <a:r>
              <a:rPr lang="en-US" altLang="en-FR" sz="1935" dirty="0">
                <a:cs typeface="Arial" panose="020B0604020202020204" pitchFamily="34" charset="0"/>
              </a:rPr>
              <a:t>the first prototype, with spatial resolution remaining </a:t>
            </a:r>
            <a:br>
              <a:rPr lang="en-US" altLang="en-FR" sz="1935" dirty="0">
                <a:cs typeface="Arial" panose="020B0604020202020204" pitchFamily="34" charset="0"/>
              </a:rPr>
            </a:br>
            <a:r>
              <a:rPr lang="en-US" altLang="en-FR" sz="1935" dirty="0">
                <a:cs typeface="Arial" panose="020B0604020202020204" pitchFamily="34" charset="0"/>
              </a:rPr>
              <a:t>unaffected by scaling (</a:t>
            </a:r>
            <a:r>
              <a:rPr lang="en-US" altLang="en-FR" sz="1935" i="1" dirty="0">
                <a:cs typeface="Arial" panose="020B0604020202020204" pitchFamily="34" charset="0"/>
              </a:rPr>
              <a:t>staying &lt; 0.3 mm FWHM</a:t>
            </a:r>
            <a:r>
              <a:rPr lang="en-US" altLang="en-FR" sz="1935" dirty="0">
                <a:cs typeface="Arial" panose="020B0604020202020204" pitchFamily="34" charset="0"/>
              </a:rPr>
              <a:t>)</a:t>
            </a:r>
          </a:p>
          <a:p>
            <a:pPr indent="0">
              <a:spcBef>
                <a:spcPts val="1209"/>
              </a:spcBef>
            </a:pPr>
            <a:endParaRPr lang="en-US" altLang="en-FR" sz="1935" dirty="0">
              <a:cs typeface="Arial" panose="020B0604020202020204" pitchFamily="34" charset="0"/>
            </a:endParaRPr>
          </a:p>
          <a:p>
            <a:pPr>
              <a:spcBef>
                <a:spcPts val="1209"/>
              </a:spcBef>
              <a:buFont typeface="Arial" panose="020B0604020202020204" pitchFamily="34" charset="0"/>
              <a:buChar char="●"/>
            </a:pPr>
            <a:r>
              <a:rPr lang="en-US" altLang="en-FR" sz="1935" dirty="0">
                <a:cs typeface="Arial" panose="020B0604020202020204" pitchFamily="34" charset="0"/>
              </a:rPr>
              <a:t>Total detection efficiency (~42 %, </a:t>
            </a:r>
            <a:r>
              <a:rPr lang="en-US" altLang="en-FR" sz="1935" dirty="0" err="1">
                <a:cs typeface="Arial" panose="020B0604020202020204" pitchFamily="34" charset="0"/>
              </a:rPr>
              <a:t>λn</a:t>
            </a:r>
            <a:r>
              <a:rPr lang="en-US" altLang="en-FR" sz="1935" dirty="0">
                <a:cs typeface="Arial" panose="020B0604020202020204" pitchFamily="34" charset="0"/>
              </a:rPr>
              <a:t>=2.5 </a:t>
            </a:r>
            <a:r>
              <a:rPr lang="en-US" altLang="en-FR" sz="1935" dirty="0" err="1">
                <a:cs typeface="Arial" panose="020B0604020202020204" pitchFamily="34" charset="0"/>
              </a:rPr>
              <a:t>Å</a:t>
            </a:r>
            <a:r>
              <a:rPr lang="en-US" altLang="en-FR" sz="1935" dirty="0">
                <a:cs typeface="Arial" panose="020B0604020202020204" pitchFamily="34" charset="0"/>
              </a:rPr>
              <a:t>) agrees well </a:t>
            </a:r>
            <a:br>
              <a:rPr lang="en-US" altLang="en-FR" sz="1935" dirty="0">
                <a:cs typeface="Arial" panose="020B0604020202020204" pitchFamily="34" charset="0"/>
              </a:rPr>
            </a:br>
            <a:r>
              <a:rPr lang="en-US" altLang="en-FR" sz="1935" dirty="0">
                <a:cs typeface="Arial" panose="020B0604020202020204" pitchFamily="34" charset="0"/>
              </a:rPr>
              <a:t>with the simulation prediction.</a:t>
            </a:r>
          </a:p>
          <a:p>
            <a:pPr indent="0">
              <a:spcBef>
                <a:spcPts val="1209"/>
              </a:spcBef>
            </a:pPr>
            <a:endParaRPr lang="en-US" altLang="en-FR" sz="1935" dirty="0">
              <a:cs typeface="Arial" panose="020B0604020202020204" pitchFamily="34" charset="0"/>
            </a:endParaRPr>
          </a:p>
          <a:p>
            <a:pPr indent="-412784">
              <a:spcBef>
                <a:spcPts val="1209"/>
              </a:spcBef>
              <a:buFont typeface="EB Garamond" panose="020F0502020204030204" pitchFamily="34" charset="0"/>
              <a:buChar char="●"/>
            </a:pPr>
            <a:r>
              <a:rPr lang="en-US" altLang="en-FR" sz="2177" dirty="0">
                <a:cs typeface="Arial" panose="020B0604020202020204" pitchFamily="34" charset="0"/>
              </a:rPr>
              <a:t>The </a:t>
            </a:r>
            <a:r>
              <a:rPr lang="en-US" altLang="en-FR" sz="2177" b="1" dirty="0">
                <a:cs typeface="Arial" panose="020B0604020202020204" pitchFamily="34" charset="0"/>
              </a:rPr>
              <a:t>LR-Glass </a:t>
            </a:r>
            <a:r>
              <a:rPr lang="en-US" altLang="en-FR" sz="2177" b="1" dirty="0" err="1">
                <a:cs typeface="Arial" panose="020B0604020202020204" pitchFamily="34" charset="0"/>
              </a:rPr>
              <a:t>nRPC</a:t>
            </a:r>
            <a:r>
              <a:rPr lang="en-US" altLang="en-FR" sz="2177" dirty="0">
                <a:cs typeface="Arial" panose="020B0604020202020204" pitchFamily="34" charset="0"/>
              </a:rPr>
              <a:t>  is shown to sustain </a:t>
            </a:r>
            <a:br>
              <a:rPr lang="en-US" altLang="en-FR" sz="2177" dirty="0">
                <a:cs typeface="Arial" panose="020B0604020202020204" pitchFamily="34" charset="0"/>
              </a:rPr>
            </a:br>
            <a:r>
              <a:rPr lang="en-US" altLang="en-FR" sz="2177" dirty="0" err="1">
                <a:cs typeface="Arial" panose="020B0604020202020204" pitchFamily="34" charset="0"/>
              </a:rPr>
              <a:t>máx</a:t>
            </a:r>
            <a:r>
              <a:rPr lang="en-US" altLang="en-FR" sz="2177" dirty="0">
                <a:cs typeface="Arial" panose="020B0604020202020204" pitchFamily="34" charset="0"/>
              </a:rPr>
              <a:t>. count rates &gt; 40 kHz/cm</a:t>
            </a:r>
            <a:r>
              <a:rPr lang="en-US" altLang="en-FR" sz="2177" baseline="30000" dirty="0">
                <a:cs typeface="Arial" panose="020B0604020202020204" pitchFamily="34" charset="0"/>
              </a:rPr>
              <a:t>2</a:t>
            </a:r>
          </a:p>
          <a:p>
            <a:pPr lvl="1">
              <a:spcBef>
                <a:spcPts val="1209"/>
              </a:spcBef>
              <a:buFont typeface="Arial" panose="020B0604020202020204" pitchFamily="34" charset="0"/>
              <a:buChar char="○"/>
            </a:pPr>
            <a:r>
              <a:rPr lang="en-US" altLang="en-FR" sz="1935" dirty="0">
                <a:cs typeface="Arial" panose="020B0604020202020204" pitchFamily="34" charset="0"/>
              </a:rPr>
              <a:t>Suggests potential for count rates in the </a:t>
            </a:r>
            <a:br>
              <a:rPr lang="en-US" altLang="en-FR" sz="1935" dirty="0">
                <a:cs typeface="Arial" panose="020B0604020202020204" pitchFamily="34" charset="0"/>
              </a:rPr>
            </a:br>
            <a:r>
              <a:rPr lang="en-US" altLang="en-FR" sz="1935" dirty="0">
                <a:cs typeface="Arial" panose="020B0604020202020204" pitchFamily="34" charset="0"/>
              </a:rPr>
              <a:t>hundreds of kHz/cm² with multilayer </a:t>
            </a:r>
            <a:r>
              <a:rPr lang="en-US" altLang="en-FR" sz="1935" dirty="0" err="1">
                <a:cs typeface="Arial" panose="020B0604020202020204" pitchFamily="34" charset="0"/>
              </a:rPr>
              <a:t>nRPC</a:t>
            </a:r>
            <a:r>
              <a:rPr lang="en-US" altLang="en-FR" sz="1935" dirty="0">
                <a:cs typeface="Arial" panose="020B0604020202020204" pitchFamily="34" charset="0"/>
              </a:rPr>
              <a:t> detectors </a:t>
            </a:r>
          </a:p>
          <a:p>
            <a:pPr indent="0">
              <a:spcBef>
                <a:spcPts val="1209"/>
              </a:spcBef>
              <a:spcAft>
                <a:spcPts val="1209"/>
              </a:spcAft>
            </a:pPr>
            <a:br>
              <a:rPr lang="en-US" altLang="en-FR" sz="1935" i="1" dirty="0">
                <a:solidFill>
                  <a:srgbClr val="073763"/>
                </a:solidFill>
                <a:cs typeface="Arial" panose="020B0604020202020204" pitchFamily="34" charset="0"/>
              </a:rPr>
            </a:br>
            <a:r>
              <a:rPr lang="en-US" altLang="en-FR" sz="1935" i="1" dirty="0">
                <a:solidFill>
                  <a:srgbClr val="073763"/>
                </a:solidFill>
                <a:cs typeface="Arial" panose="020B0604020202020204" pitchFamily="34" charset="0"/>
              </a:rPr>
              <a:t>Note that each neutron detection affects only a </a:t>
            </a:r>
            <a:br>
              <a:rPr lang="en-US" altLang="en-FR" sz="1935" i="1" dirty="0">
                <a:solidFill>
                  <a:srgbClr val="073763"/>
                </a:solidFill>
                <a:cs typeface="Arial" panose="020B0604020202020204" pitchFamily="34" charset="0"/>
              </a:rPr>
            </a:br>
            <a:r>
              <a:rPr lang="en-US" altLang="en-FR" sz="1935" i="1" dirty="0">
                <a:solidFill>
                  <a:srgbClr val="073763"/>
                </a:solidFill>
                <a:cs typeface="Arial" panose="020B0604020202020204" pitchFamily="34" charset="0"/>
              </a:rPr>
              <a:t>single gas gap at a time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FA5E46-2D53-FC23-4372-95EF857AA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10" y="1066800"/>
            <a:ext cx="2882900" cy="2362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290CFD-320E-62E5-A22B-7681AA3E6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97" y="3429000"/>
            <a:ext cx="3390900" cy="3124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E4F894-0227-C506-17A1-C717EEA1EDD2}"/>
              </a:ext>
            </a:extLst>
          </p:cNvPr>
          <p:cNvSpPr txBox="1"/>
          <p:nvPr/>
        </p:nvSpPr>
        <p:spPr>
          <a:xfrm>
            <a:off x="9023267" y="6488672"/>
            <a:ext cx="3390899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11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>
            <a:extLst>
              <a:ext uri="{FF2B5EF4-FFF2-40B4-BE49-F238E27FC236}">
                <a16:creationId xmlns:a16="http://schemas.microsoft.com/office/drawing/2014/main" id="{499E8917-0CBE-9EE1-0444-F2A71C4EACF7}"/>
              </a:ext>
            </a:extLst>
          </p:cNvPr>
          <p:cNvSpPr/>
          <p:nvPr/>
        </p:nvSpPr>
        <p:spPr>
          <a:xfrm>
            <a:off x="2830225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DBC13798-78B6-7387-1DA5-8E2B56152012}"/>
              </a:ext>
            </a:extLst>
          </p:cNvPr>
          <p:cNvSpPr/>
          <p:nvPr/>
        </p:nvSpPr>
        <p:spPr>
          <a:xfrm>
            <a:off x="2873764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94BFBBBA-CAAB-2292-E930-3D6E71CAA577}"/>
              </a:ext>
            </a:extLst>
          </p:cNvPr>
          <p:cNvSpPr/>
          <p:nvPr/>
        </p:nvSpPr>
        <p:spPr>
          <a:xfrm>
            <a:off x="2917302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5500340A-1AC0-E56E-C922-024C5DA0EC75}"/>
              </a:ext>
            </a:extLst>
          </p:cNvPr>
          <p:cNvSpPr/>
          <p:nvPr/>
        </p:nvSpPr>
        <p:spPr>
          <a:xfrm>
            <a:off x="2960841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7A045607-036D-1B3E-1C46-7BBCD604D878}"/>
              </a:ext>
            </a:extLst>
          </p:cNvPr>
          <p:cNvSpPr/>
          <p:nvPr/>
        </p:nvSpPr>
        <p:spPr>
          <a:xfrm>
            <a:off x="3004380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F9D8F1AF-6C4F-0407-2C0F-AA343B7340E9}"/>
              </a:ext>
            </a:extLst>
          </p:cNvPr>
          <p:cNvSpPr/>
          <p:nvPr/>
        </p:nvSpPr>
        <p:spPr>
          <a:xfrm>
            <a:off x="3047918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E1E928C2-C80D-0D4C-BD60-493566F1FC99}"/>
              </a:ext>
            </a:extLst>
          </p:cNvPr>
          <p:cNvSpPr/>
          <p:nvPr/>
        </p:nvSpPr>
        <p:spPr>
          <a:xfrm>
            <a:off x="3091457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EB980098-8340-2183-9D6E-24815EB543AF}"/>
              </a:ext>
            </a:extLst>
          </p:cNvPr>
          <p:cNvSpPr/>
          <p:nvPr/>
        </p:nvSpPr>
        <p:spPr>
          <a:xfrm>
            <a:off x="3134996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074A6063-F4FD-7A65-D835-DC387DFCA2AC}"/>
              </a:ext>
            </a:extLst>
          </p:cNvPr>
          <p:cNvSpPr/>
          <p:nvPr/>
        </p:nvSpPr>
        <p:spPr>
          <a:xfrm>
            <a:off x="3222073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FCD94D19-1C9F-EDFB-5E4B-2E1790F4C339}"/>
              </a:ext>
            </a:extLst>
          </p:cNvPr>
          <p:cNvSpPr/>
          <p:nvPr/>
        </p:nvSpPr>
        <p:spPr>
          <a:xfrm>
            <a:off x="3178534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EC56824F-A220-E9EB-415A-F785A3ABD906}"/>
              </a:ext>
            </a:extLst>
          </p:cNvPr>
          <p:cNvSpPr/>
          <p:nvPr/>
        </p:nvSpPr>
        <p:spPr>
          <a:xfrm>
            <a:off x="3265611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26CDCEA4-F01D-E4AF-5B72-9B41FD0E4AC8}"/>
              </a:ext>
            </a:extLst>
          </p:cNvPr>
          <p:cNvSpPr/>
          <p:nvPr/>
        </p:nvSpPr>
        <p:spPr>
          <a:xfrm>
            <a:off x="3309150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723D825-506E-421F-1E8B-87BB83B8A230}"/>
              </a:ext>
            </a:extLst>
          </p:cNvPr>
          <p:cNvSpPr/>
          <p:nvPr/>
        </p:nvSpPr>
        <p:spPr>
          <a:xfrm>
            <a:off x="3352689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E53AEE75-955F-8788-9A63-558378E09BF3}"/>
              </a:ext>
            </a:extLst>
          </p:cNvPr>
          <p:cNvSpPr/>
          <p:nvPr/>
        </p:nvSpPr>
        <p:spPr>
          <a:xfrm>
            <a:off x="3396227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51F8BA53-F63E-A157-3D33-5DB76CE73DFB}"/>
              </a:ext>
            </a:extLst>
          </p:cNvPr>
          <p:cNvSpPr/>
          <p:nvPr/>
        </p:nvSpPr>
        <p:spPr>
          <a:xfrm>
            <a:off x="3439766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CB587D98-3C13-8B77-241A-21EE6F3C012A}"/>
              </a:ext>
            </a:extLst>
          </p:cNvPr>
          <p:cNvSpPr/>
          <p:nvPr/>
        </p:nvSpPr>
        <p:spPr>
          <a:xfrm>
            <a:off x="3483305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A58C735-3ED5-5EFD-04E0-3BD5E372AA39}"/>
              </a:ext>
            </a:extLst>
          </p:cNvPr>
          <p:cNvSpPr/>
          <p:nvPr/>
        </p:nvSpPr>
        <p:spPr>
          <a:xfrm flipV="1">
            <a:off x="2816728" y="1984056"/>
            <a:ext cx="690958" cy="6517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1ED599DA-E461-C443-6884-AF3977D668A1}"/>
              </a:ext>
            </a:extLst>
          </p:cNvPr>
          <p:cNvSpPr/>
          <p:nvPr/>
        </p:nvSpPr>
        <p:spPr>
          <a:xfrm>
            <a:off x="2133607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A2FD1E19-23DF-8592-C461-E89B458A8A7E}"/>
              </a:ext>
            </a:extLst>
          </p:cNvPr>
          <p:cNvSpPr/>
          <p:nvPr/>
        </p:nvSpPr>
        <p:spPr>
          <a:xfrm>
            <a:off x="2177146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18EC83DF-BCBD-3A94-C1D9-FB42433FB557}"/>
              </a:ext>
            </a:extLst>
          </p:cNvPr>
          <p:cNvSpPr/>
          <p:nvPr/>
        </p:nvSpPr>
        <p:spPr>
          <a:xfrm>
            <a:off x="2220683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A43F6E3-8709-9C37-3D19-45C0DE262DFA}"/>
              </a:ext>
            </a:extLst>
          </p:cNvPr>
          <p:cNvSpPr/>
          <p:nvPr/>
        </p:nvSpPr>
        <p:spPr>
          <a:xfrm>
            <a:off x="2264223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E29AA206-2086-0AEE-51BD-0C82E74E8DF8}"/>
              </a:ext>
            </a:extLst>
          </p:cNvPr>
          <p:cNvSpPr/>
          <p:nvPr/>
        </p:nvSpPr>
        <p:spPr>
          <a:xfrm>
            <a:off x="2307762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D7BD03D9-45B8-1DC2-27F8-6ACFEC6575DC}"/>
              </a:ext>
            </a:extLst>
          </p:cNvPr>
          <p:cNvSpPr/>
          <p:nvPr/>
        </p:nvSpPr>
        <p:spPr>
          <a:xfrm>
            <a:off x="2351300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E2BD14D9-1348-6F71-FA01-B681FA8533E2}"/>
              </a:ext>
            </a:extLst>
          </p:cNvPr>
          <p:cNvSpPr/>
          <p:nvPr/>
        </p:nvSpPr>
        <p:spPr>
          <a:xfrm>
            <a:off x="2394839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20F6DDD7-434D-8D80-7762-C0EF7A56193C}"/>
              </a:ext>
            </a:extLst>
          </p:cNvPr>
          <p:cNvSpPr/>
          <p:nvPr/>
        </p:nvSpPr>
        <p:spPr>
          <a:xfrm>
            <a:off x="2438376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84E117BF-52EF-1140-076C-E75A1DADD351}"/>
              </a:ext>
            </a:extLst>
          </p:cNvPr>
          <p:cNvSpPr/>
          <p:nvPr/>
        </p:nvSpPr>
        <p:spPr>
          <a:xfrm>
            <a:off x="2525455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3FA364A-2D00-27DA-589F-8B9EFB5AA7FB}"/>
              </a:ext>
            </a:extLst>
          </p:cNvPr>
          <p:cNvSpPr/>
          <p:nvPr/>
        </p:nvSpPr>
        <p:spPr>
          <a:xfrm>
            <a:off x="2481916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98A1D3E3-4053-2BE3-33C4-9D8B132B170F}"/>
              </a:ext>
            </a:extLst>
          </p:cNvPr>
          <p:cNvSpPr/>
          <p:nvPr/>
        </p:nvSpPr>
        <p:spPr>
          <a:xfrm>
            <a:off x="2568993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AF7AB461-C480-01B0-75B5-56808CBAF31C}"/>
              </a:ext>
            </a:extLst>
          </p:cNvPr>
          <p:cNvSpPr/>
          <p:nvPr/>
        </p:nvSpPr>
        <p:spPr>
          <a:xfrm>
            <a:off x="2612532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BB31AA48-5FA9-44EE-A2E2-B57F6B95330E}"/>
              </a:ext>
            </a:extLst>
          </p:cNvPr>
          <p:cNvSpPr/>
          <p:nvPr/>
        </p:nvSpPr>
        <p:spPr>
          <a:xfrm>
            <a:off x="2656071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F27BF808-5498-09DD-0631-482C8090940D}"/>
              </a:ext>
            </a:extLst>
          </p:cNvPr>
          <p:cNvSpPr/>
          <p:nvPr/>
        </p:nvSpPr>
        <p:spPr>
          <a:xfrm>
            <a:off x="2699609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6F91CBBB-2395-42E2-6AB6-E2D0900020CF}"/>
              </a:ext>
            </a:extLst>
          </p:cNvPr>
          <p:cNvSpPr/>
          <p:nvPr/>
        </p:nvSpPr>
        <p:spPr>
          <a:xfrm>
            <a:off x="2743148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07EFCCEC-D13C-07FE-7D26-E82BBE0A21F3}"/>
              </a:ext>
            </a:extLst>
          </p:cNvPr>
          <p:cNvSpPr/>
          <p:nvPr/>
        </p:nvSpPr>
        <p:spPr>
          <a:xfrm>
            <a:off x="2786686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40007C28-C57D-D661-E9D7-46A1FDED0BDA}"/>
              </a:ext>
            </a:extLst>
          </p:cNvPr>
          <p:cNvSpPr/>
          <p:nvPr/>
        </p:nvSpPr>
        <p:spPr>
          <a:xfrm flipV="1">
            <a:off x="2120110" y="1984056"/>
            <a:ext cx="690958" cy="6517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AFB47E5E-7FF8-D337-AD29-BFBB841EB90E}"/>
              </a:ext>
            </a:extLst>
          </p:cNvPr>
          <p:cNvSpPr/>
          <p:nvPr/>
        </p:nvSpPr>
        <p:spPr>
          <a:xfrm>
            <a:off x="1436989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568CA5F9-38AC-3E21-F818-BFBD6BF6D52E}"/>
              </a:ext>
            </a:extLst>
          </p:cNvPr>
          <p:cNvSpPr/>
          <p:nvPr/>
        </p:nvSpPr>
        <p:spPr>
          <a:xfrm>
            <a:off x="1480527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C437CA02-6387-5F35-0C0C-888313D78FC0}"/>
              </a:ext>
            </a:extLst>
          </p:cNvPr>
          <p:cNvSpPr/>
          <p:nvPr/>
        </p:nvSpPr>
        <p:spPr>
          <a:xfrm>
            <a:off x="1524066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B11CE70C-31B4-2FAB-FDEC-2E0995DCAD8A}"/>
              </a:ext>
            </a:extLst>
          </p:cNvPr>
          <p:cNvSpPr/>
          <p:nvPr/>
        </p:nvSpPr>
        <p:spPr>
          <a:xfrm>
            <a:off x="1567605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0769ADE9-A438-AAEE-E199-028D1E7500E0}"/>
              </a:ext>
            </a:extLst>
          </p:cNvPr>
          <p:cNvSpPr/>
          <p:nvPr/>
        </p:nvSpPr>
        <p:spPr>
          <a:xfrm>
            <a:off x="1611143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ADD40B2F-8506-4F30-D30F-01A1C8DCAB95}"/>
              </a:ext>
            </a:extLst>
          </p:cNvPr>
          <p:cNvSpPr/>
          <p:nvPr/>
        </p:nvSpPr>
        <p:spPr>
          <a:xfrm>
            <a:off x="1654682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31AD9AB0-A759-9FA9-610F-9D76557E7572}"/>
              </a:ext>
            </a:extLst>
          </p:cNvPr>
          <p:cNvSpPr/>
          <p:nvPr/>
        </p:nvSpPr>
        <p:spPr>
          <a:xfrm>
            <a:off x="1698221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6F09ECE6-8DE7-7642-8B30-BD86C447E3B1}"/>
              </a:ext>
            </a:extLst>
          </p:cNvPr>
          <p:cNvSpPr/>
          <p:nvPr/>
        </p:nvSpPr>
        <p:spPr>
          <a:xfrm>
            <a:off x="1741759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7BA22145-A39D-C6CD-3888-5EE8F77FC33D}"/>
              </a:ext>
            </a:extLst>
          </p:cNvPr>
          <p:cNvSpPr/>
          <p:nvPr/>
        </p:nvSpPr>
        <p:spPr>
          <a:xfrm>
            <a:off x="1828837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5" name="Straight Connector 44">
            <a:extLst>
              <a:ext uri="{FF2B5EF4-FFF2-40B4-BE49-F238E27FC236}">
                <a16:creationId xmlns:a16="http://schemas.microsoft.com/office/drawing/2014/main" id="{14CA4F82-75D3-3B4B-160E-67E99CD5858A}"/>
              </a:ext>
            </a:extLst>
          </p:cNvPr>
          <p:cNvSpPr/>
          <p:nvPr/>
        </p:nvSpPr>
        <p:spPr>
          <a:xfrm>
            <a:off x="1785297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6" name="Straight Connector 45">
            <a:extLst>
              <a:ext uri="{FF2B5EF4-FFF2-40B4-BE49-F238E27FC236}">
                <a16:creationId xmlns:a16="http://schemas.microsoft.com/office/drawing/2014/main" id="{D1CCF545-EDC0-1FDB-A767-A08DF35151D8}"/>
              </a:ext>
            </a:extLst>
          </p:cNvPr>
          <p:cNvSpPr/>
          <p:nvPr/>
        </p:nvSpPr>
        <p:spPr>
          <a:xfrm>
            <a:off x="1872375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07CD47F5-C3B3-7D75-8368-F63B4E0DCDA9}"/>
              </a:ext>
            </a:extLst>
          </p:cNvPr>
          <p:cNvSpPr/>
          <p:nvPr/>
        </p:nvSpPr>
        <p:spPr>
          <a:xfrm>
            <a:off x="1915914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D5D6F96A-526C-15D0-A0F5-DAE9B3B77FF6}"/>
              </a:ext>
            </a:extLst>
          </p:cNvPr>
          <p:cNvSpPr/>
          <p:nvPr/>
        </p:nvSpPr>
        <p:spPr>
          <a:xfrm>
            <a:off x="1959452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49" name="Straight Connector 48">
            <a:extLst>
              <a:ext uri="{FF2B5EF4-FFF2-40B4-BE49-F238E27FC236}">
                <a16:creationId xmlns:a16="http://schemas.microsoft.com/office/drawing/2014/main" id="{3429A8E9-EB92-3831-78A7-4A3296A900EE}"/>
              </a:ext>
            </a:extLst>
          </p:cNvPr>
          <p:cNvSpPr/>
          <p:nvPr/>
        </p:nvSpPr>
        <p:spPr>
          <a:xfrm>
            <a:off x="2002990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0" name="Straight Connector 49">
            <a:extLst>
              <a:ext uri="{FF2B5EF4-FFF2-40B4-BE49-F238E27FC236}">
                <a16:creationId xmlns:a16="http://schemas.microsoft.com/office/drawing/2014/main" id="{B53921F7-FF9E-A395-508D-A217C0CDA745}"/>
              </a:ext>
            </a:extLst>
          </p:cNvPr>
          <p:cNvSpPr/>
          <p:nvPr/>
        </p:nvSpPr>
        <p:spPr>
          <a:xfrm>
            <a:off x="2046530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1" name="Straight Connector 50">
            <a:extLst>
              <a:ext uri="{FF2B5EF4-FFF2-40B4-BE49-F238E27FC236}">
                <a16:creationId xmlns:a16="http://schemas.microsoft.com/office/drawing/2014/main" id="{3199DD24-453C-DCAA-785D-A69D74D042D6}"/>
              </a:ext>
            </a:extLst>
          </p:cNvPr>
          <p:cNvSpPr/>
          <p:nvPr/>
        </p:nvSpPr>
        <p:spPr>
          <a:xfrm>
            <a:off x="2090068" y="1991893"/>
            <a:ext cx="0" cy="283001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E0AACA04-BF23-08B2-E737-4E4442DB9AAB}"/>
              </a:ext>
            </a:extLst>
          </p:cNvPr>
          <p:cNvSpPr/>
          <p:nvPr/>
        </p:nvSpPr>
        <p:spPr>
          <a:xfrm flipV="1">
            <a:off x="1423492" y="1984056"/>
            <a:ext cx="690958" cy="6517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3" name="Straight Connector 52">
            <a:extLst>
              <a:ext uri="{FF2B5EF4-FFF2-40B4-BE49-F238E27FC236}">
                <a16:creationId xmlns:a16="http://schemas.microsoft.com/office/drawing/2014/main" id="{54EFA5AF-EB11-1472-2B84-3962095BF565}"/>
              </a:ext>
            </a:extLst>
          </p:cNvPr>
          <p:cNvSpPr/>
          <p:nvPr/>
        </p:nvSpPr>
        <p:spPr>
          <a:xfrm>
            <a:off x="45494" y="2630604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4" name="Straight Connector 53">
            <a:extLst>
              <a:ext uri="{FF2B5EF4-FFF2-40B4-BE49-F238E27FC236}">
                <a16:creationId xmlns:a16="http://schemas.microsoft.com/office/drawing/2014/main" id="{A37D8787-3940-CCD4-7AB2-361CED67C48C}"/>
              </a:ext>
            </a:extLst>
          </p:cNvPr>
          <p:cNvSpPr/>
          <p:nvPr/>
        </p:nvSpPr>
        <p:spPr>
          <a:xfrm>
            <a:off x="89033" y="2590113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5" name="Straight Connector 54">
            <a:extLst>
              <a:ext uri="{FF2B5EF4-FFF2-40B4-BE49-F238E27FC236}">
                <a16:creationId xmlns:a16="http://schemas.microsoft.com/office/drawing/2014/main" id="{4B2263BF-E582-217C-1DC3-C036EC4B288D}"/>
              </a:ext>
            </a:extLst>
          </p:cNvPr>
          <p:cNvSpPr/>
          <p:nvPr/>
        </p:nvSpPr>
        <p:spPr>
          <a:xfrm>
            <a:off x="132571" y="2549187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6" name="Straight Connector 55">
            <a:extLst>
              <a:ext uri="{FF2B5EF4-FFF2-40B4-BE49-F238E27FC236}">
                <a16:creationId xmlns:a16="http://schemas.microsoft.com/office/drawing/2014/main" id="{F6193434-0D72-2F35-CD14-EC73E8CAE7F2}"/>
              </a:ext>
            </a:extLst>
          </p:cNvPr>
          <p:cNvSpPr/>
          <p:nvPr/>
        </p:nvSpPr>
        <p:spPr>
          <a:xfrm>
            <a:off x="176110" y="2508695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7" name="Straight Connector 56">
            <a:extLst>
              <a:ext uri="{FF2B5EF4-FFF2-40B4-BE49-F238E27FC236}">
                <a16:creationId xmlns:a16="http://schemas.microsoft.com/office/drawing/2014/main" id="{34E03700-A8FC-D522-6D66-B0D662CC617B}"/>
              </a:ext>
            </a:extLst>
          </p:cNvPr>
          <p:cNvSpPr/>
          <p:nvPr/>
        </p:nvSpPr>
        <p:spPr>
          <a:xfrm>
            <a:off x="219648" y="2468204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8" name="Straight Connector 57">
            <a:extLst>
              <a:ext uri="{FF2B5EF4-FFF2-40B4-BE49-F238E27FC236}">
                <a16:creationId xmlns:a16="http://schemas.microsoft.com/office/drawing/2014/main" id="{1857A983-BFBE-8B42-A40B-2F82FD5271E0}"/>
              </a:ext>
            </a:extLst>
          </p:cNvPr>
          <p:cNvSpPr/>
          <p:nvPr/>
        </p:nvSpPr>
        <p:spPr>
          <a:xfrm>
            <a:off x="263187" y="2427279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59" name="Straight Connector 58">
            <a:extLst>
              <a:ext uri="{FF2B5EF4-FFF2-40B4-BE49-F238E27FC236}">
                <a16:creationId xmlns:a16="http://schemas.microsoft.com/office/drawing/2014/main" id="{91A024E7-DA90-8BDF-1CDE-56223009B125}"/>
              </a:ext>
            </a:extLst>
          </p:cNvPr>
          <p:cNvSpPr/>
          <p:nvPr/>
        </p:nvSpPr>
        <p:spPr>
          <a:xfrm>
            <a:off x="306725" y="2386788"/>
            <a:ext cx="2786474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0" name="Straight Connector 59">
            <a:extLst>
              <a:ext uri="{FF2B5EF4-FFF2-40B4-BE49-F238E27FC236}">
                <a16:creationId xmlns:a16="http://schemas.microsoft.com/office/drawing/2014/main" id="{C07AF1D1-BA9D-DE2F-19AD-4E7BB9433289}"/>
              </a:ext>
            </a:extLst>
          </p:cNvPr>
          <p:cNvSpPr/>
          <p:nvPr/>
        </p:nvSpPr>
        <p:spPr>
          <a:xfrm>
            <a:off x="350264" y="2346297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1" name="Straight Connector 60">
            <a:extLst>
              <a:ext uri="{FF2B5EF4-FFF2-40B4-BE49-F238E27FC236}">
                <a16:creationId xmlns:a16="http://schemas.microsoft.com/office/drawing/2014/main" id="{23203CB5-0216-A8A3-FE47-C81087D78539}"/>
              </a:ext>
            </a:extLst>
          </p:cNvPr>
          <p:cNvSpPr/>
          <p:nvPr/>
        </p:nvSpPr>
        <p:spPr>
          <a:xfrm>
            <a:off x="437342" y="2264880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2" name="Straight Connector 61">
            <a:extLst>
              <a:ext uri="{FF2B5EF4-FFF2-40B4-BE49-F238E27FC236}">
                <a16:creationId xmlns:a16="http://schemas.microsoft.com/office/drawing/2014/main" id="{265DC554-FC44-C962-2158-68DCE1AF8C31}"/>
              </a:ext>
            </a:extLst>
          </p:cNvPr>
          <p:cNvSpPr/>
          <p:nvPr/>
        </p:nvSpPr>
        <p:spPr>
          <a:xfrm>
            <a:off x="393803" y="2305371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3" name="Straight Connector 62">
            <a:extLst>
              <a:ext uri="{FF2B5EF4-FFF2-40B4-BE49-F238E27FC236}">
                <a16:creationId xmlns:a16="http://schemas.microsoft.com/office/drawing/2014/main" id="{4B597B3E-EC5C-3F90-D7BE-F398B33A9879}"/>
              </a:ext>
            </a:extLst>
          </p:cNvPr>
          <p:cNvSpPr/>
          <p:nvPr/>
        </p:nvSpPr>
        <p:spPr>
          <a:xfrm>
            <a:off x="480880" y="2224389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4" name="Straight Connector 63">
            <a:extLst>
              <a:ext uri="{FF2B5EF4-FFF2-40B4-BE49-F238E27FC236}">
                <a16:creationId xmlns:a16="http://schemas.microsoft.com/office/drawing/2014/main" id="{85451A1C-A6CD-044B-CC12-E13A653BE546}"/>
              </a:ext>
            </a:extLst>
          </p:cNvPr>
          <p:cNvSpPr/>
          <p:nvPr/>
        </p:nvSpPr>
        <p:spPr>
          <a:xfrm>
            <a:off x="524419" y="2183462"/>
            <a:ext cx="2786473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5" name="Straight Connector 64">
            <a:extLst>
              <a:ext uri="{FF2B5EF4-FFF2-40B4-BE49-F238E27FC236}">
                <a16:creationId xmlns:a16="http://schemas.microsoft.com/office/drawing/2014/main" id="{0A6CFF23-6695-0CB4-DFB4-83756D7E67F1}"/>
              </a:ext>
            </a:extLst>
          </p:cNvPr>
          <p:cNvSpPr/>
          <p:nvPr/>
        </p:nvSpPr>
        <p:spPr>
          <a:xfrm flipV="1">
            <a:off x="500908" y="2142971"/>
            <a:ext cx="2853523" cy="871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6" name="Straight Connector 65">
            <a:extLst>
              <a:ext uri="{FF2B5EF4-FFF2-40B4-BE49-F238E27FC236}">
                <a16:creationId xmlns:a16="http://schemas.microsoft.com/office/drawing/2014/main" id="{8180A760-6917-EF38-B7B6-AE406DD5FBB6}"/>
              </a:ext>
            </a:extLst>
          </p:cNvPr>
          <p:cNvSpPr/>
          <p:nvPr/>
        </p:nvSpPr>
        <p:spPr>
          <a:xfrm flipV="1">
            <a:off x="481316" y="2102480"/>
            <a:ext cx="2916653" cy="174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7" name="Straight Connector 66">
            <a:extLst>
              <a:ext uri="{FF2B5EF4-FFF2-40B4-BE49-F238E27FC236}">
                <a16:creationId xmlns:a16="http://schemas.microsoft.com/office/drawing/2014/main" id="{D502FCCB-5544-25BB-7EE6-5B6230F157B0}"/>
              </a:ext>
            </a:extLst>
          </p:cNvPr>
          <p:cNvSpPr/>
          <p:nvPr/>
        </p:nvSpPr>
        <p:spPr>
          <a:xfrm flipV="1">
            <a:off x="478704" y="2061554"/>
            <a:ext cx="2962804" cy="3048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8" name="Straight Connector 67">
            <a:extLst>
              <a:ext uri="{FF2B5EF4-FFF2-40B4-BE49-F238E27FC236}">
                <a16:creationId xmlns:a16="http://schemas.microsoft.com/office/drawing/2014/main" id="{BCA3DD4C-DACA-E1B3-BA12-67609219962E}"/>
              </a:ext>
            </a:extLst>
          </p:cNvPr>
          <p:cNvSpPr/>
          <p:nvPr/>
        </p:nvSpPr>
        <p:spPr>
          <a:xfrm flipV="1">
            <a:off x="471302" y="2021064"/>
            <a:ext cx="3013744" cy="1305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975662FB-9A0D-D4C8-0E4D-84CA042CB9A0}"/>
              </a:ext>
            </a:extLst>
          </p:cNvPr>
          <p:cNvSpPr/>
          <p:nvPr/>
        </p:nvSpPr>
        <p:spPr>
          <a:xfrm>
            <a:off x="37656" y="1991892"/>
            <a:ext cx="485020" cy="653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0" name="Straight Connector 69">
            <a:extLst>
              <a:ext uri="{FF2B5EF4-FFF2-40B4-BE49-F238E27FC236}">
                <a16:creationId xmlns:a16="http://schemas.microsoft.com/office/drawing/2014/main" id="{9781F72B-BB44-8A4E-7B97-4275F1C15E8C}"/>
              </a:ext>
            </a:extLst>
          </p:cNvPr>
          <p:cNvSpPr/>
          <p:nvPr/>
        </p:nvSpPr>
        <p:spPr>
          <a:xfrm flipH="1">
            <a:off x="1435683" y="4177532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1" name="Straight Connector 70">
            <a:extLst>
              <a:ext uri="{FF2B5EF4-FFF2-40B4-BE49-F238E27FC236}">
                <a16:creationId xmlns:a16="http://schemas.microsoft.com/office/drawing/2014/main" id="{B1D5AF8D-32A6-06F5-A298-30E59FFBF36E}"/>
              </a:ext>
            </a:extLst>
          </p:cNvPr>
          <p:cNvSpPr/>
          <p:nvPr/>
        </p:nvSpPr>
        <p:spPr>
          <a:xfrm flipH="1">
            <a:off x="1435683" y="4221071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2" name="Straight Connector 71">
            <a:extLst>
              <a:ext uri="{FF2B5EF4-FFF2-40B4-BE49-F238E27FC236}">
                <a16:creationId xmlns:a16="http://schemas.microsoft.com/office/drawing/2014/main" id="{46C6DBB6-6DF2-7AE4-CAB2-9B302A5EAB13}"/>
              </a:ext>
            </a:extLst>
          </p:cNvPr>
          <p:cNvSpPr/>
          <p:nvPr/>
        </p:nvSpPr>
        <p:spPr>
          <a:xfrm flipH="1">
            <a:off x="1435683" y="4264609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3" name="Straight Connector 72">
            <a:extLst>
              <a:ext uri="{FF2B5EF4-FFF2-40B4-BE49-F238E27FC236}">
                <a16:creationId xmlns:a16="http://schemas.microsoft.com/office/drawing/2014/main" id="{39C8E49B-DDDB-A1E5-3436-38FB44378D54}"/>
              </a:ext>
            </a:extLst>
          </p:cNvPr>
          <p:cNvSpPr/>
          <p:nvPr/>
        </p:nvSpPr>
        <p:spPr>
          <a:xfrm flipH="1">
            <a:off x="1435683" y="4308583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4" name="Straight Connector 73">
            <a:extLst>
              <a:ext uri="{FF2B5EF4-FFF2-40B4-BE49-F238E27FC236}">
                <a16:creationId xmlns:a16="http://schemas.microsoft.com/office/drawing/2014/main" id="{FD0F49CC-E0B4-FE9D-91E3-9D2E871B0435}"/>
              </a:ext>
            </a:extLst>
          </p:cNvPr>
          <p:cNvSpPr/>
          <p:nvPr/>
        </p:nvSpPr>
        <p:spPr>
          <a:xfrm flipH="1">
            <a:off x="1435683" y="4352122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5" name="Straight Connector 74">
            <a:extLst>
              <a:ext uri="{FF2B5EF4-FFF2-40B4-BE49-F238E27FC236}">
                <a16:creationId xmlns:a16="http://schemas.microsoft.com/office/drawing/2014/main" id="{AD0DE369-5659-5E1A-BAEF-EEA0325BBA7E}"/>
              </a:ext>
            </a:extLst>
          </p:cNvPr>
          <p:cNvSpPr/>
          <p:nvPr/>
        </p:nvSpPr>
        <p:spPr>
          <a:xfrm flipH="1">
            <a:off x="1435683" y="4396096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6" name="Straight Connector 75">
            <a:extLst>
              <a:ext uri="{FF2B5EF4-FFF2-40B4-BE49-F238E27FC236}">
                <a16:creationId xmlns:a16="http://schemas.microsoft.com/office/drawing/2014/main" id="{DCF11DBC-A75B-3A8B-FD3F-5809CB86C436}"/>
              </a:ext>
            </a:extLst>
          </p:cNvPr>
          <p:cNvSpPr/>
          <p:nvPr/>
        </p:nvSpPr>
        <p:spPr>
          <a:xfrm flipH="1">
            <a:off x="1435683" y="4439633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7" name="Straight Connector 76">
            <a:extLst>
              <a:ext uri="{FF2B5EF4-FFF2-40B4-BE49-F238E27FC236}">
                <a16:creationId xmlns:a16="http://schemas.microsoft.com/office/drawing/2014/main" id="{EC29DEC5-EC3D-1814-8650-86622DC87204}"/>
              </a:ext>
            </a:extLst>
          </p:cNvPr>
          <p:cNvSpPr/>
          <p:nvPr/>
        </p:nvSpPr>
        <p:spPr>
          <a:xfrm flipH="1">
            <a:off x="1435683" y="4483173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8" name="Straight Connector 77">
            <a:extLst>
              <a:ext uri="{FF2B5EF4-FFF2-40B4-BE49-F238E27FC236}">
                <a16:creationId xmlns:a16="http://schemas.microsoft.com/office/drawing/2014/main" id="{10A27EED-E669-B22C-2851-67BD5070174F}"/>
              </a:ext>
            </a:extLst>
          </p:cNvPr>
          <p:cNvSpPr/>
          <p:nvPr/>
        </p:nvSpPr>
        <p:spPr>
          <a:xfrm flipH="1">
            <a:off x="1435683" y="4570685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79" name="Straight Connector 78">
            <a:extLst>
              <a:ext uri="{FF2B5EF4-FFF2-40B4-BE49-F238E27FC236}">
                <a16:creationId xmlns:a16="http://schemas.microsoft.com/office/drawing/2014/main" id="{FF593016-4110-22BE-DBFE-0D9B7749B973}"/>
              </a:ext>
            </a:extLst>
          </p:cNvPr>
          <p:cNvSpPr/>
          <p:nvPr/>
        </p:nvSpPr>
        <p:spPr>
          <a:xfrm flipH="1">
            <a:off x="1435683" y="4527147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0" name="Straight Connector 79">
            <a:extLst>
              <a:ext uri="{FF2B5EF4-FFF2-40B4-BE49-F238E27FC236}">
                <a16:creationId xmlns:a16="http://schemas.microsoft.com/office/drawing/2014/main" id="{40283346-5292-A494-FDC0-A8BC40D4A31F}"/>
              </a:ext>
            </a:extLst>
          </p:cNvPr>
          <p:cNvSpPr/>
          <p:nvPr/>
        </p:nvSpPr>
        <p:spPr>
          <a:xfrm flipH="1">
            <a:off x="1435683" y="4614224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1" name="Straight Connector 80">
            <a:extLst>
              <a:ext uri="{FF2B5EF4-FFF2-40B4-BE49-F238E27FC236}">
                <a16:creationId xmlns:a16="http://schemas.microsoft.com/office/drawing/2014/main" id="{8F679B6C-F749-2665-A683-80D10B7E1507}"/>
              </a:ext>
            </a:extLst>
          </p:cNvPr>
          <p:cNvSpPr/>
          <p:nvPr/>
        </p:nvSpPr>
        <p:spPr>
          <a:xfrm flipH="1">
            <a:off x="1435683" y="4658198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2" name="Straight Connector 81">
            <a:extLst>
              <a:ext uri="{FF2B5EF4-FFF2-40B4-BE49-F238E27FC236}">
                <a16:creationId xmlns:a16="http://schemas.microsoft.com/office/drawing/2014/main" id="{124B56EB-7653-59AD-1FCE-929B0EA8E9A3}"/>
              </a:ext>
            </a:extLst>
          </p:cNvPr>
          <p:cNvSpPr/>
          <p:nvPr/>
        </p:nvSpPr>
        <p:spPr>
          <a:xfrm flipH="1">
            <a:off x="1435683" y="4701737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3" name="Straight Connector 82">
            <a:extLst>
              <a:ext uri="{FF2B5EF4-FFF2-40B4-BE49-F238E27FC236}">
                <a16:creationId xmlns:a16="http://schemas.microsoft.com/office/drawing/2014/main" id="{20CE14B5-B933-8D71-5469-B88B8F544E70}"/>
              </a:ext>
            </a:extLst>
          </p:cNvPr>
          <p:cNvSpPr/>
          <p:nvPr/>
        </p:nvSpPr>
        <p:spPr>
          <a:xfrm flipH="1">
            <a:off x="1435683" y="4745711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4" name="Straight Connector 83">
            <a:extLst>
              <a:ext uri="{FF2B5EF4-FFF2-40B4-BE49-F238E27FC236}">
                <a16:creationId xmlns:a16="http://schemas.microsoft.com/office/drawing/2014/main" id="{294E9C7E-7CC0-63D3-F113-397F88F2CE4A}"/>
              </a:ext>
            </a:extLst>
          </p:cNvPr>
          <p:cNvSpPr/>
          <p:nvPr/>
        </p:nvSpPr>
        <p:spPr>
          <a:xfrm flipH="1">
            <a:off x="1435683" y="4789250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5" name="Straight Connector 84">
            <a:extLst>
              <a:ext uri="{FF2B5EF4-FFF2-40B4-BE49-F238E27FC236}">
                <a16:creationId xmlns:a16="http://schemas.microsoft.com/office/drawing/2014/main" id="{981BD287-0A89-2F6B-825E-11733A9F1D5D}"/>
              </a:ext>
            </a:extLst>
          </p:cNvPr>
          <p:cNvSpPr/>
          <p:nvPr/>
        </p:nvSpPr>
        <p:spPr>
          <a:xfrm flipH="1">
            <a:off x="1435683" y="4832788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6" name="Freeform 85">
            <a:extLst>
              <a:ext uri="{FF2B5EF4-FFF2-40B4-BE49-F238E27FC236}">
                <a16:creationId xmlns:a16="http://schemas.microsoft.com/office/drawing/2014/main" id="{703D5675-FAAA-FAD4-6708-D14D356E9226}"/>
              </a:ext>
            </a:extLst>
          </p:cNvPr>
          <p:cNvSpPr/>
          <p:nvPr/>
        </p:nvSpPr>
        <p:spPr>
          <a:xfrm rot="5400000" flipV="1">
            <a:off x="2925574" y="4872408"/>
            <a:ext cx="693570" cy="64654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7" name="Straight Connector 86">
            <a:extLst>
              <a:ext uri="{FF2B5EF4-FFF2-40B4-BE49-F238E27FC236}">
                <a16:creationId xmlns:a16="http://schemas.microsoft.com/office/drawing/2014/main" id="{9DAFFC2D-8389-564B-2F70-745E46FA9C58}"/>
              </a:ext>
            </a:extLst>
          </p:cNvPr>
          <p:cNvSpPr/>
          <p:nvPr/>
        </p:nvSpPr>
        <p:spPr>
          <a:xfrm flipH="1">
            <a:off x="1435683" y="3478301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8" name="Straight Connector 87">
            <a:extLst>
              <a:ext uri="{FF2B5EF4-FFF2-40B4-BE49-F238E27FC236}">
                <a16:creationId xmlns:a16="http://schemas.microsoft.com/office/drawing/2014/main" id="{12730F59-892B-DDD4-CF6B-3DC5B2B2520C}"/>
              </a:ext>
            </a:extLst>
          </p:cNvPr>
          <p:cNvSpPr/>
          <p:nvPr/>
        </p:nvSpPr>
        <p:spPr>
          <a:xfrm flipH="1">
            <a:off x="1435683" y="3521840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89" name="Straight Connector 88">
            <a:extLst>
              <a:ext uri="{FF2B5EF4-FFF2-40B4-BE49-F238E27FC236}">
                <a16:creationId xmlns:a16="http://schemas.microsoft.com/office/drawing/2014/main" id="{841362F3-BFBD-C8D2-4BC7-B5633BFED5DD}"/>
              </a:ext>
            </a:extLst>
          </p:cNvPr>
          <p:cNvSpPr/>
          <p:nvPr/>
        </p:nvSpPr>
        <p:spPr>
          <a:xfrm flipH="1">
            <a:off x="1435683" y="3565379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0" name="Straight Connector 89">
            <a:extLst>
              <a:ext uri="{FF2B5EF4-FFF2-40B4-BE49-F238E27FC236}">
                <a16:creationId xmlns:a16="http://schemas.microsoft.com/office/drawing/2014/main" id="{1222B6E5-FEE3-B890-64F3-2A0E0FB19227}"/>
              </a:ext>
            </a:extLst>
          </p:cNvPr>
          <p:cNvSpPr/>
          <p:nvPr/>
        </p:nvSpPr>
        <p:spPr>
          <a:xfrm flipH="1">
            <a:off x="1435683" y="3609352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1" name="Straight Connector 90">
            <a:extLst>
              <a:ext uri="{FF2B5EF4-FFF2-40B4-BE49-F238E27FC236}">
                <a16:creationId xmlns:a16="http://schemas.microsoft.com/office/drawing/2014/main" id="{1987FDB1-F371-76EF-1997-126B72CF9864}"/>
              </a:ext>
            </a:extLst>
          </p:cNvPr>
          <p:cNvSpPr/>
          <p:nvPr/>
        </p:nvSpPr>
        <p:spPr>
          <a:xfrm flipH="1">
            <a:off x="1435683" y="3652891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2" name="Straight Connector 91">
            <a:extLst>
              <a:ext uri="{FF2B5EF4-FFF2-40B4-BE49-F238E27FC236}">
                <a16:creationId xmlns:a16="http://schemas.microsoft.com/office/drawing/2014/main" id="{63425DD9-7962-353E-B296-BC166219D0B1}"/>
              </a:ext>
            </a:extLst>
          </p:cNvPr>
          <p:cNvSpPr/>
          <p:nvPr/>
        </p:nvSpPr>
        <p:spPr>
          <a:xfrm flipH="1">
            <a:off x="1435683" y="3696865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3" name="Straight Connector 92">
            <a:extLst>
              <a:ext uri="{FF2B5EF4-FFF2-40B4-BE49-F238E27FC236}">
                <a16:creationId xmlns:a16="http://schemas.microsoft.com/office/drawing/2014/main" id="{92014263-9648-C473-3222-A1D2ED7DCF13}"/>
              </a:ext>
            </a:extLst>
          </p:cNvPr>
          <p:cNvSpPr/>
          <p:nvPr/>
        </p:nvSpPr>
        <p:spPr>
          <a:xfrm flipH="1">
            <a:off x="1435683" y="3740403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4" name="Straight Connector 93">
            <a:extLst>
              <a:ext uri="{FF2B5EF4-FFF2-40B4-BE49-F238E27FC236}">
                <a16:creationId xmlns:a16="http://schemas.microsoft.com/office/drawing/2014/main" id="{21763C13-F764-5F71-7D1E-D9B500839267}"/>
              </a:ext>
            </a:extLst>
          </p:cNvPr>
          <p:cNvSpPr/>
          <p:nvPr/>
        </p:nvSpPr>
        <p:spPr>
          <a:xfrm flipH="1">
            <a:off x="1435683" y="3783943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5" name="Straight Connector 94">
            <a:extLst>
              <a:ext uri="{FF2B5EF4-FFF2-40B4-BE49-F238E27FC236}">
                <a16:creationId xmlns:a16="http://schemas.microsoft.com/office/drawing/2014/main" id="{63E124F9-9B33-F79B-58A1-CCA1E450AF9B}"/>
              </a:ext>
            </a:extLst>
          </p:cNvPr>
          <p:cNvSpPr/>
          <p:nvPr/>
        </p:nvSpPr>
        <p:spPr>
          <a:xfrm flipH="1">
            <a:off x="1435683" y="3871455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6" name="Straight Connector 95">
            <a:extLst>
              <a:ext uri="{FF2B5EF4-FFF2-40B4-BE49-F238E27FC236}">
                <a16:creationId xmlns:a16="http://schemas.microsoft.com/office/drawing/2014/main" id="{FE4C8ECC-EBD7-A81F-03C8-5ADFCEA646C1}"/>
              </a:ext>
            </a:extLst>
          </p:cNvPr>
          <p:cNvSpPr/>
          <p:nvPr/>
        </p:nvSpPr>
        <p:spPr>
          <a:xfrm flipH="1">
            <a:off x="1435683" y="3827917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7" name="Straight Connector 96">
            <a:extLst>
              <a:ext uri="{FF2B5EF4-FFF2-40B4-BE49-F238E27FC236}">
                <a16:creationId xmlns:a16="http://schemas.microsoft.com/office/drawing/2014/main" id="{06EAFC8A-DF04-15C8-9D52-0BE998E32875}"/>
              </a:ext>
            </a:extLst>
          </p:cNvPr>
          <p:cNvSpPr/>
          <p:nvPr/>
        </p:nvSpPr>
        <p:spPr>
          <a:xfrm flipH="1">
            <a:off x="1435683" y="3914994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8" name="Straight Connector 97">
            <a:extLst>
              <a:ext uri="{FF2B5EF4-FFF2-40B4-BE49-F238E27FC236}">
                <a16:creationId xmlns:a16="http://schemas.microsoft.com/office/drawing/2014/main" id="{D75B2AB5-FE3A-822F-FF48-846C5A71F68C}"/>
              </a:ext>
            </a:extLst>
          </p:cNvPr>
          <p:cNvSpPr/>
          <p:nvPr/>
        </p:nvSpPr>
        <p:spPr>
          <a:xfrm flipH="1">
            <a:off x="1435683" y="3958968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99" name="Straight Connector 98">
            <a:extLst>
              <a:ext uri="{FF2B5EF4-FFF2-40B4-BE49-F238E27FC236}">
                <a16:creationId xmlns:a16="http://schemas.microsoft.com/office/drawing/2014/main" id="{BB66B2AC-70C5-95B4-99C0-FEB775E25606}"/>
              </a:ext>
            </a:extLst>
          </p:cNvPr>
          <p:cNvSpPr/>
          <p:nvPr/>
        </p:nvSpPr>
        <p:spPr>
          <a:xfrm flipH="1">
            <a:off x="1435683" y="4002507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0" name="Straight Connector 99">
            <a:extLst>
              <a:ext uri="{FF2B5EF4-FFF2-40B4-BE49-F238E27FC236}">
                <a16:creationId xmlns:a16="http://schemas.microsoft.com/office/drawing/2014/main" id="{B23CE7D0-3776-D61E-7EDB-114838383DA3}"/>
              </a:ext>
            </a:extLst>
          </p:cNvPr>
          <p:cNvSpPr/>
          <p:nvPr/>
        </p:nvSpPr>
        <p:spPr>
          <a:xfrm flipH="1">
            <a:off x="1435683" y="4046481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1" name="Straight Connector 100">
            <a:extLst>
              <a:ext uri="{FF2B5EF4-FFF2-40B4-BE49-F238E27FC236}">
                <a16:creationId xmlns:a16="http://schemas.microsoft.com/office/drawing/2014/main" id="{8F20A07D-9D61-95CE-5FA8-18EDAD7EAD19}"/>
              </a:ext>
            </a:extLst>
          </p:cNvPr>
          <p:cNvSpPr/>
          <p:nvPr/>
        </p:nvSpPr>
        <p:spPr>
          <a:xfrm flipH="1">
            <a:off x="1435683" y="4090019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2" name="Straight Connector 101">
            <a:extLst>
              <a:ext uri="{FF2B5EF4-FFF2-40B4-BE49-F238E27FC236}">
                <a16:creationId xmlns:a16="http://schemas.microsoft.com/office/drawing/2014/main" id="{5DC3BB43-3B72-456D-AA07-1F834D288EF2}"/>
              </a:ext>
            </a:extLst>
          </p:cNvPr>
          <p:cNvSpPr/>
          <p:nvPr/>
        </p:nvSpPr>
        <p:spPr>
          <a:xfrm flipH="1">
            <a:off x="1435683" y="4133558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B04E09A0-9E63-260A-7B1F-42ABE5F53936}"/>
              </a:ext>
            </a:extLst>
          </p:cNvPr>
          <p:cNvSpPr/>
          <p:nvPr/>
        </p:nvSpPr>
        <p:spPr>
          <a:xfrm rot="5400000" flipV="1">
            <a:off x="2925574" y="4172743"/>
            <a:ext cx="693570" cy="64654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4" name="Straight Connector 103">
            <a:extLst>
              <a:ext uri="{FF2B5EF4-FFF2-40B4-BE49-F238E27FC236}">
                <a16:creationId xmlns:a16="http://schemas.microsoft.com/office/drawing/2014/main" id="{60D7241B-E8F5-2B48-1528-C5A7F2251C8E}"/>
              </a:ext>
            </a:extLst>
          </p:cNvPr>
          <p:cNvSpPr/>
          <p:nvPr/>
        </p:nvSpPr>
        <p:spPr>
          <a:xfrm flipH="1">
            <a:off x="1435683" y="2779071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5" name="Straight Connector 104">
            <a:extLst>
              <a:ext uri="{FF2B5EF4-FFF2-40B4-BE49-F238E27FC236}">
                <a16:creationId xmlns:a16="http://schemas.microsoft.com/office/drawing/2014/main" id="{01592612-1171-9F8E-A514-0B0942F8C92C}"/>
              </a:ext>
            </a:extLst>
          </p:cNvPr>
          <p:cNvSpPr/>
          <p:nvPr/>
        </p:nvSpPr>
        <p:spPr>
          <a:xfrm flipH="1">
            <a:off x="1435683" y="2822610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6" name="Straight Connector 105">
            <a:extLst>
              <a:ext uri="{FF2B5EF4-FFF2-40B4-BE49-F238E27FC236}">
                <a16:creationId xmlns:a16="http://schemas.microsoft.com/office/drawing/2014/main" id="{8ABE78C2-1FC0-98A0-1FC4-8C4EC0B517BA}"/>
              </a:ext>
            </a:extLst>
          </p:cNvPr>
          <p:cNvSpPr/>
          <p:nvPr/>
        </p:nvSpPr>
        <p:spPr>
          <a:xfrm flipH="1">
            <a:off x="1435683" y="2866148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7" name="Straight Connector 106">
            <a:extLst>
              <a:ext uri="{FF2B5EF4-FFF2-40B4-BE49-F238E27FC236}">
                <a16:creationId xmlns:a16="http://schemas.microsoft.com/office/drawing/2014/main" id="{5FC3E93D-0698-5019-5F38-735EE116CDFE}"/>
              </a:ext>
            </a:extLst>
          </p:cNvPr>
          <p:cNvSpPr/>
          <p:nvPr/>
        </p:nvSpPr>
        <p:spPr>
          <a:xfrm flipH="1">
            <a:off x="1435683" y="2910122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8" name="Straight Connector 107">
            <a:extLst>
              <a:ext uri="{FF2B5EF4-FFF2-40B4-BE49-F238E27FC236}">
                <a16:creationId xmlns:a16="http://schemas.microsoft.com/office/drawing/2014/main" id="{8A6A0ABF-FC75-19F2-531D-4845D3D99AC3}"/>
              </a:ext>
            </a:extLst>
          </p:cNvPr>
          <p:cNvSpPr/>
          <p:nvPr/>
        </p:nvSpPr>
        <p:spPr>
          <a:xfrm flipH="1">
            <a:off x="1435683" y="2953661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09" name="Straight Connector 108">
            <a:extLst>
              <a:ext uri="{FF2B5EF4-FFF2-40B4-BE49-F238E27FC236}">
                <a16:creationId xmlns:a16="http://schemas.microsoft.com/office/drawing/2014/main" id="{C306047C-DB9D-50D3-2A9F-EB393DD6538A}"/>
              </a:ext>
            </a:extLst>
          </p:cNvPr>
          <p:cNvSpPr/>
          <p:nvPr/>
        </p:nvSpPr>
        <p:spPr>
          <a:xfrm flipH="1">
            <a:off x="1435683" y="2997635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0" name="Straight Connector 109">
            <a:extLst>
              <a:ext uri="{FF2B5EF4-FFF2-40B4-BE49-F238E27FC236}">
                <a16:creationId xmlns:a16="http://schemas.microsoft.com/office/drawing/2014/main" id="{BE8D2474-5263-94A3-8A8F-15E6846B66E8}"/>
              </a:ext>
            </a:extLst>
          </p:cNvPr>
          <p:cNvSpPr/>
          <p:nvPr/>
        </p:nvSpPr>
        <p:spPr>
          <a:xfrm flipH="1">
            <a:off x="1435683" y="3041174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1" name="Straight Connector 110">
            <a:extLst>
              <a:ext uri="{FF2B5EF4-FFF2-40B4-BE49-F238E27FC236}">
                <a16:creationId xmlns:a16="http://schemas.microsoft.com/office/drawing/2014/main" id="{AD7148AC-C03E-641A-8D80-9FA4035C55AD}"/>
              </a:ext>
            </a:extLst>
          </p:cNvPr>
          <p:cNvSpPr/>
          <p:nvPr/>
        </p:nvSpPr>
        <p:spPr>
          <a:xfrm flipH="1">
            <a:off x="1435683" y="3084712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2" name="Straight Connector 111">
            <a:extLst>
              <a:ext uri="{FF2B5EF4-FFF2-40B4-BE49-F238E27FC236}">
                <a16:creationId xmlns:a16="http://schemas.microsoft.com/office/drawing/2014/main" id="{53D7EFE4-0F94-B531-FD03-9763106AF7AF}"/>
              </a:ext>
            </a:extLst>
          </p:cNvPr>
          <p:cNvSpPr/>
          <p:nvPr/>
        </p:nvSpPr>
        <p:spPr>
          <a:xfrm flipH="1">
            <a:off x="1435683" y="3172225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3" name="Straight Connector 112">
            <a:extLst>
              <a:ext uri="{FF2B5EF4-FFF2-40B4-BE49-F238E27FC236}">
                <a16:creationId xmlns:a16="http://schemas.microsoft.com/office/drawing/2014/main" id="{FEE5471D-11FD-9233-0DAE-F193940AD2B2}"/>
              </a:ext>
            </a:extLst>
          </p:cNvPr>
          <p:cNvSpPr/>
          <p:nvPr/>
        </p:nvSpPr>
        <p:spPr>
          <a:xfrm flipH="1">
            <a:off x="1435683" y="3128686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4" name="Straight Connector 113">
            <a:extLst>
              <a:ext uri="{FF2B5EF4-FFF2-40B4-BE49-F238E27FC236}">
                <a16:creationId xmlns:a16="http://schemas.microsoft.com/office/drawing/2014/main" id="{254D67EB-E726-C59A-1654-C762F8649199}"/>
              </a:ext>
            </a:extLst>
          </p:cNvPr>
          <p:cNvSpPr/>
          <p:nvPr/>
        </p:nvSpPr>
        <p:spPr>
          <a:xfrm flipH="1">
            <a:off x="1435683" y="3215763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5" name="Straight Connector 114">
            <a:extLst>
              <a:ext uri="{FF2B5EF4-FFF2-40B4-BE49-F238E27FC236}">
                <a16:creationId xmlns:a16="http://schemas.microsoft.com/office/drawing/2014/main" id="{78CE62DA-B90B-D40F-1274-859473A2BFD3}"/>
              </a:ext>
            </a:extLst>
          </p:cNvPr>
          <p:cNvSpPr/>
          <p:nvPr/>
        </p:nvSpPr>
        <p:spPr>
          <a:xfrm flipH="1">
            <a:off x="1435683" y="3259738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6" name="Straight Connector 115">
            <a:extLst>
              <a:ext uri="{FF2B5EF4-FFF2-40B4-BE49-F238E27FC236}">
                <a16:creationId xmlns:a16="http://schemas.microsoft.com/office/drawing/2014/main" id="{5BC9C615-5EA7-E2BC-78FE-6542A8F2E183}"/>
              </a:ext>
            </a:extLst>
          </p:cNvPr>
          <p:cNvSpPr/>
          <p:nvPr/>
        </p:nvSpPr>
        <p:spPr>
          <a:xfrm flipH="1">
            <a:off x="1435683" y="3303276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7" name="Straight Connector 116">
            <a:extLst>
              <a:ext uri="{FF2B5EF4-FFF2-40B4-BE49-F238E27FC236}">
                <a16:creationId xmlns:a16="http://schemas.microsoft.com/office/drawing/2014/main" id="{1098B36D-AF90-3DB9-7B77-FD066DADF8C5}"/>
              </a:ext>
            </a:extLst>
          </p:cNvPr>
          <p:cNvSpPr/>
          <p:nvPr/>
        </p:nvSpPr>
        <p:spPr>
          <a:xfrm flipH="1">
            <a:off x="1435683" y="3347250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8" name="Straight Connector 117">
            <a:extLst>
              <a:ext uri="{FF2B5EF4-FFF2-40B4-BE49-F238E27FC236}">
                <a16:creationId xmlns:a16="http://schemas.microsoft.com/office/drawing/2014/main" id="{B213105D-8D62-8729-1FC4-B1DAB4AEA95F}"/>
              </a:ext>
            </a:extLst>
          </p:cNvPr>
          <p:cNvSpPr/>
          <p:nvPr/>
        </p:nvSpPr>
        <p:spPr>
          <a:xfrm flipH="1">
            <a:off x="1435683" y="3390789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19" name="Straight Connector 118">
            <a:extLst>
              <a:ext uri="{FF2B5EF4-FFF2-40B4-BE49-F238E27FC236}">
                <a16:creationId xmlns:a16="http://schemas.microsoft.com/office/drawing/2014/main" id="{465A7009-4CD4-6D1A-6712-3B2FB9127D87}"/>
              </a:ext>
            </a:extLst>
          </p:cNvPr>
          <p:cNvSpPr/>
          <p:nvPr/>
        </p:nvSpPr>
        <p:spPr>
          <a:xfrm flipH="1">
            <a:off x="1435683" y="3434327"/>
            <a:ext cx="2808242" cy="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0" name="Freeform 119">
            <a:extLst>
              <a:ext uri="{FF2B5EF4-FFF2-40B4-BE49-F238E27FC236}">
                <a16:creationId xmlns:a16="http://schemas.microsoft.com/office/drawing/2014/main" id="{BCEA16B3-EE67-84D4-D1A3-4D01A15A7AB9}"/>
              </a:ext>
            </a:extLst>
          </p:cNvPr>
          <p:cNvSpPr/>
          <p:nvPr/>
        </p:nvSpPr>
        <p:spPr>
          <a:xfrm rot="5400000" flipV="1">
            <a:off x="2925140" y="3473512"/>
            <a:ext cx="693570" cy="64654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1" name="Straight Connector 120">
            <a:extLst>
              <a:ext uri="{FF2B5EF4-FFF2-40B4-BE49-F238E27FC236}">
                <a16:creationId xmlns:a16="http://schemas.microsoft.com/office/drawing/2014/main" id="{01708DF9-F2B0-69C7-0A19-F1D4F4BF7BC3}"/>
              </a:ext>
            </a:extLst>
          </p:cNvPr>
          <p:cNvSpPr/>
          <p:nvPr/>
        </p:nvSpPr>
        <p:spPr>
          <a:xfrm>
            <a:off x="3610002" y="1382352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2" name="Straight Connector 121">
            <a:extLst>
              <a:ext uri="{FF2B5EF4-FFF2-40B4-BE49-F238E27FC236}">
                <a16:creationId xmlns:a16="http://schemas.microsoft.com/office/drawing/2014/main" id="{7AC4984E-AE18-ECAC-455C-0CEC937BEAA2}"/>
              </a:ext>
            </a:extLst>
          </p:cNvPr>
          <p:cNvSpPr/>
          <p:nvPr/>
        </p:nvSpPr>
        <p:spPr>
          <a:xfrm>
            <a:off x="3650493" y="1425890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3" name="Straight Connector 122">
            <a:extLst>
              <a:ext uri="{FF2B5EF4-FFF2-40B4-BE49-F238E27FC236}">
                <a16:creationId xmlns:a16="http://schemas.microsoft.com/office/drawing/2014/main" id="{FACFE364-B274-2557-50E6-DEB37C64AEFD}"/>
              </a:ext>
            </a:extLst>
          </p:cNvPr>
          <p:cNvSpPr/>
          <p:nvPr/>
        </p:nvSpPr>
        <p:spPr>
          <a:xfrm>
            <a:off x="3690549" y="1469429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4" name="Straight Connector 123">
            <a:extLst>
              <a:ext uri="{FF2B5EF4-FFF2-40B4-BE49-F238E27FC236}">
                <a16:creationId xmlns:a16="http://schemas.microsoft.com/office/drawing/2014/main" id="{A70825BD-C809-0567-15C7-CD9981E2C38A}"/>
              </a:ext>
            </a:extLst>
          </p:cNvPr>
          <p:cNvSpPr/>
          <p:nvPr/>
        </p:nvSpPr>
        <p:spPr>
          <a:xfrm>
            <a:off x="3731039" y="1513403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5" name="Straight Connector 124">
            <a:extLst>
              <a:ext uri="{FF2B5EF4-FFF2-40B4-BE49-F238E27FC236}">
                <a16:creationId xmlns:a16="http://schemas.microsoft.com/office/drawing/2014/main" id="{1D5FF9A2-D384-BCA7-301F-D46948D6426F}"/>
              </a:ext>
            </a:extLst>
          </p:cNvPr>
          <p:cNvSpPr/>
          <p:nvPr/>
        </p:nvSpPr>
        <p:spPr>
          <a:xfrm>
            <a:off x="3771530" y="1556941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6" name="Straight Connector 125">
            <a:extLst>
              <a:ext uri="{FF2B5EF4-FFF2-40B4-BE49-F238E27FC236}">
                <a16:creationId xmlns:a16="http://schemas.microsoft.com/office/drawing/2014/main" id="{A94B25FC-A6D9-2C57-7B43-045984EA25E5}"/>
              </a:ext>
            </a:extLst>
          </p:cNvPr>
          <p:cNvSpPr/>
          <p:nvPr/>
        </p:nvSpPr>
        <p:spPr>
          <a:xfrm>
            <a:off x="3811586" y="1600915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7" name="Straight Connector 126">
            <a:extLst>
              <a:ext uri="{FF2B5EF4-FFF2-40B4-BE49-F238E27FC236}">
                <a16:creationId xmlns:a16="http://schemas.microsoft.com/office/drawing/2014/main" id="{A09280C9-B1A4-E334-8E69-2AE0F08B1566}"/>
              </a:ext>
            </a:extLst>
          </p:cNvPr>
          <p:cNvSpPr/>
          <p:nvPr/>
        </p:nvSpPr>
        <p:spPr>
          <a:xfrm>
            <a:off x="3852077" y="1644454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8" name="Straight Connector 127">
            <a:extLst>
              <a:ext uri="{FF2B5EF4-FFF2-40B4-BE49-F238E27FC236}">
                <a16:creationId xmlns:a16="http://schemas.microsoft.com/office/drawing/2014/main" id="{F48B0249-6DAE-79F0-6204-7062A454A027}"/>
              </a:ext>
            </a:extLst>
          </p:cNvPr>
          <p:cNvSpPr/>
          <p:nvPr/>
        </p:nvSpPr>
        <p:spPr>
          <a:xfrm>
            <a:off x="3892132" y="1687993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29" name="Straight Connector 128">
            <a:extLst>
              <a:ext uri="{FF2B5EF4-FFF2-40B4-BE49-F238E27FC236}">
                <a16:creationId xmlns:a16="http://schemas.microsoft.com/office/drawing/2014/main" id="{A4ACEF8F-57E7-3442-F771-759D5888AD9D}"/>
              </a:ext>
            </a:extLst>
          </p:cNvPr>
          <p:cNvSpPr/>
          <p:nvPr/>
        </p:nvSpPr>
        <p:spPr>
          <a:xfrm>
            <a:off x="3973114" y="1775505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0" name="Straight Connector 129">
            <a:extLst>
              <a:ext uri="{FF2B5EF4-FFF2-40B4-BE49-F238E27FC236}">
                <a16:creationId xmlns:a16="http://schemas.microsoft.com/office/drawing/2014/main" id="{9670CEF5-86F1-F7BB-B2D5-B99DCECA29FB}"/>
              </a:ext>
            </a:extLst>
          </p:cNvPr>
          <p:cNvSpPr/>
          <p:nvPr/>
        </p:nvSpPr>
        <p:spPr>
          <a:xfrm>
            <a:off x="3932623" y="1731967"/>
            <a:ext cx="0" cy="2796921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1" name="Straight Connector 130">
            <a:extLst>
              <a:ext uri="{FF2B5EF4-FFF2-40B4-BE49-F238E27FC236}">
                <a16:creationId xmlns:a16="http://schemas.microsoft.com/office/drawing/2014/main" id="{0AC4F023-4890-42AC-0CE6-71742D1EC82C}"/>
              </a:ext>
            </a:extLst>
          </p:cNvPr>
          <p:cNvSpPr/>
          <p:nvPr/>
        </p:nvSpPr>
        <p:spPr>
          <a:xfrm>
            <a:off x="4013170" y="1819044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2" name="Straight Connector 131">
            <a:extLst>
              <a:ext uri="{FF2B5EF4-FFF2-40B4-BE49-F238E27FC236}">
                <a16:creationId xmlns:a16="http://schemas.microsoft.com/office/drawing/2014/main" id="{36A13A9B-59B6-D8BF-F1A3-927383CD0E1B}"/>
              </a:ext>
            </a:extLst>
          </p:cNvPr>
          <p:cNvSpPr/>
          <p:nvPr/>
        </p:nvSpPr>
        <p:spPr>
          <a:xfrm>
            <a:off x="4053661" y="1863018"/>
            <a:ext cx="0" cy="279692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3" name="Straight Connector 132">
            <a:extLst>
              <a:ext uri="{FF2B5EF4-FFF2-40B4-BE49-F238E27FC236}">
                <a16:creationId xmlns:a16="http://schemas.microsoft.com/office/drawing/2014/main" id="{4441F6E6-9FF1-8A10-D984-08F60AC7DF5B}"/>
              </a:ext>
            </a:extLst>
          </p:cNvPr>
          <p:cNvSpPr/>
          <p:nvPr/>
        </p:nvSpPr>
        <p:spPr>
          <a:xfrm>
            <a:off x="4092846" y="1839507"/>
            <a:ext cx="870" cy="2864408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4" name="Straight Connector 133">
            <a:extLst>
              <a:ext uri="{FF2B5EF4-FFF2-40B4-BE49-F238E27FC236}">
                <a16:creationId xmlns:a16="http://schemas.microsoft.com/office/drawing/2014/main" id="{CB14C443-3E4A-C1A4-6CA9-097C83FB884A}"/>
              </a:ext>
            </a:extLst>
          </p:cNvPr>
          <p:cNvSpPr/>
          <p:nvPr/>
        </p:nvSpPr>
        <p:spPr>
          <a:xfrm>
            <a:off x="4132466" y="1819479"/>
            <a:ext cx="1740" cy="2927538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5" name="Straight Connector 134">
            <a:extLst>
              <a:ext uri="{FF2B5EF4-FFF2-40B4-BE49-F238E27FC236}">
                <a16:creationId xmlns:a16="http://schemas.microsoft.com/office/drawing/2014/main" id="{93C4A8A4-A872-9EAA-816D-C427EF5E4AE3}"/>
              </a:ext>
            </a:extLst>
          </p:cNvPr>
          <p:cNvSpPr/>
          <p:nvPr/>
        </p:nvSpPr>
        <p:spPr>
          <a:xfrm>
            <a:off x="4171651" y="1816867"/>
            <a:ext cx="3046" cy="2974124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6" name="Straight Connector 135">
            <a:extLst>
              <a:ext uri="{FF2B5EF4-FFF2-40B4-BE49-F238E27FC236}">
                <a16:creationId xmlns:a16="http://schemas.microsoft.com/office/drawing/2014/main" id="{41E24972-2715-3D0B-BB20-16F67ACC1DD1}"/>
              </a:ext>
            </a:extLst>
          </p:cNvPr>
          <p:cNvSpPr/>
          <p:nvPr/>
        </p:nvSpPr>
        <p:spPr>
          <a:xfrm>
            <a:off x="4213448" y="1809466"/>
            <a:ext cx="1306" cy="3025063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7" name="Freeform 136">
            <a:extLst>
              <a:ext uri="{FF2B5EF4-FFF2-40B4-BE49-F238E27FC236}">
                <a16:creationId xmlns:a16="http://schemas.microsoft.com/office/drawing/2014/main" id="{D3752756-7A5D-16A7-4642-9FF8FBA9CBBE}"/>
              </a:ext>
            </a:extLst>
          </p:cNvPr>
          <p:cNvSpPr/>
          <p:nvPr/>
        </p:nvSpPr>
        <p:spPr>
          <a:xfrm rot="5400000">
            <a:off x="3676616" y="1293533"/>
            <a:ext cx="486762" cy="6478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141506B-FAB0-9851-0AC1-B9F63C0FA65A}"/>
              </a:ext>
            </a:extLst>
          </p:cNvPr>
          <p:cNvSpPr txBox="1"/>
          <p:nvPr/>
        </p:nvSpPr>
        <p:spPr>
          <a:xfrm rot="16200000">
            <a:off x="-201805" y="2066721"/>
            <a:ext cx="1219517" cy="46641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r>
              <a:rPr lang="en-US" sz="1209" kern="1200">
                <a:latin typeface="Liberation Sans" pitchFamily="18"/>
                <a:ea typeface="FandolFang R" pitchFamily="2"/>
                <a:cs typeface="Droid Sans Devanagari" pitchFamily="2"/>
              </a:rPr>
              <a:t>Q amplifiers, X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39D6CE9-B44B-5653-BDC1-A4CABEEF1EEA}"/>
              </a:ext>
            </a:extLst>
          </p:cNvPr>
          <p:cNvSpPr txBox="1"/>
          <p:nvPr/>
        </p:nvSpPr>
        <p:spPr>
          <a:xfrm>
            <a:off x="3330919" y="1556507"/>
            <a:ext cx="1371467" cy="28816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r>
              <a:rPr lang="en-US" sz="1209" kern="1200">
                <a:latin typeface="Liberation Sans" pitchFamily="18"/>
                <a:ea typeface="FandolFang R" pitchFamily="2"/>
                <a:cs typeface="Droid Sans Devanagari" pitchFamily="2"/>
              </a:rPr>
              <a:t>Q amplifiers, Y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01BDA862-6F3A-1D52-E639-53B6E0887C62}"/>
              </a:ext>
            </a:extLst>
          </p:cNvPr>
          <p:cNvGrpSpPr/>
          <p:nvPr/>
        </p:nvGrpSpPr>
        <p:grpSpPr>
          <a:xfrm>
            <a:off x="1423492" y="1774199"/>
            <a:ext cx="666576" cy="4009473"/>
            <a:chOff x="1176840" y="1467000"/>
            <a:chExt cx="551160" cy="3315240"/>
          </a:xfrm>
        </p:grpSpPr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CBA65C0F-E74E-A66E-DFF8-894E40C0FD30}"/>
                </a:ext>
              </a:extLst>
            </p:cNvPr>
            <p:cNvSpPr/>
            <p:nvPr/>
          </p:nvSpPr>
          <p:spPr>
            <a:xfrm>
              <a:off x="1176840" y="2223000"/>
              <a:ext cx="551160" cy="180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8000">
                <a:alpha val="50000"/>
              </a:srgbClr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656EEBC3-6543-E7BF-3EAD-94EF4CB3C925}"/>
                </a:ext>
              </a:extLst>
            </p:cNvPr>
            <p:cNvSpPr/>
            <p:nvPr/>
          </p:nvSpPr>
          <p:spPr>
            <a:xfrm>
              <a:off x="1362240" y="1467000"/>
              <a:ext cx="180000" cy="1800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+- 0 0 0"/>
                <a:gd name="f11" fmla="*/ f4 1 21600"/>
                <a:gd name="f12" fmla="*/ f5 1 21600"/>
                <a:gd name="f13" fmla="pin 0 f0 21600"/>
                <a:gd name="f14" fmla="*/ f10 f1 1"/>
                <a:gd name="f15" fmla="val f13"/>
                <a:gd name="f16" fmla="*/ f13 1 2"/>
                <a:gd name="f17" fmla="*/ f13 f11 1"/>
                <a:gd name="f18" fmla="*/ f6 f12 1"/>
                <a:gd name="f19" fmla="*/ 18000 f12 1"/>
                <a:gd name="f20" fmla="*/ 10800 f12 1"/>
                <a:gd name="f21" fmla="*/ 0 f12 1"/>
                <a:gd name="f22" fmla="*/ f14 1 f3"/>
                <a:gd name="f23" fmla="*/ 0 f11 1"/>
                <a:gd name="f24" fmla="*/ 21600 f12 1"/>
                <a:gd name="f25" fmla="*/ 10800 f11 1"/>
                <a:gd name="f26" fmla="*/ 21600 f11 1"/>
                <a:gd name="f27" fmla="+- f16 10800 0"/>
                <a:gd name="f28" fmla="+- 21600 0 f15"/>
                <a:gd name="f29" fmla="*/ f16 f11 1"/>
                <a:gd name="f30" fmla="*/ f15 f11 1"/>
                <a:gd name="f31" fmla="+- f22 0 f2"/>
                <a:gd name="f32" fmla="*/ f28 1 2"/>
                <a:gd name="f33" fmla="*/ f27 f11 1"/>
                <a:gd name="f34" fmla="+- 21600 0 f32"/>
                <a:gd name="f35" fmla="*/ f34 f11 1"/>
              </a:gdLst>
              <a:ahLst>
                <a:ahXY gdRefX="f0" minX="f6" maxX="f7">
                  <a:pos x="f17" y="f1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30" y="f21"/>
                </a:cxn>
                <a:cxn ang="f31">
                  <a:pos x="f29" y="f20"/>
                </a:cxn>
                <a:cxn ang="f31">
                  <a:pos x="f23" y="f24"/>
                </a:cxn>
                <a:cxn ang="f31">
                  <a:pos x="f25" y="f24"/>
                </a:cxn>
                <a:cxn ang="f31">
                  <a:pos x="f26" y="f24"/>
                </a:cxn>
                <a:cxn ang="f31">
                  <a:pos x="f35" y="f20"/>
                </a:cxn>
              </a:cxnLst>
              <a:rect l="f29" t="f20" r="f33" b="f19"/>
              <a:pathLst>
                <a:path w="21600" h="21600">
                  <a:moveTo>
                    <a:pt x="f15" y="f6"/>
                  </a:moveTo>
                  <a:lnTo>
                    <a:pt x="f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43" name="Straight Connector 142">
              <a:extLst>
                <a:ext uri="{FF2B5EF4-FFF2-40B4-BE49-F238E27FC236}">
                  <a16:creationId xmlns:a16="http://schemas.microsoft.com/office/drawing/2014/main" id="{83678B3C-F13B-EDDC-383C-7587B1984178}"/>
                </a:ext>
              </a:extLst>
            </p:cNvPr>
            <p:cNvSpPr/>
            <p:nvPr/>
          </p:nvSpPr>
          <p:spPr>
            <a:xfrm>
              <a:off x="1452240" y="1647000"/>
              <a:ext cx="0" cy="576000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prstDash val="solid"/>
            </a:ln>
          </p:spPr>
          <p:txBody>
            <a:bodyPr wrap="square" lIns="116248" tIns="61824" rIns="116248" bIns="61824" anchor="ctr" anchorCtr="0" compatLnSpc="0"/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AD1D96B5-9AF1-4941-8186-C7F7E1D62939}"/>
                </a:ext>
              </a:extLst>
            </p:cNvPr>
            <p:cNvSpPr/>
            <p:nvPr/>
          </p:nvSpPr>
          <p:spPr>
            <a:xfrm flipV="1">
              <a:off x="1362600" y="4602240"/>
              <a:ext cx="180000" cy="1800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+- 0 0 0"/>
                <a:gd name="f11" fmla="*/ f4 1 21600"/>
                <a:gd name="f12" fmla="*/ f5 1 21600"/>
                <a:gd name="f13" fmla="pin 0 f0 21600"/>
                <a:gd name="f14" fmla="*/ f10 f1 1"/>
                <a:gd name="f15" fmla="val f13"/>
                <a:gd name="f16" fmla="*/ f13 1 2"/>
                <a:gd name="f17" fmla="*/ f13 f11 1"/>
                <a:gd name="f18" fmla="*/ f6 f12 1"/>
                <a:gd name="f19" fmla="*/ 18000 f12 1"/>
                <a:gd name="f20" fmla="*/ 10800 f12 1"/>
                <a:gd name="f21" fmla="*/ 0 f12 1"/>
                <a:gd name="f22" fmla="*/ f14 1 f3"/>
                <a:gd name="f23" fmla="*/ 0 f11 1"/>
                <a:gd name="f24" fmla="*/ 21600 f12 1"/>
                <a:gd name="f25" fmla="*/ 10800 f11 1"/>
                <a:gd name="f26" fmla="*/ 21600 f11 1"/>
                <a:gd name="f27" fmla="+- f16 10800 0"/>
                <a:gd name="f28" fmla="+- 21600 0 f15"/>
                <a:gd name="f29" fmla="*/ f16 f11 1"/>
                <a:gd name="f30" fmla="*/ f15 f11 1"/>
                <a:gd name="f31" fmla="+- f22 0 f2"/>
                <a:gd name="f32" fmla="*/ f28 1 2"/>
                <a:gd name="f33" fmla="*/ f27 f11 1"/>
                <a:gd name="f34" fmla="+- 21600 0 f32"/>
                <a:gd name="f35" fmla="*/ f34 f11 1"/>
              </a:gdLst>
              <a:ahLst>
                <a:ahXY gdRefX="f0" minX="f6" maxX="f7">
                  <a:pos x="f17" y="f1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30" y="f21"/>
                </a:cxn>
                <a:cxn ang="f31">
                  <a:pos x="f29" y="f20"/>
                </a:cxn>
                <a:cxn ang="f31">
                  <a:pos x="f23" y="f24"/>
                </a:cxn>
                <a:cxn ang="f31">
                  <a:pos x="f25" y="f24"/>
                </a:cxn>
                <a:cxn ang="f31">
                  <a:pos x="f26" y="f24"/>
                </a:cxn>
                <a:cxn ang="f31">
                  <a:pos x="f35" y="f20"/>
                </a:cxn>
              </a:cxnLst>
              <a:rect l="f29" t="f20" r="f33" b="f19"/>
              <a:pathLst>
                <a:path w="21600" h="21600">
                  <a:moveTo>
                    <a:pt x="f15" y="f6"/>
                  </a:moveTo>
                  <a:lnTo>
                    <a:pt x="f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45" name="Straight Connector 144">
              <a:extLst>
                <a:ext uri="{FF2B5EF4-FFF2-40B4-BE49-F238E27FC236}">
                  <a16:creationId xmlns:a16="http://schemas.microsoft.com/office/drawing/2014/main" id="{7E416ACA-49D3-E088-E330-E2F46640A3BD}"/>
                </a:ext>
              </a:extLst>
            </p:cNvPr>
            <p:cNvSpPr/>
            <p:nvPr/>
          </p:nvSpPr>
          <p:spPr>
            <a:xfrm flipV="1">
              <a:off x="1452600" y="4026239"/>
              <a:ext cx="0" cy="576001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prstDash val="solid"/>
            </a:ln>
          </p:spPr>
          <p:txBody>
            <a:bodyPr wrap="square" lIns="116248" tIns="61824" rIns="116248" bIns="61824" anchor="ctr" anchorCtr="0" compatLnSpc="0"/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000A727-5C0E-34D3-5B3D-9F884A5E504B}"/>
              </a:ext>
            </a:extLst>
          </p:cNvPr>
          <p:cNvGrpSpPr/>
          <p:nvPr/>
        </p:nvGrpSpPr>
        <p:grpSpPr>
          <a:xfrm>
            <a:off x="2120110" y="1774634"/>
            <a:ext cx="666576" cy="4009474"/>
            <a:chOff x="1752840" y="1467359"/>
            <a:chExt cx="551160" cy="3315241"/>
          </a:xfrm>
        </p:grpSpPr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75CAB926-C5A8-4A86-4B54-8122F20BF4F4}"/>
                </a:ext>
              </a:extLst>
            </p:cNvPr>
            <p:cNvSpPr/>
            <p:nvPr/>
          </p:nvSpPr>
          <p:spPr>
            <a:xfrm>
              <a:off x="1752840" y="2223360"/>
              <a:ext cx="551160" cy="180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8000">
                <a:alpha val="50000"/>
              </a:srgbClr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B752819B-8EDC-6BF0-B8B2-338E56C729A4}"/>
                </a:ext>
              </a:extLst>
            </p:cNvPr>
            <p:cNvSpPr/>
            <p:nvPr/>
          </p:nvSpPr>
          <p:spPr>
            <a:xfrm>
              <a:off x="1938240" y="1467359"/>
              <a:ext cx="180000" cy="1800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+- 0 0 0"/>
                <a:gd name="f11" fmla="*/ f4 1 21600"/>
                <a:gd name="f12" fmla="*/ f5 1 21600"/>
                <a:gd name="f13" fmla="pin 0 f0 21600"/>
                <a:gd name="f14" fmla="*/ f10 f1 1"/>
                <a:gd name="f15" fmla="val f13"/>
                <a:gd name="f16" fmla="*/ f13 1 2"/>
                <a:gd name="f17" fmla="*/ f13 f11 1"/>
                <a:gd name="f18" fmla="*/ f6 f12 1"/>
                <a:gd name="f19" fmla="*/ 18000 f12 1"/>
                <a:gd name="f20" fmla="*/ 10800 f12 1"/>
                <a:gd name="f21" fmla="*/ 0 f12 1"/>
                <a:gd name="f22" fmla="*/ f14 1 f3"/>
                <a:gd name="f23" fmla="*/ 0 f11 1"/>
                <a:gd name="f24" fmla="*/ 21600 f12 1"/>
                <a:gd name="f25" fmla="*/ 10800 f11 1"/>
                <a:gd name="f26" fmla="*/ 21600 f11 1"/>
                <a:gd name="f27" fmla="+- f16 10800 0"/>
                <a:gd name="f28" fmla="+- 21600 0 f15"/>
                <a:gd name="f29" fmla="*/ f16 f11 1"/>
                <a:gd name="f30" fmla="*/ f15 f11 1"/>
                <a:gd name="f31" fmla="+- f22 0 f2"/>
                <a:gd name="f32" fmla="*/ f28 1 2"/>
                <a:gd name="f33" fmla="*/ f27 f11 1"/>
                <a:gd name="f34" fmla="+- 21600 0 f32"/>
                <a:gd name="f35" fmla="*/ f34 f11 1"/>
              </a:gdLst>
              <a:ahLst>
                <a:ahXY gdRefX="f0" minX="f6" maxX="f7">
                  <a:pos x="f17" y="f1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30" y="f21"/>
                </a:cxn>
                <a:cxn ang="f31">
                  <a:pos x="f29" y="f20"/>
                </a:cxn>
                <a:cxn ang="f31">
                  <a:pos x="f23" y="f24"/>
                </a:cxn>
                <a:cxn ang="f31">
                  <a:pos x="f25" y="f24"/>
                </a:cxn>
                <a:cxn ang="f31">
                  <a:pos x="f26" y="f24"/>
                </a:cxn>
                <a:cxn ang="f31">
                  <a:pos x="f35" y="f20"/>
                </a:cxn>
              </a:cxnLst>
              <a:rect l="f29" t="f20" r="f33" b="f19"/>
              <a:pathLst>
                <a:path w="21600" h="21600">
                  <a:moveTo>
                    <a:pt x="f15" y="f6"/>
                  </a:moveTo>
                  <a:lnTo>
                    <a:pt x="f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49" name="Straight Connector 148">
              <a:extLst>
                <a:ext uri="{FF2B5EF4-FFF2-40B4-BE49-F238E27FC236}">
                  <a16:creationId xmlns:a16="http://schemas.microsoft.com/office/drawing/2014/main" id="{6534A92F-EA0C-EF40-D2BF-164778DA695E}"/>
                </a:ext>
              </a:extLst>
            </p:cNvPr>
            <p:cNvSpPr/>
            <p:nvPr/>
          </p:nvSpPr>
          <p:spPr>
            <a:xfrm>
              <a:off x="2028240" y="1647359"/>
              <a:ext cx="0" cy="576001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prstDash val="solid"/>
            </a:ln>
          </p:spPr>
          <p:txBody>
            <a:bodyPr wrap="square" lIns="116248" tIns="61824" rIns="116248" bIns="61824" anchor="ctr" anchorCtr="0" compatLnSpc="0"/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DD63F362-CD34-130E-28A5-82F5C235A242}"/>
                </a:ext>
              </a:extLst>
            </p:cNvPr>
            <p:cNvSpPr/>
            <p:nvPr/>
          </p:nvSpPr>
          <p:spPr>
            <a:xfrm flipV="1">
              <a:off x="1938600" y="4602600"/>
              <a:ext cx="180000" cy="1800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+- 0 0 0"/>
                <a:gd name="f11" fmla="*/ f4 1 21600"/>
                <a:gd name="f12" fmla="*/ f5 1 21600"/>
                <a:gd name="f13" fmla="pin 0 f0 21600"/>
                <a:gd name="f14" fmla="*/ f10 f1 1"/>
                <a:gd name="f15" fmla="val f13"/>
                <a:gd name="f16" fmla="*/ f13 1 2"/>
                <a:gd name="f17" fmla="*/ f13 f11 1"/>
                <a:gd name="f18" fmla="*/ f6 f12 1"/>
                <a:gd name="f19" fmla="*/ 18000 f12 1"/>
                <a:gd name="f20" fmla="*/ 10800 f12 1"/>
                <a:gd name="f21" fmla="*/ 0 f12 1"/>
                <a:gd name="f22" fmla="*/ f14 1 f3"/>
                <a:gd name="f23" fmla="*/ 0 f11 1"/>
                <a:gd name="f24" fmla="*/ 21600 f12 1"/>
                <a:gd name="f25" fmla="*/ 10800 f11 1"/>
                <a:gd name="f26" fmla="*/ 21600 f11 1"/>
                <a:gd name="f27" fmla="+- f16 10800 0"/>
                <a:gd name="f28" fmla="+- 21600 0 f15"/>
                <a:gd name="f29" fmla="*/ f16 f11 1"/>
                <a:gd name="f30" fmla="*/ f15 f11 1"/>
                <a:gd name="f31" fmla="+- f22 0 f2"/>
                <a:gd name="f32" fmla="*/ f28 1 2"/>
                <a:gd name="f33" fmla="*/ f27 f11 1"/>
                <a:gd name="f34" fmla="+- 21600 0 f32"/>
                <a:gd name="f35" fmla="*/ f34 f11 1"/>
              </a:gdLst>
              <a:ahLst>
                <a:ahXY gdRefX="f0" minX="f6" maxX="f7">
                  <a:pos x="f17" y="f1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30" y="f21"/>
                </a:cxn>
                <a:cxn ang="f31">
                  <a:pos x="f29" y="f20"/>
                </a:cxn>
                <a:cxn ang="f31">
                  <a:pos x="f23" y="f24"/>
                </a:cxn>
                <a:cxn ang="f31">
                  <a:pos x="f25" y="f24"/>
                </a:cxn>
                <a:cxn ang="f31">
                  <a:pos x="f26" y="f24"/>
                </a:cxn>
                <a:cxn ang="f31">
                  <a:pos x="f35" y="f20"/>
                </a:cxn>
              </a:cxnLst>
              <a:rect l="f29" t="f20" r="f33" b="f19"/>
              <a:pathLst>
                <a:path w="21600" h="21600">
                  <a:moveTo>
                    <a:pt x="f15" y="f6"/>
                  </a:moveTo>
                  <a:lnTo>
                    <a:pt x="f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51" name="Straight Connector 150">
              <a:extLst>
                <a:ext uri="{FF2B5EF4-FFF2-40B4-BE49-F238E27FC236}">
                  <a16:creationId xmlns:a16="http://schemas.microsoft.com/office/drawing/2014/main" id="{6494D2F5-621F-9E96-6A58-55838F5AEA76}"/>
                </a:ext>
              </a:extLst>
            </p:cNvPr>
            <p:cNvSpPr/>
            <p:nvPr/>
          </p:nvSpPr>
          <p:spPr>
            <a:xfrm flipV="1">
              <a:off x="2028600" y="4026600"/>
              <a:ext cx="0" cy="576000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prstDash val="solid"/>
            </a:ln>
          </p:spPr>
          <p:txBody>
            <a:bodyPr wrap="square" lIns="116248" tIns="61824" rIns="116248" bIns="61824" anchor="ctr" anchorCtr="0" compatLnSpc="0"/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E2B00659-259B-2664-AA3D-792B66CB911E}"/>
              </a:ext>
            </a:extLst>
          </p:cNvPr>
          <p:cNvGrpSpPr/>
          <p:nvPr/>
        </p:nvGrpSpPr>
        <p:grpSpPr>
          <a:xfrm>
            <a:off x="2816728" y="1775070"/>
            <a:ext cx="666576" cy="4009473"/>
            <a:chOff x="2328840" y="1467720"/>
            <a:chExt cx="551160" cy="3315240"/>
          </a:xfrm>
        </p:grpSpPr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37C0FC29-5AB0-0FD3-AF40-0CF86D505D66}"/>
                </a:ext>
              </a:extLst>
            </p:cNvPr>
            <p:cNvSpPr/>
            <p:nvPr/>
          </p:nvSpPr>
          <p:spPr>
            <a:xfrm>
              <a:off x="2328840" y="2223720"/>
              <a:ext cx="551160" cy="180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8000">
                <a:alpha val="50000"/>
              </a:srgbClr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05FA3117-074F-25F5-FBB0-18DFF310C862}"/>
                </a:ext>
              </a:extLst>
            </p:cNvPr>
            <p:cNvSpPr/>
            <p:nvPr/>
          </p:nvSpPr>
          <p:spPr>
            <a:xfrm>
              <a:off x="2514240" y="1467720"/>
              <a:ext cx="180000" cy="1800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+- 0 0 0"/>
                <a:gd name="f11" fmla="*/ f4 1 21600"/>
                <a:gd name="f12" fmla="*/ f5 1 21600"/>
                <a:gd name="f13" fmla="pin 0 f0 21600"/>
                <a:gd name="f14" fmla="*/ f10 f1 1"/>
                <a:gd name="f15" fmla="val f13"/>
                <a:gd name="f16" fmla="*/ f13 1 2"/>
                <a:gd name="f17" fmla="*/ f13 f11 1"/>
                <a:gd name="f18" fmla="*/ f6 f12 1"/>
                <a:gd name="f19" fmla="*/ 18000 f12 1"/>
                <a:gd name="f20" fmla="*/ 10800 f12 1"/>
                <a:gd name="f21" fmla="*/ 0 f12 1"/>
                <a:gd name="f22" fmla="*/ f14 1 f3"/>
                <a:gd name="f23" fmla="*/ 0 f11 1"/>
                <a:gd name="f24" fmla="*/ 21600 f12 1"/>
                <a:gd name="f25" fmla="*/ 10800 f11 1"/>
                <a:gd name="f26" fmla="*/ 21600 f11 1"/>
                <a:gd name="f27" fmla="+- f16 10800 0"/>
                <a:gd name="f28" fmla="+- 21600 0 f15"/>
                <a:gd name="f29" fmla="*/ f16 f11 1"/>
                <a:gd name="f30" fmla="*/ f15 f11 1"/>
                <a:gd name="f31" fmla="+- f22 0 f2"/>
                <a:gd name="f32" fmla="*/ f28 1 2"/>
                <a:gd name="f33" fmla="*/ f27 f11 1"/>
                <a:gd name="f34" fmla="+- 21600 0 f32"/>
                <a:gd name="f35" fmla="*/ f34 f11 1"/>
              </a:gdLst>
              <a:ahLst>
                <a:ahXY gdRefX="f0" minX="f6" maxX="f7">
                  <a:pos x="f17" y="f1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30" y="f21"/>
                </a:cxn>
                <a:cxn ang="f31">
                  <a:pos x="f29" y="f20"/>
                </a:cxn>
                <a:cxn ang="f31">
                  <a:pos x="f23" y="f24"/>
                </a:cxn>
                <a:cxn ang="f31">
                  <a:pos x="f25" y="f24"/>
                </a:cxn>
                <a:cxn ang="f31">
                  <a:pos x="f26" y="f24"/>
                </a:cxn>
                <a:cxn ang="f31">
                  <a:pos x="f35" y="f20"/>
                </a:cxn>
              </a:cxnLst>
              <a:rect l="f29" t="f20" r="f33" b="f19"/>
              <a:pathLst>
                <a:path w="21600" h="21600">
                  <a:moveTo>
                    <a:pt x="f15" y="f6"/>
                  </a:moveTo>
                  <a:lnTo>
                    <a:pt x="f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55" name="Straight Connector 154">
              <a:extLst>
                <a:ext uri="{FF2B5EF4-FFF2-40B4-BE49-F238E27FC236}">
                  <a16:creationId xmlns:a16="http://schemas.microsoft.com/office/drawing/2014/main" id="{186DF82F-4AC4-E74D-D808-E4993FFC622F}"/>
                </a:ext>
              </a:extLst>
            </p:cNvPr>
            <p:cNvSpPr/>
            <p:nvPr/>
          </p:nvSpPr>
          <p:spPr>
            <a:xfrm>
              <a:off x="2604240" y="1647720"/>
              <a:ext cx="0" cy="576000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prstDash val="solid"/>
            </a:ln>
          </p:spPr>
          <p:txBody>
            <a:bodyPr wrap="square" lIns="116248" tIns="61824" rIns="116248" bIns="61824" anchor="ctr" anchorCtr="0" compatLnSpc="0"/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7F3E6DB5-70D5-8D80-0E64-97A790500971}"/>
                </a:ext>
              </a:extLst>
            </p:cNvPr>
            <p:cNvSpPr/>
            <p:nvPr/>
          </p:nvSpPr>
          <p:spPr>
            <a:xfrm flipV="1">
              <a:off x="2514600" y="4602960"/>
              <a:ext cx="180000" cy="1800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+- 0 0 0"/>
                <a:gd name="f11" fmla="*/ f4 1 21600"/>
                <a:gd name="f12" fmla="*/ f5 1 21600"/>
                <a:gd name="f13" fmla="pin 0 f0 21600"/>
                <a:gd name="f14" fmla="*/ f10 f1 1"/>
                <a:gd name="f15" fmla="val f13"/>
                <a:gd name="f16" fmla="*/ f13 1 2"/>
                <a:gd name="f17" fmla="*/ f13 f11 1"/>
                <a:gd name="f18" fmla="*/ f6 f12 1"/>
                <a:gd name="f19" fmla="*/ 18000 f12 1"/>
                <a:gd name="f20" fmla="*/ 10800 f12 1"/>
                <a:gd name="f21" fmla="*/ 0 f12 1"/>
                <a:gd name="f22" fmla="*/ f14 1 f3"/>
                <a:gd name="f23" fmla="*/ 0 f11 1"/>
                <a:gd name="f24" fmla="*/ 21600 f12 1"/>
                <a:gd name="f25" fmla="*/ 10800 f11 1"/>
                <a:gd name="f26" fmla="*/ 21600 f11 1"/>
                <a:gd name="f27" fmla="+- f16 10800 0"/>
                <a:gd name="f28" fmla="+- 21600 0 f15"/>
                <a:gd name="f29" fmla="*/ f16 f11 1"/>
                <a:gd name="f30" fmla="*/ f15 f11 1"/>
                <a:gd name="f31" fmla="+- f22 0 f2"/>
                <a:gd name="f32" fmla="*/ f28 1 2"/>
                <a:gd name="f33" fmla="*/ f27 f11 1"/>
                <a:gd name="f34" fmla="+- 21600 0 f32"/>
                <a:gd name="f35" fmla="*/ f34 f11 1"/>
              </a:gdLst>
              <a:ahLst>
                <a:ahXY gdRefX="f0" minX="f6" maxX="f7">
                  <a:pos x="f17" y="f1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30" y="f21"/>
                </a:cxn>
                <a:cxn ang="f31">
                  <a:pos x="f29" y="f20"/>
                </a:cxn>
                <a:cxn ang="f31">
                  <a:pos x="f23" y="f24"/>
                </a:cxn>
                <a:cxn ang="f31">
                  <a:pos x="f25" y="f24"/>
                </a:cxn>
                <a:cxn ang="f31">
                  <a:pos x="f26" y="f24"/>
                </a:cxn>
                <a:cxn ang="f31">
                  <a:pos x="f35" y="f20"/>
                </a:cxn>
              </a:cxnLst>
              <a:rect l="f29" t="f20" r="f33" b="f19"/>
              <a:pathLst>
                <a:path w="21600" h="21600">
                  <a:moveTo>
                    <a:pt x="f15" y="f6"/>
                  </a:moveTo>
                  <a:lnTo>
                    <a:pt x="f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square" lIns="108847" tIns="54423" rIns="108847" bIns="54423" anchor="ctr" anchorCtr="0" compatLnSpc="0">
              <a:noAutofit/>
            </a:bodyPr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  <p:sp>
          <p:nvSpPr>
            <p:cNvPr id="157" name="Straight Connector 156">
              <a:extLst>
                <a:ext uri="{FF2B5EF4-FFF2-40B4-BE49-F238E27FC236}">
                  <a16:creationId xmlns:a16="http://schemas.microsoft.com/office/drawing/2014/main" id="{7C92EBC1-24DA-6509-415D-EFE7737DAFFD}"/>
                </a:ext>
              </a:extLst>
            </p:cNvPr>
            <p:cNvSpPr/>
            <p:nvPr/>
          </p:nvSpPr>
          <p:spPr>
            <a:xfrm flipV="1">
              <a:off x="2604600" y="4026960"/>
              <a:ext cx="0" cy="576000"/>
            </a:xfrm>
            <a:prstGeom prst="line">
              <a:avLst/>
            </a:prstGeom>
            <a:noFill/>
            <a:ln w="12600">
              <a:solidFill>
                <a:srgbClr val="FF8000"/>
              </a:solidFill>
              <a:prstDash val="solid"/>
            </a:ln>
          </p:spPr>
          <p:txBody>
            <a:bodyPr wrap="square" lIns="116248" tIns="61824" rIns="116248" bIns="61824" anchor="ctr" anchorCtr="0" compatLnSpc="0"/>
            <a:lstStyle/>
            <a:p>
              <a:endParaRPr lang="en-US" sz="2177" kern="1200">
                <a:latin typeface="Liberation Sans" pitchFamily="18"/>
                <a:ea typeface="FandolFang R" pitchFamily="2"/>
                <a:cs typeface="Droid Sans Devanagari" pitchFamily="2"/>
              </a:endParaRPr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B12F5A67-FA70-B3CC-810E-C9BEAAAD9C73}"/>
              </a:ext>
            </a:extLst>
          </p:cNvPr>
          <p:cNvSpPr txBox="1"/>
          <p:nvPr/>
        </p:nvSpPr>
        <p:spPr>
          <a:xfrm>
            <a:off x="1894143" y="5823293"/>
            <a:ext cx="1371467" cy="46641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r>
              <a:rPr lang="en-US" sz="1209" kern="1200">
                <a:latin typeface="Liberation Sans" pitchFamily="18"/>
                <a:ea typeface="FandolFang R" pitchFamily="2"/>
                <a:cs typeface="Droid Sans Devanagari" pitchFamily="2"/>
              </a:rPr>
              <a:t>T amplifiers</a:t>
            </a:r>
          </a:p>
          <a:p>
            <a:r>
              <a:rPr lang="en-US" sz="1209" kern="1200">
                <a:latin typeface="Liberation Sans" pitchFamily="18"/>
                <a:ea typeface="FandolFang R" pitchFamily="2"/>
                <a:cs typeface="Droid Sans Devanagari" pitchFamily="2"/>
              </a:rPr>
              <a:t>Raw (X,Y)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0B1A2A9A-9326-EE0E-E836-7282540247FA}"/>
              </a:ext>
            </a:extLst>
          </p:cNvPr>
          <p:cNvSpPr txBox="1"/>
          <p:nvPr/>
        </p:nvSpPr>
        <p:spPr>
          <a:xfrm>
            <a:off x="931941" y="6201667"/>
            <a:ext cx="2664564" cy="323878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r>
              <a:rPr lang="en-US" sz="1451" kern="1200" dirty="0">
                <a:latin typeface="Liberation Sans" pitchFamily="18"/>
                <a:ea typeface="FandolFang R" pitchFamily="2"/>
                <a:cs typeface="Droid Sans Devanagari" pitchFamily="2"/>
              </a:rPr>
              <a:t> illustration (partial) of readout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2178138-0DAA-E957-E28C-9937D27C95B5}"/>
              </a:ext>
            </a:extLst>
          </p:cNvPr>
          <p:cNvSpPr txBox="1"/>
          <p:nvPr/>
        </p:nvSpPr>
        <p:spPr>
          <a:xfrm>
            <a:off x="217907" y="436258"/>
            <a:ext cx="5224636" cy="135819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endParaRPr lang="en-US" sz="1935" kern="1200" dirty="0">
              <a:latin typeface="Liberation Sans" pitchFamily="18"/>
              <a:ea typeface="FandolFang R" pitchFamily="2"/>
              <a:cs typeface="Droid Sans Devanagari" pitchFamily="2"/>
            </a:endParaRPr>
          </a:p>
          <a:p>
            <a:r>
              <a:rPr lang="en-US" sz="1451" kern="1200" dirty="0">
                <a:latin typeface="Liberation Sans" pitchFamily="18"/>
                <a:ea typeface="FandolFang R" pitchFamily="2"/>
                <a:cs typeface="Droid Sans Devanagari" pitchFamily="2"/>
              </a:rPr>
              <a:t>24 X channels +  24Y + 10 timing.</a:t>
            </a:r>
          </a:p>
          <a:p>
            <a:r>
              <a:rPr lang="en-US" sz="1451" kern="1200" dirty="0">
                <a:latin typeface="Liberation Sans" pitchFamily="18"/>
                <a:ea typeface="FandolFang R" pitchFamily="2"/>
                <a:cs typeface="Droid Sans Devanagari" pitchFamily="2"/>
              </a:rPr>
              <a:t>X, Y readout in parallel sub-groups,</a:t>
            </a:r>
          </a:p>
          <a:p>
            <a:r>
              <a:rPr lang="en-US" sz="1451" kern="1200" dirty="0">
                <a:latin typeface="Liberation Sans" pitchFamily="18"/>
                <a:ea typeface="FandolFang R" pitchFamily="2"/>
                <a:cs typeface="Droid Sans Devanagari" pitchFamily="2"/>
              </a:rPr>
              <a:t>group disentanglement via raw position from time Raw (X,Y).</a:t>
            </a:r>
          </a:p>
          <a:p>
            <a:endParaRPr lang="en-US" sz="2177" kern="1200" dirty="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pic>
        <p:nvPicPr>
          <p:cNvPr id="161" name="">
            <a:extLst>
              <a:ext uri="{FF2B5EF4-FFF2-40B4-BE49-F238E27FC236}">
                <a16:creationId xmlns:a16="http://schemas.microsoft.com/office/drawing/2014/main" id="{C2DFF2D9-A8E3-A903-B8B6-6995F245F2B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20880000">
            <a:off x="4805965" y="3775767"/>
            <a:ext cx="7364125" cy="3445647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TextBox 161">
            <a:extLst>
              <a:ext uri="{FF2B5EF4-FFF2-40B4-BE49-F238E27FC236}">
                <a16:creationId xmlns:a16="http://schemas.microsoft.com/office/drawing/2014/main" id="{B1B32938-7740-13E2-4CDF-869696186A2A}"/>
              </a:ext>
            </a:extLst>
          </p:cNvPr>
          <p:cNvSpPr txBox="1"/>
          <p:nvPr/>
        </p:nvSpPr>
        <p:spPr>
          <a:xfrm>
            <a:off x="4397617" y="5617355"/>
            <a:ext cx="2438162" cy="60921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endParaRPr lang="en-US" sz="1935" kern="1200">
              <a:latin typeface="Liberation Sans" pitchFamily="18"/>
              <a:ea typeface="FandolFang R" pitchFamily="2"/>
              <a:cs typeface="Droid Sans Devanagari" pitchFamily="2"/>
            </a:endParaRPr>
          </a:p>
          <a:p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130x90 cm² detector</a:t>
            </a:r>
          </a:p>
        </p:txBody>
      </p:sp>
      <p:pic>
        <p:nvPicPr>
          <p:cNvPr id="163" name="">
            <a:extLst>
              <a:ext uri="{FF2B5EF4-FFF2-40B4-BE49-F238E27FC236}">
                <a16:creationId xmlns:a16="http://schemas.microsoft.com/office/drawing/2014/main" id="{10F0297F-3080-DE2C-D354-8807733A0C0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379059" y="478925"/>
            <a:ext cx="4549352" cy="3495717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TextBox 163">
            <a:extLst>
              <a:ext uri="{FF2B5EF4-FFF2-40B4-BE49-F238E27FC236}">
                <a16:creationId xmlns:a16="http://schemas.microsoft.com/office/drawing/2014/main" id="{D45B928E-E3AA-6BB3-29F9-41BF22124037}"/>
              </a:ext>
            </a:extLst>
          </p:cNvPr>
          <p:cNvSpPr txBox="1"/>
          <p:nvPr/>
        </p:nvSpPr>
        <p:spPr>
          <a:xfrm>
            <a:off x="6748702" y="-260361"/>
            <a:ext cx="3744323" cy="823181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/>
            <a:endParaRPr lang="en-US" sz="1935" kern="1200">
              <a:latin typeface="Liberation Sans" pitchFamily="18"/>
              <a:ea typeface="FandolFang R" pitchFamily="2"/>
              <a:cs typeface="Droid Sans Devanagari" pitchFamily="2"/>
            </a:endParaRPr>
          </a:p>
          <a:p>
            <a:pPr algn="ctr"/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Detector scheme 2x 6 gaps (0.3mm).</a:t>
            </a:r>
          </a:p>
          <a:p>
            <a:pPr algn="ctr"/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98% C</a:t>
            </a:r>
            <a:r>
              <a:rPr lang="en-US" sz="1451" kern="1200" baseline="-8000">
                <a:latin typeface="Liberation Sans" pitchFamily="18"/>
                <a:ea typeface="FandolFang R" pitchFamily="2"/>
                <a:cs typeface="Droid Sans Devanagari" pitchFamily="2"/>
              </a:rPr>
              <a:t>2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H</a:t>
            </a:r>
            <a:r>
              <a:rPr lang="en-US" sz="1451" kern="1200" baseline="-8000">
                <a:latin typeface="Liberation Sans" pitchFamily="18"/>
                <a:ea typeface="FandolFang R" pitchFamily="2"/>
                <a:cs typeface="Droid Sans Devanagari" pitchFamily="2"/>
              </a:rPr>
              <a:t>2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F</a:t>
            </a:r>
            <a:r>
              <a:rPr lang="en-US" sz="1451" kern="1200" baseline="-8000">
                <a:latin typeface="Liberation Sans" pitchFamily="18"/>
                <a:ea typeface="FandolFang R" pitchFamily="2"/>
                <a:cs typeface="Droid Sans Devanagari" pitchFamily="2"/>
              </a:rPr>
              <a:t>4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 and 2 % SF</a:t>
            </a:r>
            <a:r>
              <a:rPr lang="en-US" sz="1451" kern="1200" baseline="-8000">
                <a:latin typeface="Liberation Sans" pitchFamily="18"/>
                <a:ea typeface="FandolFang R" pitchFamily="2"/>
                <a:cs typeface="Droid Sans Devanagari" pitchFamily="2"/>
              </a:rPr>
              <a:t>6</a:t>
            </a:r>
          </a:p>
        </p:txBody>
      </p:sp>
      <p:sp>
        <p:nvSpPr>
          <p:cNvPr id="165" name="Freeform 164">
            <a:extLst>
              <a:ext uri="{FF2B5EF4-FFF2-40B4-BE49-F238E27FC236}">
                <a16:creationId xmlns:a16="http://schemas.microsoft.com/office/drawing/2014/main" id="{591CB7C6-874C-3A69-3BC4-5DEE6D16989F}"/>
              </a:ext>
            </a:extLst>
          </p:cNvPr>
          <p:cNvSpPr/>
          <p:nvPr/>
        </p:nvSpPr>
        <p:spPr>
          <a:xfrm>
            <a:off x="3178534" y="1493811"/>
            <a:ext cx="1567391" cy="49155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66" name="Straight Connector 165">
            <a:extLst>
              <a:ext uri="{FF2B5EF4-FFF2-40B4-BE49-F238E27FC236}">
                <a16:creationId xmlns:a16="http://schemas.microsoft.com/office/drawing/2014/main" id="{9F994E70-F46A-E568-57B2-D8B7909571A0}"/>
              </a:ext>
            </a:extLst>
          </p:cNvPr>
          <p:cNvSpPr/>
          <p:nvPr/>
        </p:nvSpPr>
        <p:spPr>
          <a:xfrm flipV="1">
            <a:off x="435600" y="3047705"/>
            <a:ext cx="6530795" cy="87077"/>
          </a:xfrm>
          <a:prstGeom prst="line">
            <a:avLst/>
          </a:prstGeom>
          <a:noFill/>
          <a:ln w="0">
            <a:solidFill>
              <a:srgbClr val="3465A4"/>
            </a:solidFill>
            <a:prstDash val="solid"/>
            <a:tailEnd type="arrow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67" name="Freeform 166">
            <a:extLst>
              <a:ext uri="{FF2B5EF4-FFF2-40B4-BE49-F238E27FC236}">
                <a16:creationId xmlns:a16="http://schemas.microsoft.com/office/drawing/2014/main" id="{EA3E53A6-F616-23C5-7394-73EFC5F036E0}"/>
              </a:ext>
            </a:extLst>
          </p:cNvPr>
          <p:cNvSpPr/>
          <p:nvPr/>
        </p:nvSpPr>
        <p:spPr>
          <a:xfrm rot="16200000">
            <a:off x="-349184" y="2105311"/>
            <a:ext cx="1567391" cy="49155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68" name="Straight Connector 167">
            <a:extLst>
              <a:ext uri="{FF2B5EF4-FFF2-40B4-BE49-F238E27FC236}">
                <a16:creationId xmlns:a16="http://schemas.microsoft.com/office/drawing/2014/main" id="{283AF558-1C19-99D2-2994-B8185E42325C}"/>
              </a:ext>
            </a:extLst>
          </p:cNvPr>
          <p:cNvSpPr/>
          <p:nvPr/>
        </p:nvSpPr>
        <p:spPr>
          <a:xfrm flipV="1">
            <a:off x="4746360" y="630439"/>
            <a:ext cx="2437728" cy="1111106"/>
          </a:xfrm>
          <a:prstGeom prst="line">
            <a:avLst/>
          </a:prstGeom>
          <a:noFill/>
          <a:ln w="0">
            <a:solidFill>
              <a:srgbClr val="3465A4"/>
            </a:solidFill>
            <a:prstDash val="solid"/>
            <a:tailEnd type="arrow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69" name="Freeform 168">
            <a:extLst>
              <a:ext uri="{FF2B5EF4-FFF2-40B4-BE49-F238E27FC236}">
                <a16:creationId xmlns:a16="http://schemas.microsoft.com/office/drawing/2014/main" id="{0BEFC705-3812-2B7B-BEFE-0D09A85D0036}"/>
              </a:ext>
            </a:extLst>
          </p:cNvPr>
          <p:cNvSpPr/>
          <p:nvPr/>
        </p:nvSpPr>
        <p:spPr>
          <a:xfrm>
            <a:off x="3178969" y="1493811"/>
            <a:ext cx="1567391" cy="49155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70" name="Freeform 169">
            <a:extLst>
              <a:ext uri="{FF2B5EF4-FFF2-40B4-BE49-F238E27FC236}">
                <a16:creationId xmlns:a16="http://schemas.microsoft.com/office/drawing/2014/main" id="{72691B28-A9FF-4E2D-EA3C-C4151B9682D8}"/>
              </a:ext>
            </a:extLst>
          </p:cNvPr>
          <p:cNvSpPr/>
          <p:nvPr/>
        </p:nvSpPr>
        <p:spPr>
          <a:xfrm>
            <a:off x="1655553" y="5804135"/>
            <a:ext cx="1567391" cy="49155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71" name="Straight Connector 170">
            <a:extLst>
              <a:ext uri="{FF2B5EF4-FFF2-40B4-BE49-F238E27FC236}">
                <a16:creationId xmlns:a16="http://schemas.microsoft.com/office/drawing/2014/main" id="{1532A5A7-5734-68C5-0E9C-DC4C8C329CC6}"/>
              </a:ext>
            </a:extLst>
          </p:cNvPr>
          <p:cNvSpPr/>
          <p:nvPr/>
        </p:nvSpPr>
        <p:spPr>
          <a:xfrm flipV="1">
            <a:off x="3222944" y="1871726"/>
            <a:ext cx="3823563" cy="4223683"/>
          </a:xfrm>
          <a:prstGeom prst="line">
            <a:avLst/>
          </a:prstGeom>
          <a:noFill/>
          <a:ln w="0">
            <a:solidFill>
              <a:srgbClr val="3465A4"/>
            </a:solidFill>
            <a:prstDash val="solid"/>
            <a:tailEnd type="arrow"/>
          </a:ln>
        </p:spPr>
        <p:txBody>
          <a:bodyPr wrap="square" lIns="108847" tIns="54423" rIns="108847" bIns="54423" anchor="ctr" anchorCtr="0" compatLnSpc="0"/>
          <a:lstStyle/>
          <a:p>
            <a:endParaRPr lang="en-US" sz="2177" kern="1200">
              <a:latin typeface="Liberation Sans" pitchFamily="18"/>
              <a:ea typeface="FandolFang R" pitchFamily="2"/>
              <a:cs typeface="Droid Sans Devanagari" pitchFamily="2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63C2500-10D2-B3D4-5273-F6279A5A7667}"/>
              </a:ext>
            </a:extLst>
          </p:cNvPr>
          <p:cNvSpPr txBox="1"/>
          <p:nvPr/>
        </p:nvSpPr>
        <p:spPr>
          <a:xfrm>
            <a:off x="152598" y="340073"/>
            <a:ext cx="3700784" cy="43095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r>
              <a:rPr lang="en-US" sz="2177" b="1" kern="1200" dirty="0">
                <a:latin typeface="Liberation Sans" pitchFamily="18"/>
                <a:ea typeface="FandolFang R" pitchFamily="2"/>
                <a:cs typeface="Droid Sans Devanagari" pitchFamily="2"/>
              </a:rPr>
              <a:t>Detector Concept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CC668ACE-DF84-F1FC-9CEA-38D3F2D2E1A8}"/>
              </a:ext>
            </a:extLst>
          </p:cNvPr>
          <p:cNvSpPr txBox="1"/>
          <p:nvPr/>
        </p:nvSpPr>
        <p:spPr>
          <a:xfrm>
            <a:off x="4267000" y="6443719"/>
            <a:ext cx="3918477" cy="31804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/>
            <a:r>
              <a:rPr lang="en-GB" sz="1330" kern="1200">
                <a:latin typeface="Calibri" pitchFamily="34"/>
                <a:ea typeface="Droid Sans Fallback" pitchFamily="2"/>
                <a:cs typeface="Calibri" pitchFamily="34"/>
              </a:rPr>
              <a:t>10.1016/j.nima.2025.170466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B33AAC5B-B60B-D581-39F9-3FC906B9013B}"/>
              </a:ext>
            </a:extLst>
          </p:cNvPr>
          <p:cNvSpPr txBox="1"/>
          <p:nvPr/>
        </p:nvSpPr>
        <p:spPr>
          <a:xfrm>
            <a:off x="233807" y="6580736"/>
            <a:ext cx="3390899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12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AC199C92-4548-BD03-6A58-08C456A92142}"/>
              </a:ext>
            </a:extLst>
          </p:cNvPr>
          <p:cNvSpPr txBox="1"/>
          <p:nvPr/>
        </p:nvSpPr>
        <p:spPr>
          <a:xfrm>
            <a:off x="280166" y="-78251"/>
            <a:ext cx="4401191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2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Large area Muon detectors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2289490D-31A3-63AC-84B7-061645715F2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657" y="844215"/>
            <a:ext cx="12190382" cy="50117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BDDC56FB-C2C6-A4E8-14CB-0382BAD2865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10334" r="47900"/>
          <a:stretch>
            <a:fillRect/>
          </a:stretch>
        </p:blipFill>
        <p:spPr>
          <a:xfrm>
            <a:off x="5094234" y="3593244"/>
            <a:ext cx="3482655" cy="2719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>
            <a:extLst>
              <a:ext uri="{FF2B5EF4-FFF2-40B4-BE49-F238E27FC236}">
                <a16:creationId xmlns:a16="http://schemas.microsoft.com/office/drawing/2014/main" id="{9FCD9147-224D-568A-8FA4-776C336D9B9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3639" r="5582"/>
          <a:stretch>
            <a:fillRect/>
          </a:stretch>
        </p:blipFill>
        <p:spPr>
          <a:xfrm>
            <a:off x="214" y="217693"/>
            <a:ext cx="4962968" cy="61663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BCD28E-5AB7-D2CB-55F4-9E2AECA34BB7}"/>
              </a:ext>
            </a:extLst>
          </p:cNvPr>
          <p:cNvSpPr txBox="1"/>
          <p:nvPr/>
        </p:nvSpPr>
        <p:spPr>
          <a:xfrm>
            <a:off x="-329809" y="6144999"/>
            <a:ext cx="6120661" cy="550992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/>
            <a:r>
              <a:rPr lang="en-US" sz="1451" kern="1200" dirty="0">
                <a:latin typeface="Liberation Sans" pitchFamily="18"/>
                <a:ea typeface="FandolFang R" pitchFamily="2"/>
                <a:cs typeface="Droid Sans Devanagari" pitchFamily="2"/>
              </a:rPr>
              <a:t>2D position map of the 8×3×2 cm3 scintillators over the full</a:t>
            </a:r>
          </a:p>
          <a:p>
            <a:pPr algn="ctr"/>
            <a:r>
              <a:rPr lang="en-US" sz="1451" kern="1200" dirty="0">
                <a:latin typeface="Liberation Sans" pitchFamily="18"/>
                <a:ea typeface="FandolFang R" pitchFamily="2"/>
                <a:cs typeface="Droid Sans Devanagari" pitchFamily="2"/>
              </a:rPr>
              <a:t>detector area, created with a 1.0 mm bin size in both dimensions.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77C8A5-0486-D578-6F61-1C8ED4D82372}"/>
              </a:ext>
            </a:extLst>
          </p:cNvPr>
          <p:cNvSpPr txBox="1"/>
          <p:nvPr/>
        </p:nvSpPr>
        <p:spPr>
          <a:xfrm>
            <a:off x="4920079" y="2764704"/>
            <a:ext cx="7401568" cy="76496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/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(a) 2D position map of the 8×3×2 cm</a:t>
            </a:r>
            <a:r>
              <a:rPr lang="en-US" sz="1451" kern="1200" baseline="33000">
                <a:latin typeface="Liberation Sans" pitchFamily="18"/>
                <a:ea typeface="FandolFang R" pitchFamily="2"/>
                <a:cs typeface="Droid Sans Devanagari" pitchFamily="2"/>
              </a:rPr>
              <a:t>3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 scintillators. The red arrow identifies the location of the spacer. (b) Projection of the 2D event map onto the X-axis, showing a clear reduction in the number of events at the location of the 300-μm gas gap spacers.</a:t>
            </a:r>
          </a:p>
        </p:txBody>
      </p:sp>
      <p:pic>
        <p:nvPicPr>
          <p:cNvPr id="6" name="">
            <a:extLst>
              <a:ext uri="{FF2B5EF4-FFF2-40B4-BE49-F238E27FC236}">
                <a16:creationId xmlns:a16="http://schemas.microsoft.com/office/drawing/2014/main" id="{8DD12A7F-4AFB-BCC7-060B-AB3FDD9C3F0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6682" t="9242" r="3410"/>
          <a:stretch>
            <a:fillRect/>
          </a:stretch>
        </p:blipFill>
        <p:spPr>
          <a:xfrm>
            <a:off x="4896132" y="87077"/>
            <a:ext cx="7294463" cy="27429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10098D-B4F0-0A32-BA17-E9F061B98544}"/>
              </a:ext>
            </a:extLst>
          </p:cNvPr>
          <p:cNvSpPr txBox="1"/>
          <p:nvPr/>
        </p:nvSpPr>
        <p:spPr>
          <a:xfrm>
            <a:off x="5311927" y="6138948"/>
            <a:ext cx="3221859" cy="658072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/>
            <a:r>
              <a:rPr lang="en-US" sz="2177" kern="1200">
                <a:latin typeface="Liberation Sans" pitchFamily="18"/>
                <a:ea typeface="FandolFang R" pitchFamily="2"/>
                <a:cs typeface="Droid Sans Devanagari" pitchFamily="2"/>
              </a:rPr>
              <a:t> 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2D position map of the 8×3×2 cm</a:t>
            </a:r>
            <a:r>
              <a:rPr lang="en-US" sz="1451" kern="1200" baseline="33000">
                <a:latin typeface="Liberation Sans" pitchFamily="18"/>
                <a:ea typeface="FandolFang R" pitchFamily="2"/>
                <a:cs typeface="Droid Sans Devanagari" pitchFamily="2"/>
              </a:rPr>
              <a:t>3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 and 8×4×1 cm</a:t>
            </a:r>
            <a:r>
              <a:rPr lang="en-US" sz="1451" kern="1200" baseline="33000">
                <a:latin typeface="Liberation Sans" pitchFamily="18"/>
                <a:ea typeface="FandolFang R" pitchFamily="2"/>
                <a:cs typeface="Droid Sans Devanagari" pitchFamily="2"/>
              </a:rPr>
              <a:t>3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 scintillators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7E8BCB-B078-47C8-A786-665A1A292838}"/>
              </a:ext>
            </a:extLst>
          </p:cNvPr>
          <p:cNvSpPr txBox="1"/>
          <p:nvPr/>
        </p:nvSpPr>
        <p:spPr>
          <a:xfrm>
            <a:off x="214" y="67920"/>
            <a:ext cx="3700784" cy="1073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r>
              <a:rPr lang="en-US" sz="2177" b="1" kern="1200">
                <a:latin typeface="Liberation Sans" pitchFamily="18"/>
                <a:ea typeface="FandolFang R" pitchFamily="2"/>
                <a:cs typeface="Droid Sans Devanagari" pitchFamily="2"/>
              </a:rPr>
              <a:t>2D Spatial resolution</a:t>
            </a:r>
          </a:p>
          <a:p>
            <a:r>
              <a:rPr lang="en-US" sz="2177" b="1" kern="1200">
                <a:latin typeface="Liberation Sans" pitchFamily="18"/>
                <a:ea typeface="FandolFang R" pitchFamily="2"/>
                <a:cs typeface="Droid Sans Devanagari" pitchFamily="2"/>
              </a:rPr>
              <a:t>		Timing precision</a:t>
            </a:r>
          </a:p>
        </p:txBody>
      </p:sp>
      <p:pic>
        <p:nvPicPr>
          <p:cNvPr id="9" name="">
            <a:extLst>
              <a:ext uri="{FF2B5EF4-FFF2-40B4-BE49-F238E27FC236}">
                <a16:creationId xmlns:a16="http://schemas.microsoft.com/office/drawing/2014/main" id="{637DAB8A-5D7B-00B9-C244-6D21FC658FD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676593" y="3483091"/>
            <a:ext cx="3574086" cy="28300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2680F6-284C-CD34-E948-66ACB097B266}"/>
              </a:ext>
            </a:extLst>
          </p:cNvPr>
          <p:cNvSpPr txBox="1"/>
          <p:nvPr/>
        </p:nvSpPr>
        <p:spPr>
          <a:xfrm>
            <a:off x="10971950" y="4571557"/>
            <a:ext cx="924325" cy="752008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r>
              <a:rPr lang="en-US" sz="2177" b="1" kern="1200">
                <a:solidFill>
                  <a:srgbClr val="FF0000"/>
                </a:solidFill>
                <a:latin typeface="Liberation Sans" pitchFamily="18"/>
                <a:ea typeface="FandolFang R" pitchFamily="2"/>
                <a:cs typeface="Droid Sans Devanagari" pitchFamily="2"/>
              </a:rPr>
              <a:t>89 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8477DA-45C5-A94E-110E-DD4A2386402C}"/>
              </a:ext>
            </a:extLst>
          </p:cNvPr>
          <p:cNvSpPr txBox="1"/>
          <p:nvPr/>
        </p:nvSpPr>
        <p:spPr>
          <a:xfrm>
            <a:off x="8925634" y="6139383"/>
            <a:ext cx="3221859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/>
            <a:r>
              <a:rPr lang="en-US" sz="2177" kern="1200">
                <a:latin typeface="Liberation Sans" pitchFamily="18"/>
                <a:ea typeface="FandolFang R" pitchFamily="2"/>
                <a:cs typeface="Droid Sans Devanagari" pitchFamily="2"/>
              </a:rPr>
              <a:t> </a:t>
            </a:r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Distribution of time differences</a:t>
            </a:r>
          </a:p>
          <a:p>
            <a:pPr algn="ctr"/>
            <a:r>
              <a:rPr lang="en-US" sz="1451" kern="1200">
                <a:latin typeface="Liberation Sans" pitchFamily="18"/>
                <a:ea typeface="FandolFang R" pitchFamily="2"/>
                <a:cs typeface="Droid Sans Devanagari" pitchFamily="2"/>
              </a:rPr>
              <a:t>MRPC and scintillators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2A15AE-FFC4-C88D-DD2F-709B68C9EAC3}"/>
              </a:ext>
            </a:extLst>
          </p:cNvPr>
          <p:cNvSpPr txBox="1"/>
          <p:nvPr/>
        </p:nvSpPr>
        <p:spPr>
          <a:xfrm>
            <a:off x="0" y="6599646"/>
            <a:ext cx="3390899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14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defTabSz="905255">
              <a:defRPr sz="4300"/>
            </a:lvl1pPr>
          </a:lstStyle>
          <a:p>
            <a:r>
              <a:t>Some words on the picoTDC development </a:t>
            </a:r>
          </a:p>
        </p:txBody>
      </p:sp>
      <p:sp>
        <p:nvSpPr>
          <p:cNvPr id="1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INFN Bologna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951812-04E9-EE7F-3706-9E89AE68A86F}"/>
              </a:ext>
            </a:extLst>
          </p:cNvPr>
          <p:cNvSpPr txBox="1"/>
          <p:nvPr/>
        </p:nvSpPr>
        <p:spPr>
          <a:xfrm>
            <a:off x="9023268" y="6488672"/>
            <a:ext cx="31687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15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Box 3"/>
          <p:cNvSpPr txBox="1"/>
          <p:nvPr/>
        </p:nvSpPr>
        <p:spPr>
          <a:xfrm>
            <a:off x="572492" y="278296"/>
            <a:ext cx="4195722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latin typeface="Aptos"/>
                <a:ea typeface="Aptos"/>
                <a:cs typeface="Aptos"/>
                <a:sym typeface="Aptos"/>
              </a:defRPr>
            </a:lvl1pPr>
          </a:lstStyle>
          <a:p>
            <a:r>
              <a:t>Update on picoTDC card (128 channels)</a:t>
            </a:r>
          </a:p>
        </p:txBody>
      </p:sp>
      <p:pic>
        <p:nvPicPr>
          <p:cNvPr id="158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72" y="854632"/>
            <a:ext cx="4365214" cy="329578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extBox 5"/>
          <p:cNvSpPr txBox="1"/>
          <p:nvPr/>
        </p:nvSpPr>
        <p:spPr>
          <a:xfrm>
            <a:off x="5591754" y="278295"/>
            <a:ext cx="6584524" cy="148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r>
              <a:t>Firmware suite fully developed for PolarFire FPGA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r>
              <a:t>I2C programming of picoTDC 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r>
              <a:t>Data acquisition via Ethernet (IPBUS)</a:t>
            </a:r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endParaRPr/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Resolution tests using calibrated delayed line (EM) (0 – 600 ps) </a:t>
            </a:r>
          </a:p>
        </p:txBody>
      </p:sp>
      <p:sp>
        <p:nvSpPr>
          <p:cNvPr id="160" name="TextBox 6"/>
          <p:cNvSpPr txBox="1"/>
          <p:nvPr/>
        </p:nvSpPr>
        <p:spPr>
          <a:xfrm>
            <a:off x="145111" y="4412975"/>
            <a:ext cx="5072832" cy="2047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1. power supply (12 V)</a:t>
            </a:r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2. picoTDC board with 2 picoTDC</a:t>
            </a:r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3. FMC adapter card (includes VHDCI connectors getting inputs from ALICE TOF FEA cards)</a:t>
            </a:r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4. SiLab low-jitter clock (used to pulse at 30 KHz)</a:t>
            </a:r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5. Electromagnetic trombone (Colby XT-200)</a:t>
            </a:r>
          </a:p>
        </p:txBody>
      </p:sp>
      <p:sp>
        <p:nvSpPr>
          <p:cNvPr id="161" name="TextBox 7"/>
          <p:cNvSpPr txBox="1"/>
          <p:nvPr/>
        </p:nvSpPr>
        <p:spPr>
          <a:xfrm>
            <a:off x="5591752" y="1848679"/>
            <a:ext cx="1714422" cy="414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latin typeface="Symbol"/>
                <a:ea typeface="Symbol"/>
                <a:cs typeface="Symbol"/>
                <a:sym typeface="Symbol"/>
              </a:defRPr>
            </a:pPr>
            <a:r>
              <a:t>s</a:t>
            </a:r>
            <a:r>
              <a:rPr baseline="-25000">
                <a:latin typeface="Aptos"/>
                <a:ea typeface="Aptos"/>
                <a:cs typeface="Aptos"/>
                <a:sym typeface="Aptos"/>
              </a:rPr>
              <a:t>2ch</a:t>
            </a:r>
            <a:r>
              <a:rPr>
                <a:latin typeface="Aptos"/>
                <a:ea typeface="Aptos"/>
                <a:cs typeface="Aptos"/>
                <a:sym typeface="Aptos"/>
              </a:rPr>
              <a:t> ≅ 1.34 LSB</a:t>
            </a:r>
          </a:p>
        </p:txBody>
      </p:sp>
      <p:pic>
        <p:nvPicPr>
          <p:cNvPr id="162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033" y="2311063"/>
            <a:ext cx="4474987" cy="3423816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TextBox 10"/>
          <p:cNvSpPr txBox="1"/>
          <p:nvPr/>
        </p:nvSpPr>
        <p:spPr>
          <a:xfrm>
            <a:off x="8219664" y="5550210"/>
            <a:ext cx="1857036" cy="3708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latin typeface="Aptos"/>
                <a:ea typeface="Aptos"/>
                <a:cs typeface="Aptos"/>
                <a:sym typeface="Aptos"/>
              </a:defRPr>
            </a:lvl1pPr>
          </a:lstStyle>
          <a:p>
            <a:r>
              <a:t>Delay (TDC bins)</a:t>
            </a:r>
          </a:p>
        </p:txBody>
      </p:sp>
      <p:sp>
        <p:nvSpPr>
          <p:cNvPr id="164" name="TextBox 11"/>
          <p:cNvSpPr txBox="1"/>
          <p:nvPr/>
        </p:nvSpPr>
        <p:spPr>
          <a:xfrm rot="16200000">
            <a:off x="4740423" y="3173807"/>
            <a:ext cx="1656156" cy="4142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latin typeface="Symbol"/>
                <a:ea typeface="Symbol"/>
                <a:cs typeface="Symbol"/>
                <a:sym typeface="Symbol"/>
              </a:defRPr>
            </a:pPr>
            <a:r>
              <a:t>s</a:t>
            </a:r>
            <a:r>
              <a:rPr baseline="-25000">
                <a:latin typeface="Aptos"/>
                <a:ea typeface="Aptos"/>
                <a:cs typeface="Aptos"/>
                <a:sym typeface="Aptos"/>
              </a:rPr>
              <a:t>2ch</a:t>
            </a:r>
            <a:r>
              <a:rPr>
                <a:latin typeface="Aptos"/>
                <a:ea typeface="Aptos"/>
                <a:cs typeface="Aptos"/>
                <a:sym typeface="Aptos"/>
              </a:rPr>
              <a:t> (TDC bins)</a:t>
            </a:r>
          </a:p>
        </p:txBody>
      </p:sp>
      <p:sp>
        <p:nvSpPr>
          <p:cNvPr id="165" name="Straight Arrow Connector 13"/>
          <p:cNvSpPr/>
          <p:nvPr/>
        </p:nvSpPr>
        <p:spPr>
          <a:xfrm>
            <a:off x="7335077" y="2033342"/>
            <a:ext cx="1649898" cy="2"/>
          </a:xfrm>
          <a:prstGeom prst="line">
            <a:avLst/>
          </a:prstGeom>
          <a:ln w="28575">
            <a:solidFill>
              <a:srgbClr val="FF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6" name="TextBox 14"/>
          <p:cNvSpPr txBox="1"/>
          <p:nvPr/>
        </p:nvSpPr>
        <p:spPr>
          <a:xfrm>
            <a:off x="9203011" y="1836928"/>
            <a:ext cx="1705865" cy="430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latin typeface="Symbol"/>
                <a:ea typeface="Symbol"/>
                <a:cs typeface="Symbol"/>
                <a:sym typeface="Symbol"/>
              </a:defRPr>
            </a:pPr>
            <a:r>
              <a:t>s</a:t>
            </a:r>
            <a:r>
              <a:rPr baseline="-25000"/>
              <a:t>1</a:t>
            </a:r>
            <a:r>
              <a:rPr baseline="-25000">
                <a:latin typeface="Aptos"/>
                <a:ea typeface="Aptos"/>
                <a:cs typeface="Aptos"/>
                <a:sym typeface="Aptos"/>
              </a:rPr>
              <a:t>ch</a:t>
            </a:r>
            <a:r>
              <a:rPr>
                <a:latin typeface="Aptos"/>
                <a:ea typeface="Aptos"/>
                <a:cs typeface="Aptos"/>
                <a:sym typeface="Aptos"/>
              </a:rPr>
              <a:t> ≅ 0.95 LSB</a:t>
            </a:r>
          </a:p>
        </p:txBody>
      </p:sp>
      <p:pic>
        <p:nvPicPr>
          <p:cNvPr id="167" name="Picture 15" descr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799" y="38679"/>
            <a:ext cx="1102693" cy="608950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TextBox 1"/>
          <p:cNvSpPr txBox="1"/>
          <p:nvPr/>
        </p:nvSpPr>
        <p:spPr>
          <a:xfrm>
            <a:off x="10397196" y="2648979"/>
            <a:ext cx="1632575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Note : </a:t>
            </a:r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LSB is 3 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9CBECE-00FF-3872-8CD8-DE991FD457B5}"/>
              </a:ext>
            </a:extLst>
          </p:cNvPr>
          <p:cNvSpPr txBox="1"/>
          <p:nvPr/>
        </p:nvSpPr>
        <p:spPr>
          <a:xfrm>
            <a:off x="9023268" y="6488672"/>
            <a:ext cx="31687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16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25" y="377686"/>
            <a:ext cx="4576970" cy="6102628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traight Connector 5"/>
          <p:cNvSpPr/>
          <p:nvPr/>
        </p:nvSpPr>
        <p:spPr>
          <a:xfrm flipH="1">
            <a:off x="5317435" y="-2"/>
            <a:ext cx="2" cy="6778490"/>
          </a:xfrm>
          <a:prstGeom prst="line">
            <a:avLst/>
          </a:prstGeom>
          <a:ln w="12700">
            <a:solidFill>
              <a:schemeClr val="accent1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72" name="TextBox 6"/>
          <p:cNvSpPr txBox="1"/>
          <p:nvPr/>
        </p:nvSpPr>
        <p:spPr>
          <a:xfrm>
            <a:off x="5571876" y="268357"/>
            <a:ext cx="5817241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t>Additional custom card: FMC adapter for Weeroc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LIROC</a:t>
            </a:r>
          </a:p>
        </p:txBody>
      </p:sp>
      <p:pic>
        <p:nvPicPr>
          <p:cNvPr id="173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173180" y="89452"/>
            <a:ext cx="3973696" cy="52677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Picture 8" descr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2461" y="3094202"/>
            <a:ext cx="4242185" cy="1447982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TextBox 9"/>
          <p:cNvSpPr txBox="1"/>
          <p:nvPr/>
        </p:nvSpPr>
        <p:spPr>
          <a:xfrm>
            <a:off x="5571876" y="4622473"/>
            <a:ext cx="6186776" cy="2326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r>
              <a:rPr dirty="0"/>
              <a:t>LIROC is an ASIC (</a:t>
            </a:r>
            <a:r>
              <a:rPr dirty="0" err="1"/>
              <a:t>preamp+disc</a:t>
            </a:r>
            <a:r>
              <a:rPr dirty="0"/>
              <a:t>) optimized for </a:t>
            </a:r>
            <a:r>
              <a:rPr dirty="0" err="1"/>
              <a:t>SiPM</a:t>
            </a:r>
            <a:endParaRPr dirty="0"/>
          </a:p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r>
              <a:rPr dirty="0"/>
              <a:t>64 channels naturally “coupled” with </a:t>
            </a:r>
            <a:r>
              <a:rPr dirty="0" err="1"/>
              <a:t>picoTDC</a:t>
            </a:r>
            <a:endParaRPr dirty="0"/>
          </a:p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r>
              <a:rPr dirty="0"/>
              <a:t>8 discriminated output available on ext. connectors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r>
              <a:rPr dirty="0"/>
              <a:t>I2C programming of LIROC via </a:t>
            </a:r>
            <a:r>
              <a:rPr dirty="0" err="1"/>
              <a:t>picoTDC</a:t>
            </a:r>
            <a:r>
              <a:rPr dirty="0"/>
              <a:t> Board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Aptos"/>
                <a:ea typeface="Aptos"/>
                <a:cs typeface="Aptos"/>
                <a:sym typeface="Aptos"/>
              </a:defRPr>
            </a:pPr>
            <a:endParaRPr dirty="0"/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rPr dirty="0"/>
              <a:t>The cards will be used for test beams at CERN both on MRPC</a:t>
            </a:r>
          </a:p>
          <a:p>
            <a:pPr>
              <a:defRPr>
                <a:latin typeface="Aptos"/>
                <a:ea typeface="Aptos"/>
                <a:cs typeface="Aptos"/>
                <a:sym typeface="Aptos"/>
              </a:defRPr>
            </a:pPr>
            <a:r>
              <a:rPr dirty="0"/>
              <a:t>(from NINO FEA) and </a:t>
            </a:r>
            <a:r>
              <a:rPr dirty="0" err="1"/>
              <a:t>SiPM</a:t>
            </a:r>
            <a:r>
              <a:rPr dirty="0"/>
              <a:t> (from LIROC)</a:t>
            </a:r>
          </a:p>
        </p:txBody>
      </p:sp>
      <p:pic>
        <p:nvPicPr>
          <p:cNvPr id="176" name="Picture 10" descr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9025" y="26076"/>
            <a:ext cx="923789" cy="510151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extBox 11"/>
          <p:cNvSpPr txBox="1"/>
          <p:nvPr/>
        </p:nvSpPr>
        <p:spPr>
          <a:xfrm>
            <a:off x="284257" y="-1"/>
            <a:ext cx="4779612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latin typeface="Aptos"/>
                <a:ea typeface="Aptos"/>
                <a:cs typeface="Aptos"/>
                <a:sym typeface="Aptos"/>
              </a:defRPr>
            </a:lvl1pPr>
          </a:lstStyle>
          <a:p>
            <a:r>
              <a:t>Delay line measurements with picoTDC Board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AEBCE3-82BD-D40C-2931-342270272B8C}"/>
              </a:ext>
            </a:extLst>
          </p:cNvPr>
          <p:cNvSpPr txBox="1"/>
          <p:nvPr/>
        </p:nvSpPr>
        <p:spPr>
          <a:xfrm>
            <a:off x="9023268" y="6488672"/>
            <a:ext cx="3350820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17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BBF6-2040-1FC8-809C-163B798D0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FR" dirty="0"/>
              <a:t>ain highlights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11164-D2E3-6BF3-EAFD-E112181382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FR" dirty="0"/>
              <a:t>Suitable eco gas tested (needs higher voltage)</a:t>
            </a:r>
          </a:p>
          <a:p>
            <a:r>
              <a:rPr lang="en-FR" dirty="0"/>
              <a:t>Low resisitivity glass – works well for charged particle + neutron detector</a:t>
            </a:r>
          </a:p>
          <a:p>
            <a:r>
              <a:rPr lang="en-FR" dirty="0"/>
              <a:t>Intelligent readout of Muon detectors allows small number of channels for readout of large area with exceptional position and time resolution</a:t>
            </a:r>
          </a:p>
          <a:p>
            <a:r>
              <a:rPr lang="en-FR" dirty="0"/>
              <a:t>PicoTDC -  excellent time resolution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75D608-44E5-EEBF-CCD0-5D47E24F77A2}"/>
              </a:ext>
            </a:extLst>
          </p:cNvPr>
          <p:cNvSpPr txBox="1"/>
          <p:nvPr/>
        </p:nvSpPr>
        <p:spPr>
          <a:xfrm>
            <a:off x="9023268" y="6488672"/>
            <a:ext cx="3291444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18</a:t>
            </a:r>
          </a:p>
        </p:txBody>
      </p:sp>
    </p:spTree>
    <p:extLst>
      <p:ext uri="{BB962C8B-B14F-4D97-AF65-F5344CB8AC3E}">
        <p14:creationId xmlns:p14="http://schemas.microsoft.com/office/powerpoint/2010/main" val="417876521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itle 1"/>
          <p:cNvSpPr txBox="1">
            <a:spLocks noGrp="1"/>
          </p:cNvSpPr>
          <p:nvPr>
            <p:ph type="title"/>
          </p:nvPr>
        </p:nvSpPr>
        <p:spPr>
          <a:xfrm>
            <a:off x="2889738" y="2637264"/>
            <a:ext cx="6582508" cy="1325564"/>
          </a:xfrm>
          <a:prstGeom prst="rect">
            <a:avLst/>
          </a:prstGeom>
        </p:spPr>
        <p:txBody>
          <a:bodyPr/>
          <a:lstStyle>
            <a:lvl1pPr defTabSz="868680">
              <a:defRPr sz="4100"/>
            </a:lvl1pPr>
          </a:lstStyle>
          <a:p>
            <a:r>
              <a:t>Thank you for your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AIDAinnova (7.2)…"/>
          <p:cNvSpPr txBox="1"/>
          <p:nvPr/>
        </p:nvSpPr>
        <p:spPr>
          <a:xfrm>
            <a:off x="0" y="18388"/>
            <a:ext cx="12192000" cy="1239576"/>
          </a:xfrm>
          <a:prstGeom prst="rect">
            <a:avLst/>
          </a:prstGeom>
          <a:solidFill>
            <a:srgbClr val="94175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algn="ctr"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r>
              <a:rPr dirty="0" err="1"/>
              <a:t>AIDAinnova</a:t>
            </a:r>
            <a:r>
              <a:rPr dirty="0"/>
              <a:t> (7.2)</a:t>
            </a:r>
            <a:endParaRPr sz="2800" i="1" dirty="0">
              <a:latin typeface="Aptos"/>
              <a:ea typeface="Aptos"/>
              <a:cs typeface="Aptos"/>
              <a:sym typeface="Aptos"/>
            </a:endParaRPr>
          </a:p>
          <a:p>
            <a:pPr algn="ctr"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r>
              <a:rPr dirty="0"/>
              <a:t>MRPCs for fast timing at high incident flux of charged particles </a:t>
            </a:r>
            <a:endParaRPr sz="2800" i="1" dirty="0">
              <a:latin typeface="Aptos"/>
              <a:ea typeface="Aptos"/>
              <a:cs typeface="Aptos"/>
              <a:sym typeface="Aptos"/>
            </a:endParaRPr>
          </a:p>
          <a:p>
            <a:pPr algn="ctr">
              <a:defRPr sz="240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r>
              <a:rPr dirty="0"/>
              <a:t>Muon tomography: Low power, minimal  gas use, excellent time resolution</a:t>
            </a:r>
          </a:p>
        </p:txBody>
      </p:sp>
      <p:sp>
        <p:nvSpPr>
          <p:cNvPr id="106" name="Challenges…"/>
          <p:cNvSpPr txBox="1"/>
          <p:nvPr/>
        </p:nvSpPr>
        <p:spPr>
          <a:xfrm>
            <a:off x="213757" y="1032799"/>
            <a:ext cx="11690344" cy="55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</a:rPr>
              <a:t>Highlights</a:t>
            </a:r>
            <a:r>
              <a:rPr sz="5700" dirty="0"/>
              <a:t> </a:t>
            </a:r>
            <a:r>
              <a:rPr dirty="0"/>
              <a:t> </a:t>
            </a:r>
          </a:p>
          <a:p>
            <a:pPr lvl="1">
              <a:defRPr sz="3200"/>
            </a:pPr>
            <a:r>
              <a:rPr dirty="0"/>
              <a:t>Gas:  Need ‘streamer-free’ plateau</a:t>
            </a:r>
          </a:p>
          <a:p>
            <a:pPr lvl="1">
              <a:defRPr sz="3200"/>
            </a:pPr>
            <a:r>
              <a:rPr dirty="0"/>
              <a:t>          Ecological </a:t>
            </a:r>
          </a:p>
          <a:p>
            <a:pPr lvl="1">
              <a:defRPr sz="3200"/>
            </a:pPr>
            <a:r>
              <a:rPr dirty="0"/>
              <a:t>          Aging</a:t>
            </a:r>
          </a:p>
          <a:p>
            <a:pPr lvl="1">
              <a:defRPr sz="2400"/>
            </a:pPr>
            <a:endParaRPr dirty="0"/>
          </a:p>
          <a:p>
            <a:pPr lvl="1">
              <a:defRPr sz="3200"/>
            </a:pPr>
            <a:r>
              <a:rPr dirty="0"/>
              <a:t>Low resistivity glass</a:t>
            </a:r>
          </a:p>
          <a:p>
            <a:pPr lvl="1">
              <a:defRPr sz="2400"/>
            </a:pPr>
            <a:endParaRPr dirty="0"/>
          </a:p>
          <a:p>
            <a:pPr lvl="1">
              <a:defRPr sz="3200"/>
            </a:pPr>
            <a:r>
              <a:rPr dirty="0"/>
              <a:t>Excellent time resolution: </a:t>
            </a:r>
            <a:r>
              <a:rPr dirty="0" err="1"/>
              <a:t>picoTDC</a:t>
            </a:r>
            <a:endParaRPr dirty="0"/>
          </a:p>
          <a:p>
            <a:pPr lvl="1">
              <a:defRPr sz="2400"/>
            </a:pPr>
            <a:endParaRPr dirty="0"/>
          </a:p>
          <a:p>
            <a:pPr lvl="1">
              <a:defRPr sz="3200"/>
            </a:pPr>
            <a:r>
              <a:rPr dirty="0"/>
              <a:t>Muon tomography : minimum channels with excellent position and time resolution</a:t>
            </a:r>
          </a:p>
        </p:txBody>
      </p:sp>
      <p:pic>
        <p:nvPicPr>
          <p:cNvPr id="107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598" y="1257964"/>
            <a:ext cx="2032402" cy="91429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D8A29D-C48F-882D-E85C-48B5E16B5503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2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Box 4"/>
          <p:cNvSpPr txBox="1"/>
          <p:nvPr/>
        </p:nvSpPr>
        <p:spPr>
          <a:xfrm>
            <a:off x="491195" y="1172308"/>
            <a:ext cx="11209609" cy="4461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lnSpc>
                <a:spcPts val="1200"/>
              </a:lnSpc>
              <a:spcBef>
                <a:spcPts val="200"/>
              </a:spcBef>
              <a:defRPr spc="1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 </a:t>
            </a:r>
          </a:p>
          <a:p>
            <a:pPr algn="ctr">
              <a:lnSpc>
                <a:spcPts val="1200"/>
              </a:lnSpc>
              <a:spcBef>
                <a:spcPts val="200"/>
              </a:spcBef>
              <a:defRPr spc="100">
                <a:solidFill>
                  <a:srgbClr val="171A6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Grant Agreement No: 101004761 </a:t>
            </a:r>
            <a:endParaRPr>
              <a:solidFill>
                <a:srgbClr val="000099"/>
              </a:solidFill>
            </a:endParaRPr>
          </a:p>
          <a:p>
            <a:pPr algn="ctr">
              <a:spcBef>
                <a:spcPts val="200"/>
              </a:spcBef>
              <a:defRPr sz="4400" b="1" spc="100">
                <a:solidFill>
                  <a:srgbClr val="171A6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AIDAinnova</a:t>
            </a:r>
            <a:endParaRPr>
              <a:solidFill>
                <a:srgbClr val="000099"/>
              </a:solidFill>
            </a:endParaRPr>
          </a:p>
          <a:p>
            <a:pPr algn="ctr">
              <a:lnSpc>
                <a:spcPts val="1200"/>
              </a:lnSpc>
              <a:spcBef>
                <a:spcPts val="200"/>
              </a:spcBef>
              <a:defRPr spc="100">
                <a:solidFill>
                  <a:srgbClr val="171A6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Advancement and Innovation for Detectors at Accelerators</a:t>
            </a:r>
            <a:endParaRPr>
              <a:solidFill>
                <a:srgbClr val="000099"/>
              </a:solidFill>
            </a:endParaRPr>
          </a:p>
          <a:p>
            <a:pPr algn="ctr">
              <a:spcBef>
                <a:spcPts val="200"/>
              </a:spcBef>
              <a:defRPr sz="1100" spc="100">
                <a:solidFill>
                  <a:srgbClr val="171A6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Horizon 2020 Research Infrastructures project AIDAINNOVA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just">
              <a:spcBef>
                <a:spcPts val="20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 </a:t>
            </a:r>
          </a:p>
          <a:p>
            <a:pPr algn="ctr">
              <a:spcBef>
                <a:spcPts val="200"/>
              </a:spcBef>
              <a:tabLst>
                <a:tab pos="1041400" algn="l"/>
                <a:tab pos="3048000" algn="r"/>
              </a:tabLst>
              <a:defRPr sz="3600" b="1" cap="all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deliverable report</a:t>
            </a:r>
          </a:p>
          <a:p>
            <a:pPr algn="just">
              <a:spcBef>
                <a:spcPts val="20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 </a:t>
            </a:r>
          </a:p>
          <a:p>
            <a:pPr algn="ctr">
              <a:spcBef>
                <a:spcPts val="200"/>
              </a:spcBef>
              <a:defRPr sz="4000" b="1" cap="small" spc="100">
                <a:latin typeface="Arial"/>
                <a:ea typeface="Arial"/>
                <a:cs typeface="Arial"/>
                <a:sym typeface="Arial"/>
              </a:defRPr>
            </a:pPr>
            <a:r>
              <a:t>Characterisation of small size MRPC prototypes for fast timing and high rates</a:t>
            </a:r>
          </a:p>
          <a:p>
            <a:pPr algn="just">
              <a:spcBef>
                <a:spcPts val="20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 </a:t>
            </a:r>
          </a:p>
          <a:p>
            <a:pPr algn="ctr">
              <a:spcBef>
                <a:spcPts val="200"/>
              </a:spcBef>
              <a:defRPr sz="2800" b="1" cap="small" spc="100">
                <a:latin typeface="Arial"/>
                <a:ea typeface="Arial"/>
                <a:cs typeface="Arial"/>
                <a:sym typeface="Arial"/>
              </a:defRPr>
            </a:pPr>
            <a:r>
              <a:t>Deliverable: D7.2</a:t>
            </a:r>
          </a:p>
        </p:txBody>
      </p:sp>
      <p:pic>
        <p:nvPicPr>
          <p:cNvPr id="110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44" y="258010"/>
            <a:ext cx="2032401" cy="914299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TextBox 7"/>
          <p:cNvSpPr txBox="1"/>
          <p:nvPr/>
        </p:nvSpPr>
        <p:spPr>
          <a:xfrm>
            <a:off x="3292268" y="6116305"/>
            <a:ext cx="6192132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Aptos"/>
                <a:ea typeface="Aptos"/>
                <a:cs typeface="Aptos"/>
                <a:sym typeface="Aptos"/>
              </a:defRPr>
            </a:lvl1pPr>
          </a:lstStyle>
          <a:p>
            <a:r>
              <a:t>Many thanks to Yongwook Baek and Jinsook Kim for this report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5F6C4C-BB25-2D3A-B716-FCB8E4308E38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3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Espace réservé du numéro de diapositive 3"/>
          <p:cNvSpPr txBox="1">
            <a:spLocks noGrp="1"/>
          </p:cNvSpPr>
          <p:nvPr>
            <p:ph type="sldNum" sz="quarter" idx="4294967295"/>
          </p:nvPr>
        </p:nvSpPr>
        <p:spPr>
          <a:xfrm>
            <a:off x="11164902" y="6404292"/>
            <a:ext cx="188896" cy="26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114" name="Espace réservé du contenu 2"/>
          <p:cNvSpPr txBox="1">
            <a:spLocks noGrp="1"/>
          </p:cNvSpPr>
          <p:nvPr>
            <p:ph type="body" idx="1"/>
          </p:nvPr>
        </p:nvSpPr>
        <p:spPr>
          <a:xfrm>
            <a:off x="152400" y="282631"/>
            <a:ext cx="5943600" cy="6292739"/>
          </a:xfrm>
          <a:prstGeom prst="rect">
            <a:avLst/>
          </a:prstGeom>
        </p:spPr>
        <p:txBody>
          <a:bodyPr/>
          <a:lstStyle/>
          <a:p>
            <a:pPr marL="224027" indent="-224027" defTabSz="896111">
              <a:spcBef>
                <a:spcPts val="900"/>
              </a:spcBef>
              <a:defRPr sz="2450"/>
            </a:pPr>
            <a:r>
              <a:rPr dirty="0"/>
              <a:t>Beam test : </a:t>
            </a:r>
          </a:p>
          <a:p>
            <a:pPr marL="672084" lvl="1" indent="-224027" defTabSz="896111">
              <a:spcBef>
                <a:spcPts val="400"/>
              </a:spcBef>
              <a:defRPr sz="2156"/>
            </a:pPr>
            <a:r>
              <a:rPr dirty="0"/>
              <a:t>T10 line at PS  CERN</a:t>
            </a:r>
          </a:p>
          <a:p>
            <a:pPr marL="672084" lvl="1" indent="-224027" defTabSz="896111">
              <a:spcBef>
                <a:spcPts val="400"/>
              </a:spcBef>
              <a:defRPr sz="2156"/>
            </a:pPr>
            <a:endParaRPr dirty="0"/>
          </a:p>
          <a:p>
            <a:pPr marL="672084" lvl="1" indent="-224027" defTabSz="896111">
              <a:spcBef>
                <a:spcPts val="400"/>
              </a:spcBef>
              <a:defRPr sz="2156"/>
            </a:pPr>
            <a:r>
              <a:rPr dirty="0"/>
              <a:t>Two MRPC tested :</a:t>
            </a:r>
            <a:br>
              <a:rPr dirty="0"/>
            </a:br>
            <a:endParaRPr dirty="0"/>
          </a:p>
          <a:p>
            <a:pPr marL="1120140" lvl="2" indent="-224027" defTabSz="896111">
              <a:spcBef>
                <a:spcPts val="400"/>
              </a:spcBef>
              <a:defRPr sz="1764"/>
            </a:pPr>
            <a:r>
              <a:rPr dirty="0"/>
              <a:t>8-gap (2 stacks of 4-gaps) chamber     </a:t>
            </a:r>
            <a:r>
              <a:rPr b="1" dirty="0"/>
              <a:t>(HRG)</a:t>
            </a:r>
          </a:p>
          <a:p>
            <a:pPr marL="1568196" lvl="3" indent="-224027" defTabSz="896111">
              <a:spcBef>
                <a:spcPts val="400"/>
              </a:spcBef>
              <a:defRPr sz="1568"/>
            </a:pPr>
            <a:r>
              <a:rPr dirty="0"/>
              <a:t>standard float glass, thickness 400μm</a:t>
            </a:r>
          </a:p>
          <a:p>
            <a:pPr marL="1568196" lvl="3" indent="-224027" defTabSz="896111">
              <a:spcBef>
                <a:spcPts val="400"/>
              </a:spcBef>
              <a:defRPr sz="1568"/>
            </a:pPr>
            <a:r>
              <a:rPr dirty="0"/>
              <a:t>gap size 250 </a:t>
            </a:r>
            <a:r>
              <a:rPr dirty="0" err="1"/>
              <a:t>μm</a:t>
            </a:r>
            <a:endParaRPr dirty="0"/>
          </a:p>
          <a:p>
            <a:pPr marL="1568196" lvl="3" indent="-224027" defTabSz="896111">
              <a:spcBef>
                <a:spcPts val="400"/>
              </a:spcBef>
              <a:defRPr sz="1568"/>
            </a:pPr>
            <a:r>
              <a:rPr dirty="0"/>
              <a:t>nylon fishing lines as spacers</a:t>
            </a:r>
          </a:p>
          <a:p>
            <a:pPr marL="1568196" lvl="3" indent="-224027" defTabSz="896111">
              <a:spcBef>
                <a:spcPts val="400"/>
              </a:spcBef>
              <a:defRPr sz="1568"/>
            </a:pPr>
            <a:endParaRPr dirty="0"/>
          </a:p>
          <a:p>
            <a:pPr marL="1120140" lvl="2" indent="-224027" defTabSz="896111">
              <a:spcBef>
                <a:spcPts val="400"/>
              </a:spcBef>
              <a:defRPr sz="1764"/>
            </a:pPr>
            <a:r>
              <a:rPr dirty="0"/>
              <a:t>10-gap (2 stacks of 5 gaps) chamber     </a:t>
            </a:r>
            <a:r>
              <a:rPr b="1" dirty="0"/>
              <a:t>(LRG)</a:t>
            </a:r>
          </a:p>
          <a:p>
            <a:pPr marL="1568196" lvl="3" indent="-224027" defTabSz="896111">
              <a:spcBef>
                <a:spcPts val="400"/>
              </a:spcBef>
              <a:defRPr sz="1568"/>
            </a:pPr>
            <a:r>
              <a:rPr dirty="0"/>
              <a:t>Low resistive glass (10</a:t>
            </a:r>
            <a:r>
              <a:rPr baseline="29959" dirty="0"/>
              <a:t>9</a:t>
            </a:r>
            <a:r>
              <a:rPr dirty="0"/>
              <a:t> </a:t>
            </a:r>
            <a:r>
              <a:rPr dirty="0" err="1"/>
              <a:t>Ωcm</a:t>
            </a:r>
            <a:r>
              <a:rPr dirty="0"/>
              <a:t>), thickness 500μm</a:t>
            </a:r>
          </a:p>
          <a:p>
            <a:pPr marL="1568196" lvl="3" indent="-224027" defTabSz="896111">
              <a:spcBef>
                <a:spcPts val="400"/>
              </a:spcBef>
              <a:defRPr sz="1568"/>
            </a:pPr>
            <a:r>
              <a:rPr dirty="0"/>
              <a:t>gap size 235 </a:t>
            </a:r>
            <a:r>
              <a:rPr dirty="0" err="1"/>
              <a:t>μm</a:t>
            </a:r>
            <a:endParaRPr dirty="0"/>
          </a:p>
          <a:p>
            <a:pPr marL="1568196" lvl="3" indent="-224027" defTabSz="896111">
              <a:spcBef>
                <a:spcPts val="400"/>
              </a:spcBef>
              <a:defRPr sz="1568"/>
            </a:pPr>
            <a:r>
              <a:rPr dirty="0"/>
              <a:t>ceramic coated fishing lines as spacers</a:t>
            </a:r>
          </a:p>
          <a:p>
            <a:pPr marL="672084" lvl="1" indent="-224027" defTabSz="896111">
              <a:spcBef>
                <a:spcPts val="400"/>
              </a:spcBef>
              <a:defRPr sz="2156"/>
            </a:pPr>
            <a:endParaRPr dirty="0"/>
          </a:p>
          <a:p>
            <a:pPr marL="672084" lvl="1" indent="-224027" defTabSz="896111">
              <a:spcBef>
                <a:spcPts val="400"/>
              </a:spcBef>
              <a:defRPr sz="2156"/>
            </a:pPr>
            <a:r>
              <a:rPr dirty="0"/>
              <a:t>Two mixtures of gas tested : </a:t>
            </a:r>
            <a:br>
              <a:rPr dirty="0"/>
            </a:br>
            <a:endParaRPr dirty="0"/>
          </a:p>
          <a:p>
            <a:pPr marL="1120140" lvl="2" indent="-224027" defTabSz="896111">
              <a:spcBef>
                <a:spcPts val="400"/>
              </a:spcBef>
              <a:defRPr sz="1960"/>
            </a:pPr>
            <a:r>
              <a:rPr dirty="0"/>
              <a:t>98% C</a:t>
            </a:r>
            <a:r>
              <a:rPr baseline="-25387" dirty="0"/>
              <a:t>2</a:t>
            </a:r>
            <a:r>
              <a:rPr dirty="0"/>
              <a:t>F</a:t>
            </a:r>
            <a:r>
              <a:rPr baseline="-25387" dirty="0"/>
              <a:t>4</a:t>
            </a:r>
            <a:r>
              <a:rPr dirty="0"/>
              <a:t>H</a:t>
            </a:r>
            <a:r>
              <a:rPr baseline="-25387" dirty="0"/>
              <a:t>2</a:t>
            </a:r>
            <a:r>
              <a:rPr dirty="0"/>
              <a:t> and 2% SF</a:t>
            </a:r>
            <a:r>
              <a:rPr baseline="-25387" dirty="0"/>
              <a:t>6</a:t>
            </a:r>
            <a:endParaRPr sz="2156" dirty="0"/>
          </a:p>
          <a:p>
            <a:pPr marL="1120140" lvl="2" indent="-224027" defTabSz="896111">
              <a:spcBef>
                <a:spcPts val="400"/>
              </a:spcBef>
              <a:defRPr sz="1960" b="1"/>
            </a:pPr>
            <a:r>
              <a:rPr dirty="0"/>
              <a:t>100% HFO-1234ze</a:t>
            </a:r>
          </a:p>
        </p:txBody>
      </p:sp>
      <p:pic>
        <p:nvPicPr>
          <p:cNvPr id="11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814" y="453173"/>
            <a:ext cx="5159186" cy="2439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Picture 14" descr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286" y="3644196"/>
            <a:ext cx="5335714" cy="241629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E72433-F27E-5A32-50D0-40C20ECD168F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4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/>
          <p:cNvSpPr txBox="1">
            <a:spLocks noGrp="1"/>
          </p:cNvSpPr>
          <p:nvPr>
            <p:ph type="title"/>
          </p:nvPr>
        </p:nvSpPr>
        <p:spPr>
          <a:xfrm>
            <a:off x="838200" y="25491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Efficiency vs. Rate </a:t>
            </a:r>
          </a:p>
        </p:txBody>
      </p:sp>
      <p:pic>
        <p:nvPicPr>
          <p:cNvPr id="135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683" y="1370648"/>
            <a:ext cx="6741009" cy="4351338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ZoneTexte 4"/>
          <p:cNvSpPr txBox="1"/>
          <p:nvPr/>
        </p:nvSpPr>
        <p:spPr>
          <a:xfrm>
            <a:off x="883918" y="2143585"/>
            <a:ext cx="2998273" cy="283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2000">
                <a:latin typeface="Aptos"/>
                <a:ea typeface="Aptos"/>
                <a:cs typeface="Aptos"/>
                <a:sym typeface="Aptos"/>
              </a:defRPr>
            </a:pPr>
            <a:r>
              <a:t>Beam: 7 GeV pions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latin typeface="Aptos"/>
                <a:ea typeface="Aptos"/>
                <a:cs typeface="Aptos"/>
                <a:sym typeface="Aptos"/>
              </a:defRPr>
            </a:pPr>
            <a:r>
              <a:t>Beam profile : 1.3 cm FWHM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latin typeface="Aptos"/>
                <a:ea typeface="Aptos"/>
                <a:cs typeface="Aptos"/>
                <a:sym typeface="Aptos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latin typeface="Aptos"/>
                <a:ea typeface="Aptos"/>
                <a:cs typeface="Aptos"/>
                <a:sym typeface="Aptos"/>
              </a:defRPr>
            </a:pPr>
            <a:r>
              <a:t>Rates : </a:t>
            </a:r>
          </a:p>
          <a:p>
            <a:pPr marL="742950" lvl="1" indent="-285750">
              <a:buSzPct val="100000"/>
              <a:buFont typeface="Arial"/>
              <a:buChar char="•"/>
              <a:defRPr sz="2000">
                <a:latin typeface="Aptos"/>
                <a:ea typeface="Aptos"/>
                <a:cs typeface="Aptos"/>
                <a:sym typeface="Aptos"/>
              </a:defRPr>
            </a:pPr>
            <a:r>
              <a:t>up to 28 kHz/cm2 for standard gas</a:t>
            </a:r>
          </a:p>
          <a:p>
            <a:pPr marL="742950" lvl="1" indent="-285750">
              <a:buSzPct val="100000"/>
              <a:buFont typeface="Arial"/>
              <a:buChar char="•"/>
              <a:defRPr sz="2000">
                <a:latin typeface="Aptos"/>
                <a:ea typeface="Aptos"/>
                <a:cs typeface="Aptos"/>
                <a:sym typeface="Aptos"/>
              </a:defRPr>
            </a:pPr>
            <a:r>
              <a:t>up to 63 kHz/cm2 for eco gas</a:t>
            </a:r>
          </a:p>
        </p:txBody>
      </p:sp>
      <p:sp>
        <p:nvSpPr>
          <p:cNvPr id="137" name="TextBox 2"/>
          <p:cNvSpPr txBox="1"/>
          <p:nvPr/>
        </p:nvSpPr>
        <p:spPr>
          <a:xfrm>
            <a:off x="517837" y="5590400"/>
            <a:ext cx="5166362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Aptos"/>
                <a:ea typeface="Aptos"/>
                <a:cs typeface="Aptos"/>
                <a:sym typeface="Aptos"/>
              </a:defRPr>
            </a:lvl1pPr>
          </a:lstStyle>
          <a:p>
            <a:r>
              <a:t>Rate has no effect on LRG chamber (as expected)</a:t>
            </a:r>
          </a:p>
        </p:txBody>
      </p:sp>
      <p:sp>
        <p:nvSpPr>
          <p:cNvPr id="138" name="Rectangle"/>
          <p:cNvSpPr/>
          <p:nvPr/>
        </p:nvSpPr>
        <p:spPr>
          <a:xfrm>
            <a:off x="6809563" y="2044352"/>
            <a:ext cx="937780" cy="1507900"/>
          </a:xfrm>
          <a:prstGeom prst="rect">
            <a:avLst/>
          </a:prstGeom>
          <a:ln w="12700">
            <a:solidFill>
              <a:schemeClr val="accent5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139" name="Line"/>
          <p:cNvSpPr/>
          <p:nvPr/>
        </p:nvSpPr>
        <p:spPr>
          <a:xfrm>
            <a:off x="6374962" y="2247534"/>
            <a:ext cx="452472" cy="452472"/>
          </a:xfrm>
          <a:prstGeom prst="line">
            <a:avLst/>
          </a:prstGeom>
          <a:ln w="25400">
            <a:solidFill>
              <a:schemeClr val="accent5"/>
            </a:solidFill>
            <a:headEnd type="triangle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0" name="Line"/>
          <p:cNvSpPr/>
          <p:nvPr/>
        </p:nvSpPr>
        <p:spPr>
          <a:xfrm flipV="1">
            <a:off x="5990678" y="2480042"/>
            <a:ext cx="596426" cy="829957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1" name="difference between low resistivity and soda lime glass"/>
          <p:cNvSpPr txBox="1"/>
          <p:nvPr/>
        </p:nvSpPr>
        <p:spPr>
          <a:xfrm>
            <a:off x="4618623" y="3204366"/>
            <a:ext cx="1448157" cy="1513839"/>
          </a:xfrm>
          <a:prstGeom prst="rect">
            <a:avLst/>
          </a:prstGeom>
          <a:solidFill>
            <a:schemeClr val="accent2"/>
          </a:solidFill>
          <a:ln w="25400">
            <a:solidFill>
              <a:srgbClr val="AA5224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difference between low resistivity and soda lime glass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4B1F73-DE02-115B-7128-3906ED57CAB0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5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 1"/>
          <p:cNvSpPr txBox="1">
            <a:spLocks noGrp="1"/>
          </p:cNvSpPr>
          <p:nvPr>
            <p:ph type="title"/>
          </p:nvPr>
        </p:nvSpPr>
        <p:spPr>
          <a:xfrm>
            <a:off x="388883" y="365125"/>
            <a:ext cx="10964917" cy="1325563"/>
          </a:xfrm>
          <a:prstGeom prst="rect">
            <a:avLst/>
          </a:prstGeom>
        </p:spPr>
        <p:txBody>
          <a:bodyPr/>
          <a:lstStyle/>
          <a:p>
            <a:r>
              <a:rPr dirty="0"/>
              <a:t>Efficiency in a beam spill </a:t>
            </a:r>
            <a:r>
              <a:rPr lang="en-US" dirty="0"/>
              <a:t>(</a:t>
            </a:r>
            <a:r>
              <a:rPr lang="en-US" dirty="0" err="1"/>
              <a:t>ps</a:t>
            </a:r>
            <a:r>
              <a:rPr lang="en-US" dirty="0"/>
              <a:t> spill 400 </a:t>
            </a:r>
            <a:r>
              <a:rPr lang="en-US" dirty="0" err="1"/>
              <a:t>ms</a:t>
            </a:r>
            <a:r>
              <a:rPr lang="en-US" dirty="0"/>
              <a:t> long)</a:t>
            </a:r>
            <a:endParaRPr dirty="0"/>
          </a:p>
        </p:txBody>
      </p:sp>
      <p:pic>
        <p:nvPicPr>
          <p:cNvPr id="184" name="Image 5" descr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2940"/>
            <a:ext cx="6115850" cy="39568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 7" descr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324000"/>
            <a:ext cx="6081661" cy="3934740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TextBox 5"/>
          <p:cNvSpPr txBox="1"/>
          <p:nvPr/>
        </p:nvSpPr>
        <p:spPr>
          <a:xfrm>
            <a:off x="2201090" y="2129246"/>
            <a:ext cx="679271" cy="39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000" b="1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r>
              <a:t>HRG</a:t>
            </a:r>
          </a:p>
        </p:txBody>
      </p:sp>
      <p:sp>
        <p:nvSpPr>
          <p:cNvPr id="187" name="TextBox 6"/>
          <p:cNvSpPr txBox="1"/>
          <p:nvPr/>
        </p:nvSpPr>
        <p:spPr>
          <a:xfrm>
            <a:off x="8797194" y="2112885"/>
            <a:ext cx="679271" cy="39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000" b="1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r>
              <a:t>LRG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2FD251-74E5-C13E-6E6B-52D2F520E5B9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6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/>
          <a:lstStyle/>
          <a:p>
            <a:r>
              <a:rPr dirty="0"/>
              <a:t>HRG vs. LRG</a:t>
            </a:r>
          </a:p>
          <a:p>
            <a:pPr marL="685800" lvl="1" indent="-228600">
              <a:spcBef>
                <a:spcPts val="500"/>
              </a:spcBef>
              <a:defRPr sz="2400"/>
            </a:pPr>
            <a:r>
              <a:rPr dirty="0"/>
              <a:t>A distinct difference in the rate capability at high rate flux</a:t>
            </a:r>
          </a:p>
          <a:p>
            <a:r>
              <a:rPr dirty="0"/>
              <a:t>Ecological gas vs. Standard gas</a:t>
            </a:r>
          </a:p>
          <a:p>
            <a:pPr marL="685800" lvl="1" indent="-228600">
              <a:spcBef>
                <a:spcPts val="500"/>
              </a:spcBef>
              <a:defRPr sz="2400"/>
            </a:pPr>
            <a:r>
              <a:rPr dirty="0"/>
              <a:t>No conspicuous difference in efficiency and timing performance </a:t>
            </a:r>
            <a:r>
              <a:rPr lang="en-US" dirty="0"/>
              <a:t> (but significant increase of voltage)</a:t>
            </a:r>
            <a:endParaRPr dirty="0"/>
          </a:p>
          <a:p>
            <a:pPr marL="685800" lvl="1" indent="-228600">
              <a:spcBef>
                <a:spcPts val="500"/>
              </a:spcBef>
              <a:defRPr sz="2400"/>
            </a:pPr>
            <a:endParaRPr dirty="0"/>
          </a:p>
          <a:p>
            <a:r>
              <a:rPr dirty="0"/>
              <a:t>A realistic test on the rate capability needs to be carried out in the further test by irradiating the larger detector area instead of a focused beam on a small spot.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F9828-D097-A595-32E3-CCCAFC5D297C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7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>
            <a:extLst>
              <a:ext uri="{FF2B5EF4-FFF2-40B4-BE49-F238E27FC236}">
                <a16:creationId xmlns:a16="http://schemas.microsoft.com/office/drawing/2014/main" id="{DDD3C004-92D3-66A2-0FCA-90762EC2F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160" y="173727"/>
            <a:ext cx="5456449" cy="625898"/>
          </a:xfrm>
          <a:custGeom>
            <a:avLst/>
            <a:gdLst>
              <a:gd name="G0" fmla="*/ 12533 1 2"/>
              <a:gd name="G1" fmla="*/ 1440 1 2"/>
              <a:gd name="G2" fmla="+- 1440 0 0"/>
              <a:gd name="G3" fmla="+- 1253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2533" y="0"/>
                </a:lnTo>
                <a:lnTo>
                  <a:pt x="12533" y="1440"/>
                </a:lnTo>
                <a:lnTo>
                  <a:pt x="0" y="144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47" tIns="130616" rIns="108847" bIns="54423"/>
          <a:lstStyle>
            <a:lvl1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altLang="en-FR" sz="2903" b="1" dirty="0">
                <a:solidFill>
                  <a:srgbClr val="404040"/>
                </a:solidFill>
                <a:cs typeface="Arial" panose="020B0604020202020204" pitchFamily="34" charset="0"/>
              </a:rPr>
              <a:t>neutron RPCs</a:t>
            </a:r>
          </a:p>
        </p:txBody>
      </p:sp>
      <p:grpSp>
        <p:nvGrpSpPr>
          <p:cNvPr id="3074" name="Group 2">
            <a:extLst>
              <a:ext uri="{FF2B5EF4-FFF2-40B4-BE49-F238E27FC236}">
                <a16:creationId xmlns:a16="http://schemas.microsoft.com/office/drawing/2014/main" id="{D480E5E4-8B94-0FE5-0F7F-C94F8BD5EF1B}"/>
              </a:ext>
            </a:extLst>
          </p:cNvPr>
          <p:cNvGrpSpPr>
            <a:grpSpLocks/>
          </p:cNvGrpSpPr>
          <p:nvPr/>
        </p:nvGrpSpPr>
        <p:grpSpPr bwMode="auto">
          <a:xfrm>
            <a:off x="307404" y="766054"/>
            <a:ext cx="5066703" cy="2609188"/>
            <a:chOff x="160" y="399"/>
            <a:chExt cx="2639" cy="1359"/>
          </a:xfrm>
        </p:grpSpPr>
        <p:pic>
          <p:nvPicPr>
            <p:cNvPr id="3075" name="Picture 3">
              <a:extLst>
                <a:ext uri="{FF2B5EF4-FFF2-40B4-BE49-F238E27FC236}">
                  <a16:creationId xmlns:a16="http://schemas.microsoft.com/office/drawing/2014/main" id="{847C6797-507E-031D-04B9-BC50EFE0B0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527"/>
            <a:stretch>
              <a:fillRect/>
            </a:stretch>
          </p:blipFill>
          <p:spPr bwMode="auto">
            <a:xfrm>
              <a:off x="161" y="399"/>
              <a:ext cx="2638" cy="1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b="26527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76" name="AutoShape 4">
              <a:extLst>
                <a:ext uri="{FF2B5EF4-FFF2-40B4-BE49-F238E27FC236}">
                  <a16:creationId xmlns:a16="http://schemas.microsoft.com/office/drawing/2014/main" id="{11A74AE4-8400-0159-CB0F-81345A7648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" y="1239"/>
              <a:ext cx="2481" cy="46"/>
            </a:xfrm>
            <a:prstGeom prst="straightConnector1">
              <a:avLst/>
            </a:prstGeom>
            <a:noFill/>
            <a:ln w="19080" cap="flat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FR" sz="2177"/>
            </a:p>
          </p:txBody>
        </p:sp>
        <p:sp>
          <p:nvSpPr>
            <p:cNvPr id="3077" name="AutoShape 5">
              <a:extLst>
                <a:ext uri="{FF2B5EF4-FFF2-40B4-BE49-F238E27FC236}">
                  <a16:creationId xmlns:a16="http://schemas.microsoft.com/office/drawing/2014/main" id="{4F4EA9E4-455E-E65A-1897-D7474F222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8" y="1110"/>
              <a:ext cx="578" cy="136"/>
            </a:xfrm>
            <a:custGeom>
              <a:avLst/>
              <a:gdLst>
                <a:gd name="G0" fmla="*/ 2556 1 2"/>
                <a:gd name="G1" fmla="*/ 605 1 2"/>
                <a:gd name="G2" fmla="+- 605 0 0"/>
                <a:gd name="G3" fmla="+- 2556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2556" y="0"/>
                  </a:lnTo>
                  <a:lnTo>
                    <a:pt x="2556" y="605"/>
                  </a:lnTo>
                  <a:lnTo>
                    <a:pt x="0" y="605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1769" tIns="21769" rIns="21769" bIns="21769"/>
            <a:lstStyle>
              <a:lvl1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1pPr>
              <a:lvl2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2pPr>
              <a:lvl3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3pPr>
              <a:lvl4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4pPr>
              <a:lvl5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9pPr>
            </a:lstStyle>
            <a:p>
              <a:pPr>
                <a:spcAft>
                  <a:spcPts val="1209"/>
                </a:spcAft>
              </a:pPr>
              <a:r>
                <a:rPr lang="en-US" altLang="en-FR" sz="1572">
                  <a:solidFill>
                    <a:srgbClr val="FFFF00"/>
                  </a:solidFill>
                  <a:cs typeface="Arial" panose="020B0604020202020204" pitchFamily="34" charset="0"/>
                </a:rPr>
                <a:t>200 mm</a:t>
              </a:r>
              <a:r>
                <a:rPr lang="en-US" altLang="en-FR" sz="1572"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3078" name="AutoShape 6">
              <a:extLst>
                <a:ext uri="{FF2B5EF4-FFF2-40B4-BE49-F238E27FC236}">
                  <a16:creationId xmlns:a16="http://schemas.microsoft.com/office/drawing/2014/main" id="{C5CAF197-2648-0B78-706D-0088741118C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160" y="714"/>
              <a:ext cx="650" cy="516"/>
            </a:xfrm>
            <a:prstGeom prst="straightConnector1">
              <a:avLst/>
            </a:prstGeom>
            <a:noFill/>
            <a:ln w="19080" cap="flat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FR" sz="2177"/>
            </a:p>
          </p:txBody>
        </p:sp>
        <p:sp>
          <p:nvSpPr>
            <p:cNvPr id="3079" name="AutoShape 7">
              <a:extLst>
                <a:ext uri="{FF2B5EF4-FFF2-40B4-BE49-F238E27FC236}">
                  <a16:creationId xmlns:a16="http://schemas.microsoft.com/office/drawing/2014/main" id="{6B19AD4D-B872-34A4-4ACE-4EE384FCF2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260000">
              <a:off x="418" y="873"/>
              <a:ext cx="486" cy="136"/>
            </a:xfrm>
            <a:custGeom>
              <a:avLst/>
              <a:gdLst>
                <a:gd name="G0" fmla="*/ 2150 1 2"/>
                <a:gd name="G1" fmla="*/ 604 1 2"/>
                <a:gd name="G2" fmla="+- 604 0 0"/>
                <a:gd name="G3" fmla="+- 2150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2150" y="0"/>
                  </a:lnTo>
                  <a:lnTo>
                    <a:pt x="2150" y="604"/>
                  </a:lnTo>
                  <a:lnTo>
                    <a:pt x="0" y="60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1769" tIns="21769" rIns="21769" bIns="21769"/>
            <a:lstStyle>
              <a:lvl1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1pPr>
              <a:lvl2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2pPr>
              <a:lvl3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3pPr>
              <a:lvl4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4pPr>
              <a:lvl5pPr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Linux Libertine G" charset="0"/>
                  <a:cs typeface="Linux Libertine G" charset="0"/>
                </a:defRPr>
              </a:lvl9pPr>
            </a:lstStyle>
            <a:p>
              <a:pPr>
                <a:spcAft>
                  <a:spcPts val="1209"/>
                </a:spcAft>
              </a:pPr>
              <a:r>
                <a:rPr lang="en-US" altLang="en-FR" sz="1572">
                  <a:solidFill>
                    <a:srgbClr val="FFFF00"/>
                  </a:solidFill>
                  <a:cs typeface="Arial" panose="020B0604020202020204" pitchFamily="34" charset="0"/>
                </a:rPr>
                <a:t>200 mm</a:t>
              </a:r>
              <a:r>
                <a:rPr lang="en-US" altLang="en-FR" sz="1572"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3080" name="AutoShape 8">
            <a:extLst>
              <a:ext uri="{FF2B5EF4-FFF2-40B4-BE49-F238E27FC236}">
                <a16:creationId xmlns:a16="http://schemas.microsoft.com/office/drawing/2014/main" id="{4CD5BD0F-AF5C-04D6-AEB9-C24B71D76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872" y="4298730"/>
            <a:ext cx="6734455" cy="2100929"/>
          </a:xfrm>
          <a:custGeom>
            <a:avLst/>
            <a:gdLst>
              <a:gd name="G0" fmla="*/ 13241 1 2"/>
              <a:gd name="G1" fmla="*/ 6605 1 2"/>
              <a:gd name="G2" fmla="+- 6605 0 0"/>
              <a:gd name="G3" fmla="+- 13241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3241" y="0"/>
                </a:lnTo>
                <a:lnTo>
                  <a:pt x="13241" y="6605"/>
                </a:lnTo>
                <a:lnTo>
                  <a:pt x="0" y="6605"/>
                </a:lnTo>
                <a:close/>
              </a:path>
            </a:pathLst>
          </a:custGeom>
          <a:noFill/>
          <a:ln w="936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tIns="110588" bIns="110588">
            <a:spAutoFit/>
          </a:bodyPr>
          <a:lstStyle>
            <a:lvl1pPr marL="457200" indent="-3159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Char char="●"/>
            </a:pPr>
            <a:r>
              <a:rPr lang="en-US" altLang="en-FR" sz="1693" b="1" dirty="0">
                <a:cs typeface="Arial" panose="020B0604020202020204" pitchFamily="34" charset="0"/>
              </a:rPr>
              <a:t>Cathode:</a:t>
            </a:r>
            <a:r>
              <a:rPr lang="en-US" altLang="en-FR" sz="1693" dirty="0">
                <a:cs typeface="Arial" panose="020B0604020202020204" pitchFamily="34" charset="0"/>
              </a:rPr>
              <a:t> 0.3mm thick </a:t>
            </a:r>
            <a:r>
              <a:rPr lang="en-US" altLang="en-FR" sz="1693" b="1" dirty="0" err="1">
                <a:cs typeface="Arial" panose="020B0604020202020204" pitchFamily="34" charset="0"/>
              </a:rPr>
              <a:t>aluminium</a:t>
            </a:r>
            <a:r>
              <a:rPr lang="en-US" altLang="en-FR" sz="1693" b="1" dirty="0">
                <a:cs typeface="Arial" panose="020B0604020202020204" pitchFamily="34" charset="0"/>
              </a:rPr>
              <a:t> plate </a:t>
            </a:r>
            <a:r>
              <a:rPr lang="en-US" altLang="en-FR" sz="1693" dirty="0">
                <a:cs typeface="Arial" panose="020B0604020202020204" pitchFamily="34" charset="0"/>
              </a:rPr>
              <a:t>with both sides </a:t>
            </a:r>
            <a:br>
              <a:rPr lang="en-US" altLang="en-FR" sz="1693" dirty="0">
                <a:cs typeface="Arial" panose="020B0604020202020204" pitchFamily="34" charset="0"/>
              </a:rPr>
            </a:br>
            <a:r>
              <a:rPr lang="en-US" altLang="en-FR" sz="1693" dirty="0">
                <a:cs typeface="Arial" panose="020B0604020202020204" pitchFamily="34" charset="0"/>
              </a:rPr>
              <a:t>coated with </a:t>
            </a:r>
            <a:r>
              <a:rPr lang="en-US" altLang="en-FR" sz="1693" b="1" baseline="30000" dirty="0">
                <a:solidFill>
                  <a:srgbClr val="980000"/>
                </a:solidFill>
                <a:cs typeface="Arial" panose="020B0604020202020204" pitchFamily="34" charset="0"/>
              </a:rPr>
              <a:t>10</a:t>
            </a:r>
            <a:r>
              <a:rPr lang="en-US" altLang="en-FR" sz="1693" b="1" dirty="0">
                <a:solidFill>
                  <a:srgbClr val="980000"/>
                </a:solidFill>
                <a:cs typeface="Arial" panose="020B0604020202020204" pitchFamily="34" charset="0"/>
              </a:rPr>
              <a:t>B</a:t>
            </a:r>
            <a:r>
              <a:rPr lang="en-US" altLang="en-FR" sz="1693" b="1" baseline="-25000" dirty="0">
                <a:solidFill>
                  <a:srgbClr val="980000"/>
                </a:solidFill>
                <a:cs typeface="Arial" panose="020B0604020202020204" pitchFamily="34" charset="0"/>
              </a:rPr>
              <a:t>4</a:t>
            </a:r>
            <a:r>
              <a:rPr lang="en-US" altLang="en-FR" sz="1693" b="1" dirty="0">
                <a:solidFill>
                  <a:srgbClr val="980000"/>
                </a:solidFill>
                <a:cs typeface="Arial" panose="020B0604020202020204" pitchFamily="34" charset="0"/>
              </a:rPr>
              <a:t>C</a:t>
            </a:r>
            <a:r>
              <a:rPr lang="en-US" altLang="en-FR" sz="1693" dirty="0">
                <a:cs typeface="Arial" panose="020B0604020202020204" pitchFamily="34" charset="0"/>
              </a:rPr>
              <a:t> </a:t>
            </a:r>
            <a:r>
              <a:rPr lang="en-US" altLang="en-FR" sz="1693" dirty="0">
                <a:solidFill>
                  <a:srgbClr val="404040"/>
                </a:solidFill>
                <a:cs typeface="Arial" panose="020B0604020202020204" pitchFamily="34" charset="0"/>
              </a:rPr>
              <a:t>@  </a:t>
            </a:r>
            <a:r>
              <a:rPr lang="en-US" altLang="en-FR" sz="1693" b="1" dirty="0">
                <a:solidFill>
                  <a:srgbClr val="404040"/>
                </a:solidFill>
                <a:cs typeface="Arial" panose="020B0604020202020204" pitchFamily="34" charset="0"/>
              </a:rPr>
              <a:t>ESS Detector coatings workshop</a:t>
            </a:r>
          </a:p>
          <a:p>
            <a:pPr>
              <a:spcBef>
                <a:spcPts val="1209"/>
              </a:spcBef>
              <a:buFont typeface="Arial" panose="020B0604020202020204" pitchFamily="34" charset="0"/>
              <a:buChar char="●"/>
            </a:pPr>
            <a:r>
              <a:rPr lang="en-US" altLang="en-FR" sz="1693" b="1" dirty="0">
                <a:cs typeface="Arial" panose="020B0604020202020204" pitchFamily="34" charset="0"/>
              </a:rPr>
              <a:t>Anodes:</a:t>
            </a:r>
            <a:r>
              <a:rPr lang="en-US" altLang="en-FR" sz="1693" dirty="0">
                <a:cs typeface="Arial" panose="020B0604020202020204" pitchFamily="34" charset="0"/>
              </a:rPr>
              <a:t> 0.3mm thick </a:t>
            </a:r>
            <a:r>
              <a:rPr lang="en-US" altLang="en-FR" sz="1693" b="1" dirty="0">
                <a:cs typeface="Arial" panose="020B0604020202020204" pitchFamily="34" charset="0"/>
              </a:rPr>
              <a:t>Float Glass</a:t>
            </a:r>
            <a:r>
              <a:rPr lang="en-US" altLang="en-FR" sz="1693" dirty="0">
                <a:cs typeface="Arial" panose="020B0604020202020204" pitchFamily="34" charset="0"/>
              </a:rPr>
              <a:t> plates </a:t>
            </a:r>
            <a:br>
              <a:rPr lang="en-US" altLang="en-FR" sz="1693" dirty="0">
                <a:cs typeface="Arial" panose="020B0604020202020204" pitchFamily="34" charset="0"/>
              </a:rPr>
            </a:br>
            <a:r>
              <a:rPr lang="en-US" altLang="en-FR" sz="1693" dirty="0">
                <a:cs typeface="Arial" panose="020B0604020202020204" pitchFamily="34" charset="0"/>
              </a:rPr>
              <a:t>         </a:t>
            </a:r>
            <a:r>
              <a:rPr lang="en-US" altLang="en-FR" sz="1693" b="1" dirty="0">
                <a:cs typeface="Arial" panose="020B0604020202020204" pitchFamily="34" charset="0"/>
              </a:rPr>
              <a:t>OR</a:t>
            </a:r>
            <a:r>
              <a:rPr lang="en-US" altLang="en-FR" sz="1693" dirty="0">
                <a:cs typeface="Arial" panose="020B0604020202020204" pitchFamily="34" charset="0"/>
              </a:rPr>
              <a:t> 0.4mm thick </a:t>
            </a:r>
            <a:r>
              <a:rPr lang="en-US" altLang="en-FR" sz="1693" b="1" dirty="0">
                <a:solidFill>
                  <a:srgbClr val="404040"/>
                </a:solidFill>
                <a:cs typeface="Arial" panose="020B0604020202020204" pitchFamily="34" charset="0"/>
              </a:rPr>
              <a:t>Low Resistivity Glass</a:t>
            </a:r>
          </a:p>
          <a:p>
            <a:pPr>
              <a:spcBef>
                <a:spcPts val="1209"/>
              </a:spcBef>
              <a:buFont typeface="Arial" panose="020B0604020202020204" pitchFamily="34" charset="0"/>
              <a:buChar char="●"/>
            </a:pPr>
            <a:r>
              <a:rPr lang="en-US" altLang="en-FR" sz="1693" dirty="0">
                <a:cs typeface="Arial" panose="020B0604020202020204" pitchFamily="34" charset="0"/>
              </a:rPr>
              <a:t>Spacers: 0.28mm diameter PEEK monofilament</a:t>
            </a:r>
          </a:p>
          <a:p>
            <a:pPr>
              <a:spcBef>
                <a:spcPts val="1209"/>
              </a:spcBef>
              <a:spcAft>
                <a:spcPts val="1209"/>
              </a:spcAft>
              <a:buFont typeface="Arial" panose="020B0604020202020204" pitchFamily="34" charset="0"/>
              <a:buChar char="●"/>
            </a:pPr>
            <a:r>
              <a:rPr lang="en-US" altLang="en-FR" sz="1693" baseline="30000" dirty="0">
                <a:cs typeface="Arial" panose="020B0604020202020204" pitchFamily="34" charset="0"/>
              </a:rPr>
              <a:t>10</a:t>
            </a:r>
            <a:r>
              <a:rPr lang="en-US" altLang="en-FR" sz="1693" dirty="0">
                <a:cs typeface="Arial" panose="020B0604020202020204" pitchFamily="34" charset="0"/>
              </a:rPr>
              <a:t>B</a:t>
            </a:r>
            <a:r>
              <a:rPr lang="en-US" altLang="en-FR" sz="1693" baseline="-25000" dirty="0">
                <a:cs typeface="Arial" panose="020B0604020202020204" pitchFamily="34" charset="0"/>
              </a:rPr>
              <a:t>4</a:t>
            </a:r>
            <a:r>
              <a:rPr lang="en-US" altLang="en-FR" sz="1693" dirty="0">
                <a:cs typeface="Arial" panose="020B0604020202020204" pitchFamily="34" charset="0"/>
              </a:rPr>
              <a:t>C layers thickness: 0.6 - 2.2μm</a:t>
            </a:r>
          </a:p>
        </p:txBody>
      </p:sp>
      <p:grpSp>
        <p:nvGrpSpPr>
          <p:cNvPr id="3081" name="Group 9">
            <a:extLst>
              <a:ext uri="{FF2B5EF4-FFF2-40B4-BE49-F238E27FC236}">
                <a16:creationId xmlns:a16="http://schemas.microsoft.com/office/drawing/2014/main" id="{22584B78-D4DC-88AE-C603-B11E22B746E6}"/>
              </a:ext>
            </a:extLst>
          </p:cNvPr>
          <p:cNvGrpSpPr>
            <a:grpSpLocks/>
          </p:cNvGrpSpPr>
          <p:nvPr/>
        </p:nvGrpSpPr>
        <p:grpSpPr bwMode="auto">
          <a:xfrm>
            <a:off x="5965446" y="1004126"/>
            <a:ext cx="6153384" cy="2716704"/>
            <a:chOff x="3107" y="523"/>
            <a:chExt cx="3205" cy="1415"/>
          </a:xfrm>
        </p:grpSpPr>
        <p:grpSp>
          <p:nvGrpSpPr>
            <p:cNvPr id="3082" name="Group 10">
              <a:extLst>
                <a:ext uri="{FF2B5EF4-FFF2-40B4-BE49-F238E27FC236}">
                  <a16:creationId xmlns:a16="http://schemas.microsoft.com/office/drawing/2014/main" id="{72C87E23-222F-C8C9-6AC9-CB384288BA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7" y="523"/>
              <a:ext cx="3205" cy="1415"/>
              <a:chOff x="3107" y="523"/>
              <a:chExt cx="3205" cy="1415"/>
            </a:xfrm>
          </p:grpSpPr>
          <p:pic>
            <p:nvPicPr>
              <p:cNvPr id="3083" name="Picture 11">
                <a:extLst>
                  <a:ext uri="{FF2B5EF4-FFF2-40B4-BE49-F238E27FC236}">
                    <a16:creationId xmlns:a16="http://schemas.microsoft.com/office/drawing/2014/main" id="{A321DAF1-C29B-7808-E99D-44263BE5C2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7" y="591"/>
                <a:ext cx="3205" cy="13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3084" name="Picture 12">
                <a:extLst>
                  <a:ext uri="{FF2B5EF4-FFF2-40B4-BE49-F238E27FC236}">
                    <a16:creationId xmlns:a16="http://schemas.microsoft.com/office/drawing/2014/main" id="{5BAD0327-2862-B4C0-8BBC-3AB3777A37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9" y="1063"/>
                <a:ext cx="140" cy="1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3085" name="Picture 13">
                <a:extLst>
                  <a:ext uri="{FF2B5EF4-FFF2-40B4-BE49-F238E27FC236}">
                    <a16:creationId xmlns:a16="http://schemas.microsoft.com/office/drawing/2014/main" id="{5D195DFA-5B78-A545-4F3D-075664D6A3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6" y="1241"/>
                <a:ext cx="140" cy="1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086" name="AutoShape 14">
                <a:extLst>
                  <a:ext uri="{FF2B5EF4-FFF2-40B4-BE49-F238E27FC236}">
                    <a16:creationId xmlns:a16="http://schemas.microsoft.com/office/drawing/2014/main" id="{1CD01A28-537F-CB49-0D93-B730A294B2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84" y="682"/>
                <a:ext cx="1" cy="558"/>
              </a:xfrm>
              <a:prstGeom prst="straightConnector1">
                <a:avLst/>
              </a:prstGeom>
              <a:noFill/>
              <a:ln w="19080" cap="flat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FR" sz="2177"/>
              </a:p>
            </p:txBody>
          </p:sp>
          <p:sp>
            <p:nvSpPr>
              <p:cNvPr id="3087" name="AutoShape 15">
                <a:extLst>
                  <a:ext uri="{FF2B5EF4-FFF2-40B4-BE49-F238E27FC236}">
                    <a16:creationId xmlns:a16="http://schemas.microsoft.com/office/drawing/2014/main" id="{D521AC5C-69B5-F7D2-DB57-96D852D8C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60" y="686"/>
                <a:ext cx="0" cy="375"/>
              </a:xfrm>
              <a:prstGeom prst="straightConnector1">
                <a:avLst/>
              </a:prstGeom>
              <a:noFill/>
              <a:ln w="19080" cap="flat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FR" sz="2177"/>
              </a:p>
            </p:txBody>
          </p:sp>
          <p:sp>
            <p:nvSpPr>
              <p:cNvPr id="3088" name="AutoShape 16">
                <a:extLst>
                  <a:ext uri="{FF2B5EF4-FFF2-40B4-BE49-F238E27FC236}">
                    <a16:creationId xmlns:a16="http://schemas.microsoft.com/office/drawing/2014/main" id="{762B7967-EE28-EB99-BCA2-88AA504AB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6" y="523"/>
                <a:ext cx="140" cy="162"/>
              </a:xfrm>
              <a:custGeom>
                <a:avLst/>
                <a:gdLst>
                  <a:gd name="G0" fmla="*/ 622 1 2"/>
                  <a:gd name="G1" fmla="*/ 721 1 2"/>
                  <a:gd name="G2" fmla="+- 721 0 0"/>
                  <a:gd name="G3" fmla="+- 622 0 0"/>
                </a:gdLst>
                <a:ahLst/>
                <a:cxnLst>
                  <a:cxn ang="0">
                    <a:pos x="r" y="vc"/>
                  </a:cxn>
                  <a:cxn ang="5400000">
                    <a:pos x="hc" y="b"/>
                  </a:cxn>
                  <a:cxn ang="10800000">
                    <a:pos x="l" y="vc"/>
                  </a:cxn>
                  <a:cxn ang="16200000">
                    <a:pos x="hc" y="t"/>
                  </a:cxn>
                </a:cxnLst>
                <a:rect l="0" t="0" r="0" b="0"/>
                <a:pathLst>
                  <a:path>
                    <a:moveTo>
                      <a:pt x="0" y="0"/>
                    </a:moveTo>
                    <a:lnTo>
                      <a:pt x="622" y="0"/>
                    </a:lnTo>
                    <a:lnTo>
                      <a:pt x="622" y="721"/>
                    </a:lnTo>
                    <a:lnTo>
                      <a:pt x="0" y="72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21769" tIns="0" rIns="21769" bIns="21769"/>
              <a:lstStyle>
                <a:lvl1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1pPr>
                <a:lvl2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2pPr>
                <a:lvl3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3pPr>
                <a:lvl4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4pPr>
                <a:lvl5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9pPr>
              </a:lstStyle>
              <a:p>
                <a:pPr algn="ctr">
                  <a:spcAft>
                    <a:spcPts val="1209"/>
                  </a:spcAft>
                </a:pPr>
                <a:r>
                  <a:rPr lang="en-US" altLang="en-FR" sz="1935" b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</a:p>
            </p:txBody>
          </p:sp>
          <p:sp>
            <p:nvSpPr>
              <p:cNvPr id="3089" name="AutoShape 17">
                <a:extLst>
                  <a:ext uri="{FF2B5EF4-FFF2-40B4-BE49-F238E27FC236}">
                    <a16:creationId xmlns:a16="http://schemas.microsoft.com/office/drawing/2014/main" id="{114D94C7-4F3B-320C-E37B-02ED9EF3C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9" y="523"/>
                <a:ext cx="140" cy="162"/>
              </a:xfrm>
              <a:custGeom>
                <a:avLst/>
                <a:gdLst>
                  <a:gd name="G0" fmla="*/ 622 1 2"/>
                  <a:gd name="G1" fmla="*/ 721 1 2"/>
                  <a:gd name="G2" fmla="+- 721 0 0"/>
                  <a:gd name="G3" fmla="+- 622 0 0"/>
                </a:gdLst>
                <a:ahLst/>
                <a:cxnLst>
                  <a:cxn ang="0">
                    <a:pos x="r" y="vc"/>
                  </a:cxn>
                  <a:cxn ang="5400000">
                    <a:pos x="hc" y="b"/>
                  </a:cxn>
                  <a:cxn ang="10800000">
                    <a:pos x="l" y="vc"/>
                  </a:cxn>
                  <a:cxn ang="16200000">
                    <a:pos x="hc" y="t"/>
                  </a:cxn>
                </a:cxnLst>
                <a:rect l="0" t="0" r="0" b="0"/>
                <a:pathLst>
                  <a:path>
                    <a:moveTo>
                      <a:pt x="0" y="0"/>
                    </a:moveTo>
                    <a:lnTo>
                      <a:pt x="622" y="0"/>
                    </a:lnTo>
                    <a:lnTo>
                      <a:pt x="622" y="721"/>
                    </a:lnTo>
                    <a:lnTo>
                      <a:pt x="0" y="721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21769" tIns="0" rIns="21769" bIns="21769"/>
              <a:lstStyle>
                <a:lvl1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1pPr>
                <a:lvl2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2pPr>
                <a:lvl3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3pPr>
                <a:lvl4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4pPr>
                <a:lvl5pPr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Linux Libertine G" charset="0"/>
                    <a:cs typeface="Linux Libertine G" charset="0"/>
                  </a:defRPr>
                </a:lvl9pPr>
              </a:lstStyle>
              <a:p>
                <a:pPr algn="ctr">
                  <a:spcAft>
                    <a:spcPts val="1209"/>
                  </a:spcAft>
                </a:pPr>
                <a:r>
                  <a:rPr lang="en-US" altLang="en-FR" sz="1935" b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</a:p>
            </p:txBody>
          </p:sp>
        </p:grpSp>
        <p:sp>
          <p:nvSpPr>
            <p:cNvPr id="3090" name="AutoShape 18">
              <a:extLst>
                <a:ext uri="{FF2B5EF4-FFF2-40B4-BE49-F238E27FC236}">
                  <a16:creationId xmlns:a16="http://schemas.microsoft.com/office/drawing/2014/main" id="{DF8BD4B7-F8AB-5061-2DFB-2B6D2F4DF00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395" y="867"/>
              <a:ext cx="209" cy="816"/>
            </a:xfrm>
            <a:custGeom>
              <a:avLst/>
              <a:gdLst>
                <a:gd name="G0" fmla="+- 926 0 0"/>
                <a:gd name="G1" fmla="+- 3604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907" y="0"/>
                  </a:moveTo>
                  <a:cubicBezTo>
                    <a:pt x="2016" y="4082"/>
                    <a:pt x="7710" y="15674"/>
                    <a:pt x="7559" y="24493"/>
                  </a:cubicBezTo>
                  <a:cubicBezTo>
                    <a:pt x="7408" y="33312"/>
                    <a:pt x="1260" y="48179"/>
                    <a:pt x="0" y="52916"/>
                  </a:cubicBezTo>
                </a:path>
              </a:pathLst>
            </a:custGeom>
            <a:noFill/>
            <a:ln w="1908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FR" sz="2177"/>
            </a:p>
          </p:txBody>
        </p:sp>
        <p:sp>
          <p:nvSpPr>
            <p:cNvPr id="3091" name="AutoShape 19">
              <a:extLst>
                <a:ext uri="{FF2B5EF4-FFF2-40B4-BE49-F238E27FC236}">
                  <a16:creationId xmlns:a16="http://schemas.microsoft.com/office/drawing/2014/main" id="{E64D2CFC-75D3-CA50-0CD6-F62CA089CD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4" y="1689"/>
              <a:ext cx="0" cy="221"/>
            </a:xfrm>
            <a:prstGeom prst="straightConnector1">
              <a:avLst/>
            </a:pr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FR" sz="2177"/>
            </a:p>
          </p:txBody>
        </p:sp>
        <p:sp>
          <p:nvSpPr>
            <p:cNvPr id="3092" name="AutoShape 20">
              <a:extLst>
                <a:ext uri="{FF2B5EF4-FFF2-40B4-BE49-F238E27FC236}">
                  <a16:creationId xmlns:a16="http://schemas.microsoft.com/office/drawing/2014/main" id="{B8DDFEAE-278F-4EDC-5ED3-BE15B9313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2" y="1778"/>
              <a:ext cx="83" cy="132"/>
            </a:xfrm>
            <a:custGeom>
              <a:avLst/>
              <a:gdLst>
                <a:gd name="G0" fmla="*/ 370 3 1"/>
                <a:gd name="G1" fmla="*/ G0 1 4"/>
                <a:gd name="G2" fmla="*/ 370 1 2"/>
                <a:gd name="G3" fmla="*/ 370 1 4"/>
                <a:gd name="G4" fmla="*/ 587 1 2"/>
                <a:gd name="G5" fmla="+- 587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E7E6E6"/>
            </a:solidFill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FR" sz="2177"/>
            </a:p>
          </p:txBody>
        </p:sp>
      </p:grpSp>
      <p:pic>
        <p:nvPicPr>
          <p:cNvPr id="3093" name="Picture 21">
            <a:extLst>
              <a:ext uri="{FF2B5EF4-FFF2-40B4-BE49-F238E27FC236}">
                <a16:creationId xmlns:a16="http://schemas.microsoft.com/office/drawing/2014/main" id="{BF9EA328-4415-876F-D133-70ABACF49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9"/>
          <a:stretch>
            <a:fillRect/>
          </a:stretch>
        </p:blipFill>
        <p:spPr bwMode="auto">
          <a:xfrm>
            <a:off x="545476" y="4525283"/>
            <a:ext cx="4690396" cy="220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1330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94" name="Picture 22">
            <a:extLst>
              <a:ext uri="{FF2B5EF4-FFF2-40B4-BE49-F238E27FC236}">
                <a16:creationId xmlns:a16="http://schemas.microsoft.com/office/drawing/2014/main" id="{B966FF22-BDB4-92B7-FEE5-A202EFC07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616" y="334710"/>
            <a:ext cx="5498688" cy="73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95" name="AutoShape 23">
            <a:extLst>
              <a:ext uri="{FF2B5EF4-FFF2-40B4-BE49-F238E27FC236}">
                <a16:creationId xmlns:a16="http://schemas.microsoft.com/office/drawing/2014/main" id="{4B506084-ADFB-F749-87E8-01D192ACD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324" y="3519237"/>
            <a:ext cx="5656122" cy="0"/>
          </a:xfrm>
          <a:custGeom>
            <a:avLst/>
            <a:gdLst>
              <a:gd name="G0" fmla="*/ 12992 1 2"/>
              <a:gd name="G1" fmla="*/ 5220 1 2"/>
              <a:gd name="G2" fmla="+- 5220 0 0"/>
              <a:gd name="G3" fmla="+- 12992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2992" y="0"/>
                </a:lnTo>
                <a:lnTo>
                  <a:pt x="12992" y="5220"/>
                </a:lnTo>
                <a:lnTo>
                  <a:pt x="0" y="522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10588" bIns="110588">
            <a:spAutoFit/>
          </a:bodyPr>
          <a:lstStyle>
            <a:lvl1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FR" sz="1693" b="1">
                <a:cs typeface="Arial" panose="020B0604020202020204" pitchFamily="34" charset="0"/>
              </a:rPr>
              <a:t>XY-coordinates readout</a:t>
            </a:r>
          </a:p>
          <a:p>
            <a:pPr>
              <a:lnSpc>
                <a:spcPct val="100000"/>
              </a:lnSpc>
            </a:pPr>
            <a:r>
              <a:rPr lang="en-US" altLang="en-FR" sz="1693">
                <a:cs typeface="Arial" panose="020B0604020202020204" pitchFamily="34" charset="0"/>
              </a:rPr>
              <a:t>Cu-strips mutually orthogonal on 25μm thick FLEX-PCB</a:t>
            </a:r>
          </a:p>
          <a:p>
            <a:pPr>
              <a:lnSpc>
                <a:spcPct val="100000"/>
              </a:lnSpc>
            </a:pPr>
            <a:r>
              <a:rPr lang="en-US" altLang="en-FR" sz="1693">
                <a:cs typeface="Arial" panose="020B0604020202020204" pitchFamily="34" charset="0"/>
              </a:rPr>
              <a:t>0.3mm strip width, 1mm Pitch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937540-1D7A-50A5-D513-5A1667C53CB6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8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>
            <a:extLst>
              <a:ext uri="{FF2B5EF4-FFF2-40B4-BE49-F238E27FC236}">
                <a16:creationId xmlns:a16="http://schemas.microsoft.com/office/drawing/2014/main" id="{344485CB-D087-4254-8A57-4338151E0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41" b="71326"/>
          <a:stretch>
            <a:fillRect/>
          </a:stretch>
        </p:blipFill>
        <p:spPr bwMode="auto">
          <a:xfrm>
            <a:off x="6643182" y="2582311"/>
            <a:ext cx="5387331" cy="2843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15141" b="713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13" name="AutoShape 17">
            <a:extLst>
              <a:ext uri="{FF2B5EF4-FFF2-40B4-BE49-F238E27FC236}">
                <a16:creationId xmlns:a16="http://schemas.microsoft.com/office/drawing/2014/main" id="{1F2D7DD9-7B4B-EEFD-65A1-C62CFAE15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9734" y="992605"/>
            <a:ext cx="5081261" cy="1265166"/>
          </a:xfrm>
          <a:custGeom>
            <a:avLst/>
            <a:gdLst>
              <a:gd name="G0" fmla="*/ 11333 1 2"/>
              <a:gd name="G1" fmla="*/ 32384 1 2"/>
              <a:gd name="G2" fmla="+- 32384 0 0"/>
              <a:gd name="G3" fmla="+- 1133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1333" y="0"/>
                </a:lnTo>
                <a:lnTo>
                  <a:pt x="11333" y="32384"/>
                </a:lnTo>
                <a:lnTo>
                  <a:pt x="0" y="3238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3539" tIns="43539" rIns="43539" bIns="43539">
            <a:spAutoFit/>
          </a:bodyPr>
          <a:lstStyle>
            <a:lvl1pPr marL="269875" indent="-230188"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n-FR" sz="1935" b="1" dirty="0" err="1">
                <a:solidFill>
                  <a:srgbClr val="434343"/>
                </a:solidFill>
                <a:cs typeface="Arial" panose="020B0604020202020204" pitchFamily="34" charset="0"/>
              </a:rPr>
              <a:t>nRPC</a:t>
            </a:r>
            <a:r>
              <a:rPr lang="en-US" altLang="en-FR" sz="1935" b="1" dirty="0">
                <a:solidFill>
                  <a:srgbClr val="434343"/>
                </a:solidFill>
                <a:cs typeface="Arial" panose="020B0604020202020204" pitchFamily="34" charset="0"/>
              </a:rPr>
              <a:t> Detector -  stack of 10 </a:t>
            </a:r>
            <a:r>
              <a:rPr lang="en-US" altLang="en-FR" sz="1935" b="1" dirty="0" err="1">
                <a:solidFill>
                  <a:srgbClr val="434343"/>
                </a:solidFill>
                <a:cs typeface="Arial" panose="020B0604020202020204" pitchFamily="34" charset="0"/>
              </a:rPr>
              <a:t>nRPCs</a:t>
            </a:r>
            <a:endParaRPr lang="en-US" altLang="en-FR" sz="1935" b="1" dirty="0">
              <a:solidFill>
                <a:srgbClr val="434343"/>
              </a:solidFill>
              <a:cs typeface="Arial" panose="020B0604020202020204" pitchFamily="34" charset="0"/>
            </a:endParaRPr>
          </a:p>
          <a:p>
            <a:pPr>
              <a:spcBef>
                <a:spcPts val="1209"/>
              </a:spcBef>
              <a:buClr>
                <a:srgbClr val="434343"/>
              </a:buClr>
              <a:buFont typeface="EB Garamond" panose="020F0502020204030204" pitchFamily="34" charset="0"/>
              <a:buChar char="●"/>
            </a:pPr>
            <a:r>
              <a:rPr lang="en-US" altLang="en-FR" sz="1693" b="1" dirty="0">
                <a:solidFill>
                  <a:srgbClr val="434343"/>
                </a:solidFill>
                <a:cs typeface="Arial" panose="020B0604020202020204" pitchFamily="34" charset="0"/>
              </a:rPr>
              <a:t>9 x </a:t>
            </a:r>
            <a:r>
              <a:rPr lang="en-US" altLang="en-FR" sz="1693" b="1" dirty="0" err="1">
                <a:solidFill>
                  <a:srgbClr val="434343"/>
                </a:solidFill>
                <a:cs typeface="Arial" panose="020B0604020202020204" pitchFamily="34" charset="0"/>
              </a:rPr>
              <a:t>nRPC</a:t>
            </a:r>
            <a:r>
              <a:rPr lang="en-US" altLang="en-FR" sz="1693" b="1" dirty="0">
                <a:solidFill>
                  <a:srgbClr val="434343"/>
                </a:solidFill>
                <a:cs typeface="Arial" panose="020B0604020202020204" pitchFamily="34" charset="0"/>
              </a:rPr>
              <a:t> </a:t>
            </a:r>
            <a:r>
              <a:rPr lang="en-US" altLang="en-FR" sz="1693" dirty="0">
                <a:solidFill>
                  <a:srgbClr val="434343"/>
                </a:solidFill>
                <a:cs typeface="Arial" panose="020B0604020202020204" pitchFamily="34" charset="0"/>
              </a:rPr>
              <a:t>units made with float glass</a:t>
            </a:r>
          </a:p>
          <a:p>
            <a:pPr>
              <a:spcBef>
                <a:spcPts val="1209"/>
              </a:spcBef>
              <a:buClr>
                <a:srgbClr val="0000FF"/>
              </a:buClr>
              <a:buFont typeface="EB Garamond" panose="020F0502020204030204" pitchFamily="34" charset="0"/>
              <a:buChar char="●"/>
            </a:pPr>
            <a:r>
              <a:rPr lang="en-US" altLang="en-FR" sz="1693" b="1" dirty="0">
                <a:solidFill>
                  <a:srgbClr val="0000FF"/>
                </a:solidFill>
                <a:cs typeface="Arial" panose="020B0604020202020204" pitchFamily="34" charset="0"/>
              </a:rPr>
              <a:t>1 x </a:t>
            </a:r>
            <a:r>
              <a:rPr lang="en-US" altLang="en-FR" sz="1693" b="1" dirty="0" err="1">
                <a:solidFill>
                  <a:srgbClr val="0000FF"/>
                </a:solidFill>
                <a:cs typeface="Arial" panose="020B0604020202020204" pitchFamily="34" charset="0"/>
              </a:rPr>
              <a:t>nRPC</a:t>
            </a:r>
            <a:r>
              <a:rPr lang="en-US" altLang="en-FR" sz="1693" dirty="0">
                <a:solidFill>
                  <a:srgbClr val="0000FF"/>
                </a:solidFill>
                <a:cs typeface="Arial" panose="020B0604020202020204" pitchFamily="34" charset="0"/>
              </a:rPr>
              <a:t> unit made with </a:t>
            </a:r>
            <a:r>
              <a:rPr lang="en-US" altLang="en-FR" sz="1693" b="1" dirty="0">
                <a:solidFill>
                  <a:srgbClr val="0000FF"/>
                </a:solidFill>
                <a:cs typeface="Arial" panose="020B0604020202020204" pitchFamily="34" charset="0"/>
              </a:rPr>
              <a:t>Low Resistivity Glass</a:t>
            </a:r>
          </a:p>
        </p:txBody>
      </p:sp>
      <p:sp>
        <p:nvSpPr>
          <p:cNvPr id="4114" name="AutoShape 18">
            <a:extLst>
              <a:ext uri="{FF2B5EF4-FFF2-40B4-BE49-F238E27FC236}">
                <a16:creationId xmlns:a16="http://schemas.microsoft.com/office/drawing/2014/main" id="{D3B81C0D-97C1-A67D-75EC-7CE3F76FE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536" y="236237"/>
            <a:ext cx="11882464" cy="625898"/>
          </a:xfrm>
          <a:custGeom>
            <a:avLst/>
            <a:gdLst>
              <a:gd name="G0" fmla="*/ 27293 1 2"/>
              <a:gd name="G1" fmla="*/ 1440 1 2"/>
              <a:gd name="G2" fmla="+- 1440 0 0"/>
              <a:gd name="G3" fmla="+- 2729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7293" y="0"/>
                </a:lnTo>
                <a:lnTo>
                  <a:pt x="27293" y="1440"/>
                </a:lnTo>
                <a:lnTo>
                  <a:pt x="0" y="144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47" tIns="130616" rIns="108847" bIns="54423"/>
          <a:lstStyle>
            <a:lvl1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1pPr>
            <a:lvl2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2pPr>
            <a:lvl3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3pPr>
            <a:lvl4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4pPr>
            <a:lvl5pPr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Linux Libertine G" charset="0"/>
                <a:cs typeface="Linux Libertine G" charset="0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altLang="en-FR" sz="2903" b="1" dirty="0">
                <a:solidFill>
                  <a:srgbClr val="404040"/>
                </a:solidFill>
                <a:cs typeface="Arial" panose="020B0604020202020204" pitchFamily="34" charset="0"/>
              </a:rPr>
              <a:t>Detector on CT2 neutron beamline (</a:t>
            </a:r>
            <a:r>
              <a:rPr lang="en-US" altLang="en-FR" sz="2903" b="1" dirty="0" err="1">
                <a:solidFill>
                  <a:srgbClr val="404040"/>
                </a:solidFill>
                <a:cs typeface="Arial" panose="020B0604020202020204" pitchFamily="34" charset="0"/>
              </a:rPr>
              <a:t>λn</a:t>
            </a:r>
            <a:r>
              <a:rPr lang="en-US" altLang="en-FR" sz="2903" b="1" dirty="0">
                <a:solidFill>
                  <a:srgbClr val="404040"/>
                </a:solidFill>
                <a:cs typeface="Arial" panose="020B0604020202020204" pitchFamily="34" charset="0"/>
              </a:rPr>
              <a:t>=2.5 </a:t>
            </a:r>
            <a:r>
              <a:rPr lang="en-US" altLang="en-FR" sz="2903" b="1" dirty="0" err="1">
                <a:solidFill>
                  <a:srgbClr val="404040"/>
                </a:solidFill>
                <a:cs typeface="Arial" panose="020B0604020202020204" pitchFamily="34" charset="0"/>
              </a:rPr>
              <a:t>Å</a:t>
            </a:r>
            <a:r>
              <a:rPr lang="en-US" altLang="en-FR" sz="2903" b="1" dirty="0">
                <a:solidFill>
                  <a:srgbClr val="404040"/>
                </a:solidFill>
                <a:cs typeface="Arial" panose="020B0604020202020204" pitchFamily="34" charset="0"/>
              </a:rPr>
              <a:t>) at ILL</a:t>
            </a:r>
          </a:p>
        </p:txBody>
      </p:sp>
      <p:grpSp>
        <p:nvGrpSpPr>
          <p:cNvPr id="4115" name="Group 19">
            <a:extLst>
              <a:ext uri="{FF2B5EF4-FFF2-40B4-BE49-F238E27FC236}">
                <a16:creationId xmlns:a16="http://schemas.microsoft.com/office/drawing/2014/main" id="{D08E4E0B-F452-B22F-1DF3-5AEEF19445F8}"/>
              </a:ext>
            </a:extLst>
          </p:cNvPr>
          <p:cNvGrpSpPr>
            <a:grpSpLocks/>
          </p:cNvGrpSpPr>
          <p:nvPr/>
        </p:nvGrpSpPr>
        <p:grpSpPr bwMode="auto">
          <a:xfrm>
            <a:off x="6643182" y="5682005"/>
            <a:ext cx="5385412" cy="769892"/>
            <a:chOff x="3460" y="3077"/>
            <a:chExt cx="2805" cy="401"/>
          </a:xfrm>
        </p:grpSpPr>
        <p:pic>
          <p:nvPicPr>
            <p:cNvPr id="4116" name="Picture 20">
              <a:extLst>
                <a:ext uri="{FF2B5EF4-FFF2-40B4-BE49-F238E27FC236}">
                  <a16:creationId xmlns:a16="http://schemas.microsoft.com/office/drawing/2014/main" id="{F3FE6D12-BC18-20F3-AD29-D1829D16E3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22" t="17975" r="32855" b="45518"/>
            <a:stretch>
              <a:fillRect/>
            </a:stretch>
          </p:blipFill>
          <p:spPr bwMode="auto">
            <a:xfrm>
              <a:off x="3460" y="3093"/>
              <a:ext cx="508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31322" t="17975" r="32855" b="45518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17" name="Picture 21">
              <a:extLst>
                <a:ext uri="{FF2B5EF4-FFF2-40B4-BE49-F238E27FC236}">
                  <a16:creationId xmlns:a16="http://schemas.microsoft.com/office/drawing/2014/main" id="{6A492E7F-D649-CCC5-B548-66B453F09B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3" y="3093"/>
              <a:ext cx="712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18" name="Picture 22">
              <a:extLst>
                <a:ext uri="{FF2B5EF4-FFF2-40B4-BE49-F238E27FC236}">
                  <a16:creationId xmlns:a16="http://schemas.microsoft.com/office/drawing/2014/main" id="{51E41E0D-0231-A100-3A6E-B037325F14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78" b="22131"/>
            <a:stretch>
              <a:fillRect/>
            </a:stretch>
          </p:blipFill>
          <p:spPr bwMode="auto">
            <a:xfrm>
              <a:off x="5645" y="3077"/>
              <a:ext cx="619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15678" b="22131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19" name="Picture 23">
              <a:extLst>
                <a:ext uri="{FF2B5EF4-FFF2-40B4-BE49-F238E27FC236}">
                  <a16:creationId xmlns:a16="http://schemas.microsoft.com/office/drawing/2014/main" id="{0FF233CC-ED17-1C47-4B2A-4F2C052BD5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" y="3093"/>
              <a:ext cx="384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B8EAFA2-E1EA-4A69-7B5F-E92DFA6A17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393894" y="2267541"/>
            <a:ext cx="7454900" cy="3492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F8F249-A487-5172-62E5-DE95A137E0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40509" y="2614932"/>
            <a:ext cx="544241" cy="78317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328A800-B02A-1AC1-1FE4-08C5037CD268}"/>
              </a:ext>
            </a:extLst>
          </p:cNvPr>
          <p:cNvCxnSpPr>
            <a:cxnSpLocks/>
          </p:cNvCxnSpPr>
          <p:nvPr/>
        </p:nvCxnSpPr>
        <p:spPr>
          <a:xfrm flipH="1">
            <a:off x="1622555" y="3955312"/>
            <a:ext cx="573068" cy="5847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31BD40-B8E8-E36D-0AAC-4E9AE948D87A}"/>
              </a:ext>
            </a:extLst>
          </p:cNvPr>
          <p:cNvCxnSpPr>
            <a:cxnSpLocks/>
          </p:cNvCxnSpPr>
          <p:nvPr/>
        </p:nvCxnSpPr>
        <p:spPr>
          <a:xfrm flipH="1">
            <a:off x="3141921" y="3593805"/>
            <a:ext cx="1743739" cy="244548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3239F5-6ABC-ADDA-4EA0-79398F29B660}"/>
              </a:ext>
            </a:extLst>
          </p:cNvPr>
          <p:cNvCxnSpPr>
            <a:cxnSpLocks/>
          </p:cNvCxnSpPr>
          <p:nvPr/>
        </p:nvCxnSpPr>
        <p:spPr>
          <a:xfrm flipH="1">
            <a:off x="2353894" y="3894473"/>
            <a:ext cx="272964" cy="34715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7D90B83A-71B4-6482-A75C-63EFA24604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157837">
            <a:off x="3201529" y="3517806"/>
            <a:ext cx="1397000" cy="190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68E60A9-F04A-B5C8-AE61-9EBFB451CC2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07119" y="2322832"/>
            <a:ext cx="1663700" cy="2921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413F8BD-2272-D70F-00B0-7D193CA7F2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74754" y="2379111"/>
            <a:ext cx="1651000" cy="2032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D69102F-8B50-EDA1-3067-BAEB62B1B5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8090" y="6071215"/>
            <a:ext cx="952500" cy="2159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257F102-1704-6687-A3DE-98C2BC26EF3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01229" y="6088446"/>
            <a:ext cx="2311400" cy="2286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3EB1325-0D50-085D-F69E-50703D787B5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22555" y="6523261"/>
            <a:ext cx="1295400" cy="19050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5174DE-017C-F899-34D8-54B7110CD5AD}"/>
              </a:ext>
            </a:extLst>
          </p:cNvPr>
          <p:cNvCxnSpPr>
            <a:cxnSpLocks/>
          </p:cNvCxnSpPr>
          <p:nvPr/>
        </p:nvCxnSpPr>
        <p:spPr>
          <a:xfrm flipV="1">
            <a:off x="2971801" y="4423145"/>
            <a:ext cx="0" cy="1584250"/>
          </a:xfrm>
          <a:prstGeom prst="straightConnector1">
            <a:avLst/>
          </a:prstGeom>
          <a:noFill/>
          <a:ln w="25400" cap="flat">
            <a:solidFill>
              <a:srgbClr val="D5B9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50A4896-DEFE-5707-7585-7782867C468B}"/>
              </a:ext>
            </a:extLst>
          </p:cNvPr>
          <p:cNvCxnSpPr>
            <a:cxnSpLocks/>
          </p:cNvCxnSpPr>
          <p:nvPr/>
        </p:nvCxnSpPr>
        <p:spPr>
          <a:xfrm flipV="1">
            <a:off x="1259959" y="4423145"/>
            <a:ext cx="0" cy="1584250"/>
          </a:xfrm>
          <a:prstGeom prst="straightConnector1">
            <a:avLst/>
          </a:prstGeom>
          <a:noFill/>
          <a:ln w="25400" cap="flat">
            <a:solidFill>
              <a:srgbClr val="D5B9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2DD5E88-C5D6-72DB-0324-59C570B8268F}"/>
              </a:ext>
            </a:extLst>
          </p:cNvPr>
          <p:cNvCxnSpPr>
            <a:cxnSpLocks/>
          </p:cNvCxnSpPr>
          <p:nvPr/>
        </p:nvCxnSpPr>
        <p:spPr>
          <a:xfrm flipV="1">
            <a:off x="2195623" y="4013791"/>
            <a:ext cx="21267" cy="2445488"/>
          </a:xfrm>
          <a:prstGeom prst="straightConnector1">
            <a:avLst/>
          </a:prstGeom>
          <a:noFill/>
          <a:ln w="25400" cap="flat">
            <a:solidFill>
              <a:srgbClr val="D5B9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0363982-439A-6B41-C296-EF4FCADDBFD8}"/>
              </a:ext>
            </a:extLst>
          </p:cNvPr>
          <p:cNvSpPr txBox="1"/>
          <p:nvPr/>
        </p:nvSpPr>
        <p:spPr>
          <a:xfrm>
            <a:off x="9023268" y="6488672"/>
            <a:ext cx="3016332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AidaInnova 06/05/2025 slide 9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4057</TotalTime>
  <Words>1253</Words>
  <Application>Microsoft Macintosh PowerPoint</Application>
  <PresentationFormat>Widescreen</PresentationFormat>
  <Paragraphs>224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Liberation Sans</vt:lpstr>
      <vt:lpstr>Aptos</vt:lpstr>
      <vt:lpstr>Aptos Display</vt:lpstr>
      <vt:lpstr>Arial</vt:lpstr>
      <vt:lpstr>Calibri</vt:lpstr>
      <vt:lpstr>EB Garamond</vt:lpstr>
      <vt:lpstr>Gill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Efficiency vs. Rate </vt:lpstr>
      <vt:lpstr>Efficiency in a beam spill (ps spill 400 ms long)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words on the picoTDC development </vt:lpstr>
      <vt:lpstr>PowerPoint Presentation</vt:lpstr>
      <vt:lpstr>PowerPoint Presentation</vt:lpstr>
      <vt:lpstr>Main highlights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Crispin Williams</cp:lastModifiedBy>
  <cp:revision>4</cp:revision>
  <dcterms:modified xsi:type="dcterms:W3CDTF">2025-05-05T06:17:00Z</dcterms:modified>
</cp:coreProperties>
</file>