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sldIdLst>
    <p:sldId id="503" r:id="rId2"/>
    <p:sldId id="533" r:id="rId3"/>
    <p:sldId id="520" r:id="rId4"/>
    <p:sldId id="538" r:id="rId5"/>
    <p:sldId id="519" r:id="rId6"/>
    <p:sldId id="523" r:id="rId7"/>
    <p:sldId id="511" r:id="rId8"/>
    <p:sldId id="525" r:id="rId9"/>
    <p:sldId id="539" r:id="rId10"/>
    <p:sldId id="526" r:id="rId11"/>
    <p:sldId id="448" r:id="rId12"/>
    <p:sldId id="531" r:id="rId13"/>
    <p:sldId id="540" r:id="rId14"/>
    <p:sldId id="541" r:id="rId15"/>
    <p:sldId id="542" r:id="rId16"/>
    <p:sldId id="543" r:id="rId17"/>
    <p:sldId id="544" r:id="rId1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81FF"/>
    <a:srgbClr val="0432FF"/>
    <a:srgbClr val="DC9639"/>
    <a:srgbClr val="DCB129"/>
    <a:srgbClr val="DCB728"/>
    <a:srgbClr val="548234"/>
    <a:srgbClr val="0070C0"/>
    <a:srgbClr val="005493"/>
    <a:srgbClr val="1963A0"/>
    <a:srgbClr val="3339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481"/>
    <p:restoredTop sz="94659"/>
  </p:normalViewPr>
  <p:slideViewPr>
    <p:cSldViewPr snapToGrid="0" snapToObjects="1">
      <p:cViewPr>
        <p:scale>
          <a:sx n="121" d="100"/>
          <a:sy n="121" d="100"/>
        </p:scale>
        <p:origin x="200" y="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52" d="100"/>
        <a:sy n="152" d="100"/>
      </p:scale>
      <p:origin x="0" y="0"/>
    </p:cViewPr>
  </p:sorterViewPr>
  <p:notesViewPr>
    <p:cSldViewPr snapToGrid="0" snapToObjects="1">
      <p:cViewPr varScale="1">
        <p:scale>
          <a:sx n="87" d="100"/>
          <a:sy n="87" d="100"/>
        </p:scale>
        <p:origin x="3904"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5B47AE-F1EE-1A4D-B1C1-DDA51EE9671C}" type="datetimeFigureOut">
              <a:rPr lang="en-GB" smtClean="0"/>
              <a:t>03/05/2025</a:t>
            </a:fld>
            <a:endParaRPr lang="en-GB"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232D33-9B1D-9745-8DEE-A000FF7433B5}" type="slidenum">
              <a:rPr lang="en-GB" smtClean="0"/>
              <a:t>‹#›</a:t>
            </a:fld>
            <a:endParaRPr lang="en-GB" dirty="0"/>
          </a:p>
        </p:txBody>
      </p:sp>
    </p:spTree>
    <p:extLst>
      <p:ext uri="{BB962C8B-B14F-4D97-AF65-F5344CB8AC3E}">
        <p14:creationId xmlns:p14="http://schemas.microsoft.com/office/powerpoint/2010/main" val="2873421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a:p>
        </p:txBody>
      </p:sp>
      <p:sp>
        <p:nvSpPr>
          <p:cNvPr id="4" name="Slide Number Placeholder 3"/>
          <p:cNvSpPr>
            <a:spLocks noGrp="1"/>
          </p:cNvSpPr>
          <p:nvPr>
            <p:ph type="sldNum" sz="quarter" idx="5"/>
          </p:nvPr>
        </p:nvSpPr>
        <p:spPr/>
        <p:txBody>
          <a:bodyPr/>
          <a:lstStyle/>
          <a:p>
            <a:fld id="{88232D33-9B1D-9745-8DEE-A000FF7433B5}" type="slidenum">
              <a:rPr lang="en-GB" smtClean="0"/>
              <a:t>1</a:t>
            </a:fld>
            <a:endParaRPr lang="en-GB" dirty="0"/>
          </a:p>
        </p:txBody>
      </p:sp>
    </p:spTree>
    <p:extLst>
      <p:ext uri="{BB962C8B-B14F-4D97-AF65-F5344CB8AC3E}">
        <p14:creationId xmlns:p14="http://schemas.microsoft.com/office/powerpoint/2010/main" val="1113706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232D33-9B1D-9745-8DEE-A000FF7433B5}" type="slidenum">
              <a:rPr lang="en-GB" smtClean="0"/>
              <a:t>3</a:t>
            </a:fld>
            <a:endParaRPr lang="en-GB" dirty="0"/>
          </a:p>
        </p:txBody>
      </p:sp>
    </p:spTree>
    <p:extLst>
      <p:ext uri="{BB962C8B-B14F-4D97-AF65-F5344CB8AC3E}">
        <p14:creationId xmlns:p14="http://schemas.microsoft.com/office/powerpoint/2010/main" val="3175660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232D33-9B1D-9745-8DEE-A000FF7433B5}" type="slidenum">
              <a:rPr lang="en-GB" smtClean="0"/>
              <a:t>4</a:t>
            </a:fld>
            <a:endParaRPr lang="en-GB" dirty="0"/>
          </a:p>
        </p:txBody>
      </p:sp>
    </p:spTree>
    <p:extLst>
      <p:ext uri="{BB962C8B-B14F-4D97-AF65-F5344CB8AC3E}">
        <p14:creationId xmlns:p14="http://schemas.microsoft.com/office/powerpoint/2010/main" val="403040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232D33-9B1D-9745-8DEE-A000FF7433B5}" type="slidenum">
              <a:rPr lang="en-GB" smtClean="0"/>
              <a:t>8</a:t>
            </a:fld>
            <a:endParaRPr lang="en-GB" dirty="0"/>
          </a:p>
        </p:txBody>
      </p:sp>
    </p:spTree>
    <p:extLst>
      <p:ext uri="{BB962C8B-B14F-4D97-AF65-F5344CB8AC3E}">
        <p14:creationId xmlns:p14="http://schemas.microsoft.com/office/powerpoint/2010/main" val="1353116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53C9E4E-BDDF-E748-AAA3-CC9611888488}"/>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GB"/>
          </a:p>
        </p:txBody>
      </p:sp>
      <p:sp>
        <p:nvSpPr>
          <p:cNvPr id="3" name="Sottotitolo 2">
            <a:extLst>
              <a:ext uri="{FF2B5EF4-FFF2-40B4-BE49-F238E27FC236}">
                <a16:creationId xmlns:a16="http://schemas.microsoft.com/office/drawing/2014/main" id="{F4C60652-D548-C546-9D00-2C91C3E05B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GB"/>
          </a:p>
        </p:txBody>
      </p:sp>
      <p:sp>
        <p:nvSpPr>
          <p:cNvPr id="4" name="Segnaposto data 3">
            <a:extLst>
              <a:ext uri="{FF2B5EF4-FFF2-40B4-BE49-F238E27FC236}">
                <a16:creationId xmlns:a16="http://schemas.microsoft.com/office/drawing/2014/main" id="{478F986E-91F6-F04C-8AB5-F7645CA47CA7}"/>
              </a:ext>
            </a:extLst>
          </p:cNvPr>
          <p:cNvSpPr>
            <a:spLocks noGrp="1"/>
          </p:cNvSpPr>
          <p:nvPr>
            <p:ph type="dt" sz="half" idx="10"/>
          </p:nvPr>
        </p:nvSpPr>
        <p:spPr/>
        <p:txBody>
          <a:bodyPr/>
          <a:lstStyle/>
          <a:p>
            <a:r>
              <a:rPr lang="it-IT"/>
              <a:t>06/05/25</a:t>
            </a:r>
            <a:endParaRPr lang="en-GB" dirty="0"/>
          </a:p>
        </p:txBody>
      </p:sp>
      <p:sp>
        <p:nvSpPr>
          <p:cNvPr id="5" name="Segnaposto piè di pagina 4">
            <a:extLst>
              <a:ext uri="{FF2B5EF4-FFF2-40B4-BE49-F238E27FC236}">
                <a16:creationId xmlns:a16="http://schemas.microsoft.com/office/drawing/2014/main" id="{3CDB4ACC-F6A4-1645-A6C8-8E412FDFFE33}"/>
              </a:ext>
            </a:extLst>
          </p:cNvPr>
          <p:cNvSpPr>
            <a:spLocks noGrp="1"/>
          </p:cNvSpPr>
          <p:nvPr>
            <p:ph type="ftr" sz="quarter" idx="11"/>
          </p:nvPr>
        </p:nvSpPr>
        <p:spPr/>
        <p:txBody>
          <a:bodyPr/>
          <a:lstStyle/>
          <a:p>
            <a:r>
              <a:rPr lang="en-GB"/>
              <a:t>AIDAinnova 7.4.1 - M. Primavera</a:t>
            </a:r>
            <a:endParaRPr lang="en-GB" dirty="0"/>
          </a:p>
        </p:txBody>
      </p:sp>
      <p:sp>
        <p:nvSpPr>
          <p:cNvPr id="6" name="Segnaposto numero diapositiva 5">
            <a:extLst>
              <a:ext uri="{FF2B5EF4-FFF2-40B4-BE49-F238E27FC236}">
                <a16:creationId xmlns:a16="http://schemas.microsoft.com/office/drawing/2014/main" id="{AB21723B-38B8-A44D-AABA-AB77D062F05D}"/>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2856028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E569D1-3C16-C54F-9BD2-21E07C4737EF}"/>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DC3D50A8-17BD-7B43-BDE6-28AFFF85210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6AF100B1-8BB6-8F4B-9F55-C62575BF8406}"/>
              </a:ext>
            </a:extLst>
          </p:cNvPr>
          <p:cNvSpPr>
            <a:spLocks noGrp="1"/>
          </p:cNvSpPr>
          <p:nvPr>
            <p:ph type="dt" sz="half" idx="10"/>
          </p:nvPr>
        </p:nvSpPr>
        <p:spPr/>
        <p:txBody>
          <a:bodyPr/>
          <a:lstStyle/>
          <a:p>
            <a:r>
              <a:rPr lang="it-IT"/>
              <a:t>06/05/25</a:t>
            </a:r>
            <a:endParaRPr lang="en-GB" dirty="0"/>
          </a:p>
        </p:txBody>
      </p:sp>
      <p:sp>
        <p:nvSpPr>
          <p:cNvPr id="5" name="Segnaposto piè di pagina 4">
            <a:extLst>
              <a:ext uri="{FF2B5EF4-FFF2-40B4-BE49-F238E27FC236}">
                <a16:creationId xmlns:a16="http://schemas.microsoft.com/office/drawing/2014/main" id="{84F18A8D-A69E-894E-ABC6-8F1B8AFC265C}"/>
              </a:ext>
            </a:extLst>
          </p:cNvPr>
          <p:cNvSpPr>
            <a:spLocks noGrp="1"/>
          </p:cNvSpPr>
          <p:nvPr>
            <p:ph type="ftr" sz="quarter" idx="11"/>
          </p:nvPr>
        </p:nvSpPr>
        <p:spPr/>
        <p:txBody>
          <a:bodyPr/>
          <a:lstStyle/>
          <a:p>
            <a:r>
              <a:rPr lang="en-GB"/>
              <a:t>AIDAinnova 7.4.1 - M. Primavera</a:t>
            </a:r>
            <a:endParaRPr lang="en-GB" dirty="0"/>
          </a:p>
        </p:txBody>
      </p:sp>
      <p:sp>
        <p:nvSpPr>
          <p:cNvPr id="6" name="Segnaposto numero diapositiva 5">
            <a:extLst>
              <a:ext uri="{FF2B5EF4-FFF2-40B4-BE49-F238E27FC236}">
                <a16:creationId xmlns:a16="http://schemas.microsoft.com/office/drawing/2014/main" id="{6817BAFA-A737-A34F-AF2C-59AB6182ACD1}"/>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1142005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BFFCE95-DD39-8E40-8B4E-F63C4BC64A7E}"/>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B1C777EA-A969-C442-88E8-717B81FDEBBD}"/>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DE8269CB-2E0F-6F4A-9458-A7CB6B5590B7}"/>
              </a:ext>
            </a:extLst>
          </p:cNvPr>
          <p:cNvSpPr>
            <a:spLocks noGrp="1"/>
          </p:cNvSpPr>
          <p:nvPr>
            <p:ph type="dt" sz="half" idx="10"/>
          </p:nvPr>
        </p:nvSpPr>
        <p:spPr/>
        <p:txBody>
          <a:bodyPr/>
          <a:lstStyle/>
          <a:p>
            <a:r>
              <a:rPr lang="it-IT"/>
              <a:t>06/05/25</a:t>
            </a:r>
            <a:endParaRPr lang="en-GB" dirty="0"/>
          </a:p>
        </p:txBody>
      </p:sp>
      <p:sp>
        <p:nvSpPr>
          <p:cNvPr id="5" name="Segnaposto piè di pagina 4">
            <a:extLst>
              <a:ext uri="{FF2B5EF4-FFF2-40B4-BE49-F238E27FC236}">
                <a16:creationId xmlns:a16="http://schemas.microsoft.com/office/drawing/2014/main" id="{C49B3F66-6AFC-D04E-886E-B6F6BA2BB89E}"/>
              </a:ext>
            </a:extLst>
          </p:cNvPr>
          <p:cNvSpPr>
            <a:spLocks noGrp="1"/>
          </p:cNvSpPr>
          <p:nvPr>
            <p:ph type="ftr" sz="quarter" idx="11"/>
          </p:nvPr>
        </p:nvSpPr>
        <p:spPr/>
        <p:txBody>
          <a:bodyPr/>
          <a:lstStyle/>
          <a:p>
            <a:r>
              <a:rPr lang="en-GB"/>
              <a:t>AIDAinnova 7.4.1 - M. Primavera</a:t>
            </a:r>
            <a:endParaRPr lang="en-GB" dirty="0"/>
          </a:p>
        </p:txBody>
      </p:sp>
      <p:sp>
        <p:nvSpPr>
          <p:cNvPr id="6" name="Segnaposto numero diapositiva 5">
            <a:extLst>
              <a:ext uri="{FF2B5EF4-FFF2-40B4-BE49-F238E27FC236}">
                <a16:creationId xmlns:a16="http://schemas.microsoft.com/office/drawing/2014/main" id="{0F414BD2-3B29-6C4B-BDA9-CE00E17664C0}"/>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4016073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F5C4B2-D1E6-C443-B6F9-63C4BAD87531}"/>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6A02DEA8-753E-2D48-B80E-7B766E28816E}"/>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97D1CD42-220D-CD46-A99D-EB088554BE3F}"/>
              </a:ext>
            </a:extLst>
          </p:cNvPr>
          <p:cNvSpPr>
            <a:spLocks noGrp="1"/>
          </p:cNvSpPr>
          <p:nvPr>
            <p:ph type="dt" sz="half" idx="10"/>
          </p:nvPr>
        </p:nvSpPr>
        <p:spPr/>
        <p:txBody>
          <a:bodyPr/>
          <a:lstStyle/>
          <a:p>
            <a:r>
              <a:rPr lang="it-IT"/>
              <a:t>06/05/25</a:t>
            </a:r>
            <a:endParaRPr lang="en-GB" dirty="0"/>
          </a:p>
        </p:txBody>
      </p:sp>
      <p:sp>
        <p:nvSpPr>
          <p:cNvPr id="5" name="Segnaposto piè di pagina 4">
            <a:extLst>
              <a:ext uri="{FF2B5EF4-FFF2-40B4-BE49-F238E27FC236}">
                <a16:creationId xmlns:a16="http://schemas.microsoft.com/office/drawing/2014/main" id="{9EF436E1-2F59-4446-B41E-3FD2C42BCDC4}"/>
              </a:ext>
            </a:extLst>
          </p:cNvPr>
          <p:cNvSpPr>
            <a:spLocks noGrp="1"/>
          </p:cNvSpPr>
          <p:nvPr>
            <p:ph type="ftr" sz="quarter" idx="11"/>
          </p:nvPr>
        </p:nvSpPr>
        <p:spPr/>
        <p:txBody>
          <a:bodyPr/>
          <a:lstStyle/>
          <a:p>
            <a:r>
              <a:rPr lang="en-GB"/>
              <a:t>AIDAinnova 7.4.1 - M. Primavera</a:t>
            </a:r>
            <a:endParaRPr lang="en-GB" dirty="0"/>
          </a:p>
        </p:txBody>
      </p:sp>
      <p:sp>
        <p:nvSpPr>
          <p:cNvPr id="6" name="Segnaposto numero diapositiva 5">
            <a:extLst>
              <a:ext uri="{FF2B5EF4-FFF2-40B4-BE49-F238E27FC236}">
                <a16:creationId xmlns:a16="http://schemas.microsoft.com/office/drawing/2014/main" id="{FBD4B826-90F1-DD4C-A68D-7B89A2993DEE}"/>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2593946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C0AC71-FC31-CA4B-A225-EC671BE8886D}"/>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17A7B0DA-99C1-184E-86B3-3D3F63735A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54FD4FE2-1E87-1240-B560-B8C744C4C3EA}"/>
              </a:ext>
            </a:extLst>
          </p:cNvPr>
          <p:cNvSpPr>
            <a:spLocks noGrp="1"/>
          </p:cNvSpPr>
          <p:nvPr>
            <p:ph type="dt" sz="half" idx="10"/>
          </p:nvPr>
        </p:nvSpPr>
        <p:spPr/>
        <p:txBody>
          <a:bodyPr/>
          <a:lstStyle/>
          <a:p>
            <a:r>
              <a:rPr lang="it-IT"/>
              <a:t>06/05/25</a:t>
            </a:r>
            <a:endParaRPr lang="en-GB" dirty="0"/>
          </a:p>
        </p:txBody>
      </p:sp>
      <p:sp>
        <p:nvSpPr>
          <p:cNvPr id="5" name="Segnaposto piè di pagina 4">
            <a:extLst>
              <a:ext uri="{FF2B5EF4-FFF2-40B4-BE49-F238E27FC236}">
                <a16:creationId xmlns:a16="http://schemas.microsoft.com/office/drawing/2014/main" id="{8AA3DBB1-31AD-0D41-9938-454B77EF5E52}"/>
              </a:ext>
            </a:extLst>
          </p:cNvPr>
          <p:cNvSpPr>
            <a:spLocks noGrp="1"/>
          </p:cNvSpPr>
          <p:nvPr>
            <p:ph type="ftr" sz="quarter" idx="11"/>
          </p:nvPr>
        </p:nvSpPr>
        <p:spPr/>
        <p:txBody>
          <a:bodyPr/>
          <a:lstStyle/>
          <a:p>
            <a:r>
              <a:rPr lang="en-GB"/>
              <a:t>AIDAinnova 7.4.1 - M. Primavera</a:t>
            </a:r>
            <a:endParaRPr lang="en-GB" dirty="0"/>
          </a:p>
        </p:txBody>
      </p:sp>
      <p:sp>
        <p:nvSpPr>
          <p:cNvPr id="6" name="Segnaposto numero diapositiva 5">
            <a:extLst>
              <a:ext uri="{FF2B5EF4-FFF2-40B4-BE49-F238E27FC236}">
                <a16:creationId xmlns:a16="http://schemas.microsoft.com/office/drawing/2014/main" id="{1C22C7FD-F672-2140-8940-C336329EE18A}"/>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3425800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DF1218-6AE4-404B-A07D-F82C18092F29}"/>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357C3499-0356-D646-B4F2-8EACB77168FB}"/>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contenuto 3">
            <a:extLst>
              <a:ext uri="{FF2B5EF4-FFF2-40B4-BE49-F238E27FC236}">
                <a16:creationId xmlns:a16="http://schemas.microsoft.com/office/drawing/2014/main" id="{2D746029-593F-0E4A-A5B2-6209B910821D}"/>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data 4">
            <a:extLst>
              <a:ext uri="{FF2B5EF4-FFF2-40B4-BE49-F238E27FC236}">
                <a16:creationId xmlns:a16="http://schemas.microsoft.com/office/drawing/2014/main" id="{726023F1-48D4-5C47-876C-1DB7D1E2565E}"/>
              </a:ext>
            </a:extLst>
          </p:cNvPr>
          <p:cNvSpPr>
            <a:spLocks noGrp="1"/>
          </p:cNvSpPr>
          <p:nvPr>
            <p:ph type="dt" sz="half" idx="10"/>
          </p:nvPr>
        </p:nvSpPr>
        <p:spPr/>
        <p:txBody>
          <a:bodyPr/>
          <a:lstStyle/>
          <a:p>
            <a:r>
              <a:rPr lang="it-IT"/>
              <a:t>06/05/25</a:t>
            </a:r>
            <a:endParaRPr lang="en-GB" dirty="0"/>
          </a:p>
        </p:txBody>
      </p:sp>
      <p:sp>
        <p:nvSpPr>
          <p:cNvPr id="6" name="Segnaposto piè di pagina 5">
            <a:extLst>
              <a:ext uri="{FF2B5EF4-FFF2-40B4-BE49-F238E27FC236}">
                <a16:creationId xmlns:a16="http://schemas.microsoft.com/office/drawing/2014/main" id="{F18112AE-FD97-9F44-8E51-BD09B14F5B1F}"/>
              </a:ext>
            </a:extLst>
          </p:cNvPr>
          <p:cNvSpPr>
            <a:spLocks noGrp="1"/>
          </p:cNvSpPr>
          <p:nvPr>
            <p:ph type="ftr" sz="quarter" idx="11"/>
          </p:nvPr>
        </p:nvSpPr>
        <p:spPr/>
        <p:txBody>
          <a:bodyPr/>
          <a:lstStyle/>
          <a:p>
            <a:r>
              <a:rPr lang="en-GB"/>
              <a:t>AIDAinnova 7.4.1 - M. Primavera</a:t>
            </a:r>
            <a:endParaRPr lang="en-GB" dirty="0"/>
          </a:p>
        </p:txBody>
      </p:sp>
      <p:sp>
        <p:nvSpPr>
          <p:cNvPr id="7" name="Segnaposto numero diapositiva 6">
            <a:extLst>
              <a:ext uri="{FF2B5EF4-FFF2-40B4-BE49-F238E27FC236}">
                <a16:creationId xmlns:a16="http://schemas.microsoft.com/office/drawing/2014/main" id="{70B7FB4A-7D2C-164B-8C37-2F30FB0EF6D0}"/>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1628861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30F96D-5B94-9543-BF75-734727BEE067}"/>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EBD59905-F081-8040-AC2F-B6E311B8CB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AFFC5CE-3CAD-FF4C-A9C0-B0058957152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testo 4">
            <a:extLst>
              <a:ext uri="{FF2B5EF4-FFF2-40B4-BE49-F238E27FC236}">
                <a16:creationId xmlns:a16="http://schemas.microsoft.com/office/drawing/2014/main" id="{3B17E7C2-5F5B-F446-97D0-A59EEC6AE1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ACE0AD0E-2CD7-DA47-B243-5DD028C85FB5}"/>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data 6">
            <a:extLst>
              <a:ext uri="{FF2B5EF4-FFF2-40B4-BE49-F238E27FC236}">
                <a16:creationId xmlns:a16="http://schemas.microsoft.com/office/drawing/2014/main" id="{595E0A86-E19E-C94F-A3F5-D7CA44BF489B}"/>
              </a:ext>
            </a:extLst>
          </p:cNvPr>
          <p:cNvSpPr>
            <a:spLocks noGrp="1"/>
          </p:cNvSpPr>
          <p:nvPr>
            <p:ph type="dt" sz="half" idx="10"/>
          </p:nvPr>
        </p:nvSpPr>
        <p:spPr/>
        <p:txBody>
          <a:bodyPr/>
          <a:lstStyle/>
          <a:p>
            <a:r>
              <a:rPr lang="it-IT"/>
              <a:t>06/05/25</a:t>
            </a:r>
            <a:endParaRPr lang="en-GB" dirty="0"/>
          </a:p>
        </p:txBody>
      </p:sp>
      <p:sp>
        <p:nvSpPr>
          <p:cNvPr id="8" name="Segnaposto piè di pagina 7">
            <a:extLst>
              <a:ext uri="{FF2B5EF4-FFF2-40B4-BE49-F238E27FC236}">
                <a16:creationId xmlns:a16="http://schemas.microsoft.com/office/drawing/2014/main" id="{B8892AC9-8C8A-DA4A-BF5B-06DE8B008A13}"/>
              </a:ext>
            </a:extLst>
          </p:cNvPr>
          <p:cNvSpPr>
            <a:spLocks noGrp="1"/>
          </p:cNvSpPr>
          <p:nvPr>
            <p:ph type="ftr" sz="quarter" idx="11"/>
          </p:nvPr>
        </p:nvSpPr>
        <p:spPr/>
        <p:txBody>
          <a:bodyPr/>
          <a:lstStyle/>
          <a:p>
            <a:r>
              <a:rPr lang="en-GB"/>
              <a:t>AIDAinnova 7.4.1 - M. Primavera</a:t>
            </a:r>
            <a:endParaRPr lang="en-GB" dirty="0"/>
          </a:p>
        </p:txBody>
      </p:sp>
      <p:sp>
        <p:nvSpPr>
          <p:cNvPr id="9" name="Segnaposto numero diapositiva 8">
            <a:extLst>
              <a:ext uri="{FF2B5EF4-FFF2-40B4-BE49-F238E27FC236}">
                <a16:creationId xmlns:a16="http://schemas.microsoft.com/office/drawing/2014/main" id="{8F83EE65-127F-0A49-B231-3D32F9C24E75}"/>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3353379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9E0490-8CE4-3D48-8C3F-34D008EDEAE5}"/>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data 2">
            <a:extLst>
              <a:ext uri="{FF2B5EF4-FFF2-40B4-BE49-F238E27FC236}">
                <a16:creationId xmlns:a16="http://schemas.microsoft.com/office/drawing/2014/main" id="{27F160DE-C9FE-2947-B458-CA394D20E84C}"/>
              </a:ext>
            </a:extLst>
          </p:cNvPr>
          <p:cNvSpPr>
            <a:spLocks noGrp="1"/>
          </p:cNvSpPr>
          <p:nvPr>
            <p:ph type="dt" sz="half" idx="10"/>
          </p:nvPr>
        </p:nvSpPr>
        <p:spPr/>
        <p:txBody>
          <a:bodyPr/>
          <a:lstStyle/>
          <a:p>
            <a:r>
              <a:rPr lang="it-IT"/>
              <a:t>06/05/25</a:t>
            </a:r>
            <a:endParaRPr lang="en-GB" dirty="0"/>
          </a:p>
        </p:txBody>
      </p:sp>
      <p:sp>
        <p:nvSpPr>
          <p:cNvPr id="4" name="Segnaposto piè di pagina 3">
            <a:extLst>
              <a:ext uri="{FF2B5EF4-FFF2-40B4-BE49-F238E27FC236}">
                <a16:creationId xmlns:a16="http://schemas.microsoft.com/office/drawing/2014/main" id="{E484834F-4ED6-354C-ACEF-C34C0FCDD7A5}"/>
              </a:ext>
            </a:extLst>
          </p:cNvPr>
          <p:cNvSpPr>
            <a:spLocks noGrp="1"/>
          </p:cNvSpPr>
          <p:nvPr>
            <p:ph type="ftr" sz="quarter" idx="11"/>
          </p:nvPr>
        </p:nvSpPr>
        <p:spPr/>
        <p:txBody>
          <a:bodyPr/>
          <a:lstStyle/>
          <a:p>
            <a:r>
              <a:rPr lang="en-GB"/>
              <a:t>AIDAinnova 7.4.1 - M. Primavera</a:t>
            </a:r>
            <a:endParaRPr lang="en-GB" dirty="0"/>
          </a:p>
        </p:txBody>
      </p:sp>
      <p:sp>
        <p:nvSpPr>
          <p:cNvPr id="5" name="Segnaposto numero diapositiva 4">
            <a:extLst>
              <a:ext uri="{FF2B5EF4-FFF2-40B4-BE49-F238E27FC236}">
                <a16:creationId xmlns:a16="http://schemas.microsoft.com/office/drawing/2014/main" id="{79C47A01-0A4D-5C47-87F2-7F37C451D9B9}"/>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1009133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D26D0A7-5EF6-7E4B-9F3D-009DEC6A7B92}"/>
              </a:ext>
            </a:extLst>
          </p:cNvPr>
          <p:cNvSpPr>
            <a:spLocks noGrp="1"/>
          </p:cNvSpPr>
          <p:nvPr>
            <p:ph type="dt" sz="half" idx="10"/>
          </p:nvPr>
        </p:nvSpPr>
        <p:spPr/>
        <p:txBody>
          <a:bodyPr/>
          <a:lstStyle/>
          <a:p>
            <a:r>
              <a:rPr lang="it-IT"/>
              <a:t>06/05/25</a:t>
            </a:r>
            <a:endParaRPr lang="en-GB" dirty="0"/>
          </a:p>
        </p:txBody>
      </p:sp>
      <p:sp>
        <p:nvSpPr>
          <p:cNvPr id="3" name="Segnaposto piè di pagina 2">
            <a:extLst>
              <a:ext uri="{FF2B5EF4-FFF2-40B4-BE49-F238E27FC236}">
                <a16:creationId xmlns:a16="http://schemas.microsoft.com/office/drawing/2014/main" id="{6FE47BE8-D49B-9141-A79C-7F3203DE7C9B}"/>
              </a:ext>
            </a:extLst>
          </p:cNvPr>
          <p:cNvSpPr>
            <a:spLocks noGrp="1"/>
          </p:cNvSpPr>
          <p:nvPr>
            <p:ph type="ftr" sz="quarter" idx="11"/>
          </p:nvPr>
        </p:nvSpPr>
        <p:spPr/>
        <p:txBody>
          <a:bodyPr/>
          <a:lstStyle/>
          <a:p>
            <a:r>
              <a:rPr lang="en-GB"/>
              <a:t>AIDAinnova 7.4.1 - M. Primavera</a:t>
            </a:r>
            <a:endParaRPr lang="en-GB" dirty="0"/>
          </a:p>
        </p:txBody>
      </p:sp>
      <p:sp>
        <p:nvSpPr>
          <p:cNvPr id="4" name="Segnaposto numero diapositiva 3">
            <a:extLst>
              <a:ext uri="{FF2B5EF4-FFF2-40B4-BE49-F238E27FC236}">
                <a16:creationId xmlns:a16="http://schemas.microsoft.com/office/drawing/2014/main" id="{201710D1-24D4-194C-A62F-B324E5058395}"/>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1570234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7FF77C-F890-C948-A22F-2A79FF6ABC8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AC5CCCC3-05C2-7C47-8B9B-DA89B7E99A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testo 3">
            <a:extLst>
              <a:ext uri="{FF2B5EF4-FFF2-40B4-BE49-F238E27FC236}">
                <a16:creationId xmlns:a16="http://schemas.microsoft.com/office/drawing/2014/main" id="{5ACA9EBF-F75C-F245-945B-73E4095027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0780B90-57B7-9A42-9F0E-65F4079683F9}"/>
              </a:ext>
            </a:extLst>
          </p:cNvPr>
          <p:cNvSpPr>
            <a:spLocks noGrp="1"/>
          </p:cNvSpPr>
          <p:nvPr>
            <p:ph type="dt" sz="half" idx="10"/>
          </p:nvPr>
        </p:nvSpPr>
        <p:spPr/>
        <p:txBody>
          <a:bodyPr/>
          <a:lstStyle/>
          <a:p>
            <a:r>
              <a:rPr lang="it-IT"/>
              <a:t>06/05/25</a:t>
            </a:r>
            <a:endParaRPr lang="en-GB" dirty="0"/>
          </a:p>
        </p:txBody>
      </p:sp>
      <p:sp>
        <p:nvSpPr>
          <p:cNvPr id="6" name="Segnaposto piè di pagina 5">
            <a:extLst>
              <a:ext uri="{FF2B5EF4-FFF2-40B4-BE49-F238E27FC236}">
                <a16:creationId xmlns:a16="http://schemas.microsoft.com/office/drawing/2014/main" id="{3A989085-E47C-CB4C-9020-05EE2690CD52}"/>
              </a:ext>
            </a:extLst>
          </p:cNvPr>
          <p:cNvSpPr>
            <a:spLocks noGrp="1"/>
          </p:cNvSpPr>
          <p:nvPr>
            <p:ph type="ftr" sz="quarter" idx="11"/>
          </p:nvPr>
        </p:nvSpPr>
        <p:spPr/>
        <p:txBody>
          <a:bodyPr/>
          <a:lstStyle/>
          <a:p>
            <a:r>
              <a:rPr lang="en-GB"/>
              <a:t>AIDAinnova 7.4.1 - M. Primavera</a:t>
            </a:r>
            <a:endParaRPr lang="en-GB" dirty="0"/>
          </a:p>
        </p:txBody>
      </p:sp>
      <p:sp>
        <p:nvSpPr>
          <p:cNvPr id="7" name="Segnaposto numero diapositiva 6">
            <a:extLst>
              <a:ext uri="{FF2B5EF4-FFF2-40B4-BE49-F238E27FC236}">
                <a16:creationId xmlns:a16="http://schemas.microsoft.com/office/drawing/2014/main" id="{8A074E16-ECB4-E246-BE91-8A130A04F0DD}"/>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466712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7D587C-C5D7-4642-B621-7457DB920E5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immagine 2">
            <a:extLst>
              <a:ext uri="{FF2B5EF4-FFF2-40B4-BE49-F238E27FC236}">
                <a16:creationId xmlns:a16="http://schemas.microsoft.com/office/drawing/2014/main" id="{55326E48-BF9C-1745-86F2-2F9F73D1C2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Segnaposto testo 3">
            <a:extLst>
              <a:ext uri="{FF2B5EF4-FFF2-40B4-BE49-F238E27FC236}">
                <a16:creationId xmlns:a16="http://schemas.microsoft.com/office/drawing/2014/main" id="{F1BF562C-0091-2846-8C3C-86369F57E5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6447510-62D5-A342-8E9D-4B24492C6C60}"/>
              </a:ext>
            </a:extLst>
          </p:cNvPr>
          <p:cNvSpPr>
            <a:spLocks noGrp="1"/>
          </p:cNvSpPr>
          <p:nvPr>
            <p:ph type="dt" sz="half" idx="10"/>
          </p:nvPr>
        </p:nvSpPr>
        <p:spPr/>
        <p:txBody>
          <a:bodyPr/>
          <a:lstStyle/>
          <a:p>
            <a:r>
              <a:rPr lang="it-IT"/>
              <a:t>06/05/25</a:t>
            </a:r>
            <a:endParaRPr lang="en-GB" dirty="0"/>
          </a:p>
        </p:txBody>
      </p:sp>
      <p:sp>
        <p:nvSpPr>
          <p:cNvPr id="6" name="Segnaposto piè di pagina 5">
            <a:extLst>
              <a:ext uri="{FF2B5EF4-FFF2-40B4-BE49-F238E27FC236}">
                <a16:creationId xmlns:a16="http://schemas.microsoft.com/office/drawing/2014/main" id="{B203B269-9095-7A40-9A45-522BFE1F3D68}"/>
              </a:ext>
            </a:extLst>
          </p:cNvPr>
          <p:cNvSpPr>
            <a:spLocks noGrp="1"/>
          </p:cNvSpPr>
          <p:nvPr>
            <p:ph type="ftr" sz="quarter" idx="11"/>
          </p:nvPr>
        </p:nvSpPr>
        <p:spPr/>
        <p:txBody>
          <a:bodyPr/>
          <a:lstStyle/>
          <a:p>
            <a:r>
              <a:rPr lang="en-GB"/>
              <a:t>AIDAinnova 7.4.1 - M. Primavera</a:t>
            </a:r>
            <a:endParaRPr lang="en-GB" dirty="0"/>
          </a:p>
        </p:txBody>
      </p:sp>
      <p:sp>
        <p:nvSpPr>
          <p:cNvPr id="7" name="Segnaposto numero diapositiva 6">
            <a:extLst>
              <a:ext uri="{FF2B5EF4-FFF2-40B4-BE49-F238E27FC236}">
                <a16:creationId xmlns:a16="http://schemas.microsoft.com/office/drawing/2014/main" id="{BB86423C-7481-7D42-9B9D-608380AA0596}"/>
              </a:ext>
            </a:extLst>
          </p:cNvPr>
          <p:cNvSpPr>
            <a:spLocks noGrp="1"/>
          </p:cNvSpPr>
          <p:nvPr>
            <p:ph type="sldNum" sz="quarter" idx="12"/>
          </p:nvPr>
        </p:nvSpPr>
        <p:spPr/>
        <p:txBody>
          <a:bodyPr/>
          <a:lstStyle/>
          <a:p>
            <a:fld id="{722A8398-17B9-0E47-8399-79BCEBFF3246}" type="slidenum">
              <a:rPr lang="en-GB" smtClean="0"/>
              <a:t>‹#›</a:t>
            </a:fld>
            <a:endParaRPr lang="en-GB" dirty="0"/>
          </a:p>
        </p:txBody>
      </p:sp>
    </p:spTree>
    <p:extLst>
      <p:ext uri="{BB962C8B-B14F-4D97-AF65-F5344CB8AC3E}">
        <p14:creationId xmlns:p14="http://schemas.microsoft.com/office/powerpoint/2010/main" val="349492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7F6E2C9-5B25-2C44-9473-628D622AFF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C28BB977-7D5A-C94E-BDAF-325EF51EDE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40239116-08E0-274D-B58A-3851338296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06/05/25</a:t>
            </a:r>
            <a:endParaRPr lang="en-GB" dirty="0"/>
          </a:p>
        </p:txBody>
      </p:sp>
      <p:sp>
        <p:nvSpPr>
          <p:cNvPr id="5" name="Segnaposto piè di pagina 4">
            <a:extLst>
              <a:ext uri="{FF2B5EF4-FFF2-40B4-BE49-F238E27FC236}">
                <a16:creationId xmlns:a16="http://schemas.microsoft.com/office/drawing/2014/main" id="{255E877A-AAC4-4946-AC2B-4496E60A22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AIDAinnova 7.4.1 - M. Primavera</a:t>
            </a:r>
            <a:endParaRPr lang="en-GB" dirty="0"/>
          </a:p>
        </p:txBody>
      </p:sp>
      <p:sp>
        <p:nvSpPr>
          <p:cNvPr id="6" name="Segnaposto numero diapositiva 5">
            <a:extLst>
              <a:ext uri="{FF2B5EF4-FFF2-40B4-BE49-F238E27FC236}">
                <a16:creationId xmlns:a16="http://schemas.microsoft.com/office/drawing/2014/main" id="{ED13F103-A818-4A41-838A-DBDB2EBCCF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2A8398-17B9-0E47-8399-79BCEBFF3246}" type="slidenum">
              <a:rPr lang="en-GB" smtClean="0"/>
              <a:t>‹#›</a:t>
            </a:fld>
            <a:endParaRPr lang="en-GB" dirty="0"/>
          </a:p>
        </p:txBody>
      </p:sp>
    </p:spTree>
    <p:extLst>
      <p:ext uri="{BB962C8B-B14F-4D97-AF65-F5344CB8AC3E}">
        <p14:creationId xmlns:p14="http://schemas.microsoft.com/office/powerpoint/2010/main" val="1150784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5.png"/><Relationship Id="rId7" Type="http://schemas.openxmlformats.org/officeDocument/2006/relationships/oleObject" Target="../embeddings/oleObject2.bin"/><Relationship Id="rId12" Type="http://schemas.openxmlformats.org/officeDocument/2006/relationships/image" Target="../media/image11.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7.emf"/><Relationship Id="rId5" Type="http://schemas.openxmlformats.org/officeDocument/2006/relationships/oleObject" Target="../embeddings/oleObject1.bin"/><Relationship Id="rId10" Type="http://schemas.openxmlformats.org/officeDocument/2006/relationships/image" Target="../media/image10.emf"/><Relationship Id="rId4" Type="http://schemas.openxmlformats.org/officeDocument/2006/relationships/image" Target="../media/image6.png"/><Relationship Id="rId9"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emf"/><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D8FAE8-A6FA-0718-2DE1-A4BF2EAFF8DA}"/>
              </a:ext>
            </a:extLst>
          </p:cNvPr>
          <p:cNvSpPr>
            <a:spLocks noGrp="1"/>
          </p:cNvSpPr>
          <p:nvPr>
            <p:ph type="ctrTitle"/>
          </p:nvPr>
        </p:nvSpPr>
        <p:spPr>
          <a:xfrm>
            <a:off x="1524000" y="1514248"/>
            <a:ext cx="9144000" cy="2387600"/>
          </a:xfrm>
        </p:spPr>
        <p:txBody>
          <a:bodyPr>
            <a:normAutofit fontScale="90000"/>
          </a:bodyPr>
          <a:lstStyle/>
          <a:p>
            <a:r>
              <a:rPr lang="it-IT" b="1" i="0" dirty="0">
                <a:solidFill>
                  <a:srgbClr val="1A63A0"/>
                </a:solidFill>
                <a:effectLst/>
                <a:latin typeface="+mn-lt"/>
              </a:rPr>
              <a:t>Task 7.4.1 </a:t>
            </a:r>
            <a:br>
              <a:rPr lang="it-IT" b="1" i="0" dirty="0">
                <a:solidFill>
                  <a:srgbClr val="1A63A0"/>
                </a:solidFill>
                <a:effectLst/>
                <a:latin typeface="+mn-lt"/>
              </a:rPr>
            </a:br>
            <a:r>
              <a:rPr lang="it-IT" b="1" i="0" dirty="0">
                <a:solidFill>
                  <a:srgbClr val="1A63A0"/>
                </a:solidFill>
                <a:effectLst/>
                <a:latin typeface="+mn-lt"/>
              </a:rPr>
              <a:t>A 4-channel electronics board for </a:t>
            </a:r>
            <a:r>
              <a:rPr lang="it-IT" b="1" dirty="0">
                <a:solidFill>
                  <a:srgbClr val="1A63A0"/>
                </a:solidFill>
                <a:latin typeface="+mn-lt"/>
              </a:rPr>
              <a:t>C</a:t>
            </a:r>
            <a:r>
              <a:rPr lang="it-IT" b="1" i="0" dirty="0">
                <a:solidFill>
                  <a:srgbClr val="1A63A0"/>
                </a:solidFill>
                <a:effectLst/>
                <a:latin typeface="+mn-lt"/>
              </a:rPr>
              <a:t>luster Counting</a:t>
            </a:r>
            <a:endParaRPr lang="en-US" dirty="0">
              <a:latin typeface="+mn-lt"/>
            </a:endParaRPr>
          </a:p>
        </p:txBody>
      </p:sp>
      <p:sp>
        <p:nvSpPr>
          <p:cNvPr id="3" name="Sottotitolo 2">
            <a:extLst>
              <a:ext uri="{FF2B5EF4-FFF2-40B4-BE49-F238E27FC236}">
                <a16:creationId xmlns:a16="http://schemas.microsoft.com/office/drawing/2014/main" id="{94E2D2D4-D86A-5BDB-F4F9-00B34F9102FA}"/>
              </a:ext>
            </a:extLst>
          </p:cNvPr>
          <p:cNvSpPr>
            <a:spLocks noGrp="1"/>
          </p:cNvSpPr>
          <p:nvPr>
            <p:ph type="subTitle" idx="1"/>
          </p:nvPr>
        </p:nvSpPr>
        <p:spPr>
          <a:xfrm>
            <a:off x="1587138" y="4089779"/>
            <a:ext cx="9827095" cy="1650903"/>
          </a:xfrm>
        </p:spPr>
        <p:txBody>
          <a:bodyPr>
            <a:noAutofit/>
          </a:bodyPr>
          <a:lstStyle/>
          <a:p>
            <a:r>
              <a:rPr lang="en-US" sz="2000" b="1" dirty="0">
                <a:solidFill>
                  <a:srgbClr val="005493"/>
                </a:solidFill>
              </a:rPr>
              <a:t>F. </a:t>
            </a:r>
            <a:r>
              <a:rPr lang="en-US" sz="2000" b="1" dirty="0" err="1">
                <a:solidFill>
                  <a:srgbClr val="005493"/>
                </a:solidFill>
              </a:rPr>
              <a:t>Grancagnolo</a:t>
            </a:r>
            <a:r>
              <a:rPr lang="en-US" sz="2000" b="1" dirty="0">
                <a:solidFill>
                  <a:srgbClr val="005493"/>
                </a:solidFill>
              </a:rPr>
              <a:t>, M. Primavera</a:t>
            </a:r>
            <a:r>
              <a:rPr lang="en-GB" sz="2000" dirty="0">
                <a:effectLst/>
              </a:rPr>
              <a:t> (Collaborators: A. </a:t>
            </a:r>
            <a:r>
              <a:rPr lang="en-GB" sz="2000" dirty="0" err="1">
                <a:effectLst/>
              </a:rPr>
              <a:t>Corvaglia</a:t>
            </a:r>
            <a:r>
              <a:rPr lang="en-GB" sz="2000" dirty="0">
                <a:effectLst/>
              </a:rPr>
              <a:t>, E. </a:t>
            </a:r>
            <a:r>
              <a:rPr lang="en-GB" sz="2000" dirty="0" err="1">
                <a:effectLst/>
              </a:rPr>
              <a:t>Gorini</a:t>
            </a:r>
            <a:r>
              <a:rPr lang="en-GB" sz="2000" dirty="0">
                <a:effectLst/>
              </a:rPr>
              <a:t>, M. </a:t>
            </a:r>
            <a:r>
              <a:rPr lang="en-GB" sz="2000" dirty="0" err="1">
                <a:effectLst/>
              </a:rPr>
              <a:t>Panareo</a:t>
            </a:r>
            <a:r>
              <a:rPr lang="en-GB" sz="2000" dirty="0">
                <a:effectLst/>
              </a:rPr>
              <a:t>, A. Ventura, C. Veri with contributions of  G. Chiarello, G.F. </a:t>
            </a:r>
            <a:r>
              <a:rPr lang="en-GB" sz="2000" dirty="0" err="1">
                <a:effectLst/>
              </a:rPr>
              <a:t>Tassielli</a:t>
            </a:r>
            <a:r>
              <a:rPr lang="en-GB" sz="2000" dirty="0">
                <a:effectLst/>
              </a:rPr>
              <a:t>)</a:t>
            </a:r>
            <a:endParaRPr lang="en-US" sz="2000" b="1" dirty="0">
              <a:solidFill>
                <a:srgbClr val="005493"/>
              </a:solidFill>
            </a:endParaRPr>
          </a:p>
          <a:p>
            <a:r>
              <a:rPr lang="en-US" sz="2000" b="1" dirty="0">
                <a:solidFill>
                  <a:srgbClr val="005493"/>
                </a:solidFill>
              </a:rPr>
              <a:t>Beneficiary: INFN-Lecce</a:t>
            </a:r>
            <a:r>
              <a:rPr lang="en-US" sz="2000" b="1" dirty="0"/>
              <a:t> (and CAEN)</a:t>
            </a:r>
          </a:p>
          <a:p>
            <a:r>
              <a:rPr lang="en-US" sz="2000" b="1" dirty="0" err="1"/>
              <a:t>AIDAinnova</a:t>
            </a:r>
            <a:r>
              <a:rPr lang="en-US" sz="2000" b="1" dirty="0"/>
              <a:t> Final Annual Meeting - FZU, Prague, Czech Republic 5-8 May, 2025</a:t>
            </a:r>
          </a:p>
        </p:txBody>
      </p:sp>
      <p:pic>
        <p:nvPicPr>
          <p:cNvPr id="5" name="Immagine 4">
            <a:extLst>
              <a:ext uri="{FF2B5EF4-FFF2-40B4-BE49-F238E27FC236}">
                <a16:creationId xmlns:a16="http://schemas.microsoft.com/office/drawing/2014/main" id="{C0D91091-04C0-01C5-5349-31D8C743D39D}"/>
              </a:ext>
            </a:extLst>
          </p:cNvPr>
          <p:cNvPicPr>
            <a:picLocks noChangeAspect="1"/>
          </p:cNvPicPr>
          <p:nvPr/>
        </p:nvPicPr>
        <p:blipFill>
          <a:blip r:embed="rId3"/>
          <a:stretch>
            <a:fillRect/>
          </a:stretch>
        </p:blipFill>
        <p:spPr>
          <a:xfrm>
            <a:off x="190283" y="110664"/>
            <a:ext cx="4073236" cy="1604608"/>
          </a:xfrm>
          <a:prstGeom prst="rect">
            <a:avLst/>
          </a:prstGeom>
        </p:spPr>
      </p:pic>
      <p:pic>
        <p:nvPicPr>
          <p:cNvPr id="6" name="Immagine 5">
            <a:extLst>
              <a:ext uri="{FF2B5EF4-FFF2-40B4-BE49-F238E27FC236}">
                <a16:creationId xmlns:a16="http://schemas.microsoft.com/office/drawing/2014/main" id="{115076D3-5067-B3DA-F840-6ABF7D406898}"/>
              </a:ext>
            </a:extLst>
          </p:cNvPr>
          <p:cNvPicPr>
            <a:picLocks noChangeAspect="1"/>
          </p:cNvPicPr>
          <p:nvPr/>
        </p:nvPicPr>
        <p:blipFill>
          <a:blip r:embed="rId4"/>
          <a:stretch>
            <a:fillRect/>
          </a:stretch>
        </p:blipFill>
        <p:spPr>
          <a:xfrm>
            <a:off x="1587138" y="5928613"/>
            <a:ext cx="9017724" cy="816611"/>
          </a:xfrm>
          <a:prstGeom prst="rect">
            <a:avLst/>
          </a:prstGeom>
        </p:spPr>
      </p:pic>
      <p:pic>
        <p:nvPicPr>
          <p:cNvPr id="1026" name="Picture 2">
            <a:extLst>
              <a:ext uri="{FF2B5EF4-FFF2-40B4-BE49-F238E27FC236}">
                <a16:creationId xmlns:a16="http://schemas.microsoft.com/office/drawing/2014/main" id="{147F87B9-875E-4B13-0D38-3FA09938A0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08006" y="110664"/>
            <a:ext cx="2793711" cy="1405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4841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5DE614E4-AAD3-A66E-069E-07DF35248799}"/>
              </a:ext>
            </a:extLst>
          </p:cNvPr>
          <p:cNvSpPr txBox="1"/>
          <p:nvPr/>
        </p:nvSpPr>
        <p:spPr>
          <a:xfrm>
            <a:off x="3715540" y="3664487"/>
            <a:ext cx="2708383" cy="2723823"/>
          </a:xfrm>
          <a:prstGeom prst="rect">
            <a:avLst/>
          </a:prstGeom>
          <a:noFill/>
          <a:ln>
            <a:solidFill>
              <a:schemeClr val="tx1"/>
            </a:solidFill>
          </a:ln>
        </p:spPr>
        <p:txBody>
          <a:bodyPr wrap="square" rtlCol="0">
            <a:spAutoFit/>
          </a:bodyPr>
          <a:lstStyle/>
          <a:p>
            <a:pPr marL="171450" indent="-171450">
              <a:spcAft>
                <a:spcPts val="600"/>
              </a:spcAft>
              <a:buFont typeface="Arial" panose="020B0604020202020204" pitchFamily="34" charset="0"/>
              <a:buChar char="•"/>
            </a:pPr>
            <a:endParaRPr lang="en-US" sz="1200" dirty="0">
              <a:latin typeface="Calibri" panose="020F0502020204030204" pitchFamily="34" charset="0"/>
              <a:ea typeface="Calibri" panose="020F0502020204030204" pitchFamily="34" charset="0"/>
              <a:cs typeface="Calibri" panose="020F0502020204030204" pitchFamily="34" charset="0"/>
            </a:endParaRPr>
          </a:p>
          <a:p>
            <a:pPr marL="171450" indent="-171450">
              <a:spcAft>
                <a:spcPts val="600"/>
              </a:spcAft>
              <a:buFont typeface="Arial" panose="020B0604020202020204" pitchFamily="34" charset="0"/>
              <a:buChar char="•"/>
            </a:pPr>
            <a:r>
              <a:rPr lang="en-US" sz="1200" dirty="0">
                <a:latin typeface="Calibri" panose="020F0502020204030204" pitchFamily="34" charset="0"/>
                <a:ea typeface="Calibri" panose="020F0502020204030204" pitchFamily="34" charset="0"/>
                <a:cs typeface="Calibri" panose="020F0502020204030204" pitchFamily="34" charset="0"/>
              </a:rPr>
              <a:t>Based on a bin-by-bin matching of the signal waveform with a normalized single-electron-pulse template </a:t>
            </a:r>
          </a:p>
          <a:p>
            <a:pPr marL="171450" indent="-171450">
              <a:spcAft>
                <a:spcPts val="600"/>
              </a:spcAft>
              <a:buFont typeface="Arial" panose="020B0604020202020204" pitchFamily="34" charset="0"/>
              <a:buChar char="•"/>
            </a:pPr>
            <a:r>
              <a:rPr lang="en-US" sz="1200" dirty="0">
                <a:latin typeface="Calibri" panose="020F0502020204030204" pitchFamily="34" charset="0"/>
                <a:ea typeface="Calibri" panose="020F0502020204030204" pitchFamily="34" charset="0"/>
                <a:cs typeface="Calibri" panose="020F0502020204030204" pitchFamily="34" charset="0"/>
              </a:rPr>
              <a:t>Raising and falling exponential empirically inferred from the experimental data, digitized according to the data sampling rate, normalized to the amplitude in the search window. </a:t>
            </a:r>
          </a:p>
          <a:p>
            <a:pPr marL="171450" indent="-171450">
              <a:spcAft>
                <a:spcPts val="600"/>
              </a:spcAft>
              <a:buFont typeface="Arial" panose="020B0604020202020204" pitchFamily="34" charset="0"/>
              <a:buChar char="•"/>
            </a:pPr>
            <a:r>
              <a:rPr lang="en-US" sz="1200" dirty="0">
                <a:latin typeface="Calibri" panose="020F0502020204030204" pitchFamily="34" charset="0"/>
                <a:ea typeface="Calibri" panose="020F0502020204030204" pitchFamily="34" charset="0"/>
                <a:cs typeface="Calibri" panose="020F0502020204030204" pitchFamily="34" charset="0"/>
              </a:rPr>
              <a:t>Agreement assessment quantity established by an empirical cut-off value. </a:t>
            </a:r>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7" name="Rettangolo 16">
            <a:extLst>
              <a:ext uri="{FF2B5EF4-FFF2-40B4-BE49-F238E27FC236}">
                <a16:creationId xmlns:a16="http://schemas.microsoft.com/office/drawing/2014/main" id="{86795D72-615C-F84C-B53C-E4C61649B91F}"/>
              </a:ext>
            </a:extLst>
          </p:cNvPr>
          <p:cNvSpPr/>
          <p:nvPr/>
        </p:nvSpPr>
        <p:spPr>
          <a:xfrm>
            <a:off x="773373" y="128909"/>
            <a:ext cx="9840612" cy="707886"/>
          </a:xfrm>
          <a:prstGeom prst="rect">
            <a:avLst/>
          </a:prstGeom>
          <a:noFill/>
        </p:spPr>
        <p:txBody>
          <a:bodyPr wrap="square">
            <a:spAutoFit/>
          </a:bodyPr>
          <a:lstStyle/>
          <a:p>
            <a:r>
              <a:rPr lang="it-IT" sz="4000" kern="0" dirty="0">
                <a:cs typeface="Arial" panose="020B0604020202020204" pitchFamily="34" charset="0"/>
              </a:rPr>
              <a:t>Peak finding algorithms</a:t>
            </a:r>
          </a:p>
        </p:txBody>
      </p:sp>
      <p:cxnSp>
        <p:nvCxnSpPr>
          <p:cNvPr id="18" name="Connettore 1 17">
            <a:extLst>
              <a:ext uri="{FF2B5EF4-FFF2-40B4-BE49-F238E27FC236}">
                <a16:creationId xmlns:a16="http://schemas.microsoft.com/office/drawing/2014/main" id="{B40F024F-DF97-1643-910E-47E90E655FF3}"/>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data 1">
            <a:extLst>
              <a:ext uri="{FF2B5EF4-FFF2-40B4-BE49-F238E27FC236}">
                <a16:creationId xmlns:a16="http://schemas.microsoft.com/office/drawing/2014/main" id="{4370C042-EB34-8EA3-76E7-793178478C40}"/>
              </a:ext>
            </a:extLst>
          </p:cNvPr>
          <p:cNvSpPr>
            <a:spLocks noGrp="1"/>
          </p:cNvSpPr>
          <p:nvPr>
            <p:ph type="dt" sz="half" idx="10"/>
          </p:nvPr>
        </p:nvSpPr>
        <p:spPr/>
        <p:txBody>
          <a:bodyPr/>
          <a:lstStyle/>
          <a:p>
            <a:r>
              <a:rPr lang="it-IT"/>
              <a:t>06/05/25</a:t>
            </a:r>
            <a:endParaRPr lang="en-GB" dirty="0"/>
          </a:p>
        </p:txBody>
      </p:sp>
      <p:sp>
        <p:nvSpPr>
          <p:cNvPr id="3" name="Segnaposto piè di pagina 2">
            <a:extLst>
              <a:ext uri="{FF2B5EF4-FFF2-40B4-BE49-F238E27FC236}">
                <a16:creationId xmlns:a16="http://schemas.microsoft.com/office/drawing/2014/main" id="{B7D72A6A-8164-2F8D-B151-9C557DE2D09D}"/>
              </a:ext>
            </a:extLst>
          </p:cNvPr>
          <p:cNvSpPr>
            <a:spLocks noGrp="1"/>
          </p:cNvSpPr>
          <p:nvPr>
            <p:ph type="ftr" sz="quarter" idx="11"/>
          </p:nvPr>
        </p:nvSpPr>
        <p:spPr/>
        <p:txBody>
          <a:bodyPr/>
          <a:lstStyle/>
          <a:p>
            <a:r>
              <a:rPr lang="en-GB"/>
              <a:t>AIDAinnova 7.4.1 - M. Primavera</a:t>
            </a:r>
            <a:endParaRPr lang="en-GB" dirty="0"/>
          </a:p>
        </p:txBody>
      </p:sp>
      <p:sp>
        <p:nvSpPr>
          <p:cNvPr id="4" name="Segnaposto numero diapositiva 3">
            <a:extLst>
              <a:ext uri="{FF2B5EF4-FFF2-40B4-BE49-F238E27FC236}">
                <a16:creationId xmlns:a16="http://schemas.microsoft.com/office/drawing/2014/main" id="{C85FCEC0-D595-0F29-124D-D0C9B86B302B}"/>
              </a:ext>
            </a:extLst>
          </p:cNvPr>
          <p:cNvSpPr>
            <a:spLocks noGrp="1"/>
          </p:cNvSpPr>
          <p:nvPr>
            <p:ph type="sldNum" sz="quarter" idx="12"/>
          </p:nvPr>
        </p:nvSpPr>
        <p:spPr/>
        <p:txBody>
          <a:bodyPr/>
          <a:lstStyle/>
          <a:p>
            <a:fld id="{722A8398-17B9-0E47-8399-79BCEBFF3246}" type="slidenum">
              <a:rPr lang="en-GB" smtClean="0"/>
              <a:t>10</a:t>
            </a:fld>
            <a:endParaRPr lang="en-GB" dirty="0"/>
          </a:p>
        </p:txBody>
      </p:sp>
      <p:sp>
        <p:nvSpPr>
          <p:cNvPr id="7" name="Rectangle 2">
            <a:extLst>
              <a:ext uri="{FF2B5EF4-FFF2-40B4-BE49-F238E27FC236}">
                <a16:creationId xmlns:a16="http://schemas.microsoft.com/office/drawing/2014/main" id="{4EC8FEAB-FB5C-01C0-C8F4-81C7B20527A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4" name="TextBox 13">
            <a:extLst>
              <a:ext uri="{FF2B5EF4-FFF2-40B4-BE49-F238E27FC236}">
                <a16:creationId xmlns:a16="http://schemas.microsoft.com/office/drawing/2014/main" id="{3062FCA5-F287-C7F0-6694-5A62EE22A4DA}"/>
              </a:ext>
            </a:extLst>
          </p:cNvPr>
          <p:cNvSpPr txBox="1"/>
          <p:nvPr/>
        </p:nvSpPr>
        <p:spPr>
          <a:xfrm>
            <a:off x="3995301" y="3619868"/>
            <a:ext cx="2057400" cy="369332"/>
          </a:xfrm>
          <a:prstGeom prst="rect">
            <a:avLst/>
          </a:prstGeom>
          <a:noFill/>
        </p:spPr>
        <p:txBody>
          <a:bodyPr wrap="square" rtlCol="0">
            <a:spAutoFit/>
          </a:bodyPr>
          <a:lstStyle/>
          <a:p>
            <a:pPr algn="ctr"/>
            <a:r>
              <a:rPr lang="en-US" altLang="en-IT" b="1" dirty="0">
                <a:solidFill>
                  <a:srgbClr val="00B050"/>
                </a:solidFill>
                <a:ea typeface="Calibri" panose="020F0502020204030204" pitchFamily="34" charset="0"/>
                <a:cs typeface="Times New Roman" panose="02020603050405020304" pitchFamily="18" charset="0"/>
              </a:rPr>
              <a:t>RTA</a:t>
            </a:r>
            <a:r>
              <a:rPr lang="en-US" altLang="en-IT" dirty="0">
                <a:solidFill>
                  <a:srgbClr val="00B050"/>
                </a:solidFill>
                <a:ea typeface="Calibri" panose="020F0502020204030204" pitchFamily="34" charset="0"/>
                <a:cs typeface="Times New Roman" panose="02020603050405020304" pitchFamily="18" charset="0"/>
              </a:rPr>
              <a:t> algorithm</a:t>
            </a:r>
            <a:endParaRPr kumimoji="0" lang="en-US" altLang="en-IT" b="0" u="none" strike="noStrike" cap="none" normalizeH="0" baseline="0" dirty="0">
              <a:ln>
                <a:noFill/>
              </a:ln>
              <a:solidFill>
                <a:srgbClr val="00B050"/>
              </a:solidFill>
              <a:effectLst/>
              <a:ea typeface="Calibri" panose="020F0502020204030204" pitchFamily="34" charset="0"/>
              <a:cs typeface="Times New Roman" panose="02020603050405020304" pitchFamily="18" charset="0"/>
            </a:endParaRPr>
          </a:p>
        </p:txBody>
      </p:sp>
      <p:pic>
        <p:nvPicPr>
          <p:cNvPr id="1025" name="Picture 1" descr="page16image18753936">
            <a:extLst>
              <a:ext uri="{FF2B5EF4-FFF2-40B4-BE49-F238E27FC236}">
                <a16:creationId xmlns:a16="http://schemas.microsoft.com/office/drawing/2014/main" id="{44F9F647-6C53-594B-4B82-DD384D680F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5142" y="3200400"/>
            <a:ext cx="1766944" cy="492760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F906CDB3-DC17-386D-622A-C94E79D45336}"/>
              </a:ext>
            </a:extLst>
          </p:cNvPr>
          <p:cNvSpPr/>
          <p:nvPr/>
        </p:nvSpPr>
        <p:spPr>
          <a:xfrm>
            <a:off x="1087668" y="1060139"/>
            <a:ext cx="824825" cy="5061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2">
            <a:extLst>
              <a:ext uri="{FF2B5EF4-FFF2-40B4-BE49-F238E27FC236}">
                <a16:creationId xmlns:a16="http://schemas.microsoft.com/office/drawing/2014/main" id="{662D200A-D88E-D35D-CA4A-D15116F901C3}"/>
              </a:ext>
            </a:extLst>
          </p:cNvPr>
          <p:cNvSpPr>
            <a:spLocks noChangeArrowheads="1"/>
          </p:cNvSpPr>
          <p:nvPr/>
        </p:nvSpPr>
        <p:spPr bwMode="auto">
          <a:xfrm>
            <a:off x="3705823" y="1010426"/>
            <a:ext cx="2708383" cy="249299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IT" sz="1200" i="0" u="none" strike="noStrike" cap="none" normalizeH="0" baseline="0" dirty="0">
              <a:ln>
                <a:noFill/>
              </a:ln>
              <a:solidFill>
                <a:schemeClr val="tx1"/>
              </a:solidFill>
              <a:effectLst/>
              <a:latin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IT" sz="1200" i="0" u="none" strike="noStrike" cap="none" normalizeH="0" baseline="0" dirty="0">
                <a:ln>
                  <a:noFill/>
                </a:ln>
                <a:solidFill>
                  <a:schemeClr val="tx1"/>
                </a:solidFill>
                <a:effectLst/>
                <a:latin typeface="Calibri" panose="020F0502020204030204" pitchFamily="34" charset="0"/>
              </a:rPr>
              <a:t>The peaks are detected by imposing thresholds on the local amplitude of the signal waveform and on its first derivatives.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IT" sz="1200" i="0" u="none" strike="noStrike" cap="none" normalizeH="0" baseline="0" dirty="0">
                <a:ln>
                  <a:noFill/>
                </a:ln>
                <a:solidFill>
                  <a:schemeClr val="tx1"/>
                </a:solidFill>
                <a:effectLst/>
                <a:latin typeface="Calibri" panose="020F0502020204030204" pitchFamily="34" charset="0"/>
              </a:rPr>
              <a:t>A threshold criterion is also imposed on the sign of the second derivative </a:t>
            </a:r>
            <a:r>
              <a:rPr lang="en-GB" altLang="en-IT" sz="1200" dirty="0">
                <a:latin typeface="Calibri" panose="020F0502020204030204" pitchFamily="34" charset="0"/>
              </a:rPr>
              <a:t>(</a:t>
            </a:r>
            <a:r>
              <a:rPr kumimoji="0" lang="en-GB" altLang="en-IT" sz="1200" i="0" u="none" strike="noStrike" cap="none" normalizeH="0" baseline="0" dirty="0">
                <a:ln>
                  <a:noFill/>
                </a:ln>
                <a:solidFill>
                  <a:schemeClr val="tx1"/>
                </a:solidFill>
                <a:effectLst/>
                <a:latin typeface="Calibri" panose="020F0502020204030204" pitchFamily="34" charset="0"/>
              </a:rPr>
              <a:t>thresholds in units of the </a:t>
            </a:r>
            <a:r>
              <a:rPr kumimoji="0" lang="en-GB" altLang="en-IT" sz="1200" i="0" u="none" strike="noStrike" cap="none" normalizeH="0" baseline="0" dirty="0" err="1">
                <a:ln>
                  <a:noFill/>
                </a:ln>
                <a:solidFill>
                  <a:schemeClr val="tx1"/>
                </a:solidFill>
                <a:effectLst/>
                <a:latin typeface="Calibri" panose="020F0502020204030204" pitchFamily="34" charset="0"/>
              </a:rPr>
              <a:t>r.m.s.</a:t>
            </a:r>
            <a:r>
              <a:rPr kumimoji="0" lang="en-GB" altLang="en-IT" sz="1200" i="0" u="none" strike="noStrike" cap="none" normalizeH="0" baseline="0" dirty="0">
                <a:ln>
                  <a:noFill/>
                </a:ln>
                <a:solidFill>
                  <a:schemeClr val="tx1"/>
                </a:solidFill>
                <a:effectLst/>
                <a:latin typeface="Calibri" panose="020F0502020204030204" pitchFamily="34" charset="0"/>
              </a:rPr>
              <a:t> value of the detected signal noise).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IT" sz="1200" i="0" u="none" strike="noStrike" cap="none" normalizeH="0" baseline="0" dirty="0">
                <a:ln>
                  <a:noFill/>
                </a:ln>
                <a:solidFill>
                  <a:schemeClr val="tx1"/>
                </a:solidFill>
                <a:effectLst/>
                <a:latin typeface="Calibri" panose="020F0502020204030204" pitchFamily="34" charset="0"/>
              </a:rPr>
              <a:t>The algorithm has been successfully implemented on FPGAs, reaching satisfactory results in terms of peak-finding efficiency and purity.</a:t>
            </a:r>
            <a:r>
              <a:rPr lang="en-IT" altLang="en-IT" sz="1100" dirty="0">
                <a:latin typeface="Calibri" panose="020F0502020204030204" pitchFamily="34" charset="0"/>
              </a:rPr>
              <a:t> </a:t>
            </a:r>
          </a:p>
        </p:txBody>
      </p:sp>
      <p:pic>
        <p:nvPicPr>
          <p:cNvPr id="16" name="Picture 15">
            <a:extLst>
              <a:ext uri="{FF2B5EF4-FFF2-40B4-BE49-F238E27FC236}">
                <a16:creationId xmlns:a16="http://schemas.microsoft.com/office/drawing/2014/main" id="{6DC3A79F-2728-3CB0-3E98-D82766768622}"/>
              </a:ext>
            </a:extLst>
          </p:cNvPr>
          <p:cNvPicPr>
            <a:picLocks noChangeAspect="1"/>
          </p:cNvPicPr>
          <p:nvPr/>
        </p:nvPicPr>
        <p:blipFill>
          <a:blip r:embed="rId3"/>
          <a:stretch>
            <a:fillRect/>
          </a:stretch>
        </p:blipFill>
        <p:spPr>
          <a:xfrm>
            <a:off x="131108" y="1108523"/>
            <a:ext cx="3542213" cy="2394893"/>
          </a:xfrm>
          <a:prstGeom prst="rect">
            <a:avLst/>
          </a:prstGeom>
        </p:spPr>
      </p:pic>
      <p:sp>
        <p:nvSpPr>
          <p:cNvPr id="13" name="TextBox 12">
            <a:extLst>
              <a:ext uri="{FF2B5EF4-FFF2-40B4-BE49-F238E27FC236}">
                <a16:creationId xmlns:a16="http://schemas.microsoft.com/office/drawing/2014/main" id="{AD427DF8-E326-C8E4-317A-F45A6433473E}"/>
              </a:ext>
            </a:extLst>
          </p:cNvPr>
          <p:cNvSpPr txBox="1"/>
          <p:nvPr/>
        </p:nvSpPr>
        <p:spPr>
          <a:xfrm>
            <a:off x="4160358" y="933334"/>
            <a:ext cx="1727285" cy="369332"/>
          </a:xfrm>
          <a:prstGeom prst="rect">
            <a:avLst/>
          </a:prstGeom>
          <a:noFill/>
        </p:spPr>
        <p:txBody>
          <a:bodyPr wrap="square" rtlCol="0">
            <a:spAutoFit/>
          </a:bodyPr>
          <a:lstStyle/>
          <a:p>
            <a:pPr algn="ctr"/>
            <a:r>
              <a:rPr lang="en-US" altLang="en-IT" b="1" dirty="0">
                <a:solidFill>
                  <a:srgbClr val="00B050"/>
                </a:solidFill>
                <a:ea typeface="Calibri" panose="020F0502020204030204" pitchFamily="34" charset="0"/>
                <a:cs typeface="Times New Roman" panose="02020603050405020304" pitchFamily="18" charset="0"/>
              </a:rPr>
              <a:t>DERIV</a:t>
            </a:r>
            <a:r>
              <a:rPr lang="en-US" altLang="en-IT" dirty="0">
                <a:solidFill>
                  <a:srgbClr val="00B050"/>
                </a:solidFill>
                <a:ea typeface="Calibri" panose="020F0502020204030204" pitchFamily="34" charset="0"/>
                <a:cs typeface="Times New Roman" panose="02020603050405020304" pitchFamily="18" charset="0"/>
              </a:rPr>
              <a:t> algorithm</a:t>
            </a:r>
            <a:endParaRPr kumimoji="0" lang="en-US" altLang="en-IT" b="0" u="none" strike="noStrike" cap="none" normalizeH="0" baseline="0" dirty="0">
              <a:ln>
                <a:noFill/>
              </a:ln>
              <a:solidFill>
                <a:srgbClr val="00B050"/>
              </a:solidFill>
              <a:effectLst/>
              <a:ea typeface="Calibri" panose="020F0502020204030204" pitchFamily="34" charset="0"/>
              <a:cs typeface="Times New Roman" panose="02020603050405020304" pitchFamily="18" charset="0"/>
            </a:endParaRPr>
          </a:p>
        </p:txBody>
      </p:sp>
      <p:pic>
        <p:nvPicPr>
          <p:cNvPr id="19" name="Picture 18">
            <a:extLst>
              <a:ext uri="{FF2B5EF4-FFF2-40B4-BE49-F238E27FC236}">
                <a16:creationId xmlns:a16="http://schemas.microsoft.com/office/drawing/2014/main" id="{61C3C460-36CF-825E-A2A0-ED8D563EC434}"/>
              </a:ext>
            </a:extLst>
          </p:cNvPr>
          <p:cNvPicPr>
            <a:picLocks noChangeAspect="1"/>
          </p:cNvPicPr>
          <p:nvPr/>
        </p:nvPicPr>
        <p:blipFill>
          <a:blip r:embed="rId4"/>
          <a:stretch>
            <a:fillRect/>
          </a:stretch>
        </p:blipFill>
        <p:spPr>
          <a:xfrm>
            <a:off x="168281" y="3526665"/>
            <a:ext cx="3497842" cy="2357479"/>
          </a:xfrm>
          <a:prstGeom prst="rect">
            <a:avLst/>
          </a:prstGeom>
        </p:spPr>
      </p:pic>
      <p:sp>
        <p:nvSpPr>
          <p:cNvPr id="22" name="TextBox 21">
            <a:extLst>
              <a:ext uri="{FF2B5EF4-FFF2-40B4-BE49-F238E27FC236}">
                <a16:creationId xmlns:a16="http://schemas.microsoft.com/office/drawing/2014/main" id="{49C60FE6-2FA6-BF44-6575-06DD688F5135}"/>
              </a:ext>
            </a:extLst>
          </p:cNvPr>
          <p:cNvSpPr txBox="1"/>
          <p:nvPr/>
        </p:nvSpPr>
        <p:spPr>
          <a:xfrm>
            <a:off x="6756452" y="1001421"/>
            <a:ext cx="5369667" cy="6124754"/>
          </a:xfrm>
          <a:prstGeom prst="rect">
            <a:avLst/>
          </a:prstGeom>
          <a:noFill/>
          <a:ln>
            <a:solidFill>
              <a:schemeClr val="tx1"/>
            </a:solidFill>
          </a:ln>
        </p:spPr>
        <p:txBody>
          <a:bodyPr wrap="square" rtlCol="0">
            <a:spAutoFit/>
          </a:bodyPr>
          <a:lstStyle/>
          <a:p>
            <a:pPr marL="285750" indent="-285750">
              <a:buFont typeface="Arial" panose="020B0604020202020204" pitchFamily="34" charset="0"/>
              <a:buChar char="•"/>
            </a:pPr>
            <a:r>
              <a:rPr lang="en-US" sz="1400" dirty="0"/>
              <a:t>Both algorithms are executed in real time, while the signal waveform is being digitized, lagging just by the a priori defined single pulse search window, </a:t>
            </a:r>
            <a:r>
              <a:rPr lang="en-US" sz="1400" i="1" dirty="0" err="1"/>
              <a:t>t</a:t>
            </a:r>
            <a:r>
              <a:rPr lang="en-US" sz="1400" i="1" baseline="-25000" dirty="0" err="1"/>
              <a:t>w</a:t>
            </a:r>
            <a:r>
              <a:rPr lang="en-US" sz="1400" dirty="0"/>
              <a:t>. Their full execution, therefore, occurs after </a:t>
            </a:r>
            <a:r>
              <a:rPr lang="en-US" sz="1400" dirty="0">
                <a:solidFill>
                  <a:srgbClr val="FF0000"/>
                </a:solidFill>
              </a:rPr>
              <a:t>a time interval </a:t>
            </a:r>
            <a:r>
              <a:rPr lang="en-US" sz="1400" i="1" dirty="0" err="1">
                <a:solidFill>
                  <a:srgbClr val="FF0000"/>
                </a:solidFill>
              </a:rPr>
              <a:t>t</a:t>
            </a:r>
            <a:r>
              <a:rPr lang="en-US" sz="1400" i="1" baseline="-25000" dirty="0" err="1">
                <a:solidFill>
                  <a:srgbClr val="FF0000"/>
                </a:solidFill>
              </a:rPr>
              <a:t>algo</a:t>
            </a:r>
            <a:r>
              <a:rPr lang="en-US" sz="1400" dirty="0">
                <a:solidFill>
                  <a:srgbClr val="FF0000"/>
                </a:solidFill>
              </a:rPr>
              <a:t>, typically a few clock steps, added to the maximum drift time, </a:t>
            </a:r>
            <a:r>
              <a:rPr lang="en-US" sz="1400" i="1" dirty="0" err="1">
                <a:solidFill>
                  <a:srgbClr val="FF0000"/>
                </a:solidFill>
              </a:rPr>
              <a:t>t</a:t>
            </a:r>
            <a:r>
              <a:rPr lang="en-US" sz="1400" i="1" baseline="-25000" dirty="0" err="1">
                <a:solidFill>
                  <a:srgbClr val="FF0000"/>
                </a:solidFill>
              </a:rPr>
              <a:t>max</a:t>
            </a:r>
            <a:r>
              <a:rPr lang="en-US" sz="1400" dirty="0">
                <a:solidFill>
                  <a:srgbClr val="FF0000"/>
                </a:solidFill>
              </a:rPr>
              <a:t>.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In addition to a C++ version used for the analysis of beam test data, both algorithms, limited to the identification in the digitized DC signal waveform of the individual ionization electron peaks and to recording their time and amplitude, have been developed as </a:t>
            </a:r>
            <a:r>
              <a:rPr lang="en-US" sz="1400" dirty="0">
                <a:solidFill>
                  <a:srgbClr val="FF0000"/>
                </a:solidFill>
              </a:rPr>
              <a:t>VHDL/Verilog hardware description languages for FPGA</a:t>
            </a:r>
            <a:r>
              <a:rPr lang="en-US" sz="1400" dirty="0"/>
              <a:t> programming.</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The </a:t>
            </a:r>
            <a:r>
              <a:rPr lang="en-US" sz="1400" dirty="0">
                <a:solidFill>
                  <a:srgbClr val="FF0000"/>
                </a:solidFill>
              </a:rPr>
              <a:t>DERIV</a:t>
            </a:r>
            <a:r>
              <a:rPr lang="en-US" sz="1400" dirty="0"/>
              <a:t> algorithm acts in strict analogy with the single channel </a:t>
            </a:r>
            <a:r>
              <a:rPr lang="en-US" sz="1400" dirty="0" err="1">
                <a:solidFill>
                  <a:srgbClr val="FF0000"/>
                </a:solidFill>
              </a:rPr>
              <a:t>CluTim</a:t>
            </a:r>
            <a:r>
              <a:rPr lang="en-US" sz="1400" dirty="0">
                <a:solidFill>
                  <a:srgbClr val="FF0000"/>
                </a:solidFill>
              </a:rPr>
              <a:t> algorithm </a:t>
            </a:r>
            <a:r>
              <a:rPr lang="en-US" sz="1400" dirty="0"/>
              <a:t>previously described. Results of the application of the VHDL version of the </a:t>
            </a:r>
            <a:r>
              <a:rPr lang="en-US" sz="1400" dirty="0" err="1"/>
              <a:t>CluTim</a:t>
            </a:r>
            <a:r>
              <a:rPr lang="en-US" sz="1400" dirty="0"/>
              <a:t> algorithm, implemented on a </a:t>
            </a:r>
            <a:r>
              <a:rPr lang="en-US" sz="1400" dirty="0" err="1"/>
              <a:t>Virtex</a:t>
            </a:r>
            <a:r>
              <a:rPr lang="en-US" sz="1400" dirty="0"/>
              <a:t> 6 FPGA have been published.</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solidFill>
                  <a:srgbClr val="FF0000"/>
                </a:solidFill>
              </a:rPr>
              <a:t>For each event, the list of found peaks, with their relative time and amplitude, is stored in a pipeline memory</a:t>
            </a:r>
            <a:r>
              <a:rPr lang="en-US" sz="1400" dirty="0"/>
              <a:t>, which is transferred to the data acquisition system in case of a trigger signal, or, alternatively, overwritten by the new list of peaks found in the subsequent event.</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Small differences in the found peaks observed between DERIV and RTA algorithms (and expected, due to their peculiarities).</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p:txBody>
      </p:sp>
      <p:grpSp>
        <p:nvGrpSpPr>
          <p:cNvPr id="31" name="Group 30">
            <a:extLst>
              <a:ext uri="{FF2B5EF4-FFF2-40B4-BE49-F238E27FC236}">
                <a16:creationId xmlns:a16="http://schemas.microsoft.com/office/drawing/2014/main" id="{72A17F86-F713-1D34-10F1-163E417071CC}"/>
              </a:ext>
            </a:extLst>
          </p:cNvPr>
          <p:cNvGrpSpPr/>
          <p:nvPr/>
        </p:nvGrpSpPr>
        <p:grpSpPr>
          <a:xfrm>
            <a:off x="1948885" y="3643641"/>
            <a:ext cx="1602066" cy="656025"/>
            <a:chOff x="1890520" y="3708492"/>
            <a:chExt cx="1602066" cy="656025"/>
          </a:xfrm>
        </p:grpSpPr>
        <p:sp>
          <p:nvSpPr>
            <p:cNvPr id="29" name="Rectangle 28">
              <a:extLst>
                <a:ext uri="{FF2B5EF4-FFF2-40B4-BE49-F238E27FC236}">
                  <a16:creationId xmlns:a16="http://schemas.microsoft.com/office/drawing/2014/main" id="{43576901-0B4E-B037-A19A-DB77EAD4ADB8}"/>
                </a:ext>
              </a:extLst>
            </p:cNvPr>
            <p:cNvSpPr/>
            <p:nvPr/>
          </p:nvSpPr>
          <p:spPr>
            <a:xfrm>
              <a:off x="1890520" y="3708492"/>
              <a:ext cx="1602066" cy="64850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riangle 26">
              <a:extLst>
                <a:ext uri="{FF2B5EF4-FFF2-40B4-BE49-F238E27FC236}">
                  <a16:creationId xmlns:a16="http://schemas.microsoft.com/office/drawing/2014/main" id="{BBA60EA1-B0BA-3BE8-587C-A1CD29A4CC30}"/>
                </a:ext>
              </a:extLst>
            </p:cNvPr>
            <p:cNvSpPr/>
            <p:nvPr/>
          </p:nvSpPr>
          <p:spPr>
            <a:xfrm flipH="1" flipV="1">
              <a:off x="2077213" y="3882369"/>
              <a:ext cx="143154" cy="123409"/>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iangle 25">
              <a:extLst>
                <a:ext uri="{FF2B5EF4-FFF2-40B4-BE49-F238E27FC236}">
                  <a16:creationId xmlns:a16="http://schemas.microsoft.com/office/drawing/2014/main" id="{3757070D-2EE6-4E0C-6989-39CC1B4FA775}"/>
                </a:ext>
              </a:extLst>
            </p:cNvPr>
            <p:cNvSpPr/>
            <p:nvPr/>
          </p:nvSpPr>
          <p:spPr>
            <a:xfrm flipH="1" flipV="1">
              <a:off x="2074969" y="4187813"/>
              <a:ext cx="143154" cy="123409"/>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5587EEB-BD59-8E58-DDDD-ADF55A9F7A57}"/>
                </a:ext>
              </a:extLst>
            </p:cNvPr>
            <p:cNvSpPr txBox="1"/>
            <p:nvPr/>
          </p:nvSpPr>
          <p:spPr>
            <a:xfrm>
              <a:off x="2216593" y="3810519"/>
              <a:ext cx="971741" cy="553998"/>
            </a:xfrm>
            <a:prstGeom prst="rect">
              <a:avLst/>
            </a:prstGeom>
            <a:noFill/>
          </p:spPr>
          <p:txBody>
            <a:bodyPr wrap="none" rtlCol="0">
              <a:spAutoFit/>
            </a:bodyPr>
            <a:lstStyle/>
            <a:p>
              <a:r>
                <a:rPr lang="en-US" sz="1000" dirty="0"/>
                <a:t>electron peak</a:t>
              </a:r>
            </a:p>
            <a:p>
              <a:endParaRPr lang="en-US" sz="1000" dirty="0"/>
            </a:p>
            <a:p>
              <a:r>
                <a:rPr lang="en-US" sz="1000" dirty="0"/>
                <a:t>primary cluster</a:t>
              </a:r>
            </a:p>
          </p:txBody>
        </p:sp>
      </p:grpSp>
      <p:grpSp>
        <p:nvGrpSpPr>
          <p:cNvPr id="32" name="Group 31">
            <a:extLst>
              <a:ext uri="{FF2B5EF4-FFF2-40B4-BE49-F238E27FC236}">
                <a16:creationId xmlns:a16="http://schemas.microsoft.com/office/drawing/2014/main" id="{CBBCFB38-E9F4-0C31-0FC0-E6694192C739}"/>
              </a:ext>
            </a:extLst>
          </p:cNvPr>
          <p:cNvGrpSpPr/>
          <p:nvPr/>
        </p:nvGrpSpPr>
        <p:grpSpPr>
          <a:xfrm>
            <a:off x="1953867" y="1215954"/>
            <a:ext cx="1602066" cy="656025"/>
            <a:chOff x="1890520" y="3708492"/>
            <a:chExt cx="1602066" cy="656025"/>
          </a:xfrm>
        </p:grpSpPr>
        <p:sp>
          <p:nvSpPr>
            <p:cNvPr id="38" name="Rectangle 37">
              <a:extLst>
                <a:ext uri="{FF2B5EF4-FFF2-40B4-BE49-F238E27FC236}">
                  <a16:creationId xmlns:a16="http://schemas.microsoft.com/office/drawing/2014/main" id="{080619F9-977A-595B-4E3C-52B75C4F4D74}"/>
                </a:ext>
              </a:extLst>
            </p:cNvPr>
            <p:cNvSpPr/>
            <p:nvPr/>
          </p:nvSpPr>
          <p:spPr>
            <a:xfrm>
              <a:off x="1890520" y="3708492"/>
              <a:ext cx="1602066" cy="64850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iangle 38">
              <a:extLst>
                <a:ext uri="{FF2B5EF4-FFF2-40B4-BE49-F238E27FC236}">
                  <a16:creationId xmlns:a16="http://schemas.microsoft.com/office/drawing/2014/main" id="{D2A106D8-9A34-5E65-3838-D115370E4624}"/>
                </a:ext>
              </a:extLst>
            </p:cNvPr>
            <p:cNvSpPr/>
            <p:nvPr/>
          </p:nvSpPr>
          <p:spPr>
            <a:xfrm flipH="1" flipV="1">
              <a:off x="2077213" y="3882369"/>
              <a:ext cx="143154" cy="123409"/>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riangle 39">
              <a:extLst>
                <a:ext uri="{FF2B5EF4-FFF2-40B4-BE49-F238E27FC236}">
                  <a16:creationId xmlns:a16="http://schemas.microsoft.com/office/drawing/2014/main" id="{C436E0B2-9D66-691F-3AF9-4618E866C1C4}"/>
                </a:ext>
              </a:extLst>
            </p:cNvPr>
            <p:cNvSpPr/>
            <p:nvPr/>
          </p:nvSpPr>
          <p:spPr>
            <a:xfrm flipH="1" flipV="1">
              <a:off x="2074969" y="4187813"/>
              <a:ext cx="143154" cy="123409"/>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BFCC46F-658D-F0C3-D19D-6971A23EECA6}"/>
                </a:ext>
              </a:extLst>
            </p:cNvPr>
            <p:cNvSpPr txBox="1"/>
            <p:nvPr/>
          </p:nvSpPr>
          <p:spPr>
            <a:xfrm>
              <a:off x="2216593" y="3810519"/>
              <a:ext cx="971741" cy="553998"/>
            </a:xfrm>
            <a:prstGeom prst="rect">
              <a:avLst/>
            </a:prstGeom>
            <a:noFill/>
          </p:spPr>
          <p:txBody>
            <a:bodyPr wrap="none" rtlCol="0">
              <a:spAutoFit/>
            </a:bodyPr>
            <a:lstStyle/>
            <a:p>
              <a:r>
                <a:rPr lang="en-US" sz="1000" dirty="0"/>
                <a:t>electron peak</a:t>
              </a:r>
            </a:p>
            <a:p>
              <a:endParaRPr lang="en-US" sz="1000" dirty="0"/>
            </a:p>
            <a:p>
              <a:r>
                <a:rPr lang="en-US" sz="1000" dirty="0"/>
                <a:t>primary cluster</a:t>
              </a:r>
            </a:p>
          </p:txBody>
        </p:sp>
      </p:grpSp>
    </p:spTree>
    <p:extLst>
      <p:ext uri="{BB962C8B-B14F-4D97-AF65-F5344CB8AC3E}">
        <p14:creationId xmlns:p14="http://schemas.microsoft.com/office/powerpoint/2010/main" val="3655537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nettore 1 16">
            <a:extLst>
              <a:ext uri="{FF2B5EF4-FFF2-40B4-BE49-F238E27FC236}">
                <a16:creationId xmlns:a16="http://schemas.microsoft.com/office/drawing/2014/main" id="{E376A909-01AE-674F-9368-FB2C03471761}"/>
              </a:ext>
            </a:extLst>
          </p:cNvPr>
          <p:cNvCxnSpPr/>
          <p:nvPr/>
        </p:nvCxnSpPr>
        <p:spPr>
          <a:xfrm>
            <a:off x="773373" y="3369102"/>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numero diapositiva 1">
            <a:extLst>
              <a:ext uri="{FF2B5EF4-FFF2-40B4-BE49-F238E27FC236}">
                <a16:creationId xmlns:a16="http://schemas.microsoft.com/office/drawing/2014/main" id="{E4BE496A-D9B8-DF45-A3D8-69AA45899DDA}"/>
              </a:ext>
            </a:extLst>
          </p:cNvPr>
          <p:cNvSpPr>
            <a:spLocks noGrp="1"/>
          </p:cNvSpPr>
          <p:nvPr>
            <p:ph type="sldNum" sz="quarter" idx="12"/>
          </p:nvPr>
        </p:nvSpPr>
        <p:spPr/>
        <p:txBody>
          <a:bodyPr/>
          <a:lstStyle/>
          <a:p>
            <a:fld id="{722A8398-17B9-0E47-8399-79BCEBFF3246}" type="slidenum">
              <a:rPr lang="en-GB" smtClean="0"/>
              <a:t>11</a:t>
            </a:fld>
            <a:endParaRPr lang="en-GB" dirty="0"/>
          </a:p>
        </p:txBody>
      </p:sp>
      <p:sp>
        <p:nvSpPr>
          <p:cNvPr id="8" name="Rettangolo 7">
            <a:extLst>
              <a:ext uri="{FF2B5EF4-FFF2-40B4-BE49-F238E27FC236}">
                <a16:creationId xmlns:a16="http://schemas.microsoft.com/office/drawing/2014/main" id="{4D143C9E-9891-4A4F-A5BB-269791E003C2}"/>
              </a:ext>
            </a:extLst>
          </p:cNvPr>
          <p:cNvSpPr/>
          <p:nvPr/>
        </p:nvSpPr>
        <p:spPr>
          <a:xfrm>
            <a:off x="386686" y="2582093"/>
            <a:ext cx="11418628" cy="707886"/>
          </a:xfrm>
          <a:prstGeom prst="rect">
            <a:avLst/>
          </a:prstGeom>
          <a:noFill/>
        </p:spPr>
        <p:txBody>
          <a:bodyPr wrap="square">
            <a:spAutoFit/>
          </a:bodyPr>
          <a:lstStyle/>
          <a:p>
            <a:r>
              <a:rPr lang="it-IT" sz="4000" kern="0" dirty="0">
                <a:solidFill>
                  <a:srgbClr val="0070C0"/>
                </a:solidFill>
                <a:cs typeface="Arial" panose="020B0604020202020204" pitchFamily="34" charset="0"/>
              </a:rPr>
              <a:t>Hardware </a:t>
            </a:r>
            <a:r>
              <a:rPr lang="it-IT" sz="4000" kern="0" dirty="0" err="1">
                <a:solidFill>
                  <a:srgbClr val="0070C0"/>
                </a:solidFill>
                <a:cs typeface="Arial" panose="020B0604020202020204" pitchFamily="34" charset="0"/>
              </a:rPr>
              <a:t>Implementations</a:t>
            </a:r>
            <a:endParaRPr lang="it-IT" sz="4000" kern="0" dirty="0">
              <a:solidFill>
                <a:srgbClr val="0070C0"/>
              </a:solidFill>
              <a:cs typeface="Arial" panose="020B0604020202020204" pitchFamily="34" charset="0"/>
            </a:endParaRPr>
          </a:p>
        </p:txBody>
      </p:sp>
      <p:sp>
        <p:nvSpPr>
          <p:cNvPr id="4" name="Segnaposto data 3">
            <a:extLst>
              <a:ext uri="{FF2B5EF4-FFF2-40B4-BE49-F238E27FC236}">
                <a16:creationId xmlns:a16="http://schemas.microsoft.com/office/drawing/2014/main" id="{1A6B3585-F6B8-483F-99E2-719F6E69E1AF}"/>
              </a:ext>
            </a:extLst>
          </p:cNvPr>
          <p:cNvSpPr>
            <a:spLocks noGrp="1"/>
          </p:cNvSpPr>
          <p:nvPr>
            <p:ph type="dt" sz="half" idx="10"/>
          </p:nvPr>
        </p:nvSpPr>
        <p:spPr/>
        <p:txBody>
          <a:bodyPr/>
          <a:lstStyle/>
          <a:p>
            <a:r>
              <a:rPr lang="it-IT"/>
              <a:t>06/05/25</a:t>
            </a:r>
            <a:endParaRPr lang="en-GB" dirty="0"/>
          </a:p>
        </p:txBody>
      </p:sp>
      <p:sp>
        <p:nvSpPr>
          <p:cNvPr id="7" name="Segnaposto piè di pagina 6">
            <a:extLst>
              <a:ext uri="{FF2B5EF4-FFF2-40B4-BE49-F238E27FC236}">
                <a16:creationId xmlns:a16="http://schemas.microsoft.com/office/drawing/2014/main" id="{E0CA2BDB-BBDC-F2A7-4105-F1AE76AEBF0E}"/>
              </a:ext>
            </a:extLst>
          </p:cNvPr>
          <p:cNvSpPr>
            <a:spLocks noGrp="1"/>
          </p:cNvSpPr>
          <p:nvPr>
            <p:ph type="ftr" sz="quarter" idx="11"/>
          </p:nvPr>
        </p:nvSpPr>
        <p:spPr/>
        <p:txBody>
          <a:bodyPr/>
          <a:lstStyle/>
          <a:p>
            <a:r>
              <a:rPr lang="en-GB"/>
              <a:t>AIDAinnova 7.4.1 - M. Primavera</a:t>
            </a:r>
            <a:endParaRPr lang="en-GB" dirty="0"/>
          </a:p>
        </p:txBody>
      </p:sp>
    </p:spTree>
    <p:extLst>
      <p:ext uri="{BB962C8B-B14F-4D97-AF65-F5344CB8AC3E}">
        <p14:creationId xmlns:p14="http://schemas.microsoft.com/office/powerpoint/2010/main" val="2152088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nettore 1 16">
            <a:extLst>
              <a:ext uri="{FF2B5EF4-FFF2-40B4-BE49-F238E27FC236}">
                <a16:creationId xmlns:a16="http://schemas.microsoft.com/office/drawing/2014/main" id="{E376A909-01AE-674F-9368-FB2C03471761}"/>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numero diapositiva 1">
            <a:extLst>
              <a:ext uri="{FF2B5EF4-FFF2-40B4-BE49-F238E27FC236}">
                <a16:creationId xmlns:a16="http://schemas.microsoft.com/office/drawing/2014/main" id="{E4BE496A-D9B8-DF45-A3D8-69AA45899DDA}"/>
              </a:ext>
            </a:extLst>
          </p:cNvPr>
          <p:cNvSpPr>
            <a:spLocks noGrp="1"/>
          </p:cNvSpPr>
          <p:nvPr>
            <p:ph type="sldNum" sz="quarter" idx="12"/>
          </p:nvPr>
        </p:nvSpPr>
        <p:spPr/>
        <p:txBody>
          <a:bodyPr/>
          <a:lstStyle/>
          <a:p>
            <a:fld id="{722A8398-17B9-0E47-8399-79BCEBFF3246}" type="slidenum">
              <a:rPr lang="en-GB" smtClean="0"/>
              <a:t>12</a:t>
            </a:fld>
            <a:endParaRPr lang="en-GB" dirty="0"/>
          </a:p>
        </p:txBody>
      </p:sp>
      <p:sp>
        <p:nvSpPr>
          <p:cNvPr id="8" name="Rettangolo 7">
            <a:extLst>
              <a:ext uri="{FF2B5EF4-FFF2-40B4-BE49-F238E27FC236}">
                <a16:creationId xmlns:a16="http://schemas.microsoft.com/office/drawing/2014/main" id="{4D143C9E-9891-4A4F-A5BB-269791E003C2}"/>
              </a:ext>
            </a:extLst>
          </p:cNvPr>
          <p:cNvSpPr/>
          <p:nvPr/>
        </p:nvSpPr>
        <p:spPr>
          <a:xfrm>
            <a:off x="386686" y="141451"/>
            <a:ext cx="11418628" cy="707886"/>
          </a:xfrm>
          <a:prstGeom prst="rect">
            <a:avLst/>
          </a:prstGeom>
          <a:noFill/>
        </p:spPr>
        <p:txBody>
          <a:bodyPr wrap="square">
            <a:spAutoFit/>
          </a:bodyPr>
          <a:lstStyle/>
          <a:p>
            <a:r>
              <a:rPr lang="en-US" sz="4000" kern="0" dirty="0">
                <a:cs typeface="Arial" panose="020B0604020202020204" pitchFamily="34" charset="0"/>
              </a:rPr>
              <a:t>V-sensitive pre-amplifier LMH6522 from TI</a:t>
            </a:r>
            <a:endParaRPr lang="it-IT" sz="4000" kern="0" dirty="0">
              <a:cs typeface="Arial" panose="020B0604020202020204" pitchFamily="34" charset="0"/>
            </a:endParaRPr>
          </a:p>
        </p:txBody>
      </p:sp>
      <p:sp>
        <p:nvSpPr>
          <p:cNvPr id="4" name="Segnaposto data 3">
            <a:extLst>
              <a:ext uri="{FF2B5EF4-FFF2-40B4-BE49-F238E27FC236}">
                <a16:creationId xmlns:a16="http://schemas.microsoft.com/office/drawing/2014/main" id="{1A6B3585-F6B8-483F-99E2-719F6E69E1AF}"/>
              </a:ext>
            </a:extLst>
          </p:cNvPr>
          <p:cNvSpPr>
            <a:spLocks noGrp="1"/>
          </p:cNvSpPr>
          <p:nvPr>
            <p:ph type="dt" sz="half" idx="10"/>
          </p:nvPr>
        </p:nvSpPr>
        <p:spPr/>
        <p:txBody>
          <a:bodyPr/>
          <a:lstStyle/>
          <a:p>
            <a:r>
              <a:rPr lang="it-IT"/>
              <a:t>06/05/25</a:t>
            </a:r>
            <a:endParaRPr lang="en-GB" dirty="0"/>
          </a:p>
        </p:txBody>
      </p:sp>
      <p:sp>
        <p:nvSpPr>
          <p:cNvPr id="7" name="Segnaposto piè di pagina 6">
            <a:extLst>
              <a:ext uri="{FF2B5EF4-FFF2-40B4-BE49-F238E27FC236}">
                <a16:creationId xmlns:a16="http://schemas.microsoft.com/office/drawing/2014/main" id="{E0CA2BDB-BBDC-F2A7-4105-F1AE76AEBF0E}"/>
              </a:ext>
            </a:extLst>
          </p:cNvPr>
          <p:cNvSpPr>
            <a:spLocks noGrp="1"/>
          </p:cNvSpPr>
          <p:nvPr>
            <p:ph type="ftr" sz="quarter" idx="11"/>
          </p:nvPr>
        </p:nvSpPr>
        <p:spPr/>
        <p:txBody>
          <a:bodyPr/>
          <a:lstStyle/>
          <a:p>
            <a:r>
              <a:rPr lang="en-GB"/>
              <a:t>AIDAinnova 7.4.1 - M. Primavera</a:t>
            </a:r>
            <a:endParaRPr lang="en-GB" dirty="0"/>
          </a:p>
        </p:txBody>
      </p:sp>
      <p:pic>
        <p:nvPicPr>
          <p:cNvPr id="3078" name="Picture 6" descr="LMH6522EVAL/NOPB Texas Instruments | Development Boards, Kits, Programmers  | DigiKey">
            <a:extLst>
              <a:ext uri="{FF2B5EF4-FFF2-40B4-BE49-F238E27FC236}">
                <a16:creationId xmlns:a16="http://schemas.microsoft.com/office/drawing/2014/main" id="{9F0A108D-B0B8-473E-4FA3-C2FCA7AE26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0" t="21489" r="9010" b="22047"/>
          <a:stretch/>
        </p:blipFill>
        <p:spPr bwMode="auto">
          <a:xfrm>
            <a:off x="335738" y="1705090"/>
            <a:ext cx="5001529" cy="344781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C1558F6-C70B-0B6E-0C7D-79DD18DA7585}"/>
              </a:ext>
            </a:extLst>
          </p:cNvPr>
          <p:cNvSpPr txBox="1"/>
          <p:nvPr/>
        </p:nvSpPr>
        <p:spPr>
          <a:xfrm>
            <a:off x="5345373" y="1956239"/>
            <a:ext cx="6206247" cy="3293209"/>
          </a:xfrm>
          <a:prstGeom prst="rect">
            <a:avLst/>
          </a:prstGeom>
          <a:noFill/>
        </p:spPr>
        <p:txBody>
          <a:bodyPr wrap="square" rtlCol="0">
            <a:spAutoFit/>
          </a:bodyPr>
          <a:lstStyle/>
          <a:p>
            <a:pPr marL="285750" indent="-285750" algn="just">
              <a:spcBef>
                <a:spcPts val="200"/>
              </a:spcBef>
              <a:spcAft>
                <a:spcPts val="20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To drive a high-performance digitizer </a:t>
            </a:r>
            <a:r>
              <a:rPr lang="en-GB" sz="1800" dirty="0">
                <a:effectLst/>
                <a:latin typeface="Calibri" panose="020F0502020204030204" pitchFamily="34" charset="0"/>
                <a:ea typeface="Times New Roman" panose="02020603050405020304" pitchFamily="18" charset="0"/>
                <a:cs typeface="Calibri" panose="020F0502020204030204" pitchFamily="34" charset="0"/>
              </a:rPr>
              <a:t>a voltage-sensitive preamplifier (Texas Instruments LMH6522) has been chosen,</a:t>
            </a:r>
            <a:r>
              <a:rPr lang="en-GB" dirty="0">
                <a:latin typeface="Calibri" panose="020F0502020204030204" pitchFamily="34" charset="0"/>
                <a:cs typeface="Calibri" panose="020F0502020204030204" pitchFamily="34" charset="0"/>
              </a:rPr>
              <a:t> </a:t>
            </a:r>
            <a:r>
              <a:rPr lang="en-GB" dirty="0">
                <a:solidFill>
                  <a:srgbClr val="FF0000"/>
                </a:solidFill>
                <a:latin typeface="Calibri" panose="020F0502020204030204" pitchFamily="34" charset="0"/>
                <a:ea typeface="Times New Roman" panose="02020603050405020304" pitchFamily="18" charset="0"/>
                <a:cs typeface="Calibri" panose="020F0502020204030204" pitchFamily="34" charset="0"/>
              </a:rPr>
              <a:t>with </a:t>
            </a:r>
            <a:r>
              <a:rPr lang="en-GB" sz="18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 maximum high voltage gain of 20 and a high bandwidth (</a:t>
            </a:r>
            <a:r>
              <a:rPr lang="en-GB" sz="1800" i="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1.5 GHz</a:t>
            </a:r>
            <a:r>
              <a:rPr lang="en-GB" sz="18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p>
          <a:p>
            <a:pPr marL="285750" indent="-285750" algn="just">
              <a:spcBef>
                <a:spcPts val="200"/>
              </a:spcBef>
              <a:spcAft>
                <a:spcPts val="200"/>
              </a:spcAft>
              <a:buFont typeface="Arial" panose="020B0604020202020204" pitchFamily="34" charset="0"/>
              <a:buChar char="•"/>
            </a:pPr>
            <a:endParaRPr lang="en-GB" sz="1800" dirty="0">
              <a:effectLst/>
              <a:latin typeface="Calibri" panose="020F0502020204030204" pitchFamily="34" charset="0"/>
              <a:ea typeface="Times New Roman" panose="02020603050405020304" pitchFamily="18" charset="0"/>
              <a:cs typeface="Calibri" panose="020F0502020204030204" pitchFamily="34" charset="0"/>
            </a:endParaRPr>
          </a:p>
          <a:p>
            <a:pPr marL="285750" indent="-285750" algn="just">
              <a:spcBef>
                <a:spcPts val="200"/>
              </a:spcBef>
              <a:spcAft>
                <a:spcPts val="200"/>
              </a:spcAft>
              <a:buFont typeface="Arial" panose="020B0604020202020204" pitchFamily="34" charset="0"/>
              <a:buChar char="•"/>
            </a:pPr>
            <a:r>
              <a:rPr lang="en-GB" sz="1800" dirty="0">
                <a:effectLst/>
                <a:latin typeface="Calibri" panose="020F0502020204030204" pitchFamily="34" charset="0"/>
                <a:ea typeface="Times New Roman" panose="02020603050405020304" pitchFamily="18" charset="0"/>
                <a:cs typeface="Calibri" panose="020F0502020204030204" pitchFamily="34" charset="0"/>
              </a:rPr>
              <a:t>It contains </a:t>
            </a:r>
            <a:r>
              <a:rPr lang="en-GB" sz="18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four digitally controlled variable gain amplifiers (</a:t>
            </a:r>
            <a:r>
              <a:rPr lang="en-GB" sz="1800" i="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DVGA</a:t>
            </a:r>
            <a:r>
              <a:rPr lang="en-GB" sz="18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each one with an independent, digitally controlled, attenuator and a high linearity</a:t>
            </a:r>
            <a:r>
              <a:rPr lang="en-GB" sz="1800" dirty="0">
                <a:effectLst/>
                <a:latin typeface="Calibri" panose="020F0502020204030204" pitchFamily="34" charset="0"/>
                <a:ea typeface="Times New Roman" panose="02020603050405020304" pitchFamily="18" charset="0"/>
                <a:cs typeface="Calibri" panose="020F0502020204030204" pitchFamily="34" charset="0"/>
              </a:rPr>
              <a:t>, differential output amplifier, optimized for low distortion and maximum system design flexibility.</a:t>
            </a:r>
          </a:p>
          <a:p>
            <a:pPr marL="285750" indent="-285750" algn="just">
              <a:spcBef>
                <a:spcPts val="200"/>
              </a:spcBef>
              <a:spcAft>
                <a:spcPts val="200"/>
              </a:spcAft>
              <a:buFont typeface="Arial" panose="020B0604020202020204" pitchFamily="34" charset="0"/>
              <a:buChar char="•"/>
            </a:pPr>
            <a:endParaRPr lang="en-GB" sz="18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638445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nettore 1 16">
            <a:extLst>
              <a:ext uri="{FF2B5EF4-FFF2-40B4-BE49-F238E27FC236}">
                <a16:creationId xmlns:a16="http://schemas.microsoft.com/office/drawing/2014/main" id="{E376A909-01AE-674F-9368-FB2C03471761}"/>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numero diapositiva 1">
            <a:extLst>
              <a:ext uri="{FF2B5EF4-FFF2-40B4-BE49-F238E27FC236}">
                <a16:creationId xmlns:a16="http://schemas.microsoft.com/office/drawing/2014/main" id="{E4BE496A-D9B8-DF45-A3D8-69AA45899DDA}"/>
              </a:ext>
            </a:extLst>
          </p:cNvPr>
          <p:cNvSpPr>
            <a:spLocks noGrp="1"/>
          </p:cNvSpPr>
          <p:nvPr>
            <p:ph type="sldNum" sz="quarter" idx="12"/>
          </p:nvPr>
        </p:nvSpPr>
        <p:spPr/>
        <p:txBody>
          <a:bodyPr/>
          <a:lstStyle/>
          <a:p>
            <a:fld id="{722A8398-17B9-0E47-8399-79BCEBFF3246}" type="slidenum">
              <a:rPr lang="en-GB" smtClean="0"/>
              <a:t>13</a:t>
            </a:fld>
            <a:endParaRPr lang="en-GB" dirty="0"/>
          </a:p>
        </p:txBody>
      </p:sp>
      <p:sp>
        <p:nvSpPr>
          <p:cNvPr id="8" name="Rettangolo 7">
            <a:extLst>
              <a:ext uri="{FF2B5EF4-FFF2-40B4-BE49-F238E27FC236}">
                <a16:creationId xmlns:a16="http://schemas.microsoft.com/office/drawing/2014/main" id="{4D143C9E-9891-4A4F-A5BB-269791E003C2}"/>
              </a:ext>
            </a:extLst>
          </p:cNvPr>
          <p:cNvSpPr/>
          <p:nvPr/>
        </p:nvSpPr>
        <p:spPr>
          <a:xfrm>
            <a:off x="386686" y="141451"/>
            <a:ext cx="11418628" cy="707886"/>
          </a:xfrm>
          <a:prstGeom prst="rect">
            <a:avLst/>
          </a:prstGeom>
          <a:noFill/>
        </p:spPr>
        <p:txBody>
          <a:bodyPr wrap="square">
            <a:spAutoFit/>
          </a:bodyPr>
          <a:lstStyle/>
          <a:p>
            <a:r>
              <a:rPr lang="it-IT" sz="4000" kern="0" dirty="0">
                <a:cs typeface="Arial" panose="020B0604020202020204" pitchFamily="34" charset="0"/>
              </a:rPr>
              <a:t>ADC32RF45 + AMD </a:t>
            </a:r>
            <a:r>
              <a:rPr lang="it-IT" sz="4000" kern="0" dirty="0" err="1">
                <a:cs typeface="Arial" panose="020B0604020202020204" pitchFamily="34" charset="0"/>
              </a:rPr>
              <a:t>Kintex</a:t>
            </a:r>
            <a:r>
              <a:rPr lang="it-IT" sz="4000" kern="0" dirty="0">
                <a:cs typeface="Arial" panose="020B0604020202020204" pitchFamily="34" charset="0"/>
              </a:rPr>
              <a:t> </a:t>
            </a:r>
            <a:r>
              <a:rPr lang="it-IT" sz="4000" kern="0" dirty="0" err="1">
                <a:cs typeface="Arial" panose="020B0604020202020204" pitchFamily="34" charset="0"/>
              </a:rPr>
              <a:t>UltraScale</a:t>
            </a:r>
            <a:r>
              <a:rPr lang="it-IT" sz="4000" kern="0" dirty="0">
                <a:cs typeface="Arial" panose="020B0604020202020204" pitchFamily="34" charset="0"/>
              </a:rPr>
              <a:t> FPGA KCU105</a:t>
            </a:r>
          </a:p>
        </p:txBody>
      </p:sp>
      <p:sp>
        <p:nvSpPr>
          <p:cNvPr id="4" name="Segnaposto data 3">
            <a:extLst>
              <a:ext uri="{FF2B5EF4-FFF2-40B4-BE49-F238E27FC236}">
                <a16:creationId xmlns:a16="http://schemas.microsoft.com/office/drawing/2014/main" id="{1A6B3585-F6B8-483F-99E2-719F6E69E1AF}"/>
              </a:ext>
            </a:extLst>
          </p:cNvPr>
          <p:cNvSpPr>
            <a:spLocks noGrp="1"/>
          </p:cNvSpPr>
          <p:nvPr>
            <p:ph type="dt" sz="half" idx="10"/>
          </p:nvPr>
        </p:nvSpPr>
        <p:spPr/>
        <p:txBody>
          <a:bodyPr/>
          <a:lstStyle/>
          <a:p>
            <a:r>
              <a:rPr lang="it-IT"/>
              <a:t>06/05/25</a:t>
            </a:r>
            <a:endParaRPr lang="en-GB" dirty="0"/>
          </a:p>
        </p:txBody>
      </p:sp>
      <p:sp>
        <p:nvSpPr>
          <p:cNvPr id="7" name="Segnaposto piè di pagina 6">
            <a:extLst>
              <a:ext uri="{FF2B5EF4-FFF2-40B4-BE49-F238E27FC236}">
                <a16:creationId xmlns:a16="http://schemas.microsoft.com/office/drawing/2014/main" id="{E0CA2BDB-BBDC-F2A7-4105-F1AE76AEBF0E}"/>
              </a:ext>
            </a:extLst>
          </p:cNvPr>
          <p:cNvSpPr>
            <a:spLocks noGrp="1"/>
          </p:cNvSpPr>
          <p:nvPr>
            <p:ph type="ftr" sz="quarter" idx="11"/>
          </p:nvPr>
        </p:nvSpPr>
        <p:spPr/>
        <p:txBody>
          <a:bodyPr/>
          <a:lstStyle/>
          <a:p>
            <a:r>
              <a:rPr lang="en-GB"/>
              <a:t>AIDAinnova 7.4.1 - M. Primavera</a:t>
            </a:r>
            <a:endParaRPr lang="en-GB" dirty="0"/>
          </a:p>
        </p:txBody>
      </p:sp>
      <p:pic>
        <p:nvPicPr>
          <p:cNvPr id="6" name="Picture 5">
            <a:extLst>
              <a:ext uri="{FF2B5EF4-FFF2-40B4-BE49-F238E27FC236}">
                <a16:creationId xmlns:a16="http://schemas.microsoft.com/office/drawing/2014/main" id="{8F66AE56-4B48-69A0-7594-E6F82205B02D}"/>
              </a:ext>
            </a:extLst>
          </p:cNvPr>
          <p:cNvPicPr>
            <a:picLocks noChangeAspect="1"/>
          </p:cNvPicPr>
          <p:nvPr/>
        </p:nvPicPr>
        <p:blipFill>
          <a:blip r:embed="rId2"/>
          <a:stretch>
            <a:fillRect/>
          </a:stretch>
        </p:blipFill>
        <p:spPr>
          <a:xfrm>
            <a:off x="215008" y="1076266"/>
            <a:ext cx="4855602" cy="4974030"/>
          </a:xfrm>
          <a:prstGeom prst="rect">
            <a:avLst/>
          </a:prstGeom>
        </p:spPr>
      </p:pic>
      <p:sp>
        <p:nvSpPr>
          <p:cNvPr id="9" name="TextBox 8">
            <a:extLst>
              <a:ext uri="{FF2B5EF4-FFF2-40B4-BE49-F238E27FC236}">
                <a16:creationId xmlns:a16="http://schemas.microsoft.com/office/drawing/2014/main" id="{A81D2EC7-4FDD-3572-2A4E-739031D6A845}"/>
              </a:ext>
            </a:extLst>
          </p:cNvPr>
          <p:cNvSpPr txBox="1"/>
          <p:nvPr/>
        </p:nvSpPr>
        <p:spPr>
          <a:xfrm>
            <a:off x="5070610" y="1320796"/>
            <a:ext cx="6774647" cy="4729500"/>
          </a:xfrm>
          <a:prstGeom prst="rect">
            <a:avLst/>
          </a:prstGeom>
          <a:noFill/>
        </p:spPr>
        <p:txBody>
          <a:bodyPr wrap="square" rtlCol="0">
            <a:spAutoFit/>
          </a:bodyPr>
          <a:lstStyle/>
          <a:p>
            <a:pPr marL="285750" indent="-285750" algn="just">
              <a:spcBef>
                <a:spcPts val="200"/>
              </a:spcBef>
              <a:spcAft>
                <a:spcPts val="200"/>
              </a:spcAft>
              <a:buFont typeface="Arial" panose="020B0604020202020204" pitchFamily="34" charset="0"/>
              <a:buChar char="•"/>
            </a:pPr>
            <a:r>
              <a:rPr lang="en-GB" sz="1600" dirty="0">
                <a:effectLst/>
                <a:latin typeface="Calibri" panose="020F0502020204030204" pitchFamily="34" charset="0"/>
                <a:cs typeface="Calibri" panose="020F0502020204030204" pitchFamily="34" charset="0"/>
              </a:rPr>
              <a:t>This approach (only one of the two dual-channel ADC is shown) provides the </a:t>
            </a:r>
            <a:r>
              <a:rPr lang="en-GB" sz="1600" dirty="0">
                <a:solidFill>
                  <a:srgbClr val="FF0000"/>
                </a:solidFill>
                <a:effectLst/>
                <a:latin typeface="Calibri" panose="020F0502020204030204" pitchFamily="34" charset="0"/>
                <a:cs typeface="Calibri" panose="020F0502020204030204" pitchFamily="34" charset="0"/>
              </a:rPr>
              <a:t>best performance in terms of the CC </a:t>
            </a:r>
            <a:r>
              <a:rPr lang="en-GB" sz="1600" dirty="0">
                <a:effectLst/>
                <a:latin typeface="Calibri" panose="020F0502020204030204" pitchFamily="34" charset="0"/>
                <a:cs typeface="Calibri" panose="020F0502020204030204" pitchFamily="34" charset="0"/>
                <a:sym typeface="Wingdings" pitchFamily="2" charset="2"/>
              </a:rPr>
              <a:t> </a:t>
            </a:r>
            <a:r>
              <a:rPr lang="en-GB" sz="1600" dirty="0">
                <a:effectLst/>
                <a:latin typeface="Calibri" panose="020F0502020204030204" pitchFamily="34" charset="0"/>
                <a:cs typeface="Calibri" panose="020F0502020204030204" pitchFamily="34" charset="0"/>
              </a:rPr>
              <a:t>used as a test bed to compare the performance of different algorithms and of alternative </a:t>
            </a:r>
            <a:r>
              <a:rPr lang="en-GB" sz="1600" dirty="0" err="1">
                <a:effectLst/>
                <a:latin typeface="Calibri" panose="020F0502020204030204" pitchFamily="34" charset="0"/>
                <a:cs typeface="Calibri" panose="020F0502020204030204" pitchFamily="34" charset="0"/>
              </a:rPr>
              <a:t>hw</a:t>
            </a:r>
            <a:r>
              <a:rPr lang="en-GB" sz="1600" dirty="0">
                <a:effectLst/>
                <a:latin typeface="Calibri" panose="020F0502020204030204" pitchFamily="34" charset="0"/>
                <a:cs typeface="Calibri" panose="020F0502020204030204" pitchFamily="34" charset="0"/>
              </a:rPr>
              <a:t> implementations.  </a:t>
            </a:r>
          </a:p>
          <a:p>
            <a:pPr algn="just">
              <a:spcBef>
                <a:spcPts val="200"/>
              </a:spcBef>
              <a:spcAft>
                <a:spcPts val="200"/>
              </a:spcAft>
            </a:pPr>
            <a:r>
              <a:rPr lang="en-GB" sz="1600" dirty="0">
                <a:effectLst/>
                <a:latin typeface="Calibri" panose="020F0502020204030204" pitchFamily="34" charset="0"/>
                <a:cs typeface="Calibri" panose="020F0502020204030204" pitchFamily="34" charset="0"/>
              </a:rPr>
              <a:t> </a:t>
            </a:r>
          </a:p>
          <a:p>
            <a:pPr marL="285750" indent="-285750" algn="just">
              <a:spcBef>
                <a:spcPts val="200"/>
              </a:spcBef>
              <a:spcAft>
                <a:spcPts val="200"/>
              </a:spcAft>
              <a:buFont typeface="Arial" panose="020B0604020202020204" pitchFamily="34" charset="0"/>
              <a:buChar char="•"/>
            </a:pPr>
            <a:r>
              <a:rPr lang="en-GB" sz="1600" dirty="0">
                <a:effectLst/>
                <a:latin typeface="Calibri" panose="020F0502020204030204" pitchFamily="34" charset="0"/>
                <a:cs typeface="Calibri" panose="020F0502020204030204" pitchFamily="34" charset="0"/>
              </a:rPr>
              <a:t>The </a:t>
            </a:r>
            <a:r>
              <a:rPr lang="en-GB" sz="1600" b="1" dirty="0">
                <a:effectLst/>
                <a:latin typeface="Calibri" panose="020F0502020204030204" pitchFamily="34" charset="0"/>
                <a:cs typeface="Calibri" panose="020F0502020204030204" pitchFamily="34" charset="0"/>
              </a:rPr>
              <a:t>ADC32RF45</a:t>
            </a:r>
            <a:r>
              <a:rPr lang="en-GB" sz="1600" dirty="0">
                <a:effectLst/>
                <a:latin typeface="Calibri" panose="020F0502020204030204" pitchFamily="34" charset="0"/>
                <a:cs typeface="Calibri" panose="020F0502020204030204" pitchFamily="34" charset="0"/>
              </a:rPr>
              <a:t> is a </a:t>
            </a:r>
            <a:r>
              <a:rPr lang="en-GB" sz="1600" i="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14-bit</a:t>
            </a:r>
            <a:r>
              <a:rPr lang="en-GB" sz="1600" dirty="0">
                <a:solidFill>
                  <a:srgbClr val="FF0000"/>
                </a:solidFill>
                <a:effectLst/>
                <a:latin typeface="Calibri" panose="020F0502020204030204" pitchFamily="34" charset="0"/>
                <a:cs typeface="Calibri" panose="020F0502020204030204" pitchFamily="34" charset="0"/>
              </a:rPr>
              <a:t>, </a:t>
            </a:r>
            <a:r>
              <a:rPr lang="en-GB" sz="1600" i="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 </a:t>
            </a:r>
            <a:r>
              <a:rPr lang="en-GB" sz="1600" i="1" dirty="0" err="1">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GSa</a:t>
            </a:r>
            <a:r>
              <a:rPr lang="en-GB" sz="1600" i="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a:t>
            </a:r>
            <a:r>
              <a:rPr lang="en-GB" sz="1600" dirty="0">
                <a:solidFill>
                  <a:srgbClr val="FF0000"/>
                </a:solidFill>
                <a:effectLst/>
                <a:latin typeface="Calibri" panose="020F0502020204030204" pitchFamily="34" charset="0"/>
                <a:cs typeface="Calibri" panose="020F0502020204030204" pitchFamily="34" charset="0"/>
              </a:rPr>
              <a:t>, dual-channel ADC that supports waveform sampling with input frequencies up to </a:t>
            </a:r>
            <a:r>
              <a:rPr lang="en-GB" sz="1600" i="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4 GHz</a:t>
            </a:r>
            <a:r>
              <a:rPr lang="en-GB" sz="1600" dirty="0">
                <a:solidFill>
                  <a:srgbClr val="FF0000"/>
                </a:solidFill>
                <a:effectLst/>
                <a:latin typeface="Calibri" panose="020F0502020204030204" pitchFamily="34" charset="0"/>
                <a:cs typeface="Calibri" panose="020F0502020204030204" pitchFamily="34" charset="0"/>
              </a:rPr>
              <a:t> and beyond</a:t>
            </a:r>
            <a:r>
              <a:rPr lang="en-GB" sz="1600" dirty="0">
                <a:effectLst/>
                <a:latin typeface="Calibri" panose="020F0502020204030204" pitchFamily="34" charset="0"/>
                <a:cs typeface="Calibri" panose="020F0502020204030204" pitchFamily="34" charset="0"/>
              </a:rPr>
              <a:t>. It is designed for high signal-to-noise ratio (</a:t>
            </a:r>
            <a:r>
              <a:rPr lang="en-GB" sz="1600" i="1" dirty="0">
                <a:effectLst/>
                <a:latin typeface="Calibri" panose="020F0502020204030204" pitchFamily="34" charset="0"/>
                <a:ea typeface="Times New Roman" panose="02020603050405020304" pitchFamily="18" charset="0"/>
                <a:cs typeface="Calibri" panose="020F0502020204030204" pitchFamily="34" charset="0"/>
              </a:rPr>
              <a:t>SNR</a:t>
            </a:r>
            <a:r>
              <a:rPr lang="en-GB" sz="1600" dirty="0">
                <a:effectLst/>
                <a:latin typeface="Calibri" panose="020F0502020204030204" pitchFamily="34" charset="0"/>
                <a:cs typeface="Calibri" panose="020F0502020204030204" pitchFamily="34" charset="0"/>
              </a:rPr>
              <a:t>), and channel isolation over a large input frequency range. It supports the </a:t>
            </a:r>
            <a:r>
              <a:rPr lang="en-GB" sz="1600" i="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JESD204B</a:t>
            </a:r>
            <a:r>
              <a:rPr lang="en-GB" sz="1600" dirty="0">
                <a:solidFill>
                  <a:srgbClr val="FF0000"/>
                </a:solidFill>
                <a:effectLst/>
                <a:latin typeface="Calibri" panose="020F0502020204030204" pitchFamily="34" charset="0"/>
                <a:cs typeface="Calibri" panose="020F0502020204030204" pitchFamily="34" charset="0"/>
              </a:rPr>
              <a:t> serial interface</a:t>
            </a:r>
            <a:r>
              <a:rPr lang="en-GB" sz="1600" dirty="0">
                <a:effectLst/>
                <a:latin typeface="Calibri" panose="020F0502020204030204" pitchFamily="34" charset="0"/>
                <a:cs typeface="Calibri" panose="020F0502020204030204" pitchFamily="34" charset="0"/>
              </a:rPr>
              <a:t>, a system-level software providing a performance optimized framework to integrate the ADC with various FPGA platforms.</a:t>
            </a:r>
          </a:p>
          <a:p>
            <a:pPr marL="171450" indent="-171450" algn="just">
              <a:spcBef>
                <a:spcPts val="200"/>
              </a:spcBef>
              <a:spcAft>
                <a:spcPts val="200"/>
              </a:spcAft>
              <a:buFont typeface="Arial" panose="020B0604020202020204" pitchFamily="34" charset="0"/>
              <a:buChar char="•"/>
            </a:pPr>
            <a:r>
              <a:rPr lang="en-GB" sz="1600" dirty="0">
                <a:effectLst/>
                <a:latin typeface="Calibri" panose="020F0502020204030204" pitchFamily="34" charset="0"/>
                <a:cs typeface="Calibri" panose="020F0502020204030204" pitchFamily="34" charset="0"/>
              </a:rPr>
              <a:t> </a:t>
            </a:r>
          </a:p>
          <a:p>
            <a:pPr marL="285750" indent="-285750" algn="just">
              <a:spcBef>
                <a:spcPts val="200"/>
              </a:spcBef>
              <a:spcAft>
                <a:spcPts val="200"/>
              </a:spcAft>
              <a:buFont typeface="Arial" panose="020B0604020202020204" pitchFamily="34" charset="0"/>
              <a:buChar char="•"/>
            </a:pPr>
            <a:r>
              <a:rPr lang="en-GB" sz="1600" dirty="0">
                <a:effectLst/>
                <a:latin typeface="Calibri" panose="020F0502020204030204" pitchFamily="34" charset="0"/>
                <a:cs typeface="Calibri" panose="020F0502020204030204" pitchFamily="34" charset="0"/>
              </a:rPr>
              <a:t>The Xilinx's </a:t>
            </a:r>
            <a:r>
              <a:rPr lang="en-GB" sz="1600" b="1" dirty="0">
                <a:effectLst/>
                <a:latin typeface="Calibri" panose="020F0502020204030204" pitchFamily="34" charset="0"/>
                <a:cs typeface="Calibri" panose="020F0502020204030204" pitchFamily="34" charset="0"/>
              </a:rPr>
              <a:t>KCU105</a:t>
            </a:r>
            <a:r>
              <a:rPr lang="en-GB" sz="1600" dirty="0">
                <a:effectLst/>
                <a:latin typeface="Calibri" panose="020F0502020204030204" pitchFamily="34" charset="0"/>
                <a:cs typeface="Calibri" panose="020F0502020204030204" pitchFamily="34" charset="0"/>
              </a:rPr>
              <a:t> evaluation board is a powerful FPGA development platform specifically designed to provide high-performance computing, enabling wide-band data acquisition over </a:t>
            </a:r>
            <a:r>
              <a:rPr lang="en-GB" sz="1600" i="1" dirty="0">
                <a:effectLst/>
                <a:latin typeface="Calibri" panose="020F0502020204030204" pitchFamily="34" charset="0"/>
                <a:cs typeface="Calibri" panose="020F0502020204030204" pitchFamily="34" charset="0"/>
              </a:rPr>
              <a:t>JESD204B</a:t>
            </a:r>
            <a:r>
              <a:rPr lang="en-GB" sz="1600" dirty="0">
                <a:effectLst/>
                <a:latin typeface="Calibri" panose="020F0502020204030204" pitchFamily="34" charset="0"/>
                <a:cs typeface="Calibri" panose="020F0502020204030204" pitchFamily="34" charset="0"/>
              </a:rPr>
              <a:t> high-speed serial connectivity. It utilizes the </a:t>
            </a:r>
            <a:r>
              <a:rPr lang="en-GB" sz="1600" dirty="0">
                <a:solidFill>
                  <a:srgbClr val="FF0000"/>
                </a:solidFill>
                <a:effectLst/>
                <a:latin typeface="Calibri" panose="020F0502020204030204" pitchFamily="34" charset="0"/>
                <a:cs typeface="Calibri" panose="020F0502020204030204" pitchFamily="34" charset="0"/>
              </a:rPr>
              <a:t>Xilinx </a:t>
            </a:r>
            <a:r>
              <a:rPr lang="en-GB" sz="1600" i="1" dirty="0" err="1">
                <a:solidFill>
                  <a:srgbClr val="FF0000"/>
                </a:solidFill>
                <a:effectLst/>
                <a:latin typeface="Calibri" panose="020F0502020204030204" pitchFamily="34" charset="0"/>
                <a:cs typeface="Calibri" panose="020F0502020204030204" pitchFamily="34" charset="0"/>
              </a:rPr>
              <a:t>Vivado</a:t>
            </a:r>
            <a:r>
              <a:rPr lang="en-GB" sz="1600" dirty="0">
                <a:solidFill>
                  <a:srgbClr val="FF0000"/>
                </a:solidFill>
                <a:effectLst/>
                <a:latin typeface="Calibri" panose="020F0502020204030204" pitchFamily="34" charset="0"/>
                <a:cs typeface="Calibri" panose="020F0502020204030204" pitchFamily="34" charset="0"/>
              </a:rPr>
              <a:t> development environment</a:t>
            </a:r>
            <a:r>
              <a:rPr lang="en-GB" sz="1600" dirty="0">
                <a:effectLst/>
                <a:latin typeface="Calibri" panose="020F0502020204030204" pitchFamily="34" charset="0"/>
                <a:cs typeface="Calibri" panose="020F0502020204030204" pitchFamily="34" charset="0"/>
              </a:rPr>
              <a:t> and </a:t>
            </a:r>
            <a:r>
              <a:rPr lang="en-GB" sz="1600" dirty="0">
                <a:latin typeface="Calibri" panose="020F0502020204030204" pitchFamily="34" charset="0"/>
                <a:cs typeface="Calibri" panose="020F0502020204030204" pitchFamily="34" charset="0"/>
              </a:rPr>
              <a:t>i</a:t>
            </a:r>
            <a:r>
              <a:rPr lang="en-GB" sz="1600" dirty="0">
                <a:effectLst/>
                <a:latin typeface="Calibri" panose="020F0502020204030204" pitchFamily="34" charset="0"/>
                <a:cs typeface="Calibri" panose="020F0502020204030204" pitchFamily="34" charset="0"/>
              </a:rPr>
              <a:t>t is equipped with 64-bit DDR4 component memory, offering robust storage and memory management, efficient data handling, and supporting faster processing speeds. </a:t>
            </a:r>
          </a:p>
        </p:txBody>
      </p:sp>
    </p:spTree>
    <p:extLst>
      <p:ext uri="{BB962C8B-B14F-4D97-AF65-F5344CB8AC3E}">
        <p14:creationId xmlns:p14="http://schemas.microsoft.com/office/powerpoint/2010/main" val="3031534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nettore 1 16">
            <a:extLst>
              <a:ext uri="{FF2B5EF4-FFF2-40B4-BE49-F238E27FC236}">
                <a16:creationId xmlns:a16="http://schemas.microsoft.com/office/drawing/2014/main" id="{E376A909-01AE-674F-9368-FB2C03471761}"/>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numero diapositiva 1">
            <a:extLst>
              <a:ext uri="{FF2B5EF4-FFF2-40B4-BE49-F238E27FC236}">
                <a16:creationId xmlns:a16="http://schemas.microsoft.com/office/drawing/2014/main" id="{E4BE496A-D9B8-DF45-A3D8-69AA45899DDA}"/>
              </a:ext>
            </a:extLst>
          </p:cNvPr>
          <p:cNvSpPr>
            <a:spLocks noGrp="1"/>
          </p:cNvSpPr>
          <p:nvPr>
            <p:ph type="sldNum" sz="quarter" idx="12"/>
          </p:nvPr>
        </p:nvSpPr>
        <p:spPr/>
        <p:txBody>
          <a:bodyPr/>
          <a:lstStyle/>
          <a:p>
            <a:fld id="{722A8398-17B9-0E47-8399-79BCEBFF3246}" type="slidenum">
              <a:rPr lang="en-GB" smtClean="0"/>
              <a:t>14</a:t>
            </a:fld>
            <a:endParaRPr lang="en-GB" dirty="0"/>
          </a:p>
        </p:txBody>
      </p:sp>
      <p:sp>
        <p:nvSpPr>
          <p:cNvPr id="8" name="Rettangolo 7">
            <a:extLst>
              <a:ext uri="{FF2B5EF4-FFF2-40B4-BE49-F238E27FC236}">
                <a16:creationId xmlns:a16="http://schemas.microsoft.com/office/drawing/2014/main" id="{4D143C9E-9891-4A4F-A5BB-269791E003C2}"/>
              </a:ext>
            </a:extLst>
          </p:cNvPr>
          <p:cNvSpPr/>
          <p:nvPr/>
        </p:nvSpPr>
        <p:spPr>
          <a:xfrm>
            <a:off x="386686" y="141451"/>
            <a:ext cx="11418628" cy="707886"/>
          </a:xfrm>
          <a:prstGeom prst="rect">
            <a:avLst/>
          </a:prstGeom>
          <a:noFill/>
        </p:spPr>
        <p:txBody>
          <a:bodyPr wrap="square">
            <a:spAutoFit/>
          </a:bodyPr>
          <a:lstStyle/>
          <a:p>
            <a:r>
              <a:rPr lang="it-IT" sz="4000" kern="0" dirty="0">
                <a:cs typeface="Arial" panose="020B0604020202020204" pitchFamily="34" charset="0"/>
              </a:rPr>
              <a:t>CAEN </a:t>
            </a:r>
            <a:r>
              <a:rPr lang="it-IT" sz="4000" kern="0" dirty="0" err="1">
                <a:cs typeface="Arial" panose="020B0604020202020204" pitchFamily="34" charset="0"/>
              </a:rPr>
              <a:t>digitizer</a:t>
            </a:r>
            <a:r>
              <a:rPr lang="it-IT" sz="4000" kern="0" dirty="0">
                <a:cs typeface="Arial" panose="020B0604020202020204" pitchFamily="34" charset="0"/>
              </a:rPr>
              <a:t> VX2751</a:t>
            </a:r>
          </a:p>
        </p:txBody>
      </p:sp>
      <p:sp>
        <p:nvSpPr>
          <p:cNvPr id="4" name="Segnaposto data 3">
            <a:extLst>
              <a:ext uri="{FF2B5EF4-FFF2-40B4-BE49-F238E27FC236}">
                <a16:creationId xmlns:a16="http://schemas.microsoft.com/office/drawing/2014/main" id="{1A6B3585-F6B8-483F-99E2-719F6E69E1AF}"/>
              </a:ext>
            </a:extLst>
          </p:cNvPr>
          <p:cNvSpPr>
            <a:spLocks noGrp="1"/>
          </p:cNvSpPr>
          <p:nvPr>
            <p:ph type="dt" sz="half" idx="10"/>
          </p:nvPr>
        </p:nvSpPr>
        <p:spPr/>
        <p:txBody>
          <a:bodyPr/>
          <a:lstStyle/>
          <a:p>
            <a:r>
              <a:rPr lang="it-IT"/>
              <a:t>06/05/25</a:t>
            </a:r>
            <a:endParaRPr lang="en-GB" dirty="0"/>
          </a:p>
        </p:txBody>
      </p:sp>
      <p:sp>
        <p:nvSpPr>
          <p:cNvPr id="7" name="Segnaposto piè di pagina 6">
            <a:extLst>
              <a:ext uri="{FF2B5EF4-FFF2-40B4-BE49-F238E27FC236}">
                <a16:creationId xmlns:a16="http://schemas.microsoft.com/office/drawing/2014/main" id="{E0CA2BDB-BBDC-F2A7-4105-F1AE76AEBF0E}"/>
              </a:ext>
            </a:extLst>
          </p:cNvPr>
          <p:cNvSpPr>
            <a:spLocks noGrp="1"/>
          </p:cNvSpPr>
          <p:nvPr>
            <p:ph type="ftr" sz="quarter" idx="11"/>
          </p:nvPr>
        </p:nvSpPr>
        <p:spPr/>
        <p:txBody>
          <a:bodyPr/>
          <a:lstStyle/>
          <a:p>
            <a:r>
              <a:rPr lang="en-GB"/>
              <a:t>AIDAinnova 7.4.1 - M. Primavera</a:t>
            </a:r>
            <a:endParaRPr lang="en-GB" dirty="0"/>
          </a:p>
        </p:txBody>
      </p:sp>
      <p:pic>
        <p:nvPicPr>
          <p:cNvPr id="1026" name="Picture 2" descr="VX2751 - 16 Channel 14 bit 1 GS/s Digitizer with programmable Input Gain -  CAEN - Tools for Discovery">
            <a:extLst>
              <a:ext uri="{FF2B5EF4-FFF2-40B4-BE49-F238E27FC236}">
                <a16:creationId xmlns:a16="http://schemas.microsoft.com/office/drawing/2014/main" id="{4898AA7A-A12E-21A7-C6BE-C5EA9FF2D5F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740" t="3056" r="33614"/>
          <a:stretch/>
        </p:blipFill>
        <p:spPr bwMode="auto">
          <a:xfrm>
            <a:off x="453670" y="983197"/>
            <a:ext cx="1928199" cy="555571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0F3B543-9E62-5F90-AB08-19E1363C0BE6}"/>
              </a:ext>
            </a:extLst>
          </p:cNvPr>
          <p:cNvSpPr txBox="1"/>
          <p:nvPr/>
        </p:nvSpPr>
        <p:spPr>
          <a:xfrm>
            <a:off x="2375751" y="1395043"/>
            <a:ext cx="9690124" cy="4780796"/>
          </a:xfrm>
          <a:prstGeom prst="rect">
            <a:avLst/>
          </a:prstGeom>
          <a:noFill/>
        </p:spPr>
        <p:txBody>
          <a:bodyPr wrap="square">
            <a:spAutoFit/>
          </a:bodyPr>
          <a:lstStyle/>
          <a:p>
            <a:pPr marL="285750" indent="-285750" algn="just">
              <a:spcBef>
                <a:spcPts val="200"/>
              </a:spcBef>
              <a:spcAft>
                <a:spcPts val="200"/>
              </a:spcAft>
              <a:buFont typeface="Arial" panose="020B0604020202020204" pitchFamily="34" charset="0"/>
              <a:buChar char="•"/>
            </a:pPr>
            <a:r>
              <a:rPr lang="en-GB" dirty="0">
                <a:effectLst/>
                <a:latin typeface="Calibri" panose="020F0502020204030204" pitchFamily="34" charset="0"/>
                <a:cs typeface="Calibri" panose="020F0502020204030204" pitchFamily="34" charset="0"/>
              </a:rPr>
              <a:t>The </a:t>
            </a:r>
            <a:r>
              <a:rPr lang="en-GB" b="1" dirty="0">
                <a:effectLst/>
                <a:latin typeface="Calibri" panose="020F0502020204030204" pitchFamily="34" charset="0"/>
                <a:cs typeface="Calibri" panose="020F0502020204030204" pitchFamily="34" charset="0"/>
              </a:rPr>
              <a:t>CAEN VX2751 </a:t>
            </a:r>
            <a:r>
              <a:rPr lang="en-GB" dirty="0">
                <a:effectLst/>
                <a:latin typeface="Calibri" panose="020F0502020204030204" pitchFamily="34" charset="0"/>
                <a:cs typeface="Calibri" panose="020F0502020204030204" pitchFamily="34" charset="0"/>
              </a:rPr>
              <a:t>is a </a:t>
            </a:r>
            <a:r>
              <a:rPr lang="en-GB" dirty="0">
                <a:solidFill>
                  <a:srgbClr val="FF0000"/>
                </a:solidFill>
                <a:effectLst/>
                <a:latin typeface="Calibri" panose="020F0502020204030204" pitchFamily="34" charset="0"/>
                <a:cs typeface="Calibri" panose="020F0502020204030204" pitchFamily="34" charset="0"/>
              </a:rPr>
              <a:t>16-channel digital signal processor </a:t>
            </a:r>
            <a:r>
              <a:rPr lang="en-GB" dirty="0">
                <a:effectLst/>
                <a:latin typeface="Calibri" panose="020F0502020204030204" pitchFamily="34" charset="0"/>
                <a:cs typeface="Calibri" panose="020F0502020204030204" pitchFamily="34" charset="0"/>
              </a:rPr>
              <a:t>offering, independently for each of the 16 channels, waveform digitization and recording. It can manage the full acquisition chain, from the input signal sampling in the ADC to the processing of the signal and readout. </a:t>
            </a:r>
            <a:r>
              <a:rPr lang="en-GB" i="0" dirty="0">
                <a:solidFill>
                  <a:srgbClr val="FF0000"/>
                </a:solidFill>
                <a:effectLst/>
                <a:latin typeface="Calibri" panose="020F0502020204030204" pitchFamily="34" charset="0"/>
                <a:cs typeface="Calibri" panose="020F0502020204030204" pitchFamily="34" charset="0"/>
              </a:rPr>
              <a:t>At the end of January 2025, CAEN has commercially released the first version of the VX2751.</a:t>
            </a:r>
          </a:p>
          <a:p>
            <a:pPr marL="285750" indent="-285750" algn="just">
              <a:spcBef>
                <a:spcPts val="200"/>
              </a:spcBef>
              <a:spcAft>
                <a:spcPts val="200"/>
              </a:spcAft>
              <a:buFont typeface="Arial" panose="020B0604020202020204" pitchFamily="34" charset="0"/>
              <a:buChar char="•"/>
            </a:pPr>
            <a:endParaRPr lang="en-GB" dirty="0">
              <a:effectLst/>
              <a:latin typeface="Calibri" panose="020F0502020204030204" pitchFamily="34" charset="0"/>
              <a:cs typeface="Calibri" panose="020F0502020204030204" pitchFamily="34" charset="0"/>
            </a:endParaRPr>
          </a:p>
          <a:p>
            <a:pPr marL="285750" indent="-285750" algn="just">
              <a:spcBef>
                <a:spcPts val="200"/>
              </a:spcBef>
              <a:spcAft>
                <a:spcPts val="200"/>
              </a:spcAft>
              <a:buFont typeface="Arial" panose="020B0604020202020204" pitchFamily="34" charset="0"/>
              <a:buChar char="•"/>
            </a:pPr>
            <a:r>
              <a:rPr lang="en-GB" dirty="0">
                <a:effectLst/>
                <a:latin typeface="Calibri" panose="020F0502020204030204" pitchFamily="34" charset="0"/>
                <a:cs typeface="Calibri" panose="020F0502020204030204" pitchFamily="34" charset="0"/>
              </a:rPr>
              <a:t>The </a:t>
            </a:r>
            <a:r>
              <a:rPr lang="en-GB" dirty="0" err="1">
                <a:effectLst/>
                <a:latin typeface="Calibri" panose="020F0502020204030204" pitchFamily="34" charset="0"/>
                <a:cs typeface="Calibri" panose="020F0502020204030204" pitchFamily="34" charset="0"/>
              </a:rPr>
              <a:t>analog</a:t>
            </a:r>
            <a:r>
              <a:rPr lang="en-GB" dirty="0">
                <a:effectLst/>
                <a:latin typeface="Calibri" panose="020F0502020204030204" pitchFamily="34" charset="0"/>
                <a:cs typeface="Calibri" panose="020F0502020204030204" pitchFamily="34" charset="0"/>
              </a:rPr>
              <a:t> single-ended input channels, with software selectable </a:t>
            </a:r>
            <a:r>
              <a:rPr lang="en-GB" dirty="0">
                <a:solidFill>
                  <a:srgbClr val="FF0000"/>
                </a:solidFill>
                <a:effectLst/>
                <a:latin typeface="Calibri" panose="020F0502020204030204" pitchFamily="34" charset="0"/>
                <a:cs typeface="Calibri" panose="020F0502020204030204" pitchFamily="34" charset="0"/>
              </a:rPr>
              <a:t>input gain up to x100 and </a:t>
            </a:r>
            <a:r>
              <a:rPr lang="en-GB" i="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500 MHz</a:t>
            </a:r>
            <a:r>
              <a:rPr lang="en-GB" dirty="0">
                <a:solidFill>
                  <a:srgbClr val="FF0000"/>
                </a:solidFill>
                <a:effectLst/>
                <a:latin typeface="Calibri" panose="020F0502020204030204" pitchFamily="34" charset="0"/>
                <a:cs typeface="Calibri" panose="020F0502020204030204" pitchFamily="34" charset="0"/>
              </a:rPr>
              <a:t> bandwidth</a:t>
            </a:r>
            <a:r>
              <a:rPr lang="en-GB" dirty="0">
                <a:effectLst/>
                <a:latin typeface="Calibri" panose="020F0502020204030204" pitchFamily="34" charset="0"/>
                <a:cs typeface="Calibri" panose="020F0502020204030204" pitchFamily="34" charset="0"/>
              </a:rPr>
              <a:t>, are digitized with a </a:t>
            </a:r>
            <a:r>
              <a:rPr lang="en-GB" i="1" dirty="0">
                <a:effectLst/>
                <a:latin typeface="Calibri" panose="020F0502020204030204" pitchFamily="34" charset="0"/>
                <a:ea typeface="Times New Roman" panose="02020603050405020304" pitchFamily="18" charset="0"/>
                <a:cs typeface="Calibri" panose="020F0502020204030204" pitchFamily="34" charset="0"/>
              </a:rPr>
              <a:t>14 bit</a:t>
            </a:r>
            <a:r>
              <a:rPr lang="en-GB" dirty="0">
                <a:effectLst/>
                <a:latin typeface="Calibri" panose="020F0502020204030204" pitchFamily="34" charset="0"/>
                <a:cs typeface="Calibri" panose="020F0502020204030204" pitchFamily="34" charset="0"/>
              </a:rPr>
              <a:t>, </a:t>
            </a:r>
            <a:r>
              <a:rPr lang="en-GB" i="1" dirty="0">
                <a:effectLst/>
                <a:latin typeface="Calibri" panose="020F0502020204030204" pitchFamily="34" charset="0"/>
                <a:ea typeface="Times New Roman" panose="02020603050405020304" pitchFamily="18" charset="0"/>
                <a:cs typeface="Calibri" panose="020F0502020204030204" pitchFamily="34" charset="0"/>
              </a:rPr>
              <a:t>1 </a:t>
            </a:r>
            <a:r>
              <a:rPr lang="en-GB" i="1" dirty="0" err="1">
                <a:effectLst/>
                <a:latin typeface="Calibri" panose="020F0502020204030204" pitchFamily="34" charset="0"/>
                <a:ea typeface="Times New Roman" panose="02020603050405020304" pitchFamily="18" charset="0"/>
                <a:cs typeface="Calibri" panose="020F0502020204030204" pitchFamily="34" charset="0"/>
              </a:rPr>
              <a:t>GSa</a:t>
            </a:r>
            <a:r>
              <a:rPr lang="en-GB" i="1" dirty="0">
                <a:effectLst/>
                <a:latin typeface="Calibri" panose="020F0502020204030204" pitchFamily="34" charset="0"/>
                <a:ea typeface="Times New Roman" panose="02020603050405020304" pitchFamily="18" charset="0"/>
                <a:cs typeface="Calibri" panose="020F0502020204030204" pitchFamily="34" charset="0"/>
              </a:rPr>
              <a:t>/s</a:t>
            </a:r>
            <a:r>
              <a:rPr lang="en-GB" dirty="0">
                <a:effectLst/>
                <a:latin typeface="Calibri" panose="020F0502020204030204" pitchFamily="34" charset="0"/>
                <a:cs typeface="Calibri" panose="020F0502020204030204" pitchFamily="34" charset="0"/>
              </a:rPr>
              <a:t> ADC, compatible with the minimal requirements for CC. The sampled data are used to initiate the digital pulse processing sequence, managed in the FPGA at the firmware level, where different firmware types, including </a:t>
            </a:r>
            <a:r>
              <a:rPr lang="en-GB" dirty="0">
                <a:solidFill>
                  <a:srgbClr val="FF0000"/>
                </a:solidFill>
                <a:effectLst/>
                <a:latin typeface="Calibri" panose="020F0502020204030204" pitchFamily="34" charset="0"/>
                <a:cs typeface="Calibri" panose="020F0502020204030204" pitchFamily="34" charset="0"/>
              </a:rPr>
              <a:t>custom algorithms, like DERIV and RTA, can be selected via software</a:t>
            </a:r>
            <a:r>
              <a:rPr lang="en-GB" dirty="0">
                <a:effectLst/>
                <a:latin typeface="Calibri" panose="020F0502020204030204" pitchFamily="34" charset="0"/>
                <a:cs typeface="Calibri" panose="020F0502020204030204" pitchFamily="34" charset="0"/>
              </a:rPr>
              <a:t>. Besides VHDL programming language, the available </a:t>
            </a:r>
            <a:r>
              <a:rPr lang="en-GB" dirty="0">
                <a:solidFill>
                  <a:srgbClr val="FF0000"/>
                </a:solidFill>
                <a:effectLst/>
                <a:latin typeface="Calibri" panose="020F0502020204030204" pitchFamily="34" charset="0"/>
                <a:cs typeface="Calibri" panose="020F0502020204030204" pitchFamily="34" charset="0"/>
              </a:rPr>
              <a:t>Sci-Compiler software</a:t>
            </a:r>
            <a:r>
              <a:rPr lang="en-GB" dirty="0">
                <a:effectLst/>
                <a:latin typeface="Calibri" panose="020F0502020204030204" pitchFamily="34" charset="0"/>
                <a:cs typeface="Calibri" panose="020F0502020204030204" pitchFamily="34" charset="0"/>
              </a:rPr>
              <a:t>, a block-diagram-based graphic tool, offers a very flexible and user-friendly way to build up more complex algorithms. </a:t>
            </a:r>
          </a:p>
          <a:p>
            <a:pPr marL="285750" indent="-285750" algn="just">
              <a:spcBef>
                <a:spcPts val="200"/>
              </a:spcBef>
              <a:spcAft>
                <a:spcPts val="200"/>
              </a:spcAft>
              <a:buFont typeface="Arial" panose="020B0604020202020204" pitchFamily="34" charset="0"/>
              <a:buChar char="•"/>
            </a:pPr>
            <a:endParaRPr lang="en-GB" dirty="0">
              <a:effectLst/>
              <a:latin typeface="Calibri" panose="020F0502020204030204" pitchFamily="34" charset="0"/>
              <a:cs typeface="Calibri" panose="020F0502020204030204" pitchFamily="34" charset="0"/>
            </a:endParaRPr>
          </a:p>
          <a:p>
            <a:pPr marL="285750" indent="-285750" algn="just">
              <a:spcBef>
                <a:spcPts val="200"/>
              </a:spcBef>
              <a:spcAft>
                <a:spcPts val="200"/>
              </a:spcAft>
              <a:buFont typeface="Arial" panose="020B0604020202020204" pitchFamily="34" charset="0"/>
              <a:buChar char="•"/>
            </a:pPr>
            <a:r>
              <a:rPr lang="en-GB" dirty="0">
                <a:latin typeface="Calibri" panose="020F0502020204030204" pitchFamily="34" charset="0"/>
                <a:cs typeface="Calibri" panose="020F0502020204030204" pitchFamily="34" charset="0"/>
              </a:rPr>
              <a:t>The CC algorithms are currently being </a:t>
            </a:r>
            <a:r>
              <a:rPr lang="en-GB" i="0" dirty="0">
                <a:effectLst/>
                <a:latin typeface="Calibri" panose="020F0502020204030204" pitchFamily="34" charset="0"/>
                <a:cs typeface="Calibri" panose="020F0502020204030204" pitchFamily="34" charset="0"/>
              </a:rPr>
              <a:t>implemented, the test of the whole procedure will shortly follow and the results of a </a:t>
            </a:r>
            <a:r>
              <a:rPr lang="en-GB" i="0" dirty="0">
                <a:solidFill>
                  <a:srgbClr val="FF0000"/>
                </a:solidFill>
                <a:effectLst/>
                <a:latin typeface="Calibri" panose="020F0502020204030204" pitchFamily="34" charset="0"/>
                <a:cs typeface="Calibri" panose="020F0502020204030204" pitchFamily="34" charset="0"/>
              </a:rPr>
              <a:t>direct comparison between the CAEN VX2751 and the ADC32RF45 + KCU105 with experimental drift tube waveforms </a:t>
            </a:r>
            <a:r>
              <a:rPr lang="en-GB" i="0" dirty="0">
                <a:effectLst/>
                <a:latin typeface="Calibri" panose="020F0502020204030204" pitchFamily="34" charset="0"/>
                <a:cs typeface="Calibri" panose="020F0502020204030204" pitchFamily="34" charset="0"/>
              </a:rPr>
              <a:t>will be shown.</a:t>
            </a:r>
            <a:endParaRPr lang="en-GB" dirty="0">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83323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nettore 1 16">
            <a:extLst>
              <a:ext uri="{FF2B5EF4-FFF2-40B4-BE49-F238E27FC236}">
                <a16:creationId xmlns:a16="http://schemas.microsoft.com/office/drawing/2014/main" id="{E376A909-01AE-674F-9368-FB2C03471761}"/>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numero diapositiva 1">
            <a:extLst>
              <a:ext uri="{FF2B5EF4-FFF2-40B4-BE49-F238E27FC236}">
                <a16:creationId xmlns:a16="http://schemas.microsoft.com/office/drawing/2014/main" id="{E4BE496A-D9B8-DF45-A3D8-69AA45899DDA}"/>
              </a:ext>
            </a:extLst>
          </p:cNvPr>
          <p:cNvSpPr>
            <a:spLocks noGrp="1"/>
          </p:cNvSpPr>
          <p:nvPr>
            <p:ph type="sldNum" sz="quarter" idx="12"/>
          </p:nvPr>
        </p:nvSpPr>
        <p:spPr/>
        <p:txBody>
          <a:bodyPr/>
          <a:lstStyle/>
          <a:p>
            <a:fld id="{722A8398-17B9-0E47-8399-79BCEBFF3246}" type="slidenum">
              <a:rPr lang="en-GB" smtClean="0"/>
              <a:t>15</a:t>
            </a:fld>
            <a:endParaRPr lang="en-GB" dirty="0"/>
          </a:p>
        </p:txBody>
      </p:sp>
      <p:sp>
        <p:nvSpPr>
          <p:cNvPr id="8" name="Rettangolo 7">
            <a:extLst>
              <a:ext uri="{FF2B5EF4-FFF2-40B4-BE49-F238E27FC236}">
                <a16:creationId xmlns:a16="http://schemas.microsoft.com/office/drawing/2014/main" id="{4D143C9E-9891-4A4F-A5BB-269791E003C2}"/>
              </a:ext>
            </a:extLst>
          </p:cNvPr>
          <p:cNvSpPr/>
          <p:nvPr/>
        </p:nvSpPr>
        <p:spPr>
          <a:xfrm>
            <a:off x="386686" y="141451"/>
            <a:ext cx="11418628" cy="707886"/>
          </a:xfrm>
          <a:prstGeom prst="rect">
            <a:avLst/>
          </a:prstGeom>
          <a:noFill/>
        </p:spPr>
        <p:txBody>
          <a:bodyPr wrap="square">
            <a:spAutoFit/>
          </a:bodyPr>
          <a:lstStyle/>
          <a:p>
            <a:r>
              <a:rPr lang="it-IT" sz="4000" kern="0" dirty="0">
                <a:cs typeface="Arial" panose="020B0604020202020204" pitchFamily="34" charset="0"/>
              </a:rPr>
              <a:t>NALU Scientific ASoCv3 and </a:t>
            </a:r>
            <a:r>
              <a:rPr lang="it-IT" sz="4000" kern="0" dirty="0" err="1">
                <a:cs typeface="Arial" panose="020B0604020202020204" pitchFamily="34" charset="0"/>
              </a:rPr>
              <a:t>HDSoC</a:t>
            </a:r>
            <a:endParaRPr lang="it-IT" sz="4000" kern="0" dirty="0">
              <a:cs typeface="Arial" panose="020B0604020202020204" pitchFamily="34" charset="0"/>
            </a:endParaRPr>
          </a:p>
        </p:txBody>
      </p:sp>
      <p:sp>
        <p:nvSpPr>
          <p:cNvPr id="4" name="Segnaposto data 3">
            <a:extLst>
              <a:ext uri="{FF2B5EF4-FFF2-40B4-BE49-F238E27FC236}">
                <a16:creationId xmlns:a16="http://schemas.microsoft.com/office/drawing/2014/main" id="{1A6B3585-F6B8-483F-99E2-719F6E69E1AF}"/>
              </a:ext>
            </a:extLst>
          </p:cNvPr>
          <p:cNvSpPr>
            <a:spLocks noGrp="1"/>
          </p:cNvSpPr>
          <p:nvPr>
            <p:ph type="dt" sz="half" idx="10"/>
          </p:nvPr>
        </p:nvSpPr>
        <p:spPr/>
        <p:txBody>
          <a:bodyPr/>
          <a:lstStyle/>
          <a:p>
            <a:r>
              <a:rPr lang="it-IT"/>
              <a:t>06/05/25</a:t>
            </a:r>
            <a:endParaRPr lang="en-GB" dirty="0"/>
          </a:p>
        </p:txBody>
      </p:sp>
      <p:sp>
        <p:nvSpPr>
          <p:cNvPr id="7" name="Segnaposto piè di pagina 6">
            <a:extLst>
              <a:ext uri="{FF2B5EF4-FFF2-40B4-BE49-F238E27FC236}">
                <a16:creationId xmlns:a16="http://schemas.microsoft.com/office/drawing/2014/main" id="{E0CA2BDB-BBDC-F2A7-4105-F1AE76AEBF0E}"/>
              </a:ext>
            </a:extLst>
          </p:cNvPr>
          <p:cNvSpPr>
            <a:spLocks noGrp="1"/>
          </p:cNvSpPr>
          <p:nvPr>
            <p:ph type="ftr" sz="quarter" idx="11"/>
          </p:nvPr>
        </p:nvSpPr>
        <p:spPr/>
        <p:txBody>
          <a:bodyPr/>
          <a:lstStyle/>
          <a:p>
            <a:r>
              <a:rPr lang="en-GB"/>
              <a:t>AIDAinnova 7.4.1 - M. Primavera</a:t>
            </a:r>
            <a:endParaRPr lang="en-GB" dirty="0"/>
          </a:p>
        </p:txBody>
      </p:sp>
      <p:pic>
        <p:nvPicPr>
          <p:cNvPr id="3" name="Picture 2">
            <a:extLst>
              <a:ext uri="{FF2B5EF4-FFF2-40B4-BE49-F238E27FC236}">
                <a16:creationId xmlns:a16="http://schemas.microsoft.com/office/drawing/2014/main" id="{D3C2101C-2EAF-6C4E-9CEE-221BA4CB002D}"/>
              </a:ext>
            </a:extLst>
          </p:cNvPr>
          <p:cNvPicPr>
            <a:picLocks noChangeAspect="1"/>
          </p:cNvPicPr>
          <p:nvPr/>
        </p:nvPicPr>
        <p:blipFill>
          <a:blip r:embed="rId2"/>
          <a:stretch>
            <a:fillRect/>
          </a:stretch>
        </p:blipFill>
        <p:spPr>
          <a:xfrm>
            <a:off x="386685" y="1007584"/>
            <a:ext cx="3834318" cy="2263633"/>
          </a:xfrm>
          <a:prstGeom prst="rect">
            <a:avLst/>
          </a:prstGeom>
        </p:spPr>
      </p:pic>
      <p:pic>
        <p:nvPicPr>
          <p:cNvPr id="5" name="Picture 4">
            <a:extLst>
              <a:ext uri="{FF2B5EF4-FFF2-40B4-BE49-F238E27FC236}">
                <a16:creationId xmlns:a16="http://schemas.microsoft.com/office/drawing/2014/main" id="{869F8650-73E6-D5C4-D1E4-D5D7F69BDE31}"/>
              </a:ext>
            </a:extLst>
          </p:cNvPr>
          <p:cNvPicPr>
            <a:picLocks noChangeAspect="1"/>
          </p:cNvPicPr>
          <p:nvPr/>
        </p:nvPicPr>
        <p:blipFill>
          <a:blip r:embed="rId3"/>
          <a:stretch>
            <a:fillRect/>
          </a:stretch>
        </p:blipFill>
        <p:spPr>
          <a:xfrm>
            <a:off x="386685" y="3765025"/>
            <a:ext cx="3834318" cy="2297719"/>
          </a:xfrm>
          <a:prstGeom prst="rect">
            <a:avLst/>
          </a:prstGeom>
        </p:spPr>
      </p:pic>
      <p:sp>
        <p:nvSpPr>
          <p:cNvPr id="6" name="TextBox 5">
            <a:extLst>
              <a:ext uri="{FF2B5EF4-FFF2-40B4-BE49-F238E27FC236}">
                <a16:creationId xmlns:a16="http://schemas.microsoft.com/office/drawing/2014/main" id="{5061EB87-B462-3F59-EE6B-E2A1E5AA7032}"/>
              </a:ext>
            </a:extLst>
          </p:cNvPr>
          <p:cNvSpPr txBox="1"/>
          <p:nvPr/>
        </p:nvSpPr>
        <p:spPr>
          <a:xfrm>
            <a:off x="1461806" y="3217452"/>
            <a:ext cx="1495987" cy="369332"/>
          </a:xfrm>
          <a:prstGeom prst="rect">
            <a:avLst/>
          </a:prstGeom>
          <a:noFill/>
        </p:spPr>
        <p:txBody>
          <a:bodyPr wrap="none" rtlCol="0">
            <a:spAutoFit/>
          </a:bodyPr>
          <a:lstStyle/>
          <a:p>
            <a:r>
              <a:rPr lang="en-US" dirty="0"/>
              <a:t>ASoCv3 board</a:t>
            </a:r>
          </a:p>
        </p:txBody>
      </p:sp>
      <p:sp>
        <p:nvSpPr>
          <p:cNvPr id="9" name="TextBox 8">
            <a:extLst>
              <a:ext uri="{FF2B5EF4-FFF2-40B4-BE49-F238E27FC236}">
                <a16:creationId xmlns:a16="http://schemas.microsoft.com/office/drawing/2014/main" id="{DA7881E8-43CC-809E-6356-D48FDE71DA22}"/>
              </a:ext>
            </a:extLst>
          </p:cNvPr>
          <p:cNvSpPr txBox="1"/>
          <p:nvPr/>
        </p:nvSpPr>
        <p:spPr>
          <a:xfrm>
            <a:off x="1589513" y="6024881"/>
            <a:ext cx="1428661" cy="369332"/>
          </a:xfrm>
          <a:prstGeom prst="rect">
            <a:avLst/>
          </a:prstGeom>
          <a:noFill/>
        </p:spPr>
        <p:txBody>
          <a:bodyPr wrap="none" rtlCol="0">
            <a:spAutoFit/>
          </a:bodyPr>
          <a:lstStyle/>
          <a:p>
            <a:r>
              <a:rPr lang="en-US" dirty="0" err="1"/>
              <a:t>HDSoC</a:t>
            </a:r>
            <a:r>
              <a:rPr lang="en-US" dirty="0"/>
              <a:t> board</a:t>
            </a:r>
          </a:p>
        </p:txBody>
      </p:sp>
      <p:sp>
        <p:nvSpPr>
          <p:cNvPr id="13" name="TextBox 12">
            <a:extLst>
              <a:ext uri="{FF2B5EF4-FFF2-40B4-BE49-F238E27FC236}">
                <a16:creationId xmlns:a16="http://schemas.microsoft.com/office/drawing/2014/main" id="{1DBCF125-F4FE-4B72-5DF8-295F62D9057D}"/>
              </a:ext>
            </a:extLst>
          </p:cNvPr>
          <p:cNvSpPr txBox="1"/>
          <p:nvPr/>
        </p:nvSpPr>
        <p:spPr>
          <a:xfrm>
            <a:off x="4280169" y="944512"/>
            <a:ext cx="4443098" cy="2862322"/>
          </a:xfrm>
          <a:prstGeom prst="rect">
            <a:avLst/>
          </a:prstGeom>
          <a:noFill/>
        </p:spPr>
        <p:txBody>
          <a:bodyPr wrap="square">
            <a:spAutoFit/>
          </a:bodyPr>
          <a:lstStyle/>
          <a:p>
            <a:pPr>
              <a:spcBef>
                <a:spcPts val="200"/>
              </a:spcBef>
              <a:spcAft>
                <a:spcPts val="200"/>
              </a:spcAft>
            </a:pPr>
            <a:r>
              <a:rPr lang="en-GB" dirty="0">
                <a:effectLst/>
                <a:latin typeface="Calibri" panose="020F0502020204030204" pitchFamily="34" charset="0"/>
                <a:cs typeface="Calibri" panose="020F0502020204030204" pitchFamily="34" charset="0"/>
              </a:rPr>
              <a:t>The </a:t>
            </a:r>
            <a:r>
              <a:rPr lang="en-GB" b="1" dirty="0">
                <a:latin typeface="Calibri" panose="020F0502020204030204" pitchFamily="34" charset="0"/>
                <a:cs typeface="Calibri" panose="020F0502020204030204" pitchFamily="34" charset="0"/>
              </a:rPr>
              <a:t>ASoCv3 board</a:t>
            </a:r>
            <a:r>
              <a:rPr lang="en-GB" dirty="0">
                <a:latin typeface="Calibri" panose="020F0502020204030204" pitchFamily="34" charset="0"/>
                <a:cs typeface="Calibri" panose="020F0502020204030204" pitchFamily="34" charset="0"/>
              </a:rPr>
              <a:t>, shown with a </a:t>
            </a:r>
            <a:r>
              <a:rPr lang="en-GB" b="1" dirty="0" err="1">
                <a:latin typeface="Calibri" panose="020F0502020204030204" pitchFamily="34" charset="0"/>
                <a:cs typeface="Calibri" panose="020F0502020204030204" pitchFamily="34" charset="0"/>
              </a:rPr>
              <a:t>Digilent</a:t>
            </a:r>
            <a:r>
              <a:rPr lang="en-GB" b="1" dirty="0">
                <a:latin typeface="Calibri" panose="020F0502020204030204" pitchFamily="34" charset="0"/>
                <a:cs typeface="Calibri" panose="020F0502020204030204" pitchFamily="34" charset="0"/>
              </a:rPr>
              <a:t> </a:t>
            </a:r>
            <a:r>
              <a:rPr lang="en-GB" b="1" dirty="0" err="1">
                <a:latin typeface="Calibri" panose="020F0502020204030204" pitchFamily="34" charset="0"/>
                <a:cs typeface="Calibri" panose="020F0502020204030204" pitchFamily="34" charset="0"/>
              </a:rPr>
              <a:t>Nexys</a:t>
            </a:r>
            <a:r>
              <a:rPr lang="en-GB" b="1" dirty="0">
                <a:latin typeface="Calibri" panose="020F0502020204030204" pitchFamily="34" charset="0"/>
                <a:cs typeface="Calibri" panose="020F0502020204030204" pitchFamily="34" charset="0"/>
              </a:rPr>
              <a:t> FPGA board</a:t>
            </a:r>
            <a:r>
              <a:rPr lang="en-GB" dirty="0">
                <a:latin typeface="Calibri" panose="020F0502020204030204" pitchFamily="34" charset="0"/>
                <a:cs typeface="Calibri" panose="020F0502020204030204" pitchFamily="34" charset="0"/>
              </a:rPr>
              <a:t> with a serial communication interface, </a:t>
            </a:r>
            <a:r>
              <a:rPr lang="en-GB" dirty="0">
                <a:effectLst/>
                <a:latin typeface="Calibri" panose="020F0502020204030204" pitchFamily="34" charset="0"/>
                <a:cs typeface="Calibri" panose="020F0502020204030204" pitchFamily="34" charset="0"/>
              </a:rPr>
              <a:t>has been tested on the bench by injecting an AWG signal simulating a drift tube signal. </a:t>
            </a:r>
            <a:r>
              <a:rPr lang="en-GB" dirty="0">
                <a:latin typeface="Calibri" panose="020F0502020204030204" pitchFamily="34" charset="0"/>
                <a:cs typeface="Calibri" panose="020F0502020204030204" pitchFamily="34" charset="0"/>
              </a:rPr>
              <a:t>The comparison of the</a:t>
            </a:r>
            <a:r>
              <a:rPr lang="en-GB" dirty="0">
                <a:effectLst/>
                <a:latin typeface="Calibri" panose="020F0502020204030204" pitchFamily="34" charset="0"/>
                <a:cs typeface="Calibri" panose="020F0502020204030204" pitchFamily="34" charset="0"/>
              </a:rPr>
              <a:t> AWG signal (at left) with the signal seen by the ASoCv3 (at right)  </a:t>
            </a:r>
            <a:r>
              <a:rPr lang="en-GB" dirty="0">
                <a:solidFill>
                  <a:srgbClr val="FF0000"/>
                </a:solidFill>
                <a:effectLst/>
                <a:latin typeface="Calibri" panose="020F0502020204030204" pitchFamily="34" charset="0"/>
                <a:cs typeface="Calibri" panose="020F0502020204030204" pitchFamily="34" charset="0"/>
              </a:rPr>
              <a:t>shows bandwidths limitations, concealing structures with close peaks, and a significant  worsening of the signal to noise ratio.</a:t>
            </a:r>
          </a:p>
        </p:txBody>
      </p:sp>
      <p:pic>
        <p:nvPicPr>
          <p:cNvPr id="14" name="Picture 13">
            <a:extLst>
              <a:ext uri="{FF2B5EF4-FFF2-40B4-BE49-F238E27FC236}">
                <a16:creationId xmlns:a16="http://schemas.microsoft.com/office/drawing/2014/main" id="{E642811B-585E-E2A3-51F7-C0B5B8C8C615}"/>
              </a:ext>
            </a:extLst>
          </p:cNvPr>
          <p:cNvPicPr>
            <a:picLocks noChangeAspect="1"/>
          </p:cNvPicPr>
          <p:nvPr/>
        </p:nvPicPr>
        <p:blipFill>
          <a:blip r:embed="rId4"/>
          <a:stretch>
            <a:fillRect/>
          </a:stretch>
        </p:blipFill>
        <p:spPr>
          <a:xfrm>
            <a:off x="8723267" y="1007584"/>
            <a:ext cx="3225800" cy="2057400"/>
          </a:xfrm>
          <a:prstGeom prst="rect">
            <a:avLst/>
          </a:prstGeom>
        </p:spPr>
      </p:pic>
      <p:sp>
        <p:nvSpPr>
          <p:cNvPr id="16" name="TextBox 15">
            <a:extLst>
              <a:ext uri="{FF2B5EF4-FFF2-40B4-BE49-F238E27FC236}">
                <a16:creationId xmlns:a16="http://schemas.microsoft.com/office/drawing/2014/main" id="{232386F0-CD5D-FE56-F63B-F94C9869B87F}"/>
              </a:ext>
            </a:extLst>
          </p:cNvPr>
          <p:cNvSpPr txBox="1"/>
          <p:nvPr/>
        </p:nvSpPr>
        <p:spPr>
          <a:xfrm>
            <a:off x="4407101" y="4219827"/>
            <a:ext cx="7127795" cy="1754326"/>
          </a:xfrm>
          <a:prstGeom prst="rect">
            <a:avLst/>
          </a:prstGeom>
          <a:noFill/>
        </p:spPr>
        <p:txBody>
          <a:bodyPr wrap="square">
            <a:spAutoFit/>
          </a:bodyPr>
          <a:lstStyle/>
          <a:p>
            <a:pPr algn="just">
              <a:spcBef>
                <a:spcPts val="200"/>
              </a:spcBef>
              <a:spcAft>
                <a:spcPts val="200"/>
              </a:spcAft>
            </a:pPr>
            <a:r>
              <a:rPr lang="en-GB" i="0" kern="0" dirty="0" err="1">
                <a:effectLst/>
                <a:latin typeface="Calibri" panose="020F0502020204030204" pitchFamily="34" charset="0"/>
                <a:ea typeface="Calibri" panose="020F0502020204030204" pitchFamily="34" charset="0"/>
                <a:cs typeface="Calibri" panose="020F0502020204030204" pitchFamily="34" charset="0"/>
              </a:rPr>
              <a:t>Nalu</a:t>
            </a:r>
            <a:r>
              <a:rPr lang="en-GB" i="0" kern="0" dirty="0">
                <a:effectLst/>
                <a:latin typeface="Calibri" panose="020F0502020204030204" pitchFamily="34" charset="0"/>
                <a:ea typeface="Calibri" panose="020F0502020204030204" pitchFamily="34" charset="0"/>
                <a:cs typeface="Calibri" panose="020F0502020204030204" pitchFamily="34" charset="0"/>
              </a:rPr>
              <a:t> Scientific </a:t>
            </a:r>
            <a:r>
              <a:rPr lang="en-GB" b="1" i="0" kern="0" dirty="0">
                <a:effectLst/>
                <a:latin typeface="Calibri" panose="020F0502020204030204" pitchFamily="34" charset="0"/>
                <a:ea typeface="Calibri" panose="020F0502020204030204" pitchFamily="34" charset="0"/>
                <a:cs typeface="Calibri" panose="020F0502020204030204" pitchFamily="34" charset="0"/>
              </a:rPr>
              <a:t>has also developed </a:t>
            </a:r>
            <a:r>
              <a:rPr lang="en-GB" i="0" kern="0" dirty="0">
                <a:effectLst/>
                <a:latin typeface="Calibri" panose="020F0502020204030204" pitchFamily="34" charset="0"/>
                <a:ea typeface="Calibri" panose="020F0502020204030204" pitchFamily="34" charset="0"/>
                <a:cs typeface="Calibri" panose="020F0502020204030204" pitchFamily="34" charset="0"/>
              </a:rPr>
              <a:t>a new high-density chip, </a:t>
            </a:r>
            <a:r>
              <a:rPr lang="en-GB" b="1" i="0" kern="0" dirty="0" err="1">
                <a:effectLst/>
                <a:latin typeface="Calibri" panose="020F0502020204030204" pitchFamily="34" charset="0"/>
                <a:ea typeface="Calibri" panose="020F0502020204030204" pitchFamily="34" charset="0"/>
                <a:cs typeface="Calibri" panose="020F0502020204030204" pitchFamily="34" charset="0"/>
              </a:rPr>
              <a:t>HDSoC</a:t>
            </a:r>
            <a:r>
              <a:rPr lang="en-GB" i="0" kern="0" dirty="0">
                <a:effectLst/>
                <a:latin typeface="Calibri" panose="020F0502020204030204" pitchFamily="34" charset="0"/>
                <a:ea typeface="Calibri" panose="020F0502020204030204" pitchFamily="34" charset="0"/>
                <a:cs typeface="Calibri" panose="020F0502020204030204" pitchFamily="34" charset="0"/>
              </a:rPr>
              <a:t>, with 64 channels, &gt; </a:t>
            </a:r>
            <a:r>
              <a:rPr lang="en-GB" i="1" kern="0" dirty="0">
                <a:effectLst/>
                <a:latin typeface="Calibri" panose="020F0502020204030204" pitchFamily="34" charset="0"/>
                <a:ea typeface="Calibri" panose="020F0502020204030204" pitchFamily="34" charset="0"/>
                <a:cs typeface="Calibri" panose="020F0502020204030204" pitchFamily="34" charset="0"/>
              </a:rPr>
              <a:t>600 MHz</a:t>
            </a:r>
            <a:r>
              <a:rPr lang="en-GB" i="0" kern="0" dirty="0">
                <a:effectLst/>
                <a:latin typeface="Calibri" panose="020F0502020204030204" pitchFamily="34" charset="0"/>
                <a:ea typeface="Calibri" panose="020F0502020204030204" pitchFamily="34" charset="0"/>
                <a:cs typeface="Calibri" panose="020F0502020204030204" pitchFamily="34" charset="0"/>
              </a:rPr>
              <a:t> </a:t>
            </a:r>
            <a:r>
              <a:rPr lang="en-GB" i="0" kern="0" dirty="0" err="1">
                <a:effectLst/>
                <a:latin typeface="Calibri" panose="020F0502020204030204" pitchFamily="34" charset="0"/>
                <a:ea typeface="Calibri" panose="020F0502020204030204" pitchFamily="34" charset="0"/>
                <a:cs typeface="Calibri" panose="020F0502020204030204" pitchFamily="34" charset="0"/>
              </a:rPr>
              <a:t>analog</a:t>
            </a:r>
            <a:r>
              <a:rPr lang="en-GB" i="0" kern="0" dirty="0">
                <a:effectLst/>
                <a:latin typeface="Calibri" panose="020F0502020204030204" pitchFamily="34" charset="0"/>
                <a:ea typeface="Calibri" panose="020F0502020204030204" pitchFamily="34" charset="0"/>
                <a:cs typeface="Calibri" panose="020F0502020204030204" pitchFamily="34" charset="0"/>
              </a:rPr>
              <a:t> bandwidth and up to </a:t>
            </a:r>
            <a:r>
              <a:rPr lang="en-GB" i="1" kern="0" dirty="0">
                <a:effectLst/>
                <a:latin typeface="Calibri" panose="020F0502020204030204" pitchFamily="34" charset="0"/>
                <a:ea typeface="Calibri" panose="020F0502020204030204" pitchFamily="34" charset="0"/>
                <a:cs typeface="Calibri" panose="020F0502020204030204" pitchFamily="34" charset="0"/>
              </a:rPr>
              <a:t>2 </a:t>
            </a:r>
            <a:r>
              <a:rPr lang="en-GB" i="1" kern="0" dirty="0" err="1">
                <a:effectLst/>
                <a:latin typeface="Calibri" panose="020F0502020204030204" pitchFamily="34" charset="0"/>
                <a:ea typeface="Calibri" panose="020F0502020204030204" pitchFamily="34" charset="0"/>
                <a:cs typeface="Calibri" panose="020F0502020204030204" pitchFamily="34" charset="0"/>
              </a:rPr>
              <a:t>GSa</a:t>
            </a:r>
            <a:r>
              <a:rPr lang="en-GB" i="1" kern="0" dirty="0">
                <a:effectLst/>
                <a:latin typeface="Calibri" panose="020F0502020204030204" pitchFamily="34" charset="0"/>
                <a:ea typeface="Calibri" panose="020F0502020204030204" pitchFamily="34" charset="0"/>
                <a:cs typeface="Calibri" panose="020F0502020204030204" pitchFamily="34" charset="0"/>
              </a:rPr>
              <a:t>/s</a:t>
            </a:r>
            <a:r>
              <a:rPr lang="en-GB" i="0" kern="0" dirty="0">
                <a:effectLst/>
                <a:latin typeface="Calibri" panose="020F0502020204030204" pitchFamily="34" charset="0"/>
                <a:ea typeface="Calibri" panose="020F0502020204030204" pitchFamily="34" charset="0"/>
                <a:cs typeface="Calibri" panose="020F0502020204030204" pitchFamily="34" charset="0"/>
              </a:rPr>
              <a:t> sampling rate. A 32 channels evaluation board of this chip has been procured (thanks to CAEN Technologies, US branch of CAEN, distributor for </a:t>
            </a:r>
            <a:r>
              <a:rPr lang="en-GB" i="0" kern="0" dirty="0" err="1">
                <a:effectLst/>
                <a:latin typeface="Calibri" panose="020F0502020204030204" pitchFamily="34" charset="0"/>
                <a:ea typeface="Calibri" panose="020F0502020204030204" pitchFamily="34" charset="0"/>
                <a:cs typeface="Calibri" panose="020F0502020204030204" pitchFamily="34" charset="0"/>
              </a:rPr>
              <a:t>Nalu</a:t>
            </a:r>
            <a:r>
              <a:rPr lang="en-GB" i="0" kern="0" dirty="0">
                <a:effectLst/>
                <a:latin typeface="Calibri" panose="020F0502020204030204" pitchFamily="34" charset="0"/>
                <a:ea typeface="Calibri" panose="020F0502020204030204" pitchFamily="34" charset="0"/>
                <a:cs typeface="Calibri" panose="020F0502020204030204" pitchFamily="34" charset="0"/>
              </a:rPr>
              <a:t> Scientific), together with a </a:t>
            </a:r>
            <a:r>
              <a:rPr lang="en-GB" b="1" i="0" kern="0" dirty="0" err="1">
                <a:effectLst/>
                <a:latin typeface="Calibri" panose="020F0502020204030204" pitchFamily="34" charset="0"/>
                <a:ea typeface="Calibri" panose="020F0502020204030204" pitchFamily="34" charset="0"/>
                <a:cs typeface="Calibri" panose="020F0502020204030204" pitchFamily="34" charset="0"/>
              </a:rPr>
              <a:t>Digilent</a:t>
            </a:r>
            <a:r>
              <a:rPr lang="en-GB" b="1" i="0" kern="0" dirty="0">
                <a:effectLst/>
                <a:latin typeface="Calibri" panose="020F0502020204030204" pitchFamily="34" charset="0"/>
                <a:ea typeface="Calibri" panose="020F0502020204030204" pitchFamily="34" charset="0"/>
                <a:cs typeface="Calibri" panose="020F0502020204030204" pitchFamily="34" charset="0"/>
              </a:rPr>
              <a:t> </a:t>
            </a:r>
            <a:r>
              <a:rPr lang="en-GB" b="1" i="0" kern="0" dirty="0" err="1">
                <a:effectLst/>
                <a:latin typeface="Calibri" panose="020F0502020204030204" pitchFamily="34" charset="0"/>
                <a:ea typeface="Calibri" panose="020F0502020204030204" pitchFamily="34" charset="0"/>
                <a:cs typeface="Calibri" panose="020F0502020204030204" pitchFamily="34" charset="0"/>
              </a:rPr>
              <a:t>Nexys</a:t>
            </a:r>
            <a:r>
              <a:rPr lang="en-GB" b="1" i="0" kern="0" dirty="0">
                <a:effectLst/>
                <a:latin typeface="Calibri" panose="020F0502020204030204" pitchFamily="34" charset="0"/>
                <a:ea typeface="Calibri" panose="020F0502020204030204" pitchFamily="34" charset="0"/>
                <a:cs typeface="Calibri" panose="020F0502020204030204" pitchFamily="34" charset="0"/>
              </a:rPr>
              <a:t> FPGA board</a:t>
            </a:r>
            <a:r>
              <a:rPr lang="en-GB" i="0" kern="0" dirty="0">
                <a:effectLst/>
                <a:latin typeface="Calibri" panose="020F0502020204030204" pitchFamily="34" charset="0"/>
                <a:ea typeface="Calibri" panose="020F0502020204030204" pitchFamily="34" charset="0"/>
                <a:cs typeface="Calibri" panose="020F0502020204030204" pitchFamily="34" charset="0"/>
              </a:rPr>
              <a:t> with a serial communication interface. </a:t>
            </a:r>
            <a:r>
              <a:rPr lang="en-GB" i="0" kern="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The electronic setup, is currently under testing</a:t>
            </a:r>
            <a:r>
              <a:rPr lang="en-GB" i="0" kern="0" dirty="0">
                <a:effectLst/>
                <a:latin typeface="Calibri" panose="020F0502020204030204" pitchFamily="34" charset="0"/>
                <a:ea typeface="Calibri" panose="020F0502020204030204" pitchFamily="34" charset="0"/>
                <a:cs typeface="Calibri" panose="020F0502020204030204" pitchFamily="34" charset="0"/>
              </a:rPr>
              <a:t>.</a:t>
            </a:r>
            <a:endParaRPr lang="en-GB" dirty="0">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72163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nettore 1 16">
            <a:extLst>
              <a:ext uri="{FF2B5EF4-FFF2-40B4-BE49-F238E27FC236}">
                <a16:creationId xmlns:a16="http://schemas.microsoft.com/office/drawing/2014/main" id="{E376A909-01AE-674F-9368-FB2C03471761}"/>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numero diapositiva 1">
            <a:extLst>
              <a:ext uri="{FF2B5EF4-FFF2-40B4-BE49-F238E27FC236}">
                <a16:creationId xmlns:a16="http://schemas.microsoft.com/office/drawing/2014/main" id="{E4BE496A-D9B8-DF45-A3D8-69AA45899DDA}"/>
              </a:ext>
            </a:extLst>
          </p:cNvPr>
          <p:cNvSpPr>
            <a:spLocks noGrp="1"/>
          </p:cNvSpPr>
          <p:nvPr>
            <p:ph type="sldNum" sz="quarter" idx="12"/>
          </p:nvPr>
        </p:nvSpPr>
        <p:spPr/>
        <p:txBody>
          <a:bodyPr/>
          <a:lstStyle/>
          <a:p>
            <a:fld id="{722A8398-17B9-0E47-8399-79BCEBFF3246}" type="slidenum">
              <a:rPr lang="en-GB" smtClean="0"/>
              <a:t>16</a:t>
            </a:fld>
            <a:endParaRPr lang="en-GB" dirty="0"/>
          </a:p>
        </p:txBody>
      </p:sp>
      <p:sp>
        <p:nvSpPr>
          <p:cNvPr id="8" name="Rettangolo 7">
            <a:extLst>
              <a:ext uri="{FF2B5EF4-FFF2-40B4-BE49-F238E27FC236}">
                <a16:creationId xmlns:a16="http://schemas.microsoft.com/office/drawing/2014/main" id="{4D143C9E-9891-4A4F-A5BB-269791E003C2}"/>
              </a:ext>
            </a:extLst>
          </p:cNvPr>
          <p:cNvSpPr/>
          <p:nvPr/>
        </p:nvSpPr>
        <p:spPr>
          <a:xfrm>
            <a:off x="386686" y="141451"/>
            <a:ext cx="11418628" cy="707886"/>
          </a:xfrm>
          <a:prstGeom prst="rect">
            <a:avLst/>
          </a:prstGeom>
          <a:noFill/>
        </p:spPr>
        <p:txBody>
          <a:bodyPr wrap="square">
            <a:spAutoFit/>
          </a:bodyPr>
          <a:lstStyle/>
          <a:p>
            <a:r>
              <a:rPr lang="it-IT" sz="4000" kern="0" dirty="0">
                <a:cs typeface="Arial" panose="020B0604020202020204" pitchFamily="34" charset="0"/>
              </a:rPr>
              <a:t>CONCLUSIONS for </a:t>
            </a:r>
            <a:r>
              <a:rPr lang="it-IT" sz="4000" kern="0" dirty="0">
                <a:solidFill>
                  <a:srgbClr val="192F60"/>
                </a:solidFill>
                <a:cs typeface="Arial" panose="020B0604020202020204" pitchFamily="34" charset="0"/>
              </a:rPr>
              <a:t>Task 7.4.1 </a:t>
            </a:r>
            <a:r>
              <a:rPr lang="it-IT" sz="4000" kern="0" dirty="0">
                <a:cs typeface="Arial" panose="020B0604020202020204" pitchFamily="34" charset="0"/>
              </a:rPr>
              <a:t>- 1</a:t>
            </a:r>
          </a:p>
        </p:txBody>
      </p:sp>
      <p:sp>
        <p:nvSpPr>
          <p:cNvPr id="4" name="Segnaposto data 3">
            <a:extLst>
              <a:ext uri="{FF2B5EF4-FFF2-40B4-BE49-F238E27FC236}">
                <a16:creationId xmlns:a16="http://schemas.microsoft.com/office/drawing/2014/main" id="{1A6B3585-F6B8-483F-99E2-719F6E69E1AF}"/>
              </a:ext>
            </a:extLst>
          </p:cNvPr>
          <p:cNvSpPr>
            <a:spLocks noGrp="1"/>
          </p:cNvSpPr>
          <p:nvPr>
            <p:ph type="dt" sz="half" idx="10"/>
          </p:nvPr>
        </p:nvSpPr>
        <p:spPr/>
        <p:txBody>
          <a:bodyPr/>
          <a:lstStyle/>
          <a:p>
            <a:r>
              <a:rPr lang="it-IT"/>
              <a:t>06/05/25</a:t>
            </a:r>
            <a:endParaRPr lang="en-GB" dirty="0"/>
          </a:p>
        </p:txBody>
      </p:sp>
      <p:sp>
        <p:nvSpPr>
          <p:cNvPr id="7" name="Segnaposto piè di pagina 6">
            <a:extLst>
              <a:ext uri="{FF2B5EF4-FFF2-40B4-BE49-F238E27FC236}">
                <a16:creationId xmlns:a16="http://schemas.microsoft.com/office/drawing/2014/main" id="{E0CA2BDB-BBDC-F2A7-4105-F1AE76AEBF0E}"/>
              </a:ext>
            </a:extLst>
          </p:cNvPr>
          <p:cNvSpPr>
            <a:spLocks noGrp="1"/>
          </p:cNvSpPr>
          <p:nvPr>
            <p:ph type="ftr" sz="quarter" idx="11"/>
          </p:nvPr>
        </p:nvSpPr>
        <p:spPr/>
        <p:txBody>
          <a:bodyPr/>
          <a:lstStyle/>
          <a:p>
            <a:r>
              <a:rPr lang="en-GB"/>
              <a:t>AIDAinnova 7.4.1 - M. Primavera</a:t>
            </a:r>
            <a:endParaRPr lang="en-GB" dirty="0"/>
          </a:p>
        </p:txBody>
      </p:sp>
      <p:sp>
        <p:nvSpPr>
          <p:cNvPr id="10" name="Rectangle 1">
            <a:extLst>
              <a:ext uri="{FF2B5EF4-FFF2-40B4-BE49-F238E27FC236}">
                <a16:creationId xmlns:a16="http://schemas.microsoft.com/office/drawing/2014/main" id="{BA31F35D-F94B-F536-DBD7-2E0B3437BE40}"/>
              </a:ext>
            </a:extLst>
          </p:cNvPr>
          <p:cNvSpPr>
            <a:spLocks noChangeArrowheads="1"/>
          </p:cNvSpPr>
          <p:nvPr/>
        </p:nvSpPr>
        <p:spPr bwMode="auto">
          <a:xfrm>
            <a:off x="265490" y="1208790"/>
            <a:ext cx="11661019" cy="4939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IT" altLang="en-IT" dirty="0">
                <a:latin typeface="Calibri" panose="020F0502020204030204" pitchFamily="34" charset="0"/>
                <a:cs typeface="Calibri" panose="020F0502020204030204" pitchFamily="34" charset="0"/>
              </a:rPr>
              <a:t>C</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oncentrating on the three alternative hardware implementations previously listed, equipped with the described DERIV and RTA algorithms: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IT" altLang="en-IT" sz="9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lvl="1" eaLnBrk="0" fontAlgn="base" hangingPunct="0">
              <a:spcBef>
                <a:spcPct val="0"/>
              </a:spcBef>
              <a:spcAft>
                <a:spcPct val="0"/>
              </a:spcAft>
            </a:pP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IT" altLang="en-IT" b="1" i="0" u="none" strike="noStrike" cap="none" normalizeH="0" baseline="0" dirty="0">
                <a:ln>
                  <a:noFill/>
                </a:ln>
                <a:solidFill>
                  <a:srgbClr val="C00000"/>
                </a:solidFill>
                <a:effectLst/>
                <a:latin typeface="Calibri" panose="020F0502020204030204" pitchFamily="34" charset="0"/>
                <a:cs typeface="Calibri" panose="020F0502020204030204" pitchFamily="34" charset="0"/>
              </a:rPr>
              <a:t>NALU SCIENTIFIC ASoCv3 and HDSoC</a:t>
            </a:r>
            <a:endParaRPr kumimoji="0" lang="en-IT" altLang="en-IT" sz="900" b="1" i="0" u="none" strike="noStrike" cap="none" normalizeH="0" baseline="0" dirty="0">
              <a:ln>
                <a:noFill/>
              </a:ln>
              <a:solidFill>
                <a:srgbClr val="C00000"/>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IT" altLang="en-IT" dirty="0">
                <a:latin typeface="Calibri" panose="020F0502020204030204" pitchFamily="34" charset="0"/>
                <a:cs typeface="Calibri" panose="020F0502020204030204" pitchFamily="34" charset="0"/>
              </a:rPr>
              <a:t>I</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 is evident that the quoted bandwidth of the ASoCv3 chip, </a:t>
            </a:r>
            <a:r>
              <a:rPr kumimoji="0" lang="en-IT" altLang="en-IT"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850 MHz,</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IT" altLang="en-IT" b="0" i="0" u="none" strike="noStrike" cap="none" normalizeH="0" baseline="0" dirty="0">
                <a:ln>
                  <a:noFill/>
                </a:ln>
                <a:solidFill>
                  <a:srgbClr val="0070C0"/>
                </a:solidFill>
                <a:effectLst/>
                <a:latin typeface="Calibri" panose="020F0502020204030204" pitchFamily="34" charset="0"/>
                <a:cs typeface="Calibri" panose="020F0502020204030204" pitchFamily="34" charset="0"/>
              </a:rPr>
              <a:t>is marginal for an efficient application of the cluster counting technique</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We expect an even inferior performance from the test of the HDSoCv1 chip, since its analogue bandwidth is quoted to be even lower, </a:t>
            </a:r>
            <a:r>
              <a:rPr kumimoji="0" lang="en-IT" altLang="en-IT" b="0"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600 MHz</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We are confident that future versions of these chips will provide better performance in terms of bandwidth, and we will pay attention to new releases.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IT" altLang="en-IT" sz="9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lvl="1" eaLnBrk="0" fontAlgn="base" hangingPunct="0">
              <a:spcBef>
                <a:spcPct val="0"/>
              </a:spcBef>
              <a:spcAft>
                <a:spcPct val="0"/>
              </a:spcAft>
            </a:pP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lang="en-IT" altLang="en-IT" b="1" dirty="0">
                <a:solidFill>
                  <a:srgbClr val="C00000"/>
                </a:solidFill>
                <a:latin typeface="Calibri" panose="020F0502020204030204" pitchFamily="34" charset="0"/>
                <a:cs typeface="Calibri" panose="020F0502020204030204" pitchFamily="34" charset="0"/>
              </a:rPr>
              <a:t>CAEN digitizer VX2751</a:t>
            </a:r>
          </a:p>
          <a:p>
            <a:pPr lvl="0" eaLnBrk="0" fontAlgn="base" hangingPunct="0">
              <a:spcBef>
                <a:spcPct val="0"/>
              </a:spcBef>
              <a:spcAft>
                <a:spcPct val="0"/>
              </a:spcAft>
            </a:pP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Although the performance of the very recently (January 2025) released VX2751 digitizer have </a:t>
            </a:r>
            <a:r>
              <a:rPr lang="en-IT" altLang="en-IT" dirty="0">
                <a:latin typeface="Calibri" panose="020F0502020204030204" pitchFamily="34" charset="0"/>
                <a:cs typeface="Calibri" panose="020F0502020204030204" pitchFamily="34" charset="0"/>
              </a:rPr>
              <a:t>not yet been fully </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evaluated, according to the experience gained with the Nalu ASoCv3 tests, </a:t>
            </a:r>
            <a:r>
              <a:rPr kumimoji="0" lang="en-IT" altLang="en-IT" b="0" i="0" u="none" strike="noStrike" cap="none" normalizeH="0" baseline="0" dirty="0">
                <a:ln>
                  <a:noFill/>
                </a:ln>
                <a:solidFill>
                  <a:srgbClr val="0070C0"/>
                </a:solidFill>
                <a:effectLst/>
                <a:latin typeface="Calibri" panose="020F0502020204030204" pitchFamily="34" charset="0"/>
                <a:cs typeface="Calibri" panose="020F0502020204030204" pitchFamily="34" charset="0"/>
              </a:rPr>
              <a:t>the CAEN quoted </a:t>
            </a:r>
            <a:r>
              <a:rPr kumimoji="0" lang="en-IT" altLang="en-IT" b="0" i="1" u="none" strike="noStrike" cap="none" normalizeH="0" baseline="0" dirty="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500 MHz</a:t>
            </a:r>
            <a:r>
              <a:rPr kumimoji="0" lang="en-IT" altLang="en-IT" b="0" i="0" u="none" strike="noStrike" cap="none" normalizeH="0" baseline="0" dirty="0">
                <a:ln>
                  <a:noFill/>
                </a:ln>
                <a:solidFill>
                  <a:srgbClr val="0070C0"/>
                </a:solidFill>
                <a:effectLst/>
                <a:latin typeface="Calibri" panose="020F0502020204030204" pitchFamily="34" charset="0"/>
                <a:cs typeface="Calibri" panose="020F0502020204030204" pitchFamily="34" charset="0"/>
              </a:rPr>
              <a:t> bandwidth sounds even more marginal. </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However, the high input gain and the larger number of bits, 14, may moderate the bandwidth limitations. It is important to complete the tests and evaluate the performances of the VX2751. Both peak finding algorithms are being optimized by taking advantage of the available Sci-Compiler software.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IT" altLang="en-IT" sz="9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lvl="1" eaLnBrk="0" fontAlgn="base" hangingPunct="0">
              <a:spcBef>
                <a:spcPct val="0"/>
              </a:spcBef>
              <a:spcAft>
                <a:spcPct val="0"/>
              </a:spcAft>
            </a:pP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lang="en-IT" altLang="en-IT" b="1" dirty="0">
                <a:solidFill>
                  <a:srgbClr val="C00000"/>
                </a:solidFill>
                <a:latin typeface="Calibri" panose="020F0502020204030204" pitchFamily="34" charset="0"/>
                <a:cs typeface="Calibri" panose="020F0502020204030204" pitchFamily="34" charset="0"/>
              </a:rPr>
              <a:t>TEXAS INSTRUMENT ADC32RF45 coupled to AMD Kintex UltraScale FPGA KCU105</a:t>
            </a:r>
          </a:p>
          <a:p>
            <a:pPr marL="0" marR="0" lvl="0" indent="0" algn="l" defTabSz="914400" rtl="0" eaLnBrk="0" fontAlgn="base" latinLnBrk="0" hangingPunct="0">
              <a:lnSpc>
                <a:spcPct val="100000"/>
              </a:lnSpc>
              <a:spcBef>
                <a:spcPct val="0"/>
              </a:spcBef>
              <a:spcAft>
                <a:spcPct val="0"/>
              </a:spcAft>
              <a:buClrTx/>
              <a:buSzTx/>
              <a:buFontTx/>
              <a:buNone/>
              <a:tabLst/>
            </a:pP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We propose this configuration as the final choice, as </a:t>
            </a:r>
            <a:r>
              <a:rPr kumimoji="0" lang="en-IT" altLang="en-IT" b="0" i="0" u="none" strike="noStrike" cap="none" normalizeH="0" baseline="0" dirty="0">
                <a:ln>
                  <a:noFill/>
                </a:ln>
                <a:solidFill>
                  <a:srgbClr val="0070C0"/>
                </a:solidFill>
                <a:effectLst/>
                <a:latin typeface="Calibri" panose="020F0502020204030204" pitchFamily="34" charset="0"/>
                <a:cs typeface="Calibri" panose="020F0502020204030204" pitchFamily="34" charset="0"/>
              </a:rPr>
              <a:t>it represents the best solution in terms of performance</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satisfying the requirements of the cluster counting/timing technique. </a:t>
            </a:r>
            <a:endParaRPr kumimoji="0" lang="en-IT" altLang="en-IT" sz="9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1" name="AutoShape 2">
            <a:extLst>
              <a:ext uri="{FF2B5EF4-FFF2-40B4-BE49-F238E27FC236}">
                <a16:creationId xmlns:a16="http://schemas.microsoft.com/office/drawing/2014/main" id="{5C585A65-496B-FD01-7495-B7658F35EC83}"/>
              </a:ext>
            </a:extLst>
          </p:cNvPr>
          <p:cNvSpPr>
            <a:spLocks noChangeAspect="1" noChangeArrowheads="1"/>
          </p:cNvSpPr>
          <p:nvPr/>
        </p:nvSpPr>
        <p:spPr bwMode="auto">
          <a:xfrm>
            <a:off x="386686" y="3169123"/>
            <a:ext cx="4152900" cy="157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072591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nettore 1 16">
            <a:extLst>
              <a:ext uri="{FF2B5EF4-FFF2-40B4-BE49-F238E27FC236}">
                <a16:creationId xmlns:a16="http://schemas.microsoft.com/office/drawing/2014/main" id="{E376A909-01AE-674F-9368-FB2C03471761}"/>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numero diapositiva 1">
            <a:extLst>
              <a:ext uri="{FF2B5EF4-FFF2-40B4-BE49-F238E27FC236}">
                <a16:creationId xmlns:a16="http://schemas.microsoft.com/office/drawing/2014/main" id="{E4BE496A-D9B8-DF45-A3D8-69AA45899DDA}"/>
              </a:ext>
            </a:extLst>
          </p:cNvPr>
          <p:cNvSpPr>
            <a:spLocks noGrp="1"/>
          </p:cNvSpPr>
          <p:nvPr>
            <p:ph type="sldNum" sz="quarter" idx="12"/>
          </p:nvPr>
        </p:nvSpPr>
        <p:spPr/>
        <p:txBody>
          <a:bodyPr/>
          <a:lstStyle/>
          <a:p>
            <a:fld id="{722A8398-17B9-0E47-8399-79BCEBFF3246}" type="slidenum">
              <a:rPr lang="en-GB" smtClean="0"/>
              <a:t>17</a:t>
            </a:fld>
            <a:endParaRPr lang="en-GB" dirty="0"/>
          </a:p>
        </p:txBody>
      </p:sp>
      <p:sp>
        <p:nvSpPr>
          <p:cNvPr id="8" name="Rettangolo 7">
            <a:extLst>
              <a:ext uri="{FF2B5EF4-FFF2-40B4-BE49-F238E27FC236}">
                <a16:creationId xmlns:a16="http://schemas.microsoft.com/office/drawing/2014/main" id="{4D143C9E-9891-4A4F-A5BB-269791E003C2}"/>
              </a:ext>
            </a:extLst>
          </p:cNvPr>
          <p:cNvSpPr/>
          <p:nvPr/>
        </p:nvSpPr>
        <p:spPr>
          <a:xfrm>
            <a:off x="386686" y="141451"/>
            <a:ext cx="11418628" cy="707886"/>
          </a:xfrm>
          <a:prstGeom prst="rect">
            <a:avLst/>
          </a:prstGeom>
          <a:noFill/>
        </p:spPr>
        <p:txBody>
          <a:bodyPr wrap="square">
            <a:spAutoFit/>
          </a:bodyPr>
          <a:lstStyle/>
          <a:p>
            <a:r>
              <a:rPr lang="it-IT" sz="4000" kern="0" dirty="0">
                <a:cs typeface="Arial" panose="020B0604020202020204" pitchFamily="34" charset="0"/>
              </a:rPr>
              <a:t>CONCLUSIONS for </a:t>
            </a:r>
            <a:r>
              <a:rPr lang="it-IT" sz="4000" kern="0" dirty="0">
                <a:solidFill>
                  <a:srgbClr val="192F60"/>
                </a:solidFill>
                <a:cs typeface="Arial" panose="020B0604020202020204" pitchFamily="34" charset="0"/>
              </a:rPr>
              <a:t>Task 7.4.1</a:t>
            </a:r>
            <a:r>
              <a:rPr lang="it-IT" sz="4000" kern="0" dirty="0">
                <a:cs typeface="Arial" panose="020B0604020202020204" pitchFamily="34" charset="0"/>
              </a:rPr>
              <a:t> - 2</a:t>
            </a:r>
          </a:p>
        </p:txBody>
      </p:sp>
      <p:sp>
        <p:nvSpPr>
          <p:cNvPr id="4" name="Segnaposto data 3">
            <a:extLst>
              <a:ext uri="{FF2B5EF4-FFF2-40B4-BE49-F238E27FC236}">
                <a16:creationId xmlns:a16="http://schemas.microsoft.com/office/drawing/2014/main" id="{1A6B3585-F6B8-483F-99E2-719F6E69E1AF}"/>
              </a:ext>
            </a:extLst>
          </p:cNvPr>
          <p:cNvSpPr>
            <a:spLocks noGrp="1"/>
          </p:cNvSpPr>
          <p:nvPr>
            <p:ph type="dt" sz="half" idx="10"/>
          </p:nvPr>
        </p:nvSpPr>
        <p:spPr/>
        <p:txBody>
          <a:bodyPr/>
          <a:lstStyle/>
          <a:p>
            <a:r>
              <a:rPr lang="it-IT"/>
              <a:t>06/05/25</a:t>
            </a:r>
            <a:endParaRPr lang="en-GB" dirty="0"/>
          </a:p>
        </p:txBody>
      </p:sp>
      <p:sp>
        <p:nvSpPr>
          <p:cNvPr id="7" name="Segnaposto piè di pagina 6">
            <a:extLst>
              <a:ext uri="{FF2B5EF4-FFF2-40B4-BE49-F238E27FC236}">
                <a16:creationId xmlns:a16="http://schemas.microsoft.com/office/drawing/2014/main" id="{E0CA2BDB-BBDC-F2A7-4105-F1AE76AEBF0E}"/>
              </a:ext>
            </a:extLst>
          </p:cNvPr>
          <p:cNvSpPr>
            <a:spLocks noGrp="1"/>
          </p:cNvSpPr>
          <p:nvPr>
            <p:ph type="ftr" sz="quarter" idx="11"/>
          </p:nvPr>
        </p:nvSpPr>
        <p:spPr/>
        <p:txBody>
          <a:bodyPr/>
          <a:lstStyle/>
          <a:p>
            <a:r>
              <a:rPr lang="en-GB"/>
              <a:t>AIDAinnova 7.4.1 - M. Primavera</a:t>
            </a:r>
            <a:endParaRPr lang="en-GB" dirty="0"/>
          </a:p>
        </p:txBody>
      </p:sp>
      <p:sp>
        <p:nvSpPr>
          <p:cNvPr id="11" name="AutoShape 2">
            <a:extLst>
              <a:ext uri="{FF2B5EF4-FFF2-40B4-BE49-F238E27FC236}">
                <a16:creationId xmlns:a16="http://schemas.microsoft.com/office/drawing/2014/main" id="{5C585A65-496B-FD01-7495-B7658F35EC83}"/>
              </a:ext>
            </a:extLst>
          </p:cNvPr>
          <p:cNvSpPr>
            <a:spLocks noChangeAspect="1" noChangeArrowheads="1"/>
          </p:cNvSpPr>
          <p:nvPr/>
        </p:nvSpPr>
        <p:spPr bwMode="auto">
          <a:xfrm>
            <a:off x="386686" y="3169123"/>
            <a:ext cx="4152900" cy="157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TextBox 5">
            <a:extLst>
              <a:ext uri="{FF2B5EF4-FFF2-40B4-BE49-F238E27FC236}">
                <a16:creationId xmlns:a16="http://schemas.microsoft.com/office/drawing/2014/main" id="{6D541485-C1F8-DCF2-E6E5-1AC5363AD636}"/>
              </a:ext>
            </a:extLst>
          </p:cNvPr>
          <p:cNvSpPr txBox="1"/>
          <p:nvPr/>
        </p:nvSpPr>
        <p:spPr>
          <a:xfrm>
            <a:off x="152624" y="1041523"/>
            <a:ext cx="11886752" cy="243143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IT" altLang="en-IT" dirty="0">
                <a:latin typeface="Calibri" panose="020F0502020204030204" pitchFamily="34" charset="0"/>
                <a:cs typeface="Calibri" panose="020F0502020204030204" pitchFamily="34" charset="0"/>
              </a:rPr>
              <a:t>T</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herefore, the 4-channels prototype electronics chain for cluster counting, shown below, made of a sequence of the following blocks: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IT" altLang="en-IT"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lvl="1" eaLnBrk="0" fontAlgn="base" hangingPunct="0">
              <a:spcBef>
                <a:spcPct val="0"/>
              </a:spcBef>
              <a:spcAft>
                <a:spcPct val="0"/>
              </a:spcAft>
            </a:pP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IT" altLang="en-IT"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Texas Instruments LMH6522</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as a first stage of a </a:t>
            </a:r>
            <a:r>
              <a:rPr kumimoji="0" lang="en-IT" altLang="en-IT" b="1" i="0" u="none" strike="noStrike" cap="none" normalizeH="0" baseline="0" dirty="0">
                <a:ln>
                  <a:noFill/>
                </a:ln>
                <a:solidFill>
                  <a:srgbClr val="7A81FF"/>
                </a:solidFill>
                <a:effectLst/>
                <a:latin typeface="Calibri" panose="020F0502020204030204" pitchFamily="34" charset="0"/>
                <a:cs typeface="Calibri" panose="020F0502020204030204" pitchFamily="34" charset="0"/>
              </a:rPr>
              <a:t>4-channels voltage sensitive preamplifier</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directly connected to the terminated outputs of the drift tubes.</a:t>
            </a:r>
            <a:endParaRPr kumimoji="0" lang="en-IT" altLang="en-IT"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lvl="1" eaLnBrk="0" fontAlgn="base" hangingPunct="0">
              <a:spcBef>
                <a:spcPct val="0"/>
              </a:spcBef>
              <a:spcAft>
                <a:spcPct val="0"/>
              </a:spcAft>
            </a:pP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IT" altLang="en-IT"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Texas Instruments ADC32RF45</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IT" altLang="en-IT" b="1" i="0" u="none" strike="noStrike" cap="none" normalizeH="0" baseline="0" dirty="0">
                <a:ln>
                  <a:noFill/>
                </a:ln>
                <a:solidFill>
                  <a:srgbClr val="7A81FF"/>
                </a:solidFill>
                <a:effectLst/>
                <a:latin typeface="Calibri" panose="020F0502020204030204" pitchFamily="34" charset="0"/>
                <a:cs typeface="Calibri" panose="020F0502020204030204" pitchFamily="34" charset="0"/>
              </a:rPr>
              <a:t>two dual channel analog-to-digital converter chips </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on an interface card, accepting at the input the four differential outputs of the preamplifier, and sending the digitized outputs through the serial </a:t>
            </a:r>
            <a:r>
              <a:rPr lang="en-IT" altLang="en-IT" b="1" dirty="0">
                <a:solidFill>
                  <a:srgbClr val="7A81FF"/>
                </a:solidFill>
                <a:latin typeface="Calibri" panose="020F0502020204030204" pitchFamily="34" charset="0"/>
                <a:cs typeface="Calibri" panose="020F0502020204030204" pitchFamily="34" charset="0"/>
              </a:rPr>
              <a:t>interface JESD2048 to the FPGA</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kumimoji="0" lang="en-IT" altLang="en-IT"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lvl="1" eaLnBrk="0" fontAlgn="base" hangingPunct="0">
              <a:spcBef>
                <a:spcPct val="0"/>
              </a:spcBef>
              <a:spcAft>
                <a:spcPct val="0"/>
              </a:spcAft>
            </a:pP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IT" altLang="en-IT"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AMD Kintex UltraScale FPGA KCU105</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with the </a:t>
            </a:r>
            <a:r>
              <a:rPr lang="en-IT" altLang="en-IT" b="1" dirty="0">
                <a:solidFill>
                  <a:srgbClr val="7A81FF"/>
                </a:solidFill>
                <a:latin typeface="Calibri" panose="020F0502020204030204" pitchFamily="34" charset="0"/>
                <a:cs typeface="Calibri" panose="020F0502020204030204" pitchFamily="34" charset="0"/>
              </a:rPr>
              <a:t>DERIV and RTA algorithms implemented on</a:t>
            </a:r>
            <a:r>
              <a:rPr kumimoji="0" lang="en-IT" altLang="en-IT"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as described.</a:t>
            </a:r>
            <a:endParaRPr lang="en-US" dirty="0">
              <a:latin typeface="Calibri" panose="020F0502020204030204" pitchFamily="34" charset="0"/>
              <a:cs typeface="Calibri" panose="020F0502020204030204" pitchFamily="34" charset="0"/>
            </a:endParaRPr>
          </a:p>
        </p:txBody>
      </p:sp>
      <p:pic>
        <p:nvPicPr>
          <p:cNvPr id="13" name="Picture 12">
            <a:extLst>
              <a:ext uri="{FF2B5EF4-FFF2-40B4-BE49-F238E27FC236}">
                <a16:creationId xmlns:a16="http://schemas.microsoft.com/office/drawing/2014/main" id="{E9584E25-4A8C-4124-48D3-06488CD121C1}"/>
              </a:ext>
            </a:extLst>
          </p:cNvPr>
          <p:cNvPicPr>
            <a:picLocks noChangeAspect="1"/>
          </p:cNvPicPr>
          <p:nvPr/>
        </p:nvPicPr>
        <p:blipFill>
          <a:blip r:embed="rId2"/>
          <a:stretch>
            <a:fillRect/>
          </a:stretch>
        </p:blipFill>
        <p:spPr>
          <a:xfrm>
            <a:off x="2209800" y="3472958"/>
            <a:ext cx="7772400" cy="2843343"/>
          </a:xfrm>
          <a:prstGeom prst="rect">
            <a:avLst/>
          </a:prstGeom>
        </p:spPr>
      </p:pic>
    </p:spTree>
    <p:extLst>
      <p:ext uri="{BB962C8B-B14F-4D97-AF65-F5344CB8AC3E}">
        <p14:creationId xmlns:p14="http://schemas.microsoft.com/office/powerpoint/2010/main" val="4062584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42527-5223-12E0-CB4F-EDDDF3739168}"/>
              </a:ext>
            </a:extLst>
          </p:cNvPr>
          <p:cNvSpPr>
            <a:spLocks noGrp="1"/>
          </p:cNvSpPr>
          <p:nvPr>
            <p:ph type="title"/>
          </p:nvPr>
        </p:nvSpPr>
        <p:spPr>
          <a:xfrm>
            <a:off x="838198" y="-178929"/>
            <a:ext cx="10513957" cy="1325563"/>
          </a:xfrm>
        </p:spPr>
        <p:txBody>
          <a:bodyPr>
            <a:normAutofit/>
          </a:bodyPr>
          <a:lstStyle/>
          <a:p>
            <a:r>
              <a:rPr lang="en-US" sz="4000" dirty="0">
                <a:latin typeface="Calibri" panose="020F0502020204030204" pitchFamily="34" charset="0"/>
                <a:cs typeface="Calibri" panose="020F0502020204030204" pitchFamily="34" charset="0"/>
              </a:rPr>
              <a:t>Outline</a:t>
            </a:r>
          </a:p>
        </p:txBody>
      </p:sp>
      <p:sp>
        <p:nvSpPr>
          <p:cNvPr id="4" name="Date Placeholder 3">
            <a:extLst>
              <a:ext uri="{FF2B5EF4-FFF2-40B4-BE49-F238E27FC236}">
                <a16:creationId xmlns:a16="http://schemas.microsoft.com/office/drawing/2014/main" id="{D9BAC2A6-2114-3734-56D1-17FBEF1551D7}"/>
              </a:ext>
            </a:extLst>
          </p:cNvPr>
          <p:cNvSpPr>
            <a:spLocks noGrp="1"/>
          </p:cNvSpPr>
          <p:nvPr>
            <p:ph type="dt" sz="half" idx="10"/>
          </p:nvPr>
        </p:nvSpPr>
        <p:spPr/>
        <p:txBody>
          <a:bodyPr/>
          <a:lstStyle/>
          <a:p>
            <a:r>
              <a:rPr lang="it-IT"/>
              <a:t>06/05/25</a:t>
            </a:r>
            <a:endParaRPr lang="en-GB" dirty="0"/>
          </a:p>
        </p:txBody>
      </p:sp>
      <p:sp>
        <p:nvSpPr>
          <p:cNvPr id="5" name="Footer Placeholder 4">
            <a:extLst>
              <a:ext uri="{FF2B5EF4-FFF2-40B4-BE49-F238E27FC236}">
                <a16:creationId xmlns:a16="http://schemas.microsoft.com/office/drawing/2014/main" id="{84FC8A56-07F9-08CD-1B84-0203710F8DB7}"/>
              </a:ext>
            </a:extLst>
          </p:cNvPr>
          <p:cNvSpPr>
            <a:spLocks noGrp="1"/>
          </p:cNvSpPr>
          <p:nvPr>
            <p:ph type="ftr" sz="quarter" idx="11"/>
          </p:nvPr>
        </p:nvSpPr>
        <p:spPr/>
        <p:txBody>
          <a:bodyPr/>
          <a:lstStyle/>
          <a:p>
            <a:r>
              <a:rPr lang="en-GB"/>
              <a:t>AIDAinnova 7.4.1 - M. Primavera</a:t>
            </a:r>
            <a:endParaRPr lang="en-GB" dirty="0"/>
          </a:p>
        </p:txBody>
      </p:sp>
      <p:sp>
        <p:nvSpPr>
          <p:cNvPr id="6" name="Slide Number Placeholder 5">
            <a:extLst>
              <a:ext uri="{FF2B5EF4-FFF2-40B4-BE49-F238E27FC236}">
                <a16:creationId xmlns:a16="http://schemas.microsoft.com/office/drawing/2014/main" id="{E5576E16-C091-7185-E522-85EFDB01BE6C}"/>
              </a:ext>
            </a:extLst>
          </p:cNvPr>
          <p:cNvSpPr>
            <a:spLocks noGrp="1"/>
          </p:cNvSpPr>
          <p:nvPr>
            <p:ph type="sldNum" sz="quarter" idx="12"/>
          </p:nvPr>
        </p:nvSpPr>
        <p:spPr/>
        <p:txBody>
          <a:bodyPr/>
          <a:lstStyle/>
          <a:p>
            <a:fld id="{722A8398-17B9-0E47-8399-79BCEBFF3246}" type="slidenum">
              <a:rPr lang="en-GB" smtClean="0"/>
              <a:t>2</a:t>
            </a:fld>
            <a:endParaRPr lang="en-GB" dirty="0"/>
          </a:p>
        </p:txBody>
      </p:sp>
      <p:sp>
        <p:nvSpPr>
          <p:cNvPr id="8" name="TextBox 7">
            <a:extLst>
              <a:ext uri="{FF2B5EF4-FFF2-40B4-BE49-F238E27FC236}">
                <a16:creationId xmlns:a16="http://schemas.microsoft.com/office/drawing/2014/main" id="{41CEF575-34E9-13F9-1DBD-E321C530B394}"/>
              </a:ext>
            </a:extLst>
          </p:cNvPr>
          <p:cNvSpPr txBox="1"/>
          <p:nvPr/>
        </p:nvSpPr>
        <p:spPr>
          <a:xfrm>
            <a:off x="64631" y="1031434"/>
            <a:ext cx="6679222" cy="5221942"/>
          </a:xfrm>
          <a:prstGeom prst="rect">
            <a:avLst/>
          </a:prstGeom>
          <a:noFill/>
        </p:spPr>
        <p:txBody>
          <a:bodyPr wrap="square">
            <a:spAutoFit/>
          </a:bodyPr>
          <a:lstStyle/>
          <a:p>
            <a:pPr marL="342900" indent="-342900" algn="just">
              <a:spcBef>
                <a:spcPts val="200"/>
              </a:spcBef>
              <a:spcAft>
                <a:spcPts val="200"/>
              </a:spcAft>
              <a:buFont typeface="Arial" panose="020B0604020202020204" pitchFamily="34"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sym typeface="Wingdings" pitchFamily="2" charset="2"/>
              </a:rPr>
              <a:t>Main purpose of </a:t>
            </a:r>
            <a:r>
              <a:rPr lang="en-GB" dirty="0">
                <a:latin typeface="Calibri" panose="020F0502020204030204" pitchFamily="34" charset="0"/>
                <a:ea typeface="Times New Roman" panose="02020603050405020304" pitchFamily="18" charset="0"/>
                <a:cs typeface="Calibri" panose="020F0502020204030204" pitchFamily="34" charset="0"/>
                <a:sym typeface="Wingdings" pitchFamily="2" charset="2"/>
              </a:rPr>
              <a:t>the</a:t>
            </a:r>
            <a:r>
              <a:rPr lang="en-GB" sz="2000" dirty="0">
                <a:latin typeface="Calibri" panose="020F0502020204030204" pitchFamily="34" charset="0"/>
                <a:ea typeface="Times New Roman" panose="02020603050405020304" pitchFamily="18" charset="0"/>
                <a:cs typeface="Calibri" panose="020F0502020204030204" pitchFamily="34" charset="0"/>
                <a:sym typeface="Wingdings" pitchFamily="2" charset="2"/>
              </a:rPr>
              <a:t> Task  </a:t>
            </a:r>
            <a:r>
              <a:rPr lang="en-GB" sz="2000" dirty="0">
                <a:effectLst/>
                <a:latin typeface="Calibri" panose="020F0502020204030204" pitchFamily="34" charset="0"/>
                <a:ea typeface="Times New Roman" panose="02020603050405020304" pitchFamily="18" charset="0"/>
                <a:cs typeface="Calibri" panose="020F0502020204030204" pitchFamily="34" charset="0"/>
              </a:rPr>
              <a:t>strategy to define an optimized configuration of software and hardware necessary to design a </a:t>
            </a:r>
            <a:r>
              <a:rPr lang="en-GB" sz="2000" b="1" dirty="0">
                <a:effectLst/>
                <a:latin typeface="Calibri" panose="020F0502020204030204" pitchFamily="34" charset="0"/>
                <a:ea typeface="Times New Roman" panose="02020603050405020304" pitchFamily="18" charset="0"/>
                <a:cs typeface="Calibri" panose="020F0502020204030204" pitchFamily="34" charset="0"/>
              </a:rPr>
              <a:t>multi-channel electronics board for </a:t>
            </a:r>
            <a:r>
              <a:rPr lang="en-GB" sz="2000" b="1" dirty="0">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cluster counting (CC)/timing (T)</a:t>
            </a:r>
            <a:r>
              <a:rPr lang="en-GB"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GB" sz="2000" dirty="0">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GB" sz="2000" dirty="0">
                <a:effectLst/>
                <a:latin typeface="Calibri" panose="020F0502020204030204" pitchFamily="34" charset="0"/>
                <a:ea typeface="Times New Roman" panose="02020603050405020304" pitchFamily="18" charset="0"/>
                <a:cs typeface="Calibri" panose="020F0502020204030204" pitchFamily="34" charset="0"/>
              </a:rPr>
              <a:t>decrease the cost and complexity of the data acquisition system of a large drift chamber (DC), to reduce the data transfer rate and to provide, with data coming from contiguous channels, the ability to correlate hits to form track segments in real time.</a:t>
            </a:r>
          </a:p>
          <a:p>
            <a:pPr marL="342900" indent="-342900" algn="just">
              <a:spcBef>
                <a:spcPts val="200"/>
              </a:spcBef>
              <a:spcAft>
                <a:spcPts val="200"/>
              </a:spcAft>
              <a:buFont typeface="Arial" panose="020B0604020202020204" pitchFamily="34" charset="0"/>
              <a:buChar char="•"/>
            </a:pPr>
            <a:endParaRPr lang="en-GB" sz="2000" dirty="0">
              <a:effectLst/>
              <a:latin typeface="Calibri" panose="020F0502020204030204" pitchFamily="34" charset="0"/>
              <a:cs typeface="Calibri" panose="020F0502020204030204" pitchFamily="34" charset="0"/>
            </a:endParaRPr>
          </a:p>
          <a:p>
            <a:pPr marL="342900" indent="-342900" algn="just">
              <a:spcBef>
                <a:spcPts val="200"/>
              </a:spcBef>
              <a:spcAft>
                <a:spcPts val="200"/>
              </a:spcAft>
              <a:buFont typeface="Arial" panose="020B0604020202020204" pitchFamily="34"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T</a:t>
            </a:r>
            <a:r>
              <a:rPr lang="en-GB" sz="2000" dirty="0">
                <a:effectLst/>
                <a:latin typeface="Calibri" panose="020F0502020204030204" pitchFamily="34" charset="0"/>
                <a:ea typeface="Times New Roman" panose="02020603050405020304" pitchFamily="18" charset="0"/>
                <a:cs typeface="Calibri" panose="020F0502020204030204" pitchFamily="34" charset="0"/>
              </a:rPr>
              <a:t>wo different algorithms </a:t>
            </a:r>
            <a:r>
              <a:rPr lang="en-GB" sz="2000" dirty="0">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GB" sz="2000" dirty="0">
                <a:effectLst/>
                <a:latin typeface="Calibri" panose="020F0502020204030204" pitchFamily="34" charset="0"/>
                <a:ea typeface="Times New Roman" panose="02020603050405020304" pitchFamily="18" charset="0"/>
                <a:cs typeface="Calibri" panose="020F0502020204030204" pitchFamily="34" charset="0"/>
              </a:rPr>
              <a:t>for identifying ionization electron peaks in the waveforms generated by a drift signal. Both algorithms converted for use with FPGA.</a:t>
            </a:r>
          </a:p>
          <a:p>
            <a:pPr marL="342900" indent="-342900" algn="just">
              <a:spcBef>
                <a:spcPts val="200"/>
              </a:spcBef>
              <a:spcAft>
                <a:spcPts val="200"/>
              </a:spcAft>
              <a:buFont typeface="Arial" panose="020B0604020202020204" pitchFamily="34" charset="0"/>
              <a:buChar char="•"/>
            </a:pPr>
            <a:endParaRPr lang="en-GB" sz="2000" dirty="0">
              <a:effectLst/>
              <a:latin typeface="Calibri" panose="020F0502020204030204" pitchFamily="34" charset="0"/>
              <a:cs typeface="Calibri" panose="020F0502020204030204" pitchFamily="34" charset="0"/>
            </a:endParaRPr>
          </a:p>
          <a:p>
            <a:pPr marL="342900" indent="-342900" algn="just">
              <a:spcBef>
                <a:spcPts val="200"/>
              </a:spcBef>
              <a:spcAft>
                <a:spcPts val="200"/>
              </a:spcAft>
              <a:buFont typeface="Arial" panose="020B0604020202020204" pitchFamily="34"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T</a:t>
            </a:r>
            <a:r>
              <a:rPr lang="en-GB" sz="2000" dirty="0">
                <a:effectLst/>
                <a:latin typeface="Calibri" panose="020F0502020204030204" pitchFamily="34" charset="0"/>
                <a:ea typeface="Times New Roman" panose="02020603050405020304" pitchFamily="18" charset="0"/>
                <a:cs typeface="Calibri" panose="020F0502020204030204" pitchFamily="34" charset="0"/>
              </a:rPr>
              <a:t>hree different hardware solutions proposed </a:t>
            </a:r>
            <a:r>
              <a:rPr lang="en-GB" sz="2000" dirty="0">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GB" sz="2000" dirty="0">
                <a:effectLst/>
                <a:latin typeface="Calibri" panose="020F0502020204030204" pitchFamily="34" charset="0"/>
                <a:ea typeface="Times New Roman" panose="02020603050405020304" pitchFamily="18" charset="0"/>
                <a:cs typeface="Calibri" panose="020F0502020204030204" pitchFamily="34" charset="0"/>
              </a:rPr>
              <a:t>among which </a:t>
            </a:r>
            <a:r>
              <a:rPr lang="en-GB" sz="2000" b="1" dirty="0">
                <a:effectLst/>
                <a:latin typeface="Calibri" panose="020F0502020204030204" pitchFamily="34" charset="0"/>
                <a:ea typeface="Times New Roman" panose="02020603050405020304" pitchFamily="18" charset="0"/>
                <a:cs typeface="Calibri" panose="020F0502020204030204" pitchFamily="34" charset="0"/>
              </a:rPr>
              <a:t>the final choice for the </a:t>
            </a:r>
            <a:r>
              <a:rPr lang="en-GB" sz="2000" b="1" dirty="0">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4-channel prototype of the readout electronics for CC/T</a:t>
            </a:r>
            <a:r>
              <a:rPr lang="en-GB" sz="2000" dirty="0">
                <a:effectLst/>
                <a:latin typeface="Calibri" panose="020F0502020204030204" pitchFamily="34" charset="0"/>
                <a:ea typeface="Times New Roman" panose="02020603050405020304" pitchFamily="18" charset="0"/>
                <a:cs typeface="Calibri" panose="020F0502020204030204" pitchFamily="34" charset="0"/>
              </a:rPr>
              <a:t> is indicated.</a:t>
            </a:r>
            <a:endParaRPr lang="en-GB" sz="2000" dirty="0">
              <a:effectLst/>
              <a:latin typeface="Calibri" panose="020F0502020204030204" pitchFamily="34" charset="0"/>
              <a:cs typeface="Calibri" panose="020F0502020204030204" pitchFamily="34" charset="0"/>
            </a:endParaRPr>
          </a:p>
        </p:txBody>
      </p:sp>
      <p:cxnSp>
        <p:nvCxnSpPr>
          <p:cNvPr id="3" name="Connettore 1 17">
            <a:extLst>
              <a:ext uri="{FF2B5EF4-FFF2-40B4-BE49-F238E27FC236}">
                <a16:creationId xmlns:a16="http://schemas.microsoft.com/office/drawing/2014/main" id="{74B2223A-C876-C941-D051-4D632257C588}"/>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pic>
        <p:nvPicPr>
          <p:cNvPr id="7" name="Picture 6">
            <a:extLst>
              <a:ext uri="{FF2B5EF4-FFF2-40B4-BE49-F238E27FC236}">
                <a16:creationId xmlns:a16="http://schemas.microsoft.com/office/drawing/2014/main" id="{60C4D165-37CF-DA6C-9E9F-91D63E1F32A7}"/>
              </a:ext>
            </a:extLst>
          </p:cNvPr>
          <p:cNvPicPr>
            <a:picLocks noChangeAspect="1"/>
          </p:cNvPicPr>
          <p:nvPr/>
        </p:nvPicPr>
        <p:blipFill>
          <a:blip r:embed="rId2"/>
          <a:stretch>
            <a:fillRect/>
          </a:stretch>
        </p:blipFill>
        <p:spPr>
          <a:xfrm>
            <a:off x="6827851" y="1146634"/>
            <a:ext cx="5364149" cy="3228794"/>
          </a:xfrm>
          <a:prstGeom prst="rect">
            <a:avLst/>
          </a:prstGeom>
        </p:spPr>
      </p:pic>
    </p:spTree>
    <p:extLst>
      <p:ext uri="{BB962C8B-B14F-4D97-AF65-F5344CB8AC3E}">
        <p14:creationId xmlns:p14="http://schemas.microsoft.com/office/powerpoint/2010/main" val="4287954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tangolo 16">
            <a:extLst>
              <a:ext uri="{FF2B5EF4-FFF2-40B4-BE49-F238E27FC236}">
                <a16:creationId xmlns:a16="http://schemas.microsoft.com/office/drawing/2014/main" id="{86795D72-615C-F84C-B53C-E4C61649B91F}"/>
              </a:ext>
            </a:extLst>
          </p:cNvPr>
          <p:cNvSpPr/>
          <p:nvPr/>
        </p:nvSpPr>
        <p:spPr>
          <a:xfrm>
            <a:off x="773373" y="128909"/>
            <a:ext cx="9840612" cy="707886"/>
          </a:xfrm>
          <a:prstGeom prst="rect">
            <a:avLst/>
          </a:prstGeom>
          <a:noFill/>
        </p:spPr>
        <p:txBody>
          <a:bodyPr wrap="square">
            <a:spAutoFit/>
          </a:bodyPr>
          <a:lstStyle/>
          <a:p>
            <a:r>
              <a:rPr lang="it-IT" sz="4000" kern="0" dirty="0">
                <a:solidFill>
                  <a:srgbClr val="192F60"/>
                </a:solidFill>
                <a:cs typeface="Arial" panose="020B0604020202020204" pitchFamily="34" charset="0"/>
              </a:rPr>
              <a:t>Cluster </a:t>
            </a:r>
            <a:r>
              <a:rPr lang="it-IT" sz="4000" kern="0" dirty="0" err="1">
                <a:solidFill>
                  <a:srgbClr val="192F60"/>
                </a:solidFill>
                <a:cs typeface="Arial" panose="020B0604020202020204" pitchFamily="34" charset="0"/>
              </a:rPr>
              <a:t>Counting</a:t>
            </a:r>
            <a:r>
              <a:rPr lang="it-IT" sz="4000" kern="0" dirty="0">
                <a:solidFill>
                  <a:srgbClr val="192F60"/>
                </a:solidFill>
                <a:cs typeface="Arial" panose="020B0604020202020204" pitchFamily="34" charset="0"/>
              </a:rPr>
              <a:t>: the </a:t>
            </a:r>
            <a:r>
              <a:rPr lang="it-IT" sz="4000" kern="0" dirty="0" err="1">
                <a:solidFill>
                  <a:srgbClr val="192F60"/>
                </a:solidFill>
                <a:cs typeface="Arial" panose="020B0604020202020204" pitchFamily="34" charset="0"/>
              </a:rPr>
              <a:t>signal</a:t>
            </a:r>
            <a:endParaRPr lang="it-IT" sz="4000" kern="0" dirty="0">
              <a:solidFill>
                <a:srgbClr val="192F60"/>
              </a:solidFill>
              <a:cs typeface="Arial" panose="020B0604020202020204" pitchFamily="34" charset="0"/>
            </a:endParaRPr>
          </a:p>
        </p:txBody>
      </p:sp>
      <p:cxnSp>
        <p:nvCxnSpPr>
          <p:cNvPr id="18" name="Connettore 1 17">
            <a:extLst>
              <a:ext uri="{FF2B5EF4-FFF2-40B4-BE49-F238E27FC236}">
                <a16:creationId xmlns:a16="http://schemas.microsoft.com/office/drawing/2014/main" id="{B40F024F-DF97-1643-910E-47E90E655FF3}"/>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data 1">
            <a:extLst>
              <a:ext uri="{FF2B5EF4-FFF2-40B4-BE49-F238E27FC236}">
                <a16:creationId xmlns:a16="http://schemas.microsoft.com/office/drawing/2014/main" id="{4370C042-EB34-8EA3-76E7-793178478C40}"/>
              </a:ext>
            </a:extLst>
          </p:cNvPr>
          <p:cNvSpPr>
            <a:spLocks noGrp="1"/>
          </p:cNvSpPr>
          <p:nvPr>
            <p:ph type="dt" sz="half" idx="10"/>
          </p:nvPr>
        </p:nvSpPr>
        <p:spPr/>
        <p:txBody>
          <a:bodyPr/>
          <a:lstStyle/>
          <a:p>
            <a:r>
              <a:rPr lang="it-IT"/>
              <a:t>06/05/25</a:t>
            </a:r>
            <a:endParaRPr lang="en-GB" dirty="0"/>
          </a:p>
        </p:txBody>
      </p:sp>
      <p:sp>
        <p:nvSpPr>
          <p:cNvPr id="3" name="Segnaposto piè di pagina 2">
            <a:extLst>
              <a:ext uri="{FF2B5EF4-FFF2-40B4-BE49-F238E27FC236}">
                <a16:creationId xmlns:a16="http://schemas.microsoft.com/office/drawing/2014/main" id="{B7D72A6A-8164-2F8D-B151-9C557DE2D09D}"/>
              </a:ext>
            </a:extLst>
          </p:cNvPr>
          <p:cNvSpPr>
            <a:spLocks noGrp="1"/>
          </p:cNvSpPr>
          <p:nvPr>
            <p:ph type="ftr" sz="quarter" idx="11"/>
          </p:nvPr>
        </p:nvSpPr>
        <p:spPr/>
        <p:txBody>
          <a:bodyPr/>
          <a:lstStyle/>
          <a:p>
            <a:r>
              <a:rPr lang="en-GB"/>
              <a:t>AIDAinnova 7.4.1 - M. Primavera</a:t>
            </a:r>
            <a:endParaRPr lang="en-GB" dirty="0"/>
          </a:p>
        </p:txBody>
      </p:sp>
      <p:sp>
        <p:nvSpPr>
          <p:cNvPr id="4" name="Segnaposto numero diapositiva 3">
            <a:extLst>
              <a:ext uri="{FF2B5EF4-FFF2-40B4-BE49-F238E27FC236}">
                <a16:creationId xmlns:a16="http://schemas.microsoft.com/office/drawing/2014/main" id="{C85FCEC0-D595-0F29-124D-D0C9B86B302B}"/>
              </a:ext>
            </a:extLst>
          </p:cNvPr>
          <p:cNvSpPr>
            <a:spLocks noGrp="1"/>
          </p:cNvSpPr>
          <p:nvPr>
            <p:ph type="sldNum" sz="quarter" idx="12"/>
          </p:nvPr>
        </p:nvSpPr>
        <p:spPr/>
        <p:txBody>
          <a:bodyPr/>
          <a:lstStyle/>
          <a:p>
            <a:fld id="{722A8398-17B9-0E47-8399-79BCEBFF3246}" type="slidenum">
              <a:rPr lang="en-GB" smtClean="0"/>
              <a:t>3</a:t>
            </a:fld>
            <a:endParaRPr lang="en-GB" dirty="0"/>
          </a:p>
        </p:txBody>
      </p:sp>
      <p:grpSp>
        <p:nvGrpSpPr>
          <p:cNvPr id="11" name="Group 6">
            <a:extLst>
              <a:ext uri="{FF2B5EF4-FFF2-40B4-BE49-F238E27FC236}">
                <a16:creationId xmlns:a16="http://schemas.microsoft.com/office/drawing/2014/main" id="{910CDCC5-3126-331E-7120-E956F3105717}"/>
              </a:ext>
            </a:extLst>
          </p:cNvPr>
          <p:cNvGrpSpPr/>
          <p:nvPr/>
        </p:nvGrpSpPr>
        <p:grpSpPr>
          <a:xfrm>
            <a:off x="2577050" y="983159"/>
            <a:ext cx="3609988" cy="1902290"/>
            <a:chOff x="120834" y="2916797"/>
            <a:chExt cx="4595254" cy="2288801"/>
          </a:xfrm>
        </p:grpSpPr>
        <p:pic>
          <p:nvPicPr>
            <p:cNvPr id="12" name="Picture 7" descr="pulse.png">
              <a:extLst>
                <a:ext uri="{FF2B5EF4-FFF2-40B4-BE49-F238E27FC236}">
                  <a16:creationId xmlns:a16="http://schemas.microsoft.com/office/drawing/2014/main" id="{021A636C-698C-6C7A-9D0C-649C644F65AA}"/>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20834" y="2916797"/>
              <a:ext cx="4595254" cy="2288801"/>
            </a:xfrm>
            <a:prstGeom prst="rect">
              <a:avLst/>
            </a:prstGeom>
            <a:solidFill>
              <a:srgbClr val="FFFFFF"/>
            </a:solidFill>
          </p:spPr>
        </p:pic>
        <p:sp>
          <p:nvSpPr>
            <p:cNvPr id="13" name="Rectangle 8">
              <a:extLst>
                <a:ext uri="{FF2B5EF4-FFF2-40B4-BE49-F238E27FC236}">
                  <a16:creationId xmlns:a16="http://schemas.microsoft.com/office/drawing/2014/main" id="{D2A02B72-75F4-7C39-72ED-CC3ACE2DE7B6}"/>
                </a:ext>
              </a:extLst>
            </p:cNvPr>
            <p:cNvSpPr/>
            <p:nvPr/>
          </p:nvSpPr>
          <p:spPr>
            <a:xfrm>
              <a:off x="2071316" y="3108948"/>
              <a:ext cx="1416475" cy="1395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pic>
          <p:nvPicPr>
            <p:cNvPr id="20" name="Picture 9">
              <a:extLst>
                <a:ext uri="{FF2B5EF4-FFF2-40B4-BE49-F238E27FC236}">
                  <a16:creationId xmlns:a16="http://schemas.microsoft.com/office/drawing/2014/main" id="{E3D6D95B-3C4C-869A-35C5-271D34E2E75D}"/>
                </a:ext>
              </a:extLst>
            </p:cNvPr>
            <p:cNvPicPr>
              <a:picLocks noChangeAspect="1"/>
            </p:cNvPicPr>
            <p:nvPr/>
          </p:nvPicPr>
          <p:blipFill>
            <a:blip r:embed="rId4">
              <a:alphaModFix amt="7000"/>
            </a:blip>
            <a:stretch>
              <a:fillRect/>
            </a:stretch>
          </p:blipFill>
          <p:spPr>
            <a:xfrm>
              <a:off x="1516304" y="3263769"/>
              <a:ext cx="1002503" cy="1441176"/>
            </a:xfrm>
            <a:prstGeom prst="rect">
              <a:avLst/>
            </a:prstGeom>
            <a:ln w="19050" cmpd="sng">
              <a:noFill/>
            </a:ln>
          </p:spPr>
        </p:pic>
        <p:sp>
          <p:nvSpPr>
            <p:cNvPr id="21" name="Rectangle 10">
              <a:extLst>
                <a:ext uri="{FF2B5EF4-FFF2-40B4-BE49-F238E27FC236}">
                  <a16:creationId xmlns:a16="http://schemas.microsoft.com/office/drawing/2014/main" id="{7188038B-5FB8-8904-C77C-F5F546E96652}"/>
                </a:ext>
              </a:extLst>
            </p:cNvPr>
            <p:cNvSpPr/>
            <p:nvPr/>
          </p:nvSpPr>
          <p:spPr>
            <a:xfrm>
              <a:off x="3199475" y="3415954"/>
              <a:ext cx="524405" cy="1395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grpSp>
      <p:pic>
        <p:nvPicPr>
          <p:cNvPr id="23" name="Picture 13">
            <a:extLst>
              <a:ext uri="{FF2B5EF4-FFF2-40B4-BE49-F238E27FC236}">
                <a16:creationId xmlns:a16="http://schemas.microsoft.com/office/drawing/2014/main" id="{BBA7BB07-EBD8-277A-41C9-82C91944A8DC}"/>
              </a:ext>
            </a:extLst>
          </p:cNvPr>
          <p:cNvPicPr>
            <a:picLocks noChangeAspect="1"/>
          </p:cNvPicPr>
          <p:nvPr/>
        </p:nvPicPr>
        <p:blipFill>
          <a:blip r:embed="rId5"/>
          <a:stretch>
            <a:fillRect/>
          </a:stretch>
        </p:blipFill>
        <p:spPr>
          <a:xfrm>
            <a:off x="360601" y="960962"/>
            <a:ext cx="2062074" cy="1909329"/>
          </a:xfrm>
          <a:prstGeom prst="rect">
            <a:avLst/>
          </a:prstGeom>
        </p:spPr>
      </p:pic>
      <p:sp>
        <p:nvSpPr>
          <p:cNvPr id="35" name="Rettangolo 34">
            <a:extLst>
              <a:ext uri="{FF2B5EF4-FFF2-40B4-BE49-F238E27FC236}">
                <a16:creationId xmlns:a16="http://schemas.microsoft.com/office/drawing/2014/main" id="{7C6F24F3-ACE4-01D3-24EB-CA8251EED40A}"/>
              </a:ext>
            </a:extLst>
          </p:cNvPr>
          <p:cNvSpPr/>
          <p:nvPr/>
        </p:nvSpPr>
        <p:spPr>
          <a:xfrm>
            <a:off x="11090787" y="5416242"/>
            <a:ext cx="571835"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 name="Group 53">
            <a:extLst>
              <a:ext uri="{FF2B5EF4-FFF2-40B4-BE49-F238E27FC236}">
                <a16:creationId xmlns:a16="http://schemas.microsoft.com/office/drawing/2014/main" id="{42062651-8D2C-2B04-2EC5-8A548EDAD160}"/>
              </a:ext>
            </a:extLst>
          </p:cNvPr>
          <p:cNvGrpSpPr/>
          <p:nvPr/>
        </p:nvGrpSpPr>
        <p:grpSpPr>
          <a:xfrm>
            <a:off x="2923077" y="1091727"/>
            <a:ext cx="3172923" cy="1580508"/>
            <a:chOff x="2923077" y="1091727"/>
            <a:chExt cx="3172923" cy="1580508"/>
          </a:xfrm>
        </p:grpSpPr>
        <p:sp>
          <p:nvSpPr>
            <p:cNvPr id="6" name="Rectangle 5">
              <a:extLst>
                <a:ext uri="{FF2B5EF4-FFF2-40B4-BE49-F238E27FC236}">
                  <a16:creationId xmlns:a16="http://schemas.microsoft.com/office/drawing/2014/main" id="{795F4952-FA7B-AFAE-C7E6-5E7E4EB65482}"/>
                </a:ext>
              </a:extLst>
            </p:cNvPr>
            <p:cNvSpPr/>
            <p:nvPr/>
          </p:nvSpPr>
          <p:spPr>
            <a:xfrm>
              <a:off x="2931148" y="2282825"/>
              <a:ext cx="3164852" cy="2865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p>
          </p:txBody>
        </p:sp>
        <p:cxnSp>
          <p:nvCxnSpPr>
            <p:cNvPr id="29" name="Straight Connector 28">
              <a:extLst>
                <a:ext uri="{FF2B5EF4-FFF2-40B4-BE49-F238E27FC236}">
                  <a16:creationId xmlns:a16="http://schemas.microsoft.com/office/drawing/2014/main" id="{7819D1B2-E51C-2E8E-24C1-F7CCC9D98422}"/>
                </a:ext>
              </a:extLst>
            </p:cNvPr>
            <p:cNvCxnSpPr>
              <a:cxnSpLocks/>
              <a:endCxn id="6" idx="3"/>
            </p:cNvCxnSpPr>
            <p:nvPr/>
          </p:nvCxnSpPr>
          <p:spPr>
            <a:xfrm>
              <a:off x="2923077" y="2416412"/>
              <a:ext cx="3172923" cy="9693"/>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pic>
          <p:nvPicPr>
            <p:cNvPr id="5" name="Picture 9">
              <a:extLst>
                <a:ext uri="{FF2B5EF4-FFF2-40B4-BE49-F238E27FC236}">
                  <a16:creationId xmlns:a16="http://schemas.microsoft.com/office/drawing/2014/main" id="{0524E671-DFE7-7320-CE57-607F042BF8AD}"/>
                </a:ext>
              </a:extLst>
            </p:cNvPr>
            <p:cNvPicPr>
              <a:picLocks noChangeAspect="1"/>
            </p:cNvPicPr>
            <p:nvPr/>
          </p:nvPicPr>
          <p:blipFill rotWithShape="1">
            <a:blip r:embed="rId4">
              <a:alphaModFix/>
            </a:blip>
            <a:srcRect r="4301"/>
            <a:stretch/>
          </p:blipFill>
          <p:spPr>
            <a:xfrm>
              <a:off x="3672267" y="1273588"/>
              <a:ext cx="762886" cy="1197804"/>
            </a:xfrm>
            <a:prstGeom prst="rect">
              <a:avLst/>
            </a:prstGeom>
            <a:ln w="19050" cmpd="sng">
              <a:noFill/>
            </a:ln>
          </p:spPr>
        </p:pic>
        <p:sp>
          <p:nvSpPr>
            <p:cNvPr id="34" name="Rectangle 33">
              <a:extLst>
                <a:ext uri="{FF2B5EF4-FFF2-40B4-BE49-F238E27FC236}">
                  <a16:creationId xmlns:a16="http://schemas.microsoft.com/office/drawing/2014/main" id="{6CBAF749-1E78-1EEF-D086-C2864209900F}"/>
                </a:ext>
              </a:extLst>
            </p:cNvPr>
            <p:cNvSpPr/>
            <p:nvPr/>
          </p:nvSpPr>
          <p:spPr>
            <a:xfrm>
              <a:off x="3893279" y="1371581"/>
              <a:ext cx="278777" cy="168862"/>
            </a:xfrm>
            <a:prstGeom prst="rect">
              <a:avLst/>
            </a:prstGeom>
            <a:solidFill>
              <a:schemeClr val="bg1"/>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p>
          </p:txBody>
        </p:sp>
        <p:cxnSp>
          <p:nvCxnSpPr>
            <p:cNvPr id="37" name="Straight Connector 36">
              <a:extLst>
                <a:ext uri="{FF2B5EF4-FFF2-40B4-BE49-F238E27FC236}">
                  <a16:creationId xmlns:a16="http://schemas.microsoft.com/office/drawing/2014/main" id="{813B82D9-1C6A-99BE-5A65-65B9566DD0D0}"/>
                </a:ext>
              </a:extLst>
            </p:cNvPr>
            <p:cNvCxnSpPr>
              <a:cxnSpLocks/>
            </p:cNvCxnSpPr>
            <p:nvPr/>
          </p:nvCxnSpPr>
          <p:spPr>
            <a:xfrm>
              <a:off x="3238500" y="220527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3FB9DB8-2669-5714-48B1-405E79D6CA91}"/>
                </a:ext>
              </a:extLst>
            </p:cNvPr>
            <p:cNvCxnSpPr>
              <a:cxnSpLocks/>
            </p:cNvCxnSpPr>
            <p:nvPr/>
          </p:nvCxnSpPr>
          <p:spPr>
            <a:xfrm>
              <a:off x="3556000" y="220527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F48D870-0650-E7D5-7E41-BC5BE10460E0}"/>
                </a:ext>
              </a:extLst>
            </p:cNvPr>
            <p:cNvCxnSpPr>
              <a:cxnSpLocks/>
            </p:cNvCxnSpPr>
            <p:nvPr/>
          </p:nvCxnSpPr>
          <p:spPr>
            <a:xfrm>
              <a:off x="4509538" y="221162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56D2E20-2DFD-FC87-CAF1-90EF5CD1D19D}"/>
                </a:ext>
              </a:extLst>
            </p:cNvPr>
            <p:cNvCxnSpPr>
              <a:cxnSpLocks/>
            </p:cNvCxnSpPr>
            <p:nvPr/>
          </p:nvCxnSpPr>
          <p:spPr>
            <a:xfrm>
              <a:off x="4830213" y="2249960"/>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C56E8DB-973B-A677-29D7-E879C167BFFF}"/>
                </a:ext>
              </a:extLst>
            </p:cNvPr>
            <p:cNvCxnSpPr>
              <a:cxnSpLocks/>
            </p:cNvCxnSpPr>
            <p:nvPr/>
          </p:nvCxnSpPr>
          <p:spPr>
            <a:xfrm>
              <a:off x="5147713" y="221162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A10FD07-74D4-3275-4A3F-2F0D8F951776}"/>
                </a:ext>
              </a:extLst>
            </p:cNvPr>
            <p:cNvCxnSpPr>
              <a:cxnSpLocks/>
            </p:cNvCxnSpPr>
            <p:nvPr/>
          </p:nvCxnSpPr>
          <p:spPr>
            <a:xfrm>
              <a:off x="5468388" y="2218210"/>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4A0A866-402F-DEB8-D81C-18DA42B20339}"/>
                </a:ext>
              </a:extLst>
            </p:cNvPr>
            <p:cNvCxnSpPr>
              <a:cxnSpLocks/>
            </p:cNvCxnSpPr>
            <p:nvPr/>
          </p:nvCxnSpPr>
          <p:spPr>
            <a:xfrm>
              <a:off x="5785888" y="2249960"/>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FF7D110-34B5-B96D-D791-34FD557A060B}"/>
                </a:ext>
              </a:extLst>
            </p:cNvPr>
            <p:cNvCxnSpPr>
              <a:cxnSpLocks/>
            </p:cNvCxnSpPr>
            <p:nvPr/>
          </p:nvCxnSpPr>
          <p:spPr>
            <a:xfrm>
              <a:off x="3875267" y="1244508"/>
              <a:ext cx="0" cy="1328052"/>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FDBD998-175C-083C-7BB3-1FF90BC69585}"/>
                </a:ext>
              </a:extLst>
            </p:cNvPr>
            <p:cNvCxnSpPr>
              <a:cxnSpLocks/>
            </p:cNvCxnSpPr>
            <p:nvPr/>
          </p:nvCxnSpPr>
          <p:spPr>
            <a:xfrm>
              <a:off x="4192873" y="1142861"/>
              <a:ext cx="0" cy="1436454"/>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5DB1E95-43B2-52D7-2A7D-CBCF060F72BD}"/>
                </a:ext>
              </a:extLst>
            </p:cNvPr>
            <p:cNvCxnSpPr>
              <a:cxnSpLocks/>
            </p:cNvCxnSpPr>
            <p:nvPr/>
          </p:nvCxnSpPr>
          <p:spPr>
            <a:xfrm>
              <a:off x="4509538" y="1132931"/>
              <a:ext cx="0" cy="1436454"/>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3F2C439-C8C3-0F2E-83DD-AABBE3C2E1E5}"/>
                </a:ext>
              </a:extLst>
            </p:cNvPr>
            <p:cNvCxnSpPr>
              <a:cxnSpLocks/>
            </p:cNvCxnSpPr>
            <p:nvPr/>
          </p:nvCxnSpPr>
          <p:spPr>
            <a:xfrm>
              <a:off x="4828076" y="1091727"/>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DCA3970-2C38-B1FA-3602-0221209FB0CF}"/>
                </a:ext>
              </a:extLst>
            </p:cNvPr>
            <p:cNvCxnSpPr>
              <a:cxnSpLocks/>
            </p:cNvCxnSpPr>
            <p:nvPr/>
          </p:nvCxnSpPr>
          <p:spPr>
            <a:xfrm>
              <a:off x="5147713" y="1132931"/>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3" name="Group 6">
            <a:extLst>
              <a:ext uri="{FF2B5EF4-FFF2-40B4-BE49-F238E27FC236}">
                <a16:creationId xmlns:a16="http://schemas.microsoft.com/office/drawing/2014/main" id="{9199AA64-540E-FF68-9965-1EF9D42DE3B1}"/>
              </a:ext>
            </a:extLst>
          </p:cNvPr>
          <p:cNvGrpSpPr/>
          <p:nvPr/>
        </p:nvGrpSpPr>
        <p:grpSpPr>
          <a:xfrm>
            <a:off x="2577050" y="987514"/>
            <a:ext cx="3609988" cy="1902290"/>
            <a:chOff x="120834" y="2916797"/>
            <a:chExt cx="4595254" cy="2288801"/>
          </a:xfrm>
        </p:grpSpPr>
        <p:pic>
          <p:nvPicPr>
            <p:cNvPr id="36" name="Picture 7" descr="pulse.png">
              <a:extLst>
                <a:ext uri="{FF2B5EF4-FFF2-40B4-BE49-F238E27FC236}">
                  <a16:creationId xmlns:a16="http://schemas.microsoft.com/office/drawing/2014/main" id="{E6708E2F-83DC-36FD-BF5F-0D082B490E42}"/>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20834" y="2916797"/>
              <a:ext cx="4595254" cy="2288801"/>
            </a:xfrm>
            <a:prstGeom prst="rect">
              <a:avLst/>
            </a:prstGeom>
            <a:solidFill>
              <a:srgbClr val="FFFFFF"/>
            </a:solidFill>
          </p:spPr>
        </p:pic>
        <p:sp>
          <p:nvSpPr>
            <p:cNvPr id="39" name="Rectangle 8">
              <a:extLst>
                <a:ext uri="{FF2B5EF4-FFF2-40B4-BE49-F238E27FC236}">
                  <a16:creationId xmlns:a16="http://schemas.microsoft.com/office/drawing/2014/main" id="{34AAD55B-2F01-3FB6-4C24-CBA8422F84A5}"/>
                </a:ext>
              </a:extLst>
            </p:cNvPr>
            <p:cNvSpPr/>
            <p:nvPr/>
          </p:nvSpPr>
          <p:spPr>
            <a:xfrm>
              <a:off x="2071316" y="3108948"/>
              <a:ext cx="1416475" cy="1395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pic>
          <p:nvPicPr>
            <p:cNvPr id="45" name="Picture 9">
              <a:extLst>
                <a:ext uri="{FF2B5EF4-FFF2-40B4-BE49-F238E27FC236}">
                  <a16:creationId xmlns:a16="http://schemas.microsoft.com/office/drawing/2014/main" id="{2B9CC83D-567E-2284-E1E8-CCD461460B69}"/>
                </a:ext>
              </a:extLst>
            </p:cNvPr>
            <p:cNvPicPr>
              <a:picLocks noChangeAspect="1"/>
            </p:cNvPicPr>
            <p:nvPr/>
          </p:nvPicPr>
          <p:blipFill>
            <a:blip r:embed="rId4">
              <a:alphaModFix amt="7000"/>
            </a:blip>
            <a:stretch>
              <a:fillRect/>
            </a:stretch>
          </p:blipFill>
          <p:spPr>
            <a:xfrm>
              <a:off x="1516304" y="3263769"/>
              <a:ext cx="1002503" cy="1441176"/>
            </a:xfrm>
            <a:prstGeom prst="rect">
              <a:avLst/>
            </a:prstGeom>
            <a:ln w="19050" cmpd="sng">
              <a:noFill/>
            </a:ln>
          </p:spPr>
        </p:pic>
        <p:sp>
          <p:nvSpPr>
            <p:cNvPr id="48" name="Rectangle 10">
              <a:extLst>
                <a:ext uri="{FF2B5EF4-FFF2-40B4-BE49-F238E27FC236}">
                  <a16:creationId xmlns:a16="http://schemas.microsoft.com/office/drawing/2014/main" id="{5F54311A-C256-7551-A509-60E2F78AE971}"/>
                </a:ext>
              </a:extLst>
            </p:cNvPr>
            <p:cNvSpPr/>
            <p:nvPr/>
          </p:nvSpPr>
          <p:spPr>
            <a:xfrm>
              <a:off x="3199475" y="3415954"/>
              <a:ext cx="524405" cy="1395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grpSp>
      <p:sp>
        <p:nvSpPr>
          <p:cNvPr id="55" name="TextBox 54">
            <a:extLst>
              <a:ext uri="{FF2B5EF4-FFF2-40B4-BE49-F238E27FC236}">
                <a16:creationId xmlns:a16="http://schemas.microsoft.com/office/drawing/2014/main" id="{89B8B20C-BC11-D6E7-3B5C-EAC8FA665922}"/>
              </a:ext>
            </a:extLst>
          </p:cNvPr>
          <p:cNvSpPr txBox="1"/>
          <p:nvPr/>
        </p:nvSpPr>
        <p:spPr>
          <a:xfrm>
            <a:off x="2730044" y="3196961"/>
            <a:ext cx="3558988" cy="3724096"/>
          </a:xfrm>
          <a:prstGeom prst="rect">
            <a:avLst/>
          </a:prstGeom>
          <a:noFill/>
        </p:spPr>
        <p:txBody>
          <a:bodyPr wrap="none" rtlCol="0">
            <a:spAutoFit/>
          </a:bodyPr>
          <a:lstStyle/>
          <a:p>
            <a:pPr algn="ctr"/>
            <a:r>
              <a:rPr lang="en-US" sz="2800" dirty="0"/>
              <a:t>Typical drift tube signal</a:t>
            </a:r>
          </a:p>
          <a:p>
            <a:pPr algn="ctr"/>
            <a:endParaRPr lang="en-US" dirty="0"/>
          </a:p>
          <a:p>
            <a:pPr algn="ctr"/>
            <a:r>
              <a:rPr lang="en-US" dirty="0">
                <a:solidFill>
                  <a:srgbClr val="FF0000"/>
                </a:solidFill>
              </a:rPr>
              <a:t>1 cm diameter,</a:t>
            </a:r>
          </a:p>
          <a:p>
            <a:pPr algn="ctr"/>
            <a:r>
              <a:rPr lang="en-US" dirty="0">
                <a:solidFill>
                  <a:srgbClr val="FF0000"/>
                </a:solidFill>
              </a:rPr>
              <a:t>20 𝜇m sense wire,</a:t>
            </a:r>
          </a:p>
          <a:p>
            <a:pPr algn="ctr"/>
            <a:r>
              <a:rPr lang="en-US" dirty="0">
                <a:solidFill>
                  <a:srgbClr val="FF0000"/>
                </a:solidFill>
              </a:rPr>
              <a:t>90% He – 10% iC</a:t>
            </a:r>
            <a:r>
              <a:rPr lang="en-US" baseline="-25000" dirty="0">
                <a:solidFill>
                  <a:srgbClr val="FF0000"/>
                </a:solidFill>
              </a:rPr>
              <a:t>4</a:t>
            </a:r>
            <a:r>
              <a:rPr lang="en-US" dirty="0">
                <a:solidFill>
                  <a:srgbClr val="FF0000"/>
                </a:solidFill>
              </a:rPr>
              <a:t>H</a:t>
            </a:r>
            <a:r>
              <a:rPr lang="en-US" baseline="-25000" dirty="0">
                <a:solidFill>
                  <a:srgbClr val="FF0000"/>
                </a:solidFill>
              </a:rPr>
              <a:t>10</a:t>
            </a:r>
            <a:r>
              <a:rPr lang="en-US" dirty="0">
                <a:solidFill>
                  <a:srgbClr val="FF0000"/>
                </a:solidFill>
              </a:rPr>
              <a:t>,</a:t>
            </a:r>
          </a:p>
          <a:p>
            <a:pPr algn="ctr"/>
            <a:r>
              <a:rPr lang="en-US" dirty="0">
                <a:solidFill>
                  <a:srgbClr val="FF0000"/>
                </a:solidFill>
              </a:rPr>
              <a:t>2×10</a:t>
            </a:r>
            <a:r>
              <a:rPr lang="en-US" baseline="30000" dirty="0">
                <a:solidFill>
                  <a:srgbClr val="FF0000"/>
                </a:solidFill>
              </a:rPr>
              <a:t>5</a:t>
            </a:r>
            <a:r>
              <a:rPr lang="en-US" dirty="0">
                <a:solidFill>
                  <a:srgbClr val="FF0000"/>
                </a:solidFill>
              </a:rPr>
              <a:t> gas gain,</a:t>
            </a:r>
          </a:p>
          <a:p>
            <a:pPr algn="ctr"/>
            <a:endParaRPr lang="en-US" dirty="0">
              <a:solidFill>
                <a:srgbClr val="FF0000"/>
              </a:solidFill>
            </a:endParaRPr>
          </a:p>
          <a:p>
            <a:pPr algn="ctr"/>
            <a:r>
              <a:rPr lang="en-US" dirty="0">
                <a:solidFill>
                  <a:srgbClr val="FF0000"/>
                </a:solidFill>
              </a:rPr>
              <a:t>2 </a:t>
            </a:r>
            <a:r>
              <a:rPr lang="en-US" dirty="0" err="1">
                <a:solidFill>
                  <a:srgbClr val="FF0000"/>
                </a:solidFill>
              </a:rPr>
              <a:t>Gsa</a:t>
            </a:r>
            <a:r>
              <a:rPr lang="en-US" dirty="0">
                <a:solidFill>
                  <a:srgbClr val="FF0000"/>
                </a:solidFill>
              </a:rPr>
              <a:t>/s – 12 bit</a:t>
            </a:r>
          </a:p>
          <a:p>
            <a:pPr algn="ctr"/>
            <a:r>
              <a:rPr lang="en-US" dirty="0">
                <a:solidFill>
                  <a:srgbClr val="FF0000"/>
                </a:solidFill>
              </a:rPr>
              <a:t>digitization,</a:t>
            </a:r>
          </a:p>
          <a:p>
            <a:pPr algn="ctr"/>
            <a:r>
              <a:rPr lang="en-US" dirty="0">
                <a:solidFill>
                  <a:srgbClr val="FF0000"/>
                </a:solidFill>
              </a:rPr>
              <a:t>No pre-amplifier.</a:t>
            </a:r>
          </a:p>
          <a:p>
            <a:pPr algn="ctr"/>
            <a:endParaRPr lang="en-US" dirty="0"/>
          </a:p>
          <a:p>
            <a:pPr algn="ctr"/>
            <a:endParaRPr lang="en-US" sz="2800" dirty="0"/>
          </a:p>
        </p:txBody>
      </p:sp>
      <p:sp>
        <p:nvSpPr>
          <p:cNvPr id="7" name="Rectangle 5">
            <a:extLst>
              <a:ext uri="{FF2B5EF4-FFF2-40B4-BE49-F238E27FC236}">
                <a16:creationId xmlns:a16="http://schemas.microsoft.com/office/drawing/2014/main" id="{6A733207-CDB8-CB08-E46D-9664620AEF3A}"/>
              </a:ext>
            </a:extLst>
          </p:cNvPr>
          <p:cNvSpPr/>
          <p:nvPr/>
        </p:nvSpPr>
        <p:spPr>
          <a:xfrm>
            <a:off x="6460842" y="3398485"/>
            <a:ext cx="4431474" cy="1200329"/>
          </a:xfrm>
          <a:prstGeom prst="rect">
            <a:avLst/>
          </a:prstGeom>
          <a:ln w="28575">
            <a:noFill/>
          </a:ln>
        </p:spPr>
        <p:txBody>
          <a:bodyPr wrap="square">
            <a:spAutoFit/>
          </a:bodyPr>
          <a:lstStyle/>
          <a:p>
            <a:pPr algn="just"/>
            <a:r>
              <a:rPr lang="en-US" b="1" dirty="0">
                <a:solidFill>
                  <a:srgbClr val="3366FF"/>
                </a:solidFill>
                <a:cs typeface="Comic Sans MS"/>
              </a:rPr>
              <a:t>Goal: Single out</a:t>
            </a:r>
            <a:r>
              <a:rPr lang="en-US" dirty="0">
                <a:solidFill>
                  <a:srgbClr val="3366FF"/>
                </a:solidFill>
                <a:cs typeface="Comic Sans MS"/>
              </a:rPr>
              <a:t>, in every recorded detector signal, the </a:t>
            </a:r>
            <a:r>
              <a:rPr lang="en-US" b="1" dirty="0">
                <a:solidFill>
                  <a:srgbClr val="3366FF"/>
                </a:solidFill>
                <a:cs typeface="Comic Sans MS"/>
              </a:rPr>
              <a:t>isolated structures </a:t>
            </a:r>
            <a:r>
              <a:rPr lang="en-US" dirty="0">
                <a:solidFill>
                  <a:srgbClr val="3366FF"/>
                </a:solidFill>
                <a:cs typeface="Comic Sans MS"/>
              </a:rPr>
              <a:t>related to the arrival on the anode wire of the </a:t>
            </a:r>
            <a:r>
              <a:rPr lang="en-US" b="1" dirty="0">
                <a:solidFill>
                  <a:srgbClr val="3366FF"/>
                </a:solidFill>
                <a:cs typeface="Comic Sans MS"/>
              </a:rPr>
              <a:t>electrons belonging to a single ionization act. </a:t>
            </a:r>
          </a:p>
        </p:txBody>
      </p:sp>
      <p:grpSp>
        <p:nvGrpSpPr>
          <p:cNvPr id="8" name="Group 7">
            <a:extLst>
              <a:ext uri="{FF2B5EF4-FFF2-40B4-BE49-F238E27FC236}">
                <a16:creationId xmlns:a16="http://schemas.microsoft.com/office/drawing/2014/main" id="{1441399B-0D6F-68D6-ABE1-7F5C872A7B43}"/>
              </a:ext>
            </a:extLst>
          </p:cNvPr>
          <p:cNvGrpSpPr/>
          <p:nvPr/>
        </p:nvGrpSpPr>
        <p:grpSpPr>
          <a:xfrm>
            <a:off x="6744091" y="1020126"/>
            <a:ext cx="3609988" cy="1902290"/>
            <a:chOff x="2577050" y="983159"/>
            <a:chExt cx="3609988" cy="1902290"/>
          </a:xfrm>
        </p:grpSpPr>
        <p:grpSp>
          <p:nvGrpSpPr>
            <p:cNvPr id="9" name="Group 6">
              <a:extLst>
                <a:ext uri="{FF2B5EF4-FFF2-40B4-BE49-F238E27FC236}">
                  <a16:creationId xmlns:a16="http://schemas.microsoft.com/office/drawing/2014/main" id="{7029758F-2594-9032-C5FB-D9B78127DF12}"/>
                </a:ext>
              </a:extLst>
            </p:cNvPr>
            <p:cNvGrpSpPr/>
            <p:nvPr/>
          </p:nvGrpSpPr>
          <p:grpSpPr>
            <a:xfrm>
              <a:off x="2577050" y="983159"/>
              <a:ext cx="3609988" cy="1902290"/>
              <a:chOff x="120834" y="2916797"/>
              <a:chExt cx="4595254" cy="2288801"/>
            </a:xfrm>
          </p:grpSpPr>
          <p:pic>
            <p:nvPicPr>
              <p:cNvPr id="57" name="Picture 7" descr="pulse.png">
                <a:extLst>
                  <a:ext uri="{FF2B5EF4-FFF2-40B4-BE49-F238E27FC236}">
                    <a16:creationId xmlns:a16="http://schemas.microsoft.com/office/drawing/2014/main" id="{15863283-328F-F5C5-E097-9FE930C7F3B7}"/>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20834" y="2916797"/>
                <a:ext cx="4595254" cy="2288801"/>
              </a:xfrm>
              <a:prstGeom prst="rect">
                <a:avLst/>
              </a:prstGeom>
              <a:solidFill>
                <a:srgbClr val="FFFFFF"/>
              </a:solidFill>
            </p:spPr>
          </p:pic>
          <p:sp>
            <p:nvSpPr>
              <p:cNvPr id="58" name="Rectangle 8">
                <a:extLst>
                  <a:ext uri="{FF2B5EF4-FFF2-40B4-BE49-F238E27FC236}">
                    <a16:creationId xmlns:a16="http://schemas.microsoft.com/office/drawing/2014/main" id="{CF20E47A-EE09-A076-AFBA-EBF507695D18}"/>
                  </a:ext>
                </a:extLst>
              </p:cNvPr>
              <p:cNvSpPr/>
              <p:nvPr/>
            </p:nvSpPr>
            <p:spPr>
              <a:xfrm>
                <a:off x="2071316" y="3108948"/>
                <a:ext cx="1416475" cy="1395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pic>
            <p:nvPicPr>
              <p:cNvPr id="59" name="Picture 9">
                <a:extLst>
                  <a:ext uri="{FF2B5EF4-FFF2-40B4-BE49-F238E27FC236}">
                    <a16:creationId xmlns:a16="http://schemas.microsoft.com/office/drawing/2014/main" id="{D6B0B85E-98F2-AA70-308A-0F8A5E733769}"/>
                  </a:ext>
                </a:extLst>
              </p:cNvPr>
              <p:cNvPicPr>
                <a:picLocks noChangeAspect="1"/>
              </p:cNvPicPr>
              <p:nvPr/>
            </p:nvPicPr>
            <p:blipFill>
              <a:blip r:embed="rId4">
                <a:alphaModFix amt="7000"/>
              </a:blip>
              <a:stretch>
                <a:fillRect/>
              </a:stretch>
            </p:blipFill>
            <p:spPr>
              <a:xfrm>
                <a:off x="1516304" y="3263769"/>
                <a:ext cx="1002503" cy="1441176"/>
              </a:xfrm>
              <a:prstGeom prst="rect">
                <a:avLst/>
              </a:prstGeom>
              <a:ln w="19050" cmpd="sng">
                <a:noFill/>
              </a:ln>
            </p:spPr>
          </p:pic>
          <p:sp>
            <p:nvSpPr>
              <p:cNvPr id="60" name="Rectangle 10">
                <a:extLst>
                  <a:ext uri="{FF2B5EF4-FFF2-40B4-BE49-F238E27FC236}">
                    <a16:creationId xmlns:a16="http://schemas.microsoft.com/office/drawing/2014/main" id="{EE3ABD6A-5F84-1C49-D9A6-7527E0286914}"/>
                  </a:ext>
                </a:extLst>
              </p:cNvPr>
              <p:cNvSpPr/>
              <p:nvPr/>
            </p:nvSpPr>
            <p:spPr>
              <a:xfrm>
                <a:off x="3199475" y="3415954"/>
                <a:ext cx="524405" cy="1395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grpSp>
        <p:grpSp>
          <p:nvGrpSpPr>
            <p:cNvPr id="10" name="Group 9">
              <a:extLst>
                <a:ext uri="{FF2B5EF4-FFF2-40B4-BE49-F238E27FC236}">
                  <a16:creationId xmlns:a16="http://schemas.microsoft.com/office/drawing/2014/main" id="{2238210A-B002-1045-A649-97A10E809DFD}"/>
                </a:ext>
              </a:extLst>
            </p:cNvPr>
            <p:cNvGrpSpPr/>
            <p:nvPr/>
          </p:nvGrpSpPr>
          <p:grpSpPr>
            <a:xfrm>
              <a:off x="2923077" y="1091727"/>
              <a:ext cx="3172923" cy="1580508"/>
              <a:chOff x="2923077" y="1091727"/>
              <a:chExt cx="3172923" cy="1580508"/>
            </a:xfrm>
          </p:grpSpPr>
          <p:sp>
            <p:nvSpPr>
              <p:cNvPr id="14" name="Rectangle 13">
                <a:extLst>
                  <a:ext uri="{FF2B5EF4-FFF2-40B4-BE49-F238E27FC236}">
                    <a16:creationId xmlns:a16="http://schemas.microsoft.com/office/drawing/2014/main" id="{CAF3B8EB-8BC3-A05A-E87A-D2EF7B8781B6}"/>
                  </a:ext>
                </a:extLst>
              </p:cNvPr>
              <p:cNvSpPr/>
              <p:nvPr/>
            </p:nvSpPr>
            <p:spPr>
              <a:xfrm>
                <a:off x="2931148" y="2282825"/>
                <a:ext cx="3164852" cy="2865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p>
            </p:txBody>
          </p:sp>
          <p:cxnSp>
            <p:nvCxnSpPr>
              <p:cNvPr id="15" name="Straight Connector 14">
                <a:extLst>
                  <a:ext uri="{FF2B5EF4-FFF2-40B4-BE49-F238E27FC236}">
                    <a16:creationId xmlns:a16="http://schemas.microsoft.com/office/drawing/2014/main" id="{52C3A402-7A5B-888B-3327-EA17B50D9BD5}"/>
                  </a:ext>
                </a:extLst>
              </p:cNvPr>
              <p:cNvCxnSpPr>
                <a:cxnSpLocks/>
              </p:cNvCxnSpPr>
              <p:nvPr/>
            </p:nvCxnSpPr>
            <p:spPr>
              <a:xfrm>
                <a:off x="2923077" y="2409792"/>
                <a:ext cx="3172923" cy="9693"/>
              </a:xfrm>
              <a:prstGeom prst="line">
                <a:avLst/>
              </a:prstGeom>
              <a:ln w="19050">
                <a:solidFill>
                  <a:srgbClr val="DC9639"/>
                </a:solidFill>
              </a:ln>
            </p:spPr>
            <p:style>
              <a:lnRef idx="1">
                <a:schemeClr val="accent1"/>
              </a:lnRef>
              <a:fillRef idx="0">
                <a:schemeClr val="accent1"/>
              </a:fillRef>
              <a:effectRef idx="0">
                <a:schemeClr val="accent1"/>
              </a:effectRef>
              <a:fontRef idx="minor">
                <a:schemeClr val="tx1"/>
              </a:fontRef>
            </p:style>
          </p:cxnSp>
          <p:pic>
            <p:nvPicPr>
              <p:cNvPr id="16" name="Picture 9">
                <a:extLst>
                  <a:ext uri="{FF2B5EF4-FFF2-40B4-BE49-F238E27FC236}">
                    <a16:creationId xmlns:a16="http://schemas.microsoft.com/office/drawing/2014/main" id="{5E0B5001-CFE4-5052-FA29-0C63AD22CDBD}"/>
                  </a:ext>
                </a:extLst>
              </p:cNvPr>
              <p:cNvPicPr>
                <a:picLocks noChangeAspect="1"/>
              </p:cNvPicPr>
              <p:nvPr/>
            </p:nvPicPr>
            <p:blipFill rotWithShape="1">
              <a:blip r:embed="rId4">
                <a:alphaModFix/>
              </a:blip>
              <a:srcRect r="4301"/>
              <a:stretch/>
            </p:blipFill>
            <p:spPr>
              <a:xfrm>
                <a:off x="3672267" y="1273588"/>
                <a:ext cx="762886" cy="1197804"/>
              </a:xfrm>
              <a:prstGeom prst="rect">
                <a:avLst/>
              </a:prstGeom>
              <a:ln w="19050" cmpd="sng">
                <a:noFill/>
              </a:ln>
            </p:spPr>
          </p:pic>
          <p:sp>
            <p:nvSpPr>
              <p:cNvPr id="19" name="Rectangle 18">
                <a:extLst>
                  <a:ext uri="{FF2B5EF4-FFF2-40B4-BE49-F238E27FC236}">
                    <a16:creationId xmlns:a16="http://schemas.microsoft.com/office/drawing/2014/main" id="{ED38FAFC-DE93-F456-6046-2F4C087736F0}"/>
                  </a:ext>
                </a:extLst>
              </p:cNvPr>
              <p:cNvSpPr/>
              <p:nvPr/>
            </p:nvSpPr>
            <p:spPr>
              <a:xfrm>
                <a:off x="3893279" y="1371581"/>
                <a:ext cx="278777" cy="168862"/>
              </a:xfrm>
              <a:prstGeom prst="rect">
                <a:avLst/>
              </a:prstGeom>
              <a:solidFill>
                <a:schemeClr val="bg1"/>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p>
            </p:txBody>
          </p:sp>
          <p:cxnSp>
            <p:nvCxnSpPr>
              <p:cNvPr id="22" name="Straight Connector 21">
                <a:extLst>
                  <a:ext uri="{FF2B5EF4-FFF2-40B4-BE49-F238E27FC236}">
                    <a16:creationId xmlns:a16="http://schemas.microsoft.com/office/drawing/2014/main" id="{85F14EC7-C17F-F199-5BEE-913338D916F3}"/>
                  </a:ext>
                </a:extLst>
              </p:cNvPr>
              <p:cNvCxnSpPr>
                <a:cxnSpLocks/>
              </p:cNvCxnSpPr>
              <p:nvPr/>
            </p:nvCxnSpPr>
            <p:spPr>
              <a:xfrm>
                <a:off x="3238500" y="220527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687A880-30FE-8571-B97C-5BFDFA022D2D}"/>
                  </a:ext>
                </a:extLst>
              </p:cNvPr>
              <p:cNvCxnSpPr>
                <a:cxnSpLocks/>
              </p:cNvCxnSpPr>
              <p:nvPr/>
            </p:nvCxnSpPr>
            <p:spPr>
              <a:xfrm>
                <a:off x="3556000" y="220527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02F25BD-F506-44CB-CD15-B6F0352E7D42}"/>
                  </a:ext>
                </a:extLst>
              </p:cNvPr>
              <p:cNvCxnSpPr>
                <a:cxnSpLocks/>
              </p:cNvCxnSpPr>
              <p:nvPr/>
            </p:nvCxnSpPr>
            <p:spPr>
              <a:xfrm>
                <a:off x="4509538" y="221162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A1AEC0E-F73C-456A-9D36-48BF755B7837}"/>
                  </a:ext>
                </a:extLst>
              </p:cNvPr>
              <p:cNvCxnSpPr>
                <a:cxnSpLocks/>
              </p:cNvCxnSpPr>
              <p:nvPr/>
            </p:nvCxnSpPr>
            <p:spPr>
              <a:xfrm>
                <a:off x="4830213" y="2249960"/>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50EAAE1-80D1-7D0C-6E49-F4CE8EF9068F}"/>
                  </a:ext>
                </a:extLst>
              </p:cNvPr>
              <p:cNvCxnSpPr>
                <a:cxnSpLocks/>
              </p:cNvCxnSpPr>
              <p:nvPr/>
            </p:nvCxnSpPr>
            <p:spPr>
              <a:xfrm>
                <a:off x="5147713" y="221162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841AFD7-1F25-63A6-5DC2-70B5444CB12F}"/>
                  </a:ext>
                </a:extLst>
              </p:cNvPr>
              <p:cNvCxnSpPr>
                <a:cxnSpLocks/>
              </p:cNvCxnSpPr>
              <p:nvPr/>
            </p:nvCxnSpPr>
            <p:spPr>
              <a:xfrm>
                <a:off x="5468388" y="2218210"/>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7E81F99-438A-6306-1E6D-DD116F5A5239}"/>
                  </a:ext>
                </a:extLst>
              </p:cNvPr>
              <p:cNvCxnSpPr>
                <a:cxnSpLocks/>
              </p:cNvCxnSpPr>
              <p:nvPr/>
            </p:nvCxnSpPr>
            <p:spPr>
              <a:xfrm>
                <a:off x="5785888" y="2249960"/>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193B706-08EF-C68C-5726-2E019DD2DBCF}"/>
                  </a:ext>
                </a:extLst>
              </p:cNvPr>
              <p:cNvCxnSpPr>
                <a:cxnSpLocks/>
              </p:cNvCxnSpPr>
              <p:nvPr/>
            </p:nvCxnSpPr>
            <p:spPr>
              <a:xfrm>
                <a:off x="3875267" y="1244508"/>
                <a:ext cx="0" cy="1328052"/>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88FBCF3-BF5C-7D4C-22E2-3D11945C2C74}"/>
                  </a:ext>
                </a:extLst>
              </p:cNvPr>
              <p:cNvCxnSpPr>
                <a:cxnSpLocks/>
              </p:cNvCxnSpPr>
              <p:nvPr/>
            </p:nvCxnSpPr>
            <p:spPr>
              <a:xfrm>
                <a:off x="4192873" y="1142861"/>
                <a:ext cx="0" cy="1436454"/>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88B267D-77F5-E163-F067-83F628C0810A}"/>
                  </a:ext>
                </a:extLst>
              </p:cNvPr>
              <p:cNvCxnSpPr>
                <a:cxnSpLocks/>
              </p:cNvCxnSpPr>
              <p:nvPr/>
            </p:nvCxnSpPr>
            <p:spPr>
              <a:xfrm>
                <a:off x="4509538" y="1132931"/>
                <a:ext cx="0" cy="1436454"/>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A78D12A-724D-1F34-1322-B8646E40735F}"/>
                  </a:ext>
                </a:extLst>
              </p:cNvPr>
              <p:cNvCxnSpPr>
                <a:cxnSpLocks/>
              </p:cNvCxnSpPr>
              <p:nvPr/>
            </p:nvCxnSpPr>
            <p:spPr>
              <a:xfrm>
                <a:off x="4828076" y="1091727"/>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C0EC75B-F021-5D40-1643-73AF96A82E1E}"/>
                  </a:ext>
                </a:extLst>
              </p:cNvPr>
              <p:cNvCxnSpPr>
                <a:cxnSpLocks/>
              </p:cNvCxnSpPr>
              <p:nvPr/>
            </p:nvCxnSpPr>
            <p:spPr>
              <a:xfrm>
                <a:off x="5147713" y="1132931"/>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467652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tangolo 16">
            <a:extLst>
              <a:ext uri="{FF2B5EF4-FFF2-40B4-BE49-F238E27FC236}">
                <a16:creationId xmlns:a16="http://schemas.microsoft.com/office/drawing/2014/main" id="{86795D72-615C-F84C-B53C-E4C61649B91F}"/>
              </a:ext>
            </a:extLst>
          </p:cNvPr>
          <p:cNvSpPr/>
          <p:nvPr/>
        </p:nvSpPr>
        <p:spPr>
          <a:xfrm>
            <a:off x="773373" y="128909"/>
            <a:ext cx="9840612" cy="707886"/>
          </a:xfrm>
          <a:prstGeom prst="rect">
            <a:avLst/>
          </a:prstGeom>
          <a:noFill/>
        </p:spPr>
        <p:txBody>
          <a:bodyPr wrap="square">
            <a:spAutoFit/>
          </a:bodyPr>
          <a:lstStyle/>
          <a:p>
            <a:r>
              <a:rPr lang="it-IT" sz="4000" kern="0" dirty="0">
                <a:solidFill>
                  <a:srgbClr val="192F60"/>
                </a:solidFill>
                <a:cs typeface="Arial" panose="020B0604020202020204" pitchFamily="34" charset="0"/>
              </a:rPr>
              <a:t>Cluster </a:t>
            </a:r>
            <a:r>
              <a:rPr lang="it-IT" sz="4000" kern="0" dirty="0" err="1">
                <a:solidFill>
                  <a:srgbClr val="192F60"/>
                </a:solidFill>
                <a:cs typeface="Arial" panose="020B0604020202020204" pitchFamily="34" charset="0"/>
              </a:rPr>
              <a:t>Counting</a:t>
            </a:r>
            <a:r>
              <a:rPr lang="it-IT" sz="4000" kern="0" dirty="0">
                <a:solidFill>
                  <a:srgbClr val="192F60"/>
                </a:solidFill>
                <a:cs typeface="Arial" panose="020B0604020202020204" pitchFamily="34" charset="0"/>
              </a:rPr>
              <a:t>: the technique</a:t>
            </a:r>
          </a:p>
        </p:txBody>
      </p:sp>
      <p:cxnSp>
        <p:nvCxnSpPr>
          <p:cNvPr id="18" name="Connettore 1 17">
            <a:extLst>
              <a:ext uri="{FF2B5EF4-FFF2-40B4-BE49-F238E27FC236}">
                <a16:creationId xmlns:a16="http://schemas.microsoft.com/office/drawing/2014/main" id="{B40F024F-DF97-1643-910E-47E90E655FF3}"/>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data 1">
            <a:extLst>
              <a:ext uri="{FF2B5EF4-FFF2-40B4-BE49-F238E27FC236}">
                <a16:creationId xmlns:a16="http://schemas.microsoft.com/office/drawing/2014/main" id="{4370C042-EB34-8EA3-76E7-793178478C40}"/>
              </a:ext>
            </a:extLst>
          </p:cNvPr>
          <p:cNvSpPr>
            <a:spLocks noGrp="1"/>
          </p:cNvSpPr>
          <p:nvPr>
            <p:ph type="dt" sz="half" idx="10"/>
          </p:nvPr>
        </p:nvSpPr>
        <p:spPr/>
        <p:txBody>
          <a:bodyPr/>
          <a:lstStyle/>
          <a:p>
            <a:r>
              <a:rPr lang="it-IT"/>
              <a:t>06/05/25</a:t>
            </a:r>
            <a:endParaRPr lang="en-GB" dirty="0"/>
          </a:p>
        </p:txBody>
      </p:sp>
      <p:sp>
        <p:nvSpPr>
          <p:cNvPr id="3" name="Segnaposto piè di pagina 2">
            <a:extLst>
              <a:ext uri="{FF2B5EF4-FFF2-40B4-BE49-F238E27FC236}">
                <a16:creationId xmlns:a16="http://schemas.microsoft.com/office/drawing/2014/main" id="{B7D72A6A-8164-2F8D-B151-9C557DE2D09D}"/>
              </a:ext>
            </a:extLst>
          </p:cNvPr>
          <p:cNvSpPr>
            <a:spLocks noGrp="1"/>
          </p:cNvSpPr>
          <p:nvPr>
            <p:ph type="ftr" sz="quarter" idx="11"/>
          </p:nvPr>
        </p:nvSpPr>
        <p:spPr/>
        <p:txBody>
          <a:bodyPr/>
          <a:lstStyle/>
          <a:p>
            <a:r>
              <a:rPr lang="en-GB"/>
              <a:t>AIDAinnova 7.4.1 - M. Primavera</a:t>
            </a:r>
            <a:endParaRPr lang="en-GB" dirty="0"/>
          </a:p>
        </p:txBody>
      </p:sp>
      <p:sp>
        <p:nvSpPr>
          <p:cNvPr id="4" name="Segnaposto numero diapositiva 3">
            <a:extLst>
              <a:ext uri="{FF2B5EF4-FFF2-40B4-BE49-F238E27FC236}">
                <a16:creationId xmlns:a16="http://schemas.microsoft.com/office/drawing/2014/main" id="{C85FCEC0-D595-0F29-124D-D0C9B86B302B}"/>
              </a:ext>
            </a:extLst>
          </p:cNvPr>
          <p:cNvSpPr>
            <a:spLocks noGrp="1"/>
          </p:cNvSpPr>
          <p:nvPr>
            <p:ph type="sldNum" sz="quarter" idx="12"/>
          </p:nvPr>
        </p:nvSpPr>
        <p:spPr/>
        <p:txBody>
          <a:bodyPr/>
          <a:lstStyle/>
          <a:p>
            <a:fld id="{722A8398-17B9-0E47-8399-79BCEBFF3246}" type="slidenum">
              <a:rPr lang="en-GB" smtClean="0"/>
              <a:t>4</a:t>
            </a:fld>
            <a:endParaRPr lang="en-GB" dirty="0"/>
          </a:p>
        </p:txBody>
      </p:sp>
      <p:grpSp>
        <p:nvGrpSpPr>
          <p:cNvPr id="11" name="Group 6">
            <a:extLst>
              <a:ext uri="{FF2B5EF4-FFF2-40B4-BE49-F238E27FC236}">
                <a16:creationId xmlns:a16="http://schemas.microsoft.com/office/drawing/2014/main" id="{910CDCC5-3126-331E-7120-E956F3105717}"/>
              </a:ext>
            </a:extLst>
          </p:cNvPr>
          <p:cNvGrpSpPr/>
          <p:nvPr/>
        </p:nvGrpSpPr>
        <p:grpSpPr>
          <a:xfrm>
            <a:off x="2577050" y="983159"/>
            <a:ext cx="3609988" cy="1902290"/>
            <a:chOff x="120834" y="2916797"/>
            <a:chExt cx="4595254" cy="2288801"/>
          </a:xfrm>
        </p:grpSpPr>
        <p:pic>
          <p:nvPicPr>
            <p:cNvPr id="12" name="Picture 7" descr="pulse.png">
              <a:extLst>
                <a:ext uri="{FF2B5EF4-FFF2-40B4-BE49-F238E27FC236}">
                  <a16:creationId xmlns:a16="http://schemas.microsoft.com/office/drawing/2014/main" id="{021A636C-698C-6C7A-9D0C-649C644F65AA}"/>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20834" y="2916797"/>
              <a:ext cx="4595254" cy="2288801"/>
            </a:xfrm>
            <a:prstGeom prst="rect">
              <a:avLst/>
            </a:prstGeom>
            <a:solidFill>
              <a:srgbClr val="FFFFFF"/>
            </a:solidFill>
          </p:spPr>
        </p:pic>
        <p:sp>
          <p:nvSpPr>
            <p:cNvPr id="13" name="Rectangle 8">
              <a:extLst>
                <a:ext uri="{FF2B5EF4-FFF2-40B4-BE49-F238E27FC236}">
                  <a16:creationId xmlns:a16="http://schemas.microsoft.com/office/drawing/2014/main" id="{D2A02B72-75F4-7C39-72ED-CC3ACE2DE7B6}"/>
                </a:ext>
              </a:extLst>
            </p:cNvPr>
            <p:cNvSpPr/>
            <p:nvPr/>
          </p:nvSpPr>
          <p:spPr>
            <a:xfrm>
              <a:off x="2071316" y="3108948"/>
              <a:ext cx="1416475" cy="1395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pic>
          <p:nvPicPr>
            <p:cNvPr id="20" name="Picture 9">
              <a:extLst>
                <a:ext uri="{FF2B5EF4-FFF2-40B4-BE49-F238E27FC236}">
                  <a16:creationId xmlns:a16="http://schemas.microsoft.com/office/drawing/2014/main" id="{E3D6D95B-3C4C-869A-35C5-271D34E2E75D}"/>
                </a:ext>
              </a:extLst>
            </p:cNvPr>
            <p:cNvPicPr>
              <a:picLocks noChangeAspect="1"/>
            </p:cNvPicPr>
            <p:nvPr/>
          </p:nvPicPr>
          <p:blipFill>
            <a:blip r:embed="rId4">
              <a:alphaModFix amt="7000"/>
            </a:blip>
            <a:stretch>
              <a:fillRect/>
            </a:stretch>
          </p:blipFill>
          <p:spPr>
            <a:xfrm>
              <a:off x="1516304" y="3263769"/>
              <a:ext cx="1002503" cy="1441176"/>
            </a:xfrm>
            <a:prstGeom prst="rect">
              <a:avLst/>
            </a:prstGeom>
            <a:ln w="19050" cmpd="sng">
              <a:noFill/>
            </a:ln>
          </p:spPr>
        </p:pic>
        <p:sp>
          <p:nvSpPr>
            <p:cNvPr id="21" name="Rectangle 10">
              <a:extLst>
                <a:ext uri="{FF2B5EF4-FFF2-40B4-BE49-F238E27FC236}">
                  <a16:creationId xmlns:a16="http://schemas.microsoft.com/office/drawing/2014/main" id="{7188038B-5FB8-8904-C77C-F5F546E96652}"/>
                </a:ext>
              </a:extLst>
            </p:cNvPr>
            <p:cNvSpPr/>
            <p:nvPr/>
          </p:nvSpPr>
          <p:spPr>
            <a:xfrm>
              <a:off x="3199475" y="3415954"/>
              <a:ext cx="524405" cy="1395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grpSp>
      <p:grpSp>
        <p:nvGrpSpPr>
          <p:cNvPr id="24" name="Gruppo 23">
            <a:extLst>
              <a:ext uri="{FF2B5EF4-FFF2-40B4-BE49-F238E27FC236}">
                <a16:creationId xmlns:a16="http://schemas.microsoft.com/office/drawing/2014/main" id="{43FE0EB0-FFA5-C753-6035-DD6644B48C68}"/>
              </a:ext>
            </a:extLst>
          </p:cNvPr>
          <p:cNvGrpSpPr/>
          <p:nvPr/>
        </p:nvGrpSpPr>
        <p:grpSpPr>
          <a:xfrm>
            <a:off x="-6158" y="3496968"/>
            <a:ext cx="6458246" cy="2916785"/>
            <a:chOff x="6317391" y="1170918"/>
            <a:chExt cx="5826557" cy="2916785"/>
          </a:xfrm>
        </p:grpSpPr>
        <p:sp>
          <p:nvSpPr>
            <p:cNvPr id="7" name="Rectangle 11">
              <a:extLst>
                <a:ext uri="{FF2B5EF4-FFF2-40B4-BE49-F238E27FC236}">
                  <a16:creationId xmlns:a16="http://schemas.microsoft.com/office/drawing/2014/main" id="{999B216E-CBFC-2418-AA7C-BB69B3CB772F}"/>
                </a:ext>
              </a:extLst>
            </p:cNvPr>
            <p:cNvSpPr/>
            <p:nvPr/>
          </p:nvSpPr>
          <p:spPr>
            <a:xfrm>
              <a:off x="6317391" y="1170918"/>
              <a:ext cx="5826557" cy="1934376"/>
            </a:xfrm>
            <a:prstGeom prst="rect">
              <a:avLst/>
            </a:prstGeom>
          </p:spPr>
          <p:txBody>
            <a:bodyPr wrap="square">
              <a:spAutoFit/>
            </a:bodyPr>
            <a:lstStyle/>
            <a:p>
              <a:pPr marL="285750" indent="-285750" algn="just">
                <a:lnSpc>
                  <a:spcPct val="90000"/>
                </a:lnSpc>
                <a:buFont typeface="Wingdings" pitchFamily="2" charset="2"/>
                <a:buChar char="Ø"/>
              </a:pPr>
              <a:r>
                <a:rPr lang="en-US" sz="1400" b="1" dirty="0">
                  <a:solidFill>
                    <a:srgbClr val="3366FF"/>
                  </a:solidFill>
                  <a:cs typeface="Comic Sans MS"/>
                </a:rPr>
                <a:t>Determine</a:t>
              </a:r>
              <a:r>
                <a:rPr lang="en-US" sz="1400" dirty="0">
                  <a:solidFill>
                    <a:srgbClr val="3366FF"/>
                  </a:solidFill>
                  <a:cs typeface="Comic Sans MS"/>
                </a:rPr>
                <a:t> the </a:t>
              </a:r>
              <a:r>
                <a:rPr lang="en-US" sz="1400" b="1" dirty="0">
                  <a:solidFill>
                    <a:srgbClr val="3366FF"/>
                  </a:solidFill>
                  <a:cs typeface="Comic Sans MS"/>
                </a:rPr>
                <a:t>time ordered sequence of the electron arrival</a:t>
              </a:r>
              <a:r>
                <a:rPr lang="en-US" sz="1400" dirty="0">
                  <a:solidFill>
                    <a:srgbClr val="3366FF"/>
                  </a:solidFill>
                  <a:cs typeface="Comic Sans MS"/>
                </a:rPr>
                <a:t>:</a:t>
              </a:r>
            </a:p>
            <a:p>
              <a:pPr algn="just">
                <a:lnSpc>
                  <a:spcPct val="90000"/>
                </a:lnSpc>
              </a:pPr>
              <a:endParaRPr lang="en-US" sz="1400" b="1" dirty="0">
                <a:solidFill>
                  <a:srgbClr val="3366FF"/>
                </a:solidFill>
                <a:cs typeface="Comic Sans MS"/>
              </a:endParaRPr>
            </a:p>
            <a:p>
              <a:pPr algn="just">
                <a:lnSpc>
                  <a:spcPct val="90000"/>
                </a:lnSpc>
              </a:pPr>
              <a:r>
                <a:rPr lang="en-US" sz="800" b="1" dirty="0">
                  <a:solidFill>
                    <a:srgbClr val="3366FF"/>
                  </a:solidFill>
                  <a:cs typeface="Comic Sans MS"/>
                </a:rPr>
                <a:t> </a:t>
              </a:r>
            </a:p>
            <a:p>
              <a:pPr algn="just">
                <a:lnSpc>
                  <a:spcPct val="90000"/>
                </a:lnSpc>
              </a:pPr>
              <a:r>
                <a:rPr lang="en-US" sz="1000" dirty="0">
                  <a:solidFill>
                    <a:srgbClr val="3366FF"/>
                  </a:solidFill>
                  <a:cs typeface="Comic Sans MS"/>
                </a:rPr>
                <a:t>      </a:t>
              </a:r>
            </a:p>
            <a:p>
              <a:pPr algn="just">
                <a:lnSpc>
                  <a:spcPct val="90000"/>
                </a:lnSpc>
              </a:pPr>
              <a:r>
                <a:rPr lang="en-US" sz="700" dirty="0">
                  <a:solidFill>
                    <a:srgbClr val="3366FF"/>
                  </a:solidFill>
                  <a:cs typeface="Comic Sans MS"/>
                </a:rPr>
                <a:t> </a:t>
              </a:r>
            </a:p>
            <a:p>
              <a:pPr marL="285750" indent="-285750" algn="just">
                <a:lnSpc>
                  <a:spcPct val="90000"/>
                </a:lnSpc>
                <a:buFont typeface="Wingdings" pitchFamily="2" charset="2"/>
                <a:buChar char="Ø"/>
              </a:pPr>
              <a:r>
                <a:rPr lang="en-US" sz="1400" b="1" dirty="0">
                  <a:solidFill>
                    <a:srgbClr val="3366FF"/>
                  </a:solidFill>
                  <a:cs typeface="Comic Sans MS"/>
                </a:rPr>
                <a:t>Define</a:t>
              </a:r>
              <a:r>
                <a:rPr lang="en-US" sz="1400" dirty="0">
                  <a:solidFill>
                    <a:srgbClr val="3366FF"/>
                  </a:solidFill>
                  <a:cs typeface="Comic Sans MS"/>
                </a:rPr>
                <a:t> </a:t>
              </a:r>
              <a:r>
                <a:rPr lang="en-US" sz="1400" dirty="0">
                  <a:solidFill>
                    <a:srgbClr val="7A81FF"/>
                  </a:solidFill>
                  <a:cs typeface="Comic Sans MS"/>
                </a:rPr>
                <a:t>the</a:t>
              </a:r>
              <a:r>
                <a:rPr lang="en-US" sz="1400" dirty="0">
                  <a:solidFill>
                    <a:srgbClr val="008000"/>
                  </a:solidFill>
                  <a:cs typeface="Comic Sans MS"/>
                </a:rPr>
                <a:t> </a:t>
              </a:r>
              <a:r>
                <a:rPr lang="en-US" sz="1400" b="1" dirty="0">
                  <a:solidFill>
                    <a:srgbClr val="3366FF"/>
                  </a:solidFill>
                  <a:cs typeface="Comic Sans MS"/>
                </a:rPr>
                <a:t>probability  function</a:t>
              </a:r>
              <a:r>
                <a:rPr lang="en-US" sz="1400" dirty="0">
                  <a:solidFill>
                    <a:srgbClr val="3366FF"/>
                  </a:solidFill>
                  <a:cs typeface="Comic Sans MS"/>
                </a:rPr>
                <a:t>,  that  the </a:t>
              </a:r>
              <a:r>
                <a:rPr lang="en-US" sz="1400" b="1" i="1" dirty="0">
                  <a:solidFill>
                    <a:srgbClr val="3366FF"/>
                  </a:solidFill>
                  <a:cs typeface="Comic Sans MS"/>
                </a:rPr>
                <a:t>j</a:t>
              </a:r>
              <a:r>
                <a:rPr lang="en-US" sz="1400" b="1" i="1" baseline="30000" dirty="0">
                  <a:solidFill>
                    <a:srgbClr val="3366FF"/>
                  </a:solidFill>
                  <a:cs typeface="Comic Sans MS"/>
                </a:rPr>
                <a:t>th</a:t>
              </a:r>
              <a:r>
                <a:rPr lang="en-US" sz="1400" b="1" i="1" dirty="0">
                  <a:solidFill>
                    <a:srgbClr val="3366FF"/>
                  </a:solidFill>
                  <a:cs typeface="Comic Sans MS"/>
                </a:rPr>
                <a:t> </a:t>
              </a:r>
              <a:r>
                <a:rPr lang="en-US" sz="1400" b="1" dirty="0">
                  <a:solidFill>
                    <a:srgbClr val="3366FF"/>
                  </a:solidFill>
                  <a:cs typeface="Comic Sans MS"/>
                </a:rPr>
                <a:t>electron </a:t>
              </a:r>
              <a:r>
                <a:rPr lang="en-US" sz="1400" dirty="0">
                  <a:solidFill>
                    <a:srgbClr val="3366FF"/>
                  </a:solidFill>
                  <a:cs typeface="Comic Sans MS"/>
                </a:rPr>
                <a:t>belongs to the </a:t>
              </a:r>
              <a:r>
                <a:rPr lang="en-US" sz="1400" b="1" i="1" dirty="0" err="1">
                  <a:solidFill>
                    <a:srgbClr val="3366FF"/>
                  </a:solidFill>
                  <a:cs typeface="Comic Sans MS"/>
                </a:rPr>
                <a:t>i</a:t>
              </a:r>
              <a:r>
                <a:rPr lang="en-US" sz="1400" b="1" i="1" baseline="30000" dirty="0" err="1">
                  <a:solidFill>
                    <a:srgbClr val="3366FF"/>
                  </a:solidFill>
                  <a:cs typeface="Comic Sans MS"/>
                </a:rPr>
                <a:t>th</a:t>
              </a:r>
              <a:r>
                <a:rPr lang="en-US" sz="1400" b="1" i="1" dirty="0">
                  <a:solidFill>
                    <a:srgbClr val="3366FF"/>
                  </a:solidFill>
                  <a:cs typeface="Comic Sans MS"/>
                </a:rPr>
                <a:t> </a:t>
              </a:r>
              <a:r>
                <a:rPr lang="en-US" sz="1400" b="1" dirty="0">
                  <a:solidFill>
                    <a:srgbClr val="3366FF"/>
                  </a:solidFill>
                  <a:cs typeface="Comic Sans MS"/>
                </a:rPr>
                <a:t>cluster</a:t>
              </a:r>
              <a:r>
                <a:rPr lang="en-US" sz="1400" dirty="0">
                  <a:solidFill>
                    <a:srgbClr val="3366FF"/>
                  </a:solidFill>
                  <a:cs typeface="Comic Sans MS"/>
                </a:rPr>
                <a:t>, based on the </a:t>
              </a:r>
              <a:r>
                <a:rPr lang="en-US" sz="1400" b="1" dirty="0">
                  <a:solidFill>
                    <a:srgbClr val="00B050"/>
                  </a:solidFill>
                  <a:cs typeface="Comic Sans MS"/>
                </a:rPr>
                <a:t>average time separation between consecutive clusters</a:t>
              </a:r>
              <a:r>
                <a:rPr lang="en-US" sz="1400" dirty="0">
                  <a:solidFill>
                    <a:srgbClr val="00B050"/>
                  </a:solidFill>
                  <a:cs typeface="Comic Sans MS"/>
                </a:rPr>
                <a:t> </a:t>
              </a:r>
              <a:r>
                <a:rPr lang="en-US" sz="1400" dirty="0">
                  <a:solidFill>
                    <a:srgbClr val="3366FF"/>
                  </a:solidFill>
                  <a:cs typeface="Comic Sans MS"/>
                </a:rPr>
                <a:t>and on the </a:t>
              </a:r>
              <a:r>
                <a:rPr lang="en-US" sz="1400" b="1" dirty="0">
                  <a:solidFill>
                    <a:srgbClr val="00B050"/>
                  </a:solidFill>
                  <a:cs typeface="Comic Sans MS"/>
                </a:rPr>
                <a:t>time spread due to diffusion </a:t>
              </a:r>
              <a:r>
                <a:rPr lang="en-US" sz="1400" dirty="0">
                  <a:solidFill>
                    <a:srgbClr val="3366FF"/>
                  </a:solidFill>
                  <a:cs typeface="Comic Sans MS"/>
                </a:rPr>
                <a:t>as a function of the drift time : </a:t>
              </a:r>
              <a:endParaRPr lang="en-US" sz="1400" b="1" i="1" dirty="0">
                <a:solidFill>
                  <a:srgbClr val="3366FF"/>
                </a:solidFill>
                <a:cs typeface="Comic Sans MS"/>
              </a:endParaRPr>
            </a:p>
            <a:p>
              <a:pPr algn="just">
                <a:lnSpc>
                  <a:spcPct val="90000"/>
                </a:lnSpc>
              </a:pPr>
              <a:r>
                <a:rPr lang="en-US" sz="800" b="1" i="1" dirty="0">
                  <a:solidFill>
                    <a:srgbClr val="3366FF"/>
                  </a:solidFill>
                  <a:cs typeface="Comic Sans MS"/>
                </a:rPr>
                <a:t> </a:t>
              </a:r>
            </a:p>
            <a:p>
              <a:pPr algn="just">
                <a:lnSpc>
                  <a:spcPct val="90000"/>
                </a:lnSpc>
              </a:pPr>
              <a:endParaRPr lang="en-US" sz="1400" dirty="0">
                <a:solidFill>
                  <a:srgbClr val="3366FF"/>
                </a:solidFill>
                <a:cs typeface="Comic Sans MS"/>
              </a:endParaRPr>
            </a:p>
            <a:p>
              <a:pPr algn="just">
                <a:lnSpc>
                  <a:spcPct val="90000"/>
                </a:lnSpc>
              </a:pPr>
              <a:r>
                <a:rPr lang="en-US" sz="1400" dirty="0">
                  <a:solidFill>
                    <a:srgbClr val="3366FF"/>
                  </a:solidFill>
                  <a:cs typeface="Comic Sans MS"/>
                </a:rPr>
                <a:t>	</a:t>
              </a:r>
              <a:r>
                <a:rPr lang="en-US" sz="1600" dirty="0">
                  <a:solidFill>
                    <a:srgbClr val="3366FF"/>
                  </a:solidFill>
                  <a:cs typeface="Comic Sans MS"/>
                </a:rPr>
                <a:t>	</a:t>
              </a:r>
            </a:p>
          </p:txBody>
        </p:sp>
        <p:graphicFrame>
          <p:nvGraphicFramePr>
            <p:cNvPr id="8" name="Object 3">
              <a:extLst>
                <a:ext uri="{FF2B5EF4-FFF2-40B4-BE49-F238E27FC236}">
                  <a16:creationId xmlns:a16="http://schemas.microsoft.com/office/drawing/2014/main" id="{EA04458E-F673-99CC-0B91-459A8709C275}"/>
                </a:ext>
              </a:extLst>
            </p:cNvPr>
            <p:cNvGraphicFramePr>
              <a:graphicFrameLocks noChangeAspect="1"/>
            </p:cNvGraphicFramePr>
            <p:nvPr/>
          </p:nvGraphicFramePr>
          <p:xfrm>
            <a:off x="8397587" y="1418875"/>
            <a:ext cx="1666166" cy="471435"/>
          </p:xfrm>
          <a:graphic>
            <a:graphicData uri="http://schemas.openxmlformats.org/presentationml/2006/ole">
              <mc:AlternateContent xmlns:mc="http://schemas.openxmlformats.org/markup-compatibility/2006">
                <mc:Choice xmlns:v="urn:schemas-microsoft-com:vml" Requires="v">
                  <p:oleObj name="Equation" r:id="rId5" imgW="990600" imgH="279400" progId="Equation.3">
                    <p:embed/>
                  </p:oleObj>
                </mc:Choice>
                <mc:Fallback>
                  <p:oleObj name="Equation" r:id="rId5" imgW="990600" imgH="279400" progId="Equation.3">
                    <p:embed/>
                    <p:pic>
                      <p:nvPicPr>
                        <p:cNvPr id="8" name="Object 3">
                          <a:extLst>
                            <a:ext uri="{FF2B5EF4-FFF2-40B4-BE49-F238E27FC236}">
                              <a16:creationId xmlns:a16="http://schemas.microsoft.com/office/drawing/2014/main" id="{EA04458E-F673-99CC-0B91-459A8709C275}"/>
                            </a:ext>
                          </a:extLst>
                        </p:cNvPr>
                        <p:cNvPicPr/>
                        <p:nvPr/>
                      </p:nvPicPr>
                      <p:blipFill>
                        <a:blip r:embed="rId6"/>
                        <a:stretch>
                          <a:fillRect/>
                        </a:stretch>
                      </p:blipFill>
                      <p:spPr>
                        <a:xfrm>
                          <a:off x="8397587" y="1418875"/>
                          <a:ext cx="1666166" cy="471435"/>
                        </a:xfrm>
                        <a:prstGeom prst="rect">
                          <a:avLst/>
                        </a:prstGeom>
                        <a:solidFill>
                          <a:srgbClr val="FFFFFF"/>
                        </a:solidFill>
                      </p:spPr>
                    </p:pic>
                  </p:oleObj>
                </mc:Fallback>
              </mc:AlternateContent>
            </a:graphicData>
          </a:graphic>
        </p:graphicFrame>
        <p:graphicFrame>
          <p:nvGraphicFramePr>
            <p:cNvPr id="9" name="Object 4">
              <a:extLst>
                <a:ext uri="{FF2B5EF4-FFF2-40B4-BE49-F238E27FC236}">
                  <a16:creationId xmlns:a16="http://schemas.microsoft.com/office/drawing/2014/main" id="{4CED5E95-F228-27D4-31A7-B5F74FB8D1A7}"/>
                </a:ext>
              </a:extLst>
            </p:cNvPr>
            <p:cNvGraphicFramePr>
              <a:graphicFrameLocks noChangeAspect="1"/>
            </p:cNvGraphicFramePr>
            <p:nvPr/>
          </p:nvGraphicFramePr>
          <p:xfrm>
            <a:off x="7843709" y="2632693"/>
            <a:ext cx="2688592" cy="359915"/>
          </p:xfrm>
          <a:graphic>
            <a:graphicData uri="http://schemas.openxmlformats.org/presentationml/2006/ole">
              <mc:AlternateContent xmlns:mc="http://schemas.openxmlformats.org/markup-compatibility/2006">
                <mc:Choice xmlns:v="urn:schemas-microsoft-com:vml" Requires="v">
                  <p:oleObj name="Equation" r:id="rId7" imgW="1612900" imgH="215900" progId="Equation.3">
                    <p:embed/>
                  </p:oleObj>
                </mc:Choice>
                <mc:Fallback>
                  <p:oleObj name="Equation" r:id="rId7" imgW="1612900" imgH="215900" progId="Equation.3">
                    <p:embed/>
                    <p:pic>
                      <p:nvPicPr>
                        <p:cNvPr id="9" name="Object 4">
                          <a:extLst>
                            <a:ext uri="{FF2B5EF4-FFF2-40B4-BE49-F238E27FC236}">
                              <a16:creationId xmlns:a16="http://schemas.microsoft.com/office/drawing/2014/main" id="{4CED5E95-F228-27D4-31A7-B5F74FB8D1A7}"/>
                            </a:ext>
                          </a:extLst>
                        </p:cNvPr>
                        <p:cNvPicPr/>
                        <p:nvPr/>
                      </p:nvPicPr>
                      <p:blipFill>
                        <a:blip r:embed="rId8"/>
                        <a:stretch>
                          <a:fillRect/>
                        </a:stretch>
                      </p:blipFill>
                      <p:spPr>
                        <a:xfrm>
                          <a:off x="7843709" y="2632693"/>
                          <a:ext cx="2688592" cy="359915"/>
                        </a:xfrm>
                        <a:prstGeom prst="rect">
                          <a:avLst/>
                        </a:prstGeom>
                        <a:solidFill>
                          <a:srgbClr val="FFFFFF"/>
                        </a:solidFill>
                        <a:ln>
                          <a:noFill/>
                        </a:ln>
                      </p:spPr>
                    </p:pic>
                  </p:oleObj>
                </mc:Fallback>
              </mc:AlternateContent>
            </a:graphicData>
          </a:graphic>
        </p:graphicFrame>
        <p:graphicFrame>
          <p:nvGraphicFramePr>
            <p:cNvPr id="10" name="Object 5">
              <a:extLst>
                <a:ext uri="{FF2B5EF4-FFF2-40B4-BE49-F238E27FC236}">
                  <a16:creationId xmlns:a16="http://schemas.microsoft.com/office/drawing/2014/main" id="{E1EFAC74-93DF-E2C4-65D2-64CFFA6A7177}"/>
                </a:ext>
              </a:extLst>
            </p:cNvPr>
            <p:cNvGraphicFramePr>
              <a:graphicFrameLocks noChangeAspect="1"/>
            </p:cNvGraphicFramePr>
            <p:nvPr/>
          </p:nvGraphicFramePr>
          <p:xfrm>
            <a:off x="8234300" y="3603490"/>
            <a:ext cx="1717205" cy="484213"/>
          </p:xfrm>
          <a:graphic>
            <a:graphicData uri="http://schemas.openxmlformats.org/presentationml/2006/ole">
              <mc:AlternateContent xmlns:mc="http://schemas.openxmlformats.org/markup-compatibility/2006">
                <mc:Choice xmlns:v="urn:schemas-microsoft-com:vml" Requires="v">
                  <p:oleObj name="Equation" r:id="rId9" imgW="990600" imgH="279400" progId="Equation.3">
                    <p:embed/>
                  </p:oleObj>
                </mc:Choice>
                <mc:Fallback>
                  <p:oleObj name="Equation" r:id="rId9" imgW="990600" imgH="279400" progId="Equation.3">
                    <p:embed/>
                    <p:pic>
                      <p:nvPicPr>
                        <p:cNvPr id="10" name="Object 5">
                          <a:extLst>
                            <a:ext uri="{FF2B5EF4-FFF2-40B4-BE49-F238E27FC236}">
                              <a16:creationId xmlns:a16="http://schemas.microsoft.com/office/drawing/2014/main" id="{E1EFAC74-93DF-E2C4-65D2-64CFFA6A7177}"/>
                            </a:ext>
                          </a:extLst>
                        </p:cNvPr>
                        <p:cNvPicPr/>
                        <p:nvPr/>
                      </p:nvPicPr>
                      <p:blipFill>
                        <a:blip r:embed="rId10"/>
                        <a:stretch>
                          <a:fillRect/>
                        </a:stretch>
                      </p:blipFill>
                      <p:spPr>
                        <a:xfrm>
                          <a:off x="8234300" y="3603490"/>
                          <a:ext cx="1717205" cy="484213"/>
                        </a:xfrm>
                        <a:prstGeom prst="rect">
                          <a:avLst/>
                        </a:prstGeom>
                        <a:noFill/>
                        <a:ln>
                          <a:noFill/>
                        </a:ln>
                      </p:spPr>
                    </p:pic>
                  </p:oleObj>
                </mc:Fallback>
              </mc:AlternateContent>
            </a:graphicData>
          </a:graphic>
        </p:graphicFrame>
        <p:sp>
          <p:nvSpPr>
            <p:cNvPr id="22" name="TextBox 12">
              <a:extLst>
                <a:ext uri="{FF2B5EF4-FFF2-40B4-BE49-F238E27FC236}">
                  <a16:creationId xmlns:a16="http://schemas.microsoft.com/office/drawing/2014/main" id="{5DC87CF6-588C-6150-079B-014A4E48B191}"/>
                </a:ext>
              </a:extLst>
            </p:cNvPr>
            <p:cNvSpPr txBox="1"/>
            <p:nvPr/>
          </p:nvSpPr>
          <p:spPr>
            <a:xfrm>
              <a:off x="6322947" y="2864946"/>
              <a:ext cx="5539913" cy="743280"/>
            </a:xfrm>
            <a:prstGeom prst="rect">
              <a:avLst/>
            </a:prstGeom>
            <a:noFill/>
          </p:spPr>
          <p:txBody>
            <a:bodyPr wrap="square" rtlCol="0">
              <a:spAutoFit/>
            </a:bodyPr>
            <a:lstStyle/>
            <a:p>
              <a:pPr marL="285750" indent="-285750" algn="just">
                <a:lnSpc>
                  <a:spcPct val="90000"/>
                </a:lnSpc>
                <a:buFont typeface="Wingdings" pitchFamily="2" charset="2"/>
                <a:buChar char="Ø"/>
              </a:pPr>
              <a:endParaRPr lang="en-US" sz="1400" b="1" dirty="0">
                <a:solidFill>
                  <a:srgbClr val="3366FF"/>
                </a:solidFill>
                <a:cs typeface="Comic Sans MS"/>
              </a:endParaRPr>
            </a:p>
            <a:p>
              <a:pPr marL="285750" indent="-285750" algn="just">
                <a:lnSpc>
                  <a:spcPct val="90000"/>
                </a:lnSpc>
                <a:buFont typeface="Wingdings" pitchFamily="2" charset="2"/>
                <a:buChar char="Ø"/>
              </a:pPr>
              <a:r>
                <a:rPr lang="en-US" sz="1400" b="1" dirty="0">
                  <a:solidFill>
                    <a:srgbClr val="3366FF"/>
                  </a:solidFill>
                  <a:cs typeface="Comic Sans MS"/>
                </a:rPr>
                <a:t>Derive </a:t>
              </a:r>
              <a:r>
                <a:rPr lang="en-US" sz="1400" dirty="0">
                  <a:solidFill>
                    <a:srgbClr val="3366FF"/>
                  </a:solidFill>
                  <a:cs typeface="Comic Sans MS"/>
                </a:rPr>
                <a:t>the total </a:t>
              </a:r>
              <a:r>
                <a:rPr lang="en-US" sz="1400" b="1" dirty="0">
                  <a:solidFill>
                    <a:srgbClr val="C00000"/>
                  </a:solidFill>
                  <a:cs typeface="Comic Sans MS"/>
                </a:rPr>
                <a:t>number of clusters</a:t>
              </a:r>
              <a:r>
                <a:rPr lang="en-US" sz="1400" b="1" dirty="0">
                  <a:solidFill>
                    <a:srgbClr val="3366FF"/>
                  </a:solidFill>
                  <a:cs typeface="Comic Sans MS"/>
                </a:rPr>
                <a:t>:      </a:t>
              </a:r>
              <a:r>
                <a:rPr lang="en-US" sz="1400" dirty="0">
                  <a:solidFill>
                    <a:srgbClr val="3366FF"/>
                  </a:solidFill>
                  <a:cs typeface="Comic Sans MS"/>
                </a:rPr>
                <a:t>       , the </a:t>
              </a:r>
              <a:r>
                <a:rPr lang="en-US" sz="1400" b="1" dirty="0">
                  <a:solidFill>
                    <a:srgbClr val="C00000"/>
                  </a:solidFill>
                  <a:cs typeface="Comic Sans MS"/>
                </a:rPr>
                <a:t>cluster population</a:t>
              </a:r>
              <a:r>
                <a:rPr lang="en-US" sz="1400" b="1" dirty="0">
                  <a:solidFill>
                    <a:srgbClr val="3366FF"/>
                  </a:solidFill>
                  <a:cs typeface="Comic Sans MS"/>
                </a:rPr>
                <a:t>: </a:t>
              </a:r>
            </a:p>
            <a:p>
              <a:pPr algn="just">
                <a:lnSpc>
                  <a:spcPct val="90000"/>
                </a:lnSpc>
              </a:pPr>
              <a:r>
                <a:rPr lang="en-US" sz="400" dirty="0">
                  <a:solidFill>
                    <a:srgbClr val="3366FF"/>
                  </a:solidFill>
                  <a:cs typeface="Comic Sans MS"/>
                </a:rPr>
                <a:t> </a:t>
              </a:r>
            </a:p>
            <a:p>
              <a:pPr algn="just">
                <a:lnSpc>
                  <a:spcPct val="90000"/>
                </a:lnSpc>
              </a:pPr>
              <a:r>
                <a:rPr lang="en-US" sz="1400" dirty="0">
                  <a:solidFill>
                    <a:srgbClr val="3366FF"/>
                  </a:solidFill>
                  <a:cs typeface="Comic Sans MS"/>
                </a:rPr>
                <a:t>       and</a:t>
              </a:r>
              <a:r>
                <a:rPr lang="en-US" sz="1400" b="1" dirty="0">
                  <a:solidFill>
                    <a:srgbClr val="3366FF"/>
                  </a:solidFill>
                  <a:cs typeface="Comic Sans MS"/>
                </a:rPr>
                <a:t> </a:t>
              </a:r>
              <a:r>
                <a:rPr lang="en-US" sz="1400" dirty="0">
                  <a:solidFill>
                    <a:srgbClr val="3366FF"/>
                  </a:solidFill>
                  <a:cs typeface="Comic Sans MS"/>
                </a:rPr>
                <a:t>the most probable </a:t>
              </a:r>
              <a:r>
                <a:rPr lang="en-US" sz="1400" b="1" dirty="0">
                  <a:solidFill>
                    <a:srgbClr val="C00000"/>
                  </a:solidFill>
                  <a:cs typeface="Comic Sans MS"/>
                </a:rPr>
                <a:t>time </a:t>
              </a:r>
              <a:r>
                <a:rPr lang="en-US" sz="1400" dirty="0">
                  <a:solidFill>
                    <a:srgbClr val="C00000"/>
                  </a:solidFill>
                  <a:cs typeface="Comic Sans MS"/>
                </a:rPr>
                <a:t> </a:t>
              </a:r>
              <a:r>
                <a:rPr lang="en-US" sz="1400" b="1" dirty="0">
                  <a:solidFill>
                    <a:srgbClr val="C00000"/>
                  </a:solidFill>
                  <a:cs typeface="Comic Sans MS"/>
                </a:rPr>
                <a:t>ordered sequence of the ionization clusters</a:t>
              </a:r>
              <a:r>
                <a:rPr lang="en-US" sz="1400" b="1" dirty="0">
                  <a:solidFill>
                    <a:srgbClr val="3366FF"/>
                  </a:solidFill>
                  <a:cs typeface="Comic Sans MS"/>
                </a:rPr>
                <a:t>:</a:t>
              </a:r>
            </a:p>
          </p:txBody>
        </p:sp>
      </p:grpSp>
      <p:pic>
        <p:nvPicPr>
          <p:cNvPr id="23" name="Picture 13">
            <a:extLst>
              <a:ext uri="{FF2B5EF4-FFF2-40B4-BE49-F238E27FC236}">
                <a16:creationId xmlns:a16="http://schemas.microsoft.com/office/drawing/2014/main" id="{BBA7BB07-EBD8-277A-41C9-82C91944A8DC}"/>
              </a:ext>
            </a:extLst>
          </p:cNvPr>
          <p:cNvPicPr>
            <a:picLocks noChangeAspect="1"/>
          </p:cNvPicPr>
          <p:nvPr/>
        </p:nvPicPr>
        <p:blipFill>
          <a:blip r:embed="rId11"/>
          <a:stretch>
            <a:fillRect/>
          </a:stretch>
        </p:blipFill>
        <p:spPr>
          <a:xfrm>
            <a:off x="360601" y="960962"/>
            <a:ext cx="2062074" cy="1909329"/>
          </a:xfrm>
          <a:prstGeom prst="rect">
            <a:avLst/>
          </a:prstGeom>
        </p:spPr>
      </p:pic>
      <p:sp>
        <p:nvSpPr>
          <p:cNvPr id="35" name="Rettangolo 34">
            <a:extLst>
              <a:ext uri="{FF2B5EF4-FFF2-40B4-BE49-F238E27FC236}">
                <a16:creationId xmlns:a16="http://schemas.microsoft.com/office/drawing/2014/main" id="{7C6F24F3-ACE4-01D3-24EB-CA8251EED40A}"/>
              </a:ext>
            </a:extLst>
          </p:cNvPr>
          <p:cNvSpPr/>
          <p:nvPr/>
        </p:nvSpPr>
        <p:spPr>
          <a:xfrm>
            <a:off x="11090787" y="5416242"/>
            <a:ext cx="571835"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112D580C-AA3C-3DDC-C66B-9EC70BD806D7}"/>
              </a:ext>
            </a:extLst>
          </p:cNvPr>
          <p:cNvSpPr txBox="1"/>
          <p:nvPr/>
        </p:nvSpPr>
        <p:spPr>
          <a:xfrm>
            <a:off x="4312297" y="4860969"/>
            <a:ext cx="508473" cy="430887"/>
          </a:xfrm>
          <a:prstGeom prst="rect">
            <a:avLst/>
          </a:prstGeom>
          <a:solidFill>
            <a:schemeClr val="bg1"/>
          </a:solidFill>
        </p:spPr>
        <p:txBody>
          <a:bodyPr wrap="none" rtlCol="0">
            <a:spAutoFit/>
          </a:bodyPr>
          <a:lstStyle/>
          <a:p>
            <a:r>
              <a:rPr lang="en-IT" sz="2200" i="1" dirty="0">
                <a:latin typeface="Times New Roman" panose="02020603050405020304" pitchFamily="18" charset="0"/>
                <a:cs typeface="Times New Roman" panose="02020603050405020304" pitchFamily="18" charset="0"/>
              </a:rPr>
              <a:t>N</a:t>
            </a:r>
            <a:r>
              <a:rPr lang="en-IT" sz="2200" i="1" baseline="-25000" dirty="0">
                <a:latin typeface="Times New Roman" panose="02020603050405020304" pitchFamily="18" charset="0"/>
                <a:cs typeface="Times New Roman" panose="02020603050405020304" pitchFamily="18" charset="0"/>
              </a:rPr>
              <a:t>cl</a:t>
            </a:r>
          </a:p>
        </p:txBody>
      </p:sp>
      <p:sp>
        <p:nvSpPr>
          <p:cNvPr id="30" name="TextBox 29">
            <a:extLst>
              <a:ext uri="{FF2B5EF4-FFF2-40B4-BE49-F238E27FC236}">
                <a16:creationId xmlns:a16="http://schemas.microsoft.com/office/drawing/2014/main" id="{712947F5-314E-02C1-FE16-6647E640F393}"/>
              </a:ext>
            </a:extLst>
          </p:cNvPr>
          <p:cNvSpPr txBox="1"/>
          <p:nvPr/>
        </p:nvSpPr>
        <p:spPr>
          <a:xfrm>
            <a:off x="3663583" y="5921284"/>
            <a:ext cx="508473" cy="430887"/>
          </a:xfrm>
          <a:prstGeom prst="rect">
            <a:avLst/>
          </a:prstGeom>
          <a:solidFill>
            <a:schemeClr val="bg1"/>
          </a:solidFill>
        </p:spPr>
        <p:txBody>
          <a:bodyPr wrap="none" rtlCol="0">
            <a:spAutoFit/>
          </a:bodyPr>
          <a:lstStyle/>
          <a:p>
            <a:r>
              <a:rPr lang="en-IT" sz="2200" i="1" dirty="0">
                <a:latin typeface="Times New Roman" panose="02020603050405020304" pitchFamily="18" charset="0"/>
                <a:cs typeface="Times New Roman" panose="02020603050405020304" pitchFamily="18" charset="0"/>
              </a:rPr>
              <a:t>N</a:t>
            </a:r>
            <a:r>
              <a:rPr lang="en-IT" sz="2200" i="1" baseline="-25000" dirty="0">
                <a:latin typeface="Times New Roman" panose="02020603050405020304" pitchFamily="18" charset="0"/>
                <a:cs typeface="Times New Roman" panose="02020603050405020304" pitchFamily="18" charset="0"/>
              </a:rPr>
              <a:t>cl</a:t>
            </a:r>
          </a:p>
        </p:txBody>
      </p:sp>
      <p:sp>
        <p:nvSpPr>
          <p:cNvPr id="31" name="TextBox 30">
            <a:extLst>
              <a:ext uri="{FF2B5EF4-FFF2-40B4-BE49-F238E27FC236}">
                <a16:creationId xmlns:a16="http://schemas.microsoft.com/office/drawing/2014/main" id="{7CE95127-8E35-5C6D-1C96-69BECB8D065B}"/>
              </a:ext>
            </a:extLst>
          </p:cNvPr>
          <p:cNvSpPr txBox="1"/>
          <p:nvPr/>
        </p:nvSpPr>
        <p:spPr>
          <a:xfrm>
            <a:off x="2989162" y="5265916"/>
            <a:ext cx="508473" cy="430887"/>
          </a:xfrm>
          <a:prstGeom prst="rect">
            <a:avLst/>
          </a:prstGeom>
          <a:solidFill>
            <a:schemeClr val="bg1"/>
          </a:solidFill>
        </p:spPr>
        <p:txBody>
          <a:bodyPr wrap="none" rtlCol="0">
            <a:spAutoFit/>
          </a:bodyPr>
          <a:lstStyle/>
          <a:p>
            <a:r>
              <a:rPr lang="en-IT" sz="2200" i="1" dirty="0">
                <a:latin typeface="Times New Roman" panose="02020603050405020304" pitchFamily="18" charset="0"/>
                <a:cs typeface="Times New Roman" panose="02020603050405020304" pitchFamily="18" charset="0"/>
              </a:rPr>
              <a:t>N</a:t>
            </a:r>
            <a:r>
              <a:rPr lang="en-IT" sz="2200" i="1" baseline="-25000" dirty="0">
                <a:latin typeface="Times New Roman" panose="02020603050405020304" pitchFamily="18" charset="0"/>
                <a:cs typeface="Times New Roman" panose="02020603050405020304" pitchFamily="18" charset="0"/>
              </a:rPr>
              <a:t>cl</a:t>
            </a:r>
          </a:p>
        </p:txBody>
      </p:sp>
      <p:grpSp>
        <p:nvGrpSpPr>
          <p:cNvPr id="54" name="Group 53">
            <a:extLst>
              <a:ext uri="{FF2B5EF4-FFF2-40B4-BE49-F238E27FC236}">
                <a16:creationId xmlns:a16="http://schemas.microsoft.com/office/drawing/2014/main" id="{42062651-8D2C-2B04-2EC5-8A548EDAD160}"/>
              </a:ext>
            </a:extLst>
          </p:cNvPr>
          <p:cNvGrpSpPr/>
          <p:nvPr/>
        </p:nvGrpSpPr>
        <p:grpSpPr>
          <a:xfrm>
            <a:off x="2923077" y="1091727"/>
            <a:ext cx="3172923" cy="1580508"/>
            <a:chOff x="2923077" y="1091727"/>
            <a:chExt cx="3172923" cy="1580508"/>
          </a:xfrm>
        </p:grpSpPr>
        <p:sp>
          <p:nvSpPr>
            <p:cNvPr id="6" name="Rectangle 5">
              <a:extLst>
                <a:ext uri="{FF2B5EF4-FFF2-40B4-BE49-F238E27FC236}">
                  <a16:creationId xmlns:a16="http://schemas.microsoft.com/office/drawing/2014/main" id="{795F4952-FA7B-AFAE-C7E6-5E7E4EB65482}"/>
                </a:ext>
              </a:extLst>
            </p:cNvPr>
            <p:cNvSpPr/>
            <p:nvPr/>
          </p:nvSpPr>
          <p:spPr>
            <a:xfrm>
              <a:off x="2931148" y="2282825"/>
              <a:ext cx="3164852" cy="2865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p>
          </p:txBody>
        </p:sp>
        <p:cxnSp>
          <p:nvCxnSpPr>
            <p:cNvPr id="29" name="Straight Connector 28">
              <a:extLst>
                <a:ext uri="{FF2B5EF4-FFF2-40B4-BE49-F238E27FC236}">
                  <a16:creationId xmlns:a16="http://schemas.microsoft.com/office/drawing/2014/main" id="{7819D1B2-E51C-2E8E-24C1-F7CCC9D98422}"/>
                </a:ext>
              </a:extLst>
            </p:cNvPr>
            <p:cNvCxnSpPr>
              <a:cxnSpLocks/>
              <a:endCxn id="6" idx="3"/>
            </p:cNvCxnSpPr>
            <p:nvPr/>
          </p:nvCxnSpPr>
          <p:spPr>
            <a:xfrm>
              <a:off x="2923077" y="2416412"/>
              <a:ext cx="3172923" cy="9693"/>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pic>
          <p:nvPicPr>
            <p:cNvPr id="5" name="Picture 9">
              <a:extLst>
                <a:ext uri="{FF2B5EF4-FFF2-40B4-BE49-F238E27FC236}">
                  <a16:creationId xmlns:a16="http://schemas.microsoft.com/office/drawing/2014/main" id="{0524E671-DFE7-7320-CE57-607F042BF8AD}"/>
                </a:ext>
              </a:extLst>
            </p:cNvPr>
            <p:cNvPicPr>
              <a:picLocks noChangeAspect="1"/>
            </p:cNvPicPr>
            <p:nvPr/>
          </p:nvPicPr>
          <p:blipFill rotWithShape="1">
            <a:blip r:embed="rId4">
              <a:alphaModFix/>
            </a:blip>
            <a:srcRect r="4301"/>
            <a:stretch/>
          </p:blipFill>
          <p:spPr>
            <a:xfrm>
              <a:off x="3672267" y="1273588"/>
              <a:ext cx="762886" cy="1197804"/>
            </a:xfrm>
            <a:prstGeom prst="rect">
              <a:avLst/>
            </a:prstGeom>
            <a:ln w="19050" cmpd="sng">
              <a:noFill/>
            </a:ln>
          </p:spPr>
        </p:pic>
        <p:sp>
          <p:nvSpPr>
            <p:cNvPr id="34" name="Rectangle 33">
              <a:extLst>
                <a:ext uri="{FF2B5EF4-FFF2-40B4-BE49-F238E27FC236}">
                  <a16:creationId xmlns:a16="http://schemas.microsoft.com/office/drawing/2014/main" id="{6CBAF749-1E78-1EEF-D086-C2864209900F}"/>
                </a:ext>
              </a:extLst>
            </p:cNvPr>
            <p:cNvSpPr/>
            <p:nvPr/>
          </p:nvSpPr>
          <p:spPr>
            <a:xfrm>
              <a:off x="3893279" y="1371581"/>
              <a:ext cx="278777" cy="168862"/>
            </a:xfrm>
            <a:prstGeom prst="rect">
              <a:avLst/>
            </a:prstGeom>
            <a:solidFill>
              <a:schemeClr val="bg1"/>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p>
          </p:txBody>
        </p:sp>
        <p:cxnSp>
          <p:nvCxnSpPr>
            <p:cNvPr id="37" name="Straight Connector 36">
              <a:extLst>
                <a:ext uri="{FF2B5EF4-FFF2-40B4-BE49-F238E27FC236}">
                  <a16:creationId xmlns:a16="http://schemas.microsoft.com/office/drawing/2014/main" id="{813B82D9-1C6A-99BE-5A65-65B9566DD0D0}"/>
                </a:ext>
              </a:extLst>
            </p:cNvPr>
            <p:cNvCxnSpPr>
              <a:cxnSpLocks/>
            </p:cNvCxnSpPr>
            <p:nvPr/>
          </p:nvCxnSpPr>
          <p:spPr>
            <a:xfrm>
              <a:off x="3238500" y="220527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3FB9DB8-2669-5714-48B1-405E79D6CA91}"/>
                </a:ext>
              </a:extLst>
            </p:cNvPr>
            <p:cNvCxnSpPr>
              <a:cxnSpLocks/>
            </p:cNvCxnSpPr>
            <p:nvPr/>
          </p:nvCxnSpPr>
          <p:spPr>
            <a:xfrm>
              <a:off x="3556000" y="220527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F48D870-0650-E7D5-7E41-BC5BE10460E0}"/>
                </a:ext>
              </a:extLst>
            </p:cNvPr>
            <p:cNvCxnSpPr>
              <a:cxnSpLocks/>
            </p:cNvCxnSpPr>
            <p:nvPr/>
          </p:nvCxnSpPr>
          <p:spPr>
            <a:xfrm>
              <a:off x="4509538" y="221162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56D2E20-2DFD-FC87-CAF1-90EF5CD1D19D}"/>
                </a:ext>
              </a:extLst>
            </p:cNvPr>
            <p:cNvCxnSpPr>
              <a:cxnSpLocks/>
            </p:cNvCxnSpPr>
            <p:nvPr/>
          </p:nvCxnSpPr>
          <p:spPr>
            <a:xfrm>
              <a:off x="4830213" y="2249960"/>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C56E8DB-973B-A677-29D7-E879C167BFFF}"/>
                </a:ext>
              </a:extLst>
            </p:cNvPr>
            <p:cNvCxnSpPr>
              <a:cxnSpLocks/>
            </p:cNvCxnSpPr>
            <p:nvPr/>
          </p:nvCxnSpPr>
          <p:spPr>
            <a:xfrm>
              <a:off x="5147713" y="2211624"/>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A10FD07-74D4-3275-4A3F-2F0D8F951776}"/>
                </a:ext>
              </a:extLst>
            </p:cNvPr>
            <p:cNvCxnSpPr>
              <a:cxnSpLocks/>
            </p:cNvCxnSpPr>
            <p:nvPr/>
          </p:nvCxnSpPr>
          <p:spPr>
            <a:xfrm>
              <a:off x="5468388" y="2218210"/>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4A0A866-402F-DEB8-D81C-18DA42B20339}"/>
                </a:ext>
              </a:extLst>
            </p:cNvPr>
            <p:cNvCxnSpPr>
              <a:cxnSpLocks/>
            </p:cNvCxnSpPr>
            <p:nvPr/>
          </p:nvCxnSpPr>
          <p:spPr>
            <a:xfrm>
              <a:off x="5785888" y="2249960"/>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FF7D110-34B5-B96D-D791-34FD557A060B}"/>
                </a:ext>
              </a:extLst>
            </p:cNvPr>
            <p:cNvCxnSpPr>
              <a:cxnSpLocks/>
            </p:cNvCxnSpPr>
            <p:nvPr/>
          </p:nvCxnSpPr>
          <p:spPr>
            <a:xfrm>
              <a:off x="3875267" y="1244508"/>
              <a:ext cx="0" cy="1328052"/>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FDBD998-175C-083C-7BB3-1FF90BC69585}"/>
                </a:ext>
              </a:extLst>
            </p:cNvPr>
            <p:cNvCxnSpPr>
              <a:cxnSpLocks/>
            </p:cNvCxnSpPr>
            <p:nvPr/>
          </p:nvCxnSpPr>
          <p:spPr>
            <a:xfrm>
              <a:off x="4192873" y="1142861"/>
              <a:ext cx="0" cy="1436454"/>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5DB1E95-43B2-52D7-2A7D-CBCF060F72BD}"/>
                </a:ext>
              </a:extLst>
            </p:cNvPr>
            <p:cNvCxnSpPr>
              <a:cxnSpLocks/>
            </p:cNvCxnSpPr>
            <p:nvPr/>
          </p:nvCxnSpPr>
          <p:spPr>
            <a:xfrm>
              <a:off x="4509538" y="1132931"/>
              <a:ext cx="0" cy="1436454"/>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3F2C439-C8C3-0F2E-83DD-AABBE3C2E1E5}"/>
                </a:ext>
              </a:extLst>
            </p:cNvPr>
            <p:cNvCxnSpPr>
              <a:cxnSpLocks/>
            </p:cNvCxnSpPr>
            <p:nvPr/>
          </p:nvCxnSpPr>
          <p:spPr>
            <a:xfrm>
              <a:off x="4828076" y="1091727"/>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DCA3970-2C38-B1FA-3602-0221209FB0CF}"/>
                </a:ext>
              </a:extLst>
            </p:cNvPr>
            <p:cNvCxnSpPr>
              <a:cxnSpLocks/>
            </p:cNvCxnSpPr>
            <p:nvPr/>
          </p:nvCxnSpPr>
          <p:spPr>
            <a:xfrm>
              <a:off x="5147713" y="1132931"/>
              <a:ext cx="0" cy="422275"/>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4" name="TextBox 13">
            <a:extLst>
              <a:ext uri="{FF2B5EF4-FFF2-40B4-BE49-F238E27FC236}">
                <a16:creationId xmlns:a16="http://schemas.microsoft.com/office/drawing/2014/main" id="{6919EC67-B488-3E39-B8A4-3D7D1A1B6F4F}"/>
              </a:ext>
            </a:extLst>
          </p:cNvPr>
          <p:cNvSpPr txBox="1"/>
          <p:nvPr/>
        </p:nvSpPr>
        <p:spPr>
          <a:xfrm>
            <a:off x="5268858" y="5249615"/>
            <a:ext cx="910827" cy="430887"/>
          </a:xfrm>
          <a:prstGeom prst="rect">
            <a:avLst/>
          </a:prstGeom>
          <a:solidFill>
            <a:schemeClr val="bg1"/>
          </a:solidFill>
        </p:spPr>
        <p:txBody>
          <a:bodyPr wrap="none" rtlCol="0">
            <a:spAutoFit/>
          </a:bodyPr>
          <a:lstStyle/>
          <a:p>
            <a:r>
              <a:rPr lang="en-GB" sz="2200" i="1" dirty="0">
                <a:latin typeface="Times New Roman" panose="02020603050405020304" pitchFamily="18" charset="0"/>
                <a:cs typeface="Times New Roman" panose="02020603050405020304" pitchFamily="18" charset="0"/>
              </a:rPr>
              <a:t>n</a:t>
            </a:r>
            <a:r>
              <a:rPr lang="en-IT" sz="2200" i="1" baseline="-25000" dirty="0">
                <a:latin typeface="Times New Roman" panose="02020603050405020304" pitchFamily="18" charset="0"/>
                <a:cs typeface="Times New Roman" panose="02020603050405020304" pitchFamily="18" charset="0"/>
              </a:rPr>
              <a:t>el </a:t>
            </a:r>
            <a:r>
              <a:rPr lang="en-IT" sz="2200" i="1" dirty="0">
                <a:latin typeface="Times New Roman" panose="02020603050405020304" pitchFamily="18" charset="0"/>
                <a:cs typeface="Times New Roman" panose="02020603050405020304" pitchFamily="18" charset="0"/>
              </a:rPr>
              <a:t>/N</a:t>
            </a:r>
            <a:r>
              <a:rPr lang="en-IT" sz="2200" i="1" baseline="-25000" dirty="0">
                <a:latin typeface="Times New Roman" panose="02020603050405020304" pitchFamily="18" charset="0"/>
                <a:cs typeface="Times New Roman" panose="02020603050405020304" pitchFamily="18" charset="0"/>
              </a:rPr>
              <a:t>cl</a:t>
            </a:r>
          </a:p>
        </p:txBody>
      </p:sp>
      <p:grpSp>
        <p:nvGrpSpPr>
          <p:cNvPr id="33" name="Group 6">
            <a:extLst>
              <a:ext uri="{FF2B5EF4-FFF2-40B4-BE49-F238E27FC236}">
                <a16:creationId xmlns:a16="http://schemas.microsoft.com/office/drawing/2014/main" id="{9199AA64-540E-FF68-9965-1EF9D42DE3B1}"/>
              </a:ext>
            </a:extLst>
          </p:cNvPr>
          <p:cNvGrpSpPr/>
          <p:nvPr/>
        </p:nvGrpSpPr>
        <p:grpSpPr>
          <a:xfrm>
            <a:off x="2577050" y="987514"/>
            <a:ext cx="3609988" cy="1902290"/>
            <a:chOff x="120834" y="2916797"/>
            <a:chExt cx="4595254" cy="2288801"/>
          </a:xfrm>
        </p:grpSpPr>
        <p:pic>
          <p:nvPicPr>
            <p:cNvPr id="36" name="Picture 7" descr="pulse.png">
              <a:extLst>
                <a:ext uri="{FF2B5EF4-FFF2-40B4-BE49-F238E27FC236}">
                  <a16:creationId xmlns:a16="http://schemas.microsoft.com/office/drawing/2014/main" id="{E6708E2F-83DC-36FD-BF5F-0D082B490E42}"/>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20834" y="2916797"/>
              <a:ext cx="4595254" cy="2288801"/>
            </a:xfrm>
            <a:prstGeom prst="rect">
              <a:avLst/>
            </a:prstGeom>
            <a:solidFill>
              <a:srgbClr val="FFFFFF"/>
            </a:solidFill>
          </p:spPr>
        </p:pic>
        <p:sp>
          <p:nvSpPr>
            <p:cNvPr id="39" name="Rectangle 8">
              <a:extLst>
                <a:ext uri="{FF2B5EF4-FFF2-40B4-BE49-F238E27FC236}">
                  <a16:creationId xmlns:a16="http://schemas.microsoft.com/office/drawing/2014/main" id="{34AAD55B-2F01-3FB6-4C24-CBA8422F84A5}"/>
                </a:ext>
              </a:extLst>
            </p:cNvPr>
            <p:cNvSpPr/>
            <p:nvPr/>
          </p:nvSpPr>
          <p:spPr>
            <a:xfrm>
              <a:off x="2071316" y="3108948"/>
              <a:ext cx="1416475" cy="1395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pic>
          <p:nvPicPr>
            <p:cNvPr id="45" name="Picture 9">
              <a:extLst>
                <a:ext uri="{FF2B5EF4-FFF2-40B4-BE49-F238E27FC236}">
                  <a16:creationId xmlns:a16="http://schemas.microsoft.com/office/drawing/2014/main" id="{2B9CC83D-567E-2284-E1E8-CCD461460B69}"/>
                </a:ext>
              </a:extLst>
            </p:cNvPr>
            <p:cNvPicPr>
              <a:picLocks noChangeAspect="1"/>
            </p:cNvPicPr>
            <p:nvPr/>
          </p:nvPicPr>
          <p:blipFill>
            <a:blip r:embed="rId4">
              <a:alphaModFix amt="7000"/>
            </a:blip>
            <a:stretch>
              <a:fillRect/>
            </a:stretch>
          </p:blipFill>
          <p:spPr>
            <a:xfrm>
              <a:off x="1516304" y="3263769"/>
              <a:ext cx="1002503" cy="1441176"/>
            </a:xfrm>
            <a:prstGeom prst="rect">
              <a:avLst/>
            </a:prstGeom>
            <a:ln w="19050" cmpd="sng">
              <a:noFill/>
            </a:ln>
          </p:spPr>
        </p:pic>
        <p:sp>
          <p:nvSpPr>
            <p:cNvPr id="48" name="Rectangle 10">
              <a:extLst>
                <a:ext uri="{FF2B5EF4-FFF2-40B4-BE49-F238E27FC236}">
                  <a16:creationId xmlns:a16="http://schemas.microsoft.com/office/drawing/2014/main" id="{5F54311A-C256-7551-A509-60E2F78AE971}"/>
                </a:ext>
              </a:extLst>
            </p:cNvPr>
            <p:cNvSpPr/>
            <p:nvPr/>
          </p:nvSpPr>
          <p:spPr>
            <a:xfrm>
              <a:off x="3199475" y="3415954"/>
              <a:ext cx="524405" cy="1395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366FF"/>
                </a:solidFill>
              </a:endParaRPr>
            </a:p>
          </p:txBody>
        </p:sp>
      </p:grpSp>
      <p:sp>
        <p:nvSpPr>
          <p:cNvPr id="15" name="Rectangle 18">
            <a:extLst>
              <a:ext uri="{FF2B5EF4-FFF2-40B4-BE49-F238E27FC236}">
                <a16:creationId xmlns:a16="http://schemas.microsoft.com/office/drawing/2014/main" id="{B07BE0BC-7581-17CD-5BE1-7130215A90E5}"/>
              </a:ext>
            </a:extLst>
          </p:cNvPr>
          <p:cNvSpPr/>
          <p:nvPr/>
        </p:nvSpPr>
        <p:spPr>
          <a:xfrm>
            <a:off x="6588613" y="4317272"/>
            <a:ext cx="5475906" cy="2100575"/>
          </a:xfrm>
          <a:prstGeom prst="rect">
            <a:avLst/>
          </a:prstGeom>
          <a:ln>
            <a:noFill/>
          </a:ln>
        </p:spPr>
        <p:txBody>
          <a:bodyPr wrap="square">
            <a:spAutoFit/>
          </a:bodyPr>
          <a:lstStyle/>
          <a:p>
            <a:pPr>
              <a:lnSpc>
                <a:spcPct val="90000"/>
              </a:lnSpc>
            </a:pPr>
            <a:r>
              <a:rPr lang="en-US" sz="1600" dirty="0">
                <a:cs typeface="Arial"/>
              </a:rPr>
              <a:t>For any given first cluster (FC) drift time, the </a:t>
            </a:r>
            <a:r>
              <a:rPr lang="en-US" sz="1600" b="1" dirty="0">
                <a:solidFill>
                  <a:srgbClr val="FF0000"/>
                </a:solidFill>
                <a:cs typeface="Arial"/>
              </a:rPr>
              <a:t>cluster timing technique </a:t>
            </a:r>
            <a:r>
              <a:rPr lang="en-US" sz="1600" dirty="0">
                <a:cs typeface="Arial"/>
              </a:rPr>
              <a:t>exploits the time distribution of all successive clusters to determine hit by hit, the most probable </a:t>
            </a:r>
            <a:r>
              <a:rPr lang="en-US" sz="1600" b="1" dirty="0">
                <a:cs typeface="Arial"/>
              </a:rPr>
              <a:t>impact parameter</a:t>
            </a:r>
            <a:r>
              <a:rPr lang="en-US" sz="1600" dirty="0">
                <a:cs typeface="Arial"/>
              </a:rPr>
              <a:t>, by using statistical (</a:t>
            </a:r>
            <a:r>
              <a:rPr lang="en-US" sz="1600" b="1" dirty="0">
                <a:solidFill>
                  <a:srgbClr val="00B050"/>
                </a:solidFill>
                <a:cs typeface="Arial"/>
              </a:rPr>
              <a:t>MPS</a:t>
            </a:r>
            <a:r>
              <a:rPr lang="en-US" sz="1600" dirty="0">
                <a:cs typeface="Arial"/>
              </a:rPr>
              <a:t>) or </a:t>
            </a:r>
            <a:r>
              <a:rPr lang="en-US" sz="1600" b="1" dirty="0">
                <a:solidFill>
                  <a:srgbClr val="00B050"/>
                </a:solidFill>
                <a:cs typeface="Arial"/>
              </a:rPr>
              <a:t>ML techniques</a:t>
            </a:r>
            <a:r>
              <a:rPr lang="en-US" sz="1600" dirty="0">
                <a:cs typeface="Arial"/>
              </a:rPr>
              <a:t>, thus reducing the </a:t>
            </a:r>
            <a:r>
              <a:rPr lang="en-US" sz="1600" b="1" dirty="0">
                <a:cs typeface="Arial"/>
              </a:rPr>
              <a:t>bias</a:t>
            </a:r>
            <a:r>
              <a:rPr lang="en-US" sz="1600" dirty="0">
                <a:cs typeface="Arial"/>
              </a:rPr>
              <a:t> and improving the average </a:t>
            </a:r>
            <a:r>
              <a:rPr lang="en-US" sz="1600" b="1" dirty="0">
                <a:cs typeface="Arial"/>
              </a:rPr>
              <a:t>spatial</a:t>
            </a:r>
            <a:r>
              <a:rPr lang="en-US" sz="1600" dirty="0">
                <a:cs typeface="Arial"/>
              </a:rPr>
              <a:t> </a:t>
            </a:r>
            <a:r>
              <a:rPr lang="en-US" sz="1600" b="1" dirty="0">
                <a:cs typeface="Arial"/>
              </a:rPr>
              <a:t>resolution </a:t>
            </a:r>
            <a:r>
              <a:rPr lang="en-US" sz="1600" dirty="0">
                <a:cs typeface="Arial"/>
              </a:rPr>
              <a:t>with respect to that obtainable with the FC method alone:</a:t>
            </a:r>
          </a:p>
          <a:p>
            <a:pPr algn="ctr">
              <a:lnSpc>
                <a:spcPct val="90000"/>
              </a:lnSpc>
            </a:pPr>
            <a:r>
              <a:rPr lang="en-US" sz="900" dirty="0">
                <a:cs typeface="Arial"/>
              </a:rPr>
              <a:t> </a:t>
            </a:r>
          </a:p>
          <a:p>
            <a:pPr algn="ctr">
              <a:lnSpc>
                <a:spcPct val="90000"/>
              </a:lnSpc>
            </a:pPr>
            <a:r>
              <a:rPr lang="en-US" sz="1600" dirty="0">
                <a:cs typeface="Arial"/>
              </a:rPr>
              <a:t>over a 1 cm drift cell, </a:t>
            </a:r>
            <a:r>
              <a:rPr lang="en-US" sz="1600" b="1" dirty="0">
                <a:solidFill>
                  <a:srgbClr val="FF0000"/>
                </a:solidFill>
                <a:cs typeface="Arial"/>
              </a:rPr>
              <a:t>spatial resolution </a:t>
            </a:r>
            <a:r>
              <a:rPr lang="en-US" sz="1600" dirty="0">
                <a:cs typeface="Arial"/>
              </a:rPr>
              <a:t>may improve by ≳ 20%</a:t>
            </a:r>
          </a:p>
          <a:p>
            <a:pPr algn="ctr">
              <a:lnSpc>
                <a:spcPct val="90000"/>
              </a:lnSpc>
            </a:pPr>
            <a:r>
              <a:rPr lang="en-US" sz="1600" b="1" dirty="0">
                <a:solidFill>
                  <a:srgbClr val="FF0000"/>
                </a:solidFill>
                <a:cs typeface="Arial"/>
              </a:rPr>
              <a:t>down to ≲ 80 μm</a:t>
            </a:r>
            <a:r>
              <a:rPr lang="en-US" sz="1600" dirty="0">
                <a:cs typeface="Arial"/>
              </a:rPr>
              <a:t>.</a:t>
            </a:r>
          </a:p>
          <a:p>
            <a:pPr>
              <a:lnSpc>
                <a:spcPct val="90000"/>
              </a:lnSpc>
            </a:pPr>
            <a:r>
              <a:rPr lang="en-US" sz="900" b="1" dirty="0">
                <a:cs typeface="Arial"/>
              </a:rPr>
              <a:t> </a:t>
            </a:r>
          </a:p>
        </p:txBody>
      </p:sp>
      <p:grpSp>
        <p:nvGrpSpPr>
          <p:cNvPr id="16" name="Group 15">
            <a:extLst>
              <a:ext uri="{FF2B5EF4-FFF2-40B4-BE49-F238E27FC236}">
                <a16:creationId xmlns:a16="http://schemas.microsoft.com/office/drawing/2014/main" id="{B461FAEA-753D-7818-CAAB-0B5E7C90F73F}"/>
              </a:ext>
            </a:extLst>
          </p:cNvPr>
          <p:cNvGrpSpPr/>
          <p:nvPr/>
        </p:nvGrpSpPr>
        <p:grpSpPr>
          <a:xfrm>
            <a:off x="6556460" y="1373874"/>
            <a:ext cx="5475906" cy="2013916"/>
            <a:chOff x="6322990" y="1142861"/>
            <a:chExt cx="5836642" cy="2146587"/>
          </a:xfrm>
        </p:grpSpPr>
        <p:pic>
          <p:nvPicPr>
            <p:cNvPr id="19" name="Picture 18">
              <a:extLst>
                <a:ext uri="{FF2B5EF4-FFF2-40B4-BE49-F238E27FC236}">
                  <a16:creationId xmlns:a16="http://schemas.microsoft.com/office/drawing/2014/main" id="{E0227A7B-F699-CF54-B5F5-6FF1FD7D2105}"/>
                </a:ext>
              </a:extLst>
            </p:cNvPr>
            <p:cNvPicPr>
              <a:picLocks noChangeAspect="1"/>
            </p:cNvPicPr>
            <p:nvPr/>
          </p:nvPicPr>
          <p:blipFill>
            <a:blip r:embed="rId12"/>
            <a:stretch>
              <a:fillRect/>
            </a:stretch>
          </p:blipFill>
          <p:spPr>
            <a:xfrm>
              <a:off x="6322990" y="1142861"/>
              <a:ext cx="5836642" cy="2121326"/>
            </a:xfrm>
            <a:prstGeom prst="rect">
              <a:avLst/>
            </a:prstGeom>
          </p:spPr>
        </p:pic>
        <p:sp>
          <p:nvSpPr>
            <p:cNvPr id="26" name="CasellaDiTesto 33">
              <a:extLst>
                <a:ext uri="{FF2B5EF4-FFF2-40B4-BE49-F238E27FC236}">
                  <a16:creationId xmlns:a16="http://schemas.microsoft.com/office/drawing/2014/main" id="{260EF8DA-974F-5601-12E1-AD36A1241F77}"/>
                </a:ext>
              </a:extLst>
            </p:cNvPr>
            <p:cNvSpPr txBox="1"/>
            <p:nvPr/>
          </p:nvSpPr>
          <p:spPr>
            <a:xfrm>
              <a:off x="8665403" y="2797370"/>
              <a:ext cx="1458706" cy="492078"/>
            </a:xfrm>
            <a:prstGeom prst="rect">
              <a:avLst/>
            </a:prstGeom>
            <a:solidFill>
              <a:schemeClr val="bg1"/>
            </a:solidFill>
          </p:spPr>
          <p:txBody>
            <a:bodyPr wrap="square" rtlCol="0">
              <a:spAutoFit/>
            </a:bodyPr>
            <a:lstStyle/>
            <a:p>
              <a:pPr algn="ctr"/>
              <a:r>
                <a:rPr lang="en-US" sz="1200" b="1" dirty="0">
                  <a:solidFill>
                    <a:srgbClr val="7A81FF"/>
                  </a:solidFill>
                </a:rPr>
                <a:t>for the IDEA</a:t>
              </a:r>
            </a:p>
            <a:p>
              <a:pPr algn="ctr"/>
              <a:r>
                <a:rPr lang="en-US" sz="1200" b="1" dirty="0">
                  <a:solidFill>
                    <a:srgbClr val="7A81FF"/>
                  </a:solidFill>
                </a:rPr>
                <a:t>Drift Chamber</a:t>
              </a:r>
            </a:p>
          </p:txBody>
        </p:sp>
      </p:grpSp>
      <p:sp>
        <p:nvSpPr>
          <p:cNvPr id="28" name="TextBox 27">
            <a:extLst>
              <a:ext uri="{FF2B5EF4-FFF2-40B4-BE49-F238E27FC236}">
                <a16:creationId xmlns:a16="http://schemas.microsoft.com/office/drawing/2014/main" id="{F469311F-1E5C-49F6-E73A-91768A1EB53B}"/>
              </a:ext>
            </a:extLst>
          </p:cNvPr>
          <p:cNvSpPr txBox="1"/>
          <p:nvPr/>
        </p:nvSpPr>
        <p:spPr>
          <a:xfrm>
            <a:off x="6510187" y="968064"/>
            <a:ext cx="5476051" cy="400110"/>
          </a:xfrm>
          <a:prstGeom prst="rect">
            <a:avLst/>
          </a:prstGeom>
          <a:noFill/>
        </p:spPr>
        <p:txBody>
          <a:bodyPr wrap="none" rtlCol="0">
            <a:spAutoFit/>
          </a:bodyPr>
          <a:lstStyle/>
          <a:p>
            <a:r>
              <a:rPr lang="en-IT" sz="2000" dirty="0">
                <a:solidFill>
                  <a:srgbClr val="C00000"/>
                </a:solidFill>
              </a:rPr>
              <a:t>Cluster Counting technique: </a:t>
            </a:r>
            <a:r>
              <a:rPr lang="en-IT" sz="2000" b="1" dirty="0">
                <a:solidFill>
                  <a:srgbClr val="C00000"/>
                </a:solidFill>
              </a:rPr>
              <a:t>particle identification</a:t>
            </a:r>
          </a:p>
        </p:txBody>
      </p:sp>
      <p:cxnSp>
        <p:nvCxnSpPr>
          <p:cNvPr id="38" name="Straight Arrow Connector 37">
            <a:extLst>
              <a:ext uri="{FF2B5EF4-FFF2-40B4-BE49-F238E27FC236}">
                <a16:creationId xmlns:a16="http://schemas.microsoft.com/office/drawing/2014/main" id="{1CB6D2D2-3646-4C96-9A07-0D19016A24B7}"/>
              </a:ext>
            </a:extLst>
          </p:cNvPr>
          <p:cNvCxnSpPr>
            <a:cxnSpLocks/>
          </p:cNvCxnSpPr>
          <p:nvPr/>
        </p:nvCxnSpPr>
        <p:spPr>
          <a:xfrm>
            <a:off x="8529680" y="3156957"/>
            <a:ext cx="17795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AB3EDF9C-0D7B-DD32-A4FF-B126ED79E670}"/>
              </a:ext>
            </a:extLst>
          </p:cNvPr>
          <p:cNvSpPr txBox="1"/>
          <p:nvPr/>
        </p:nvSpPr>
        <p:spPr>
          <a:xfrm>
            <a:off x="6574324" y="3691685"/>
            <a:ext cx="4804520" cy="400110"/>
          </a:xfrm>
          <a:prstGeom prst="rect">
            <a:avLst/>
          </a:prstGeom>
          <a:noFill/>
        </p:spPr>
        <p:txBody>
          <a:bodyPr wrap="none" rtlCol="0">
            <a:spAutoFit/>
          </a:bodyPr>
          <a:lstStyle/>
          <a:p>
            <a:r>
              <a:rPr lang="en-IT" sz="2000" dirty="0">
                <a:solidFill>
                  <a:srgbClr val="C00000"/>
                </a:solidFill>
              </a:rPr>
              <a:t>Cluster Timing technique: </a:t>
            </a:r>
            <a:r>
              <a:rPr lang="en-IT" sz="2000" b="1" dirty="0">
                <a:solidFill>
                  <a:srgbClr val="C00000"/>
                </a:solidFill>
              </a:rPr>
              <a:t>spatial resolution</a:t>
            </a:r>
          </a:p>
        </p:txBody>
      </p:sp>
      <p:sp>
        <p:nvSpPr>
          <p:cNvPr id="55" name="TextBox 54">
            <a:extLst>
              <a:ext uri="{FF2B5EF4-FFF2-40B4-BE49-F238E27FC236}">
                <a16:creationId xmlns:a16="http://schemas.microsoft.com/office/drawing/2014/main" id="{9A0515BE-8559-578D-2A53-7D79B504A418}"/>
              </a:ext>
            </a:extLst>
          </p:cNvPr>
          <p:cNvSpPr txBox="1"/>
          <p:nvPr/>
        </p:nvSpPr>
        <p:spPr>
          <a:xfrm>
            <a:off x="10532457" y="1908602"/>
            <a:ext cx="1407758" cy="230832"/>
          </a:xfrm>
          <a:prstGeom prst="rect">
            <a:avLst/>
          </a:prstGeom>
          <a:solidFill>
            <a:schemeClr val="bg1"/>
          </a:solidFill>
        </p:spPr>
        <p:txBody>
          <a:bodyPr wrap="none" rtlCol="0">
            <a:spAutoFit/>
          </a:bodyPr>
          <a:lstStyle/>
          <a:p>
            <a:r>
              <a:rPr lang="en-US" sz="900" i="1" dirty="0"/>
              <a:t>  from Poisson distribution</a:t>
            </a:r>
          </a:p>
        </p:txBody>
      </p:sp>
      <p:sp>
        <p:nvSpPr>
          <p:cNvPr id="57" name="TextBox 56">
            <a:extLst>
              <a:ext uri="{FF2B5EF4-FFF2-40B4-BE49-F238E27FC236}">
                <a16:creationId xmlns:a16="http://schemas.microsoft.com/office/drawing/2014/main" id="{40D566CD-D0F5-8A17-3436-4EB5F763F778}"/>
              </a:ext>
            </a:extLst>
          </p:cNvPr>
          <p:cNvSpPr txBox="1"/>
          <p:nvPr/>
        </p:nvSpPr>
        <p:spPr>
          <a:xfrm>
            <a:off x="9698073" y="2486524"/>
            <a:ext cx="2334293" cy="430887"/>
          </a:xfrm>
          <a:prstGeom prst="rect">
            <a:avLst/>
          </a:prstGeom>
          <a:solidFill>
            <a:schemeClr val="bg1"/>
          </a:solidFill>
        </p:spPr>
        <p:txBody>
          <a:bodyPr wrap="none" rtlCol="0" anchor="ctr">
            <a:spAutoFit/>
          </a:bodyPr>
          <a:lstStyle/>
          <a:p>
            <a:r>
              <a:rPr lang="en-US" sz="1100" b="1" dirty="0">
                <a:solidFill>
                  <a:srgbClr val="0432FF"/>
                </a:solidFill>
              </a:rPr>
              <a:t>𝛿</a:t>
            </a:r>
            <a:r>
              <a:rPr lang="en-US" sz="1100" b="1" i="1" baseline="-25000" dirty="0">
                <a:solidFill>
                  <a:srgbClr val="0432FF"/>
                </a:solidFill>
              </a:rPr>
              <a:t>cl</a:t>
            </a:r>
            <a:r>
              <a:rPr lang="en-US" sz="1100" b="1" dirty="0">
                <a:solidFill>
                  <a:srgbClr val="0432FF"/>
                </a:solidFill>
              </a:rPr>
              <a:t> = 12.5/cm </a:t>
            </a:r>
            <a:r>
              <a:rPr lang="en-US" sz="1100" dirty="0">
                <a:solidFill>
                  <a:srgbClr val="0432FF"/>
                </a:solidFill>
              </a:rPr>
              <a:t>for He/iC</a:t>
            </a:r>
            <a:r>
              <a:rPr lang="en-US" sz="1100" baseline="-25000" dirty="0">
                <a:solidFill>
                  <a:srgbClr val="0432FF"/>
                </a:solidFill>
              </a:rPr>
              <a:t>4</a:t>
            </a:r>
            <a:r>
              <a:rPr lang="en-US" sz="1100" dirty="0">
                <a:solidFill>
                  <a:srgbClr val="0432FF"/>
                </a:solidFill>
              </a:rPr>
              <a:t>H</a:t>
            </a:r>
            <a:r>
              <a:rPr lang="en-US" sz="1100" baseline="-25000" dirty="0">
                <a:solidFill>
                  <a:srgbClr val="0432FF"/>
                </a:solidFill>
              </a:rPr>
              <a:t>10</a:t>
            </a:r>
            <a:r>
              <a:rPr lang="en-US" sz="1100" dirty="0">
                <a:solidFill>
                  <a:srgbClr val="0432FF"/>
                </a:solidFill>
              </a:rPr>
              <a:t> = 90/10,</a:t>
            </a:r>
          </a:p>
          <a:p>
            <a:r>
              <a:rPr lang="en-US" sz="1100" dirty="0">
                <a:solidFill>
                  <a:srgbClr val="0432FF"/>
                </a:solidFill>
              </a:rPr>
              <a:t>80% counting efficiency and </a:t>
            </a:r>
            <a:r>
              <a:rPr lang="en-US" sz="1100" b="1" dirty="0">
                <a:solidFill>
                  <a:srgbClr val="0432FF"/>
                </a:solidFill>
              </a:rPr>
              <a:t>2m track</a:t>
            </a:r>
          </a:p>
        </p:txBody>
      </p:sp>
      <p:sp>
        <p:nvSpPr>
          <p:cNvPr id="58" name="TextBox 57">
            <a:extLst>
              <a:ext uri="{FF2B5EF4-FFF2-40B4-BE49-F238E27FC236}">
                <a16:creationId xmlns:a16="http://schemas.microsoft.com/office/drawing/2014/main" id="{1BABAB30-104C-0184-E0B5-424E28BDA306}"/>
              </a:ext>
            </a:extLst>
          </p:cNvPr>
          <p:cNvSpPr txBox="1"/>
          <p:nvPr/>
        </p:nvSpPr>
        <p:spPr>
          <a:xfrm>
            <a:off x="10659380" y="2974597"/>
            <a:ext cx="596638" cy="338554"/>
          </a:xfrm>
          <a:prstGeom prst="rect">
            <a:avLst/>
          </a:prstGeom>
          <a:solidFill>
            <a:schemeClr val="bg1"/>
          </a:solidFill>
        </p:spPr>
        <p:txBody>
          <a:bodyPr wrap="none" rtlCol="0">
            <a:spAutoFit/>
          </a:bodyPr>
          <a:lstStyle/>
          <a:p>
            <a:r>
              <a:rPr lang="en-US" sz="1600" b="1" dirty="0">
                <a:solidFill>
                  <a:srgbClr val="0432FF"/>
                </a:solidFill>
              </a:rPr>
              <a:t>2.3%</a:t>
            </a:r>
          </a:p>
        </p:txBody>
      </p:sp>
      <p:sp>
        <p:nvSpPr>
          <p:cNvPr id="59" name="Rectangle 58">
            <a:extLst>
              <a:ext uri="{FF2B5EF4-FFF2-40B4-BE49-F238E27FC236}">
                <a16:creationId xmlns:a16="http://schemas.microsoft.com/office/drawing/2014/main" id="{00BE9409-7941-3A8B-F802-2D093B6C45C6}"/>
              </a:ext>
            </a:extLst>
          </p:cNvPr>
          <p:cNvSpPr/>
          <p:nvPr/>
        </p:nvSpPr>
        <p:spPr>
          <a:xfrm>
            <a:off x="10532457" y="1892976"/>
            <a:ext cx="1407758" cy="338554"/>
          </a:xfrm>
          <a:prstGeom prst="rect">
            <a:avLst/>
          </a:prstGeom>
          <a:solidFill>
            <a:schemeClr val="bg1"/>
          </a:solidFill>
        </p:spPr>
        <p:txBody>
          <a:bodyPr wrap="square">
            <a:spAutoFit/>
          </a:bodyPr>
          <a:lstStyle/>
          <a:p>
            <a:r>
              <a:rPr lang="en-US" sz="1600" i="1" baseline="30000" dirty="0">
                <a:solidFill>
                  <a:srgbClr val="FF0000"/>
                </a:solidFill>
              </a:rPr>
              <a:t>Poisson</a:t>
            </a:r>
            <a:endParaRPr lang="en-US" sz="1600" dirty="0">
              <a:solidFill>
                <a:srgbClr val="FF0000"/>
              </a:solidFill>
            </a:endParaRPr>
          </a:p>
        </p:txBody>
      </p:sp>
      <p:sp>
        <p:nvSpPr>
          <p:cNvPr id="60" name="TextBox 59">
            <a:extLst>
              <a:ext uri="{FF2B5EF4-FFF2-40B4-BE49-F238E27FC236}">
                <a16:creationId xmlns:a16="http://schemas.microsoft.com/office/drawing/2014/main" id="{8E6283B5-F1D8-7FE6-89AA-537860AFFB89}"/>
              </a:ext>
            </a:extLst>
          </p:cNvPr>
          <p:cNvSpPr txBox="1"/>
          <p:nvPr/>
        </p:nvSpPr>
        <p:spPr>
          <a:xfrm>
            <a:off x="7191216" y="1883090"/>
            <a:ext cx="2253169" cy="246221"/>
          </a:xfrm>
          <a:prstGeom prst="rect">
            <a:avLst/>
          </a:prstGeom>
          <a:solidFill>
            <a:schemeClr val="bg1"/>
          </a:solidFill>
        </p:spPr>
        <p:txBody>
          <a:bodyPr wrap="square" rtlCol="0">
            <a:spAutoFit/>
          </a:bodyPr>
          <a:lstStyle/>
          <a:p>
            <a:r>
              <a:rPr lang="en-GB" sz="1000" dirty="0">
                <a:solidFill>
                  <a:srgbClr val="FF0000"/>
                </a:solidFill>
              </a:rPr>
              <a:t>E</a:t>
            </a:r>
            <a:r>
              <a:rPr lang="en-IT" sz="1000" dirty="0">
                <a:solidFill>
                  <a:srgbClr val="FF0000"/>
                </a:solidFill>
              </a:rPr>
              <a:t>mpirical  parametrization</a:t>
            </a:r>
          </a:p>
        </p:txBody>
      </p:sp>
      <p:sp>
        <p:nvSpPr>
          <p:cNvPr id="56" name="TextBox 55">
            <a:extLst>
              <a:ext uri="{FF2B5EF4-FFF2-40B4-BE49-F238E27FC236}">
                <a16:creationId xmlns:a16="http://schemas.microsoft.com/office/drawing/2014/main" id="{131A150D-13C2-5F45-365E-FB28ABE2AE64}"/>
              </a:ext>
            </a:extLst>
          </p:cNvPr>
          <p:cNvSpPr txBox="1"/>
          <p:nvPr/>
        </p:nvSpPr>
        <p:spPr>
          <a:xfrm>
            <a:off x="10309253" y="2080750"/>
            <a:ext cx="1136850" cy="338554"/>
          </a:xfrm>
          <a:prstGeom prst="rect">
            <a:avLst/>
          </a:prstGeom>
          <a:solidFill>
            <a:schemeClr val="bg1"/>
          </a:solidFill>
        </p:spPr>
        <p:txBody>
          <a:bodyPr wrap="none" rtlCol="0">
            <a:spAutoFit/>
          </a:bodyPr>
          <a:lstStyle/>
          <a:p>
            <a:r>
              <a:rPr lang="en-US" sz="1600" b="1" i="1" dirty="0">
                <a:solidFill>
                  <a:srgbClr val="00B050"/>
                </a:solidFill>
              </a:rPr>
              <a:t>      </a:t>
            </a:r>
            <a:r>
              <a:rPr lang="en-US" sz="1600" b="1" i="1" dirty="0" err="1">
                <a:solidFill>
                  <a:srgbClr val="00B050"/>
                </a:solidFill>
              </a:rPr>
              <a:t>dN</a:t>
            </a:r>
            <a:r>
              <a:rPr lang="en-US" sz="1600" b="1" i="1" baseline="-25000" dirty="0" err="1">
                <a:solidFill>
                  <a:srgbClr val="00B050"/>
                </a:solidFill>
              </a:rPr>
              <a:t>cl</a:t>
            </a:r>
            <a:r>
              <a:rPr lang="en-US" sz="1600" b="1" i="1" dirty="0">
                <a:solidFill>
                  <a:srgbClr val="00B050"/>
                </a:solidFill>
              </a:rPr>
              <a:t> /dx</a:t>
            </a:r>
          </a:p>
        </p:txBody>
      </p:sp>
      <p:sp>
        <p:nvSpPr>
          <p:cNvPr id="61" name="TextBox 60">
            <a:extLst>
              <a:ext uri="{FF2B5EF4-FFF2-40B4-BE49-F238E27FC236}">
                <a16:creationId xmlns:a16="http://schemas.microsoft.com/office/drawing/2014/main" id="{9DF26388-66F5-5126-86D2-9726E89279AE}"/>
              </a:ext>
            </a:extLst>
          </p:cNvPr>
          <p:cNvSpPr txBox="1"/>
          <p:nvPr/>
        </p:nvSpPr>
        <p:spPr>
          <a:xfrm>
            <a:off x="241009" y="2943650"/>
            <a:ext cx="2254848" cy="400110"/>
          </a:xfrm>
          <a:prstGeom prst="rect">
            <a:avLst/>
          </a:prstGeom>
          <a:noFill/>
        </p:spPr>
        <p:txBody>
          <a:bodyPr wrap="none" rtlCol="0">
            <a:spAutoFit/>
          </a:bodyPr>
          <a:lstStyle/>
          <a:p>
            <a:r>
              <a:rPr lang="en-IT" sz="2000" b="1" dirty="0">
                <a:solidFill>
                  <a:srgbClr val="C00000"/>
                </a:solidFill>
              </a:rPr>
              <a:t>Based on the steps:</a:t>
            </a:r>
          </a:p>
        </p:txBody>
      </p:sp>
    </p:spTree>
    <p:extLst>
      <p:ext uri="{BB962C8B-B14F-4D97-AF65-F5344CB8AC3E}">
        <p14:creationId xmlns:p14="http://schemas.microsoft.com/office/powerpoint/2010/main" val="1354952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tangolo 16">
            <a:extLst>
              <a:ext uri="{FF2B5EF4-FFF2-40B4-BE49-F238E27FC236}">
                <a16:creationId xmlns:a16="http://schemas.microsoft.com/office/drawing/2014/main" id="{86795D72-615C-F84C-B53C-E4C61649B91F}"/>
              </a:ext>
            </a:extLst>
          </p:cNvPr>
          <p:cNvSpPr/>
          <p:nvPr/>
        </p:nvSpPr>
        <p:spPr>
          <a:xfrm>
            <a:off x="773373" y="128909"/>
            <a:ext cx="9840612" cy="707886"/>
          </a:xfrm>
          <a:prstGeom prst="rect">
            <a:avLst/>
          </a:prstGeom>
          <a:noFill/>
        </p:spPr>
        <p:txBody>
          <a:bodyPr wrap="square">
            <a:spAutoFit/>
          </a:bodyPr>
          <a:lstStyle/>
          <a:p>
            <a:r>
              <a:rPr lang="it-IT" sz="4000" kern="0" dirty="0">
                <a:solidFill>
                  <a:srgbClr val="192F60"/>
                </a:solidFill>
                <a:cs typeface="Arial" panose="020B0604020202020204" pitchFamily="34" charset="0"/>
              </a:rPr>
              <a:t>Motivations for the Task 7.4.1 - 1</a:t>
            </a:r>
          </a:p>
        </p:txBody>
      </p:sp>
      <p:cxnSp>
        <p:nvCxnSpPr>
          <p:cNvPr id="18" name="Connettore 1 17">
            <a:extLst>
              <a:ext uri="{FF2B5EF4-FFF2-40B4-BE49-F238E27FC236}">
                <a16:creationId xmlns:a16="http://schemas.microsoft.com/office/drawing/2014/main" id="{B40F024F-DF97-1643-910E-47E90E655FF3}"/>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data 1">
            <a:extLst>
              <a:ext uri="{FF2B5EF4-FFF2-40B4-BE49-F238E27FC236}">
                <a16:creationId xmlns:a16="http://schemas.microsoft.com/office/drawing/2014/main" id="{4370C042-EB34-8EA3-76E7-793178478C40}"/>
              </a:ext>
            </a:extLst>
          </p:cNvPr>
          <p:cNvSpPr>
            <a:spLocks noGrp="1"/>
          </p:cNvSpPr>
          <p:nvPr>
            <p:ph type="dt" sz="half" idx="10"/>
          </p:nvPr>
        </p:nvSpPr>
        <p:spPr/>
        <p:txBody>
          <a:bodyPr/>
          <a:lstStyle/>
          <a:p>
            <a:r>
              <a:rPr lang="it-IT" dirty="0"/>
              <a:t>06/05/25</a:t>
            </a:r>
            <a:endParaRPr lang="en-GB" dirty="0"/>
          </a:p>
        </p:txBody>
      </p:sp>
      <p:sp>
        <p:nvSpPr>
          <p:cNvPr id="3" name="Segnaposto piè di pagina 2">
            <a:extLst>
              <a:ext uri="{FF2B5EF4-FFF2-40B4-BE49-F238E27FC236}">
                <a16:creationId xmlns:a16="http://schemas.microsoft.com/office/drawing/2014/main" id="{B7D72A6A-8164-2F8D-B151-9C557DE2D09D}"/>
              </a:ext>
            </a:extLst>
          </p:cNvPr>
          <p:cNvSpPr>
            <a:spLocks noGrp="1"/>
          </p:cNvSpPr>
          <p:nvPr>
            <p:ph type="ftr" sz="quarter" idx="11"/>
          </p:nvPr>
        </p:nvSpPr>
        <p:spPr/>
        <p:txBody>
          <a:bodyPr/>
          <a:lstStyle/>
          <a:p>
            <a:r>
              <a:rPr lang="en-GB"/>
              <a:t>AIDAinnova 7.4.1 - M. Primavera</a:t>
            </a:r>
            <a:endParaRPr lang="en-GB" dirty="0"/>
          </a:p>
        </p:txBody>
      </p:sp>
      <p:sp>
        <p:nvSpPr>
          <p:cNvPr id="4" name="Segnaposto numero diapositiva 3">
            <a:extLst>
              <a:ext uri="{FF2B5EF4-FFF2-40B4-BE49-F238E27FC236}">
                <a16:creationId xmlns:a16="http://schemas.microsoft.com/office/drawing/2014/main" id="{C85FCEC0-D595-0F29-124D-D0C9B86B302B}"/>
              </a:ext>
            </a:extLst>
          </p:cNvPr>
          <p:cNvSpPr>
            <a:spLocks noGrp="1"/>
          </p:cNvSpPr>
          <p:nvPr>
            <p:ph type="sldNum" sz="quarter" idx="12"/>
          </p:nvPr>
        </p:nvSpPr>
        <p:spPr/>
        <p:txBody>
          <a:bodyPr/>
          <a:lstStyle/>
          <a:p>
            <a:fld id="{722A8398-17B9-0E47-8399-79BCEBFF3246}" type="slidenum">
              <a:rPr lang="en-GB" smtClean="0"/>
              <a:t>5</a:t>
            </a:fld>
            <a:endParaRPr lang="en-GB" dirty="0"/>
          </a:p>
        </p:txBody>
      </p:sp>
      <p:sp>
        <p:nvSpPr>
          <p:cNvPr id="35" name="Rettangolo 34">
            <a:extLst>
              <a:ext uri="{FF2B5EF4-FFF2-40B4-BE49-F238E27FC236}">
                <a16:creationId xmlns:a16="http://schemas.microsoft.com/office/drawing/2014/main" id="{7C6F24F3-ACE4-01D3-24EB-CA8251EED40A}"/>
              </a:ext>
            </a:extLst>
          </p:cNvPr>
          <p:cNvSpPr/>
          <p:nvPr/>
        </p:nvSpPr>
        <p:spPr>
          <a:xfrm>
            <a:off x="11090787" y="5416242"/>
            <a:ext cx="571835"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4F2C97D9-31C4-528D-437E-3286B735A240}"/>
              </a:ext>
            </a:extLst>
          </p:cNvPr>
          <p:cNvSpPr txBox="1"/>
          <p:nvPr/>
        </p:nvSpPr>
        <p:spPr>
          <a:xfrm>
            <a:off x="881270" y="979396"/>
            <a:ext cx="2302938" cy="861774"/>
          </a:xfrm>
          <a:prstGeom prst="rect">
            <a:avLst/>
          </a:prstGeom>
          <a:noFill/>
        </p:spPr>
        <p:txBody>
          <a:bodyPr wrap="none" rtlCol="0">
            <a:spAutoFit/>
          </a:bodyPr>
          <a:lstStyle/>
          <a:p>
            <a:pPr algn="ctr"/>
            <a:r>
              <a:rPr lang="en-IT" sz="1600" b="1" dirty="0">
                <a:solidFill>
                  <a:srgbClr val="0070C0"/>
                </a:solidFill>
              </a:rPr>
              <a:t>IDEA DC</a:t>
            </a:r>
          </a:p>
          <a:p>
            <a:pPr algn="ctr"/>
            <a:r>
              <a:rPr lang="en-IT" sz="1600" b="1" dirty="0">
                <a:solidFill>
                  <a:srgbClr val="0070C0"/>
                </a:solidFill>
              </a:rPr>
              <a:t>expected 𝝅/K separation</a:t>
            </a:r>
          </a:p>
          <a:p>
            <a:pPr algn="ctr"/>
            <a:r>
              <a:rPr lang="en-IT" sz="1600" b="1" dirty="0">
                <a:solidFill>
                  <a:srgbClr val="0070C0"/>
                </a:solidFill>
              </a:rPr>
              <a:t>(DELPHES simulation)</a:t>
            </a:r>
          </a:p>
        </p:txBody>
      </p:sp>
      <p:sp>
        <p:nvSpPr>
          <p:cNvPr id="45" name="TextBox 44">
            <a:extLst>
              <a:ext uri="{FF2B5EF4-FFF2-40B4-BE49-F238E27FC236}">
                <a16:creationId xmlns:a16="http://schemas.microsoft.com/office/drawing/2014/main" id="{A8844EF7-1A51-A84E-C97C-8D0553CE1520}"/>
              </a:ext>
            </a:extLst>
          </p:cNvPr>
          <p:cNvSpPr txBox="1"/>
          <p:nvPr/>
        </p:nvSpPr>
        <p:spPr>
          <a:xfrm>
            <a:off x="276920" y="4252412"/>
            <a:ext cx="3341451" cy="1892826"/>
          </a:xfrm>
          <a:prstGeom prst="rect">
            <a:avLst/>
          </a:prstGeom>
          <a:solidFill>
            <a:srgbClr val="FFFF00"/>
          </a:solidFill>
          <a:ln w="28575">
            <a:solidFill>
              <a:srgbClr val="00B050"/>
            </a:solidFill>
          </a:ln>
        </p:spPr>
        <p:txBody>
          <a:bodyPr wrap="square" rtlCol="0">
            <a:spAutoFit/>
          </a:bodyPr>
          <a:lstStyle/>
          <a:p>
            <a:pPr algn="ctr"/>
            <a:r>
              <a:rPr lang="en-US" b="1" dirty="0">
                <a:solidFill>
                  <a:srgbClr val="008000"/>
                </a:solidFill>
              </a:rPr>
              <a:t>CC recipe:</a:t>
            </a:r>
          </a:p>
          <a:p>
            <a:pPr algn="ctr"/>
            <a:r>
              <a:rPr lang="en-US" sz="300" b="1" dirty="0">
                <a:solidFill>
                  <a:srgbClr val="008000"/>
                </a:solidFill>
              </a:rPr>
              <a:t> </a:t>
            </a:r>
          </a:p>
          <a:p>
            <a:pPr algn="ctr"/>
            <a:r>
              <a:rPr lang="en-US" sz="1600" dirty="0">
                <a:solidFill>
                  <a:srgbClr val="008000"/>
                </a:solidFill>
                <a:cs typeface="Arial"/>
              </a:rPr>
              <a:t>high front-end bandwidth (</a:t>
            </a:r>
            <a:r>
              <a:rPr lang="en-US" sz="1600" b="1" dirty="0">
                <a:solidFill>
                  <a:srgbClr val="008000"/>
                </a:solidFill>
                <a:cs typeface="Arial"/>
              </a:rPr>
              <a:t>～ 1 GHz</a:t>
            </a:r>
            <a:r>
              <a:rPr lang="en-US" sz="1600" dirty="0">
                <a:solidFill>
                  <a:srgbClr val="008000"/>
                </a:solidFill>
                <a:cs typeface="Arial"/>
              </a:rPr>
              <a:t>)</a:t>
            </a:r>
          </a:p>
          <a:p>
            <a:pPr algn="ctr"/>
            <a:r>
              <a:rPr lang="en-US" sz="1600" b="1" dirty="0">
                <a:solidFill>
                  <a:srgbClr val="008000"/>
                </a:solidFill>
                <a:cs typeface="Arial"/>
              </a:rPr>
              <a:t>～ 1V </a:t>
            </a:r>
            <a:r>
              <a:rPr lang="en-US" sz="1600" dirty="0">
                <a:solidFill>
                  <a:srgbClr val="008000"/>
                </a:solidFill>
                <a:cs typeface="Arial"/>
              </a:rPr>
              <a:t>dynamical range</a:t>
            </a:r>
          </a:p>
          <a:p>
            <a:pPr algn="ctr"/>
            <a:r>
              <a:rPr lang="en-US" sz="1600" b="1" dirty="0">
                <a:solidFill>
                  <a:srgbClr val="008000"/>
                </a:solidFill>
                <a:cs typeface="Arial"/>
              </a:rPr>
              <a:t>S/N ratio ≳ 10</a:t>
            </a:r>
          </a:p>
          <a:p>
            <a:pPr algn="ctr"/>
            <a:r>
              <a:rPr lang="en-US" sz="1600" dirty="0">
                <a:solidFill>
                  <a:srgbClr val="008000"/>
                </a:solidFill>
                <a:cs typeface="Arial"/>
              </a:rPr>
              <a:t>high sampling rate (</a:t>
            </a:r>
            <a:r>
              <a:rPr lang="en-US" sz="1600" b="1" dirty="0">
                <a:solidFill>
                  <a:srgbClr val="008000"/>
                </a:solidFill>
                <a:cs typeface="Arial"/>
              </a:rPr>
              <a:t>≳ 2 GSa/s</a:t>
            </a:r>
            <a:r>
              <a:rPr lang="en-US" sz="1600" dirty="0">
                <a:solidFill>
                  <a:srgbClr val="008000"/>
                </a:solidFill>
                <a:cs typeface="Arial"/>
              </a:rPr>
              <a:t>)</a:t>
            </a:r>
          </a:p>
          <a:p>
            <a:pPr algn="ctr"/>
            <a:r>
              <a:rPr lang="en-US" sz="1600" dirty="0">
                <a:solidFill>
                  <a:srgbClr val="008000"/>
                </a:solidFill>
                <a:cs typeface="Arial"/>
              </a:rPr>
              <a:t>and </a:t>
            </a:r>
            <a:r>
              <a:rPr lang="en-US" sz="1600" b="1" dirty="0">
                <a:solidFill>
                  <a:srgbClr val="008000"/>
                </a:solidFill>
                <a:cs typeface="Arial"/>
              </a:rPr>
              <a:t>≳ 12 bit </a:t>
            </a:r>
          </a:p>
          <a:p>
            <a:pPr algn="ctr"/>
            <a:r>
              <a:rPr lang="en-US" sz="1600" dirty="0">
                <a:solidFill>
                  <a:srgbClr val="008000"/>
                </a:solidFill>
                <a:cs typeface="Arial"/>
              </a:rPr>
              <a:t>digitization over ∼1 </a:t>
            </a:r>
            <a:r>
              <a:rPr lang="en-US" sz="1600" dirty="0" err="1">
                <a:solidFill>
                  <a:srgbClr val="008000"/>
                </a:solidFill>
                <a:cs typeface="Arial"/>
              </a:rPr>
              <a:t>μs</a:t>
            </a:r>
            <a:endParaRPr lang="en-US" sz="1600" b="1" dirty="0">
              <a:solidFill>
                <a:srgbClr val="008000"/>
              </a:solidFill>
              <a:cs typeface="Arial"/>
            </a:endParaRPr>
          </a:p>
        </p:txBody>
      </p:sp>
      <p:sp>
        <p:nvSpPr>
          <p:cNvPr id="48" name="TextBox 47">
            <a:extLst>
              <a:ext uri="{FF2B5EF4-FFF2-40B4-BE49-F238E27FC236}">
                <a16:creationId xmlns:a16="http://schemas.microsoft.com/office/drawing/2014/main" id="{821F3B52-9819-1159-ACA6-D9E91AC02D52}"/>
              </a:ext>
            </a:extLst>
          </p:cNvPr>
          <p:cNvSpPr txBox="1"/>
          <p:nvPr/>
        </p:nvSpPr>
        <p:spPr>
          <a:xfrm>
            <a:off x="3920478" y="1371011"/>
            <a:ext cx="4191137" cy="4801314"/>
          </a:xfrm>
          <a:prstGeom prst="rect">
            <a:avLst/>
          </a:prstGeom>
          <a:noFill/>
        </p:spPr>
        <p:txBody>
          <a:bodyPr wrap="square" rtlCol="0">
            <a:spAutoFit/>
          </a:bodyPr>
          <a:lstStyle/>
          <a:p>
            <a:r>
              <a:rPr lang="en-US" b="1" dirty="0">
                <a:solidFill>
                  <a:srgbClr val="7A81FF"/>
                </a:solidFill>
              </a:rPr>
              <a:t>For the IDEA DC</a:t>
            </a:r>
            <a:r>
              <a:rPr lang="en-US" dirty="0"/>
              <a:t>, however, given:</a:t>
            </a:r>
          </a:p>
          <a:p>
            <a:r>
              <a:rPr lang="en-US" sz="600" dirty="0"/>
              <a:t> </a:t>
            </a:r>
          </a:p>
          <a:p>
            <a:pPr marL="285750" indent="-285750">
              <a:buFont typeface="Arial" panose="020B0604020202020204" pitchFamily="34" charset="0"/>
              <a:buChar char="•"/>
            </a:pPr>
            <a:r>
              <a:rPr lang="en-US" sz="1600" dirty="0"/>
              <a:t>&gt; 56,000 drift cells, readout at both ends;</a:t>
            </a:r>
          </a:p>
          <a:p>
            <a:pPr marL="285750" indent="-285750">
              <a:buFont typeface="Arial" panose="020B0604020202020204" pitchFamily="34" charset="0"/>
              <a:buChar char="•"/>
            </a:pPr>
            <a:r>
              <a:rPr lang="en-US" sz="1600" dirty="0"/>
              <a:t>~1.5 cm drift length, max drift time: </a:t>
            </a:r>
            <a:r>
              <a:rPr lang="en-US" sz="1600" dirty="0">
                <a:cs typeface="Arial"/>
              </a:rPr>
              <a:t>～500 ns;</a:t>
            </a:r>
          </a:p>
          <a:p>
            <a:pPr marL="285750" indent="-285750">
              <a:buFont typeface="Arial" panose="020B0604020202020204" pitchFamily="34" charset="0"/>
              <a:buChar char="•"/>
            </a:pPr>
            <a:r>
              <a:rPr lang="en-US" sz="1600" dirty="0">
                <a:cs typeface="Arial"/>
              </a:rPr>
              <a:t>Z decays: ～100 KHz;</a:t>
            </a:r>
          </a:p>
          <a:p>
            <a:pPr marL="285750" indent="-285750">
              <a:buFont typeface="Arial" panose="020B0604020202020204" pitchFamily="34" charset="0"/>
              <a:buChar char="•"/>
            </a:pPr>
            <a:r>
              <a:rPr lang="en-US" sz="1600" dirty="0">
                <a:cs typeface="Arial"/>
              </a:rPr>
              <a:t>charged tracks multiplicity:                             20 tracks/hadronic event;</a:t>
            </a:r>
          </a:p>
          <a:p>
            <a:pPr marL="285750" indent="-285750">
              <a:buFont typeface="Arial" panose="020B0604020202020204" pitchFamily="34" charset="0"/>
              <a:buChar char="•"/>
            </a:pPr>
            <a:r>
              <a:rPr lang="en-US" sz="1600" dirty="0">
                <a:cs typeface="Arial"/>
              </a:rPr>
              <a:t>average of 130 hit cells/track;</a:t>
            </a:r>
          </a:p>
          <a:p>
            <a:pPr marL="285750" indent="-285750">
              <a:buFont typeface="Arial" panose="020B0604020202020204" pitchFamily="34" charset="0"/>
              <a:buChar char="•"/>
            </a:pPr>
            <a:r>
              <a:rPr lang="en-US" sz="1600" dirty="0">
                <a:cs typeface="Arial"/>
              </a:rPr>
              <a:t>Digitization: 12 bits at 2 Gsa/s:</a:t>
            </a:r>
          </a:p>
          <a:p>
            <a:r>
              <a:rPr lang="en-US" sz="600" dirty="0">
                <a:cs typeface="Arial"/>
              </a:rPr>
              <a:t> </a:t>
            </a:r>
          </a:p>
          <a:p>
            <a:pPr algn="ctr"/>
            <a:r>
              <a:rPr lang="en-US" sz="1400" dirty="0">
                <a:cs typeface="Arial"/>
              </a:rPr>
              <a:t>20 track/event × 130 cell/track/side × 2 side </a:t>
            </a:r>
          </a:p>
          <a:p>
            <a:pPr algn="ctr"/>
            <a:r>
              <a:rPr lang="en-US" sz="1400" dirty="0">
                <a:cs typeface="Arial"/>
              </a:rPr>
              <a:t>× 10</a:t>
            </a:r>
            <a:r>
              <a:rPr lang="en-US" sz="1400" baseline="30000" dirty="0">
                <a:cs typeface="Arial"/>
              </a:rPr>
              <a:t>5</a:t>
            </a:r>
            <a:r>
              <a:rPr lang="en-US" sz="1400" dirty="0">
                <a:cs typeface="Arial"/>
              </a:rPr>
              <a:t> event/s × 5×10</a:t>
            </a:r>
            <a:r>
              <a:rPr lang="en-US" sz="1400" baseline="30000" dirty="0">
                <a:cs typeface="Arial"/>
              </a:rPr>
              <a:t>-7</a:t>
            </a:r>
            <a:r>
              <a:rPr lang="en-US" sz="1400" dirty="0">
                <a:cs typeface="Arial"/>
              </a:rPr>
              <a:t> s/cell × 2×10</a:t>
            </a:r>
            <a:r>
              <a:rPr lang="en-US" sz="1400" baseline="30000" dirty="0">
                <a:cs typeface="Arial"/>
              </a:rPr>
              <a:t>9 </a:t>
            </a:r>
            <a:r>
              <a:rPr lang="en-US" sz="1400" dirty="0">
                <a:cs typeface="Arial"/>
              </a:rPr>
              <a:t>byte/s =</a:t>
            </a:r>
          </a:p>
          <a:p>
            <a:pPr algn="ctr"/>
            <a:r>
              <a:rPr lang="en-US" sz="800" dirty="0">
                <a:cs typeface="Arial"/>
              </a:rPr>
              <a:t> </a:t>
            </a:r>
          </a:p>
          <a:p>
            <a:pPr algn="ctr"/>
            <a:r>
              <a:rPr lang="en-US" b="1" dirty="0">
                <a:solidFill>
                  <a:srgbClr val="FF0000"/>
                </a:solidFill>
                <a:cs typeface="Arial"/>
              </a:rPr>
              <a:t>= 0.5 TB/s</a:t>
            </a:r>
          </a:p>
          <a:p>
            <a:pPr algn="ctr"/>
            <a:r>
              <a:rPr lang="en-US" sz="800" b="1" dirty="0">
                <a:cs typeface="Arial"/>
              </a:rPr>
              <a:t> </a:t>
            </a:r>
          </a:p>
          <a:p>
            <a:r>
              <a:rPr lang="en-US" sz="1600" dirty="0">
                <a:cs typeface="Arial"/>
              </a:rPr>
              <a:t>plus 𝛾𝛾, Bhabha, beam background, noise, …</a:t>
            </a:r>
            <a:endParaRPr lang="en-US" sz="1600" b="1" dirty="0">
              <a:solidFill>
                <a:srgbClr val="FF0000"/>
              </a:solidFill>
              <a:cs typeface="Arial"/>
            </a:endParaRPr>
          </a:p>
          <a:p>
            <a:pPr algn="ctr"/>
            <a:r>
              <a:rPr lang="en-US" sz="2000" b="1" dirty="0">
                <a:solidFill>
                  <a:srgbClr val="FF0000"/>
                </a:solidFill>
                <a:cs typeface="Arial"/>
              </a:rPr>
              <a:t>⟹  </a:t>
            </a:r>
            <a:r>
              <a:rPr lang="en-US" sz="2000" dirty="0">
                <a:solidFill>
                  <a:srgbClr val="FF0000"/>
                </a:solidFill>
                <a:cs typeface="Arial"/>
              </a:rPr>
              <a:t>Transfer rate at Z-pole  </a:t>
            </a:r>
            <a:r>
              <a:rPr lang="en-US" sz="2000" b="1" dirty="0">
                <a:solidFill>
                  <a:srgbClr val="FF0000"/>
                </a:solidFill>
                <a:cs typeface="Arial"/>
              </a:rPr>
              <a:t>≳  1 TB/s!</a:t>
            </a:r>
          </a:p>
          <a:p>
            <a:pPr algn="ctr"/>
            <a:r>
              <a:rPr lang="en-US" sz="1200" b="1" dirty="0">
                <a:solidFill>
                  <a:srgbClr val="FF0000"/>
                </a:solidFill>
                <a:cs typeface="Arial"/>
              </a:rPr>
              <a:t> </a:t>
            </a:r>
          </a:p>
          <a:p>
            <a:pPr algn="ctr"/>
            <a:r>
              <a:rPr lang="en-US" sz="2000" b="1" dirty="0">
                <a:solidFill>
                  <a:srgbClr val="FF0000"/>
                </a:solidFill>
                <a:cs typeface="Arial"/>
              </a:rPr>
              <a:t>some data reduction is mandatory!</a:t>
            </a:r>
          </a:p>
          <a:p>
            <a:endParaRPr lang="en-US" dirty="0"/>
          </a:p>
        </p:txBody>
      </p:sp>
      <p:sp>
        <p:nvSpPr>
          <p:cNvPr id="55" name="Rectangle 54">
            <a:extLst>
              <a:ext uri="{FF2B5EF4-FFF2-40B4-BE49-F238E27FC236}">
                <a16:creationId xmlns:a16="http://schemas.microsoft.com/office/drawing/2014/main" id="{91D6AC48-3327-0060-D9B9-8FD283D65C37}"/>
              </a:ext>
            </a:extLst>
          </p:cNvPr>
          <p:cNvSpPr/>
          <p:nvPr/>
        </p:nvSpPr>
        <p:spPr>
          <a:xfrm>
            <a:off x="8341027" y="1371011"/>
            <a:ext cx="3811722" cy="4770537"/>
          </a:xfrm>
          <a:prstGeom prst="rect">
            <a:avLst/>
          </a:prstGeom>
        </p:spPr>
        <p:txBody>
          <a:bodyPr wrap="square">
            <a:spAutoFit/>
          </a:bodyPr>
          <a:lstStyle/>
          <a:p>
            <a:r>
              <a:rPr lang="en-US" sz="1600" dirty="0"/>
              <a:t>A possible solution</a:t>
            </a:r>
            <a:r>
              <a:rPr lang="en-US" sz="1600" dirty="0">
                <a:sym typeface="Wingdings" pitchFamily="2" charset="2"/>
              </a:rPr>
              <a:t></a:t>
            </a:r>
            <a:r>
              <a:rPr lang="en-US" sz="1600" dirty="0"/>
              <a:t> transfer for each hit drift cell the minimal information, i.e.: </a:t>
            </a:r>
          </a:p>
          <a:p>
            <a:r>
              <a:rPr lang="en-US" sz="1600" b="1" dirty="0">
                <a:solidFill>
                  <a:srgbClr val="00B050"/>
                </a:solidFill>
              </a:rPr>
              <a:t>amplitude</a:t>
            </a:r>
            <a:r>
              <a:rPr lang="en-US" sz="1600" b="1" dirty="0">
                <a:solidFill>
                  <a:srgbClr val="548234"/>
                </a:solidFill>
              </a:rPr>
              <a:t> </a:t>
            </a:r>
            <a:r>
              <a:rPr lang="en-US" sz="1600" dirty="0"/>
              <a:t>and</a:t>
            </a:r>
            <a:r>
              <a:rPr lang="en-US" sz="1600" b="1" dirty="0">
                <a:solidFill>
                  <a:srgbClr val="548234"/>
                </a:solidFill>
              </a:rPr>
              <a:t> </a:t>
            </a:r>
            <a:r>
              <a:rPr lang="en-US" sz="1600" b="1" dirty="0">
                <a:solidFill>
                  <a:srgbClr val="00B050"/>
                </a:solidFill>
              </a:rPr>
              <a:t>arrival time </a:t>
            </a:r>
            <a:r>
              <a:rPr lang="en-US" sz="1600" dirty="0"/>
              <a:t>of each peak associated with each individual ionization electron, instead of the full digitized </a:t>
            </a:r>
            <a:r>
              <a:rPr lang="en-US" sz="1600" b="1" dirty="0">
                <a:solidFill>
                  <a:srgbClr val="FF6600"/>
                </a:solidFill>
              </a:rPr>
              <a:t>signal waveform</a:t>
            </a:r>
            <a:r>
              <a:rPr lang="en-US" sz="1600" dirty="0"/>
              <a:t>:</a:t>
            </a:r>
          </a:p>
          <a:p>
            <a:r>
              <a:rPr lang="en-US" sz="600" b="1" dirty="0">
                <a:solidFill>
                  <a:srgbClr val="FF6600"/>
                </a:solidFill>
              </a:rPr>
              <a:t> </a:t>
            </a:r>
          </a:p>
          <a:p>
            <a:pPr algn="ctr"/>
            <a:r>
              <a:rPr lang="en-US" sz="1400" dirty="0">
                <a:cs typeface="Arial"/>
              </a:rPr>
              <a:t>20 track/event × 130 cell/track/side × 2 side </a:t>
            </a:r>
          </a:p>
          <a:p>
            <a:pPr algn="ctr"/>
            <a:r>
              <a:rPr lang="en-US" sz="1400" dirty="0">
                <a:cs typeface="Arial"/>
              </a:rPr>
              <a:t>× 10</a:t>
            </a:r>
            <a:r>
              <a:rPr lang="en-US" sz="1400" baseline="30000" dirty="0">
                <a:cs typeface="Arial"/>
              </a:rPr>
              <a:t>5</a:t>
            </a:r>
            <a:r>
              <a:rPr lang="en-US" sz="1400" dirty="0">
                <a:cs typeface="Arial"/>
              </a:rPr>
              <a:t> event/s × 30 peaks/cell × 2</a:t>
            </a:r>
            <a:r>
              <a:rPr lang="en-US" sz="1400" baseline="30000" dirty="0">
                <a:cs typeface="Arial"/>
              </a:rPr>
              <a:t> </a:t>
            </a:r>
            <a:r>
              <a:rPr lang="en-US" sz="1400" dirty="0">
                <a:cs typeface="Arial"/>
              </a:rPr>
              <a:t>byte/peak =</a:t>
            </a:r>
          </a:p>
          <a:p>
            <a:pPr algn="ctr"/>
            <a:r>
              <a:rPr lang="en-US" sz="800" dirty="0">
                <a:cs typeface="Arial"/>
              </a:rPr>
              <a:t> </a:t>
            </a:r>
          </a:p>
          <a:p>
            <a:pPr algn="ctr"/>
            <a:r>
              <a:rPr lang="en-US" b="1" dirty="0">
                <a:solidFill>
                  <a:srgbClr val="00B050"/>
                </a:solidFill>
                <a:cs typeface="Arial"/>
              </a:rPr>
              <a:t>= 30 GB/s</a:t>
            </a:r>
          </a:p>
          <a:p>
            <a:pPr algn="ctr"/>
            <a:r>
              <a:rPr lang="en-US" sz="800" b="1" dirty="0">
                <a:cs typeface="Arial"/>
              </a:rPr>
              <a:t> </a:t>
            </a:r>
          </a:p>
          <a:p>
            <a:r>
              <a:rPr lang="en-US" b="1" dirty="0">
                <a:solidFill>
                  <a:srgbClr val="7A81FF"/>
                </a:solidFill>
              </a:rPr>
              <a:t>This can be accomplished </a:t>
            </a:r>
            <a:r>
              <a:rPr lang="en-US" b="1" dirty="0">
                <a:solidFill>
                  <a:srgbClr val="7A81FF"/>
                </a:solidFill>
                <a:sym typeface="Wingdings" pitchFamily="2" charset="2"/>
              </a:rPr>
              <a:t></a:t>
            </a:r>
            <a:r>
              <a:rPr lang="en-US" b="1" dirty="0">
                <a:solidFill>
                  <a:srgbClr val="7A81FF"/>
                </a:solidFill>
              </a:rPr>
              <a:t> use of simple algorithms on a FPGA for the real time pre-processing of the drift chamber digitized data.</a:t>
            </a:r>
          </a:p>
          <a:p>
            <a:endParaRPr lang="en-US" b="1" dirty="0">
              <a:solidFill>
                <a:srgbClr val="7A81FF"/>
              </a:solidFill>
            </a:endParaRPr>
          </a:p>
          <a:p>
            <a:r>
              <a:rPr lang="en-US" sz="1600" dirty="0"/>
              <a:t>Background and noise can be filtered out by the same algorithm.</a:t>
            </a:r>
          </a:p>
          <a:p>
            <a:pPr algn="ctr"/>
            <a:endParaRPr lang="en-US" sz="800" b="1" dirty="0">
              <a:cs typeface="Arial"/>
            </a:endParaRPr>
          </a:p>
        </p:txBody>
      </p:sp>
      <p:sp>
        <p:nvSpPr>
          <p:cNvPr id="57" name="TextBox 56">
            <a:extLst>
              <a:ext uri="{FF2B5EF4-FFF2-40B4-BE49-F238E27FC236}">
                <a16:creationId xmlns:a16="http://schemas.microsoft.com/office/drawing/2014/main" id="{86E25E36-791B-FED6-55ED-540E04E6366C}"/>
              </a:ext>
            </a:extLst>
          </p:cNvPr>
          <p:cNvSpPr txBox="1"/>
          <p:nvPr/>
        </p:nvSpPr>
        <p:spPr>
          <a:xfrm>
            <a:off x="9603859" y="993094"/>
            <a:ext cx="1286058" cy="400110"/>
          </a:xfrm>
          <a:prstGeom prst="rect">
            <a:avLst/>
          </a:prstGeom>
          <a:noFill/>
        </p:spPr>
        <p:txBody>
          <a:bodyPr wrap="none" rtlCol="0">
            <a:spAutoFit/>
          </a:bodyPr>
          <a:lstStyle/>
          <a:p>
            <a:r>
              <a:rPr lang="en-US" sz="2000" b="1" dirty="0">
                <a:solidFill>
                  <a:srgbClr val="00B050"/>
                </a:solidFill>
              </a:rPr>
              <a:t>SOLUTION</a:t>
            </a:r>
          </a:p>
        </p:txBody>
      </p:sp>
      <p:sp>
        <p:nvSpPr>
          <p:cNvPr id="58" name="TextBox 57">
            <a:extLst>
              <a:ext uri="{FF2B5EF4-FFF2-40B4-BE49-F238E27FC236}">
                <a16:creationId xmlns:a16="http://schemas.microsoft.com/office/drawing/2014/main" id="{BA40DEE2-9D41-081B-25BE-793750D8DFB6}"/>
              </a:ext>
            </a:extLst>
          </p:cNvPr>
          <p:cNvSpPr txBox="1"/>
          <p:nvPr/>
        </p:nvSpPr>
        <p:spPr>
          <a:xfrm>
            <a:off x="5383856" y="989953"/>
            <a:ext cx="1238544" cy="400110"/>
          </a:xfrm>
          <a:prstGeom prst="rect">
            <a:avLst/>
          </a:prstGeom>
          <a:noFill/>
        </p:spPr>
        <p:txBody>
          <a:bodyPr wrap="none" rtlCol="0">
            <a:spAutoFit/>
          </a:bodyPr>
          <a:lstStyle/>
          <a:p>
            <a:r>
              <a:rPr lang="en-US" sz="2000" b="1" dirty="0">
                <a:solidFill>
                  <a:srgbClr val="FF0000"/>
                </a:solidFill>
              </a:rPr>
              <a:t>PROBLEM</a:t>
            </a:r>
          </a:p>
        </p:txBody>
      </p:sp>
      <p:pic>
        <p:nvPicPr>
          <p:cNvPr id="5" name="Picture 4">
            <a:extLst>
              <a:ext uri="{FF2B5EF4-FFF2-40B4-BE49-F238E27FC236}">
                <a16:creationId xmlns:a16="http://schemas.microsoft.com/office/drawing/2014/main" id="{54C3E7F5-92BE-3FD0-D225-429184E9B058}"/>
              </a:ext>
            </a:extLst>
          </p:cNvPr>
          <p:cNvPicPr>
            <a:picLocks noChangeAspect="1"/>
          </p:cNvPicPr>
          <p:nvPr/>
        </p:nvPicPr>
        <p:blipFill>
          <a:blip r:embed="rId2"/>
          <a:stretch>
            <a:fillRect/>
          </a:stretch>
        </p:blipFill>
        <p:spPr>
          <a:xfrm>
            <a:off x="492113" y="1802999"/>
            <a:ext cx="2824152" cy="2238301"/>
          </a:xfrm>
          <a:prstGeom prst="rect">
            <a:avLst/>
          </a:prstGeom>
        </p:spPr>
      </p:pic>
    </p:spTree>
    <p:extLst>
      <p:ext uri="{BB962C8B-B14F-4D97-AF65-F5344CB8AC3E}">
        <p14:creationId xmlns:p14="http://schemas.microsoft.com/office/powerpoint/2010/main" val="1904547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tangolo 16">
            <a:extLst>
              <a:ext uri="{FF2B5EF4-FFF2-40B4-BE49-F238E27FC236}">
                <a16:creationId xmlns:a16="http://schemas.microsoft.com/office/drawing/2014/main" id="{86795D72-615C-F84C-B53C-E4C61649B91F}"/>
              </a:ext>
            </a:extLst>
          </p:cNvPr>
          <p:cNvSpPr/>
          <p:nvPr/>
        </p:nvSpPr>
        <p:spPr>
          <a:xfrm>
            <a:off x="773373" y="128909"/>
            <a:ext cx="9840612" cy="707886"/>
          </a:xfrm>
          <a:prstGeom prst="rect">
            <a:avLst/>
          </a:prstGeom>
          <a:noFill/>
        </p:spPr>
        <p:txBody>
          <a:bodyPr wrap="square">
            <a:spAutoFit/>
          </a:bodyPr>
          <a:lstStyle/>
          <a:p>
            <a:r>
              <a:rPr lang="it-IT" sz="4000" kern="0" dirty="0">
                <a:solidFill>
                  <a:srgbClr val="192F60"/>
                </a:solidFill>
                <a:cs typeface="Arial" panose="020B0604020202020204" pitchFamily="34" charset="0"/>
              </a:rPr>
              <a:t>Motivations for the Task 7.4.1 - 2</a:t>
            </a:r>
          </a:p>
        </p:txBody>
      </p:sp>
      <p:cxnSp>
        <p:nvCxnSpPr>
          <p:cNvPr id="18" name="Connettore 1 17">
            <a:extLst>
              <a:ext uri="{FF2B5EF4-FFF2-40B4-BE49-F238E27FC236}">
                <a16:creationId xmlns:a16="http://schemas.microsoft.com/office/drawing/2014/main" id="{B40F024F-DF97-1643-910E-47E90E655FF3}"/>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data 1">
            <a:extLst>
              <a:ext uri="{FF2B5EF4-FFF2-40B4-BE49-F238E27FC236}">
                <a16:creationId xmlns:a16="http://schemas.microsoft.com/office/drawing/2014/main" id="{4370C042-EB34-8EA3-76E7-793178478C40}"/>
              </a:ext>
            </a:extLst>
          </p:cNvPr>
          <p:cNvSpPr>
            <a:spLocks noGrp="1"/>
          </p:cNvSpPr>
          <p:nvPr>
            <p:ph type="dt" sz="half" idx="10"/>
          </p:nvPr>
        </p:nvSpPr>
        <p:spPr/>
        <p:txBody>
          <a:bodyPr/>
          <a:lstStyle/>
          <a:p>
            <a:r>
              <a:rPr lang="it-IT"/>
              <a:t>06/05/25</a:t>
            </a:r>
            <a:endParaRPr lang="en-GB" dirty="0"/>
          </a:p>
        </p:txBody>
      </p:sp>
      <p:sp>
        <p:nvSpPr>
          <p:cNvPr id="3" name="Segnaposto piè di pagina 2">
            <a:extLst>
              <a:ext uri="{FF2B5EF4-FFF2-40B4-BE49-F238E27FC236}">
                <a16:creationId xmlns:a16="http://schemas.microsoft.com/office/drawing/2014/main" id="{B7D72A6A-8164-2F8D-B151-9C557DE2D09D}"/>
              </a:ext>
            </a:extLst>
          </p:cNvPr>
          <p:cNvSpPr>
            <a:spLocks noGrp="1"/>
          </p:cNvSpPr>
          <p:nvPr>
            <p:ph type="ftr" sz="quarter" idx="11"/>
          </p:nvPr>
        </p:nvSpPr>
        <p:spPr/>
        <p:txBody>
          <a:bodyPr/>
          <a:lstStyle/>
          <a:p>
            <a:r>
              <a:rPr lang="en-GB"/>
              <a:t>AIDAinnova 7.4.1 - M. Primavera</a:t>
            </a:r>
            <a:endParaRPr lang="en-GB" dirty="0"/>
          </a:p>
        </p:txBody>
      </p:sp>
      <p:sp>
        <p:nvSpPr>
          <p:cNvPr id="4" name="Segnaposto numero diapositiva 3">
            <a:extLst>
              <a:ext uri="{FF2B5EF4-FFF2-40B4-BE49-F238E27FC236}">
                <a16:creationId xmlns:a16="http://schemas.microsoft.com/office/drawing/2014/main" id="{C85FCEC0-D595-0F29-124D-D0C9B86B302B}"/>
              </a:ext>
            </a:extLst>
          </p:cNvPr>
          <p:cNvSpPr>
            <a:spLocks noGrp="1"/>
          </p:cNvSpPr>
          <p:nvPr>
            <p:ph type="sldNum" sz="quarter" idx="12"/>
          </p:nvPr>
        </p:nvSpPr>
        <p:spPr/>
        <p:txBody>
          <a:bodyPr/>
          <a:lstStyle/>
          <a:p>
            <a:fld id="{722A8398-17B9-0E47-8399-79BCEBFF3246}" type="slidenum">
              <a:rPr lang="en-GB" smtClean="0"/>
              <a:t>6</a:t>
            </a:fld>
            <a:endParaRPr lang="en-GB" dirty="0"/>
          </a:p>
        </p:txBody>
      </p:sp>
      <p:pic>
        <p:nvPicPr>
          <p:cNvPr id="8" name="Picture 7">
            <a:extLst>
              <a:ext uri="{FF2B5EF4-FFF2-40B4-BE49-F238E27FC236}">
                <a16:creationId xmlns:a16="http://schemas.microsoft.com/office/drawing/2014/main" id="{D197B7FB-50BD-0798-5AC7-7DC471BC6352}"/>
              </a:ext>
            </a:extLst>
          </p:cNvPr>
          <p:cNvPicPr/>
          <p:nvPr/>
        </p:nvPicPr>
        <p:blipFill rotWithShape="1">
          <a:blip r:embed="rId2">
            <a:extLst>
              <a:ext uri="{28A0092B-C50C-407E-A947-70E740481C1C}">
                <a14:useLocalDpi xmlns:a14="http://schemas.microsoft.com/office/drawing/2010/main" val="0"/>
              </a:ext>
            </a:extLst>
          </a:blip>
          <a:srcRect t="16784" r="7398"/>
          <a:stretch/>
        </p:blipFill>
        <p:spPr bwMode="auto">
          <a:xfrm>
            <a:off x="2049095" y="2988174"/>
            <a:ext cx="2762736" cy="1319725"/>
          </a:xfrm>
          <a:prstGeom prst="rect">
            <a:avLst/>
          </a:prstGeom>
          <a:ln>
            <a:noFill/>
          </a:ln>
          <a:extLst>
            <a:ext uri="{53640926-AAD7-44d8-BBD7-CCE9431645EC}">
              <a14:shadowObscured xmlns:a14="http://schemas.microsoft.com/office/drawing/2010/main" xmlns=""/>
            </a:ext>
          </a:extLst>
        </p:spPr>
      </p:pic>
      <p:pic>
        <p:nvPicPr>
          <p:cNvPr id="9" name="Picture 8">
            <a:extLst>
              <a:ext uri="{FF2B5EF4-FFF2-40B4-BE49-F238E27FC236}">
                <a16:creationId xmlns:a16="http://schemas.microsoft.com/office/drawing/2014/main" id="{0C8A192F-E14D-E45E-C189-6322000661EF}"/>
              </a:ext>
            </a:extLst>
          </p:cNvPr>
          <p:cNvPicPr/>
          <p:nvPr/>
        </p:nvPicPr>
        <p:blipFill>
          <a:blip r:embed="rId3">
            <a:extLst>
              <a:ext uri="{28A0092B-C50C-407E-A947-70E740481C1C}">
                <a14:useLocalDpi xmlns:a14="http://schemas.microsoft.com/office/drawing/2010/main" val="0"/>
              </a:ext>
            </a:extLst>
          </a:blip>
          <a:stretch>
            <a:fillRect/>
          </a:stretch>
        </p:blipFill>
        <p:spPr>
          <a:xfrm>
            <a:off x="465779" y="3036776"/>
            <a:ext cx="1614019" cy="1247538"/>
          </a:xfrm>
          <a:prstGeom prst="rect">
            <a:avLst/>
          </a:prstGeom>
        </p:spPr>
      </p:pic>
      <p:sp>
        <p:nvSpPr>
          <p:cNvPr id="10" name="Rectangle 9">
            <a:extLst>
              <a:ext uri="{FF2B5EF4-FFF2-40B4-BE49-F238E27FC236}">
                <a16:creationId xmlns:a16="http://schemas.microsoft.com/office/drawing/2014/main" id="{3FA811DF-4EF2-2013-E43F-51160E3560EC}"/>
              </a:ext>
            </a:extLst>
          </p:cNvPr>
          <p:cNvSpPr/>
          <p:nvPr/>
        </p:nvSpPr>
        <p:spPr>
          <a:xfrm>
            <a:off x="21023" y="4405049"/>
            <a:ext cx="4831231" cy="2246769"/>
          </a:xfrm>
          <a:prstGeom prst="rect">
            <a:avLst/>
          </a:prstGeom>
        </p:spPr>
        <p:txBody>
          <a:bodyPr wrap="square">
            <a:spAutoFit/>
          </a:bodyPr>
          <a:lstStyle/>
          <a:p>
            <a:pPr marL="285750" indent="-285750">
              <a:buFont typeface="Arial" panose="020B0604020202020204" pitchFamily="34" charset="0"/>
              <a:buChar char="•"/>
            </a:pPr>
            <a:r>
              <a:rPr lang="en-US" sz="1400" dirty="0"/>
              <a:t>A fast readout algorithm (</a:t>
            </a:r>
            <a:r>
              <a:rPr lang="en-US" sz="1400" b="1" dirty="0">
                <a:solidFill>
                  <a:srgbClr val="7A81FF"/>
                </a:solidFill>
              </a:rPr>
              <a:t>CluTim</a:t>
            </a:r>
            <a:r>
              <a:rPr lang="en-US" sz="1400" dirty="0"/>
              <a:t>) for identifying, in the digitized DC signals, the individual ionization peaks and recording their time and amplitude was developed as a </a:t>
            </a:r>
            <a:r>
              <a:rPr lang="en-US" sz="1400" b="1" dirty="0">
                <a:solidFill>
                  <a:srgbClr val="7A81FF"/>
                </a:solidFill>
              </a:rPr>
              <a:t>VHDL/Verilog </a:t>
            </a:r>
            <a:r>
              <a:rPr lang="en-US" sz="1400" dirty="0"/>
              <a:t>code implemented on a </a:t>
            </a:r>
            <a:r>
              <a:rPr lang="en-US" sz="1400" b="1" dirty="0">
                <a:solidFill>
                  <a:srgbClr val="7A81FF"/>
                </a:solidFill>
              </a:rPr>
              <a:t>Virtex 6 FPGA</a:t>
            </a:r>
            <a:r>
              <a:rPr lang="en-US" sz="1400" dirty="0"/>
              <a:t>, allowing for a maximum input/output clock switching frequency of </a:t>
            </a:r>
            <a:r>
              <a:rPr lang="en-US" sz="1400" b="1" dirty="0">
                <a:solidFill>
                  <a:srgbClr val="7A81FF"/>
                </a:solidFill>
              </a:rPr>
              <a:t>710 </a:t>
            </a:r>
            <a:r>
              <a:rPr lang="en-US" sz="1400" b="1" dirty="0" err="1">
                <a:solidFill>
                  <a:srgbClr val="7A81FF"/>
                </a:solidFill>
              </a:rPr>
              <a:t>MHz</a:t>
            </a:r>
            <a:r>
              <a:rPr lang="en-US" sz="1400" dirty="0" err="1"/>
              <a:t>.</a:t>
            </a:r>
            <a:r>
              <a:rPr lang="en-US" sz="1400" dirty="0"/>
              <a:t>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The hardware setup included also </a:t>
            </a:r>
            <a:r>
              <a:rPr lang="it-IT" sz="1400" dirty="0"/>
              <a:t>a 12-bit monolithic </a:t>
            </a:r>
            <a:r>
              <a:rPr lang="en-US" sz="1400" b="1" dirty="0">
                <a:solidFill>
                  <a:srgbClr val="7A81FF"/>
                </a:solidFill>
              </a:rPr>
              <a:t>pipeline </a:t>
            </a:r>
            <a:r>
              <a:rPr lang="it-IT" sz="1400" b="1" dirty="0">
                <a:solidFill>
                  <a:srgbClr val="7A81FF"/>
                </a:solidFill>
              </a:rPr>
              <a:t>sampling ADC</a:t>
            </a:r>
            <a:r>
              <a:rPr lang="it-IT" sz="1400" dirty="0"/>
              <a:t> at conversion rates of up to </a:t>
            </a:r>
            <a:r>
              <a:rPr lang="it-IT" sz="1400" b="1" dirty="0">
                <a:solidFill>
                  <a:srgbClr val="7A81FF"/>
                </a:solidFill>
              </a:rPr>
              <a:t>2.0 GSPS</a:t>
            </a:r>
            <a:r>
              <a:rPr lang="en-US" sz="1400" dirty="0">
                <a:solidFill>
                  <a:srgbClr val="7A81FF"/>
                </a:solidFill>
              </a:rPr>
              <a:t>.</a:t>
            </a:r>
          </a:p>
        </p:txBody>
      </p:sp>
      <p:grpSp>
        <p:nvGrpSpPr>
          <p:cNvPr id="23" name="Group 22">
            <a:extLst>
              <a:ext uri="{FF2B5EF4-FFF2-40B4-BE49-F238E27FC236}">
                <a16:creationId xmlns:a16="http://schemas.microsoft.com/office/drawing/2014/main" id="{C409C3A3-B8D0-B381-88CF-5AECFBC3AD3B}"/>
              </a:ext>
            </a:extLst>
          </p:cNvPr>
          <p:cNvGrpSpPr/>
          <p:nvPr/>
        </p:nvGrpSpPr>
        <p:grpSpPr>
          <a:xfrm>
            <a:off x="530075" y="1786722"/>
            <a:ext cx="4277671" cy="1314468"/>
            <a:chOff x="4749060" y="2254568"/>
            <a:chExt cx="3782042" cy="1073937"/>
          </a:xfrm>
        </p:grpSpPr>
        <p:grpSp>
          <p:nvGrpSpPr>
            <p:cNvPr id="12" name="Group 11">
              <a:extLst>
                <a:ext uri="{FF2B5EF4-FFF2-40B4-BE49-F238E27FC236}">
                  <a16:creationId xmlns:a16="http://schemas.microsoft.com/office/drawing/2014/main" id="{CC8D721C-3646-01DC-4A3E-2FB497331195}"/>
                </a:ext>
              </a:extLst>
            </p:cNvPr>
            <p:cNvGrpSpPr/>
            <p:nvPr/>
          </p:nvGrpSpPr>
          <p:grpSpPr>
            <a:xfrm>
              <a:off x="4749060" y="2254568"/>
              <a:ext cx="3782042" cy="902487"/>
              <a:chOff x="1524000" y="3181350"/>
              <a:chExt cx="6096000" cy="1454654"/>
            </a:xfrm>
          </p:grpSpPr>
          <p:pic>
            <p:nvPicPr>
              <p:cNvPr id="13" name="Picture 12">
                <a:extLst>
                  <a:ext uri="{FF2B5EF4-FFF2-40B4-BE49-F238E27FC236}">
                    <a16:creationId xmlns:a16="http://schemas.microsoft.com/office/drawing/2014/main" id="{15865C98-5707-512E-8B9F-D504CF1259E8}"/>
                  </a:ext>
                </a:extLst>
              </p:cNvPr>
              <p:cNvPicPr>
                <a:picLocks noChangeAspect="1"/>
              </p:cNvPicPr>
              <p:nvPr/>
            </p:nvPicPr>
            <p:blipFill>
              <a:blip r:embed="rId4"/>
              <a:stretch>
                <a:fillRect/>
              </a:stretch>
            </p:blipFill>
            <p:spPr>
              <a:xfrm>
                <a:off x="1524000" y="3181350"/>
                <a:ext cx="6096000" cy="1454654"/>
              </a:xfrm>
              <a:prstGeom prst="rect">
                <a:avLst/>
              </a:prstGeom>
            </p:spPr>
          </p:pic>
          <p:sp>
            <p:nvSpPr>
              <p:cNvPr id="15" name="Oval 14">
                <a:extLst>
                  <a:ext uri="{FF2B5EF4-FFF2-40B4-BE49-F238E27FC236}">
                    <a16:creationId xmlns:a16="http://schemas.microsoft.com/office/drawing/2014/main" id="{C1352DBE-CEEB-72C3-B935-C2840175E295}"/>
                  </a:ext>
                </a:extLst>
              </p:cNvPr>
              <p:cNvSpPr/>
              <p:nvPr/>
            </p:nvSpPr>
            <p:spPr bwMode="auto">
              <a:xfrm>
                <a:off x="5486479" y="3532053"/>
                <a:ext cx="965477" cy="96547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a typeface="ＭＳ Ｐゴシック" charset="0"/>
                </a:endParaRPr>
              </a:p>
            </p:txBody>
          </p:sp>
        </p:grpSp>
        <p:sp>
          <p:nvSpPr>
            <p:cNvPr id="16" name="Oval 15">
              <a:extLst>
                <a:ext uri="{FF2B5EF4-FFF2-40B4-BE49-F238E27FC236}">
                  <a16:creationId xmlns:a16="http://schemas.microsoft.com/office/drawing/2014/main" id="{45E16B59-2A4D-46C5-D733-44D55BD92BF3}"/>
                </a:ext>
              </a:extLst>
            </p:cNvPr>
            <p:cNvSpPr/>
            <p:nvPr/>
          </p:nvSpPr>
          <p:spPr bwMode="auto">
            <a:xfrm>
              <a:off x="6547034" y="2479403"/>
              <a:ext cx="598995" cy="59899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a typeface="ＭＳ Ｐゴシック" charset="0"/>
              </a:endParaRPr>
            </a:p>
          </p:txBody>
        </p:sp>
        <p:cxnSp>
          <p:nvCxnSpPr>
            <p:cNvPr id="19" name="Straight Arrow Connector 18">
              <a:extLst>
                <a:ext uri="{FF2B5EF4-FFF2-40B4-BE49-F238E27FC236}">
                  <a16:creationId xmlns:a16="http://schemas.microsoft.com/office/drawing/2014/main" id="{3C2C9F77-4B36-EAED-789D-7F6FA3BC9784}"/>
                </a:ext>
              </a:extLst>
            </p:cNvPr>
            <p:cNvCxnSpPr>
              <a:cxnSpLocks/>
            </p:cNvCxnSpPr>
            <p:nvPr/>
          </p:nvCxnSpPr>
          <p:spPr bwMode="auto">
            <a:xfrm flipH="1">
              <a:off x="5892060" y="2782775"/>
              <a:ext cx="640425" cy="545730"/>
            </a:xfrm>
            <a:prstGeom prst="straightConnector1">
              <a:avLst/>
            </a:prstGeom>
            <a:solidFill>
              <a:schemeClr val="accent1"/>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Straight Arrow Connector 19">
              <a:extLst>
                <a:ext uri="{FF2B5EF4-FFF2-40B4-BE49-F238E27FC236}">
                  <a16:creationId xmlns:a16="http://schemas.microsoft.com/office/drawing/2014/main" id="{7ACFA004-CE12-EF29-EDCB-E5B0B8F9EC72}"/>
                </a:ext>
              </a:extLst>
            </p:cNvPr>
            <p:cNvCxnSpPr>
              <a:cxnSpLocks/>
            </p:cNvCxnSpPr>
            <p:nvPr/>
          </p:nvCxnSpPr>
          <p:spPr bwMode="auto">
            <a:xfrm flipH="1">
              <a:off x="7203169" y="2775105"/>
              <a:ext cx="3977" cy="473273"/>
            </a:xfrm>
            <a:prstGeom prst="straightConnector1">
              <a:avLst/>
            </a:prstGeom>
            <a:solidFill>
              <a:schemeClr val="accent1"/>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24" name="TextBox 23">
            <a:extLst>
              <a:ext uri="{FF2B5EF4-FFF2-40B4-BE49-F238E27FC236}">
                <a16:creationId xmlns:a16="http://schemas.microsoft.com/office/drawing/2014/main" id="{92A866E3-3238-DF89-9141-469DE04BD612}"/>
              </a:ext>
            </a:extLst>
          </p:cNvPr>
          <p:cNvSpPr txBox="1"/>
          <p:nvPr/>
        </p:nvSpPr>
        <p:spPr>
          <a:xfrm>
            <a:off x="465779" y="1181015"/>
            <a:ext cx="4277671" cy="400110"/>
          </a:xfrm>
          <a:prstGeom prst="rect">
            <a:avLst/>
          </a:prstGeom>
          <a:noFill/>
        </p:spPr>
        <p:txBody>
          <a:bodyPr wrap="square" rtlCol="0">
            <a:spAutoFit/>
          </a:bodyPr>
          <a:lstStyle/>
          <a:p>
            <a:pPr algn="ctr"/>
            <a:r>
              <a:rPr lang="en-US" sz="2000" b="1" dirty="0">
                <a:solidFill>
                  <a:srgbClr val="7A81FF"/>
                </a:solidFill>
              </a:rPr>
              <a:t>Single channel implemented solution</a:t>
            </a:r>
          </a:p>
        </p:txBody>
      </p:sp>
      <p:sp>
        <p:nvSpPr>
          <p:cNvPr id="6" name="TextBox 5">
            <a:extLst>
              <a:ext uri="{FF2B5EF4-FFF2-40B4-BE49-F238E27FC236}">
                <a16:creationId xmlns:a16="http://schemas.microsoft.com/office/drawing/2014/main" id="{3E674752-28FB-6968-6FC6-CE1189FC4E2E}"/>
              </a:ext>
            </a:extLst>
          </p:cNvPr>
          <p:cNvSpPr txBox="1"/>
          <p:nvPr/>
        </p:nvSpPr>
        <p:spPr>
          <a:xfrm>
            <a:off x="5113002" y="6033046"/>
            <a:ext cx="6811983" cy="369332"/>
          </a:xfrm>
          <a:prstGeom prst="rect">
            <a:avLst/>
          </a:prstGeom>
          <a:noFill/>
        </p:spPr>
        <p:txBody>
          <a:bodyPr wrap="square">
            <a:spAutoFit/>
          </a:bodyPr>
          <a:lstStyle/>
          <a:p>
            <a:r>
              <a:rPr lang="en-US" sz="900" dirty="0">
                <a:solidFill>
                  <a:srgbClr val="7A81FF"/>
                </a:solidFill>
                <a:latin typeface="Arial"/>
                <a:cs typeface="Arial"/>
              </a:rPr>
              <a:t>* G. Chiarello, C. Chiri, G. Cocciolo, A. Corvaglia, F. Grancagnolo, M. Panareo, A. Pepino and G. Tassielli </a:t>
            </a:r>
          </a:p>
          <a:p>
            <a:r>
              <a:rPr lang="en-US" sz="900" i="1" dirty="0">
                <a:solidFill>
                  <a:srgbClr val="7A81FF"/>
                </a:solidFill>
                <a:latin typeface="Arial"/>
                <a:cs typeface="Arial"/>
              </a:rPr>
              <a:t>  The Use of FPGA in Drift Chambers for High Energy Physics Experiments, </a:t>
            </a:r>
            <a:r>
              <a:rPr lang="hu-HU" sz="900" dirty="0">
                <a:solidFill>
                  <a:srgbClr val="7A81FF"/>
                </a:solidFill>
                <a:latin typeface="Arial"/>
                <a:cs typeface="Arial"/>
              </a:rPr>
              <a:t> ISBN 978-953-51-3208-0, </a:t>
            </a:r>
            <a:r>
              <a:rPr lang="it-IT" sz="900" i="1" dirty="0">
                <a:solidFill>
                  <a:srgbClr val="7A81FF"/>
                </a:solidFill>
                <a:latin typeface="Arial"/>
                <a:ea typeface="ＭＳ Ｐゴシック"/>
              </a:rPr>
              <a:t>2017 JINST 12 C03056</a:t>
            </a:r>
            <a:endParaRPr lang="ro-RO" sz="900" dirty="0">
              <a:solidFill>
                <a:srgbClr val="7A81FF"/>
              </a:solidFill>
              <a:latin typeface="Arial"/>
              <a:cs typeface="Arial"/>
            </a:endParaRPr>
          </a:p>
        </p:txBody>
      </p:sp>
      <p:sp>
        <p:nvSpPr>
          <p:cNvPr id="11" name="Title 1">
            <a:extLst>
              <a:ext uri="{FF2B5EF4-FFF2-40B4-BE49-F238E27FC236}">
                <a16:creationId xmlns:a16="http://schemas.microsoft.com/office/drawing/2014/main" id="{41FA2532-DE8A-46DA-94DC-538D07C5D799}"/>
              </a:ext>
            </a:extLst>
          </p:cNvPr>
          <p:cNvSpPr txBox="1">
            <a:spLocks/>
          </p:cNvSpPr>
          <p:nvPr/>
        </p:nvSpPr>
        <p:spPr bwMode="auto">
          <a:xfrm>
            <a:off x="6033446" y="1091684"/>
            <a:ext cx="2180289" cy="3651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Black" charset="0"/>
                <a:ea typeface="ＭＳ Ｐゴシック" charset="0"/>
              </a:defRPr>
            </a:lvl2pPr>
            <a:lvl3pPr algn="ctr" rtl="0" eaLnBrk="1" fontAlgn="base" hangingPunct="1">
              <a:spcBef>
                <a:spcPct val="0"/>
              </a:spcBef>
              <a:spcAft>
                <a:spcPct val="0"/>
              </a:spcAft>
              <a:defRPr sz="4000">
                <a:solidFill>
                  <a:schemeClr val="tx2"/>
                </a:solidFill>
                <a:latin typeface="Arial Black" charset="0"/>
                <a:ea typeface="ＭＳ Ｐゴシック" charset="0"/>
              </a:defRPr>
            </a:lvl3pPr>
            <a:lvl4pPr algn="ctr" rtl="0" eaLnBrk="1" fontAlgn="base" hangingPunct="1">
              <a:spcBef>
                <a:spcPct val="0"/>
              </a:spcBef>
              <a:spcAft>
                <a:spcPct val="0"/>
              </a:spcAft>
              <a:defRPr sz="4000">
                <a:solidFill>
                  <a:schemeClr val="tx2"/>
                </a:solidFill>
                <a:latin typeface="Arial Black" charset="0"/>
                <a:ea typeface="ＭＳ Ｐゴシック" charset="0"/>
              </a:defRPr>
            </a:lvl4pPr>
            <a:lvl5pPr algn="ctr" rtl="0" eaLnBrk="1" fontAlgn="base" hangingPunct="1">
              <a:spcBef>
                <a:spcPct val="0"/>
              </a:spcBef>
              <a:spcAft>
                <a:spcPct val="0"/>
              </a:spcAft>
              <a:defRPr sz="4000">
                <a:solidFill>
                  <a:schemeClr val="tx2"/>
                </a:solidFill>
                <a:latin typeface="Arial Black" charset="0"/>
                <a:ea typeface="ＭＳ Ｐゴシック" charset="0"/>
              </a:defRPr>
            </a:lvl5pPr>
            <a:lvl6pPr marL="457200" algn="ctr" rtl="0" eaLnBrk="1" fontAlgn="base" hangingPunct="1">
              <a:spcBef>
                <a:spcPct val="0"/>
              </a:spcBef>
              <a:spcAft>
                <a:spcPct val="0"/>
              </a:spcAft>
              <a:defRPr sz="4000">
                <a:solidFill>
                  <a:schemeClr val="tx2"/>
                </a:solidFill>
                <a:latin typeface="Arial Black" charset="0"/>
                <a:ea typeface="ＭＳ Ｐゴシック" charset="0"/>
              </a:defRPr>
            </a:lvl6pPr>
            <a:lvl7pPr marL="914400" algn="ctr" rtl="0" eaLnBrk="1" fontAlgn="base" hangingPunct="1">
              <a:spcBef>
                <a:spcPct val="0"/>
              </a:spcBef>
              <a:spcAft>
                <a:spcPct val="0"/>
              </a:spcAft>
              <a:defRPr sz="4000">
                <a:solidFill>
                  <a:schemeClr val="tx2"/>
                </a:solidFill>
                <a:latin typeface="Arial Black" charset="0"/>
                <a:ea typeface="ＭＳ Ｐゴシック" charset="0"/>
              </a:defRPr>
            </a:lvl7pPr>
            <a:lvl8pPr marL="1371600" algn="ctr" rtl="0" eaLnBrk="1" fontAlgn="base" hangingPunct="1">
              <a:spcBef>
                <a:spcPct val="0"/>
              </a:spcBef>
              <a:spcAft>
                <a:spcPct val="0"/>
              </a:spcAft>
              <a:defRPr sz="4000">
                <a:solidFill>
                  <a:schemeClr val="tx2"/>
                </a:solidFill>
                <a:latin typeface="Arial Black" charset="0"/>
                <a:ea typeface="ＭＳ Ｐゴシック" charset="0"/>
              </a:defRPr>
            </a:lvl8pPr>
            <a:lvl9pPr marL="1828800" algn="ctr" rtl="0" eaLnBrk="1" fontAlgn="base" hangingPunct="1">
              <a:spcBef>
                <a:spcPct val="0"/>
              </a:spcBef>
              <a:spcAft>
                <a:spcPct val="0"/>
              </a:spcAft>
              <a:defRPr sz="4000">
                <a:solidFill>
                  <a:schemeClr val="tx2"/>
                </a:solidFill>
                <a:latin typeface="Arial Black" charset="0"/>
                <a:ea typeface="ＭＳ Ｐゴシック" charset="0"/>
              </a:defRPr>
            </a:lvl9pPr>
          </a:lstStyle>
          <a:p>
            <a:r>
              <a:rPr lang="en-US" sz="1600" dirty="0">
                <a:solidFill>
                  <a:srgbClr val="7A81FF"/>
                </a:solidFill>
                <a:latin typeface="+mn-lt"/>
                <a:cs typeface="Arial"/>
              </a:rPr>
              <a:t>The </a:t>
            </a:r>
            <a:r>
              <a:rPr lang="en-US" sz="1600" b="1" dirty="0">
                <a:solidFill>
                  <a:srgbClr val="7A81FF"/>
                </a:solidFill>
                <a:latin typeface="+mn-lt"/>
                <a:cs typeface="Arial"/>
              </a:rPr>
              <a:t>CluTim</a:t>
            </a:r>
            <a:r>
              <a:rPr lang="en-US" sz="1600" dirty="0">
                <a:solidFill>
                  <a:srgbClr val="7A81FF"/>
                </a:solidFill>
                <a:latin typeface="+mn-lt"/>
                <a:cs typeface="Arial"/>
              </a:rPr>
              <a:t> algorithm*</a:t>
            </a:r>
          </a:p>
        </p:txBody>
      </p:sp>
      <p:sp>
        <p:nvSpPr>
          <p:cNvPr id="14" name="Rectangle 13">
            <a:extLst>
              <a:ext uri="{FF2B5EF4-FFF2-40B4-BE49-F238E27FC236}">
                <a16:creationId xmlns:a16="http://schemas.microsoft.com/office/drawing/2014/main" id="{BB301A25-B9AD-9758-D767-CD730C730690}"/>
              </a:ext>
            </a:extLst>
          </p:cNvPr>
          <p:cNvSpPr/>
          <p:nvPr/>
        </p:nvSpPr>
        <p:spPr>
          <a:xfrm>
            <a:off x="9100332" y="1068846"/>
            <a:ext cx="3024213" cy="2677656"/>
          </a:xfrm>
          <a:prstGeom prst="rect">
            <a:avLst/>
          </a:prstGeom>
        </p:spPr>
        <p:txBody>
          <a:bodyPr wrap="square">
            <a:spAutoFit/>
          </a:bodyPr>
          <a:lstStyle/>
          <a:p>
            <a:pPr marL="171450" indent="-171450">
              <a:buFont typeface="Arial" panose="020B0604020202020204" pitchFamily="34" charset="0"/>
              <a:buChar char="•"/>
            </a:pPr>
            <a:r>
              <a:rPr lang="en-US" sz="1200" dirty="0">
                <a:cs typeface="Arial"/>
              </a:rPr>
              <a:t>A peak at the </a:t>
            </a:r>
            <a:r>
              <a:rPr lang="en-US" sz="1200" i="1" dirty="0">
                <a:cs typeface="Arial"/>
              </a:rPr>
              <a:t>i-th</a:t>
            </a:r>
            <a:r>
              <a:rPr lang="en-US" sz="1200" dirty="0">
                <a:cs typeface="Arial"/>
              </a:rPr>
              <a:t> bin is defined by relating its amplitude to those of a number n of preceding and successive bins, with </a:t>
            </a:r>
            <a:r>
              <a:rPr lang="en-US" sz="1200" i="1" dirty="0">
                <a:cs typeface="Arial"/>
              </a:rPr>
              <a:t>n</a:t>
            </a:r>
            <a:r>
              <a:rPr lang="en-US" sz="1200" dirty="0">
                <a:cs typeface="Arial"/>
              </a:rPr>
              <a:t> function of the rise and fall times of the single electron signal. </a:t>
            </a:r>
          </a:p>
          <a:p>
            <a:pPr marL="171450" indent="-171450">
              <a:buFont typeface="Arial" panose="020B0604020202020204" pitchFamily="34" charset="0"/>
              <a:buChar char="•"/>
            </a:pPr>
            <a:endParaRPr lang="en-US" sz="1200" dirty="0">
              <a:cs typeface="Arial"/>
            </a:endParaRPr>
          </a:p>
          <a:p>
            <a:pPr marL="171450" indent="-171450">
              <a:buFont typeface="Arial" panose="020B0604020202020204" pitchFamily="34" charset="0"/>
              <a:buChar char="•"/>
            </a:pPr>
            <a:r>
              <a:rPr lang="en-US" sz="1200" dirty="0">
                <a:cs typeface="Arial"/>
              </a:rPr>
              <a:t>The amplitude and time of a found peak are then sent to a pipeline memory. </a:t>
            </a:r>
          </a:p>
          <a:p>
            <a:pPr marL="171450" indent="-171450">
              <a:buFont typeface="Arial" panose="020B0604020202020204" pitchFamily="34" charset="0"/>
              <a:buChar char="•"/>
            </a:pPr>
            <a:endParaRPr lang="en-US" sz="1200" dirty="0">
              <a:cs typeface="Arial"/>
            </a:endParaRPr>
          </a:p>
          <a:p>
            <a:pPr marL="171450" indent="-171450">
              <a:buFont typeface="Arial" panose="020B0604020202020204" pitchFamily="34" charset="0"/>
              <a:buChar char="•"/>
            </a:pPr>
            <a:r>
              <a:rPr lang="en-US" sz="1200" dirty="0">
                <a:cs typeface="Arial"/>
              </a:rPr>
              <a:t>A trigger signal occurs at time </a:t>
            </a:r>
            <a:r>
              <a:rPr lang="en-US" sz="1200" i="1" dirty="0">
                <a:cs typeface="Arial"/>
              </a:rPr>
              <a:t>t</a:t>
            </a:r>
            <a:r>
              <a:rPr lang="en-US" sz="1200" i="1" baseline="-25000" dirty="0">
                <a:cs typeface="Arial"/>
              </a:rPr>
              <a:t>0</a:t>
            </a:r>
            <a:r>
              <a:rPr lang="en-US" sz="1200" dirty="0">
                <a:cs typeface="Arial"/>
              </a:rPr>
              <a:t>, </a:t>
            </a:r>
            <a:r>
              <a:rPr lang="en-US" sz="1200" dirty="0">
                <a:cs typeface="Arial"/>
                <a:sym typeface="Wingdings" pitchFamily="2" charset="2"/>
              </a:rPr>
              <a:t></a:t>
            </a:r>
            <a:r>
              <a:rPr lang="en-US" sz="1200" dirty="0">
                <a:cs typeface="Arial"/>
              </a:rPr>
              <a:t>the reading procedure is enabled and the data relative to the found peaks in </a:t>
            </a:r>
            <a:r>
              <a:rPr lang="en-US" sz="1200" i="1" dirty="0">
                <a:cs typeface="Arial"/>
              </a:rPr>
              <a:t>t</a:t>
            </a:r>
            <a:r>
              <a:rPr lang="en-US" sz="1200" i="1" baseline="-25000" dirty="0">
                <a:cs typeface="Arial"/>
              </a:rPr>
              <a:t>0,</a:t>
            </a:r>
            <a:r>
              <a:rPr lang="en-US" sz="1200" i="1" dirty="0">
                <a:cs typeface="Arial"/>
              </a:rPr>
              <a:t> t</a:t>
            </a:r>
            <a:r>
              <a:rPr lang="en-US" sz="1200" i="1" baseline="-25000" dirty="0">
                <a:cs typeface="Arial"/>
              </a:rPr>
              <a:t>0</a:t>
            </a:r>
            <a:r>
              <a:rPr lang="en-US" sz="1200" i="1" dirty="0">
                <a:cs typeface="Arial"/>
              </a:rPr>
              <a:t> + t</a:t>
            </a:r>
            <a:r>
              <a:rPr lang="en-US" sz="1200" i="1" baseline="-25000" dirty="0">
                <a:cs typeface="Arial"/>
              </a:rPr>
              <a:t>max</a:t>
            </a:r>
            <a:r>
              <a:rPr lang="en-US" sz="1200" dirty="0">
                <a:cs typeface="Arial"/>
              </a:rPr>
              <a:t>] (</a:t>
            </a:r>
            <a:r>
              <a:rPr lang="en-US" sz="1200" i="1" dirty="0" err="1">
                <a:cs typeface="Arial"/>
              </a:rPr>
              <a:t>t</a:t>
            </a:r>
            <a:r>
              <a:rPr lang="en-US" sz="1200" i="1" baseline="-25000" dirty="0" err="1">
                <a:cs typeface="Arial"/>
              </a:rPr>
              <a:t>max</a:t>
            </a:r>
            <a:r>
              <a:rPr lang="en-US" sz="1200" dirty="0">
                <a:cs typeface="Arial"/>
              </a:rPr>
              <a:t> is the maximum drift time), are transferred to an external device</a:t>
            </a:r>
          </a:p>
        </p:txBody>
      </p:sp>
      <p:pic>
        <p:nvPicPr>
          <p:cNvPr id="21" name="Picture 20">
            <a:extLst>
              <a:ext uri="{FF2B5EF4-FFF2-40B4-BE49-F238E27FC236}">
                <a16:creationId xmlns:a16="http://schemas.microsoft.com/office/drawing/2014/main" id="{7F83570A-42B8-2D04-1BF9-859524F5C9F2}"/>
              </a:ext>
            </a:extLst>
          </p:cNvPr>
          <p:cNvPicPr/>
          <p:nvPr/>
        </p:nvPicPr>
        <p:blipFill rotWithShape="1">
          <a:blip r:embed="rId5" cstate="screen">
            <a:extLst>
              <a:ext uri="{28A0092B-C50C-407E-A947-70E740481C1C}">
                <a14:useLocalDpi xmlns:a14="http://schemas.microsoft.com/office/drawing/2010/main"/>
              </a:ext>
            </a:extLst>
          </a:blip>
          <a:srcRect l="9026" t="6848" r="8954" b="4457"/>
          <a:stretch/>
        </p:blipFill>
        <p:spPr bwMode="auto">
          <a:xfrm>
            <a:off x="5012383" y="1466259"/>
            <a:ext cx="4096663" cy="2177968"/>
          </a:xfrm>
          <a:prstGeom prst="rect">
            <a:avLst/>
          </a:prstGeom>
          <a:ln>
            <a:noFill/>
          </a:ln>
          <a:extLst>
            <a:ext uri="{53640926-AAD7-44d8-BBD7-CCE9431645EC}">
              <a14:shadowObscured xmlns="" xmlns:a14="http://schemas.microsoft.com/office/drawing/2010/main"/>
            </a:ext>
          </a:extLst>
        </p:spPr>
      </p:pic>
      <p:sp>
        <p:nvSpPr>
          <p:cNvPr id="22" name="TextBox 21">
            <a:extLst>
              <a:ext uri="{FF2B5EF4-FFF2-40B4-BE49-F238E27FC236}">
                <a16:creationId xmlns:a16="http://schemas.microsoft.com/office/drawing/2014/main" id="{706ABE45-FD6A-58FA-1841-D6FCA5D0DE0F}"/>
              </a:ext>
            </a:extLst>
          </p:cNvPr>
          <p:cNvSpPr txBox="1"/>
          <p:nvPr/>
        </p:nvSpPr>
        <p:spPr>
          <a:xfrm>
            <a:off x="5158379" y="3585751"/>
            <a:ext cx="3413114" cy="215444"/>
          </a:xfrm>
          <a:prstGeom prst="rect">
            <a:avLst/>
          </a:prstGeom>
          <a:noFill/>
        </p:spPr>
        <p:txBody>
          <a:bodyPr wrap="none" rtlCol="0">
            <a:spAutoFit/>
          </a:bodyPr>
          <a:lstStyle/>
          <a:p>
            <a:r>
              <a:rPr lang="en-US" sz="800" i="1" dirty="0">
                <a:solidFill>
                  <a:srgbClr val="7A81FF"/>
                </a:solidFill>
                <a:cs typeface="Arial"/>
              </a:rPr>
              <a:t> Portion of the input signal, values of the auxiliary functions and found peaks. </a:t>
            </a:r>
            <a:endParaRPr lang="en-US" sz="800" dirty="0">
              <a:solidFill>
                <a:srgbClr val="7A81FF"/>
              </a:solidFill>
            </a:endParaRPr>
          </a:p>
        </p:txBody>
      </p:sp>
      <p:pic>
        <p:nvPicPr>
          <p:cNvPr id="25" name="Picture 24">
            <a:extLst>
              <a:ext uri="{FF2B5EF4-FFF2-40B4-BE49-F238E27FC236}">
                <a16:creationId xmlns:a16="http://schemas.microsoft.com/office/drawing/2014/main" id="{F603D9EC-3F10-1793-353C-F5F7D6D520CF}"/>
              </a:ext>
            </a:extLst>
          </p:cNvPr>
          <p:cNvPicPr/>
          <p:nvPr/>
        </p:nvPicPr>
        <p:blipFill rotWithShape="1">
          <a:blip r:embed="rId6">
            <a:extLst>
              <a:ext uri="{28A0092B-C50C-407E-A947-70E740481C1C}">
                <a14:useLocalDpi xmlns:a14="http://schemas.microsoft.com/office/drawing/2010/main" val="0"/>
              </a:ext>
            </a:extLst>
          </a:blip>
          <a:srcRect l="10428" r="6931"/>
          <a:stretch/>
        </p:blipFill>
        <p:spPr bwMode="auto">
          <a:xfrm>
            <a:off x="5644421" y="3890447"/>
            <a:ext cx="4125126" cy="2130228"/>
          </a:xfrm>
          <a:prstGeom prst="rect">
            <a:avLst/>
          </a:prstGeom>
          <a:ln>
            <a:noFill/>
          </a:ln>
          <a:extLst>
            <a:ext uri="{53640926-AAD7-44d8-BBD7-CCE9431645EC}">
              <a14:shadowObscured xmlns="" xmlns:a14="http://schemas.microsoft.com/office/drawing/2010/main"/>
            </a:ext>
          </a:extLst>
        </p:spPr>
      </p:pic>
      <p:grpSp>
        <p:nvGrpSpPr>
          <p:cNvPr id="31" name="Group 30">
            <a:extLst>
              <a:ext uri="{FF2B5EF4-FFF2-40B4-BE49-F238E27FC236}">
                <a16:creationId xmlns:a16="http://schemas.microsoft.com/office/drawing/2014/main" id="{8E06BA8C-9A52-F21A-B734-3BC0951AAECD}"/>
              </a:ext>
            </a:extLst>
          </p:cNvPr>
          <p:cNvGrpSpPr/>
          <p:nvPr/>
        </p:nvGrpSpPr>
        <p:grpSpPr>
          <a:xfrm>
            <a:off x="7859033" y="3234199"/>
            <a:ext cx="674806" cy="307777"/>
            <a:chOff x="7850671" y="3031114"/>
            <a:chExt cx="1091466" cy="497814"/>
          </a:xfrm>
        </p:grpSpPr>
        <p:cxnSp>
          <p:nvCxnSpPr>
            <p:cNvPr id="27" name="Straight Connector 26">
              <a:extLst>
                <a:ext uri="{FF2B5EF4-FFF2-40B4-BE49-F238E27FC236}">
                  <a16:creationId xmlns:a16="http://schemas.microsoft.com/office/drawing/2014/main" id="{4A562886-7AD5-6DE3-7CB1-BBAF18C9833B}"/>
                </a:ext>
              </a:extLst>
            </p:cNvPr>
            <p:cNvCxnSpPr/>
            <p:nvPr/>
          </p:nvCxnSpPr>
          <p:spPr>
            <a:xfrm>
              <a:off x="7871356" y="3285187"/>
              <a:ext cx="1059044" cy="0"/>
            </a:xfrm>
            <a:prstGeom prst="line">
              <a:avLst/>
            </a:prstGeom>
            <a:ln>
              <a:solidFill>
                <a:srgbClr val="7A81FF"/>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A07714C7-0454-4A2D-A8A6-C09553579EB4}"/>
                </a:ext>
              </a:extLst>
            </p:cNvPr>
            <p:cNvCxnSpPr/>
            <p:nvPr/>
          </p:nvCxnSpPr>
          <p:spPr>
            <a:xfrm>
              <a:off x="7850671" y="3137035"/>
              <a:ext cx="0" cy="288032"/>
            </a:xfrm>
            <a:prstGeom prst="line">
              <a:avLst/>
            </a:prstGeom>
            <a:ln>
              <a:solidFill>
                <a:srgbClr val="7A81FF"/>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ECCA59D4-A081-20FA-F396-C9BFB7EB53A0}"/>
                </a:ext>
              </a:extLst>
            </p:cNvPr>
            <p:cNvCxnSpPr/>
            <p:nvPr/>
          </p:nvCxnSpPr>
          <p:spPr>
            <a:xfrm>
              <a:off x="8942137" y="3137502"/>
              <a:ext cx="0" cy="288032"/>
            </a:xfrm>
            <a:prstGeom prst="line">
              <a:avLst/>
            </a:prstGeom>
            <a:ln>
              <a:solidFill>
                <a:srgbClr val="7A81FF"/>
              </a:solidFill>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507C90B0-E5A6-CEF5-A76C-9847915704F5}"/>
                </a:ext>
              </a:extLst>
            </p:cNvPr>
            <p:cNvSpPr txBox="1"/>
            <p:nvPr/>
          </p:nvSpPr>
          <p:spPr>
            <a:xfrm>
              <a:off x="7884961" y="3031114"/>
              <a:ext cx="1040224" cy="497814"/>
            </a:xfrm>
            <a:prstGeom prst="rect">
              <a:avLst/>
            </a:prstGeom>
            <a:noFill/>
            <a:ln>
              <a:noFill/>
            </a:ln>
          </p:spPr>
          <p:txBody>
            <a:bodyPr wrap="none" rtlCol="0">
              <a:spAutoFit/>
            </a:bodyPr>
            <a:lstStyle/>
            <a:p>
              <a:pPr algn="ctr"/>
              <a:r>
                <a:rPr lang="en-US" sz="700" dirty="0">
                  <a:solidFill>
                    <a:srgbClr val="7A81FF"/>
                  </a:solidFill>
                  <a:latin typeface="Arial"/>
                  <a:cs typeface="Arial"/>
                </a:rPr>
                <a:t>50 samples</a:t>
              </a:r>
            </a:p>
            <a:p>
              <a:pPr algn="ctr"/>
              <a:r>
                <a:rPr lang="en-US" sz="700" dirty="0">
                  <a:solidFill>
                    <a:srgbClr val="7A81FF"/>
                  </a:solidFill>
                  <a:latin typeface="Arial"/>
                  <a:cs typeface="Arial"/>
                </a:rPr>
                <a:t>25 ns</a:t>
              </a:r>
            </a:p>
          </p:txBody>
        </p:sp>
      </p:grpSp>
      <p:sp>
        <p:nvSpPr>
          <p:cNvPr id="32" name="TextBox 31">
            <a:extLst>
              <a:ext uri="{FF2B5EF4-FFF2-40B4-BE49-F238E27FC236}">
                <a16:creationId xmlns:a16="http://schemas.microsoft.com/office/drawing/2014/main" id="{5833CAB7-3CC8-8C5D-4040-293B4462B24F}"/>
              </a:ext>
            </a:extLst>
          </p:cNvPr>
          <p:cNvSpPr txBox="1"/>
          <p:nvPr/>
        </p:nvSpPr>
        <p:spPr>
          <a:xfrm>
            <a:off x="9598342" y="4547789"/>
            <a:ext cx="2170209" cy="738664"/>
          </a:xfrm>
          <a:prstGeom prst="rect">
            <a:avLst/>
          </a:prstGeom>
          <a:noFill/>
        </p:spPr>
        <p:txBody>
          <a:bodyPr wrap="none" rtlCol="0">
            <a:spAutoFit/>
          </a:bodyPr>
          <a:lstStyle/>
          <a:p>
            <a:pPr algn="ctr"/>
            <a:r>
              <a:rPr lang="en-US" sz="1400" dirty="0"/>
              <a:t>At 1.5 LSB threshold </a:t>
            </a:r>
          </a:p>
          <a:p>
            <a:pPr algn="ctr"/>
            <a:r>
              <a:rPr lang="en-US" sz="1400" dirty="0"/>
              <a:t>70% efficiency with </a:t>
            </a:r>
          </a:p>
          <a:p>
            <a:pPr algn="ctr"/>
            <a:r>
              <a:rPr lang="en-US" sz="1400" dirty="0"/>
              <a:t>1.1 average fake peak/total</a:t>
            </a:r>
          </a:p>
        </p:txBody>
      </p:sp>
    </p:spTree>
    <p:extLst>
      <p:ext uri="{BB962C8B-B14F-4D97-AF65-F5344CB8AC3E}">
        <p14:creationId xmlns:p14="http://schemas.microsoft.com/office/powerpoint/2010/main" val="3454658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tangolo 16">
            <a:extLst>
              <a:ext uri="{FF2B5EF4-FFF2-40B4-BE49-F238E27FC236}">
                <a16:creationId xmlns:a16="http://schemas.microsoft.com/office/drawing/2014/main" id="{86795D72-615C-F84C-B53C-E4C61649B91F}"/>
              </a:ext>
            </a:extLst>
          </p:cNvPr>
          <p:cNvSpPr/>
          <p:nvPr/>
        </p:nvSpPr>
        <p:spPr>
          <a:xfrm>
            <a:off x="773373" y="128909"/>
            <a:ext cx="9840612" cy="707886"/>
          </a:xfrm>
          <a:prstGeom prst="rect">
            <a:avLst/>
          </a:prstGeom>
          <a:noFill/>
        </p:spPr>
        <p:txBody>
          <a:bodyPr wrap="square">
            <a:spAutoFit/>
          </a:bodyPr>
          <a:lstStyle/>
          <a:p>
            <a:r>
              <a:rPr lang="it-IT" sz="4000" kern="0" dirty="0">
                <a:solidFill>
                  <a:srgbClr val="192F60"/>
                </a:solidFill>
                <a:cs typeface="Arial" panose="020B0604020202020204" pitchFamily="34" charset="0"/>
              </a:rPr>
              <a:t>Objectives of the Task 7.4.1</a:t>
            </a:r>
          </a:p>
        </p:txBody>
      </p:sp>
      <p:cxnSp>
        <p:nvCxnSpPr>
          <p:cNvPr id="18" name="Connettore 1 17">
            <a:extLst>
              <a:ext uri="{FF2B5EF4-FFF2-40B4-BE49-F238E27FC236}">
                <a16:creationId xmlns:a16="http://schemas.microsoft.com/office/drawing/2014/main" id="{B40F024F-DF97-1643-910E-47E90E655FF3}"/>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14" name="Content Placeholder 2">
            <a:extLst>
              <a:ext uri="{FF2B5EF4-FFF2-40B4-BE49-F238E27FC236}">
                <a16:creationId xmlns:a16="http://schemas.microsoft.com/office/drawing/2014/main" id="{7170169A-F404-C61C-DDE8-B08E359ED183}"/>
              </a:ext>
            </a:extLst>
          </p:cNvPr>
          <p:cNvSpPr>
            <a:spLocks noGrp="1"/>
          </p:cNvSpPr>
          <p:nvPr>
            <p:ph idx="1"/>
          </p:nvPr>
        </p:nvSpPr>
        <p:spPr>
          <a:xfrm>
            <a:off x="602830" y="959114"/>
            <a:ext cx="10986340" cy="5220230"/>
          </a:xfrm>
        </p:spPr>
        <p:txBody>
          <a:bodyPr vert="horz" wrap="square" lIns="0" tIns="36000" rIns="0" bIns="45720" spcCol="108000" rtlCol="0">
            <a:normAutofit/>
          </a:bodyPr>
          <a:lstStyle/>
          <a:p>
            <a:pPr>
              <a:lnSpc>
                <a:spcPct val="110000"/>
              </a:lnSpc>
            </a:pPr>
            <a:r>
              <a:rPr lang="en-US" sz="1600" dirty="0"/>
              <a:t>The objective of this task was the implementation, on a single FPGA, of CC/T algorithms (with high peak finding efficiency) for the parallel preprocessing of as many channels as possible (4, at this stage)</a:t>
            </a:r>
          </a:p>
          <a:p>
            <a:pPr>
              <a:lnSpc>
                <a:spcPct val="110000"/>
              </a:lnSpc>
            </a:pPr>
            <a:r>
              <a:rPr lang="en-US" sz="1600" dirty="0"/>
              <a:t>This information, besides providing a precise (order of a ns) </a:t>
            </a:r>
            <a:r>
              <a:rPr lang="en-US" sz="1600" b="1" dirty="0"/>
              <a:t>event time stamping</a:t>
            </a:r>
            <a:r>
              <a:rPr lang="en-US" sz="1600" dirty="0"/>
              <a:t>, can be used to exploit the possibility of defining a </a:t>
            </a:r>
            <a:r>
              <a:rPr lang="en-US" sz="1600" b="1" dirty="0"/>
              <a:t>first-level trigger </a:t>
            </a:r>
            <a:r>
              <a:rPr lang="en-US" sz="1600" dirty="0"/>
              <a:t>based on track multiplicity, with latency compatible with the maximum drift time.</a:t>
            </a:r>
          </a:p>
          <a:p>
            <a:pPr>
              <a:lnSpc>
                <a:spcPct val="110000"/>
              </a:lnSpc>
            </a:pPr>
            <a:r>
              <a:rPr lang="en-US" sz="1600" dirty="0"/>
              <a:t>This strategy has been accomplished with </a:t>
            </a:r>
            <a:r>
              <a:rPr lang="en-US" sz="1600" b="1" dirty="0"/>
              <a:t>FPGAs for the real time analysis </a:t>
            </a:r>
            <a:r>
              <a:rPr lang="en-US" sz="1600" dirty="0"/>
              <a:t>of the data generated by the DC and successively digitized by an ADC.</a:t>
            </a:r>
          </a:p>
          <a:p>
            <a:pPr>
              <a:lnSpc>
                <a:spcPct val="110000"/>
              </a:lnSpc>
            </a:pPr>
            <a:r>
              <a:rPr lang="en-US" sz="1600" dirty="0"/>
              <a:t>Two different approaches</a:t>
            </a:r>
            <a:r>
              <a:rPr lang="en-US" sz="1600" dirty="0">
                <a:solidFill>
                  <a:srgbClr val="C00000"/>
                </a:solidFill>
              </a:rPr>
              <a:t> </a:t>
            </a:r>
            <a:r>
              <a:rPr lang="en-US" sz="1600" dirty="0"/>
              <a:t>to the </a:t>
            </a:r>
            <a:r>
              <a:rPr lang="en-US" sz="1800" b="1" dirty="0">
                <a:solidFill>
                  <a:srgbClr val="00B050"/>
                </a:solidFill>
              </a:rPr>
              <a:t>CC/T algorithms</a:t>
            </a:r>
            <a:r>
              <a:rPr lang="en-US" sz="1600" dirty="0"/>
              <a:t>:</a:t>
            </a:r>
          </a:p>
          <a:p>
            <a:pPr lvl="1">
              <a:lnSpc>
                <a:spcPct val="100000"/>
              </a:lnSpc>
            </a:pPr>
            <a:r>
              <a:rPr lang="en-US" sz="1600" b="1" dirty="0">
                <a:solidFill>
                  <a:srgbClr val="C00000"/>
                </a:solidFill>
              </a:rPr>
              <a:t>DERIV</a:t>
            </a:r>
            <a:r>
              <a:rPr lang="en-US" sz="1600" b="1" dirty="0"/>
              <a:t>, </a:t>
            </a:r>
            <a:r>
              <a:rPr lang="en-US" altLang="it-IT" sz="1600" dirty="0"/>
              <a:t>based on the first and second derivative of the digitized signal function.</a:t>
            </a:r>
            <a:endParaRPr lang="en-US" sz="1600" dirty="0"/>
          </a:p>
          <a:p>
            <a:pPr lvl="1">
              <a:lnSpc>
                <a:spcPct val="100000"/>
              </a:lnSpc>
            </a:pPr>
            <a:r>
              <a:rPr lang="en-US" sz="1600" b="1" dirty="0">
                <a:solidFill>
                  <a:srgbClr val="C00000"/>
                </a:solidFill>
              </a:rPr>
              <a:t>RTA</a:t>
            </a:r>
            <a:r>
              <a:rPr lang="en-US" sz="1600" dirty="0"/>
              <a:t>, based on a bin-by-bin matching of the signal waveform with a normalized search template.</a:t>
            </a:r>
          </a:p>
          <a:p>
            <a:pPr marL="457200" lvl="1" indent="0">
              <a:lnSpc>
                <a:spcPct val="100000"/>
              </a:lnSpc>
              <a:buNone/>
            </a:pPr>
            <a:r>
              <a:rPr lang="en-US" sz="1600" dirty="0"/>
              <a:t>have been implemented on different</a:t>
            </a:r>
            <a:r>
              <a:rPr lang="en-US" sz="1600" b="1" dirty="0">
                <a:solidFill>
                  <a:srgbClr val="0070C0"/>
                </a:solidFill>
              </a:rPr>
              <a:t> </a:t>
            </a:r>
            <a:r>
              <a:rPr lang="en-US" sz="1800" b="1" dirty="0">
                <a:solidFill>
                  <a:srgbClr val="00B050"/>
                </a:solidFill>
              </a:rPr>
              <a:t>hardware configurations</a:t>
            </a:r>
            <a:r>
              <a:rPr lang="en-US" sz="1600" dirty="0"/>
              <a:t>:</a:t>
            </a:r>
          </a:p>
          <a:p>
            <a:pPr lvl="1" eaLnBrk="0" fontAlgn="base" hangingPunct="0">
              <a:lnSpc>
                <a:spcPct val="110000"/>
              </a:lnSpc>
              <a:spcBef>
                <a:spcPct val="0"/>
              </a:spcBef>
              <a:spcAft>
                <a:spcPct val="0"/>
              </a:spcAft>
            </a:pPr>
            <a:r>
              <a:rPr lang="en-US" sz="1600" b="1" dirty="0">
                <a:solidFill>
                  <a:srgbClr val="0070C0"/>
                </a:solidFill>
                <a:latin typeface="+mn-lt"/>
              </a:rPr>
              <a:t>ADC32RF45 + FPGA KCU105</a:t>
            </a:r>
          </a:p>
          <a:p>
            <a:pPr lvl="1" eaLnBrk="0" fontAlgn="base" hangingPunct="0">
              <a:lnSpc>
                <a:spcPct val="110000"/>
              </a:lnSpc>
              <a:spcBef>
                <a:spcPct val="0"/>
              </a:spcBef>
              <a:spcAft>
                <a:spcPct val="0"/>
              </a:spcAft>
            </a:pPr>
            <a:r>
              <a:rPr lang="en-US" sz="1600" b="1" dirty="0">
                <a:solidFill>
                  <a:srgbClr val="0070C0"/>
                </a:solidFill>
              </a:rPr>
              <a:t>CAEN digitizer VX2751</a:t>
            </a:r>
          </a:p>
          <a:p>
            <a:pPr lvl="1" eaLnBrk="0" fontAlgn="base" hangingPunct="0">
              <a:lnSpc>
                <a:spcPct val="110000"/>
              </a:lnSpc>
              <a:spcBef>
                <a:spcPct val="0"/>
              </a:spcBef>
              <a:spcAft>
                <a:spcPct val="0"/>
              </a:spcAft>
            </a:pPr>
            <a:r>
              <a:rPr lang="en-US" sz="1600" b="1" dirty="0">
                <a:solidFill>
                  <a:srgbClr val="0070C0"/>
                </a:solidFill>
              </a:rPr>
              <a:t>NALU Scientific ASoCv3 and HDSoCv1</a:t>
            </a:r>
          </a:p>
          <a:p>
            <a:r>
              <a:rPr lang="en-US" sz="1600" dirty="0"/>
              <a:t>Test-bed for all hardware configurations with the different algorithms is a </a:t>
            </a:r>
            <a:r>
              <a:rPr lang="en-US" sz="2000" b="1" dirty="0">
                <a:solidFill>
                  <a:srgbClr val="00B050"/>
                </a:solidFill>
              </a:rPr>
              <a:t>beam test campaign </a:t>
            </a:r>
            <a:r>
              <a:rPr lang="en-US" sz="1600" dirty="0"/>
              <a:t>aimed at establishing the performance of the </a:t>
            </a:r>
            <a:r>
              <a:rPr lang="en-US" sz="1800" b="1" dirty="0">
                <a:solidFill>
                  <a:srgbClr val="00B050"/>
                </a:solidFill>
              </a:rPr>
              <a:t>CC/T  technique</a:t>
            </a:r>
            <a:r>
              <a:rPr lang="en-US" sz="1600" dirty="0"/>
              <a:t>.</a:t>
            </a:r>
          </a:p>
          <a:p>
            <a:pPr>
              <a:lnSpc>
                <a:spcPct val="110000"/>
              </a:lnSpc>
            </a:pPr>
            <a:endParaRPr lang="en-US" sz="1400" dirty="0"/>
          </a:p>
          <a:p>
            <a:pPr>
              <a:lnSpc>
                <a:spcPct val="110000"/>
              </a:lnSpc>
            </a:pPr>
            <a:endParaRPr lang="en-US" sz="1400" dirty="0"/>
          </a:p>
        </p:txBody>
      </p:sp>
      <p:sp>
        <p:nvSpPr>
          <p:cNvPr id="2" name="Segnaposto data 1">
            <a:extLst>
              <a:ext uri="{FF2B5EF4-FFF2-40B4-BE49-F238E27FC236}">
                <a16:creationId xmlns:a16="http://schemas.microsoft.com/office/drawing/2014/main" id="{4370C042-EB34-8EA3-76E7-793178478C40}"/>
              </a:ext>
            </a:extLst>
          </p:cNvPr>
          <p:cNvSpPr>
            <a:spLocks noGrp="1"/>
          </p:cNvSpPr>
          <p:nvPr>
            <p:ph type="dt" sz="half" idx="10"/>
          </p:nvPr>
        </p:nvSpPr>
        <p:spPr/>
        <p:txBody>
          <a:bodyPr/>
          <a:lstStyle/>
          <a:p>
            <a:r>
              <a:rPr lang="it-IT"/>
              <a:t>06/05/25</a:t>
            </a:r>
            <a:endParaRPr lang="en-GB" dirty="0"/>
          </a:p>
        </p:txBody>
      </p:sp>
      <p:sp>
        <p:nvSpPr>
          <p:cNvPr id="3" name="Segnaposto piè di pagina 2">
            <a:extLst>
              <a:ext uri="{FF2B5EF4-FFF2-40B4-BE49-F238E27FC236}">
                <a16:creationId xmlns:a16="http://schemas.microsoft.com/office/drawing/2014/main" id="{B7D72A6A-8164-2F8D-B151-9C557DE2D09D}"/>
              </a:ext>
            </a:extLst>
          </p:cNvPr>
          <p:cNvSpPr>
            <a:spLocks noGrp="1"/>
          </p:cNvSpPr>
          <p:nvPr>
            <p:ph type="ftr" sz="quarter" idx="11"/>
          </p:nvPr>
        </p:nvSpPr>
        <p:spPr/>
        <p:txBody>
          <a:bodyPr/>
          <a:lstStyle/>
          <a:p>
            <a:r>
              <a:rPr lang="en-GB"/>
              <a:t>AIDAinnova 7.4.1 - M. Primavera</a:t>
            </a:r>
            <a:endParaRPr lang="en-GB" dirty="0"/>
          </a:p>
        </p:txBody>
      </p:sp>
      <p:sp>
        <p:nvSpPr>
          <p:cNvPr id="4" name="Segnaposto numero diapositiva 3">
            <a:extLst>
              <a:ext uri="{FF2B5EF4-FFF2-40B4-BE49-F238E27FC236}">
                <a16:creationId xmlns:a16="http://schemas.microsoft.com/office/drawing/2014/main" id="{C85FCEC0-D595-0F29-124D-D0C9B86B302B}"/>
              </a:ext>
            </a:extLst>
          </p:cNvPr>
          <p:cNvSpPr>
            <a:spLocks noGrp="1"/>
          </p:cNvSpPr>
          <p:nvPr>
            <p:ph type="sldNum" sz="quarter" idx="12"/>
          </p:nvPr>
        </p:nvSpPr>
        <p:spPr/>
        <p:txBody>
          <a:bodyPr/>
          <a:lstStyle/>
          <a:p>
            <a:fld id="{722A8398-17B9-0E47-8399-79BCEBFF3246}" type="slidenum">
              <a:rPr lang="en-GB" smtClean="0"/>
              <a:t>7</a:t>
            </a:fld>
            <a:endParaRPr lang="en-GB" dirty="0"/>
          </a:p>
        </p:txBody>
      </p:sp>
    </p:spTree>
    <p:extLst>
      <p:ext uri="{BB962C8B-B14F-4D97-AF65-F5344CB8AC3E}">
        <p14:creationId xmlns:p14="http://schemas.microsoft.com/office/powerpoint/2010/main" val="3551149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tangolo 16">
            <a:extLst>
              <a:ext uri="{FF2B5EF4-FFF2-40B4-BE49-F238E27FC236}">
                <a16:creationId xmlns:a16="http://schemas.microsoft.com/office/drawing/2014/main" id="{86795D72-615C-F84C-B53C-E4C61649B91F}"/>
              </a:ext>
            </a:extLst>
          </p:cNvPr>
          <p:cNvSpPr/>
          <p:nvPr/>
        </p:nvSpPr>
        <p:spPr>
          <a:xfrm>
            <a:off x="773373" y="128909"/>
            <a:ext cx="9840612" cy="707886"/>
          </a:xfrm>
          <a:prstGeom prst="rect">
            <a:avLst/>
          </a:prstGeom>
          <a:noFill/>
        </p:spPr>
        <p:txBody>
          <a:bodyPr wrap="square">
            <a:spAutoFit/>
          </a:bodyPr>
          <a:lstStyle/>
          <a:p>
            <a:r>
              <a:rPr lang="it-IT" sz="4000" kern="0" dirty="0">
                <a:cs typeface="Arial" panose="020B0604020202020204" pitchFamily="34" charset="0"/>
              </a:rPr>
              <a:t>Beam test campaign</a:t>
            </a:r>
          </a:p>
        </p:txBody>
      </p:sp>
      <p:cxnSp>
        <p:nvCxnSpPr>
          <p:cNvPr id="18" name="Connettore 1 17">
            <a:extLst>
              <a:ext uri="{FF2B5EF4-FFF2-40B4-BE49-F238E27FC236}">
                <a16:creationId xmlns:a16="http://schemas.microsoft.com/office/drawing/2014/main" id="{B40F024F-DF97-1643-910E-47E90E655FF3}"/>
              </a:ext>
            </a:extLst>
          </p:cNvPr>
          <p:cNvCxnSpPr/>
          <p:nvPr/>
        </p:nvCxnSpPr>
        <p:spPr>
          <a:xfrm>
            <a:off x="773373" y="928460"/>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data 1">
            <a:extLst>
              <a:ext uri="{FF2B5EF4-FFF2-40B4-BE49-F238E27FC236}">
                <a16:creationId xmlns:a16="http://schemas.microsoft.com/office/drawing/2014/main" id="{4370C042-EB34-8EA3-76E7-793178478C40}"/>
              </a:ext>
            </a:extLst>
          </p:cNvPr>
          <p:cNvSpPr>
            <a:spLocks noGrp="1"/>
          </p:cNvSpPr>
          <p:nvPr>
            <p:ph type="dt" sz="half" idx="10"/>
          </p:nvPr>
        </p:nvSpPr>
        <p:spPr/>
        <p:txBody>
          <a:bodyPr/>
          <a:lstStyle/>
          <a:p>
            <a:r>
              <a:rPr lang="it-IT"/>
              <a:t>06/05/25</a:t>
            </a:r>
            <a:endParaRPr lang="en-GB" dirty="0"/>
          </a:p>
        </p:txBody>
      </p:sp>
      <p:sp>
        <p:nvSpPr>
          <p:cNvPr id="3" name="Segnaposto piè di pagina 2">
            <a:extLst>
              <a:ext uri="{FF2B5EF4-FFF2-40B4-BE49-F238E27FC236}">
                <a16:creationId xmlns:a16="http://schemas.microsoft.com/office/drawing/2014/main" id="{B7D72A6A-8164-2F8D-B151-9C557DE2D09D}"/>
              </a:ext>
            </a:extLst>
          </p:cNvPr>
          <p:cNvSpPr>
            <a:spLocks noGrp="1"/>
          </p:cNvSpPr>
          <p:nvPr>
            <p:ph type="ftr" sz="quarter" idx="11"/>
          </p:nvPr>
        </p:nvSpPr>
        <p:spPr/>
        <p:txBody>
          <a:bodyPr/>
          <a:lstStyle/>
          <a:p>
            <a:r>
              <a:rPr lang="en-GB"/>
              <a:t>AIDAinnova 7.4.1 - M. Primavera</a:t>
            </a:r>
            <a:endParaRPr lang="en-GB" dirty="0"/>
          </a:p>
        </p:txBody>
      </p:sp>
      <p:sp>
        <p:nvSpPr>
          <p:cNvPr id="4" name="Segnaposto numero diapositiva 3">
            <a:extLst>
              <a:ext uri="{FF2B5EF4-FFF2-40B4-BE49-F238E27FC236}">
                <a16:creationId xmlns:a16="http://schemas.microsoft.com/office/drawing/2014/main" id="{C85FCEC0-D595-0F29-124D-D0C9B86B302B}"/>
              </a:ext>
            </a:extLst>
          </p:cNvPr>
          <p:cNvSpPr>
            <a:spLocks noGrp="1"/>
          </p:cNvSpPr>
          <p:nvPr>
            <p:ph type="sldNum" sz="quarter" idx="12"/>
          </p:nvPr>
        </p:nvSpPr>
        <p:spPr/>
        <p:txBody>
          <a:bodyPr/>
          <a:lstStyle/>
          <a:p>
            <a:fld id="{722A8398-17B9-0E47-8399-79BCEBFF3246}" type="slidenum">
              <a:rPr lang="en-GB" smtClean="0"/>
              <a:t>8</a:t>
            </a:fld>
            <a:endParaRPr lang="en-GB" dirty="0"/>
          </a:p>
        </p:txBody>
      </p:sp>
      <p:sp>
        <p:nvSpPr>
          <p:cNvPr id="7" name="Rectangle 2">
            <a:extLst>
              <a:ext uri="{FF2B5EF4-FFF2-40B4-BE49-F238E27FC236}">
                <a16:creationId xmlns:a16="http://schemas.microsoft.com/office/drawing/2014/main" id="{4EC8FEAB-FB5C-01C0-C8F4-81C7B20527A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2049" name="Picture 1">
            <a:extLst>
              <a:ext uri="{FF2B5EF4-FFF2-40B4-BE49-F238E27FC236}">
                <a16:creationId xmlns:a16="http://schemas.microsoft.com/office/drawing/2014/main" id="{487E6856-E1B6-27E6-A3B0-7B2EABEBB0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696" y="1454968"/>
            <a:ext cx="3500359" cy="245711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B3B13017-3589-C572-1120-66C60D3C75F0}"/>
              </a:ext>
            </a:extLst>
          </p:cNvPr>
          <p:cNvSpPr txBox="1"/>
          <p:nvPr/>
        </p:nvSpPr>
        <p:spPr>
          <a:xfrm>
            <a:off x="320560" y="1031190"/>
            <a:ext cx="3718040" cy="400110"/>
          </a:xfrm>
          <a:prstGeom prst="rect">
            <a:avLst/>
          </a:prstGeom>
          <a:noFill/>
        </p:spPr>
        <p:txBody>
          <a:bodyPr wrap="square" rtlCol="0">
            <a:spAutoFit/>
          </a:bodyPr>
          <a:lstStyle/>
          <a:p>
            <a:pPr algn="ctr"/>
            <a:r>
              <a:rPr lang="en-US" altLang="en-IT" sz="2000" dirty="0">
                <a:solidFill>
                  <a:srgbClr val="0070C0"/>
                </a:solidFill>
                <a:ea typeface="Calibri" panose="020F0502020204030204" pitchFamily="34" charset="0"/>
                <a:cs typeface="Times New Roman" panose="02020603050405020304" pitchFamily="18" charset="0"/>
              </a:rPr>
              <a:t>Muon beam </a:t>
            </a:r>
            <a:r>
              <a:rPr kumimoji="0" lang="en-US" altLang="en-IT" sz="2000" b="0" u="none" strike="noStrike" cap="none" normalizeH="0" baseline="0" dirty="0">
                <a:ln>
                  <a:noFill/>
                </a:ln>
                <a:solidFill>
                  <a:srgbClr val="0070C0"/>
                </a:solidFill>
                <a:effectLst/>
                <a:ea typeface="Calibri" panose="020F0502020204030204" pitchFamily="34" charset="0"/>
                <a:cs typeface="Times New Roman" panose="02020603050405020304" pitchFamily="18" charset="0"/>
              </a:rPr>
              <a:t>test campaign</a:t>
            </a:r>
          </a:p>
        </p:txBody>
      </p:sp>
      <p:sp>
        <p:nvSpPr>
          <p:cNvPr id="19" name="Rectangle 3">
            <a:extLst>
              <a:ext uri="{FF2B5EF4-FFF2-40B4-BE49-F238E27FC236}">
                <a16:creationId xmlns:a16="http://schemas.microsoft.com/office/drawing/2014/main" id="{F897343A-3CF4-5FE2-140C-AB4E88099D4A}"/>
              </a:ext>
            </a:extLst>
          </p:cNvPr>
          <p:cNvSpPr>
            <a:spLocks noChangeArrowheads="1"/>
          </p:cNvSpPr>
          <p:nvPr/>
        </p:nvSpPr>
        <p:spPr bwMode="auto">
          <a:xfrm>
            <a:off x="363959" y="3892668"/>
            <a:ext cx="363124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IT" sz="1400" b="0" u="none" strike="noStrike" cap="none" normalizeH="0" baseline="0" dirty="0">
                <a:ln>
                  <a:noFill/>
                </a:ln>
                <a:solidFill>
                  <a:srgbClr val="0070C0"/>
                </a:solidFill>
                <a:effectLst/>
                <a:ea typeface="Calibri" panose="020F0502020204030204" pitchFamily="34" charset="0"/>
                <a:cs typeface="Times New Roman" panose="02020603050405020304" pitchFamily="18" charset="0"/>
              </a:rPr>
              <a:t>The explored </a:t>
            </a:r>
            <a:r>
              <a:rPr kumimoji="0" lang="en-US" altLang="en-IT" sz="1400" b="0" u="none" strike="noStrike" cap="none" normalizeH="0" baseline="0" dirty="0">
                <a:ln>
                  <a:noFill/>
                </a:ln>
                <a:solidFill>
                  <a:srgbClr val="0070C0"/>
                </a:solidFill>
                <a:effectLst/>
                <a:ea typeface="Calibri" panose="020F0502020204030204" pitchFamily="34" charset="0"/>
                <a:cs typeface="Times New Roman" panose="02020603050405020304" pitchFamily="18" charset="0"/>
                <a:sym typeface="Symbol" pitchFamily="2" charset="2"/>
              </a:rPr>
              <a:t></a:t>
            </a:r>
            <a:r>
              <a:rPr kumimoji="0" lang="en-US" altLang="en-IT" sz="1400" b="0" u="none" strike="noStrike" cap="none" normalizeH="0" baseline="0" dirty="0">
                <a:ln>
                  <a:noFill/>
                </a:ln>
                <a:solidFill>
                  <a:srgbClr val="0070C0"/>
                </a:solidFill>
                <a:effectLst/>
                <a:ea typeface="Calibri" panose="020F0502020204030204" pitchFamily="34" charset="0"/>
                <a:cs typeface="Times New Roman" panose="02020603050405020304" pitchFamily="18" charset="0"/>
              </a:rPr>
              <a:t> values extend over the region of interest for PID at the future lepton colliders.</a:t>
            </a:r>
            <a:endParaRPr kumimoji="0" lang="en-US" altLang="en-IT" sz="1400" b="0" u="none" strike="noStrike" cap="none" normalizeH="0" baseline="0" dirty="0">
              <a:ln>
                <a:noFill/>
              </a:ln>
              <a:solidFill>
                <a:srgbClr val="0070C0"/>
              </a:solidFill>
              <a:effectLst/>
              <a:ea typeface="Calibri" panose="020F0502020204030204" pitchFamily="34" charset="0"/>
              <a:cs typeface="Times New Roman" panose="02020603050405020304" pitchFamily="18" charset="0"/>
              <a:sym typeface="Symbol" pitchFamily="2" charset="2"/>
            </a:endParaRPr>
          </a:p>
        </p:txBody>
      </p:sp>
      <p:grpSp>
        <p:nvGrpSpPr>
          <p:cNvPr id="24" name="Group 23">
            <a:extLst>
              <a:ext uri="{FF2B5EF4-FFF2-40B4-BE49-F238E27FC236}">
                <a16:creationId xmlns:a16="http://schemas.microsoft.com/office/drawing/2014/main" id="{B48006A0-E7C0-4A52-3161-8FBB8C6E2C89}"/>
              </a:ext>
            </a:extLst>
          </p:cNvPr>
          <p:cNvGrpSpPr/>
          <p:nvPr/>
        </p:nvGrpSpPr>
        <p:grpSpPr>
          <a:xfrm>
            <a:off x="349136" y="4777204"/>
            <a:ext cx="3513931" cy="1477115"/>
            <a:chOff x="349136" y="4855787"/>
            <a:chExt cx="3513931" cy="1477115"/>
          </a:xfrm>
        </p:grpSpPr>
        <p:pic>
          <p:nvPicPr>
            <p:cNvPr id="22" name="Picture 21">
              <a:extLst>
                <a:ext uri="{FF2B5EF4-FFF2-40B4-BE49-F238E27FC236}">
                  <a16:creationId xmlns:a16="http://schemas.microsoft.com/office/drawing/2014/main" id="{16634480-6575-C7FF-048A-AD837112B27D}"/>
                </a:ext>
              </a:extLst>
            </p:cNvPr>
            <p:cNvPicPr>
              <a:picLocks noChangeAspect="1"/>
            </p:cNvPicPr>
            <p:nvPr/>
          </p:nvPicPr>
          <p:blipFill>
            <a:blip r:embed="rId4"/>
            <a:stretch>
              <a:fillRect/>
            </a:stretch>
          </p:blipFill>
          <p:spPr>
            <a:xfrm>
              <a:off x="349136" y="4855787"/>
              <a:ext cx="3513931" cy="1477115"/>
            </a:xfrm>
            <a:prstGeom prst="rect">
              <a:avLst/>
            </a:prstGeom>
          </p:spPr>
        </p:pic>
        <p:sp>
          <p:nvSpPr>
            <p:cNvPr id="23" name="TextBox 22">
              <a:extLst>
                <a:ext uri="{FF2B5EF4-FFF2-40B4-BE49-F238E27FC236}">
                  <a16:creationId xmlns:a16="http://schemas.microsoft.com/office/drawing/2014/main" id="{76D2A0ED-8598-178B-BF84-30521E3ACAD9}"/>
                </a:ext>
              </a:extLst>
            </p:cNvPr>
            <p:cNvSpPr txBox="1"/>
            <p:nvPr/>
          </p:nvSpPr>
          <p:spPr>
            <a:xfrm>
              <a:off x="2864643" y="5486622"/>
              <a:ext cx="609462" cy="215444"/>
            </a:xfrm>
            <a:prstGeom prst="rect">
              <a:avLst/>
            </a:prstGeom>
            <a:noFill/>
          </p:spPr>
          <p:txBody>
            <a:bodyPr wrap="none" rtlCol="0">
              <a:spAutoFit/>
            </a:bodyPr>
            <a:lstStyle/>
            <a:p>
              <a:r>
                <a:rPr lang="en-US" sz="800" b="1" dirty="0">
                  <a:solidFill>
                    <a:srgbClr val="FF0000"/>
                  </a:solidFill>
                </a:rPr>
                <a:t>Landau fit</a:t>
              </a:r>
            </a:p>
          </p:txBody>
        </p:sp>
      </p:grpSp>
      <p:sp>
        <p:nvSpPr>
          <p:cNvPr id="25" name="TextBox 24">
            <a:extLst>
              <a:ext uri="{FF2B5EF4-FFF2-40B4-BE49-F238E27FC236}">
                <a16:creationId xmlns:a16="http://schemas.microsoft.com/office/drawing/2014/main" id="{18A7F48D-B497-8411-E1CE-979B88DB5976}"/>
              </a:ext>
            </a:extLst>
          </p:cNvPr>
          <p:cNvSpPr txBox="1"/>
          <p:nvPr/>
        </p:nvSpPr>
        <p:spPr>
          <a:xfrm>
            <a:off x="1712351" y="4469426"/>
            <a:ext cx="2201500" cy="307777"/>
          </a:xfrm>
          <a:prstGeom prst="rect">
            <a:avLst/>
          </a:prstGeom>
          <a:noFill/>
        </p:spPr>
        <p:txBody>
          <a:bodyPr wrap="none" rtlCol="0">
            <a:spAutoFit/>
          </a:bodyPr>
          <a:lstStyle/>
          <a:p>
            <a:r>
              <a:rPr lang="en-US" sz="1400" dirty="0">
                <a:solidFill>
                  <a:srgbClr val="FF0000"/>
                </a:solidFill>
              </a:rPr>
              <a:t>Single electron pulse height</a:t>
            </a:r>
          </a:p>
        </p:txBody>
      </p:sp>
      <p:grpSp>
        <p:nvGrpSpPr>
          <p:cNvPr id="33" name="Group 32">
            <a:extLst>
              <a:ext uri="{FF2B5EF4-FFF2-40B4-BE49-F238E27FC236}">
                <a16:creationId xmlns:a16="http://schemas.microsoft.com/office/drawing/2014/main" id="{58002A90-A7E4-511B-E95E-53A0C6059E70}"/>
              </a:ext>
            </a:extLst>
          </p:cNvPr>
          <p:cNvGrpSpPr/>
          <p:nvPr/>
        </p:nvGrpSpPr>
        <p:grpSpPr>
          <a:xfrm>
            <a:off x="4218112" y="1031190"/>
            <a:ext cx="3457575" cy="2968387"/>
            <a:chOff x="4452937" y="1085636"/>
            <a:chExt cx="3457575" cy="2968387"/>
          </a:xfrm>
        </p:grpSpPr>
        <p:pic>
          <p:nvPicPr>
            <p:cNvPr id="5" name="Picture 4">
              <a:extLst>
                <a:ext uri="{FF2B5EF4-FFF2-40B4-BE49-F238E27FC236}">
                  <a16:creationId xmlns:a16="http://schemas.microsoft.com/office/drawing/2014/main" id="{7032316C-D94D-5D8C-2E8E-C9B16059C59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52937" y="1454968"/>
              <a:ext cx="3457575" cy="2599055"/>
            </a:xfrm>
            <a:prstGeom prst="rect">
              <a:avLst/>
            </a:prstGeom>
            <a:noFill/>
            <a:ln>
              <a:noFill/>
            </a:ln>
          </p:spPr>
        </p:pic>
        <p:sp>
          <p:nvSpPr>
            <p:cNvPr id="6" name="TextBox 5">
              <a:extLst>
                <a:ext uri="{FF2B5EF4-FFF2-40B4-BE49-F238E27FC236}">
                  <a16:creationId xmlns:a16="http://schemas.microsoft.com/office/drawing/2014/main" id="{66B275C9-DD8F-AA8F-1736-C7B5FC1C133A}"/>
                </a:ext>
              </a:extLst>
            </p:cNvPr>
            <p:cNvSpPr txBox="1"/>
            <p:nvPr/>
          </p:nvSpPr>
          <p:spPr>
            <a:xfrm>
              <a:off x="5125783" y="1085636"/>
              <a:ext cx="2130199" cy="400110"/>
            </a:xfrm>
            <a:prstGeom prst="rect">
              <a:avLst/>
            </a:prstGeom>
            <a:noFill/>
          </p:spPr>
          <p:txBody>
            <a:bodyPr wrap="none" rtlCol="0">
              <a:spAutoFit/>
            </a:bodyPr>
            <a:lstStyle/>
            <a:p>
              <a:r>
                <a:rPr lang="en-US" sz="2000" dirty="0">
                  <a:solidFill>
                    <a:srgbClr val="7A81FF"/>
                  </a:solidFill>
                </a:rPr>
                <a:t>Test setup at CERN</a:t>
              </a:r>
            </a:p>
          </p:txBody>
        </p:sp>
      </p:grpSp>
      <p:pic>
        <p:nvPicPr>
          <p:cNvPr id="8" name="Picture 7">
            <a:extLst>
              <a:ext uri="{FF2B5EF4-FFF2-40B4-BE49-F238E27FC236}">
                <a16:creationId xmlns:a16="http://schemas.microsoft.com/office/drawing/2014/main" id="{07BF3E1E-121F-95AB-C6A8-4240169B4445}"/>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855198" y="1373301"/>
            <a:ext cx="4187137" cy="2626269"/>
          </a:xfrm>
          <a:prstGeom prst="rect">
            <a:avLst/>
          </a:prstGeom>
          <a:noFill/>
          <a:ln>
            <a:noFill/>
          </a:ln>
        </p:spPr>
      </p:pic>
      <p:sp>
        <p:nvSpPr>
          <p:cNvPr id="34" name="TextBox 33">
            <a:extLst>
              <a:ext uri="{FF2B5EF4-FFF2-40B4-BE49-F238E27FC236}">
                <a16:creationId xmlns:a16="http://schemas.microsoft.com/office/drawing/2014/main" id="{E397B7CD-0643-079D-ABB0-A04298F48DC6}"/>
              </a:ext>
            </a:extLst>
          </p:cNvPr>
          <p:cNvSpPr txBox="1"/>
          <p:nvPr/>
        </p:nvSpPr>
        <p:spPr>
          <a:xfrm>
            <a:off x="8181130" y="1031190"/>
            <a:ext cx="3602140" cy="369332"/>
          </a:xfrm>
          <a:prstGeom prst="rect">
            <a:avLst/>
          </a:prstGeom>
          <a:noFill/>
        </p:spPr>
        <p:txBody>
          <a:bodyPr wrap="none" rtlCol="0">
            <a:spAutoFit/>
          </a:bodyPr>
          <a:lstStyle/>
          <a:p>
            <a:r>
              <a:rPr lang="en-US" dirty="0">
                <a:solidFill>
                  <a:srgbClr val="7A81FF"/>
                </a:solidFill>
              </a:rPr>
              <a:t>The hearth of the acquisition system</a:t>
            </a:r>
          </a:p>
        </p:txBody>
      </p:sp>
      <p:sp>
        <p:nvSpPr>
          <p:cNvPr id="35" name="TextBox 34">
            <a:extLst>
              <a:ext uri="{FF2B5EF4-FFF2-40B4-BE49-F238E27FC236}">
                <a16:creationId xmlns:a16="http://schemas.microsoft.com/office/drawing/2014/main" id="{19C0AC2F-A779-36A5-6AE3-C1111691D365}"/>
              </a:ext>
            </a:extLst>
          </p:cNvPr>
          <p:cNvSpPr txBox="1"/>
          <p:nvPr/>
        </p:nvSpPr>
        <p:spPr>
          <a:xfrm>
            <a:off x="7987742" y="3969612"/>
            <a:ext cx="3859262" cy="369332"/>
          </a:xfrm>
          <a:prstGeom prst="rect">
            <a:avLst/>
          </a:prstGeom>
          <a:noFill/>
        </p:spPr>
        <p:txBody>
          <a:bodyPr wrap="none" rtlCol="0">
            <a:spAutoFit/>
          </a:bodyPr>
          <a:lstStyle/>
          <a:p>
            <a:r>
              <a:rPr lang="en-US" dirty="0">
                <a:solidFill>
                  <a:srgbClr val="7A81FF"/>
                </a:solidFill>
              </a:rPr>
              <a:t>Wave Dream Board (courtesy of MEG2)</a:t>
            </a:r>
          </a:p>
        </p:txBody>
      </p:sp>
      <p:pic>
        <p:nvPicPr>
          <p:cNvPr id="36" name="Picture 35" descr="Graphical user interface, text, application&#10;&#10;Description automatically generated">
            <a:extLst>
              <a:ext uri="{FF2B5EF4-FFF2-40B4-BE49-F238E27FC236}">
                <a16:creationId xmlns:a16="http://schemas.microsoft.com/office/drawing/2014/main" id="{5739A83D-0930-4E52-8D55-B024E4462CF0}"/>
              </a:ext>
            </a:extLst>
          </p:cNvPr>
          <p:cNvPicPr>
            <a:picLocks noChangeAspect="1"/>
          </p:cNvPicPr>
          <p:nvPr/>
        </p:nvPicPr>
        <p:blipFill rotWithShape="1">
          <a:blip r:embed="rId7"/>
          <a:srcRect l="11598" t="19690" r="12873" b="14263"/>
          <a:stretch/>
        </p:blipFill>
        <p:spPr>
          <a:xfrm>
            <a:off x="7855197" y="4326292"/>
            <a:ext cx="4187137" cy="2059662"/>
          </a:xfrm>
          <a:prstGeom prst="rect">
            <a:avLst/>
          </a:prstGeom>
        </p:spPr>
      </p:pic>
      <p:grpSp>
        <p:nvGrpSpPr>
          <p:cNvPr id="43" name="Group 42">
            <a:extLst>
              <a:ext uri="{FF2B5EF4-FFF2-40B4-BE49-F238E27FC236}">
                <a16:creationId xmlns:a16="http://schemas.microsoft.com/office/drawing/2014/main" id="{C6C94017-D611-E172-6B65-A46E97C341E8}"/>
              </a:ext>
            </a:extLst>
          </p:cNvPr>
          <p:cNvGrpSpPr/>
          <p:nvPr/>
        </p:nvGrpSpPr>
        <p:grpSpPr>
          <a:xfrm>
            <a:off x="4175122" y="4175710"/>
            <a:ext cx="3402326" cy="2285318"/>
            <a:chOff x="4175122" y="4175710"/>
            <a:chExt cx="3402326" cy="2285318"/>
          </a:xfrm>
        </p:grpSpPr>
        <p:grpSp>
          <p:nvGrpSpPr>
            <p:cNvPr id="41" name="Group 40">
              <a:extLst>
                <a:ext uri="{FF2B5EF4-FFF2-40B4-BE49-F238E27FC236}">
                  <a16:creationId xmlns:a16="http://schemas.microsoft.com/office/drawing/2014/main" id="{C45F05BD-72AD-329B-9A73-BD3382378A65}"/>
                </a:ext>
              </a:extLst>
            </p:cNvPr>
            <p:cNvGrpSpPr/>
            <p:nvPr/>
          </p:nvGrpSpPr>
          <p:grpSpPr>
            <a:xfrm>
              <a:off x="4175122" y="4175710"/>
              <a:ext cx="2818482" cy="2285318"/>
              <a:chOff x="4218112" y="4154278"/>
              <a:chExt cx="2818482" cy="2285318"/>
            </a:xfrm>
          </p:grpSpPr>
          <p:pic>
            <p:nvPicPr>
              <p:cNvPr id="37" name="Picture 36">
                <a:extLst>
                  <a:ext uri="{FF2B5EF4-FFF2-40B4-BE49-F238E27FC236}">
                    <a16:creationId xmlns:a16="http://schemas.microsoft.com/office/drawing/2014/main" id="{EE4B6AE5-8E81-CB2A-F7C1-375EC8A52678}"/>
                  </a:ext>
                </a:extLst>
              </p:cNvPr>
              <p:cNvPicPr>
                <a:picLocks noChangeAspect="1"/>
              </p:cNvPicPr>
              <p:nvPr/>
            </p:nvPicPr>
            <p:blipFill rotWithShape="1">
              <a:blip r:embed="rId8">
                <a:extLst>
                  <a:ext uri="{28A0092B-C50C-407E-A947-70E740481C1C}">
                    <a14:useLocalDpi xmlns:a14="http://schemas.microsoft.com/office/drawing/2010/main" val="0"/>
                  </a:ext>
                </a:extLst>
              </a:blip>
              <a:srcRect r="67841"/>
              <a:stretch/>
            </p:blipFill>
            <p:spPr bwMode="auto">
              <a:xfrm>
                <a:off x="4218112" y="4154278"/>
                <a:ext cx="2818482" cy="2282222"/>
              </a:xfrm>
              <a:prstGeom prst="rect">
                <a:avLst/>
              </a:prstGeom>
              <a:noFill/>
              <a:ln>
                <a:noFill/>
              </a:ln>
            </p:spPr>
          </p:pic>
          <p:pic>
            <p:nvPicPr>
              <p:cNvPr id="38" name="Picture 37">
                <a:extLst>
                  <a:ext uri="{FF2B5EF4-FFF2-40B4-BE49-F238E27FC236}">
                    <a16:creationId xmlns:a16="http://schemas.microsoft.com/office/drawing/2014/main" id="{15B12291-F9BD-EB9B-64DF-4A212BE66DB2}"/>
                  </a:ext>
                </a:extLst>
              </p:cNvPr>
              <p:cNvPicPr>
                <a:picLocks noChangeAspect="1"/>
              </p:cNvPicPr>
              <p:nvPr/>
            </p:nvPicPr>
            <p:blipFill rotWithShape="1">
              <a:blip r:embed="rId8">
                <a:extLst>
                  <a:ext uri="{28A0092B-C50C-407E-A947-70E740481C1C}">
                    <a14:useLocalDpi xmlns:a14="http://schemas.microsoft.com/office/drawing/2010/main" val="0"/>
                  </a:ext>
                </a:extLst>
              </a:blip>
              <a:srcRect l="49692" t="50628" r="34336" b="25927"/>
              <a:stretch/>
            </p:blipFill>
            <p:spPr bwMode="auto">
              <a:xfrm>
                <a:off x="5593220" y="5309683"/>
                <a:ext cx="1407655" cy="538051"/>
              </a:xfrm>
              <a:prstGeom prst="rect">
                <a:avLst/>
              </a:prstGeom>
              <a:noFill/>
              <a:ln>
                <a:noFill/>
              </a:ln>
            </p:spPr>
          </p:pic>
          <p:pic>
            <p:nvPicPr>
              <p:cNvPr id="39" name="Picture 38">
                <a:extLst>
                  <a:ext uri="{FF2B5EF4-FFF2-40B4-BE49-F238E27FC236}">
                    <a16:creationId xmlns:a16="http://schemas.microsoft.com/office/drawing/2014/main" id="{0B5CD61B-F23B-6DE5-BF2E-5D83361195A5}"/>
                  </a:ext>
                </a:extLst>
              </p:cNvPr>
              <p:cNvPicPr>
                <a:picLocks noChangeAspect="1"/>
              </p:cNvPicPr>
              <p:nvPr/>
            </p:nvPicPr>
            <p:blipFill rotWithShape="1">
              <a:blip r:embed="rId8">
                <a:extLst>
                  <a:ext uri="{28A0092B-C50C-407E-A947-70E740481C1C}">
                    <a14:useLocalDpi xmlns:a14="http://schemas.microsoft.com/office/drawing/2010/main" val="0"/>
                  </a:ext>
                </a:extLst>
              </a:blip>
              <a:srcRect l="76134" t="72973"/>
              <a:stretch/>
            </p:blipFill>
            <p:spPr bwMode="auto">
              <a:xfrm>
                <a:off x="4933949" y="5820460"/>
                <a:ext cx="2099469" cy="619136"/>
              </a:xfrm>
              <a:prstGeom prst="rect">
                <a:avLst/>
              </a:prstGeom>
              <a:noFill/>
              <a:ln>
                <a:noFill/>
              </a:ln>
            </p:spPr>
          </p:pic>
          <p:pic>
            <p:nvPicPr>
              <p:cNvPr id="40" name="Picture 39">
                <a:extLst>
                  <a:ext uri="{FF2B5EF4-FFF2-40B4-BE49-F238E27FC236}">
                    <a16:creationId xmlns:a16="http://schemas.microsoft.com/office/drawing/2014/main" id="{091C69CB-B0DA-9C89-2A58-588BB9A1820E}"/>
                  </a:ext>
                </a:extLst>
              </p:cNvPr>
              <p:cNvPicPr>
                <a:picLocks noChangeAspect="1"/>
              </p:cNvPicPr>
              <p:nvPr/>
            </p:nvPicPr>
            <p:blipFill rotWithShape="1">
              <a:blip r:embed="rId8">
                <a:extLst>
                  <a:ext uri="{28A0092B-C50C-407E-A947-70E740481C1C}">
                    <a14:useLocalDpi xmlns:a14="http://schemas.microsoft.com/office/drawing/2010/main" val="0"/>
                  </a:ext>
                </a:extLst>
              </a:blip>
              <a:srcRect l="34460" t="74315" r="57863" b="689"/>
              <a:stretch/>
            </p:blipFill>
            <p:spPr bwMode="auto">
              <a:xfrm>
                <a:off x="4248590" y="5852199"/>
                <a:ext cx="685358" cy="581125"/>
              </a:xfrm>
              <a:prstGeom prst="rect">
                <a:avLst/>
              </a:prstGeom>
              <a:noFill/>
              <a:ln>
                <a:noFill/>
              </a:ln>
            </p:spPr>
          </p:pic>
        </p:grpSp>
        <p:sp>
          <p:nvSpPr>
            <p:cNvPr id="42" name="TextBox 41">
              <a:extLst>
                <a:ext uri="{FF2B5EF4-FFF2-40B4-BE49-F238E27FC236}">
                  <a16:creationId xmlns:a16="http://schemas.microsoft.com/office/drawing/2014/main" id="{1D28DE67-12A9-0219-964B-7720B60F2CEB}"/>
                </a:ext>
              </a:extLst>
            </p:cNvPr>
            <p:cNvSpPr txBox="1"/>
            <p:nvPr/>
          </p:nvSpPr>
          <p:spPr>
            <a:xfrm>
              <a:off x="6990428" y="4340580"/>
              <a:ext cx="587020" cy="1954381"/>
            </a:xfrm>
            <a:prstGeom prst="rect">
              <a:avLst/>
            </a:prstGeom>
            <a:noFill/>
          </p:spPr>
          <p:txBody>
            <a:bodyPr wrap="none" rtlCol="0">
              <a:spAutoFit/>
            </a:bodyPr>
            <a:lstStyle/>
            <a:p>
              <a:r>
                <a:rPr lang="en-US" sz="1100" dirty="0">
                  <a:solidFill>
                    <a:srgbClr val="7A81FF"/>
                  </a:solidFill>
                </a:rPr>
                <a:t>Trigger</a:t>
              </a:r>
            </a:p>
            <a:p>
              <a:endParaRPr lang="en-US" sz="1100" dirty="0">
                <a:solidFill>
                  <a:srgbClr val="7A81FF"/>
                </a:solidFill>
              </a:endParaRPr>
            </a:p>
            <a:p>
              <a:r>
                <a:rPr lang="en-US" sz="700" dirty="0">
                  <a:solidFill>
                    <a:srgbClr val="7A81FF"/>
                  </a:solidFill>
                </a:rPr>
                <a:t> </a:t>
              </a:r>
            </a:p>
            <a:p>
              <a:endParaRPr lang="en-US" sz="1100" dirty="0">
                <a:solidFill>
                  <a:srgbClr val="7A81FF"/>
                </a:solidFill>
              </a:endParaRPr>
            </a:p>
            <a:p>
              <a:r>
                <a:rPr lang="en-US" sz="1100" dirty="0"/>
                <a:t>1.0 cm</a:t>
              </a:r>
            </a:p>
            <a:p>
              <a:endParaRPr lang="en-US" sz="1100" dirty="0">
                <a:solidFill>
                  <a:srgbClr val="7A81FF"/>
                </a:solidFill>
              </a:endParaRPr>
            </a:p>
            <a:p>
              <a:endParaRPr lang="en-US" sz="1100" dirty="0">
                <a:solidFill>
                  <a:srgbClr val="7A81FF"/>
                </a:solidFill>
              </a:endParaRPr>
            </a:p>
            <a:p>
              <a:r>
                <a:rPr lang="en-US" sz="1100" dirty="0">
                  <a:solidFill>
                    <a:srgbClr val="C00000"/>
                  </a:solidFill>
                </a:rPr>
                <a:t>2.0 cm</a:t>
              </a:r>
            </a:p>
            <a:p>
              <a:endParaRPr lang="en-US" sz="1100" dirty="0">
                <a:solidFill>
                  <a:srgbClr val="7A81FF"/>
                </a:solidFill>
              </a:endParaRPr>
            </a:p>
            <a:p>
              <a:endParaRPr lang="en-US" sz="1100" dirty="0">
                <a:solidFill>
                  <a:srgbClr val="7A81FF"/>
                </a:solidFill>
              </a:endParaRPr>
            </a:p>
            <a:p>
              <a:r>
                <a:rPr lang="en-US" sz="1100" dirty="0">
                  <a:solidFill>
                    <a:srgbClr val="FFC000"/>
                  </a:solidFill>
                </a:rPr>
                <a:t>3.0 cm</a:t>
              </a:r>
            </a:p>
          </p:txBody>
        </p:sp>
      </p:grpSp>
      <p:sp>
        <p:nvSpPr>
          <p:cNvPr id="9" name="TextBox 8">
            <a:extLst>
              <a:ext uri="{FF2B5EF4-FFF2-40B4-BE49-F238E27FC236}">
                <a16:creationId xmlns:a16="http://schemas.microsoft.com/office/drawing/2014/main" id="{211DA5C8-14A7-116B-1B34-CD45C593C565}"/>
              </a:ext>
            </a:extLst>
          </p:cNvPr>
          <p:cNvSpPr txBox="1"/>
          <p:nvPr/>
        </p:nvSpPr>
        <p:spPr>
          <a:xfrm>
            <a:off x="2813101" y="3155319"/>
            <a:ext cx="968535" cy="200055"/>
          </a:xfrm>
          <a:prstGeom prst="rect">
            <a:avLst/>
          </a:prstGeom>
          <a:solidFill>
            <a:schemeClr val="bg1"/>
          </a:solidFill>
        </p:spPr>
        <p:txBody>
          <a:bodyPr wrap="none" rtlCol="0">
            <a:spAutoFit/>
          </a:bodyPr>
          <a:lstStyle/>
          <a:p>
            <a:r>
              <a:rPr lang="en-US" sz="700" dirty="0"/>
              <a:t>2023-24 CERN PS-T10</a:t>
            </a:r>
          </a:p>
        </p:txBody>
      </p:sp>
    </p:spTree>
    <p:extLst>
      <p:ext uri="{BB962C8B-B14F-4D97-AF65-F5344CB8AC3E}">
        <p14:creationId xmlns:p14="http://schemas.microsoft.com/office/powerpoint/2010/main" val="1057819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nettore 1 16">
            <a:extLst>
              <a:ext uri="{FF2B5EF4-FFF2-40B4-BE49-F238E27FC236}">
                <a16:creationId xmlns:a16="http://schemas.microsoft.com/office/drawing/2014/main" id="{E376A909-01AE-674F-9368-FB2C03471761}"/>
              </a:ext>
            </a:extLst>
          </p:cNvPr>
          <p:cNvCxnSpPr/>
          <p:nvPr/>
        </p:nvCxnSpPr>
        <p:spPr>
          <a:xfrm>
            <a:off x="773373" y="3369102"/>
            <a:ext cx="9144000" cy="0"/>
          </a:xfrm>
          <a:prstGeom prst="line">
            <a:avLst/>
          </a:prstGeom>
          <a:ln w="41275">
            <a:solidFill>
              <a:srgbClr val="0070C0">
                <a:alpha val="92000"/>
              </a:srgbClr>
            </a:solidFill>
          </a:ln>
        </p:spPr>
        <p:style>
          <a:lnRef idx="3">
            <a:schemeClr val="accent1"/>
          </a:lnRef>
          <a:fillRef idx="0">
            <a:schemeClr val="accent1"/>
          </a:fillRef>
          <a:effectRef idx="2">
            <a:schemeClr val="accent1"/>
          </a:effectRef>
          <a:fontRef idx="minor">
            <a:schemeClr val="tx1"/>
          </a:fontRef>
        </p:style>
      </p:cxnSp>
      <p:sp>
        <p:nvSpPr>
          <p:cNvPr id="2" name="Segnaposto numero diapositiva 1">
            <a:extLst>
              <a:ext uri="{FF2B5EF4-FFF2-40B4-BE49-F238E27FC236}">
                <a16:creationId xmlns:a16="http://schemas.microsoft.com/office/drawing/2014/main" id="{E4BE496A-D9B8-DF45-A3D8-69AA45899DDA}"/>
              </a:ext>
            </a:extLst>
          </p:cNvPr>
          <p:cNvSpPr>
            <a:spLocks noGrp="1"/>
          </p:cNvSpPr>
          <p:nvPr>
            <p:ph type="sldNum" sz="quarter" idx="12"/>
          </p:nvPr>
        </p:nvSpPr>
        <p:spPr/>
        <p:txBody>
          <a:bodyPr/>
          <a:lstStyle/>
          <a:p>
            <a:fld id="{722A8398-17B9-0E47-8399-79BCEBFF3246}" type="slidenum">
              <a:rPr lang="en-GB" smtClean="0"/>
              <a:t>9</a:t>
            </a:fld>
            <a:endParaRPr lang="en-GB" dirty="0"/>
          </a:p>
        </p:txBody>
      </p:sp>
      <p:sp>
        <p:nvSpPr>
          <p:cNvPr id="8" name="Rettangolo 7">
            <a:extLst>
              <a:ext uri="{FF2B5EF4-FFF2-40B4-BE49-F238E27FC236}">
                <a16:creationId xmlns:a16="http://schemas.microsoft.com/office/drawing/2014/main" id="{4D143C9E-9891-4A4F-A5BB-269791E003C2}"/>
              </a:ext>
            </a:extLst>
          </p:cNvPr>
          <p:cNvSpPr/>
          <p:nvPr/>
        </p:nvSpPr>
        <p:spPr>
          <a:xfrm>
            <a:off x="386686" y="2582093"/>
            <a:ext cx="11418628" cy="707886"/>
          </a:xfrm>
          <a:prstGeom prst="rect">
            <a:avLst/>
          </a:prstGeom>
          <a:noFill/>
        </p:spPr>
        <p:txBody>
          <a:bodyPr wrap="square">
            <a:spAutoFit/>
          </a:bodyPr>
          <a:lstStyle/>
          <a:p>
            <a:r>
              <a:rPr lang="it-IT" sz="4000" kern="0" dirty="0">
                <a:solidFill>
                  <a:srgbClr val="0070C0"/>
                </a:solidFill>
                <a:cs typeface="Arial" panose="020B0604020202020204" pitchFamily="34" charset="0"/>
              </a:rPr>
              <a:t>Software </a:t>
            </a:r>
            <a:r>
              <a:rPr lang="it-IT" sz="4000" kern="0" dirty="0" err="1">
                <a:solidFill>
                  <a:srgbClr val="0070C0"/>
                </a:solidFill>
                <a:cs typeface="Arial" panose="020B0604020202020204" pitchFamily="34" charset="0"/>
              </a:rPr>
              <a:t>Implementations</a:t>
            </a:r>
            <a:endParaRPr lang="it-IT" sz="4000" kern="0" dirty="0">
              <a:solidFill>
                <a:srgbClr val="0070C0"/>
              </a:solidFill>
              <a:cs typeface="Arial" panose="020B0604020202020204" pitchFamily="34" charset="0"/>
            </a:endParaRPr>
          </a:p>
        </p:txBody>
      </p:sp>
      <p:sp>
        <p:nvSpPr>
          <p:cNvPr id="4" name="Segnaposto data 3">
            <a:extLst>
              <a:ext uri="{FF2B5EF4-FFF2-40B4-BE49-F238E27FC236}">
                <a16:creationId xmlns:a16="http://schemas.microsoft.com/office/drawing/2014/main" id="{1A6B3585-F6B8-483F-99E2-719F6E69E1AF}"/>
              </a:ext>
            </a:extLst>
          </p:cNvPr>
          <p:cNvSpPr>
            <a:spLocks noGrp="1"/>
          </p:cNvSpPr>
          <p:nvPr>
            <p:ph type="dt" sz="half" idx="10"/>
          </p:nvPr>
        </p:nvSpPr>
        <p:spPr/>
        <p:txBody>
          <a:bodyPr/>
          <a:lstStyle/>
          <a:p>
            <a:r>
              <a:rPr lang="it-IT"/>
              <a:t>06/05/25</a:t>
            </a:r>
            <a:endParaRPr lang="en-GB" dirty="0"/>
          </a:p>
        </p:txBody>
      </p:sp>
      <p:sp>
        <p:nvSpPr>
          <p:cNvPr id="7" name="Segnaposto piè di pagina 6">
            <a:extLst>
              <a:ext uri="{FF2B5EF4-FFF2-40B4-BE49-F238E27FC236}">
                <a16:creationId xmlns:a16="http://schemas.microsoft.com/office/drawing/2014/main" id="{E0CA2BDB-BBDC-F2A7-4105-F1AE76AEBF0E}"/>
              </a:ext>
            </a:extLst>
          </p:cNvPr>
          <p:cNvSpPr>
            <a:spLocks noGrp="1"/>
          </p:cNvSpPr>
          <p:nvPr>
            <p:ph type="ftr" sz="quarter" idx="11"/>
          </p:nvPr>
        </p:nvSpPr>
        <p:spPr/>
        <p:txBody>
          <a:bodyPr/>
          <a:lstStyle/>
          <a:p>
            <a:r>
              <a:rPr lang="en-GB"/>
              <a:t>AIDAinnova 7.4.1 - M. Primavera</a:t>
            </a:r>
            <a:endParaRPr lang="en-GB" dirty="0"/>
          </a:p>
        </p:txBody>
      </p:sp>
    </p:spTree>
    <p:extLst>
      <p:ext uri="{BB962C8B-B14F-4D97-AF65-F5344CB8AC3E}">
        <p14:creationId xmlns:p14="http://schemas.microsoft.com/office/powerpoint/2010/main" val="29490717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33155</TotalTime>
  <Words>2906</Words>
  <Application>Microsoft Macintosh PowerPoint</Application>
  <PresentationFormat>Widescreen</PresentationFormat>
  <Paragraphs>269</Paragraphs>
  <Slides>17</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5" baseType="lpstr">
      <vt:lpstr>Arial</vt:lpstr>
      <vt:lpstr>Calibri</vt:lpstr>
      <vt:lpstr>Calibri Light</vt:lpstr>
      <vt:lpstr>Comic Sans MS</vt:lpstr>
      <vt:lpstr>Times New Roman</vt:lpstr>
      <vt:lpstr>Wingdings</vt:lpstr>
      <vt:lpstr>Tema di Office</vt:lpstr>
      <vt:lpstr>Equation</vt:lpstr>
      <vt:lpstr>Task 7.4.1  A 4-channel electronics board for Cluster Counting</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subject/>
  <dc:creator>Brunella D'Anzi</dc:creator>
  <cp:keywords/>
  <dc:description/>
  <cp:lastModifiedBy>Edoardo Gorini</cp:lastModifiedBy>
  <cp:revision>820</cp:revision>
  <dcterms:created xsi:type="dcterms:W3CDTF">2022-02-16T09:25:57Z</dcterms:created>
  <dcterms:modified xsi:type="dcterms:W3CDTF">2025-05-05T21:31:16Z</dcterms:modified>
  <cp:category/>
</cp:coreProperties>
</file>