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9" r:id="rId3"/>
    <p:sldId id="263" r:id="rId4"/>
    <p:sldId id="1328" r:id="rId5"/>
    <p:sldId id="1335" r:id="rId6"/>
    <p:sldId id="1336" r:id="rId7"/>
    <p:sldId id="1337" r:id="rId8"/>
    <p:sldId id="289" r:id="rId9"/>
    <p:sldId id="265" r:id="rId10"/>
    <p:sldId id="258" r:id="rId11"/>
    <p:sldId id="292" r:id="rId12"/>
    <p:sldId id="1332" r:id="rId13"/>
    <p:sldId id="293" r:id="rId14"/>
    <p:sldId id="287" r:id="rId15"/>
    <p:sldId id="275" r:id="rId16"/>
    <p:sldId id="1330" r:id="rId17"/>
    <p:sldId id="276" r:id="rId18"/>
    <p:sldId id="1331" r:id="rId19"/>
    <p:sldId id="284" r:id="rId20"/>
    <p:sldId id="282" r:id="rId21"/>
    <p:sldId id="279" r:id="rId22"/>
    <p:sldId id="286" r:id="rId23"/>
    <p:sldId id="280" r:id="rId24"/>
    <p:sldId id="290" r:id="rId25"/>
    <p:sldId id="277" r:id="rId26"/>
    <p:sldId id="1329" r:id="rId27"/>
    <p:sldId id="264" r:id="rId28"/>
    <p:sldId id="1326" r:id="rId29"/>
    <p:sldId id="285" r:id="rId30"/>
    <p:sldId id="133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63CFE-6535-4BEB-87BC-782F55C3E9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1055C-6322-41C0-A5D4-7A9710A36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28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1055C-6322-41C0-A5D4-7A9710A36A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020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1055C-6322-41C0-A5D4-7A9710A36AC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379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998D77-3F39-4446-816A-A19BB9863F2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981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C0212-6A82-3A59-2F0B-B2B8977DC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B2FC02-8E52-1E8B-94C8-C1C28A6B3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81EA00-DF54-756D-F38B-DBE853C1FC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F1E29-F27F-D662-DDE0-A570E4E81A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9CB09-4EB5-46E6-8537-6C412720ABB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5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C32FF-29C1-BB4B-9025-5EE825B50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5F3CD8-B7DD-B085-DB52-BA741FADD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C49E3-9115-98DD-2D22-E56066A1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8B5DD-3E11-046B-8690-29B03E341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EF3E6-9185-731C-20E5-B64D4918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0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C2D9B-8CB4-F269-85DE-07E9F4B5C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977A2-9683-220E-0C20-245D61FAB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3FF90-E65A-214A-643C-535CB0E51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C9ECC-93E0-1ABF-EB03-003EAD996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55D83-113B-10F5-3624-71DFC396A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3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60DA57-F226-D660-37A5-B895EBEF8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2C28D7-A3D4-37B0-17AB-E985D4A44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1DF26-D960-378B-89DE-33E296E8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4B999-9073-716F-41D5-8F5CC9D0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EC9E6-DCB5-A50E-5EB4-FBDAAB64E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2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30F7C-21E1-FDB1-7D4F-71DFF9C3C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F6039-2EDF-9A54-F129-DD3ABE971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D116E-2669-1DEF-582A-924AFA2D5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A44F-D4A9-C1D1-F7E3-46EA591E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C659F-50E0-2FF5-5A74-CED414BDB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49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F7B06-8165-DB26-26F1-BF629C9E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B3F9D-42D1-C957-1327-A3B0F1096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D4DBD-859B-C2B0-E5AB-815D82F7F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647E-A390-097C-D71A-9E29470F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A89F6-B42C-F776-6465-5D0EEF350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92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A7C7-D41D-2877-8106-8E9A26432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06CF9-6EA0-BE85-CA56-009A575A1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5BCCD4-F3FA-DE58-831A-D17AD197F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8CA6A-76D8-9864-59D0-E0BAD9DF6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91608-4292-3323-B3AF-E1BC97B5B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D216D-2ECC-23A2-460F-2AEF535BD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58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C2457-9648-F239-398A-60AAA8DD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9AFA7-6DE1-AD80-4438-FFA306927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EE9806-DAFE-192F-13A4-F76615691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659C8-4CEF-E83B-DF80-D9663345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46C54E-6522-2CEA-A04C-7C1B95E93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EB9C8F-59AB-AD85-2540-1A4A81A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BA61EF-440A-A550-947B-AEDB5CDD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EEE465-6741-F5F8-80D0-CFD1F466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789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DFFE0-9D01-3C3A-3908-5733E180D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D53FC2-3FC3-1575-7B4B-AD5DC7CEE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95AF9-231E-C985-A3A7-4967DAABF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1E2D3B-E915-30E2-F950-75767CBD1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26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4AADD8-5CCA-8CB6-5433-43DA2B08A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58785-B6EB-E503-C859-9B24FF946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719A1-D55C-C567-F2F7-48C5C2B7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27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E9D21-B8A3-42EF-8565-A68EB771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539EB-C12F-3B86-6FA4-B46F583A8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DD6CA-7BFD-3778-2E87-E79847B84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9321A-840A-F934-8E05-34659D3A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DA527-5932-EF3C-4EF0-3CD58A43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8257D-C89E-91E1-4EAD-DEC770F84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62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2FDD8-D79A-B4AD-E2C8-F2C243325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16CD18-986E-0482-721D-283A0EF519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3C329-5137-B803-8BCE-9B88888BA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B22A1-E15E-B74A-C05D-C46990487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818E5-E163-7BB7-0CAF-D07BEF939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F5A4A-933A-CF2B-D33F-B1A984DDB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0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0A3928-7A8E-DD90-B4E9-5A0A28FA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B85E6-E366-5CB5-84C1-0E29E47AD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8150-D1C1-823A-0F74-B5D02B4B12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FED75-C89B-7349-D306-F7E0F5E15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FB8E5-F691-6504-8A03-E7133D6ED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81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idainnova.web.cern.ch/wp7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7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49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emf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7" Type="http://schemas.openxmlformats.org/officeDocument/2006/relationships/hyperlink" Target="https://arxiv.org/abs/2306.0991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tiff"/><Relationship Id="rId5" Type="http://schemas.openxmlformats.org/officeDocument/2006/relationships/image" Target="../media/image54.tif"/><Relationship Id="rId4" Type="http://schemas.openxmlformats.org/officeDocument/2006/relationships/image" Target="../media/image53.t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hyperlink" Target="https://zenodo.org/records/1518830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aidainnova.web.cern.ch/deliverables" TargetMode="External"/><Relationship Id="rId4" Type="http://schemas.openxmlformats.org/officeDocument/2006/relationships/hyperlink" Target="https://aidainnova.web.cern.ch/milestones" TargetMode="External"/><Relationship Id="rId9" Type="http://schemas.openxmlformats.org/officeDocument/2006/relationships/hyperlink" Target="https://zenodo.org/records/1095238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07202/contributions/5498811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307202/contributions/5498811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enodo.org/records/10952386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B222-EC6E-7CC2-3F01-82090CF9C0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WP7 Task 4.2 Final Report: High pressure gas TPC for neutrino physics</a:t>
            </a:r>
            <a:endParaRPr lang="en-GB" dirty="0">
              <a:latin typeface="Cambria" panose="02040503050406030204" pitchFamily="18" charset="0"/>
              <a:ea typeface="Cambria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3996B1-9C36-8B9E-D7B7-CC4F48B2D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03964"/>
          </a:xfrm>
        </p:spPr>
        <p:txBody>
          <a:bodyPr>
            <a:normAutofit fontScale="92500" lnSpcReduction="10000"/>
          </a:bodyPr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Gary Barker, Alan Burton, Alexander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Deisting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</a:p>
          <a:p>
            <a:r>
              <a:rPr lang="en-GB" dirty="0"/>
              <a:t>Philip Hamacher-Baumann,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Xianguo Lu, </a:t>
            </a:r>
            <a:r>
              <a:rPr lang="en-GB" u="sng" dirty="0">
                <a:ea typeface="Calibri Light" panose="020F0302020204030204" pitchFamily="34" charset="0"/>
                <a:cs typeface="Calibri Light" panose="020F0302020204030204" pitchFamily="34" charset="0"/>
              </a:rPr>
              <a:t>Matthew Snape</a:t>
            </a:r>
          </a:p>
          <a:p>
            <a:r>
              <a:rPr lang="en-GB" dirty="0">
                <a:ea typeface="Calibri Light" panose="020F0302020204030204" pitchFamily="34" charset="0"/>
                <a:cs typeface="Calibri Light" panose="020F0302020204030204" pitchFamily="34" charset="0"/>
              </a:rPr>
              <a:t>University of Warwick</a:t>
            </a:r>
          </a:p>
          <a:p>
            <a:endParaRPr lang="en-GB" dirty="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On behalf of the Task Group</a:t>
            </a:r>
          </a:p>
          <a:p>
            <a:endParaRPr lang="en-GB" dirty="0"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182FE2-0500-666D-1FA3-8C151AE0C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 descr="A logo with a triangle and a letter w&#10;&#10;Description automatically generated with medium confidence">
            <a:extLst>
              <a:ext uri="{FF2B5EF4-FFF2-40B4-BE49-F238E27FC236}">
                <a16:creationId xmlns:a16="http://schemas.microsoft.com/office/drawing/2014/main" id="{E1BB2754-7515-2B95-7CE1-0C73CA1C8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53" y="4899529"/>
            <a:ext cx="2356747" cy="1420091"/>
          </a:xfrm>
          <a:prstGeom prst="rect">
            <a:avLst/>
          </a:prstGeom>
        </p:spPr>
      </p:pic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99597904-8C81-B770-DED3-CB0F906D5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334" y="5113145"/>
            <a:ext cx="3859731" cy="99285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2A68C91-222C-AC1B-C3AF-32E676AF4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72A034-1483-71F7-82A6-7C38CC4D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089493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9FD64-8156-CD7A-677F-8C3F2F12C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302905" cy="6923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WarTPC Introduction</a:t>
            </a:r>
            <a:endParaRPr lang="en-GB" sz="36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9D8474D-D76B-DBDF-9E45-270D2B89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10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67A5D1-9F44-82A6-0FB7-6B6FC3D7FB94}"/>
              </a:ext>
            </a:extLst>
          </p:cNvPr>
          <p:cNvGrpSpPr/>
          <p:nvPr/>
        </p:nvGrpSpPr>
        <p:grpSpPr>
          <a:xfrm>
            <a:off x="5450370" y="265400"/>
            <a:ext cx="6436968" cy="4753609"/>
            <a:chOff x="229129" y="-69668"/>
            <a:chExt cx="5143958" cy="354041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569AAC1-5E6E-6490-D6C4-76383B08A929}"/>
                </a:ext>
              </a:extLst>
            </p:cNvPr>
            <p:cNvGrpSpPr/>
            <p:nvPr/>
          </p:nvGrpSpPr>
          <p:grpSpPr>
            <a:xfrm>
              <a:off x="229129" y="-69668"/>
              <a:ext cx="5143958" cy="3391542"/>
              <a:chOff x="229129" y="-69668"/>
              <a:chExt cx="5143958" cy="339154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1591631-F3FC-AFED-68C1-331ED1419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547" y="-69660"/>
                <a:ext cx="2542540" cy="339153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4C03350-77EE-9223-8CDF-B102F1EB30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129" y="-69668"/>
                <a:ext cx="2540635" cy="33896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C5AE7B9D-AC9C-5745-C85A-0D7EFC33B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245" y="3275906"/>
              <a:ext cx="4672322" cy="194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2. The closed pressure vessel seen from the cathode side (left) and the camera side (right).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7420E6D-5A9E-A527-9A6C-DF5E2780568D}"/>
              </a:ext>
            </a:extLst>
          </p:cNvPr>
          <p:cNvSpPr txBox="1"/>
          <p:nvPr/>
        </p:nvSpPr>
        <p:spPr>
          <a:xfrm>
            <a:off x="838200" y="1162051"/>
            <a:ext cx="45361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Hybrid optical/charge readout TPC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195 L 10 bar maximum pressure vessel: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1 meter long, 50 cm diameter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Am-241 for ionisation source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Has own in-house gas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BD0372-8C9D-8AB7-3C44-C5144607D9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7" y="2597322"/>
            <a:ext cx="4536108" cy="3402081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96FA29DA-6ADE-16C1-656B-79AC1DFDE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3343" y="5973687"/>
            <a:ext cx="331941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dirty="0">
                <a:effectLst/>
                <a:ea typeface="Times New Roman" panose="02020603050405020304" pitchFamily="18" charset="0"/>
              </a:rPr>
              <a:t>Fig. </a:t>
            </a:r>
            <a:r>
              <a:rPr lang="en-GB" sz="1100" dirty="0">
                <a:ea typeface="Times New Roman" panose="02020603050405020304" pitchFamily="18" charset="0"/>
              </a:rPr>
              <a:t>1</a:t>
            </a:r>
            <a:r>
              <a:rPr lang="en-GB" sz="1100" dirty="0">
                <a:effectLst/>
                <a:ea typeface="Times New Roman" panose="02020603050405020304" pitchFamily="18" charset="0"/>
              </a:rPr>
              <a:t>. The closed pressure vessel seen from the side.</a:t>
            </a:r>
            <a:endParaRPr lang="en-GB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A40816-9EE7-4163-B08C-F951C16BE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9208C-4766-7C0D-36A2-145F53E50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117584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0D3CA-61D0-3CCC-FC0C-E34B89831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312AC-A448-6836-EC10-6F801A0A7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71600"/>
            <a:ext cx="6524624" cy="48053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Capable of connecting two cylinders to vessel: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Argon + one other gas type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Dedicated sampling system: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Capable of sampling vessel or cylinder gas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Connects to Residual Gas Analyser (RGA) to measure gas purity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FEFC0-FF8B-39A0-BCA5-2AC57D0CE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11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04A455-C198-4963-FF26-9D9E802FC4EF}"/>
              </a:ext>
            </a:extLst>
          </p:cNvPr>
          <p:cNvGrpSpPr/>
          <p:nvPr/>
        </p:nvGrpSpPr>
        <p:grpSpPr>
          <a:xfrm>
            <a:off x="2265540" y="3152703"/>
            <a:ext cx="3725685" cy="3323433"/>
            <a:chOff x="0" y="2616558"/>
            <a:chExt cx="3725685" cy="332398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B6C867A-D2FC-B13B-8C9B-5635541134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16558"/>
              <a:ext cx="3725685" cy="31632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107A15A1-2F9F-9B46-D864-4494B48160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02" y="5678920"/>
              <a:ext cx="3307079" cy="261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3. Schematic for the WarTPC gas system.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0" name="Picture 9" descr="A green cylinder with a black hose and a black hose&#10;&#10;AI-generated content may be incorrect.">
            <a:extLst>
              <a:ext uri="{FF2B5EF4-FFF2-40B4-BE49-F238E27FC236}">
                <a16:creationId xmlns:a16="http://schemas.microsoft.com/office/drawing/2014/main" id="{E07A8DC8-9802-4D9B-B949-8E937D32C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32" y="353370"/>
            <a:ext cx="4278567" cy="57047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DD0060-EE46-05CD-0657-6DF87C731A6D}"/>
              </a:ext>
            </a:extLst>
          </p:cNvPr>
          <p:cNvSpPr txBox="1"/>
          <p:nvPr/>
        </p:nvSpPr>
        <p:spPr>
          <a:xfrm>
            <a:off x="8401050" y="6078583"/>
            <a:ext cx="2543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Fig.4. The argon and methane cylinders connected to the gas system</a:t>
            </a: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B0DF2-A7EE-7540-0BB9-281F14EA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7B15E-6A8A-CBCB-D462-D78676A3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672139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55A27-625A-F2B3-D168-6B76ED21E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1124"/>
          </a:xfrm>
        </p:spPr>
        <p:txBody>
          <a:bodyPr/>
          <a:lstStyle/>
          <a:p>
            <a:r>
              <a:rPr lang="en-GB" dirty="0"/>
              <a:t>THGEMs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A1A98-0E4B-B237-2507-667E7B82B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46205"/>
            <a:ext cx="6189099" cy="1985319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dirty="0"/>
              <a:t>FR4 dielectric with passivated copper electrodes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175 mm diameter active area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0.5 mm holes, with 0.8 mm pitch and 50 µm rims around the holes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Produced by CERN</a:t>
            </a:r>
          </a:p>
          <a:p>
            <a:pPr marL="342900" indent="-342900">
              <a:buFont typeface="+mj-lt"/>
              <a:buAutoNum type="arabicPeriod"/>
            </a:pPr>
            <a:endParaRPr lang="en-GB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F7E4F-42CD-0EE6-31E9-27FFB9AD8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2554" y="6366837"/>
            <a:ext cx="2743200" cy="365125"/>
          </a:xfrm>
        </p:spPr>
        <p:txBody>
          <a:bodyPr/>
          <a:lstStyle/>
          <a:p>
            <a:fld id="{FCAD0D56-427B-4C85-B7AF-1EADB89DB9E1}" type="slidenum">
              <a:rPr lang="en-GB" smtClean="0"/>
              <a:t>12</a:t>
            </a:fld>
            <a:endParaRPr lang="en-GB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7B176FCE-5F67-0686-E453-E2D5A4FA23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2D4BB0-9728-BE0F-07CA-D5FCC1B9C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253" y="222760"/>
            <a:ext cx="4326501" cy="5768668"/>
          </a:xfrm>
          <a:prstGeom prst="rect">
            <a:avLst/>
          </a:prstGeom>
        </p:spPr>
      </p:pic>
      <p:sp>
        <p:nvSpPr>
          <p:cNvPr id="9" name="AutoShape 4">
            <a:extLst>
              <a:ext uri="{FF2B5EF4-FFF2-40B4-BE49-F238E27FC236}">
                <a16:creationId xmlns:a16="http://schemas.microsoft.com/office/drawing/2014/main" id="{7E6B1482-E7C2-062A-29A8-69FB65771B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0EFEA0-1C43-A01B-562A-264F23EC9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" t="8524" r="30162" b="4611"/>
          <a:stretch/>
        </p:blipFill>
        <p:spPr>
          <a:xfrm>
            <a:off x="1294403" y="2726745"/>
            <a:ext cx="4572997" cy="32543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C58FD5-6526-E8B5-56BA-F7348EE0C64B}"/>
              </a:ext>
            </a:extLst>
          </p:cNvPr>
          <p:cNvSpPr txBox="1"/>
          <p:nvPr/>
        </p:nvSpPr>
        <p:spPr>
          <a:xfrm>
            <a:off x="2225777" y="5991428"/>
            <a:ext cx="2635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Fig.5. The original CAD model of the THGEMs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4E3840-0844-EF04-566D-1772BB638897}"/>
              </a:ext>
            </a:extLst>
          </p:cNvPr>
          <p:cNvSpPr txBox="1"/>
          <p:nvPr/>
        </p:nvSpPr>
        <p:spPr>
          <a:xfrm>
            <a:off x="7850903" y="5981127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Fig.6. One of the THGEMs resting in the holder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E10E8-CB51-10B0-C117-0773ABFF9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1D9FF-0412-F0BA-03A9-B60488D94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159602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7CBD5-CBE9-4577-544D-39A5EBEAF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0486"/>
            <a:ext cx="4400550" cy="808011"/>
          </a:xfrm>
        </p:spPr>
        <p:txBody>
          <a:bodyPr/>
          <a:lstStyle/>
          <a:p>
            <a:r>
              <a:rPr lang="en-GB" dirty="0"/>
              <a:t>Drift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4EAE8-58F8-800E-3CE4-113CA5829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708455"/>
            <a:ext cx="5131295" cy="246311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Field cage mounted on Delrin holders: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17 steel rings (ID 280mm), and a cathode   (OD 360mm)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Drift length of ~42 cm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Delrin spacers maintain distance between rings and provide stability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Resistor chain connected via terminal connector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EB139-0C57-145D-DD05-E4B057D2E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13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80CEA99-647A-1640-FF6C-4AE700843EA5}"/>
              </a:ext>
            </a:extLst>
          </p:cNvPr>
          <p:cNvGrpSpPr/>
          <p:nvPr/>
        </p:nvGrpSpPr>
        <p:grpSpPr>
          <a:xfrm>
            <a:off x="6096000" y="226218"/>
            <a:ext cx="4463059" cy="6212355"/>
            <a:chOff x="6707749" y="136525"/>
            <a:chExt cx="4463059" cy="6212355"/>
          </a:xfrm>
        </p:grpSpPr>
        <p:pic>
          <p:nvPicPr>
            <p:cNvPr id="8" name="Picture 7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7B3B2E99-6DDC-4508-E450-A16CC9DB4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7749" y="136525"/>
              <a:ext cx="4463059" cy="595074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1383D0D-7CBC-0208-703B-FCDA9081A135}"/>
                </a:ext>
              </a:extLst>
            </p:cNvPr>
            <p:cNvSpPr txBox="1"/>
            <p:nvPr/>
          </p:nvSpPr>
          <p:spPr>
            <a:xfrm>
              <a:off x="6834253" y="6087270"/>
              <a:ext cx="42100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Fig.8. The TPC mounted inside of the pressure vessel</a:t>
              </a:r>
            </a:p>
          </p:txBody>
        </p:sp>
      </p:grpSp>
      <p:pic>
        <p:nvPicPr>
          <p:cNvPr id="10" name="Picture 9" descr="A machine with wires on a table&#10;&#10;AI-generated content may be incorrect.">
            <a:extLst>
              <a:ext uri="{FF2B5EF4-FFF2-40B4-BE49-F238E27FC236}">
                <a16:creationId xmlns:a16="http://schemas.microsoft.com/office/drawing/2014/main" id="{35646E22-7F58-98B9-4FEC-9469A93A1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3158220"/>
            <a:ext cx="3590925" cy="2693194"/>
          </a:xfrm>
          <a:prstGeom prst="rect">
            <a:avLst/>
          </a:prstGeom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id="{05D04A1D-5805-6926-33CC-91F58A212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7862" y="5851414"/>
            <a:ext cx="26479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000" dirty="0">
                <a:effectLst/>
                <a:ea typeface="Times New Roman" panose="02020603050405020304" pitchFamily="18" charset="0"/>
              </a:rPr>
              <a:t>Fig.7. The field cage seen from the side (left).</a:t>
            </a:r>
            <a:endParaRPr lang="en-GB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F167D-ECFC-1F1A-2567-01F607409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4FD4A-5584-B36A-10BB-9D1F3B9C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70060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658E8-E742-CEF5-F509-6BADBA38D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90" y="136525"/>
            <a:ext cx="5431903" cy="1325563"/>
          </a:xfrm>
        </p:spPr>
        <p:txBody>
          <a:bodyPr/>
          <a:lstStyle/>
          <a:p>
            <a:r>
              <a:rPr lang="en-GB" dirty="0"/>
              <a:t>Drift components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20BB4-E5CA-92F4-E184-DCB23386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98" y="1497955"/>
            <a:ext cx="4179752" cy="439015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THGEMs and wavelength shifter mounted to end of field cage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Double THGEM configuration for amplification: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PEN foil wavelength shifter: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Epoxy glue with good optical properties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Further amplification by </a:t>
            </a:r>
            <a:r>
              <a:rPr lang="en-GB" sz="1800" dirty="0" err="1"/>
              <a:t>Photonis</a:t>
            </a:r>
            <a:r>
              <a:rPr lang="en-GB" sz="1800" dirty="0"/>
              <a:t> Cricket intensifier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E8541-F0F1-26CE-830E-EABFDE300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6300" y="6515893"/>
            <a:ext cx="2743200" cy="365125"/>
          </a:xfrm>
        </p:spPr>
        <p:txBody>
          <a:bodyPr/>
          <a:lstStyle/>
          <a:p>
            <a:fld id="{FCAD0D56-427B-4C85-B7AF-1EADB89DB9E1}" type="slidenum">
              <a:rPr lang="en-GB" smtClean="0"/>
              <a:t>14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0EF7747-B36E-366E-9D4F-FD0468F4A1D5}"/>
              </a:ext>
            </a:extLst>
          </p:cNvPr>
          <p:cNvGrpSpPr/>
          <p:nvPr/>
        </p:nvGrpSpPr>
        <p:grpSpPr>
          <a:xfrm>
            <a:off x="4937039" y="586514"/>
            <a:ext cx="7127311" cy="4950170"/>
            <a:chOff x="6024968" y="1937766"/>
            <a:chExt cx="7127311" cy="4950170"/>
          </a:xfrm>
        </p:grpSpPr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3AAFA5C7-AC0E-1667-EBC6-4F99F2950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06123" y="6641715"/>
              <a:ext cx="515621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000" dirty="0">
                  <a:effectLst/>
                  <a:ea typeface="Times New Roman" panose="02020603050405020304" pitchFamily="18" charset="0"/>
                </a:rPr>
                <a:t>Fig.</a:t>
              </a:r>
              <a:r>
                <a:rPr lang="en-GB" sz="1000" dirty="0">
                  <a:ea typeface="Times New Roman" panose="02020603050405020304" pitchFamily="18" charset="0"/>
                </a:rPr>
                <a:t>9</a:t>
              </a:r>
              <a:r>
                <a:rPr lang="en-GB" sz="1000" dirty="0">
                  <a:effectLst/>
                  <a:ea typeface="Times New Roman" panose="02020603050405020304" pitchFamily="18" charset="0"/>
                </a:rPr>
                <a:t>. The field cage seen from the THGEM side (left), and from the cathode side (right).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  <p:pic>
          <p:nvPicPr>
            <p:cNvPr id="10" name="Picture 9" descr="A close up of a machine&#10;&#10;AI-generated content may be incorrect.">
              <a:extLst>
                <a:ext uri="{FF2B5EF4-FFF2-40B4-BE49-F238E27FC236}">
                  <a16:creationId xmlns:a16="http://schemas.microsoft.com/office/drawing/2014/main" id="{467354AA-83D2-1CA2-9E0A-7E3132F40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4968" y="1937766"/>
              <a:ext cx="3517061" cy="4689415"/>
            </a:xfrm>
            <a:prstGeom prst="rect">
              <a:avLst/>
            </a:prstGeom>
          </p:spPr>
        </p:pic>
        <p:pic>
          <p:nvPicPr>
            <p:cNvPr id="12" name="Picture 11" descr="A machine with wires connected to it&#10;&#10;AI-generated content may be incorrect.">
              <a:extLst>
                <a:ext uri="{FF2B5EF4-FFF2-40B4-BE49-F238E27FC236}">
                  <a16:creationId xmlns:a16="http://schemas.microsoft.com/office/drawing/2014/main" id="{AD947C54-89C1-024D-C871-3BD17481D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5218" y="1937766"/>
              <a:ext cx="3517061" cy="4689415"/>
            </a:xfrm>
            <a:prstGeom prst="rect">
              <a:avLst/>
            </a:prstGeom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A87BD-063F-73D2-3B0C-375314F1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36519-3A68-6461-F5C5-3E0F3FD7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249049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11A-D44B-7457-AF4A-001F76D24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80937" cy="1364298"/>
          </a:xfrm>
        </p:spPr>
        <p:txBody>
          <a:bodyPr>
            <a:normAutofit/>
          </a:bodyPr>
          <a:lstStyle/>
          <a:p>
            <a:r>
              <a:rPr lang="en-GB" sz="3600" dirty="0"/>
              <a:t>TimePIX3 camera readout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13A53-1AAC-AF33-934C-568548047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589" y="1908810"/>
            <a:ext cx="4320745" cy="4268153"/>
          </a:xfrm>
        </p:spPr>
        <p:txBody>
          <a:bodyPr>
            <a:norm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GB" sz="1800" dirty="0"/>
              <a:t>256x256 pixel array (14x14mm sensor size)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/>
              <a:t>Imaging plane of  ~120x120mm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/>
              <a:t>Measures Time-over-Threshold (</a:t>
            </a:r>
            <a:r>
              <a:rPr lang="en-GB" sz="1800" dirty="0" err="1"/>
              <a:t>ToT</a:t>
            </a:r>
            <a:r>
              <a:rPr lang="en-GB" sz="1800" dirty="0"/>
              <a:t>), Time-of-Arrival (</a:t>
            </a:r>
            <a:r>
              <a:rPr lang="en-GB" sz="1800" dirty="0" err="1"/>
              <a:t>ToA</a:t>
            </a:r>
            <a:r>
              <a:rPr lang="en-GB" sz="1800" dirty="0"/>
              <a:t>), pixel coordinates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err="1"/>
              <a:t>ToA</a:t>
            </a:r>
            <a:r>
              <a:rPr lang="en-GB" sz="1800" dirty="0"/>
              <a:t> resolution of ~1.6ns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/>
              <a:t>Natively 3D data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/>
              <a:t>Zero-supressed readout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A5259-B46E-4DD9-4FE1-9D3E2FAB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15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24BA33-C763-3D27-2575-3DF481EA02D8}"/>
              </a:ext>
            </a:extLst>
          </p:cNvPr>
          <p:cNvGrpSpPr/>
          <p:nvPr/>
        </p:nvGrpSpPr>
        <p:grpSpPr>
          <a:xfrm>
            <a:off x="4819137" y="365125"/>
            <a:ext cx="6128952" cy="5944833"/>
            <a:chOff x="-787309" y="87986"/>
            <a:chExt cx="5488082" cy="54497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DABD50D-0553-E4F1-5D29-7A89F0B059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27" b="21269"/>
            <a:stretch/>
          </p:blipFill>
          <p:spPr bwMode="auto">
            <a:xfrm>
              <a:off x="-787309" y="87986"/>
              <a:ext cx="5488082" cy="50954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85D36A80-C72F-3AE0-EA54-F4677FD6FE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427" y="5225939"/>
              <a:ext cx="3425762" cy="311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10. TPX3 in mounted onto the camera mount.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ACA67-6AFB-7867-DECD-6B0C147DF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D4E06-39FE-F12F-768B-C62AF1C7F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311380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648ED-5998-AF31-22EB-C754751B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78146" cy="1325563"/>
          </a:xfrm>
        </p:spPr>
        <p:txBody>
          <a:bodyPr/>
          <a:lstStyle/>
          <a:p>
            <a:r>
              <a:rPr lang="en-GB" dirty="0" err="1"/>
              <a:t>Photonis</a:t>
            </a:r>
            <a:r>
              <a:rPr lang="en-GB" dirty="0"/>
              <a:t> Cricket Intensifier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4A64959-D4B5-97F2-5637-CBD95559FD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8" r="11599" b="12543"/>
          <a:stretch/>
        </p:blipFill>
        <p:spPr>
          <a:xfrm>
            <a:off x="5829798" y="295658"/>
            <a:ext cx="5561604" cy="5802157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F31C8-AAF2-BE98-0F0D-0657C392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16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637774-A23A-378C-D91A-31C7B39FB8C7}"/>
              </a:ext>
            </a:extLst>
          </p:cNvPr>
          <p:cNvSpPr txBox="1"/>
          <p:nvPr/>
        </p:nvSpPr>
        <p:spPr>
          <a:xfrm>
            <a:off x="7317259" y="6097815"/>
            <a:ext cx="2586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Fig.11. The </a:t>
            </a:r>
            <a:r>
              <a:rPr lang="en-GB" sz="1000" dirty="0" err="1"/>
              <a:t>Photonis</a:t>
            </a:r>
            <a:r>
              <a:rPr lang="en-GB" sz="1000" dirty="0"/>
              <a:t> Cricket image intensifier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0BC614-2DA3-321F-E541-9F0B0D7B8B71}"/>
              </a:ext>
            </a:extLst>
          </p:cNvPr>
          <p:cNvSpPr txBox="1"/>
          <p:nvPr/>
        </p:nvSpPr>
        <p:spPr>
          <a:xfrm>
            <a:off x="980302" y="1970931"/>
            <a:ext cx="4786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Light impinges on photocathode, emitting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Electrons are amplified through double chevron-shaped MCPs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Electrons strike scintillation pad, producing light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This light is then imaged by the TimePIX3 camera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47EFF5-AA61-3184-0D4B-211D000B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0F4B6-9BC0-5FB3-8A0B-361AB7CE1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89472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770FF-F293-87CB-AA28-1B5C788DE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Charge</a:t>
            </a:r>
            <a:r>
              <a:rPr lang="en-GB" dirty="0"/>
              <a:t> 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C548C-DE94-A121-7623-F62427FF6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428" y="1505269"/>
            <a:ext cx="6872447" cy="23888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Two channel readout: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Preamps connected to electrodes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Convert charge into measurable voltage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Connected to oscilloscope for readout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Can measure output pulse height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2F0E9-8468-2DC0-8BD8-58A9B57FC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17</a:t>
            </a:fld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7C796F8-8639-113A-2D17-0B92A7A12459}"/>
              </a:ext>
            </a:extLst>
          </p:cNvPr>
          <p:cNvGrpSpPr/>
          <p:nvPr/>
        </p:nvGrpSpPr>
        <p:grpSpPr>
          <a:xfrm>
            <a:off x="731824" y="3144788"/>
            <a:ext cx="6496274" cy="2745147"/>
            <a:chOff x="2800350" y="-1170300"/>
            <a:chExt cx="6553960" cy="3031384"/>
          </a:xfrm>
        </p:grpSpPr>
        <p:pic>
          <p:nvPicPr>
            <p:cNvPr id="12" name="Picture 11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AEEF3167-341B-34B9-ED84-D1609049F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-1170300"/>
              <a:ext cx="6553960" cy="2759490"/>
            </a:xfrm>
            <a:prstGeom prst="rect">
              <a:avLst/>
            </a:prstGeom>
            <a:noFill/>
          </p:spPr>
        </p:pic>
        <p:sp>
          <p:nvSpPr>
            <p:cNvPr id="13" name="Text Box 2">
              <a:extLst>
                <a:ext uri="{FF2B5EF4-FFF2-40B4-BE49-F238E27FC236}">
                  <a16:creationId xmlns:a16="http://schemas.microsoft.com/office/drawing/2014/main" id="{E1403DEE-5DC9-4698-C362-6B6B4828EB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9778" y="1589190"/>
              <a:ext cx="4015104" cy="271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000" dirty="0">
                  <a:effectLst/>
                  <a:ea typeface="Times New Roman" panose="02020603050405020304" pitchFamily="18" charset="0"/>
                </a:rPr>
                <a:t>Fig. </a:t>
              </a:r>
              <a:r>
                <a:rPr lang="en-GB" sz="1000" dirty="0">
                  <a:ea typeface="Times New Roman" panose="02020603050405020304" pitchFamily="18" charset="0"/>
                </a:rPr>
                <a:t>12</a:t>
              </a:r>
              <a:r>
                <a:rPr lang="en-GB" sz="1000" dirty="0">
                  <a:effectLst/>
                  <a:ea typeface="Times New Roman" panose="02020603050405020304" pitchFamily="18" charset="0"/>
                </a:rPr>
                <a:t>. Circuit diagram for the THGEMs and charge readout.</a:t>
              </a:r>
              <a:endParaRPr lang="en-GB" sz="1050" dirty="0">
                <a:effectLst/>
                <a:ea typeface="Times New Roman" panose="02020603050405020304" pitchFamily="18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1B5CB2-E6EC-1B20-3E5E-21C32BB00084}"/>
              </a:ext>
            </a:extLst>
          </p:cNvPr>
          <p:cNvGrpSpPr/>
          <p:nvPr/>
        </p:nvGrpSpPr>
        <p:grpSpPr>
          <a:xfrm>
            <a:off x="7388018" y="605514"/>
            <a:ext cx="3878707" cy="5119011"/>
            <a:chOff x="4725563" y="1842878"/>
            <a:chExt cx="2740875" cy="413123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18E0EC2-0826-F632-52AC-49E221829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5563" y="1842878"/>
              <a:ext cx="2740874" cy="36954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 Box 2">
              <a:extLst>
                <a:ext uri="{FF2B5EF4-FFF2-40B4-BE49-F238E27FC236}">
                  <a16:creationId xmlns:a16="http://schemas.microsoft.com/office/drawing/2014/main" id="{BCF53C47-0209-C736-ED81-CDB3841EA7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5564" y="5519734"/>
              <a:ext cx="2740874" cy="454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en-US" sz="1000" dirty="0">
                  <a:effectLst/>
                  <a:ea typeface="Times New Roman" panose="02020603050405020304" pitchFamily="18" charset="0"/>
                </a:rPr>
                <a:t>Fig. </a:t>
              </a:r>
              <a:r>
                <a:rPr lang="en-US" sz="1000" dirty="0">
                  <a:ea typeface="Times New Roman" panose="02020603050405020304" pitchFamily="18" charset="0"/>
                </a:rPr>
                <a:t>13</a:t>
              </a:r>
              <a:r>
                <a:rPr lang="en-US" sz="1000" dirty="0">
                  <a:effectLst/>
                  <a:ea typeface="Times New Roman" panose="02020603050405020304" pitchFamily="18" charset="0"/>
                </a:rPr>
                <a:t>. The two high voltage power supplies (left), and the preamplifier and evaluation board (right).</a:t>
              </a:r>
              <a:endParaRPr lang="en-GB" sz="1050" dirty="0">
                <a:effectLst/>
                <a:ea typeface="Times New Roman" panose="02020603050405020304" pitchFamily="18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0E129-E4F5-3923-E223-FDF830EA6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3755C-788F-B3A4-F8BD-FFAAF9600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827120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C4B64-69DC-CBEE-F6F2-667F2A377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FC2C-2F8C-C318-EAC4-4987517B1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730" y="165787"/>
            <a:ext cx="3183152" cy="1079964"/>
          </a:xfrm>
        </p:spPr>
        <p:txBody>
          <a:bodyPr>
            <a:noAutofit/>
          </a:bodyPr>
          <a:lstStyle/>
          <a:p>
            <a:r>
              <a:rPr lang="en-GB" sz="3600" dirty="0"/>
              <a:t>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ED40B-1814-62B5-A1C1-9D1525A2F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9816"/>
            <a:ext cx="7984524" cy="345989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900" dirty="0"/>
              <a:t>Measuring effect on light output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900" dirty="0"/>
              <a:t>Integration test of charge readout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Looking for signal indication from coincident events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900" dirty="0"/>
              <a:t>Electrical Fields: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Field Cage: 0.1 kV/cm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Bottom THGEM: 10 kV/cm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Top THGEM: 9 kV/cm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900" dirty="0"/>
              <a:t>Measurements performed in two different settings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6175B-E1F5-7055-B620-ECDCE7C7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18</a:t>
            </a:fld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FC0B45A-8C39-B8EB-43AA-B150D09EB6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172639"/>
              </p:ext>
            </p:extLst>
          </p:nvPr>
        </p:nvGraphicFramePr>
        <p:xfrm>
          <a:off x="1486930" y="4360527"/>
          <a:ext cx="5865340" cy="1553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470">
                  <a:extLst>
                    <a:ext uri="{9D8B030D-6E8A-4147-A177-3AD203B41FA5}">
                      <a16:colId xmlns:a16="http://schemas.microsoft.com/office/drawing/2014/main" val="3092532613"/>
                    </a:ext>
                  </a:extLst>
                </a:gridCol>
                <a:gridCol w="2068385">
                  <a:extLst>
                    <a:ext uri="{9D8B030D-6E8A-4147-A177-3AD203B41FA5}">
                      <a16:colId xmlns:a16="http://schemas.microsoft.com/office/drawing/2014/main" val="3453553772"/>
                    </a:ext>
                  </a:extLst>
                </a:gridCol>
                <a:gridCol w="2083485">
                  <a:extLst>
                    <a:ext uri="{9D8B030D-6E8A-4147-A177-3AD203B41FA5}">
                      <a16:colId xmlns:a16="http://schemas.microsoft.com/office/drawing/2014/main" val="1262591856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Measurement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Measurement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078140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Pressure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 to 6 bar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1.2 to 1.3 bar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8507540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Gas mixture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Pure argon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Argon-methane ratio:</a:t>
                      </a:r>
                    </a:p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100%:0% to 90%:10%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36337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9B028-0D8E-1EC6-9EB1-77CA86539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83A54-8959-0A2A-70E0-BD5ECBAF2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186671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721C-D1CE-8318-C8D8-8B0D88958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42" y="365125"/>
            <a:ext cx="5447356" cy="1325563"/>
          </a:xfrm>
        </p:spPr>
        <p:txBody>
          <a:bodyPr>
            <a:noAutofit/>
          </a:bodyPr>
          <a:lstStyle/>
          <a:p>
            <a:r>
              <a:rPr lang="en-GB" sz="3600" dirty="0"/>
              <a:t>Measurements at Different Methane Fractions Between 1.2 and 1.3 bar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6B1F6-7FD5-364F-BCAE-3236A013F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337" y="2454876"/>
            <a:ext cx="4701301" cy="392876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Integrated light images: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Recorded at each methane fraction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Clearer when calculating </a:t>
            </a:r>
            <a:r>
              <a:rPr lang="en-GB" sz="1600" dirty="0" err="1"/>
              <a:t>ToT</a:t>
            </a:r>
            <a:r>
              <a:rPr lang="en-GB" sz="1600" dirty="0"/>
              <a:t> integral (See next slide)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Charge readout: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Observed events at each fraction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Significant amount of noise in channels and difficult to build pulse-height spectrum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5373C-7872-9A56-59A8-9724D2D5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19</a:t>
            </a:fld>
            <a:endParaRPr lang="en-GB"/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4E15A477-AA36-1B46-2D33-9EF43DEB4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935" y="2706877"/>
            <a:ext cx="4545330" cy="2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Integrated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ToT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images at various methane fractions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74A50423-443D-4953-4EF9-6F74E6C68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291" y="6217850"/>
            <a:ext cx="430597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14. Coincident events recorded at various methane fractions.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41363C-5D84-8FE9-925D-2F8F4F261EA7}"/>
              </a:ext>
            </a:extLst>
          </p:cNvPr>
          <p:cNvGrpSpPr/>
          <p:nvPr/>
        </p:nvGrpSpPr>
        <p:grpSpPr>
          <a:xfrm>
            <a:off x="5725298" y="-14623"/>
            <a:ext cx="5911852" cy="2734945"/>
            <a:chOff x="0" y="0"/>
            <a:chExt cx="5912416" cy="2734945"/>
          </a:xfrm>
        </p:grpSpPr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8C4764AD-8DFB-02F0-5FEB-E151D269F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950" y="0"/>
              <a:ext cx="1644595" cy="375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kern="100">
                  <a:effectLst/>
                  <a:latin typeface="Times New Roman" panose="02020603050405020304" pitchFamily="18" charset="0"/>
                  <a:ea typeface="Aptos" panose="020B0004020202020204" pitchFamily="34" charset="0"/>
                  <a:cs typeface="Times New Roman" panose="02020603050405020304" pitchFamily="18" charset="0"/>
                </a:rPr>
                <a:t>Pure Argon (1231 mbar)</a:t>
              </a:r>
              <a:endParaRPr lang="en-GB" sz="11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AEC5087-F1AB-BA0F-668D-99B88FC80D84}"/>
                </a:ext>
              </a:extLst>
            </p:cNvPr>
            <p:cNvGrpSpPr/>
            <p:nvPr/>
          </p:nvGrpSpPr>
          <p:grpSpPr>
            <a:xfrm>
              <a:off x="0" y="0"/>
              <a:ext cx="5912416" cy="2734945"/>
              <a:chOff x="0" y="0"/>
              <a:chExt cx="5912416" cy="2734945"/>
            </a:xfrm>
          </p:grpSpPr>
          <p:sp>
            <p:nvSpPr>
              <p:cNvPr id="12" name="Text Box 2">
                <a:extLst>
                  <a:ext uri="{FF2B5EF4-FFF2-40B4-BE49-F238E27FC236}">
                    <a16:creationId xmlns:a16="http://schemas.microsoft.com/office/drawing/2014/main" id="{685D68D1-DD42-1BA0-E3C9-6AD6E91154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7700" y="0"/>
                <a:ext cx="2045267" cy="3758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 kern="100">
                    <a:effectLst/>
                    <a:latin typeface="Times New Roman" panose="020206030504050203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98% Ar + 2% CH4 (1233 mbar)</a:t>
                </a:r>
                <a:endParaRPr lang="en-GB" sz="1100" kern="10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D0E47BA-A218-6BBE-093E-30F2ABD92E3F}"/>
                  </a:ext>
                </a:extLst>
              </p:cNvPr>
              <p:cNvGrpSpPr/>
              <p:nvPr/>
            </p:nvGrpSpPr>
            <p:grpSpPr>
              <a:xfrm>
                <a:off x="0" y="6350"/>
                <a:ext cx="5912416" cy="2728595"/>
                <a:chOff x="0" y="0"/>
                <a:chExt cx="5912416" cy="2728595"/>
              </a:xfrm>
            </p:grpSpPr>
            <p:sp>
              <p:nvSpPr>
                <p:cNvPr id="16" name="Text Box 2">
                  <a:extLst>
                    <a:ext uri="{FF2B5EF4-FFF2-40B4-BE49-F238E27FC236}">
                      <a16:creationId xmlns:a16="http://schemas.microsoft.com/office/drawing/2014/main" id="{1384D535-5501-1F95-F6F8-346D3BE7A39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79850" y="0"/>
                  <a:ext cx="2020183" cy="3758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kern="100">
                      <a:effectLst/>
                      <a:latin typeface="Times New Roman" panose="02020603050405020304" pitchFamily="18" charset="0"/>
                      <a:ea typeface="Aptos" panose="020B0004020202020204" pitchFamily="34" charset="0"/>
                      <a:cs typeface="Times New Roman" panose="02020603050405020304" pitchFamily="18" charset="0"/>
                    </a:rPr>
                    <a:t>96% Ar + 4% CH4 (1265 mbar)</a:t>
                  </a:r>
                  <a:endParaRPr lang="en-GB" sz="1100" kern="10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2AD3270B-564A-C6AD-2956-ECAAE56D75C3}"/>
                    </a:ext>
                  </a:extLst>
                </p:cNvPr>
                <p:cNvGrpSpPr/>
                <p:nvPr/>
              </p:nvGrpSpPr>
              <p:grpSpPr>
                <a:xfrm>
                  <a:off x="0" y="241300"/>
                  <a:ext cx="5912416" cy="2487295"/>
                  <a:chOff x="0" y="0"/>
                  <a:chExt cx="5912416" cy="2487295"/>
                </a:xfrm>
              </p:grpSpPr>
              <p:sp>
                <p:nvSpPr>
                  <p:cNvPr id="18" name="Text Box 2">
                    <a:extLst>
                      <a:ext uri="{FF2B5EF4-FFF2-40B4-BE49-F238E27FC236}">
                        <a16:creationId xmlns:a16="http://schemas.microsoft.com/office/drawing/2014/main" id="{3C48579C-23FB-7B28-BA97-77EF3575C98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1117600"/>
                    <a:ext cx="2045267" cy="37585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 kern="100"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a:t>94% Ar + 6% CH4 (1288 mbar)</a:t>
                    </a:r>
                    <a:endParaRPr lang="en-GB" sz="1100" kern="100">
                      <a:effectLst/>
                      <a:latin typeface="Aptos" panose="020B0004020202020204" pitchFamily="34" charset="0"/>
                      <a:ea typeface="Aptos" panose="020B000402020202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72901318-3859-418C-C503-AD42D64C7253}"/>
                      </a:ext>
                    </a:extLst>
                  </p:cNvPr>
                  <p:cNvGrpSpPr/>
                  <p:nvPr/>
                </p:nvGrpSpPr>
                <p:grpSpPr>
                  <a:xfrm>
                    <a:off x="76200" y="0"/>
                    <a:ext cx="5836216" cy="2487295"/>
                    <a:chOff x="0" y="0"/>
                    <a:chExt cx="5836216" cy="2487295"/>
                  </a:xfrm>
                </p:grpSpPr>
                <p:sp>
                  <p:nvSpPr>
                    <p:cNvPr id="20" name="Text Box 2">
                      <a:extLst>
                        <a:ext uri="{FF2B5EF4-FFF2-40B4-BE49-F238E27FC236}">
                          <a16:creationId xmlns:a16="http://schemas.microsoft.com/office/drawing/2014/main" id="{D2C4467F-E13F-6C5E-B0AB-92F1EB00645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05000" y="1136650"/>
                      <a:ext cx="2038917" cy="37585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92% Ar +8% CH4 (1306 mbar)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7DC9FACD-4183-9BAB-CEAB-86D095E17F1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5836216" cy="2487295"/>
                      <a:chOff x="0" y="0"/>
                      <a:chExt cx="5836216" cy="2487295"/>
                    </a:xfrm>
                  </p:grpSpPr>
                  <p:grpSp>
                    <p:nvGrpSpPr>
                      <p:cNvPr id="22" name="Group 21">
                        <a:extLst>
                          <a:ext uri="{FF2B5EF4-FFF2-40B4-BE49-F238E27FC236}">
                            <a16:creationId xmlns:a16="http://schemas.microsoft.com/office/drawing/2014/main" id="{5756CACB-6833-BC49-1622-02C09B5428D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0"/>
                        <a:ext cx="5785485" cy="2487295"/>
                        <a:chOff x="0" y="0"/>
                        <a:chExt cx="5785485" cy="2487295"/>
                      </a:xfrm>
                    </p:grpSpPr>
                    <p:pic>
                      <p:nvPicPr>
                        <p:cNvPr id="24" name="Picture 23" descr="A green and yellow dot in a purple background&#10;&#10;AI-generated content may be incorrect.">
                          <a:extLst>
                            <a:ext uri="{FF2B5EF4-FFF2-40B4-BE49-F238E27FC236}">
                              <a16:creationId xmlns:a16="http://schemas.microsoft.com/office/drawing/2014/main" id="{52248494-17A0-995A-3B72-29FA8F89BBE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1933575" cy="1123950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5" name="Picture 24" descr="A blue square with a black border&#10;&#10;AI-generated content may be incorrect.">
                          <a:extLst>
                            <a:ext uri="{FF2B5EF4-FFF2-40B4-BE49-F238E27FC236}">
                              <a16:creationId xmlns:a16="http://schemas.microsoft.com/office/drawing/2014/main" id="{123DE681-3CE2-17EF-A1FE-70B26AED23C4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933575" y="0"/>
                          <a:ext cx="1898650" cy="1123950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6" name="Picture 25" descr="A purple square with a black border&#10;&#10;AI-generated content may be incorrect.">
                          <a:extLst>
                            <a:ext uri="{FF2B5EF4-FFF2-40B4-BE49-F238E27FC236}">
                              <a16:creationId xmlns:a16="http://schemas.microsoft.com/office/drawing/2014/main" id="{25B3B08A-B523-DB0C-3864-EB498711A10F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829050" y="0"/>
                          <a:ext cx="1933575" cy="113982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7" name="Picture 26" descr="A purple square with black border&#10;&#10;AI-generated content may be incorrect.">
                          <a:extLst>
                            <a:ext uri="{FF2B5EF4-FFF2-40B4-BE49-F238E27FC236}">
                              <a16:creationId xmlns:a16="http://schemas.microsoft.com/office/drawing/2014/main" id="{D68FD228-C84E-9493-F657-9E4820AE06F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0" y="1343025"/>
                          <a:ext cx="1933575" cy="1144270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8" name="Picture 27" descr="A purple square with black border&#10;&#10;AI-generated content may be incorrect.">
                          <a:extLst>
                            <a:ext uri="{FF2B5EF4-FFF2-40B4-BE49-F238E27FC236}">
                              <a16:creationId xmlns:a16="http://schemas.microsoft.com/office/drawing/2014/main" id="{CA9253FF-A9B3-6432-55F7-4C56F962E7A5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933575" y="1343025"/>
                          <a:ext cx="1927860" cy="113982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9" name="Picture 28" descr="A purple square with black border&#10;&#10;AI-generated content may be incorrect.">
                          <a:extLst>
                            <a:ext uri="{FF2B5EF4-FFF2-40B4-BE49-F238E27FC236}">
                              <a16:creationId xmlns:a16="http://schemas.microsoft.com/office/drawing/2014/main" id="{6B8046A4-A47F-4CEE-0AEF-F442ABD91CF4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857625" y="1333500"/>
                          <a:ext cx="1927860" cy="1142365"/>
                        </a:xfrm>
                        <a:prstGeom prst="rect">
                          <a:avLst/>
                        </a:prstGeom>
                      </p:spPr>
                    </p:pic>
                  </p:grpSp>
                  <p:sp>
                    <p:nvSpPr>
                      <p:cNvPr id="23" name="Text Box 2">
                        <a:extLst>
                          <a:ext uri="{FF2B5EF4-FFF2-40B4-BE49-F238E27FC236}">
                            <a16:creationId xmlns:a16="http://schemas.microsoft.com/office/drawing/2014/main" id="{E2CD0895-16D9-D67E-948A-A9DBD33CD2A6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771900" y="1111250"/>
                        <a:ext cx="2064316" cy="37585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GB" sz="1100" kern="100" dirty="0">
                            <a:effectLst/>
                            <a:latin typeface="Times New Roman" panose="020206030504050203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a:t>90% Ar +10% CH4 (1335 mbar)</a:t>
                        </a:r>
                        <a:endParaRPr lang="en-GB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A3A553A6-846E-A023-F9DB-779735CC8E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5298" y="2898671"/>
            <a:ext cx="5838269" cy="329486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C0B69-5F07-FF8A-D7EB-6B5D8A3D7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D93A9-802B-FD27-4F95-3BC01BD29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13905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C6D45-A180-E730-0FA3-FF95425A4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reminder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91696-4BD6-1D2D-BFC9-61091CCF7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Task 7.4. </a:t>
            </a:r>
            <a:r>
              <a:rPr lang="en-GB" b="0" i="0" dirty="0">
                <a:solidFill>
                  <a:schemeClr val="accent3"/>
                </a:solidFill>
                <a:effectLst/>
                <a:latin typeface="sourcesans-regular"/>
              </a:rPr>
              <a:t>A 4-channel electronic board prototype for cluster counting and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Hybrid readout for high pressure gas TPC for neutrino physics</a:t>
            </a:r>
            <a:b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</a:b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• </a:t>
            </a:r>
            <a:r>
              <a:rPr lang="en-GB" b="0" i="0" dirty="0">
                <a:solidFill>
                  <a:schemeClr val="accent3"/>
                </a:solidFill>
                <a:effectLst/>
                <a:latin typeface="sourcesans-regular"/>
              </a:rPr>
              <a:t>Design electronics and realise a 4-channel prototype for cluster counting in ultra-light drift chambers</a:t>
            </a:r>
            <a:b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</a:b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• Identification and characterisation of adequate gasses</a:t>
            </a:r>
            <a:b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</a:b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• Construction of a small-scale TPC prototype (#10 l) with a hybrid charge and optical readout</a:t>
            </a:r>
          </a:p>
          <a:p>
            <a:pPr marL="0" indent="0" algn="l">
              <a:buNone/>
            </a:pPr>
            <a:r>
              <a:rPr lang="en-GB" dirty="0">
                <a:solidFill>
                  <a:srgbClr val="292929"/>
                </a:solidFill>
                <a:latin typeface="sourcesans-regular"/>
              </a:rPr>
              <a:t>(</a:t>
            </a:r>
            <a:r>
              <a:rPr lang="en-GB" dirty="0">
                <a:solidFill>
                  <a:srgbClr val="292929"/>
                </a:solidFill>
                <a:latin typeface="sourcesans-regular"/>
                <a:hlinkClick r:id="rId2"/>
              </a:rPr>
              <a:t>https://aidainnova.web.cern.ch/wp7</a:t>
            </a:r>
            <a:r>
              <a:rPr lang="en-GB" dirty="0">
                <a:solidFill>
                  <a:srgbClr val="292929"/>
                </a:solidFill>
                <a:latin typeface="sourcesans-regular"/>
              </a:rPr>
              <a:t>)</a:t>
            </a: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0BD46-F216-6EA6-CCDC-2749B31B9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019D4-7A81-2413-8888-E61D428D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6DFC5-EED5-2A85-17D9-F87DAC988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947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10B5E-2867-5B7C-694A-7FD877480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/>
              <a:t>ToT</a:t>
            </a:r>
            <a:r>
              <a:rPr lang="en-GB" sz="4000" dirty="0"/>
              <a:t> Integral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CAEB6-98F8-3FAB-77D5-DC0B8A98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20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EFA678-4353-07E3-CA60-8DCBAA0612AC}"/>
                  </a:ext>
                </a:extLst>
              </p:cNvPr>
              <p:cNvSpPr txBox="1"/>
              <p:nvPr/>
            </p:nvSpPr>
            <p:spPr>
              <a:xfrm>
                <a:off x="772035" y="1353942"/>
                <a:ext cx="3526060" cy="1779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GB" dirty="0"/>
                  <a:t>Fit 2D histogram to data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dirty="0"/>
                  <a:t>Excluded region outside </a:t>
                </a:r>
                <a:r>
                  <a:rPr lang="en-GB" dirty="0">
                    <a:ea typeface="Calibri" panose="020F0502020204030204" pitchFamily="34" charset="0"/>
                    <a:cs typeface="Calibri" panose="020F0502020204030204" pitchFamily="34" charset="0"/>
                  </a:rPr>
                  <a:t>±2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dirty="0"/>
                  <a:t>Compress data onto x axis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dirty="0"/>
                  <a:t>Fit 1D histogram and background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dirty="0"/>
                  <a:t>Sum signal for </a:t>
                </a:r>
                <a:r>
                  <a:rPr lang="en-GB" dirty="0" err="1"/>
                  <a:t>ToT</a:t>
                </a:r>
                <a:r>
                  <a:rPr lang="en-GB" dirty="0"/>
                  <a:t> integral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EFA678-4353-07E3-CA60-8DCBAA061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035" y="1353942"/>
                <a:ext cx="3526060" cy="1779718"/>
              </a:xfrm>
              <a:prstGeom prst="rect">
                <a:avLst/>
              </a:prstGeom>
              <a:blipFill>
                <a:blip r:embed="rId2"/>
                <a:stretch>
                  <a:fillRect l="-1384" t="-2055" b="-4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6B7CAEC-EE30-3EC5-268F-958DF50718CA}"/>
              </a:ext>
            </a:extLst>
          </p:cNvPr>
          <p:cNvSpPr txBox="1"/>
          <p:nvPr/>
        </p:nvSpPr>
        <p:spPr>
          <a:xfrm>
            <a:off x="4575175" y="6008084"/>
            <a:ext cx="6501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Fig.15. The Integrated Time-over-Threshold image (top), and the cut 1D compressed data with a histogram plus background fit (bottom)</a:t>
            </a:r>
          </a:p>
        </p:txBody>
      </p:sp>
      <p:pic>
        <p:nvPicPr>
          <p:cNvPr id="12" name="Picture 11" descr="A graph and chart of a function&#10;&#10;AI-generated content may be incorrect.">
            <a:extLst>
              <a:ext uri="{FF2B5EF4-FFF2-40B4-BE49-F238E27FC236}">
                <a16:creationId xmlns:a16="http://schemas.microsoft.com/office/drawing/2014/main" id="{1D0F2649-FD68-349F-98EA-B6003E18B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360" y="-65091"/>
            <a:ext cx="6073175" cy="60731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6D374-2A2F-A3B3-5FFD-307BBF60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56BEA-F632-43F0-4348-C981DCDF8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019140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B3D0C-0762-22F7-70E8-8D192FB62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9590"/>
            <a:ext cx="4599039" cy="1325563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Measurements at Different Methane Fractions Between 1.2 and 1.3 bar – integrated Signal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770AF-EAFD-6369-B010-12EC0A913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64643"/>
            <a:ext cx="3684639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 err="1"/>
              <a:t>ToT</a:t>
            </a:r>
            <a:r>
              <a:rPr lang="en-GB" sz="1800" dirty="0"/>
              <a:t> integral: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Calculated for every methane fraction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0% methane fraction set baseline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At 1.5% methane fraction, light yield falls to 21%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10% Light yield at 4% methane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10% methane mixture yields 4% of baseline light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0A5B7-69AE-AC9C-CE1D-7860B150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21</a:t>
            </a:fld>
            <a:endParaRPr lang="en-GB"/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9D2310CE-C76C-B474-7CE3-9598994DB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734" y="6166120"/>
            <a:ext cx="5417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dirty="0">
                <a:effectLst/>
                <a:ea typeface="Times New Roman" panose="02020603050405020304" pitchFamily="18" charset="0"/>
              </a:rPr>
              <a:t>Fig. 1</a:t>
            </a:r>
            <a:r>
              <a:rPr lang="en-GB" sz="1100" dirty="0">
                <a:ea typeface="Times New Roman" panose="02020603050405020304" pitchFamily="18" charset="0"/>
              </a:rPr>
              <a:t>6</a:t>
            </a:r>
            <a:r>
              <a:rPr lang="en-GB" sz="1100" dirty="0">
                <a:effectLst/>
                <a:ea typeface="Times New Roman" panose="02020603050405020304" pitchFamily="18" charset="0"/>
              </a:rPr>
              <a:t>. Calculated relative optical signal strength as a function of the CH</a:t>
            </a:r>
            <a:r>
              <a:rPr lang="en-GB" sz="1100" baseline="-25000" dirty="0">
                <a:effectLst/>
                <a:ea typeface="Times New Roman" panose="02020603050405020304" pitchFamily="18" charset="0"/>
              </a:rPr>
              <a:t>4 </a:t>
            </a:r>
            <a:r>
              <a:rPr lang="en-GB" sz="1100" dirty="0">
                <a:effectLst/>
                <a:ea typeface="Times New Roman" panose="02020603050405020304" pitchFamily="18" charset="0"/>
              </a:rPr>
              <a:t>fraction.</a:t>
            </a:r>
            <a:endParaRPr lang="en-GB" sz="12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903F4CA9-C9E8-4940-B5B8-8535B6B3D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485" y="64950"/>
            <a:ext cx="6303154" cy="616059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C190C-5580-54C8-B481-7FF1A95C4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58F73-5D35-4F8E-C910-C2B8D7707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CB007E-3C06-3FD8-FDA1-86F3B9DB94CE}"/>
              </a:ext>
            </a:extLst>
          </p:cNvPr>
          <p:cNvSpPr txBox="1"/>
          <p:nvPr/>
        </p:nvSpPr>
        <p:spPr>
          <a:xfrm>
            <a:off x="6701789" y="2591249"/>
            <a:ext cx="19088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1200" dirty="0">
                <a:effectLst/>
                <a:ea typeface="Times New Roman" panose="02020603050405020304" pitchFamily="18" charset="0"/>
              </a:rPr>
              <a:t>A y=a/x curve has been added to guide the eyes.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711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761E-2921-53E8-3540-895827E58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022" y="264096"/>
            <a:ext cx="4779224" cy="1325563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Measurements at High-Pressure Pure Argon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928CE-FC14-71BD-DFC5-BFD38A878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40642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Data taken in pure (&gt;99.5%) argon: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Integrated images at constant THGEM and field cage bias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Decreasing light with increasing pressure (decreasing E/P, see outlook)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Charge readout: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Observed events at each fraction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6D08F-EE42-CF56-55A2-A0396C401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22</a:t>
            </a:fld>
            <a:endParaRPr lang="en-GB"/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90622125-E268-68FF-2A78-975F673A6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916" y="2671490"/>
            <a:ext cx="416980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15. The integrated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ToT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images at different pressures of argon.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5DC465A3-81D9-C80C-EDD8-6C8E71439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5556" y="5949943"/>
            <a:ext cx="4114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Coincident events observed at different argon pressures.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1C25C7-0E94-59C7-A2A2-2985B2EA197B}"/>
              </a:ext>
            </a:extLst>
          </p:cNvPr>
          <p:cNvGrpSpPr/>
          <p:nvPr/>
        </p:nvGrpSpPr>
        <p:grpSpPr>
          <a:xfrm>
            <a:off x="5538310" y="78077"/>
            <a:ext cx="5230180" cy="2591142"/>
            <a:chOff x="0" y="0"/>
            <a:chExt cx="5709679" cy="27273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D679079-5116-BD96-5CE8-03A72792CE39}"/>
                </a:ext>
              </a:extLst>
            </p:cNvPr>
            <p:cNvGrpSpPr/>
            <p:nvPr/>
          </p:nvGrpSpPr>
          <p:grpSpPr>
            <a:xfrm>
              <a:off x="0" y="0"/>
              <a:ext cx="5203530" cy="1384300"/>
              <a:chOff x="0" y="0"/>
              <a:chExt cx="5203530" cy="138430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BC23BB56-BE45-0243-4543-A08E5DFA63D4}"/>
                  </a:ext>
                </a:extLst>
              </p:cNvPr>
              <p:cNvGrpSpPr/>
              <p:nvPr/>
            </p:nvGrpSpPr>
            <p:grpSpPr>
              <a:xfrm>
                <a:off x="0" y="0"/>
                <a:ext cx="3266914" cy="1384300"/>
                <a:chOff x="0" y="0"/>
                <a:chExt cx="3266914" cy="1384300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0F3AE1CE-BD27-5262-3F29-0CA7A9157FA6}"/>
                    </a:ext>
                  </a:extLst>
                </p:cNvPr>
                <p:cNvGrpSpPr/>
                <p:nvPr/>
              </p:nvGrpSpPr>
              <p:grpSpPr>
                <a:xfrm>
                  <a:off x="0" y="50800"/>
                  <a:ext cx="1933575" cy="1333500"/>
                  <a:chOff x="0" y="50800"/>
                  <a:chExt cx="1933575" cy="1333500"/>
                </a:xfrm>
              </p:grpSpPr>
              <p:pic>
                <p:nvPicPr>
                  <p:cNvPr id="22" name="Picture 21" descr="A green and yellow dot in a purple background&#10;&#10;AI-generated content may be incorrect.">
                    <a:extLst>
                      <a:ext uri="{FF2B5EF4-FFF2-40B4-BE49-F238E27FC236}">
                        <a16:creationId xmlns:a16="http://schemas.microsoft.com/office/drawing/2014/main" id="{8DA30D37-B885-DDFC-DD14-2FD15DF4166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0" y="260350"/>
                    <a:ext cx="1933575" cy="1123950"/>
                  </a:xfrm>
                  <a:prstGeom prst="rect">
                    <a:avLst/>
                  </a:prstGeom>
                </p:spPr>
              </p:pic>
              <p:sp>
                <p:nvSpPr>
                  <p:cNvPr id="23" name="Text Box 2">
                    <a:extLst>
                      <a:ext uri="{FF2B5EF4-FFF2-40B4-BE49-F238E27FC236}">
                        <a16:creationId xmlns:a16="http://schemas.microsoft.com/office/drawing/2014/main" id="{73AFA064-B731-343B-264F-8A9FB59C086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0974" y="50800"/>
                    <a:ext cx="942974" cy="3740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algn="ctr">
                      <a:lnSpc>
                        <a:spcPct val="106000"/>
                      </a:lnSpc>
                      <a:spcAft>
                        <a:spcPts val="800"/>
                      </a:spcAft>
                    </a:pPr>
                    <a:r>
                      <a:rPr lang="en-GB" sz="11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rPr>
                      <a:t>1019mbar</a:t>
                    </a:r>
                    <a:endParaRPr lang="en-GB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1" name="Text Box 2">
                  <a:extLst>
                    <a:ext uri="{FF2B5EF4-FFF2-40B4-BE49-F238E27FC236}">
                      <a16:creationId xmlns:a16="http://schemas.microsoft.com/office/drawing/2014/main" id="{20E007FE-7D33-39C9-E869-E3D5EA0FC4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23940" y="0"/>
                  <a:ext cx="942974" cy="3740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algn="ctr">
                    <a:lnSpc>
                      <a:spcPct val="106000"/>
                    </a:lnSpc>
                    <a:spcAft>
                      <a:spcPts val="800"/>
                    </a:spcAft>
                  </a:pPr>
                  <a:r>
                    <a:rPr lang="en-GB" sz="1100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Aptos" panose="020B0004020202020204" pitchFamily="34" charset="0"/>
                    </a:rPr>
                    <a:t>2000mbar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" name="Text Box 2">
                <a:extLst>
                  <a:ext uri="{FF2B5EF4-FFF2-40B4-BE49-F238E27FC236}">
                    <a16:creationId xmlns:a16="http://schemas.microsoft.com/office/drawing/2014/main" id="{5CC7C53B-CC45-265C-275F-1A12025ADD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60556" y="19050"/>
                <a:ext cx="942974" cy="3740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GB" sz="1100" kern="1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ptos" panose="020B0004020202020204" pitchFamily="34" charset="0"/>
                  </a:rPr>
                  <a:t>3000mbar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10" name="Text Box 2">
              <a:extLst>
                <a:ext uri="{FF2B5EF4-FFF2-40B4-BE49-F238E27FC236}">
                  <a16:creationId xmlns:a16="http://schemas.microsoft.com/office/drawing/2014/main" id="{263755EA-58A5-F1AA-53A7-3C814F9991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071" y="1352550"/>
              <a:ext cx="942974" cy="374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1100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4000mbar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Text Box 2">
              <a:extLst>
                <a:ext uri="{FF2B5EF4-FFF2-40B4-BE49-F238E27FC236}">
                  <a16:creationId xmlns:a16="http://schemas.microsoft.com/office/drawing/2014/main" id="{9DCFB833-9EE8-CE43-A466-FC9A1C181F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3785" y="1371600"/>
              <a:ext cx="942974" cy="374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1100" kern="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5000mbar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9B6CF587-AD25-6022-DA6D-B438723E16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3410" y="1377950"/>
              <a:ext cx="1019174" cy="374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1100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6000mbar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3" name="Picture 12" descr="A blue and white dot on a purple background&#10;&#10;AI-generated content may be incorrect.">
              <a:extLst>
                <a:ext uri="{FF2B5EF4-FFF2-40B4-BE49-F238E27FC236}">
                  <a16:creationId xmlns:a16="http://schemas.microsoft.com/office/drawing/2014/main" id="{6DE0A491-911C-F608-F8D3-4E51C9881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3575" y="255905"/>
              <a:ext cx="1855593" cy="1096645"/>
            </a:xfrm>
            <a:prstGeom prst="rect">
              <a:avLst/>
            </a:prstGeom>
          </p:spPr>
        </p:pic>
        <p:pic>
          <p:nvPicPr>
            <p:cNvPr id="14" name="Picture 13" descr="A blue and white dot on a purple background&#10;&#10;AI-generated content may be incorrect.">
              <a:extLst>
                <a:ext uri="{FF2B5EF4-FFF2-40B4-BE49-F238E27FC236}">
                  <a16:creationId xmlns:a16="http://schemas.microsoft.com/office/drawing/2014/main" id="{0F8515C4-2B90-417C-FBD7-9D23808F9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9168" y="238442"/>
              <a:ext cx="1855593" cy="1098386"/>
            </a:xfrm>
            <a:prstGeom prst="rect">
              <a:avLst/>
            </a:prstGeom>
          </p:spPr>
        </p:pic>
        <p:pic>
          <p:nvPicPr>
            <p:cNvPr id="15" name="Picture 14" descr="A blue and white dot on a purple background&#10;&#10;AI-generated content may be incorrect.">
              <a:extLst>
                <a:ext uri="{FF2B5EF4-FFF2-40B4-BE49-F238E27FC236}">
                  <a16:creationId xmlns:a16="http://schemas.microsoft.com/office/drawing/2014/main" id="{7430C04B-D780-B503-70F3-B04DC2832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4" y="1603375"/>
              <a:ext cx="1902343" cy="1123950"/>
            </a:xfrm>
            <a:prstGeom prst="rect">
              <a:avLst/>
            </a:prstGeom>
          </p:spPr>
        </p:pic>
        <p:pic>
          <p:nvPicPr>
            <p:cNvPr id="16" name="Picture 15" descr="A purple square with a white spot&#10;&#10;AI-generated content may be incorrect.">
              <a:extLst>
                <a:ext uri="{FF2B5EF4-FFF2-40B4-BE49-F238E27FC236}">
                  <a16:creationId xmlns:a16="http://schemas.microsoft.com/office/drawing/2014/main" id="{C4357163-ED4E-9281-0A69-A6BFC1BBA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877" y="1593849"/>
              <a:ext cx="1900009" cy="1123949"/>
            </a:xfrm>
            <a:prstGeom prst="rect">
              <a:avLst/>
            </a:prstGeom>
          </p:spPr>
        </p:pic>
        <p:pic>
          <p:nvPicPr>
            <p:cNvPr id="17" name="Picture 16" descr="A purple square with a black border&#10;&#10;AI-generated content may be incorrect.">
              <a:extLst>
                <a:ext uri="{FF2B5EF4-FFF2-40B4-BE49-F238E27FC236}">
                  <a16:creationId xmlns:a16="http://schemas.microsoft.com/office/drawing/2014/main" id="{C05317A4-BEDA-9F37-D299-F677DF7FF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7886" y="1593849"/>
              <a:ext cx="1901793" cy="1123949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33D9BCEB-9DD8-D614-1DB8-EE6C5BFE0D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843" y="2904355"/>
            <a:ext cx="5230181" cy="304061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4557B-6D63-3D15-5548-75F18B903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29893-8CA1-5F3C-C4EE-ABCBC4352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015202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0650A-253E-6DEA-30CD-906ACE1A9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06414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High-Pressure Pure Argon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05DA2-194E-0E85-1B78-887F557BA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814"/>
            <a:ext cx="3552568" cy="397681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Expected </a:t>
            </a:r>
            <a:r>
              <a:rPr lang="en-GB" sz="1800" dirty="0" err="1"/>
              <a:t>ToT</a:t>
            </a:r>
            <a:r>
              <a:rPr lang="en-GB" sz="1800" dirty="0"/>
              <a:t> integral response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Sharp initial drop, followed by slower drop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Additional fluctuations due to inconsistent timing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9E39F-DE9C-AE6B-CBEF-BAA4C363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23</a:t>
            </a:fld>
            <a:endParaRPr lang="en-GB"/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446FC3B2-D39C-E916-30BC-FCE1EA5DA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5410" y="5667631"/>
            <a:ext cx="2200184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100" dirty="0">
                <a:effectLst/>
                <a:ea typeface="Times New Roman" panose="02020603050405020304" pitchFamily="18" charset="0"/>
              </a:rPr>
              <a:t>Fig. 1</a:t>
            </a:r>
            <a:r>
              <a:rPr lang="en-GB" sz="1100" dirty="0">
                <a:ea typeface="Times New Roman" panose="02020603050405020304" pitchFamily="18" charset="0"/>
              </a:rPr>
              <a:t>8</a:t>
            </a:r>
            <a:r>
              <a:rPr lang="en-GB" sz="1100" dirty="0">
                <a:effectLst/>
                <a:ea typeface="Times New Roman" panose="02020603050405020304" pitchFamily="18" charset="0"/>
              </a:rPr>
              <a:t>. (right) Calculated relative optical signal strength as a function of the argon pressure.</a:t>
            </a:r>
            <a:endParaRPr lang="en-GB" sz="12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8" name="Picture 7" descr="A graph of a function of pressure&#10;&#10;AI-generated content may be incorrect.">
            <a:extLst>
              <a:ext uri="{FF2B5EF4-FFF2-40B4-BE49-F238E27FC236}">
                <a16:creationId xmlns:a16="http://schemas.microsoft.com/office/drawing/2014/main" id="{71295726-8320-804C-3355-16517994F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594" y="-1"/>
            <a:ext cx="6589153" cy="644012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58352-88A1-1CE7-C561-E19FD4B30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B5941-A219-6FE6-6A6B-C03256659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258122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D7161-815E-1031-A16B-A325334CA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828" y="365122"/>
            <a:ext cx="2391032" cy="656367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Conclusion</a:t>
            </a:r>
            <a:r>
              <a:rPr lang="en-GB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58331-8A14-181E-F8C1-560CA56C8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24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635EEE1-3283-924F-1374-10A982D30230}"/>
              </a:ext>
            </a:extLst>
          </p:cNvPr>
          <p:cNvGrpSpPr/>
          <p:nvPr/>
        </p:nvGrpSpPr>
        <p:grpSpPr>
          <a:xfrm>
            <a:off x="6165574" y="693306"/>
            <a:ext cx="5062598" cy="5523007"/>
            <a:chOff x="7743566" y="869153"/>
            <a:chExt cx="5062598" cy="5523007"/>
          </a:xfrm>
        </p:grpSpPr>
        <p:pic>
          <p:nvPicPr>
            <p:cNvPr id="8" name="Picture 7" descr="A close-up of a metal tube&#10;&#10;Description automatically generated">
              <a:extLst>
                <a:ext uri="{FF2B5EF4-FFF2-40B4-BE49-F238E27FC236}">
                  <a16:creationId xmlns:a16="http://schemas.microsoft.com/office/drawing/2014/main" id="{D6CF2AAF-EC4C-62AF-AC02-5DD1AB78EA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579"/>
            <a:stretch/>
          </p:blipFill>
          <p:spPr>
            <a:xfrm rot="10800000">
              <a:off x="7743566" y="869153"/>
              <a:ext cx="5062598" cy="526139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BBDA39-0F7A-EFE2-6969-9F668428EF8D}"/>
                </a:ext>
              </a:extLst>
            </p:cNvPr>
            <p:cNvSpPr txBox="1"/>
            <p:nvPr/>
          </p:nvSpPr>
          <p:spPr>
            <a:xfrm>
              <a:off x="8144318" y="6130550"/>
              <a:ext cx="42610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Fig.19. Source holder mounted on field cage before alpha source run</a:t>
              </a:r>
              <a:endParaRPr lang="en-GB" sz="1100" dirty="0"/>
            </a:p>
          </p:txBody>
        </p: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94CE82-B173-B914-53A8-307ABF128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76" y="1021492"/>
            <a:ext cx="4989298" cy="52557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1800" dirty="0"/>
              <a:t>WarTPC commissioning: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First measurements with hydrogen rich gas mixture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Optical </a:t>
            </a:r>
            <a:r>
              <a:rPr lang="en-GB" sz="1600" dirty="0" err="1"/>
              <a:t>ToT</a:t>
            </a:r>
            <a:r>
              <a:rPr lang="en-GB" sz="1600" dirty="0"/>
              <a:t> response as expected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Promising first integration test for charge readout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D1F28D-72A4-C1BC-C50A-3690B87337F6}"/>
              </a:ext>
            </a:extLst>
          </p:cNvPr>
          <p:cNvSpPr txBox="1"/>
          <p:nvPr/>
        </p:nvSpPr>
        <p:spPr>
          <a:xfrm>
            <a:off x="963828" y="2553135"/>
            <a:ext cx="1799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Outlook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6D857B-C41B-D41D-FC29-1626D7A60ED5}"/>
              </a:ext>
            </a:extLst>
          </p:cNvPr>
          <p:cNvSpPr txBox="1"/>
          <p:nvPr/>
        </p:nvSpPr>
        <p:spPr>
          <a:xfrm>
            <a:off x="752476" y="3192163"/>
            <a:ext cx="516229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dirty="0"/>
              <a:t>Charge Readout (important for hydrogen-rich gas measurement):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Digitise readout for pulse-height spectra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Use filters to reduce noise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Use of lower gain preamplifiers to prevent readout saturation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New evaluation boards to prevent limiting THGEM bias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GB" dirty="0"/>
              <a:t>Constant E/P measurements at high pressure to test light yield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44A63-BE63-E0EA-4F98-E2B9B23F5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76F88-AF0A-6CF8-9BA2-F947985C9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0109678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145F0E1-873F-158D-D018-C7B691404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26" y="115090"/>
            <a:ext cx="5144325" cy="43634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400" dirty="0"/>
              <a:t>Outlook (continued)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040C40-50FC-22AB-63AA-3D1D713E7BD0}"/>
              </a:ext>
            </a:extLst>
          </p:cNvPr>
          <p:cNvSpPr txBox="1"/>
          <p:nvPr/>
        </p:nvSpPr>
        <p:spPr>
          <a:xfrm>
            <a:off x="507685" y="1295965"/>
            <a:ext cx="4398396" cy="2205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GB" sz="1500" b="1" dirty="0"/>
              <a:t>Basic idea of the project:</a:t>
            </a:r>
            <a:br>
              <a:rPr lang="en-GB" sz="1500" dirty="0"/>
            </a:br>
            <a:r>
              <a:rPr lang="en-GB" sz="1500" i="1" dirty="0"/>
              <a:t>Development of an experimental setup similar in size to the UK one, enabling complementary measurements.</a:t>
            </a:r>
          </a:p>
          <a:p>
            <a:endParaRPr lang="en-GB" sz="1500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Vessel  modified at the flanges to allow flexibility in inputs and tightness in the range from 100–200 mbar up to 10 bar.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Flexible gas system that allows the use of various gases (including light ones such as Helium) and the creation of ternary mixtures, as well as gas and impurity analysis.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Image intensifier also sensitive to infrared photons.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Picture 9" descr="A room with a large machine&#10;&#10;Description automatically generated">
            <a:extLst>
              <a:ext uri="{FF2B5EF4-FFF2-40B4-BE49-F238E27FC236}">
                <a16:creationId xmlns:a16="http://schemas.microsoft.com/office/drawing/2014/main" id="{10F13861-17AD-0D51-E253-A2870C4EC8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380"/>
          <a:stretch/>
        </p:blipFill>
        <p:spPr>
          <a:xfrm>
            <a:off x="5287096" y="633615"/>
            <a:ext cx="3140693" cy="2688336"/>
          </a:xfrm>
          <a:prstGeom prst="rect">
            <a:avLst/>
          </a:prstGeom>
        </p:spPr>
      </p:pic>
      <p:pic>
        <p:nvPicPr>
          <p:cNvPr id="7" name="Picture 6" descr="A machine on a table&#10;&#10;Description automatically generated">
            <a:extLst>
              <a:ext uri="{FF2B5EF4-FFF2-40B4-BE49-F238E27FC236}">
                <a16:creationId xmlns:a16="http://schemas.microsoft.com/office/drawing/2014/main" id="{451AFD2C-4895-78BE-1253-43690E2057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05"/>
          <a:stretch/>
        </p:blipFill>
        <p:spPr>
          <a:xfrm>
            <a:off x="8769647" y="633617"/>
            <a:ext cx="2888885" cy="2688336"/>
          </a:xfrm>
          <a:prstGeom prst="rect">
            <a:avLst/>
          </a:prstGeom>
        </p:spPr>
      </p:pic>
      <p:pic>
        <p:nvPicPr>
          <p:cNvPr id="13" name="Picture 12" descr="A graph of energy and light&#10;&#10;Description automatically generated with medium confidence">
            <a:extLst>
              <a:ext uri="{FF2B5EF4-FFF2-40B4-BE49-F238E27FC236}">
                <a16:creationId xmlns:a16="http://schemas.microsoft.com/office/drawing/2014/main" id="{EB9A2155-2ADE-D342-9FAA-BD839276C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492" y="3501679"/>
            <a:ext cx="3503591" cy="33196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7BBD8C-EDA1-0A94-A304-4CC8B1113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0088" y="3955571"/>
            <a:ext cx="3172909" cy="23989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6CA902-7C71-BA85-19B0-E2A1F7AD03DC}"/>
              </a:ext>
            </a:extLst>
          </p:cNvPr>
          <p:cNvSpPr txBox="1"/>
          <p:nvPr/>
        </p:nvSpPr>
        <p:spPr>
          <a:xfrm>
            <a:off x="507685" y="3368072"/>
            <a:ext cx="4413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Status of the project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Vessel , tables and  support:  realized &amp;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HV , LV electronics : procured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Gas system: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 procurement completed , items tested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 construction (ready in June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Image intensifier : procured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Thick gems : in procurement (summer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FieldCage</a:t>
            </a:r>
            <a:r>
              <a:rPr lang="en-US" sz="1400" dirty="0"/>
              <a:t> : designed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TimePIX3: borrowed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F95C20-B0C5-04BF-00CD-034E0E6C65F1}"/>
              </a:ext>
            </a:extLst>
          </p:cNvPr>
          <p:cNvSpPr txBox="1"/>
          <p:nvPr/>
        </p:nvSpPr>
        <p:spPr>
          <a:xfrm>
            <a:off x="396976" y="5777010"/>
            <a:ext cx="2366028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Goal: have the set-up assembled and  ready by the end of the year</a:t>
            </a:r>
          </a:p>
        </p:txBody>
      </p:sp>
      <p:pic>
        <p:nvPicPr>
          <p:cNvPr id="11" name="Picture 10" descr="A machine with a red tube on top&#10;&#10;Description automatically generated">
            <a:extLst>
              <a:ext uri="{FF2B5EF4-FFF2-40B4-BE49-F238E27FC236}">
                <a16:creationId xmlns:a16="http://schemas.microsoft.com/office/drawing/2014/main" id="{2855D11D-F02E-FD8D-2A77-A24566EC9B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3616" y="5155036"/>
            <a:ext cx="1859263" cy="1652143"/>
          </a:xfrm>
          <a:prstGeom prst="rect">
            <a:avLst/>
          </a:prstGeom>
        </p:spPr>
      </p:pic>
      <p:pic>
        <p:nvPicPr>
          <p:cNvPr id="14" name="Picture 13" descr="A black device with a black cylinder&#10;&#10;Description automatically generated">
            <a:extLst>
              <a:ext uri="{FF2B5EF4-FFF2-40B4-BE49-F238E27FC236}">
                <a16:creationId xmlns:a16="http://schemas.microsoft.com/office/drawing/2014/main" id="{962D5006-2D90-0D72-594A-676D2EE38F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1444" y="3721270"/>
            <a:ext cx="1726921" cy="110908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B03E897-6EE2-1216-F899-787A5B8068D2}"/>
              </a:ext>
            </a:extLst>
          </p:cNvPr>
          <p:cNvSpPr txBox="1">
            <a:spLocks/>
          </p:cNvSpPr>
          <p:nvPr/>
        </p:nvSpPr>
        <p:spPr>
          <a:xfrm>
            <a:off x="292926" y="560367"/>
            <a:ext cx="4658166" cy="73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rgbClr val="002060"/>
                </a:solidFill>
                <a:latin typeface="Chalkduster" panose="03050602040202020205" pitchFamily="66" charset="77"/>
              </a:rPr>
              <a:t>Status &amp; Prospect at INFN-Bari (Gabriella </a:t>
            </a:r>
            <a:r>
              <a:rPr lang="en-US" sz="1800" dirty="0" err="1">
                <a:solidFill>
                  <a:srgbClr val="002060"/>
                </a:solidFill>
                <a:latin typeface="Chalkduster" panose="03050602040202020205" pitchFamily="66" charset="77"/>
              </a:rPr>
              <a:t>Catanesi</a:t>
            </a:r>
            <a:r>
              <a:rPr lang="en-US" sz="1800" dirty="0">
                <a:solidFill>
                  <a:srgbClr val="002060"/>
                </a:solidFill>
                <a:latin typeface="Chalkduster" panose="03050602040202020205" pitchFamily="66" charset="77"/>
              </a:rPr>
              <a:t>, Lorenzo </a:t>
            </a:r>
            <a:r>
              <a:rPr lang="en-US" sz="1800" dirty="0" err="1">
                <a:solidFill>
                  <a:srgbClr val="002060"/>
                </a:solidFill>
                <a:latin typeface="Chalkduster" panose="03050602040202020205" pitchFamily="66" charset="77"/>
              </a:rPr>
              <a:t>Magaletti</a:t>
            </a:r>
            <a:r>
              <a:rPr lang="en-US" sz="1800" dirty="0">
                <a:solidFill>
                  <a:srgbClr val="002060"/>
                </a:solidFill>
                <a:latin typeface="Chalkduster" panose="03050602040202020205" pitchFamily="66" charset="7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80862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6ACF4-F421-74E6-AE8E-4C5DB82A6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7932" y="2766218"/>
            <a:ext cx="3676135" cy="1325563"/>
          </a:xfrm>
        </p:spPr>
        <p:txBody>
          <a:bodyPr/>
          <a:lstStyle/>
          <a:p>
            <a:r>
              <a:rPr lang="en-GB" dirty="0"/>
              <a:t>Back Up Slides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74ED3-6EAF-83FA-4600-840DA7716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26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09368E-DE45-D672-2B7A-3E3EDEDB1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714B1-A094-9B18-41EF-57159157A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8460306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E812E-2780-D6B1-1ED8-C703313E9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68" y="363943"/>
            <a:ext cx="10625311" cy="560593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C70C44-89B4-2D6C-19A4-ADC740D0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27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0126AF-3EF7-AA22-E64A-0242E6C70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8170EF-CF5A-99FC-BCDE-AC9963871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33111029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8A54ECA-7A29-3669-99D4-ECE8DD7A950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52588"/>
          <a:ext cx="7218362" cy="3552823"/>
        </p:xfrm>
        <a:graphic>
          <a:graphicData uri="http://schemas.openxmlformats.org/drawingml/2006/table">
            <a:tbl>
              <a:tblPr/>
              <a:tblGrid>
                <a:gridCol w="848322">
                  <a:extLst>
                    <a:ext uri="{9D8B030D-6E8A-4147-A177-3AD203B41FA5}">
                      <a16:colId xmlns:a16="http://schemas.microsoft.com/office/drawing/2014/main" val="3196538944"/>
                    </a:ext>
                  </a:extLst>
                </a:gridCol>
                <a:gridCol w="3021458">
                  <a:extLst>
                    <a:ext uri="{9D8B030D-6E8A-4147-A177-3AD203B41FA5}">
                      <a16:colId xmlns:a16="http://schemas.microsoft.com/office/drawing/2014/main" val="2842395751"/>
                    </a:ext>
                  </a:extLst>
                </a:gridCol>
                <a:gridCol w="1097330">
                  <a:extLst>
                    <a:ext uri="{9D8B030D-6E8A-4147-A177-3AD203B41FA5}">
                      <a16:colId xmlns:a16="http://schemas.microsoft.com/office/drawing/2014/main" val="1385859949"/>
                    </a:ext>
                  </a:extLst>
                </a:gridCol>
                <a:gridCol w="1125626">
                  <a:extLst>
                    <a:ext uri="{9D8B030D-6E8A-4147-A177-3AD203B41FA5}">
                      <a16:colId xmlns:a16="http://schemas.microsoft.com/office/drawing/2014/main" val="2809519376"/>
                    </a:ext>
                  </a:extLst>
                </a:gridCol>
                <a:gridCol w="1125626">
                  <a:extLst>
                    <a:ext uri="{9D8B030D-6E8A-4147-A177-3AD203B41FA5}">
                      <a16:colId xmlns:a16="http://schemas.microsoft.com/office/drawing/2014/main" val="785297298"/>
                    </a:ext>
                  </a:extLst>
                </a:gridCol>
              </a:tblGrid>
              <a:tr h="543500">
                <a:tc>
                  <a:txBody>
                    <a:bodyPr/>
                    <a:lstStyle/>
                    <a:p>
                      <a:pPr algn="l"/>
                      <a:r>
                        <a:rPr lang="en-GB" sz="1400">
                          <a:solidFill>
                            <a:srgbClr val="EFEFEF"/>
                          </a:solidFill>
                          <a:effectLst/>
                        </a:rPr>
                        <a:t>MS #</a:t>
                      </a:r>
                    </a:p>
                  </a:txBody>
                  <a:tcPr marL="38294" marR="38294" marT="38294" marB="382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>
                          <a:solidFill>
                            <a:srgbClr val="EFEFEF"/>
                          </a:solidFill>
                          <a:effectLst/>
                        </a:rPr>
                        <a:t>Milestone name</a:t>
                      </a:r>
                    </a:p>
                  </a:txBody>
                  <a:tcPr marL="38294" marR="38294" marT="38294" marB="382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>
                          <a:solidFill>
                            <a:srgbClr val="EFEFEF"/>
                          </a:solidFill>
                          <a:effectLst/>
                        </a:rPr>
                        <a:t>Lead beneficiary</a:t>
                      </a:r>
                    </a:p>
                  </a:txBody>
                  <a:tcPr marL="38294" marR="38294" marT="38294" marB="382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>
                          <a:solidFill>
                            <a:srgbClr val="EFEFEF"/>
                          </a:solidFill>
                          <a:effectLst/>
                        </a:rPr>
                        <a:t>Due Date (in months)</a:t>
                      </a:r>
                    </a:p>
                  </a:txBody>
                  <a:tcPr marL="38294" marR="38294" marT="38294" marB="382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>
                          <a:solidFill>
                            <a:srgbClr val="EFEFEF"/>
                          </a:solidFill>
                          <a:effectLst/>
                        </a:rPr>
                        <a:t>Means of verification</a:t>
                      </a:r>
                    </a:p>
                  </a:txBody>
                  <a:tcPr marL="38294" marR="38294" marT="38294" marB="382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681840"/>
                  </a:ext>
                </a:extLst>
              </a:tr>
              <a:tr h="806623"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MS26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Production of DLC with ion beam deposition and pulsed laser deposition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23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Report (Task 7.3)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115265"/>
                  </a:ext>
                </a:extLst>
              </a:tr>
              <a:tr h="806623"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MS27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Build a 0.3×0.3 m2 prototype and the readout plane with the new structure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36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Prototype ready (Task 7.3)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463131"/>
                  </a:ext>
                </a:extLst>
              </a:tr>
              <a:tr h="58945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MS28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Identification of a gas mixture for neutrino physics in an optical TPC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42 - RHUL 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36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Report (Task 7.4)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880816"/>
                  </a:ext>
                </a:extLst>
              </a:tr>
              <a:tr h="806623"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MS29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Design electronics for cluster counting and production of a 4-channel prototype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rgbClr val="292929"/>
                          </a:solidFill>
                          <a:effectLst/>
                        </a:rPr>
                        <a:t>46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92929"/>
                          </a:solidFill>
                          <a:effectLst/>
                        </a:rPr>
                        <a:t>Prototype ready (Task 7.4)</a:t>
                      </a:r>
                    </a:p>
                  </a:txBody>
                  <a:tcPr marL="61271" marR="61271" marT="61271" marB="612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79531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57CB213-CECF-8872-540A-47CD0CAB2AE3}"/>
              </a:ext>
            </a:extLst>
          </p:cNvPr>
          <p:cNvGraphicFramePr>
            <a:graphicFrameLocks noGrp="1"/>
          </p:cNvGraphicFramePr>
          <p:nvPr/>
        </p:nvGraphicFramePr>
        <p:xfrm>
          <a:off x="7751763" y="1652588"/>
          <a:ext cx="3983035" cy="3552823"/>
        </p:xfrm>
        <a:graphic>
          <a:graphicData uri="http://schemas.openxmlformats.org/drawingml/2006/table">
            <a:tbl>
              <a:tblPr/>
              <a:tblGrid>
                <a:gridCol w="433184">
                  <a:extLst>
                    <a:ext uri="{9D8B030D-6E8A-4147-A177-3AD203B41FA5}">
                      <a16:colId xmlns:a16="http://schemas.microsoft.com/office/drawing/2014/main" val="821478543"/>
                    </a:ext>
                  </a:extLst>
                </a:gridCol>
                <a:gridCol w="1534319">
                  <a:extLst>
                    <a:ext uri="{9D8B030D-6E8A-4147-A177-3AD203B41FA5}">
                      <a16:colId xmlns:a16="http://schemas.microsoft.com/office/drawing/2014/main" val="3697111571"/>
                    </a:ext>
                  </a:extLst>
                </a:gridCol>
                <a:gridCol w="698959">
                  <a:extLst>
                    <a:ext uri="{9D8B030D-6E8A-4147-A177-3AD203B41FA5}">
                      <a16:colId xmlns:a16="http://schemas.microsoft.com/office/drawing/2014/main" val="3385929067"/>
                    </a:ext>
                  </a:extLst>
                </a:gridCol>
                <a:gridCol w="742879">
                  <a:extLst>
                    <a:ext uri="{9D8B030D-6E8A-4147-A177-3AD203B41FA5}">
                      <a16:colId xmlns:a16="http://schemas.microsoft.com/office/drawing/2014/main" val="1186187534"/>
                    </a:ext>
                  </a:extLst>
                </a:gridCol>
                <a:gridCol w="573694">
                  <a:extLst>
                    <a:ext uri="{9D8B030D-6E8A-4147-A177-3AD203B41FA5}">
                      <a16:colId xmlns:a16="http://schemas.microsoft.com/office/drawing/2014/main" val="165251046"/>
                    </a:ext>
                  </a:extLst>
                </a:gridCol>
              </a:tblGrid>
              <a:tr h="387976"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solidFill>
                            <a:srgbClr val="EFEFEF"/>
                          </a:solidFill>
                          <a:effectLst/>
                        </a:rPr>
                        <a:t>D #</a:t>
                      </a:r>
                    </a:p>
                  </a:txBody>
                  <a:tcPr marL="20669" marR="20669" marT="20669" marB="206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solidFill>
                            <a:srgbClr val="EFEFEF"/>
                          </a:solidFill>
                          <a:effectLst/>
                        </a:rPr>
                        <a:t>Deliverable name</a:t>
                      </a:r>
                    </a:p>
                  </a:txBody>
                  <a:tcPr marL="20669" marR="20669" marT="20669" marB="206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solidFill>
                            <a:srgbClr val="EFEFEF"/>
                          </a:solidFill>
                          <a:effectLst/>
                        </a:rPr>
                        <a:t>Lead beneficiary</a:t>
                      </a:r>
                    </a:p>
                  </a:txBody>
                  <a:tcPr marL="20669" marR="20669" marT="20669" marB="206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solidFill>
                            <a:srgbClr val="EFEFEF"/>
                          </a:solidFill>
                          <a:effectLst/>
                        </a:rPr>
                        <a:t>Type</a:t>
                      </a:r>
                    </a:p>
                  </a:txBody>
                  <a:tcPr marL="20669" marR="20669" marT="20669" marB="206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>
                          <a:solidFill>
                            <a:srgbClr val="EFEFEF"/>
                          </a:solidFill>
                          <a:effectLst/>
                        </a:rPr>
                        <a:t>Due Date (in months)</a:t>
                      </a:r>
                    </a:p>
                  </a:txBody>
                  <a:tcPr marL="20669" marR="20669" marT="20669" marB="206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8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228847"/>
                  </a:ext>
                </a:extLst>
              </a:tr>
              <a:tr h="724529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D7.1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Characterisation of small size MRPC prototypes for fast timing and high</a:t>
                      </a:r>
                      <a:b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</a:br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rates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Report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36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24887"/>
                  </a:ext>
                </a:extLst>
              </a:tr>
              <a:tr h="419330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D7.2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Validation of the eco-friendly gas mixtures for RPCs at GIF++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Report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45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5781471"/>
                  </a:ext>
                </a:extLst>
              </a:tr>
              <a:tr h="571930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D7.3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292929"/>
                          </a:solidFill>
                          <a:effectLst/>
                        </a:rPr>
                        <a:t>Production with industry of small-size prototypes of </a:t>
                      </a:r>
                      <a:r>
                        <a:rPr lang="el-GR" sz="800" dirty="0">
                          <a:solidFill>
                            <a:srgbClr val="292929"/>
                          </a:solidFill>
                          <a:effectLst/>
                        </a:rPr>
                        <a:t>μ-</a:t>
                      </a:r>
                      <a:r>
                        <a:rPr lang="en-GB" sz="800" dirty="0">
                          <a:solidFill>
                            <a:srgbClr val="292929"/>
                          </a:solidFill>
                          <a:effectLst/>
                        </a:rPr>
                        <a:t>RWELLs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Demonstrator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30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189835"/>
                  </a:ext>
                </a:extLst>
              </a:tr>
              <a:tr h="877128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rgbClr val="00B050"/>
                          </a:solidFill>
                          <a:effectLst/>
                        </a:rPr>
                        <a:t>D7.4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00B050"/>
                          </a:solidFill>
                          <a:effectLst/>
                        </a:rPr>
                        <a:t>A small-scale TPC prototype (#10 l) with hybrid charge/optical readout and a hydrogen rich gas mixture with high scintillation yield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00B050"/>
                          </a:solidFill>
                          <a:effectLst/>
                        </a:rPr>
                        <a:t>42 - RHUL 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00B050"/>
                          </a:solidFill>
                          <a:effectLst/>
                        </a:rPr>
                        <a:t>Demonstrator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00B050"/>
                          </a:solidFill>
                          <a:effectLst/>
                        </a:rPr>
                        <a:t>46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633415"/>
                  </a:ext>
                </a:extLst>
              </a:tr>
              <a:tr h="571930"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D7.5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Small-size prototype of a MPGD single photon detector for compact RICHs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21 - INFN 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292929"/>
                          </a:solidFill>
                          <a:effectLst/>
                        </a:rPr>
                        <a:t>Demonstrator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292929"/>
                          </a:solidFill>
                          <a:effectLst/>
                        </a:rPr>
                        <a:t>44</a:t>
                      </a:r>
                    </a:p>
                  </a:txBody>
                  <a:tcPr marL="33071" marR="33071" marT="33071" marB="330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30392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0946B510-3C51-0241-CF72-5ED97F76754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18747" y="-2904980"/>
            <a:ext cx="128397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br>
              <a: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ECADAC-268D-7E37-E06E-9A6B988F1144}"/>
              </a:ext>
            </a:extLst>
          </p:cNvPr>
          <p:cNvSpPr txBox="1"/>
          <p:nvPr/>
        </p:nvSpPr>
        <p:spPr>
          <a:xfrm>
            <a:off x="346841" y="735276"/>
            <a:ext cx="7630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aidainnova.web.cern.ch</a:t>
            </a:r>
            <a:r>
              <a:rPr lang="en-US" dirty="0"/>
              <a:t>/wp7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75A99-7E42-F170-76CB-28F2B4E1D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28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A52BB3-38E7-CC67-1A0E-B2F6DE3BC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3984BB-A0F2-E959-FB45-645DADF32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0890764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7FFA8-AA80-F5BA-177D-30D174FD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Pulse-Height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7D85E-9AFE-F910-A1FA-CFDEABAA9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0714"/>
            <a:ext cx="5257800" cy="4351338"/>
          </a:xfrm>
        </p:spPr>
        <p:txBody>
          <a:bodyPr>
            <a:normAutofit/>
          </a:bodyPr>
          <a:lstStyle/>
          <a:p>
            <a:r>
              <a:rPr lang="en-GB" sz="1800" dirty="0"/>
              <a:t>Aimed to build pulse-height spectrum</a:t>
            </a:r>
          </a:p>
          <a:p>
            <a:r>
              <a:rPr lang="en-GB" sz="1800" dirty="0"/>
              <a:t>Significant noise in readout channels</a:t>
            </a:r>
          </a:p>
          <a:p>
            <a:r>
              <a:rPr lang="en-GB" sz="1800" dirty="0"/>
              <a:t>No digitiser, so done manually</a:t>
            </a:r>
          </a:p>
          <a:p>
            <a:r>
              <a:rPr lang="en-GB" sz="1800" dirty="0"/>
              <a:t>Only built spectrum for 0% methane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80BE5-6238-72F5-51A1-CBF1A2A9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29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3EB1B0-FCAB-C6C2-B323-2BDD7468A808}"/>
              </a:ext>
            </a:extLst>
          </p:cNvPr>
          <p:cNvGrpSpPr/>
          <p:nvPr/>
        </p:nvGrpSpPr>
        <p:grpSpPr>
          <a:xfrm>
            <a:off x="5711316" y="1215687"/>
            <a:ext cx="6024558" cy="4341583"/>
            <a:chOff x="-31549" y="-178294"/>
            <a:chExt cx="6024558" cy="434220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E076BDE-7C58-1515-A375-2F61B6FE8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549" y="-178294"/>
              <a:ext cx="6024558" cy="40519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 Box 2">
              <a:extLst>
                <a:ext uri="{FF2B5EF4-FFF2-40B4-BE49-F238E27FC236}">
                  <a16:creationId xmlns:a16="http://schemas.microsoft.com/office/drawing/2014/main" id="{C8DF8B5A-D455-8FA2-4920-B6DA9508E9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097" y="3732960"/>
              <a:ext cx="4933949" cy="430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</a:t>
              </a:r>
              <a:r>
                <a:rPr lang="en-US" sz="11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20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. Example Pulse heigh spectrum of channel 1 (left), and channel 2 (right) taken in an Ar-100, CH</a:t>
              </a:r>
              <a:r>
                <a:rPr lang="en-US" sz="1100" baseline="-25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-0 gas mixture.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2E77D-B7F5-0D2F-A12E-27EAE5653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49BD2-D718-83DD-9399-567F6339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4567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2208F-E63A-F6DD-C89A-54E0910E7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26036-A0FF-6D32-330C-71CD1665D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INFN and </a:t>
            </a:r>
            <a:r>
              <a:rPr lang="en-GB" dirty="0" err="1"/>
              <a:t>Politecnico</a:t>
            </a:r>
            <a:r>
              <a:rPr lang="en-GB" dirty="0"/>
              <a:t> di </a:t>
            </a:r>
            <a:r>
              <a:rPr lang="en-GB" b="1" dirty="0"/>
              <a:t>Bari</a:t>
            </a:r>
            <a:r>
              <a:rPr lang="en-GB" dirty="0"/>
              <a:t>, IT</a:t>
            </a:r>
          </a:p>
          <a:p>
            <a:pPr lvl="1"/>
            <a:r>
              <a:rPr lang="en-GB" dirty="0"/>
              <a:t>Gabriella </a:t>
            </a:r>
            <a:r>
              <a:rPr lang="en-GB" dirty="0" err="1"/>
              <a:t>Catanesi</a:t>
            </a:r>
            <a:r>
              <a:rPr lang="en-GB" dirty="0"/>
              <a:t>, Lorenzo </a:t>
            </a:r>
            <a:r>
              <a:rPr lang="en-GB" dirty="0" err="1"/>
              <a:t>Magaletti</a:t>
            </a:r>
            <a:r>
              <a:rPr lang="en-GB" dirty="0"/>
              <a:t> </a:t>
            </a:r>
          </a:p>
          <a:p>
            <a:r>
              <a:rPr lang="en-GB" dirty="0"/>
              <a:t>University of </a:t>
            </a:r>
            <a:r>
              <a:rPr lang="en-GB" b="1" dirty="0"/>
              <a:t>Oxford</a:t>
            </a:r>
            <a:r>
              <a:rPr lang="en-GB" dirty="0"/>
              <a:t>, UK</a:t>
            </a:r>
          </a:p>
          <a:p>
            <a:pPr lvl="1"/>
            <a:r>
              <a:rPr lang="en-GB" dirty="0"/>
              <a:t>Jocelyn Monroe, Morgan </a:t>
            </a:r>
            <a:r>
              <a:rPr lang="en-GB" dirty="0" err="1"/>
              <a:t>Wascko</a:t>
            </a:r>
            <a:endParaRPr lang="en-GB" dirty="0"/>
          </a:p>
          <a:p>
            <a:r>
              <a:rPr lang="en-GB" b="1" dirty="0"/>
              <a:t>Royal Holloway</a:t>
            </a:r>
            <a:r>
              <a:rPr lang="en-GB" dirty="0"/>
              <a:t>, University of London, UK</a:t>
            </a:r>
          </a:p>
          <a:p>
            <a:pPr lvl="1"/>
            <a:r>
              <a:rPr lang="en-GB" dirty="0"/>
              <a:t>Asher </a:t>
            </a:r>
            <a:r>
              <a:rPr lang="en-GB" dirty="0" err="1"/>
              <a:t>Kaboth</a:t>
            </a:r>
            <a:r>
              <a:rPr lang="en-GB" dirty="0"/>
              <a:t>  </a:t>
            </a:r>
          </a:p>
          <a:p>
            <a:r>
              <a:rPr lang="en-GB" dirty="0"/>
              <a:t>University of </a:t>
            </a:r>
            <a:r>
              <a:rPr lang="en-GB" b="1" dirty="0"/>
              <a:t>Santiago</a:t>
            </a:r>
            <a:r>
              <a:rPr lang="en-GB" dirty="0"/>
              <a:t>, ES</a:t>
            </a:r>
          </a:p>
          <a:p>
            <a:pPr lvl="1"/>
            <a:r>
              <a:rPr lang="en-GB" dirty="0"/>
              <a:t>Diego Gonzalez Diaz</a:t>
            </a:r>
          </a:p>
          <a:p>
            <a:r>
              <a:rPr lang="en-GB" dirty="0"/>
              <a:t>CSIC &amp; Univ. de </a:t>
            </a:r>
            <a:r>
              <a:rPr lang="en-GB" b="1" dirty="0"/>
              <a:t>Valencia</a:t>
            </a:r>
            <a:r>
              <a:rPr lang="en-GB" dirty="0"/>
              <a:t>, ES</a:t>
            </a:r>
          </a:p>
          <a:p>
            <a:pPr lvl="1"/>
            <a:r>
              <a:rPr lang="en-GB" dirty="0"/>
              <a:t>Justo Martín-</a:t>
            </a:r>
            <a:r>
              <a:rPr lang="en-GB" dirty="0" err="1"/>
              <a:t>Albo</a:t>
            </a:r>
            <a:endParaRPr lang="en-GB" dirty="0"/>
          </a:p>
          <a:p>
            <a:r>
              <a:rPr lang="en-GB" dirty="0"/>
              <a:t>University of </a:t>
            </a:r>
            <a:r>
              <a:rPr lang="en-GB" b="1" dirty="0"/>
              <a:t>Warwick</a:t>
            </a:r>
            <a:r>
              <a:rPr lang="en-GB" dirty="0"/>
              <a:t>, UK </a:t>
            </a:r>
          </a:p>
          <a:p>
            <a:pPr lvl="1"/>
            <a:r>
              <a:rPr lang="en-GB" dirty="0"/>
              <a:t>Gary Barker, Alan Burton, Alexander </a:t>
            </a:r>
            <a:r>
              <a:rPr lang="en-GB" dirty="0" err="1"/>
              <a:t>Deisting</a:t>
            </a:r>
            <a:r>
              <a:rPr lang="en-GB" dirty="0"/>
              <a:t>, Philip Hamacher-Baumann,              Matthew Snape, Xianguo Lu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C880C-B280-F1C8-FC9A-10FA94DCF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A964F-FE41-41C2-52C9-58051EB21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AB171-AED1-6196-F598-77F1C2CA7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569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76F29-6719-388B-0AB6-CCAE57A4B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lide Number Placeholder 7">
            <a:extLst>
              <a:ext uri="{FF2B5EF4-FFF2-40B4-BE49-F238E27FC236}">
                <a16:creationId xmlns:a16="http://schemas.microsoft.com/office/drawing/2014/main" id="{BF9E62A8-2285-65DD-9E36-2D563833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7332" y="6478635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mtClean="0"/>
              <a:t>30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7CE057-E40C-1AA8-522A-5B55CA688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453" y="435035"/>
            <a:ext cx="6060022" cy="378609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35D5DD5-E1F2-E5DD-F92A-362C586002AE}"/>
              </a:ext>
            </a:extLst>
          </p:cNvPr>
          <p:cNvSpPr/>
          <p:nvPr/>
        </p:nvSpPr>
        <p:spPr>
          <a:xfrm>
            <a:off x="6535843" y="2615876"/>
            <a:ext cx="405114" cy="3125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74FCDC-B118-7F66-5CBB-20F58CA44045}"/>
              </a:ext>
            </a:extLst>
          </p:cNvPr>
          <p:cNvCxnSpPr>
            <a:cxnSpLocks/>
          </p:cNvCxnSpPr>
          <p:nvPr/>
        </p:nvCxnSpPr>
        <p:spPr>
          <a:xfrm>
            <a:off x="3999218" y="388197"/>
            <a:ext cx="403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143B270-D5B3-CFEF-76B3-77425AD8521A}"/>
              </a:ext>
            </a:extLst>
          </p:cNvPr>
          <p:cNvSpPr txBox="1"/>
          <p:nvPr/>
        </p:nvSpPr>
        <p:spPr>
          <a:xfrm>
            <a:off x="3969462" y="18314"/>
            <a:ext cx="4206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" pitchFamily="2" charset="0"/>
              </a:rPr>
              <a:t>S1(T</a:t>
            </a:r>
            <a:r>
              <a:rPr lang="en-US" sz="2000" b="1" baseline="-25000" dirty="0">
                <a:latin typeface="Times" pitchFamily="2" charset="0"/>
              </a:rPr>
              <a:t>0</a:t>
            </a:r>
            <a:r>
              <a:rPr lang="en-US" sz="2000" b="1" dirty="0">
                <a:latin typeface="Times" pitchFamily="2" charset="0"/>
              </a:rPr>
              <a:t>): </a:t>
            </a:r>
            <a:r>
              <a:rPr lang="en-US" sz="2000" dirty="0">
                <a:latin typeface="Times" pitchFamily="2" charset="0"/>
              </a:rPr>
              <a:t>Primary scintillation in </a:t>
            </a:r>
            <a:r>
              <a:rPr lang="en-US" sz="2000" dirty="0" err="1">
                <a:latin typeface="Times" pitchFamily="2" charset="0"/>
              </a:rPr>
              <a:t>Ar</a:t>
            </a:r>
            <a:r>
              <a:rPr lang="en-US" sz="2000" dirty="0">
                <a:latin typeface="Times" pitchFamily="2" charset="0"/>
              </a:rPr>
              <a:t>/CF</a:t>
            </a:r>
            <a:r>
              <a:rPr lang="en-US" sz="2000" baseline="-25000" dirty="0">
                <a:latin typeface="Times" pitchFamily="2" charset="0"/>
              </a:rPr>
              <a:t>4</a:t>
            </a:r>
            <a:endParaRPr lang="en-US" sz="2000" dirty="0">
              <a:latin typeface="Time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4A6133-EAAA-7CA5-5FB5-CA378C96B3CA}"/>
              </a:ext>
            </a:extLst>
          </p:cNvPr>
          <p:cNvSpPr txBox="1"/>
          <p:nvPr/>
        </p:nvSpPr>
        <p:spPr>
          <a:xfrm>
            <a:off x="1674472" y="2143415"/>
            <a:ext cx="14646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spectroscopic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BDFDAC-046A-DC55-A7E7-FD7F4A3E85D8}"/>
              </a:ext>
            </a:extLst>
          </p:cNvPr>
          <p:cNvSpPr txBox="1"/>
          <p:nvPr/>
        </p:nvSpPr>
        <p:spPr>
          <a:xfrm>
            <a:off x="1674472" y="5180598"/>
            <a:ext cx="14542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time-resolved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587F1FA-2C7A-60DB-D2EF-A083BDEFDCEF}"/>
              </a:ext>
            </a:extLst>
          </p:cNvPr>
          <p:cNvSpPr/>
          <p:nvPr/>
        </p:nvSpPr>
        <p:spPr>
          <a:xfrm>
            <a:off x="1975416" y="2592726"/>
            <a:ext cx="844952" cy="31251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525E4103-EB3E-FB65-B053-818B079949F5}"/>
              </a:ext>
            </a:extLst>
          </p:cNvPr>
          <p:cNvSpPr/>
          <p:nvPr/>
        </p:nvSpPr>
        <p:spPr>
          <a:xfrm>
            <a:off x="1975416" y="5673523"/>
            <a:ext cx="844952" cy="31251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F09C958-5B52-F303-1576-313D8D6B91A7}"/>
              </a:ext>
            </a:extLst>
          </p:cNvPr>
          <p:cNvCxnSpPr>
            <a:cxnSpLocks/>
          </p:cNvCxnSpPr>
          <p:nvPr/>
        </p:nvCxnSpPr>
        <p:spPr>
          <a:xfrm>
            <a:off x="9321213" y="5476164"/>
            <a:ext cx="243851" cy="8204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Chart, histogram&#10;&#10;Description automatically generated">
            <a:extLst>
              <a:ext uri="{FF2B5EF4-FFF2-40B4-BE49-F238E27FC236}">
                <a16:creationId xmlns:a16="http://schemas.microsoft.com/office/drawing/2014/main" id="{77EDFC14-B7D6-32A2-F689-1E71172B3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5" t="2682" r="3481"/>
          <a:stretch/>
        </p:blipFill>
        <p:spPr>
          <a:xfrm>
            <a:off x="3237118" y="4375142"/>
            <a:ext cx="2708417" cy="2482858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7569C4C7-4EA9-6BBE-B50F-374273E4F0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1191" y="4375143"/>
            <a:ext cx="2896640" cy="2464544"/>
          </a:xfrm>
          <a:prstGeom prst="rect">
            <a:avLst/>
          </a:prstGeom>
        </p:spPr>
      </p:pic>
      <p:pic>
        <p:nvPicPr>
          <p:cNvPr id="24" name="Picture 23" descr="Chart, histogram&#10;&#10;Description automatically generated">
            <a:extLst>
              <a:ext uri="{FF2B5EF4-FFF2-40B4-BE49-F238E27FC236}">
                <a16:creationId xmlns:a16="http://schemas.microsoft.com/office/drawing/2014/main" id="{BC5821FA-B30D-F5CE-68FC-2E4BED68562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042" t="9522" r="9029" b="38817"/>
          <a:stretch/>
        </p:blipFill>
        <p:spPr>
          <a:xfrm>
            <a:off x="8242223" y="4457661"/>
            <a:ext cx="1023086" cy="187942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0E301BD-83E7-A9EC-330B-48DAEA98E7DE}"/>
              </a:ext>
            </a:extLst>
          </p:cNvPr>
          <p:cNvCxnSpPr>
            <a:cxnSpLocks/>
          </p:cNvCxnSpPr>
          <p:nvPr/>
        </p:nvCxnSpPr>
        <p:spPr>
          <a:xfrm flipH="1">
            <a:off x="5776010" y="2905242"/>
            <a:ext cx="902121" cy="14854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543D718-2566-48FA-8AFA-7BA93187BF05}"/>
              </a:ext>
            </a:extLst>
          </p:cNvPr>
          <p:cNvCxnSpPr>
            <a:cxnSpLocks/>
          </p:cNvCxnSpPr>
          <p:nvPr/>
        </p:nvCxnSpPr>
        <p:spPr>
          <a:xfrm>
            <a:off x="5945535" y="4726043"/>
            <a:ext cx="59030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1528D87-E0F2-310D-5554-193B26C83545}"/>
              </a:ext>
            </a:extLst>
          </p:cNvPr>
          <p:cNvSpPr txBox="1"/>
          <p:nvPr/>
        </p:nvSpPr>
        <p:spPr>
          <a:xfrm>
            <a:off x="8372016" y="6414620"/>
            <a:ext cx="2021707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~700-1400 </a:t>
            </a:r>
            <a:r>
              <a:rPr lang="en-US" dirty="0" err="1">
                <a:latin typeface="Times" pitchFamily="2" charset="0"/>
              </a:rPr>
              <a:t>ph</a:t>
            </a:r>
            <a:r>
              <a:rPr lang="en-US" dirty="0">
                <a:latin typeface="Times" pitchFamily="2" charset="0"/>
              </a:rPr>
              <a:t>/MeV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DE9A6C-C139-C128-ACDC-125EB0F1494C}"/>
              </a:ext>
            </a:extLst>
          </p:cNvPr>
          <p:cNvSpPr/>
          <p:nvPr/>
        </p:nvSpPr>
        <p:spPr>
          <a:xfrm>
            <a:off x="4105463" y="4393252"/>
            <a:ext cx="1061808" cy="150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E2463E-9401-1EF0-D568-162002E755C9}"/>
              </a:ext>
            </a:extLst>
          </p:cNvPr>
          <p:cNvSpPr txBox="1"/>
          <p:nvPr/>
        </p:nvSpPr>
        <p:spPr>
          <a:xfrm>
            <a:off x="3905310" y="4213702"/>
            <a:ext cx="162416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" pitchFamily="2" charset="0"/>
              </a:rPr>
              <a:t>𝜆=[400-700] nm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F5FB121-BC30-C28B-F390-8B9CFCDA8CEB}"/>
              </a:ext>
            </a:extLst>
          </p:cNvPr>
          <p:cNvSpPr/>
          <p:nvPr/>
        </p:nvSpPr>
        <p:spPr>
          <a:xfrm>
            <a:off x="7178595" y="4384845"/>
            <a:ext cx="1061808" cy="150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9233EC-B30F-3C52-8BD9-4B5DCB36E7A8}"/>
              </a:ext>
            </a:extLst>
          </p:cNvPr>
          <p:cNvSpPr txBox="1"/>
          <p:nvPr/>
        </p:nvSpPr>
        <p:spPr>
          <a:xfrm>
            <a:off x="7094193" y="4205295"/>
            <a:ext cx="162416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" pitchFamily="2" charset="0"/>
              </a:rPr>
              <a:t>𝜆=[400-700] nm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57D586-EFFB-FF23-35BA-C5CE7D4E4DEC}"/>
              </a:ext>
            </a:extLst>
          </p:cNvPr>
          <p:cNvSpPr txBox="1"/>
          <p:nvPr/>
        </p:nvSpPr>
        <p:spPr>
          <a:xfrm>
            <a:off x="3919964" y="955355"/>
            <a:ext cx="9833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Times" pitchFamily="2" charset="0"/>
              </a:rPr>
              <a:t>pure argon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2C2B93-7BAF-1D68-91F7-0DF06A97CC9C}"/>
              </a:ext>
            </a:extLst>
          </p:cNvPr>
          <p:cNvSpPr txBox="1"/>
          <p:nvPr/>
        </p:nvSpPr>
        <p:spPr>
          <a:xfrm>
            <a:off x="8311171" y="3089718"/>
            <a:ext cx="8274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Times" pitchFamily="2" charset="0"/>
              </a:rPr>
              <a:t>pure CF</a:t>
            </a:r>
            <a:r>
              <a:rPr lang="en-US" sz="1400" u="sng" baseline="-25000" dirty="0">
                <a:latin typeface="Times" pitchFamily="2" charset="0"/>
              </a:rPr>
              <a:t>4</a:t>
            </a:r>
            <a:endParaRPr lang="en-US" sz="1400" u="sng" dirty="0">
              <a:latin typeface="Times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BAF181-CC5A-527D-2E29-C46D097F142B}"/>
              </a:ext>
            </a:extLst>
          </p:cNvPr>
          <p:cNvSpPr/>
          <p:nvPr/>
        </p:nvSpPr>
        <p:spPr>
          <a:xfrm>
            <a:off x="5957110" y="1840374"/>
            <a:ext cx="995423" cy="1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E7A3D1A-19E2-524F-ECB0-5E87A9CBD182}"/>
              </a:ext>
            </a:extLst>
          </p:cNvPr>
          <p:cNvSpPr/>
          <p:nvPr/>
        </p:nvSpPr>
        <p:spPr>
          <a:xfrm>
            <a:off x="8263554" y="5378612"/>
            <a:ext cx="969003" cy="19446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" pitchFamily="2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E3078009-999C-DB88-3A8A-51A0A0B32F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9621" y="4723158"/>
            <a:ext cx="876300" cy="63500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67D872E-C0FE-BC76-09C1-FA877A20F2A6}"/>
              </a:ext>
            </a:extLst>
          </p:cNvPr>
          <p:cNvSpPr txBox="1"/>
          <p:nvPr/>
        </p:nvSpPr>
        <p:spPr>
          <a:xfrm>
            <a:off x="9179560" y="441690"/>
            <a:ext cx="15273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Times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arXiv:2306.09919</a:t>
            </a:r>
            <a:endParaRPr lang="en-US" sz="1400" b="1" dirty="0">
              <a:solidFill>
                <a:srgbClr val="0070C0"/>
              </a:solidFill>
              <a:latin typeface="Times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A6F91E-5D2A-11A1-1DB8-335AD71C2252}"/>
              </a:ext>
            </a:extLst>
          </p:cNvPr>
          <p:cNvSpPr txBox="1"/>
          <p:nvPr/>
        </p:nvSpPr>
        <p:spPr>
          <a:xfrm>
            <a:off x="8346279" y="-18751"/>
            <a:ext cx="23650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82828"/>
                </a:solidFill>
                <a:latin typeface="Times" pitchFamily="2" charset="0"/>
              </a:rPr>
              <a:t>P. </a:t>
            </a:r>
            <a:r>
              <a:rPr lang="en-GB" sz="1400" dirty="0" err="1">
                <a:solidFill>
                  <a:srgbClr val="282828"/>
                </a:solidFill>
                <a:latin typeface="Times" pitchFamily="2" charset="0"/>
              </a:rPr>
              <a:t>Amedo</a:t>
            </a:r>
            <a:r>
              <a:rPr lang="en-GB" sz="1400" dirty="0">
                <a:solidFill>
                  <a:srgbClr val="282828"/>
                </a:solidFill>
                <a:latin typeface="Times" pitchFamily="2" charset="0"/>
              </a:rPr>
              <a:t> et al., </a:t>
            </a:r>
            <a:r>
              <a:rPr lang="en-GB" sz="1400" dirty="0">
                <a:latin typeface="Times" pitchFamily="2" charset="0"/>
              </a:rPr>
              <a:t>Front. Detect. Sci. Technol. 1:1282854.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0AAF29-4D34-139B-2FDE-5C0D51213761}"/>
              </a:ext>
            </a:extLst>
          </p:cNvPr>
          <p:cNvSpPr txBox="1"/>
          <p:nvPr/>
        </p:nvSpPr>
        <p:spPr>
          <a:xfrm>
            <a:off x="9565064" y="955355"/>
            <a:ext cx="23650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From Diego Gonzalez Diaz talk at </a:t>
            </a:r>
            <a:r>
              <a:rPr lang="en-GB" sz="1400" dirty="0" err="1"/>
              <a:t>AIDAinnova</a:t>
            </a:r>
            <a:r>
              <a:rPr lang="en-GB" sz="1400" dirty="0"/>
              <a:t> 3</a:t>
            </a:r>
            <a:r>
              <a:rPr lang="en-GB" sz="1400" baseline="30000" dirty="0"/>
              <a:t>rd</a:t>
            </a:r>
            <a:r>
              <a:rPr lang="en-GB" sz="1400" dirty="0"/>
              <a:t> annual meeting (19/03/2024)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6EB8-CFA1-5185-B3BF-3214B8A29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A0FF2-AC6F-C27E-9723-6795AB73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84721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BD1C076-7B68-3113-59A9-4C9DE0EFD2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11" b="42376"/>
          <a:stretch/>
        </p:blipFill>
        <p:spPr>
          <a:xfrm>
            <a:off x="6382503" y="1747527"/>
            <a:ext cx="5809499" cy="30904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3A0EC2-3D86-C8B8-830B-9446A2BE07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602" b="40536"/>
          <a:stretch/>
        </p:blipFill>
        <p:spPr>
          <a:xfrm>
            <a:off x="0" y="1891413"/>
            <a:ext cx="5809499" cy="29465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C8B04C-44B3-3CF9-657E-96A1CC7EB77D}"/>
              </a:ext>
            </a:extLst>
          </p:cNvPr>
          <p:cNvSpPr txBox="1"/>
          <p:nvPr/>
        </p:nvSpPr>
        <p:spPr>
          <a:xfrm>
            <a:off x="73574" y="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Milestone report </a:t>
            </a:r>
            <a:r>
              <a:rPr lang="en-GB" sz="1000" dirty="0">
                <a:hlinkClick r:id="rId4"/>
              </a:rPr>
              <a:t>https://aidainnova.web.cern.ch/milestones</a:t>
            </a:r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869259-0E4B-1B0A-F93C-DD36F5E34841}"/>
              </a:ext>
            </a:extLst>
          </p:cNvPr>
          <p:cNvSpPr txBox="1"/>
          <p:nvPr/>
        </p:nvSpPr>
        <p:spPr>
          <a:xfrm>
            <a:off x="6096000" y="0"/>
            <a:ext cx="5562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Deliverable report </a:t>
            </a:r>
            <a:r>
              <a:rPr lang="en-GB" sz="1000" dirty="0">
                <a:hlinkClick r:id="rId5"/>
              </a:rPr>
              <a:t>https://aidainnova.web.cern.ch/deliverables</a:t>
            </a:r>
            <a:endParaRPr lang="en-GB" sz="1000" dirty="0"/>
          </a:p>
        </p:txBody>
      </p:sp>
      <p:pic>
        <p:nvPicPr>
          <p:cNvPr id="8" name="Picture 7" descr="A close-up of a white background&#10;&#10;AI-generated content may be incorrect.">
            <a:extLst>
              <a:ext uri="{FF2B5EF4-FFF2-40B4-BE49-F238E27FC236}">
                <a16:creationId xmlns:a16="http://schemas.microsoft.com/office/drawing/2014/main" id="{02660B95-CFDD-4ADE-9273-A8CC044355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8818" y="878489"/>
            <a:ext cx="6093182" cy="8452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AF85F5-11DA-6DA5-8A84-18FEC630A0D4}"/>
              </a:ext>
            </a:extLst>
          </p:cNvPr>
          <p:cNvSpPr txBox="1"/>
          <p:nvPr/>
        </p:nvSpPr>
        <p:spPr>
          <a:xfrm>
            <a:off x="9556212" y="4904623"/>
            <a:ext cx="23122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hlinkClick r:id="rId7"/>
              </a:rPr>
              <a:t>https://zenodo.org/records/15188304</a:t>
            </a:r>
            <a:r>
              <a:rPr lang="en-GB" sz="10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D7A885-3D57-4224-7D25-18BE9D6049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870169"/>
            <a:ext cx="6096000" cy="50220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E5B492-3282-1942-E6F9-7B3DD3A65C57}"/>
              </a:ext>
            </a:extLst>
          </p:cNvPr>
          <p:cNvSpPr txBox="1"/>
          <p:nvPr/>
        </p:nvSpPr>
        <p:spPr>
          <a:xfrm>
            <a:off x="3121574" y="4900915"/>
            <a:ext cx="23911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hlinkClick r:id="rId9"/>
              </a:rPr>
              <a:t>https://zenodo.org/records/10952386</a:t>
            </a:r>
            <a:r>
              <a:rPr lang="en-GB" sz="1000" dirty="0"/>
              <a:t>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3715C2-57BD-FB71-3250-9CCFE8F3C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6C9EC9-D6B5-9F0F-6596-0449D62B6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10A72-AEE2-A54C-2E86-E90E07B0F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25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3AEF49-3087-FA44-E511-4655F2C29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172" y="873439"/>
            <a:ext cx="6814828" cy="51111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6B3CA3-E1E2-404F-2C8A-C9E5D827E7BE}"/>
              </a:ext>
            </a:extLst>
          </p:cNvPr>
          <p:cNvSpPr txBox="1"/>
          <p:nvPr/>
        </p:nvSpPr>
        <p:spPr>
          <a:xfrm>
            <a:off x="434966" y="3997411"/>
            <a:ext cx="47006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Conclusion with Milestone Report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accent2"/>
                </a:solidFill>
              </a:rPr>
              <a:t>An argon–CF₄ gas mixture (with CF₄ at the percent level) scintillates in the visible spectrum sufficiently to allow detection thresholds of a few MeV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1000" dirty="0">
              <a:solidFill>
                <a:schemeClr val="accent2"/>
              </a:solidFill>
            </a:endParaRPr>
          </a:p>
          <a:p>
            <a:r>
              <a:rPr lang="en-GB" sz="1000" dirty="0">
                <a:solidFill>
                  <a:schemeClr val="accent2"/>
                </a:solidFill>
                <a:hlinkClick r:id="rId3"/>
              </a:rPr>
              <a:t>https://indico.cern.ch/event/1307202/contributions/5498811/</a:t>
            </a:r>
            <a:r>
              <a:rPr lang="en-GB" sz="1000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845E84-8BE3-099E-B58B-A309A670D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62" y="931446"/>
            <a:ext cx="5183810" cy="24975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F6BD7A-16E9-EAB5-D10A-EA563B587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4F685-1EBD-FA6C-02E8-472491BA1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3AEE4-C5D7-5380-4793-FEB3697B5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730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FE59E-03E3-F09C-21B4-D7ED9617E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0C79611-921E-98E4-2C6C-452165DF9764}"/>
              </a:ext>
            </a:extLst>
          </p:cNvPr>
          <p:cNvSpPr txBox="1"/>
          <p:nvPr/>
        </p:nvSpPr>
        <p:spPr>
          <a:xfrm>
            <a:off x="434966" y="3997411"/>
            <a:ext cx="47006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Conclusion with Milestone Report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accent2"/>
                </a:solidFill>
              </a:rPr>
              <a:t>An argon–CF₄ gas mixture (with CF₄ at the percent level) scintillates in the visible spectrum sufficiently to allow detection thresholds of a few MeV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1000" dirty="0">
              <a:solidFill>
                <a:schemeClr val="accent2"/>
              </a:solidFill>
            </a:endParaRPr>
          </a:p>
          <a:p>
            <a:r>
              <a:rPr lang="en-GB" sz="1000" dirty="0">
                <a:solidFill>
                  <a:schemeClr val="accent2"/>
                </a:solidFill>
                <a:hlinkClick r:id="rId2"/>
              </a:rPr>
              <a:t>https://indico.cern.ch/event/1307202/contributions/5498811/</a:t>
            </a:r>
            <a:r>
              <a:rPr lang="en-GB" sz="1000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603C80-418A-7178-DC37-B65AF0ACE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62" y="931446"/>
            <a:ext cx="5183810" cy="24975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B6E158E-0392-90EA-83A1-34DF32D55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3349" y="948265"/>
            <a:ext cx="6615289" cy="496146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7F228-3BE9-09AC-D01D-C90E4CBDE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FBED6-2A69-1ECD-2AC9-CF12E6DEF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DA186-8BF2-14A0-8C46-359449DA8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579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56428-17AA-BCDF-9A40-42CB694A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DC910-0391-9B45-9E3B-CEC5B6B42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9A54C-8A24-536B-4102-1C2E2A44C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326B40-4E12-E477-C686-79830F1161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299"/>
          <a:stretch/>
        </p:blipFill>
        <p:spPr>
          <a:xfrm>
            <a:off x="260557" y="427321"/>
            <a:ext cx="5008673" cy="28416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9FE599-879F-9A2C-AC44-1FB82FBFC7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12" t="2480" r="14273" b="14451"/>
          <a:stretch/>
        </p:blipFill>
        <p:spPr>
          <a:xfrm>
            <a:off x="5339944" y="427321"/>
            <a:ext cx="6775856" cy="45212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EF73CA-7598-8F6F-5C53-D8A4F9EF9132}"/>
              </a:ext>
            </a:extLst>
          </p:cNvPr>
          <p:cNvSpPr txBox="1"/>
          <p:nvPr/>
        </p:nvSpPr>
        <p:spPr>
          <a:xfrm>
            <a:off x="260557" y="3634740"/>
            <a:ext cx="45971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242424"/>
                </a:solidFill>
                <a:latin typeface="+mj-lt"/>
              </a:rPr>
              <a:t>M</a:t>
            </a:r>
            <a:r>
              <a:rPr lang="en-US" b="0" i="0" dirty="0">
                <a:solidFill>
                  <a:srgbClr val="242424"/>
                </a:solidFill>
                <a:effectLst/>
                <a:latin typeface="+mj-lt"/>
              </a:rPr>
              <a:t>uon tracks have been reconstructed with a double-</a:t>
            </a:r>
            <a:r>
              <a:rPr lang="en-US" b="0" i="0" dirty="0" err="1">
                <a:solidFill>
                  <a:srgbClr val="242424"/>
                </a:solidFill>
                <a:effectLst/>
                <a:latin typeface="+mj-lt"/>
              </a:rPr>
              <a:t>thGEM</a:t>
            </a:r>
            <a:r>
              <a:rPr lang="en-US" b="0" i="0" dirty="0">
                <a:solidFill>
                  <a:srgbClr val="242424"/>
                </a:solidFill>
                <a:effectLst/>
                <a:latin typeface="+mj-lt"/>
              </a:rPr>
              <a:t> up</a:t>
            </a:r>
            <a:br>
              <a:rPr lang="en-US" dirty="0">
                <a:latin typeface="+mj-lt"/>
              </a:rPr>
            </a:br>
            <a:r>
              <a:rPr lang="en-US" b="0" i="0" dirty="0">
                <a:solidFill>
                  <a:srgbClr val="242424"/>
                </a:solidFill>
                <a:effectLst/>
                <a:latin typeface="+mj-lt"/>
              </a:rPr>
              <a:t>to 1.5bar, for 1% CF4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+mj-lt"/>
              </a:rPr>
              <a:t>The optical gain is around 2 x 10^4 (final analysis ongoing).</a:t>
            </a:r>
            <a:endParaRPr lang="en-GB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E33734-1223-30B8-10FB-C9AA132E3E62}"/>
              </a:ext>
            </a:extLst>
          </p:cNvPr>
          <p:cNvSpPr txBox="1"/>
          <p:nvPr/>
        </p:nvSpPr>
        <p:spPr>
          <a:xfrm>
            <a:off x="7703820" y="5452110"/>
            <a:ext cx="348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Milestone MS27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151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4435D-56FF-13A2-3CE0-6E353F39C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C93E6-3EB0-40D6-D995-1AD3687D8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2768"/>
            <a:ext cx="10515600" cy="483419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sz="1800" dirty="0"/>
              <a:t>Aims and Motivations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WarTPC Introduction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Gas System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Drift Components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THGEMs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 err="1"/>
              <a:t>Photonis</a:t>
            </a:r>
            <a:r>
              <a:rPr lang="en-GB" sz="1600" dirty="0"/>
              <a:t> Cricket Intensifier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Optical Readout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/>
              <a:t>Charge Readout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Measurements</a:t>
            </a:r>
            <a:r>
              <a:rPr lang="en-GB" sz="2400" dirty="0"/>
              <a:t>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Different Methane Fractions Results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High-Pressure Pure Argon Results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Conclusion &amp; Outlook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05D14-E474-02DA-2D20-CD33EF58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8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8883F-C418-7383-D13B-CC6F83B37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A74E7-286B-3AE5-57D3-2D4832424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212065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86EE-3958-92BF-471C-D9335705A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872416" cy="652642"/>
          </a:xfrm>
        </p:spPr>
        <p:txBody>
          <a:bodyPr>
            <a:normAutofit fontScale="90000"/>
          </a:bodyPr>
          <a:lstStyle/>
          <a:p>
            <a:r>
              <a:rPr lang="en-US" dirty="0"/>
              <a:t>WarTPC Aims and Motivations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136CA-E625-B0FB-386F-677EAADE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7891"/>
            <a:ext cx="11263184" cy="456221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/>
              <a:t>Develop optical readout TPC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Optical readout provides scalable and cost-effective readout with </a:t>
            </a:r>
            <a:r>
              <a:rPr lang="en-US" sz="1600" dirty="0"/>
              <a:t>highly granular data for analysis.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1600" dirty="0"/>
              <a:t>Aim for high-pressure operating conditions.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Gas Studies</a:t>
            </a:r>
            <a:endParaRPr lang="en-US" sz="1800" dirty="0"/>
          </a:p>
          <a:p>
            <a:pPr marL="914400" lvl="1" indent="-457200">
              <a:buFont typeface="+mj-lt"/>
              <a:buAutoNum type="alphaLcPeriod"/>
            </a:pPr>
            <a:r>
              <a:rPr lang="en-GB" sz="1600" dirty="0"/>
              <a:t>Investigate hydrogen-rich gas mixtures which have the </a:t>
            </a:r>
            <a:r>
              <a:rPr lang="en-US" sz="1600" dirty="0"/>
              <a:t>potential for event-by-event detection of neutrino-hydrogen interaction (</a:t>
            </a:r>
            <a:r>
              <a:rPr lang="en-GB" sz="1400" b="0" i="0" dirty="0">
                <a:effectLst/>
              </a:rPr>
              <a:t>Lu </a:t>
            </a:r>
            <a:r>
              <a:rPr lang="en-GB" sz="1400" b="0" i="1" dirty="0">
                <a:effectLst/>
              </a:rPr>
              <a:t>et al</a:t>
            </a:r>
            <a:r>
              <a:rPr lang="en-GB" sz="1400" b="0" i="0" dirty="0">
                <a:effectLst/>
              </a:rPr>
              <a:t>. </a:t>
            </a:r>
            <a:r>
              <a:rPr lang="en-GB" sz="1400" b="0" i="0" dirty="0" err="1">
                <a:effectLst/>
              </a:rPr>
              <a:t>Phys.Rev.D</a:t>
            </a:r>
            <a:r>
              <a:rPr lang="en-GB" sz="1400" b="0" i="0" dirty="0">
                <a:effectLst/>
              </a:rPr>
              <a:t> 92, 051302 (2015); Hamacher-Baumann, Lu, Martín-Albo, </a:t>
            </a:r>
            <a:r>
              <a:rPr lang="en-GB" sz="1400" b="0" i="0" dirty="0" err="1">
                <a:effectLst/>
              </a:rPr>
              <a:t>Phys.Rev.D</a:t>
            </a:r>
            <a:r>
              <a:rPr lang="en-GB" sz="1400" b="0" i="0" dirty="0">
                <a:effectLst/>
              </a:rPr>
              <a:t> 102, 033005 (2020))</a:t>
            </a:r>
            <a:endParaRPr lang="en-US" sz="1400" dirty="0"/>
          </a:p>
          <a:p>
            <a:pPr marL="914400" lvl="1" indent="-457200">
              <a:buFont typeface="+mj-lt"/>
              <a:buAutoNum type="alphaLcPeriod"/>
            </a:pPr>
            <a:r>
              <a:rPr lang="en-US" sz="1600" dirty="0"/>
              <a:t>Achieve high scintillation yield for optical readout.</a:t>
            </a:r>
            <a:endParaRPr lang="it-IT" sz="1600" dirty="0"/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TPC R&amp;D platform: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1600" dirty="0"/>
              <a:t>Create a platform for UK researchers to develop next generation TPC technologies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3F3734A-E5D9-5C82-E8F8-35B130F9E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9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A5A2F-1A61-8572-374A-39D48AA56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06/05/2025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7DAB7-5E4C-F934-270E-F9F1612D8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AIDAinnova Final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269668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2227</Words>
  <Application>Microsoft Office PowerPoint</Application>
  <PresentationFormat>Widescreen</PresentationFormat>
  <Paragraphs>397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Aptos</vt:lpstr>
      <vt:lpstr>Arial</vt:lpstr>
      <vt:lpstr>Calibri</vt:lpstr>
      <vt:lpstr>Calibri Light</vt:lpstr>
      <vt:lpstr>Cambria</vt:lpstr>
      <vt:lpstr>Cambria Math</vt:lpstr>
      <vt:lpstr>Chalkduster</vt:lpstr>
      <vt:lpstr>sourcesans-regular</vt:lpstr>
      <vt:lpstr>Times</vt:lpstr>
      <vt:lpstr>Times New Roman</vt:lpstr>
      <vt:lpstr>Wingdings</vt:lpstr>
      <vt:lpstr>Office Theme</vt:lpstr>
      <vt:lpstr>WP7 Task 4.2 Final Report: High pressure gas TPC for neutrino physics</vt:lpstr>
      <vt:lpstr>A reminder </vt:lpstr>
      <vt:lpstr>Collaborators</vt:lpstr>
      <vt:lpstr>PowerPoint Presentation</vt:lpstr>
      <vt:lpstr>PowerPoint Presentation</vt:lpstr>
      <vt:lpstr>PowerPoint Presentation</vt:lpstr>
      <vt:lpstr>PowerPoint Presentation</vt:lpstr>
      <vt:lpstr>Introduction</vt:lpstr>
      <vt:lpstr>WarTPC Aims and Motivations</vt:lpstr>
      <vt:lpstr>WarTPC Introduction</vt:lpstr>
      <vt:lpstr>Gas System</vt:lpstr>
      <vt:lpstr>THGEMs</vt:lpstr>
      <vt:lpstr>Drift components</vt:lpstr>
      <vt:lpstr>Drift components (continued)</vt:lpstr>
      <vt:lpstr>TimePIX3 camera readout</vt:lpstr>
      <vt:lpstr>Photonis Cricket Intensifier</vt:lpstr>
      <vt:lpstr>Charge Readout</vt:lpstr>
      <vt:lpstr>Measurements</vt:lpstr>
      <vt:lpstr>Measurements at Different Methane Fractions Between 1.2 and 1.3 bar</vt:lpstr>
      <vt:lpstr>ToT Integral</vt:lpstr>
      <vt:lpstr>Measurements at Different Methane Fractions Between 1.2 and 1.3 bar – integrated Signal</vt:lpstr>
      <vt:lpstr>Measurements at High-Pressure Pure Argon</vt:lpstr>
      <vt:lpstr>High-Pressure Pure Argon Results</vt:lpstr>
      <vt:lpstr>Conclusion </vt:lpstr>
      <vt:lpstr>Outlook (continued)</vt:lpstr>
      <vt:lpstr>Back Up Slides</vt:lpstr>
      <vt:lpstr>PowerPoint Presentation</vt:lpstr>
      <vt:lpstr>PowerPoint Presentation</vt:lpstr>
      <vt:lpstr>Pulse-Height Spectrum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SNAPE, MATT (PGR)</dc:creator>
  <cp:lastModifiedBy>SNAPE, MATT (PGR)</cp:lastModifiedBy>
  <cp:revision>45</cp:revision>
  <dcterms:created xsi:type="dcterms:W3CDTF">2025-03-21T13:20:49Z</dcterms:created>
  <dcterms:modified xsi:type="dcterms:W3CDTF">2025-05-06T06:54:19Z</dcterms:modified>
</cp:coreProperties>
</file>