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4" r:id="rId3"/>
    <p:sldId id="273" r:id="rId4"/>
    <p:sldId id="309" r:id="rId5"/>
    <p:sldId id="272" r:id="rId6"/>
    <p:sldId id="298" r:id="rId7"/>
    <p:sldId id="319" r:id="rId8"/>
    <p:sldId id="310" r:id="rId9"/>
    <p:sldId id="274" r:id="rId10"/>
    <p:sldId id="275" r:id="rId11"/>
    <p:sldId id="315" r:id="rId12"/>
    <p:sldId id="320" r:id="rId13"/>
    <p:sldId id="321" r:id="rId14"/>
    <p:sldId id="270" r:id="rId15"/>
    <p:sldId id="271" r:id="rId16"/>
    <p:sldId id="312" r:id="rId17"/>
    <p:sldId id="316" r:id="rId18"/>
    <p:sldId id="322" r:id="rId19"/>
    <p:sldId id="323" r:id="rId20"/>
    <p:sldId id="292" r:id="rId21"/>
    <p:sldId id="324" r:id="rId22"/>
    <p:sldId id="325" r:id="rId23"/>
    <p:sldId id="269" r:id="rId24"/>
    <p:sldId id="314" r:id="rId25"/>
    <p:sldId id="30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ck, John" initials="BJ" lastIdx="2" clrIdx="0">
    <p:extLst>
      <p:ext uri="{19B8F6BF-5375-455C-9EA6-DF929625EA0E}">
        <p15:presenceInfo xmlns:p15="http://schemas.microsoft.com/office/powerpoint/2012/main" userId="S::phsdau@live.warwick.ac.uk::e0057c25-d58c-466b-b828-13f8028e7cf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80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59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BA32A-3C3C-4994-AFC6-3F98801CE2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E186D-961E-4E19-87F6-346B5B81D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252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6EEE9F8-10C4-4870-911D-A39D75E90B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0FE184B-9A7A-4298-B98A-6FB67F9EF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A8CFF11-3BE5-4D7A-AAF3-2D47F1E03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D809-3DD7-4034-9D7F-AFC9AC1AECFB}" type="datetime1">
              <a:rPr lang="en-GB" smtClean="0"/>
              <a:t>05/05/2025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BA157D9-8C32-49B3-BF97-062486A3F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4A75140-7A91-4F06-A624-753820559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82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8E402-BB1C-4AF6-B4EF-D1CFAC14F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89A99F-2A8D-4F1B-9CA9-E4B2318B16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4CA4B-862D-4B46-892C-1ED7EB644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0D7-5286-429E-B51D-7EDA2B2A9E2B}" type="datetime1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894A1-5345-4568-99B9-DB43CE910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8A390-E2C0-4690-B70F-A42E9C769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965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5BE3F1-1890-491F-BE09-80E16DE653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1478B-C2FB-4993-A2DB-04E2AED3F9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CE2D4-34E6-4F6C-A48C-F9DAB6194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4352-7A51-4FE0-9A2D-99DA377779DB}" type="datetime1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2A69C-9A9A-4927-A2CD-CD777B185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F4EAD-95F5-497C-B19F-9F7F1A06F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98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BF5C-CF6D-4A3A-A856-553A8E6DE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921FC-7A3E-417B-A6A2-549DD17A5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3FE6B-3A91-48C4-9D9D-9E6B4BF24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F4C-0C8C-4DF8-A148-DF1CC6AFD303}" type="datetime1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BBE8-34A7-46C9-939F-F6567F39F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CA5CA7-5ED3-422D-B41F-33564FE4D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45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2C73A-2FBD-4B21-9BEF-BA9F7D1BB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F53D9-E0D8-44D2-BD4D-BBB2E41BD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CF4F0-3409-4AE7-971E-184CE0B7E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7DC5F-E83C-4A90-A310-1CA7BEEBFF06}" type="datetime1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A7867-D4F2-447E-BCF4-4E12A0245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B5B6E-826B-4396-924C-3F393E70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24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07492-6B77-4F35-A959-DBB37D743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FF8E5-FC91-4FAC-A28E-4EB336E0FA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30B722-0677-4865-9C5A-E71B0701A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993EA-CD12-405C-9DEC-EB15E3D90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8D1BF-F93D-4CFB-AAEE-055493A115D5}" type="datetime1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8E282-23EF-4132-9E1D-EB170807B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30A1E-0BFB-4D77-ACBB-9348F4BD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10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973B7-B47F-4FC4-8687-8B43B9789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BD903-6004-42DF-AF51-A52CCAC20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A482CF-0148-4263-88C0-8D5CEA02C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804478-CB99-4C72-9CFD-5710DEA930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A30A0-C995-46A1-AD1F-8840F379BA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48DB2-DD38-44D8-8F15-F62FF8969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4F3C-EA03-4BB7-8EB3-C1AB4D649738}" type="datetime1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DFF102-6864-433F-B57E-84CD24A1F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1F874F-D35A-4B14-A142-B7841DC2D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45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17CF9-45D8-4968-868D-3086DC3E4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BCD856B-46DD-461D-9152-4ADBB5ABD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CB82C-A03E-400B-83D3-BDD01C7BC0BD}" type="datetime1">
              <a:rPr lang="en-GB" smtClean="0"/>
              <a:t>05/05/2025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3AC5DE-9883-4FB7-8EF0-FEF216E6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7632A7-3442-4FE6-8838-EE3A7DCCE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13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A1012A-6613-4E46-8E36-0C081B3FE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93FE5-F350-4675-88E2-826E112EEC47}" type="datetime1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48775-17A0-41DA-B82B-0D002EC8D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ACDE1-D0BB-4780-B670-A7BBAB8B4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24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D4B03-6C90-467B-926F-4BE87B58E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6F9B7-A473-4D0E-98EC-1E0C34E3D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E6318-727E-4AA7-8F20-3FBFD0ADB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00CAC5-533C-4CFC-B8AC-AB44C5024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1698-28B2-41A3-9B37-CC041A89A16D}" type="datetime1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BD9E8-064F-4503-93E0-50B7C629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78FE8-4BD2-4563-BB62-DEB70B296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420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8AB81-411D-4AC4-87C2-54C3B838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E59BF4-7DE2-4A4E-B9DF-469CD2CB7E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6F75A-D82E-46AA-B0A0-54B139BE76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05DF8-9255-4759-B09D-C40B5AEE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0A45-6418-4350-B583-0B88758FDA91}" type="datetime1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759C4-6FF0-4A80-9378-6911EC09E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CA196-777B-4440-9491-3E07E3D5C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09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925D05-5B34-4D0B-9EA7-B42603E96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F4AE6-20C0-402B-AC96-35383FE45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E9D3B-999D-43C3-82FB-0A6EC7FDB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CB82C-A03E-400B-83D3-BDD01C7BC0BD}" type="datetime1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C54DA-0E87-45EF-B600-9099A716C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08A69-D5A5-4E41-AC9D-856E2B89B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9908C-F7D4-4284-8BE0-14117686C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00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m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andoraPFA/LArContent" TargetMode="External"/><Relationship Id="rId2" Type="http://schemas.openxmlformats.org/officeDocument/2006/relationships/hyperlink" Target="https://github.com/PandoraPFA/LArRecoND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DHCAL/APRILContent" TargetMode="External"/><Relationship Id="rId2" Type="http://schemas.openxmlformats.org/officeDocument/2006/relationships/hyperlink" Target="https://github.com/SDHCAL/SDHCALCont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PandoraPFA/LArRecoND" TargetMode="External"/><Relationship Id="rId4" Type="http://schemas.openxmlformats.org/officeDocument/2006/relationships/hyperlink" Target="https://github.com/SDHCAL/DDMarlinPandor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ithub.com/PandoraPFA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3D77-ECBC-4D3B-9E98-6EF3DC666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518" y="1266904"/>
            <a:ext cx="10728960" cy="2387600"/>
          </a:xfrm>
        </p:spPr>
        <p:txBody>
          <a:bodyPr>
            <a:normAutofit/>
          </a:bodyPr>
          <a:lstStyle/>
          <a:p>
            <a:r>
              <a:rPr lang="en-GB" sz="5400" b="1" dirty="0"/>
              <a:t>Task 12.5: Particle Flow Reconstruction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A6ED11-A4E8-4D0F-8344-7432B11971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8803" y="3021999"/>
            <a:ext cx="10194387" cy="2807794"/>
          </a:xfrm>
        </p:spPr>
        <p:txBody>
          <a:bodyPr>
            <a:normAutofit/>
          </a:bodyPr>
          <a:lstStyle/>
          <a:p>
            <a:r>
              <a:rPr lang="en-GB" sz="3200" dirty="0"/>
              <a:t>John Back</a:t>
            </a:r>
          </a:p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on behalf of the Task 12.5 institutes</a:t>
            </a:r>
          </a:p>
          <a:p>
            <a:r>
              <a:rPr lang="en-GB" sz="3200" dirty="0"/>
              <a:t>5</a:t>
            </a:r>
            <a:r>
              <a:rPr lang="en-GB" sz="3200" baseline="30000" dirty="0"/>
              <a:t>th</a:t>
            </a:r>
            <a:r>
              <a:rPr lang="en-GB" sz="3200" dirty="0"/>
              <a:t> </a:t>
            </a:r>
            <a:r>
              <a:rPr lang="en-GB" sz="2800" dirty="0"/>
              <a:t>May 2025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34A8D13-CAAA-497D-8321-50A56D9D5B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13" y="108295"/>
            <a:ext cx="3448050" cy="1552575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D257122A-36CE-44A4-8ECC-5A0DB6B904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27"/>
          <a:stretch/>
        </p:blipFill>
        <p:spPr>
          <a:xfrm>
            <a:off x="5489875" y="3654504"/>
            <a:ext cx="1069124" cy="6480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1F9A429-CA67-4435-8A4D-6FB7F8219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9B84D4-8C0B-7497-F0E9-21EC48C1A8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3" t="65248" r="12739" b="26242"/>
          <a:stretch/>
        </p:blipFill>
        <p:spPr>
          <a:xfrm>
            <a:off x="1617881" y="6036845"/>
            <a:ext cx="9640042" cy="55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51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317510-BAA2-11A3-19D8-D8F388A6B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EDCB7B-5F98-AB93-610D-4130F35258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4" t="42097" r="16411" b="32999"/>
          <a:stretch/>
        </p:blipFill>
        <p:spPr>
          <a:xfrm>
            <a:off x="305725" y="1874878"/>
            <a:ext cx="11580549" cy="20728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EA0953-03D0-A465-74FB-7669D2498291}"/>
              </a:ext>
            </a:extLst>
          </p:cNvPr>
          <p:cNvSpPr txBox="1"/>
          <p:nvPr/>
        </p:nvSpPr>
        <p:spPr>
          <a:xfrm>
            <a:off x="2192994" y="309202"/>
            <a:ext cx="8127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Outcomes for Dual Readout Calorimeter Pandora 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6519A8-8AB2-97CF-4513-D50414185B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5" t="92892" r="13326" b="2797"/>
          <a:stretch/>
        </p:blipFill>
        <p:spPr>
          <a:xfrm>
            <a:off x="403984" y="1345634"/>
            <a:ext cx="11384032" cy="33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49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B87453-0EFB-904E-6747-DA45EC54B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C3F2B4-896E-516A-C125-C50828178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32" y="256399"/>
            <a:ext cx="11530136" cy="9760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2AC129-2600-3A09-5491-6A4A753EE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968" y="952668"/>
            <a:ext cx="4991100" cy="685800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9AE3E75D-CC94-5988-4FAD-D5C7780AFB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" t="8191" r="1764" b="21638"/>
          <a:stretch/>
        </p:blipFill>
        <p:spPr bwMode="auto">
          <a:xfrm>
            <a:off x="640771" y="1638468"/>
            <a:ext cx="11074233" cy="45591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E97389-E50B-15CE-81BC-964D2E7E4088}"/>
              </a:ext>
            </a:extLst>
          </p:cNvPr>
          <p:cNvSpPr txBox="1"/>
          <p:nvPr/>
        </p:nvSpPr>
        <p:spPr>
          <a:xfrm>
            <a:off x="1080655" y="6060909"/>
            <a:ext cx="465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Prototype of Semi Digital Hadronic </a:t>
            </a:r>
            <a:r>
              <a:rPr lang="en-GB" dirty="0" err="1"/>
              <a:t>CALorimeter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5BB208-B59E-F01D-E45B-3212E9C3896F}"/>
              </a:ext>
            </a:extLst>
          </p:cNvPr>
          <p:cNvSpPr txBox="1"/>
          <p:nvPr/>
        </p:nvSpPr>
        <p:spPr>
          <a:xfrm>
            <a:off x="7093528" y="6129255"/>
            <a:ext cx="3468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International Large Detector layout</a:t>
            </a:r>
          </a:p>
        </p:txBody>
      </p:sp>
    </p:spTree>
    <p:extLst>
      <p:ext uri="{BB962C8B-B14F-4D97-AF65-F5344CB8AC3E}">
        <p14:creationId xmlns:p14="http://schemas.microsoft.com/office/powerpoint/2010/main" val="1689632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E9FF-0818-E55B-9DF4-94D6934D4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8091" y="28430"/>
            <a:ext cx="9155546" cy="946439"/>
          </a:xfrm>
        </p:spPr>
        <p:txBody>
          <a:bodyPr>
            <a:normAutofit/>
          </a:bodyPr>
          <a:lstStyle/>
          <a:p>
            <a:r>
              <a:rPr lang="en-GB" sz="3600" b="1" dirty="0"/>
              <a:t>A</a:t>
            </a:r>
            <a:r>
              <a:rPr lang="en-GB" sz="3600" dirty="0"/>
              <a:t>lgorithm for </a:t>
            </a:r>
            <a:r>
              <a:rPr lang="en-GB" sz="3600" b="1" dirty="0"/>
              <a:t>P</a:t>
            </a:r>
            <a:r>
              <a:rPr lang="en-GB" sz="3600" dirty="0"/>
              <a:t>article </a:t>
            </a:r>
            <a:r>
              <a:rPr lang="en-GB" sz="3600" b="1" dirty="0"/>
              <a:t>R</a:t>
            </a:r>
            <a:r>
              <a:rPr lang="en-GB" sz="3600" dirty="0"/>
              <a:t>econstruction for the </a:t>
            </a:r>
            <a:r>
              <a:rPr lang="en-GB" sz="3600" b="1" dirty="0"/>
              <a:t>IL</a:t>
            </a:r>
            <a:r>
              <a:rPr lang="en-GB" sz="3600" dirty="0"/>
              <a:t>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12D519-ED44-B00C-8AF7-A1DD86676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 descr="A diagram of 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04439E3-2978-6CA2-600A-D6DD43925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708" y="962542"/>
            <a:ext cx="9589655" cy="53938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9F2ABA-A944-DD52-D8C0-ABE3D839E5E0}"/>
              </a:ext>
            </a:extLst>
          </p:cNvPr>
          <p:cNvSpPr txBox="1"/>
          <p:nvPr/>
        </p:nvSpPr>
        <p:spPr>
          <a:xfrm>
            <a:off x="10294685" y="1828800"/>
            <a:ext cx="1434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Clustering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2455D2-F94B-49EB-6751-BE36211E3C44}"/>
              </a:ext>
            </a:extLst>
          </p:cNvPr>
          <p:cNvSpPr txBox="1"/>
          <p:nvPr/>
        </p:nvSpPr>
        <p:spPr>
          <a:xfrm>
            <a:off x="8706383" y="4244370"/>
            <a:ext cx="30450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Cleanup of connecting</a:t>
            </a:r>
          </a:p>
          <a:p>
            <a:r>
              <a:rPr lang="en-GB" sz="2400" dirty="0"/>
              <a:t>hits inside clusters</a:t>
            </a:r>
          </a:p>
        </p:txBody>
      </p:sp>
    </p:spTree>
    <p:extLst>
      <p:ext uri="{BB962C8B-B14F-4D97-AF65-F5344CB8AC3E}">
        <p14:creationId xmlns:p14="http://schemas.microsoft.com/office/powerpoint/2010/main" val="1307528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8E76A-23F1-5936-59A5-AB70E9B98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GB" dirty="0"/>
              <a:t>APRIL: 30 GeV </a:t>
            </a:r>
            <a:r>
              <a:rPr lang="en-GB" dirty="0">
                <a:sym typeface="Symbol" panose="05050102010706020507" pitchFamily="18" charset="2"/>
              </a:rPr>
              <a:t></a:t>
            </a:r>
            <a:r>
              <a:rPr lang="en-GB" dirty="0"/>
              <a:t> &amp; 10 GeV K</a:t>
            </a:r>
            <a:r>
              <a:rPr lang="en-GB" baseline="30000" dirty="0"/>
              <a:t>0</a:t>
            </a:r>
            <a:r>
              <a:rPr lang="en-GB" baseline="-25000" dirty="0"/>
              <a:t>L</a:t>
            </a:r>
            <a:r>
              <a:rPr lang="en-GB" dirty="0"/>
              <a:t> inside SDHCAL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AD4BA1-6433-BBCF-38A0-5D4FBD708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13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5456EC-5984-02FF-7989-D8663642365C}"/>
              </a:ext>
            </a:extLst>
          </p:cNvPr>
          <p:cNvGrpSpPr/>
          <p:nvPr/>
        </p:nvGrpSpPr>
        <p:grpSpPr>
          <a:xfrm>
            <a:off x="923636" y="1256146"/>
            <a:ext cx="9907172" cy="5289248"/>
            <a:chOff x="1355869" y="1690688"/>
            <a:chExt cx="9480262" cy="4854705"/>
          </a:xfrm>
        </p:grpSpPr>
        <p:pic>
          <p:nvPicPr>
            <p:cNvPr id="4" name="Picture 3" descr="Chart, scatter chart&#10;&#10;Description automatically generated">
              <a:extLst>
                <a:ext uri="{FF2B5EF4-FFF2-40B4-BE49-F238E27FC236}">
                  <a16:creationId xmlns:a16="http://schemas.microsoft.com/office/drawing/2014/main" id="{A5A5230F-759B-1AA7-2AA8-28D3E1B998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8" t="3985" b="7691"/>
            <a:stretch/>
          </p:blipFill>
          <p:spPr bwMode="auto">
            <a:xfrm>
              <a:off x="1355869" y="1690688"/>
              <a:ext cx="9480262" cy="48547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701E02F-2FE9-AF0C-AFD9-26C3CF30E474}"/>
                </a:ext>
              </a:extLst>
            </p:cNvPr>
            <p:cNvSpPr txBox="1"/>
            <p:nvPr/>
          </p:nvSpPr>
          <p:spPr>
            <a:xfrm>
              <a:off x="6650181" y="2826327"/>
              <a:ext cx="2624993" cy="59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10 GeV K</a:t>
              </a:r>
              <a:r>
                <a:rPr lang="en-GB" sz="2400" baseline="30000" dirty="0"/>
                <a:t>0</a:t>
              </a:r>
              <a:r>
                <a:rPr lang="en-GB" sz="2400" baseline="-25000" dirty="0"/>
                <a:t>L</a:t>
              </a:r>
              <a:r>
                <a:rPr lang="en-GB" sz="2400" baseline="30000" dirty="0"/>
                <a:t> </a:t>
              </a:r>
            </a:p>
            <a:p>
              <a:r>
                <a:rPr lang="en-GB" dirty="0"/>
                <a:t>(green sim, yellow </a:t>
              </a:r>
              <a:r>
                <a:rPr lang="en-GB" dirty="0" err="1"/>
                <a:t>reco</a:t>
              </a:r>
              <a:r>
                <a:rPr lang="en-GB" dirty="0"/>
                <a:t>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271FEC-9FDC-E6C2-A1F1-32C5FF6E7B12}"/>
                </a:ext>
              </a:extLst>
            </p:cNvPr>
            <p:cNvSpPr txBox="1"/>
            <p:nvPr/>
          </p:nvSpPr>
          <p:spPr>
            <a:xfrm>
              <a:off x="5514109" y="4913745"/>
              <a:ext cx="2970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30 GeV </a:t>
              </a:r>
              <a:r>
                <a:rPr lang="en-GB" dirty="0">
                  <a:sym typeface="Symbol" panose="05050102010706020507" pitchFamily="18" charset="2"/>
                </a:rPr>
                <a:t>  (red sim, blue </a:t>
              </a:r>
              <a:r>
                <a:rPr lang="en-GB" dirty="0" err="1">
                  <a:sym typeface="Symbol" panose="05050102010706020507" pitchFamily="18" charset="2"/>
                </a:rPr>
                <a:t>reco</a:t>
              </a:r>
              <a:r>
                <a:rPr lang="en-GB" dirty="0">
                  <a:sym typeface="Symbol" panose="05050102010706020507" pitchFamily="18" charset="2"/>
                </a:rPr>
                <a:t>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110295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8A660A-948B-AB3D-7781-5A4C0B7C6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6DD64C-9FDD-D7F6-FFA1-640D0B68F0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9" t="15443" r="22392" b="2861"/>
          <a:stretch/>
        </p:blipFill>
        <p:spPr>
          <a:xfrm>
            <a:off x="1510748" y="45967"/>
            <a:ext cx="8913412" cy="66776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C3D4F1-40C9-B279-447A-24C59DB9A74E}"/>
              </a:ext>
            </a:extLst>
          </p:cNvPr>
          <p:cNvSpPr txBox="1"/>
          <p:nvPr/>
        </p:nvSpPr>
        <p:spPr>
          <a:xfrm>
            <a:off x="3835280" y="1978086"/>
            <a:ext cx="5030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7030A0"/>
                </a:solidFill>
              </a:rPr>
              <a:t>https://github.com/SDHCAL/SDHCALContent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EC3F45-D9C7-DB16-CA80-EE0C12555F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0" t="50375" r="37606" b="44936"/>
          <a:stretch/>
        </p:blipFill>
        <p:spPr>
          <a:xfrm>
            <a:off x="5791671" y="134427"/>
            <a:ext cx="3623821" cy="4001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B26D47-CA0A-91C6-D4C8-0B590AA766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5" t="59175" r="42992" b="36136"/>
          <a:stretch/>
        </p:blipFill>
        <p:spPr>
          <a:xfrm>
            <a:off x="9240001" y="168791"/>
            <a:ext cx="2020760" cy="36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25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F61997-6C17-BB35-9032-F4FFA2506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76B8DE-79DD-57DC-64FE-4653DA8CEF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8" t="15808" r="20174" b="9790"/>
          <a:stretch/>
        </p:blipFill>
        <p:spPr>
          <a:xfrm>
            <a:off x="731520" y="53889"/>
            <a:ext cx="9954953" cy="651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3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A415E2-138A-6EDB-E84E-87541A2B3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84A007-0889-5811-506B-D477E0BFA5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6" t="15321" r="21935" b="23285"/>
          <a:stretch/>
        </p:blipFill>
        <p:spPr>
          <a:xfrm>
            <a:off x="890545" y="270344"/>
            <a:ext cx="9901059" cy="54704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83DA166-DAB1-8F10-7746-5EBE635FB822}"/>
              </a:ext>
            </a:extLst>
          </p:cNvPr>
          <p:cNvSpPr/>
          <p:nvPr/>
        </p:nvSpPr>
        <p:spPr>
          <a:xfrm>
            <a:off x="6742706" y="3522427"/>
            <a:ext cx="1296063" cy="2862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AE32BA-B9B4-946C-55B6-4176BA13E7C3}"/>
              </a:ext>
            </a:extLst>
          </p:cNvPr>
          <p:cNvSpPr txBox="1"/>
          <p:nvPr/>
        </p:nvSpPr>
        <p:spPr>
          <a:xfrm>
            <a:off x="6742706" y="3492000"/>
            <a:ext cx="4786353" cy="4154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rgbClr val="7030A0"/>
                </a:solidFill>
              </a:rPr>
              <a:t>https://github.com/SDHCAL/APRILContent</a:t>
            </a:r>
          </a:p>
        </p:txBody>
      </p:sp>
    </p:spTree>
    <p:extLst>
      <p:ext uri="{BB962C8B-B14F-4D97-AF65-F5344CB8AC3E}">
        <p14:creationId xmlns:p14="http://schemas.microsoft.com/office/powerpoint/2010/main" val="149303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EF86B1-0D79-FB82-843F-BB83AE6E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17</a:t>
            </a:fld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3801BC-FACC-392D-089E-E7BCEEECCD97}"/>
              </a:ext>
            </a:extLst>
          </p:cNvPr>
          <p:cNvGrpSpPr/>
          <p:nvPr/>
        </p:nvGrpSpPr>
        <p:grpSpPr>
          <a:xfrm>
            <a:off x="160760" y="136525"/>
            <a:ext cx="10257030" cy="5923722"/>
            <a:chOff x="318053" y="136525"/>
            <a:chExt cx="10257030" cy="592372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895014F-FD19-5F55-4EA2-6C16137A47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7" t="14350" r="23369" b="23163"/>
            <a:stretch/>
          </p:blipFill>
          <p:spPr>
            <a:xfrm>
              <a:off x="318053" y="136525"/>
              <a:ext cx="10257030" cy="592372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D3E60E0-498E-B59B-6D15-753972F163F6}"/>
                </a:ext>
              </a:extLst>
            </p:cNvPr>
            <p:cNvSpPr/>
            <p:nvPr/>
          </p:nvSpPr>
          <p:spPr>
            <a:xfrm>
              <a:off x="7235024" y="2758479"/>
              <a:ext cx="1161553" cy="4538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52F427C-D088-23F8-124B-B7E3A48D5AAF}"/>
              </a:ext>
            </a:extLst>
          </p:cNvPr>
          <p:cNvSpPr txBox="1"/>
          <p:nvPr/>
        </p:nvSpPr>
        <p:spPr>
          <a:xfrm>
            <a:off x="7056000" y="2793042"/>
            <a:ext cx="50424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7030A0"/>
                </a:solidFill>
              </a:rPr>
              <a:t>https://github.com/SDHCAL/DDMarlinPandora</a:t>
            </a:r>
          </a:p>
        </p:txBody>
      </p:sp>
    </p:spTree>
    <p:extLst>
      <p:ext uri="{BB962C8B-B14F-4D97-AF65-F5344CB8AC3E}">
        <p14:creationId xmlns:p14="http://schemas.microsoft.com/office/powerpoint/2010/main" val="3828982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F9CF81-D5DD-7972-CEDF-530A402A5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7E9D0-E32E-FCDD-E446-266239E47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402" y="0"/>
            <a:ext cx="9220200" cy="932514"/>
          </a:xfrm>
        </p:spPr>
        <p:txBody>
          <a:bodyPr>
            <a:normAutofit/>
          </a:bodyPr>
          <a:lstStyle/>
          <a:p>
            <a:r>
              <a:rPr lang="en-GB" sz="3600" b="1" dirty="0"/>
              <a:t>Reconstruction for the DUNE Near Detector (ND)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36437-60EF-A04D-0776-4D484562F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095CD2-052F-8884-1047-DFE4C2FFF9ED}"/>
              </a:ext>
            </a:extLst>
          </p:cNvPr>
          <p:cNvSpPr txBox="1"/>
          <p:nvPr/>
        </p:nvSpPr>
        <p:spPr>
          <a:xfrm>
            <a:off x="1078608" y="664995"/>
            <a:ext cx="8903592" cy="509560"/>
          </a:xfrm>
          <a:prstGeom prst="rect">
            <a:avLst/>
          </a:prstGeom>
          <a:noFill/>
          <a:ln>
            <a:noFill/>
          </a:ln>
        </p:spPr>
        <p:txBody>
          <a:bodyPr wrap="none">
            <a:noAutofit/>
          </a:bodyPr>
          <a:lstStyle/>
          <a:p>
            <a:pPr algn="just"/>
            <a:r>
              <a:rPr lang="en-GB" sz="2400" dirty="0"/>
              <a:t> John Back &amp; John Marshall (Warwick) &amp; various DUNE collaboration members</a:t>
            </a:r>
          </a:p>
        </p:txBody>
      </p:sp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14AECB6B-4163-4F43-4285-2D1E926C80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" t="6641" r="4379" b="8577"/>
          <a:stretch/>
        </p:blipFill>
        <p:spPr bwMode="auto">
          <a:xfrm>
            <a:off x="538832" y="1221960"/>
            <a:ext cx="8685092" cy="44175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3145EB-A887-61D7-DBA8-9A2FDC0D54F3}"/>
              </a:ext>
            </a:extLst>
          </p:cNvPr>
          <p:cNvSpPr txBox="1"/>
          <p:nvPr/>
        </p:nvSpPr>
        <p:spPr>
          <a:xfrm>
            <a:off x="718390" y="1577005"/>
            <a:ext cx="3313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Conceptual layout of ND complex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A6DE69-9227-CEA7-D5AA-FBF4CE311111}"/>
              </a:ext>
            </a:extLst>
          </p:cNvPr>
          <p:cNvSpPr txBox="1"/>
          <p:nvPr/>
        </p:nvSpPr>
        <p:spPr>
          <a:xfrm>
            <a:off x="6674915" y="5616437"/>
            <a:ext cx="261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Prototype ND-</a:t>
            </a:r>
            <a:r>
              <a:rPr lang="en-GB" dirty="0" err="1"/>
              <a:t>LAr</a:t>
            </a:r>
            <a:r>
              <a:rPr lang="en-GB" dirty="0"/>
              <a:t> module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722A9C-5561-802B-7C87-5472C88D523A}"/>
              </a:ext>
            </a:extLst>
          </p:cNvPr>
          <p:cNvGrpSpPr/>
          <p:nvPr/>
        </p:nvGrpSpPr>
        <p:grpSpPr>
          <a:xfrm>
            <a:off x="9763700" y="1266136"/>
            <a:ext cx="2050002" cy="4514551"/>
            <a:chOff x="8769627" y="2020957"/>
            <a:chExt cx="2050002" cy="451455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DCC7A76-1B5A-8898-1C13-97248A261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69627" y="2020957"/>
              <a:ext cx="2050002" cy="4514551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59922DF-84AE-6EFF-5E7A-9A042F0E6FA3}"/>
                </a:ext>
              </a:extLst>
            </p:cNvPr>
            <p:cNvSpPr/>
            <p:nvPr/>
          </p:nvSpPr>
          <p:spPr>
            <a:xfrm>
              <a:off x="10660602" y="6170212"/>
              <a:ext cx="159027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16295D7-BED4-7232-8211-76456E747974}"/>
              </a:ext>
            </a:extLst>
          </p:cNvPr>
          <p:cNvSpPr txBox="1"/>
          <p:nvPr/>
        </p:nvSpPr>
        <p:spPr>
          <a:xfrm>
            <a:off x="1440402" y="6041927"/>
            <a:ext cx="86850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ND-</a:t>
            </a:r>
            <a:r>
              <a:rPr lang="en-GB" dirty="0" err="1">
                <a:solidFill>
                  <a:srgbClr val="0000FF"/>
                </a:solidFill>
              </a:rPr>
              <a:t>LAr</a:t>
            </a:r>
            <a:r>
              <a:rPr lang="en-GB" dirty="0">
                <a:solidFill>
                  <a:srgbClr val="0000FF"/>
                </a:solidFill>
              </a:rPr>
              <a:t> = 7x5 array of 1x1x3 m</a:t>
            </a:r>
            <a:r>
              <a:rPr lang="en-GB" baseline="30000" dirty="0">
                <a:solidFill>
                  <a:srgbClr val="0000FF"/>
                </a:solidFill>
              </a:rPr>
              <a:t>3</a:t>
            </a:r>
            <a:r>
              <a:rPr lang="en-GB" dirty="0">
                <a:solidFill>
                  <a:srgbClr val="0000FF"/>
                </a:solidFill>
              </a:rPr>
              <a:t> modules, optically segmented </a:t>
            </a:r>
            <a:r>
              <a:rPr lang="en-GB" dirty="0" err="1">
                <a:solidFill>
                  <a:srgbClr val="0000FF"/>
                </a:solidFill>
              </a:rPr>
              <a:t>LAr</a:t>
            </a:r>
            <a:r>
              <a:rPr lang="en-GB" dirty="0">
                <a:solidFill>
                  <a:srgbClr val="0000FF"/>
                </a:solidFill>
              </a:rPr>
              <a:t> TPCs, </a:t>
            </a:r>
            <a:r>
              <a:rPr lang="en-GB" b="1" dirty="0">
                <a:solidFill>
                  <a:srgbClr val="0000FF"/>
                </a:solidFill>
              </a:rPr>
              <a:t>3D pixel</a:t>
            </a:r>
            <a:r>
              <a:rPr lang="en-GB" dirty="0">
                <a:solidFill>
                  <a:srgbClr val="0000FF"/>
                </a:solidFill>
              </a:rPr>
              <a:t> readout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539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573C-2166-345E-4250-2F07177D3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236" y="235817"/>
            <a:ext cx="7280564" cy="770948"/>
          </a:xfrm>
        </p:spPr>
        <p:txBody>
          <a:bodyPr/>
          <a:lstStyle/>
          <a:p>
            <a:r>
              <a:rPr lang="en-GB" dirty="0"/>
              <a:t>          </a:t>
            </a:r>
            <a:r>
              <a:rPr lang="en-GB" dirty="0" err="1">
                <a:hlinkClick r:id="rId2"/>
              </a:rPr>
              <a:t>LArRecoND</a:t>
            </a:r>
            <a:r>
              <a:rPr lang="en-GB" dirty="0"/>
              <a:t>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775ED-FF72-2BFB-395F-01B7A370C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05" y="1391515"/>
            <a:ext cx="11102995" cy="4667539"/>
          </a:xfrm>
        </p:spPr>
        <p:txBody>
          <a:bodyPr>
            <a:normAutofit/>
          </a:bodyPr>
          <a:lstStyle/>
          <a:p>
            <a:r>
              <a:rPr lang="en-GB" dirty="0"/>
              <a:t>Runs Pandora reconstruction for DUNE ND-</a:t>
            </a:r>
            <a:r>
              <a:rPr lang="en-GB" dirty="0" err="1"/>
              <a:t>LAr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3D clustering, with </a:t>
            </a:r>
            <a:r>
              <a:rPr lang="en-GB" dirty="0" err="1">
                <a:hlinkClick r:id="rId3"/>
              </a:rPr>
              <a:t>LArContent</a:t>
            </a:r>
            <a:r>
              <a:rPr lang="en-GB" dirty="0"/>
              <a:t> neutrino &amp; cosmic ray algorithms</a:t>
            </a:r>
          </a:p>
          <a:p>
            <a:pPr lvl="1"/>
            <a:r>
              <a:rPr lang="en-GB" dirty="0"/>
              <a:t>Steered by xml parameter files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Integrated into DUNE ND simulation &amp; data production jobs</a:t>
            </a:r>
          </a:p>
          <a:p>
            <a:pPr lvl="1"/>
            <a:r>
              <a:rPr lang="en-GB" dirty="0"/>
              <a:t>Creates Common Analysis Files (CAFs) for neutrino physics analyses</a:t>
            </a:r>
          </a:p>
          <a:p>
            <a:endParaRPr lang="en-GB" dirty="0"/>
          </a:p>
          <a:p>
            <a:r>
              <a:rPr lang="en-GB" dirty="0"/>
              <a:t>Used for 2x2 prototype reconstruction as well as 7x5 ND-</a:t>
            </a:r>
            <a:r>
              <a:rPr lang="en-GB" dirty="0" err="1"/>
              <a:t>LAr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1FB13-6715-46E9-F251-9C6365A38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540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7F67F-B259-48F7-9DE1-83F80A086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105" y="-61649"/>
            <a:ext cx="2664828" cy="1325563"/>
          </a:xfrm>
        </p:spPr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E8BBB-319A-41F3-99CA-F8178AEF1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7314" y="2827558"/>
            <a:ext cx="9770532" cy="384323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Dual Readout Calorimeters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I. </a:t>
            </a:r>
            <a:r>
              <a:rPr lang="en-GB" dirty="0" err="1"/>
              <a:t>Vivarelli</a:t>
            </a:r>
            <a:r>
              <a:rPr lang="en-GB" dirty="0"/>
              <a:t> (Sussex), B. Di </a:t>
            </a:r>
            <a:r>
              <a:rPr lang="en-GB" dirty="0" err="1"/>
              <a:t>Micco</a:t>
            </a:r>
            <a:r>
              <a:rPr lang="en-GB" dirty="0"/>
              <a:t> (INFN Roma-3), S. </a:t>
            </a:r>
            <a:r>
              <a:rPr lang="en-GB" dirty="0" err="1"/>
              <a:t>Vallecorsa</a:t>
            </a:r>
            <a:r>
              <a:rPr lang="en-GB" dirty="0"/>
              <a:t> (CERN)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2800" b="1" dirty="0">
                <a:solidFill>
                  <a:srgbClr val="0000FF"/>
                </a:solidFill>
              </a:rPr>
              <a:t>APRIL</a:t>
            </a:r>
            <a:r>
              <a:rPr lang="en-GB" sz="2800" dirty="0">
                <a:solidFill>
                  <a:srgbClr val="0000FF"/>
                </a:solidFill>
              </a:rPr>
              <a:t>,</a:t>
            </a:r>
            <a:r>
              <a:rPr lang="en-GB" sz="2800" b="1" dirty="0">
                <a:solidFill>
                  <a:srgbClr val="0000FF"/>
                </a:solidFill>
              </a:rPr>
              <a:t> A</a:t>
            </a:r>
            <a:r>
              <a:rPr lang="en-GB" sz="2800" dirty="0">
                <a:solidFill>
                  <a:srgbClr val="0000FF"/>
                </a:solidFill>
              </a:rPr>
              <a:t>lgorithm for </a:t>
            </a:r>
            <a:r>
              <a:rPr lang="en-GB" sz="2800" b="1" dirty="0">
                <a:solidFill>
                  <a:srgbClr val="0000FF"/>
                </a:solidFill>
              </a:rPr>
              <a:t>P</a:t>
            </a:r>
            <a:r>
              <a:rPr lang="en-GB" sz="2800" dirty="0">
                <a:solidFill>
                  <a:srgbClr val="0000FF"/>
                </a:solidFill>
              </a:rPr>
              <a:t>article </a:t>
            </a:r>
            <a:r>
              <a:rPr lang="en-GB" sz="2800" b="1" dirty="0">
                <a:solidFill>
                  <a:srgbClr val="0000FF"/>
                </a:solidFill>
              </a:rPr>
              <a:t>R</a:t>
            </a:r>
            <a:r>
              <a:rPr lang="en-GB" sz="2800" dirty="0">
                <a:solidFill>
                  <a:srgbClr val="0000FF"/>
                </a:solidFill>
              </a:rPr>
              <a:t>econstruction @ </a:t>
            </a:r>
            <a:r>
              <a:rPr lang="en-GB" sz="2800" b="1" dirty="0">
                <a:solidFill>
                  <a:srgbClr val="0000FF"/>
                </a:solidFill>
              </a:rPr>
              <a:t>IL</a:t>
            </a:r>
            <a:r>
              <a:rPr lang="en-GB" sz="2800" dirty="0">
                <a:solidFill>
                  <a:srgbClr val="0000FF"/>
                </a:solidFill>
              </a:rPr>
              <a:t>C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G. </a:t>
            </a:r>
            <a:r>
              <a:rPr lang="en-GB" dirty="0" err="1"/>
              <a:t>Grenier</a:t>
            </a:r>
            <a:r>
              <a:rPr lang="en-GB" dirty="0"/>
              <a:t> (CNRS-IP2I), V. </a:t>
            </a:r>
            <a:r>
              <a:rPr lang="en-GB" dirty="0" err="1"/>
              <a:t>Boudry</a:t>
            </a:r>
            <a:r>
              <a:rPr lang="en-GB" dirty="0"/>
              <a:t> (CNRS-LLR)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DUNE Near Detector reconstruction &amp; WP12.5 conveners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J. Marshall &amp; J. Back (Warwick)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72623-8BA1-4027-BBE1-69426BB8F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51D96F-1E1F-49F4-8B8C-1E0F046A8886}"/>
              </a:ext>
            </a:extLst>
          </p:cNvPr>
          <p:cNvSpPr txBox="1"/>
          <p:nvPr/>
        </p:nvSpPr>
        <p:spPr>
          <a:xfrm>
            <a:off x="1049867" y="1007429"/>
            <a:ext cx="99854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                                             Particle Flow Algorithms (PFAs)</a:t>
            </a:r>
          </a:p>
          <a:p>
            <a:r>
              <a:rPr lang="en-GB" sz="2400" dirty="0"/>
              <a:t>      State-of-the-art reconstruction for HEP calorimeters and neutrino detectors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798629-CD86-4DBA-B167-FCD00875215E}"/>
              </a:ext>
            </a:extLst>
          </p:cNvPr>
          <p:cNvSpPr txBox="1"/>
          <p:nvPr/>
        </p:nvSpPr>
        <p:spPr>
          <a:xfrm>
            <a:off x="3636994" y="2071382"/>
            <a:ext cx="4973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Research Groups (main contacts)</a:t>
            </a:r>
          </a:p>
        </p:txBody>
      </p:sp>
    </p:spTree>
    <p:extLst>
      <p:ext uri="{BB962C8B-B14F-4D97-AF65-F5344CB8AC3E}">
        <p14:creationId xmlns:p14="http://schemas.microsoft.com/office/powerpoint/2010/main" val="101580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60087-06FC-1296-A92C-88214997C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421" y="25689"/>
            <a:ext cx="11144033" cy="1325563"/>
          </a:xfrm>
        </p:spPr>
        <p:txBody>
          <a:bodyPr/>
          <a:lstStyle/>
          <a:p>
            <a:r>
              <a:rPr lang="en-GB" sz="3600" b="1" dirty="0"/>
              <a:t>Pandora 3D ND </a:t>
            </a:r>
            <a:r>
              <a:rPr lang="en-GB" sz="3600" b="1" dirty="0" err="1"/>
              <a:t>reco</a:t>
            </a:r>
            <a:r>
              <a:rPr lang="en-GB" sz="3600" b="1" dirty="0"/>
              <a:t> developments   </a:t>
            </a:r>
            <a:r>
              <a:rPr lang="en-GB" sz="2800" dirty="0"/>
              <a:t>(Leigh Whitehead, Cambridge)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2A44-D765-75A2-2317-A19491044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237" y="1462088"/>
            <a:ext cx="10247525" cy="459243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Initial energy hits clustering performed using 3D coords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Cluster merging and refinement</a:t>
            </a:r>
          </a:p>
          <a:p>
            <a:pPr lvl="1"/>
            <a:r>
              <a:rPr lang="en-GB" dirty="0"/>
              <a:t>Apply existing 2D algorithms to the 3D hit clusters</a:t>
            </a:r>
          </a:p>
          <a:p>
            <a:pPr lvl="1"/>
            <a:r>
              <a:rPr lang="en-GB" dirty="0"/>
              <a:t>Currently does not use </a:t>
            </a:r>
            <a:r>
              <a:rPr lang="en-GB" b="1" dirty="0"/>
              <a:t>y</a:t>
            </a:r>
            <a:r>
              <a:rPr lang="en-GB" dirty="0"/>
              <a:t> information (to be addressed)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Clusters projected into 2D</a:t>
            </a:r>
          </a:p>
          <a:p>
            <a:pPr lvl="1"/>
            <a:r>
              <a:rPr lang="en-GB" dirty="0"/>
              <a:t>Use neutrino </a:t>
            </a:r>
            <a:r>
              <a:rPr lang="en-GB" dirty="0" err="1"/>
              <a:t>reco</a:t>
            </a:r>
            <a:r>
              <a:rPr lang="en-GB" dirty="0"/>
              <a:t> algorithms based on 2D projections (e.g. </a:t>
            </a:r>
            <a:r>
              <a:rPr lang="en-GB" dirty="0" err="1"/>
              <a:t>MicroBooNE</a:t>
            </a:r>
            <a:r>
              <a:rPr lang="en-GB" dirty="0"/>
              <a:t>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Create Particle Flow Objects</a:t>
            </a:r>
          </a:p>
          <a:p>
            <a:pPr lvl="1"/>
            <a:r>
              <a:rPr lang="en-GB" dirty="0"/>
              <a:t>Match 2D hits back to 3D</a:t>
            </a:r>
          </a:p>
          <a:p>
            <a:pPr lvl="1"/>
            <a:r>
              <a:rPr lang="en-GB" dirty="0"/>
              <a:t>Build final tracks and showers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76E32-EC82-1C1F-6732-28821BEDB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984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91F72-EA6D-1DFD-91DD-133D3D01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1544" y="365127"/>
            <a:ext cx="10130854" cy="817130"/>
          </a:xfrm>
        </p:spPr>
        <p:txBody>
          <a:bodyPr>
            <a:normAutofit fontScale="90000"/>
          </a:bodyPr>
          <a:lstStyle/>
          <a:p>
            <a:r>
              <a:rPr lang="en-GB" dirty="0"/>
              <a:t>Pandora </a:t>
            </a:r>
            <a:r>
              <a:rPr lang="en-GB" dirty="0" err="1"/>
              <a:t>reco</a:t>
            </a:r>
            <a:r>
              <a:rPr lang="en-GB" dirty="0"/>
              <a:t> of 2x2 </a:t>
            </a:r>
            <a:r>
              <a:rPr lang="en-GB" dirty="0" err="1"/>
              <a:t>LArTPC</a:t>
            </a:r>
            <a:r>
              <a:rPr lang="en-GB" dirty="0"/>
              <a:t> simulated events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32D5D-67EA-7102-05FB-3C7B5493B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BD71265B-5B57-68B6-711E-D0B860D2B2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1" b="10711"/>
          <a:stretch>
            <a:fillRect/>
          </a:stretch>
        </p:blipFill>
        <p:spPr bwMode="auto">
          <a:xfrm>
            <a:off x="749300" y="1674899"/>
            <a:ext cx="10130854" cy="44782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92EFA5-80F3-FE8A-57C4-0337C10CFB2D}"/>
              </a:ext>
            </a:extLst>
          </p:cNvPr>
          <p:cNvSpPr txBox="1"/>
          <p:nvPr/>
        </p:nvSpPr>
        <p:spPr>
          <a:xfrm>
            <a:off x="6113891" y="6070084"/>
            <a:ext cx="4993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Vertical y coord not currently used for 3D clustering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09218C-D5E2-5971-901D-3333444EFEE2}"/>
              </a:ext>
            </a:extLst>
          </p:cNvPr>
          <p:cNvSpPr txBox="1"/>
          <p:nvPr/>
        </p:nvSpPr>
        <p:spPr>
          <a:xfrm>
            <a:off x="10139993" y="2782669"/>
            <a:ext cx="1934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Clusters overlap </a:t>
            </a:r>
          </a:p>
          <a:p>
            <a:r>
              <a:rPr lang="en-GB" dirty="0"/>
              <a:t>along y projection</a:t>
            </a:r>
          </a:p>
        </p:txBody>
      </p:sp>
    </p:spTree>
    <p:extLst>
      <p:ext uri="{BB962C8B-B14F-4D97-AF65-F5344CB8AC3E}">
        <p14:creationId xmlns:p14="http://schemas.microsoft.com/office/powerpoint/2010/main" val="79633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76584-9E5D-F521-F10F-C63799F06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56" y="86159"/>
            <a:ext cx="11464636" cy="819006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                 </a:t>
            </a:r>
            <a:r>
              <a:rPr lang="en-GB" sz="3600" b="1" dirty="0"/>
              <a:t>Slicing: reconstructing simulated </a:t>
            </a:r>
            <a:r>
              <a:rPr lang="en-GB" sz="3600" b="1" dirty="0">
                <a:sym typeface="Symbol" panose="05050102010706020507" pitchFamily="18" charset="2"/>
              </a:rPr>
              <a:t></a:t>
            </a:r>
            <a:r>
              <a:rPr lang="en-GB" sz="3600" b="1" dirty="0"/>
              <a:t> pileup in 7x5 ND-</a:t>
            </a:r>
            <a:r>
              <a:rPr lang="en-GB" sz="3600" b="1" dirty="0" err="1"/>
              <a:t>LAr</a:t>
            </a:r>
            <a:r>
              <a:rPr lang="en-GB" sz="3600" b="1" dirty="0"/>
              <a:t> </a:t>
            </a:r>
            <a:br>
              <a:rPr lang="en-GB" sz="3100" b="1" dirty="0"/>
            </a:br>
            <a:r>
              <a:rPr lang="en-GB" sz="3100" dirty="0"/>
              <a:t>                                </a:t>
            </a:r>
            <a:r>
              <a:rPr lang="en-GB" sz="2700" dirty="0"/>
              <a:t>(Bruce Howard, FNAL &amp; York University, Canada)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CD2873-F93C-65B6-F43C-33B946E6A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07C8A678-C42F-E003-5231-356CA71085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7" b="5067"/>
          <a:stretch>
            <a:fillRect/>
          </a:stretch>
        </p:blipFill>
        <p:spPr bwMode="auto">
          <a:xfrm>
            <a:off x="533399" y="1012883"/>
            <a:ext cx="10357585" cy="52357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BABB3D-91E3-937F-06B4-09E9852C2DE7}"/>
              </a:ext>
            </a:extLst>
          </p:cNvPr>
          <p:cNvSpPr txBox="1"/>
          <p:nvPr/>
        </p:nvSpPr>
        <p:spPr>
          <a:xfrm>
            <a:off x="3474932" y="6248632"/>
            <a:ext cx="5242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 1 reconstructed colour slice </a:t>
            </a:r>
            <a:r>
              <a:rPr lang="en-GB" sz="2000" dirty="0">
                <a:sym typeface="Symbol" panose="05050102010706020507" pitchFamily="18" charset="2"/>
              </a:rPr>
              <a:t></a:t>
            </a:r>
            <a:r>
              <a:rPr lang="en-GB" sz="2000" dirty="0"/>
              <a:t>  1 </a:t>
            </a:r>
            <a:r>
              <a:rPr lang="en-GB" sz="2000" dirty="0">
                <a:sym typeface="Symbol" panose="05050102010706020507" pitchFamily="18" charset="2"/>
              </a:rPr>
              <a:t> interaction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03447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28F4-01AE-A937-BBC2-CB1BC04B0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534" y="108794"/>
            <a:ext cx="10590265" cy="671484"/>
          </a:xfrm>
        </p:spPr>
        <p:txBody>
          <a:bodyPr>
            <a:normAutofit/>
          </a:bodyPr>
          <a:lstStyle/>
          <a:p>
            <a:r>
              <a:rPr lang="en-GB" sz="3200" b="1" dirty="0"/>
              <a:t>Single </a:t>
            </a:r>
            <a:r>
              <a:rPr lang="en-GB" sz="3200" b="1" dirty="0">
                <a:sym typeface="Symbol" panose="05050102010706020507" pitchFamily="18" charset="2"/>
              </a:rPr>
              <a:t></a:t>
            </a:r>
            <a:r>
              <a:rPr lang="en-GB" sz="3200" b="1" baseline="-25000" dirty="0">
                <a:sym typeface="Symbol" panose="05050102010706020507" pitchFamily="18" charset="2"/>
              </a:rPr>
              <a:t></a:t>
            </a:r>
            <a:r>
              <a:rPr lang="en-GB" sz="3200" b="1" dirty="0"/>
              <a:t> Deep Learning Vertexing: </a:t>
            </a:r>
            <a:r>
              <a:rPr lang="en-GB" sz="3200" b="1" dirty="0" err="1"/>
              <a:t>reco</a:t>
            </a:r>
            <a:r>
              <a:rPr lang="en-GB" sz="3200" b="1" dirty="0"/>
              <a:t> – true MC residuals (cm)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598D82-CF8B-2743-0387-64424B721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23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DCC0F54-CB7F-B58C-63C1-8B40AC173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25" y="700667"/>
            <a:ext cx="8138824" cy="61041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5CA66AC-4175-479A-28EC-8EEBE7B585EE}"/>
              </a:ext>
            </a:extLst>
          </p:cNvPr>
          <p:cNvSpPr txBox="1"/>
          <p:nvPr/>
        </p:nvSpPr>
        <p:spPr>
          <a:xfrm>
            <a:off x="10125733" y="2865081"/>
            <a:ext cx="18091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Gaussian fits</a:t>
            </a:r>
          </a:p>
          <a:p>
            <a:r>
              <a:rPr lang="en-GB" dirty="0"/>
              <a:t>with </a:t>
            </a:r>
            <a:r>
              <a:rPr lang="en-GB" dirty="0">
                <a:sym typeface="Symbol" panose="05050102010706020507" pitchFamily="18" charset="2"/>
              </a:rPr>
              <a:t>, </a:t>
            </a:r>
            <a:r>
              <a:rPr lang="el-GR" dirty="0">
                <a:sym typeface="Symbol" panose="05050102010706020507" pitchFamily="18" charset="2"/>
              </a:rPr>
              <a:t>σ</a:t>
            </a:r>
            <a:r>
              <a:rPr lang="en-GB" baseline="-25000" dirty="0">
                <a:sym typeface="Symbol" panose="05050102010706020507" pitchFamily="18" charset="2"/>
              </a:rPr>
              <a:t>L</a:t>
            </a:r>
            <a:r>
              <a:rPr lang="en-GB" dirty="0">
                <a:sym typeface="Symbol" panose="05050102010706020507" pitchFamily="18" charset="2"/>
              </a:rPr>
              <a:t>, </a:t>
            </a:r>
            <a:r>
              <a:rPr lang="el-GR" dirty="0">
                <a:sym typeface="Symbol" panose="05050102010706020507" pitchFamily="18" charset="2"/>
              </a:rPr>
              <a:t>σ</a:t>
            </a:r>
            <a:r>
              <a:rPr lang="en-GB" baseline="-25000" dirty="0">
                <a:sym typeface="Symbol" panose="05050102010706020507" pitchFamily="18" charset="2"/>
              </a:rPr>
              <a:t>R</a:t>
            </a:r>
          </a:p>
          <a:p>
            <a:r>
              <a:rPr lang="en-GB" dirty="0">
                <a:sym typeface="Symbol" panose="05050102010706020507" pitchFamily="18" charset="2"/>
              </a:rPr>
              <a:t>&amp; power law tails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746181-4EF3-71DD-FD6A-E8607B888B28}"/>
              </a:ext>
            </a:extLst>
          </p:cNvPr>
          <p:cNvSpPr txBox="1"/>
          <p:nvPr/>
        </p:nvSpPr>
        <p:spPr>
          <a:xfrm>
            <a:off x="2373050" y="1792317"/>
            <a:ext cx="15071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&lt;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X</a:t>
            </a:r>
            <a:r>
              <a:rPr lang="en-GB" dirty="0">
                <a:solidFill>
                  <a:srgbClr val="0000FF"/>
                </a:solidFill>
              </a:rPr>
              <a:t>&gt; = -1 mm</a:t>
            </a:r>
          </a:p>
          <a:p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    </a:t>
            </a:r>
            <a:r>
              <a:rPr lang="el-GR" dirty="0">
                <a:solidFill>
                  <a:srgbClr val="0000FF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L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= 3 mm</a:t>
            </a:r>
          </a:p>
          <a:p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    </a:t>
            </a:r>
            <a:r>
              <a:rPr lang="el-GR" dirty="0">
                <a:solidFill>
                  <a:srgbClr val="0000FF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R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= 3 mm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79D9FF-35CE-327C-A2C1-D38DE5C35042}"/>
              </a:ext>
            </a:extLst>
          </p:cNvPr>
          <p:cNvSpPr txBox="1"/>
          <p:nvPr/>
        </p:nvSpPr>
        <p:spPr>
          <a:xfrm>
            <a:off x="2412323" y="4957004"/>
            <a:ext cx="14366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&lt;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Z</a:t>
            </a:r>
            <a:r>
              <a:rPr lang="en-GB" dirty="0">
                <a:solidFill>
                  <a:srgbClr val="0000FF"/>
                </a:solidFill>
              </a:rPr>
              <a:t>&gt; = 0 mm</a:t>
            </a:r>
          </a:p>
          <a:p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    </a:t>
            </a:r>
            <a:r>
              <a:rPr lang="el-GR" dirty="0">
                <a:solidFill>
                  <a:srgbClr val="0000FF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L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= 3 mm</a:t>
            </a:r>
          </a:p>
          <a:p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    </a:t>
            </a:r>
            <a:r>
              <a:rPr lang="el-GR" dirty="0">
                <a:solidFill>
                  <a:srgbClr val="0000FF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R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= 4 mm</a:t>
            </a:r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FD376B-9B18-E5FB-6DA6-E3CB42EBC87F}"/>
              </a:ext>
            </a:extLst>
          </p:cNvPr>
          <p:cNvSpPr txBox="1"/>
          <p:nvPr/>
        </p:nvSpPr>
        <p:spPr>
          <a:xfrm>
            <a:off x="6481637" y="1792317"/>
            <a:ext cx="14205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&lt;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Y</a:t>
            </a:r>
            <a:r>
              <a:rPr lang="en-GB" dirty="0">
                <a:solidFill>
                  <a:srgbClr val="0000FF"/>
                </a:solidFill>
              </a:rPr>
              <a:t>&gt; = 0 mm</a:t>
            </a:r>
          </a:p>
          <a:p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    </a:t>
            </a:r>
            <a:r>
              <a:rPr lang="el-GR" dirty="0">
                <a:solidFill>
                  <a:srgbClr val="0000FF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L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= 3 mm</a:t>
            </a:r>
          </a:p>
          <a:p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    </a:t>
            </a:r>
            <a:r>
              <a:rPr lang="el-GR" dirty="0">
                <a:solidFill>
                  <a:srgbClr val="0000FF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R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 = 3 mm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227A10-F9D9-A441-2145-D27DBE8817D1}"/>
              </a:ext>
            </a:extLst>
          </p:cNvPr>
          <p:cNvSpPr txBox="1"/>
          <p:nvPr/>
        </p:nvSpPr>
        <p:spPr>
          <a:xfrm>
            <a:off x="6950957" y="4899330"/>
            <a:ext cx="14686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&lt;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GB" dirty="0">
                <a:solidFill>
                  <a:srgbClr val="FF0000"/>
                </a:solidFill>
              </a:rPr>
              <a:t>R&gt; = 3 mm</a:t>
            </a:r>
          </a:p>
          <a:p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      </a:t>
            </a:r>
            <a:r>
              <a:rPr lang="el-GR" dirty="0">
                <a:solidFill>
                  <a:srgbClr val="FF0000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L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 = 1 mm</a:t>
            </a:r>
          </a:p>
          <a:p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      </a:t>
            </a:r>
            <a:r>
              <a:rPr lang="el-GR" dirty="0">
                <a:solidFill>
                  <a:srgbClr val="FF0000"/>
                </a:solidFill>
                <a:sym typeface="Symbol" panose="05050102010706020507" pitchFamily="18" charset="2"/>
              </a:rPr>
              <a:t>σ</a:t>
            </a:r>
            <a:r>
              <a:rPr lang="en-GB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R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 = 4 mm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AD404B-B028-AF00-1414-A31DCC371A66}"/>
              </a:ext>
            </a:extLst>
          </p:cNvPr>
          <p:cNvSpPr txBox="1"/>
          <p:nvPr/>
        </p:nvSpPr>
        <p:spPr>
          <a:xfrm>
            <a:off x="4312435" y="2218750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DDFAC2-6DF7-E68B-1CA4-4F67FB7F0824}"/>
              </a:ext>
            </a:extLst>
          </p:cNvPr>
          <p:cNvSpPr txBox="1"/>
          <p:nvPr/>
        </p:nvSpPr>
        <p:spPr>
          <a:xfrm>
            <a:off x="4312435" y="5176327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2DAD9-443A-D9DE-CA7C-306C3474C7F2}"/>
              </a:ext>
            </a:extLst>
          </p:cNvPr>
          <p:cNvSpPr txBox="1"/>
          <p:nvPr/>
        </p:nvSpPr>
        <p:spPr>
          <a:xfrm>
            <a:off x="8387368" y="5176328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6ADC6D-DD2F-CF55-0AF4-31819BB1D5F2}"/>
              </a:ext>
            </a:extLst>
          </p:cNvPr>
          <p:cNvSpPr txBox="1"/>
          <p:nvPr/>
        </p:nvSpPr>
        <p:spPr>
          <a:xfrm>
            <a:off x="8376835" y="2207815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173556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28F4-01AE-A937-BBC2-CB1BC04B0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983" y="1"/>
            <a:ext cx="11010665" cy="962108"/>
          </a:xfrm>
        </p:spPr>
        <p:txBody>
          <a:bodyPr>
            <a:normAutofit/>
          </a:bodyPr>
          <a:lstStyle/>
          <a:p>
            <a:r>
              <a:rPr lang="en-GB" sz="3600" b="1" dirty="0"/>
              <a:t>Pandora hit reconstruction efficiencies: single </a:t>
            </a:r>
            <a:r>
              <a:rPr lang="en-GB" sz="3600" b="1" dirty="0">
                <a:sym typeface="Symbol" panose="05050102010706020507" pitchFamily="18" charset="2"/>
              </a:rPr>
              <a:t></a:t>
            </a:r>
            <a:r>
              <a:rPr lang="en-GB" sz="3600" b="1" baseline="-25000" dirty="0">
                <a:sym typeface="Symbol" panose="05050102010706020507" pitchFamily="18" charset="2"/>
              </a:rPr>
              <a:t> </a:t>
            </a:r>
            <a:r>
              <a:rPr lang="en-GB" sz="3600" b="1" dirty="0">
                <a:sym typeface="Symbol" panose="05050102010706020507" pitchFamily="18" charset="2"/>
              </a:rPr>
              <a:t>events</a:t>
            </a:r>
            <a:r>
              <a:rPr lang="en-GB" sz="3600" b="1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598D82-CF8B-2743-0387-64424B721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24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E6E9CA-5C35-9E7B-39AC-20474FD0D0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1" r="3609" b="1493"/>
          <a:stretch/>
        </p:blipFill>
        <p:spPr>
          <a:xfrm>
            <a:off x="818983" y="907613"/>
            <a:ext cx="10002741" cy="54096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395741F-4F9F-B367-0BEE-65CBF15503EA}"/>
              </a:ext>
            </a:extLst>
          </p:cNvPr>
          <p:cNvSpPr txBox="1"/>
          <p:nvPr/>
        </p:nvSpPr>
        <p:spPr>
          <a:xfrm>
            <a:off x="1817516" y="6282208"/>
            <a:ext cx="8284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SVM: </a:t>
            </a:r>
            <a:r>
              <a:rPr lang="en-GB" dirty="0" err="1">
                <a:solidFill>
                  <a:srgbClr val="FF0000"/>
                </a:solidFill>
              </a:rPr>
              <a:t>MicroBooNE</a:t>
            </a:r>
            <a:r>
              <a:rPr lang="en-GB" dirty="0">
                <a:solidFill>
                  <a:srgbClr val="FF0000"/>
                </a:solidFill>
              </a:rPr>
              <a:t> support vector machine</a:t>
            </a:r>
            <a:r>
              <a:rPr lang="en-GB" dirty="0"/>
              <a:t>,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DLVtx</a:t>
            </a:r>
            <a:r>
              <a:rPr lang="en-GB" dirty="0">
                <a:solidFill>
                  <a:srgbClr val="0000FF"/>
                </a:solidFill>
              </a:rPr>
              <a:t>: </a:t>
            </a:r>
            <a:r>
              <a:rPr lang="en-GB" dirty="0" err="1">
                <a:solidFill>
                  <a:srgbClr val="0000FF"/>
                </a:solidFill>
              </a:rPr>
              <a:t>pytorch</a:t>
            </a:r>
            <a:r>
              <a:rPr lang="en-GB" dirty="0">
                <a:solidFill>
                  <a:srgbClr val="0000FF"/>
                </a:solidFill>
              </a:rPr>
              <a:t> ND deep learning vertexing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5CBEE0-016E-98FB-6DF0-360D901D23B9}"/>
              </a:ext>
            </a:extLst>
          </p:cNvPr>
          <p:cNvSpPr txBox="1"/>
          <p:nvPr/>
        </p:nvSpPr>
        <p:spPr>
          <a:xfrm>
            <a:off x="6758610" y="962109"/>
            <a:ext cx="871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 gain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C8CE57-A872-FC0C-5A89-CA3E66536B9C}"/>
              </a:ext>
            </a:extLst>
          </p:cNvPr>
          <p:cNvSpPr txBox="1"/>
          <p:nvPr/>
        </p:nvSpPr>
        <p:spPr>
          <a:xfrm>
            <a:off x="2452255" y="2189018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A019BB-59C2-31A8-8001-73C05128AF5E}"/>
              </a:ext>
            </a:extLst>
          </p:cNvPr>
          <p:cNvSpPr txBox="1"/>
          <p:nvPr/>
        </p:nvSpPr>
        <p:spPr>
          <a:xfrm>
            <a:off x="2452255" y="5093855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F824A8-95B2-47D1-0F06-ABA37806142B}"/>
              </a:ext>
            </a:extLst>
          </p:cNvPr>
          <p:cNvSpPr txBox="1"/>
          <p:nvPr/>
        </p:nvSpPr>
        <p:spPr>
          <a:xfrm>
            <a:off x="7630002" y="2189018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C061A2-A9EE-BA36-FA06-52DE6562C67E}"/>
              </a:ext>
            </a:extLst>
          </p:cNvPr>
          <p:cNvSpPr txBox="1"/>
          <p:nvPr/>
        </p:nvSpPr>
        <p:spPr>
          <a:xfrm>
            <a:off x="7708511" y="5067274"/>
            <a:ext cx="1260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DUNE</a:t>
            </a:r>
          </a:p>
          <a:p>
            <a:r>
              <a:rPr lang="en-GB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165016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8EDDF-421C-D830-73B1-2CFD6C06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4577" y="18256"/>
            <a:ext cx="2570825" cy="895380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EE920-1850-D0E5-B447-8334F91F4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45" y="913636"/>
            <a:ext cx="11106110" cy="5442714"/>
          </a:xfrm>
        </p:spPr>
        <p:txBody>
          <a:bodyPr>
            <a:normAutofit/>
          </a:bodyPr>
          <a:lstStyle/>
          <a:p>
            <a:r>
              <a:rPr lang="en-GB" dirty="0"/>
              <a:t>Dual readout calorimeters</a:t>
            </a:r>
          </a:p>
          <a:p>
            <a:pPr lvl="1"/>
            <a:r>
              <a:rPr lang="en-GB" dirty="0"/>
              <a:t>NN (TensorFlow) jet reconstruction &amp; PID studies</a:t>
            </a:r>
          </a:p>
          <a:p>
            <a:pPr lvl="1"/>
            <a:r>
              <a:rPr lang="en-GB" dirty="0"/>
              <a:t>Need to use traditional physics-based </a:t>
            </a:r>
            <a:r>
              <a:rPr lang="en-GB" dirty="0" err="1"/>
              <a:t>reco</a:t>
            </a:r>
            <a:r>
              <a:rPr lang="en-GB" dirty="0"/>
              <a:t> methods 1</a:t>
            </a:r>
            <a:r>
              <a:rPr lang="en-GB" baseline="30000" dirty="0"/>
              <a:t>st</a:t>
            </a:r>
            <a:r>
              <a:rPr lang="en-GB" dirty="0"/>
              <a:t>, then improve using NN</a:t>
            </a:r>
          </a:p>
          <a:p>
            <a:pPr marL="914400" lvl="2" indent="0">
              <a:buNone/>
            </a:pPr>
            <a:r>
              <a:rPr lang="en-GB" dirty="0"/>
              <a:t> </a:t>
            </a:r>
          </a:p>
          <a:p>
            <a:r>
              <a:rPr lang="en-GB" dirty="0"/>
              <a:t>APRIL</a:t>
            </a:r>
          </a:p>
          <a:p>
            <a:pPr lvl="1"/>
            <a:r>
              <a:rPr lang="en-GB" dirty="0"/>
              <a:t>Hadronic shower reconstruction algorithm for SDHCAL</a:t>
            </a:r>
          </a:p>
          <a:p>
            <a:pPr lvl="1"/>
            <a:r>
              <a:rPr lang="en-GB" dirty="0"/>
              <a:t>Energy calibration studies</a:t>
            </a:r>
          </a:p>
          <a:p>
            <a:pPr lvl="1"/>
            <a:r>
              <a:rPr lang="en-GB" dirty="0" err="1">
                <a:hlinkClick r:id="rId2"/>
              </a:rPr>
              <a:t>SDHCALContent</a:t>
            </a:r>
            <a:r>
              <a:rPr lang="en-GB" dirty="0"/>
              <a:t>, </a:t>
            </a:r>
            <a:r>
              <a:rPr lang="en-GB" dirty="0" err="1">
                <a:hlinkClick r:id="rId3"/>
              </a:rPr>
              <a:t>APRILContent</a:t>
            </a:r>
            <a:r>
              <a:rPr lang="en-GB" dirty="0"/>
              <a:t> &amp; </a:t>
            </a:r>
            <a:r>
              <a:rPr lang="en-GB" dirty="0">
                <a:hlinkClick r:id="rId4"/>
              </a:rPr>
              <a:t>SDHCAL/</a:t>
            </a:r>
            <a:r>
              <a:rPr lang="en-GB" dirty="0" err="1">
                <a:hlinkClick r:id="rId4"/>
              </a:rPr>
              <a:t>DDMarlinPandora</a:t>
            </a:r>
            <a:r>
              <a:rPr lang="en-GB" dirty="0"/>
              <a:t> git repositories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DUNE Near Detector</a:t>
            </a:r>
          </a:p>
          <a:p>
            <a:pPr lvl="1"/>
            <a:r>
              <a:rPr lang="en-GB" dirty="0"/>
              <a:t>Pandora reconstruction: </a:t>
            </a:r>
            <a:r>
              <a:rPr lang="en-GB" dirty="0" err="1">
                <a:hlinkClick r:id="rId5"/>
              </a:rPr>
              <a:t>LArRecoND</a:t>
            </a:r>
            <a:r>
              <a:rPr lang="en-GB" dirty="0"/>
              <a:t> package</a:t>
            </a:r>
          </a:p>
          <a:p>
            <a:pPr lvl="1"/>
            <a:r>
              <a:rPr lang="en-GB" dirty="0"/>
              <a:t>2x2 </a:t>
            </a:r>
            <a:r>
              <a:rPr lang="en-GB" dirty="0" err="1"/>
              <a:t>LArTPC</a:t>
            </a:r>
            <a:r>
              <a:rPr lang="en-GB" dirty="0"/>
              <a:t> prototype data analysis underway, using CAFs</a:t>
            </a:r>
          </a:p>
          <a:p>
            <a:pPr lvl="1"/>
            <a:r>
              <a:rPr lang="en-GB" dirty="0"/>
              <a:t>Several DUNE institutes continuing work on </a:t>
            </a:r>
            <a:r>
              <a:rPr lang="en-GB" dirty="0" err="1"/>
              <a:t>LArRecoND</a:t>
            </a:r>
            <a:r>
              <a:rPr lang="en-GB" dirty="0"/>
              <a:t> for 2x2 &amp; ND-</a:t>
            </a:r>
            <a:r>
              <a:rPr lang="en-GB" dirty="0" err="1"/>
              <a:t>LAr</a:t>
            </a:r>
            <a:r>
              <a:rPr lang="en-GB" dirty="0"/>
              <a:t> 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9DBC7-9D24-3937-4E64-1EED40607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1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BDA8B-C61A-4423-A1A5-A6F8FEF78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8533"/>
            <a:ext cx="10515600" cy="1325563"/>
          </a:xfrm>
        </p:spPr>
        <p:txBody>
          <a:bodyPr/>
          <a:lstStyle/>
          <a:p>
            <a:r>
              <a:rPr lang="en-GB" dirty="0"/>
              <a:t>        Pandora Software Development Kit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70FDC7-56BD-46C1-8ECD-3C41EE636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3</a:t>
            </a:fld>
            <a:endParaRPr lang="en-GB"/>
          </a:p>
        </p:txBody>
      </p:sp>
      <p:sp>
        <p:nvSpPr>
          <p:cNvPr id="6" name="A single clustering approach is unlikely to work for complex event topologies:…">
            <a:extLst>
              <a:ext uri="{FF2B5EF4-FFF2-40B4-BE49-F238E27FC236}">
                <a16:creationId xmlns:a16="http://schemas.microsoft.com/office/drawing/2014/main" id="{085E56BC-F062-4A51-8E30-771CC9C3B12E}"/>
              </a:ext>
            </a:extLst>
          </p:cNvPr>
          <p:cNvSpPr txBox="1"/>
          <p:nvPr/>
        </p:nvSpPr>
        <p:spPr>
          <a:xfrm>
            <a:off x="636345" y="1213272"/>
            <a:ext cx="10343767" cy="2995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54000" indent="-254000">
              <a:spcBef>
                <a:spcPts val="1100"/>
              </a:spcBef>
              <a:defRPr sz="230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/>
              <a:t>A single clustering approach is unlikely to work for complex event topologies:</a:t>
            </a:r>
          </a:p>
          <a:p>
            <a:pPr marL="596900" lvl="1" indent="-254000">
              <a:spcBef>
                <a:spcPts val="1600"/>
              </a:spcBef>
              <a:buSzPct val="100000"/>
              <a:buChar char="•"/>
              <a:defRPr sz="2300">
                <a:solidFill>
                  <a:schemeClr val="accent1"/>
                </a:solidFill>
              </a:defRPr>
            </a:pPr>
            <a:r>
              <a:rPr dirty="0">
                <a:solidFill>
                  <a:schemeClr val="accent2">
                    <a:lumMod val="75000"/>
                  </a:schemeClr>
                </a:solidFill>
              </a:rPr>
              <a:t>Mix of track-like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&amp;</a:t>
            </a:r>
            <a:r>
              <a:rPr dirty="0">
                <a:solidFill>
                  <a:schemeClr val="accent2">
                    <a:lumMod val="75000"/>
                  </a:schemeClr>
                </a:solidFill>
              </a:rPr>
              <a:t> shower-like clusters</a:t>
            </a:r>
          </a:p>
          <a:p>
            <a:pPr marL="254000" lvl="1" indent="-254000">
              <a:spcBef>
                <a:spcPts val="1100"/>
              </a:spcBef>
              <a:buSzPct val="100000"/>
              <a:buChar char="•"/>
              <a:defRPr sz="230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/>
              <a:t>Use </a:t>
            </a:r>
            <a:r>
              <a:rPr b="1" dirty="0"/>
              <a:t>multi-algorithm</a:t>
            </a:r>
            <a:r>
              <a:rPr dirty="0"/>
              <a:t> approach</a:t>
            </a:r>
            <a:r>
              <a:rPr lang="en-GB" dirty="0"/>
              <a:t> using the </a:t>
            </a:r>
            <a:r>
              <a:rPr b="1" dirty="0"/>
              <a:t>Pandora SDK </a:t>
            </a:r>
            <a:r>
              <a:rPr dirty="0"/>
              <a:t>to </a:t>
            </a:r>
            <a:r>
              <a:rPr b="1" dirty="0"/>
              <a:t>build up events </a:t>
            </a:r>
            <a:r>
              <a:rPr dirty="0"/>
              <a:t>gradually:</a:t>
            </a:r>
          </a:p>
          <a:p>
            <a:pPr marL="596900" lvl="1" indent="-254000">
              <a:spcBef>
                <a:spcPts val="1100"/>
              </a:spcBef>
              <a:buSzPct val="100000"/>
              <a:buChar char="•"/>
              <a:defRPr sz="2300">
                <a:solidFill>
                  <a:schemeClr val="accent1"/>
                </a:solidFill>
              </a:defRPr>
            </a:pPr>
            <a:r>
              <a:rPr dirty="0">
                <a:solidFill>
                  <a:srgbClr val="FF0000"/>
                </a:solidFill>
              </a:rPr>
              <a:t>Each step is </a:t>
            </a:r>
            <a:r>
              <a:rPr b="1" dirty="0">
                <a:solidFill>
                  <a:srgbClr val="FF0000"/>
                </a:solidFill>
              </a:rPr>
              <a:t>incremental</a:t>
            </a:r>
            <a:r>
              <a:rPr dirty="0">
                <a:solidFill>
                  <a:srgbClr val="FF0000"/>
                </a:solidFill>
              </a:rPr>
              <a:t> - aim not to make mistakes (undoing mistakes is </a:t>
            </a:r>
            <a:r>
              <a:rPr lang="en-GB" dirty="0">
                <a:solidFill>
                  <a:srgbClr val="FF0000"/>
                </a:solidFill>
              </a:rPr>
              <a:t>hard</a:t>
            </a:r>
            <a:r>
              <a:rPr dirty="0">
                <a:solidFill>
                  <a:srgbClr val="FF0000"/>
                </a:solidFill>
              </a:rPr>
              <a:t>)</a:t>
            </a:r>
          </a:p>
          <a:p>
            <a:pPr marL="596900" lvl="1" indent="-254000">
              <a:spcBef>
                <a:spcPts val="1100"/>
              </a:spcBef>
              <a:buSzPct val="100000"/>
              <a:buChar char="•"/>
              <a:defRPr sz="2300">
                <a:solidFill>
                  <a:schemeClr val="accent1"/>
                </a:solidFill>
              </a:defRPr>
            </a:pPr>
            <a:r>
              <a:rPr dirty="0">
                <a:solidFill>
                  <a:srgbClr val="0000FF"/>
                </a:solidFill>
              </a:rPr>
              <a:t>Deploy </a:t>
            </a:r>
            <a:r>
              <a:rPr b="1" dirty="0">
                <a:solidFill>
                  <a:srgbClr val="0000FF"/>
                </a:solidFill>
              </a:rPr>
              <a:t>more</a:t>
            </a:r>
            <a:r>
              <a:rPr dirty="0">
                <a:solidFill>
                  <a:srgbClr val="0000FF"/>
                </a:solidFill>
              </a:rPr>
              <a:t> sophisticated </a:t>
            </a:r>
            <a:r>
              <a:rPr b="1" dirty="0">
                <a:solidFill>
                  <a:srgbClr val="0000FF"/>
                </a:solidFill>
              </a:rPr>
              <a:t>algorithms</a:t>
            </a:r>
            <a:r>
              <a:rPr dirty="0">
                <a:solidFill>
                  <a:srgbClr val="0000FF"/>
                </a:solidFill>
              </a:rPr>
              <a:t> as picture of </a:t>
            </a:r>
            <a:r>
              <a:rPr b="1" dirty="0">
                <a:solidFill>
                  <a:srgbClr val="0000FF"/>
                </a:solidFill>
              </a:rPr>
              <a:t>event</a:t>
            </a:r>
            <a:r>
              <a:rPr dirty="0">
                <a:solidFill>
                  <a:srgbClr val="0000FF"/>
                </a:solidFill>
              </a:rPr>
              <a:t> </a:t>
            </a:r>
            <a:r>
              <a:rPr b="1" dirty="0">
                <a:solidFill>
                  <a:srgbClr val="0000FF"/>
                </a:solidFill>
              </a:rPr>
              <a:t>develops</a:t>
            </a:r>
          </a:p>
          <a:p>
            <a:pPr marL="596900" lvl="1" indent="-254000">
              <a:spcBef>
                <a:spcPts val="1100"/>
              </a:spcBef>
              <a:buSzPct val="100000"/>
              <a:buChar char="•"/>
              <a:defRPr sz="2300">
                <a:solidFill>
                  <a:schemeClr val="accent1"/>
                </a:solidFill>
              </a:defRPr>
            </a:pPr>
            <a:r>
              <a:rPr lang="en-GB" dirty="0">
                <a:solidFill>
                  <a:srgbClr val="002060"/>
                </a:solidFill>
              </a:rPr>
              <a:t>Algorithms: can use </a:t>
            </a:r>
            <a:r>
              <a:rPr dirty="0">
                <a:solidFill>
                  <a:srgbClr val="002060"/>
                </a:solidFill>
              </a:rPr>
              <a:t>machine-learning </a:t>
            </a:r>
            <a:r>
              <a:rPr lang="en-GB" dirty="0">
                <a:solidFill>
                  <a:srgbClr val="002060"/>
                </a:solidFill>
              </a:rPr>
              <a:t>methods &amp; </a:t>
            </a:r>
            <a:r>
              <a:rPr dirty="0">
                <a:solidFill>
                  <a:srgbClr val="002060"/>
                </a:solidFill>
              </a:rPr>
              <a:t>detector </a:t>
            </a:r>
            <a:r>
              <a:rPr lang="en-GB" dirty="0">
                <a:solidFill>
                  <a:srgbClr val="002060"/>
                </a:solidFill>
              </a:rPr>
              <a:t>physics </a:t>
            </a:r>
            <a:r>
              <a:rPr dirty="0">
                <a:solidFill>
                  <a:srgbClr val="002060"/>
                </a:solidFill>
              </a:rPr>
              <a:t>knowledge</a:t>
            </a:r>
          </a:p>
        </p:txBody>
      </p:sp>
      <p:sp>
        <p:nvSpPr>
          <p:cNvPr id="13" name="Introducing Pandora: https://github.com/PandoraPFA">
            <a:extLst>
              <a:ext uri="{FF2B5EF4-FFF2-40B4-BE49-F238E27FC236}">
                <a16:creationId xmlns:a16="http://schemas.microsoft.com/office/drawing/2014/main" id="{EC49CE9E-B390-4C20-B7F4-DDA0BE9AB84E}"/>
              </a:ext>
            </a:extLst>
          </p:cNvPr>
          <p:cNvSpPr txBox="1">
            <a:spLocks/>
          </p:cNvSpPr>
          <p:nvPr/>
        </p:nvSpPr>
        <p:spPr>
          <a:xfrm>
            <a:off x="3937098" y="580865"/>
            <a:ext cx="4317803" cy="846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4000"/>
            </a:pPr>
            <a:r>
              <a:rPr lang="en-GB" sz="2000" dirty="0">
                <a:hlinkClick r:id="rId2"/>
              </a:rPr>
              <a:t>https://github.com/PandoraPFA</a:t>
            </a:r>
          </a:p>
        </p:txBody>
      </p:sp>
      <p:grpSp>
        <p:nvGrpSpPr>
          <p:cNvPr id="14" name="Group">
            <a:extLst>
              <a:ext uri="{FF2B5EF4-FFF2-40B4-BE49-F238E27FC236}">
                <a16:creationId xmlns:a16="http://schemas.microsoft.com/office/drawing/2014/main" id="{EBF0B9CA-5105-4A62-8CFD-8335BEDBD683}"/>
              </a:ext>
            </a:extLst>
          </p:cNvPr>
          <p:cNvGrpSpPr/>
          <p:nvPr/>
        </p:nvGrpSpPr>
        <p:grpSpPr>
          <a:xfrm>
            <a:off x="1399252" y="4297255"/>
            <a:ext cx="3960147" cy="2308120"/>
            <a:chOff x="0" y="0"/>
            <a:chExt cx="4026347" cy="2968823"/>
          </a:xfrm>
        </p:grpSpPr>
        <p:grpSp>
          <p:nvGrpSpPr>
            <p:cNvPr id="15" name="Group">
              <a:extLst>
                <a:ext uri="{FF2B5EF4-FFF2-40B4-BE49-F238E27FC236}">
                  <a16:creationId xmlns:a16="http://schemas.microsoft.com/office/drawing/2014/main" id="{A4C1337F-852C-4E67-BC53-380D6CBA137D}"/>
                </a:ext>
              </a:extLst>
            </p:cNvPr>
            <p:cNvGrpSpPr/>
            <p:nvPr/>
          </p:nvGrpSpPr>
          <p:grpSpPr>
            <a:xfrm>
              <a:off x="116283" y="-1"/>
              <a:ext cx="3910065" cy="2968825"/>
              <a:chOff x="0" y="0"/>
              <a:chExt cx="3910063" cy="2968823"/>
            </a:xfrm>
          </p:grpSpPr>
          <p:pic>
            <p:nvPicPr>
              <p:cNvPr id="22" name="Screen Shot 2016-09-23 at 16.20.10.png" descr="Screen Shot 2016-09-23 at 16.20.10.png">
                <a:extLst>
                  <a:ext uri="{FF2B5EF4-FFF2-40B4-BE49-F238E27FC236}">
                    <a16:creationId xmlns:a16="http://schemas.microsoft.com/office/drawing/2014/main" id="{8170FA1C-88BD-4409-AC5C-FC91CAF077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9508" t="23289" r="19377" b="3041"/>
              <a:stretch>
                <a:fillRect/>
              </a:stretch>
            </p:blipFill>
            <p:spPr>
              <a:xfrm>
                <a:off x="0" y="0"/>
                <a:ext cx="3877347" cy="29688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" name="𝜸2">
                <a:extLst>
                  <a:ext uri="{FF2B5EF4-FFF2-40B4-BE49-F238E27FC236}">
                    <a16:creationId xmlns:a16="http://schemas.microsoft.com/office/drawing/2014/main" id="{0AD9E22F-4045-433B-A054-AF2653EF9B0C}"/>
                  </a:ext>
                </a:extLst>
              </p:cNvPr>
              <p:cNvSpPr txBox="1"/>
              <p:nvPr/>
            </p:nvSpPr>
            <p:spPr>
              <a:xfrm>
                <a:off x="1471181" y="933730"/>
                <a:ext cx="538847" cy="505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buSzTx/>
                  <a:buNone/>
                  <a:defRPr sz="1600" b="1" i="1">
                    <a:solidFill>
                      <a:srgbClr val="53585F"/>
                    </a:solidFill>
                  </a:defRPr>
                </a:pPr>
                <a:r>
                  <a:t>𝜸</a:t>
                </a:r>
                <a:r>
                  <a:rPr baseline="-5999"/>
                  <a:t>2</a:t>
                </a:r>
              </a:p>
            </p:txBody>
          </p:sp>
          <p:sp>
            <p:nvSpPr>
              <p:cNvPr id="24" name="𝜸1">
                <a:extLst>
                  <a:ext uri="{FF2B5EF4-FFF2-40B4-BE49-F238E27FC236}">
                    <a16:creationId xmlns:a16="http://schemas.microsoft.com/office/drawing/2014/main" id="{B289A3B1-00CC-4AA1-9A23-E9D50D63E4A1}"/>
                  </a:ext>
                </a:extLst>
              </p:cNvPr>
              <p:cNvSpPr txBox="1"/>
              <p:nvPr/>
            </p:nvSpPr>
            <p:spPr>
              <a:xfrm>
                <a:off x="3240533" y="725460"/>
                <a:ext cx="538846" cy="505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buSzTx/>
                  <a:buNone/>
                  <a:defRPr sz="1600" b="1" i="1">
                    <a:solidFill>
                      <a:srgbClr val="53585F"/>
                    </a:solidFill>
                  </a:defRPr>
                </a:pPr>
                <a:r>
                  <a:t>𝜸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25" name="𝝁">
                <a:extLst>
                  <a:ext uri="{FF2B5EF4-FFF2-40B4-BE49-F238E27FC236}">
                    <a16:creationId xmlns:a16="http://schemas.microsoft.com/office/drawing/2014/main" id="{36CD09F0-31E8-4286-9434-3FA15ED3B292}"/>
                  </a:ext>
                </a:extLst>
              </p:cNvPr>
              <p:cNvSpPr txBox="1"/>
              <p:nvPr/>
            </p:nvSpPr>
            <p:spPr>
              <a:xfrm>
                <a:off x="1352448" y="2286924"/>
                <a:ext cx="538847" cy="505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buSzTx/>
                  <a:buNone/>
                  <a:defRPr sz="1600" b="1" i="1">
                    <a:solidFill>
                      <a:schemeClr val="accent5"/>
                    </a:solidFill>
                  </a:defRPr>
                </a:lvl1pPr>
              </a:lstStyle>
              <a:p>
                <a:r>
                  <a:t>𝝁</a:t>
                </a:r>
              </a:p>
            </p:txBody>
          </p:sp>
          <p:sp>
            <p:nvSpPr>
              <p:cNvPr id="26" name="p">
                <a:extLst>
                  <a:ext uri="{FF2B5EF4-FFF2-40B4-BE49-F238E27FC236}">
                    <a16:creationId xmlns:a16="http://schemas.microsoft.com/office/drawing/2014/main" id="{9056C07D-1C21-4EEF-A702-C71CEA10108D}"/>
                  </a:ext>
                </a:extLst>
              </p:cNvPr>
              <p:cNvSpPr txBox="1"/>
              <p:nvPr/>
            </p:nvSpPr>
            <p:spPr>
              <a:xfrm>
                <a:off x="3371218" y="1799380"/>
                <a:ext cx="538846" cy="505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buSzTx/>
                  <a:buNone/>
                  <a:defRPr sz="1600" b="1" i="1">
                    <a:solidFill>
                      <a:srgbClr val="304FFC"/>
                    </a:solidFill>
                  </a:defRPr>
                </a:lvl1pPr>
              </a:lstStyle>
              <a:p>
                <a:r>
                  <a:t>p</a:t>
                </a:r>
              </a:p>
            </p:txBody>
          </p:sp>
        </p:grpSp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6E26F62E-0C17-46E0-86F6-C0570C3CC757}"/>
                </a:ext>
              </a:extLst>
            </p:cNvPr>
            <p:cNvGrpSpPr/>
            <p:nvPr/>
          </p:nvGrpSpPr>
          <p:grpSpPr>
            <a:xfrm>
              <a:off x="0" y="2057344"/>
              <a:ext cx="1249270" cy="880887"/>
              <a:chOff x="0" y="0"/>
              <a:chExt cx="1249269" cy="880885"/>
            </a:xfrm>
          </p:grpSpPr>
          <p:sp>
            <p:nvSpPr>
              <p:cNvPr id="18" name="Line">
                <a:extLst>
                  <a:ext uri="{FF2B5EF4-FFF2-40B4-BE49-F238E27FC236}">
                    <a16:creationId xmlns:a16="http://schemas.microsoft.com/office/drawing/2014/main" id="{22FD6A1B-5109-420F-99B0-9DC183F1DF68}"/>
                  </a:ext>
                </a:extLst>
              </p:cNvPr>
              <p:cNvSpPr/>
              <p:nvPr/>
            </p:nvSpPr>
            <p:spPr>
              <a:xfrm flipV="1">
                <a:off x="166687" y="342651"/>
                <a:ext cx="1" cy="42388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buSzTx/>
                  <a:buNone/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9" name="Line">
                <a:extLst>
                  <a:ext uri="{FF2B5EF4-FFF2-40B4-BE49-F238E27FC236}">
                    <a16:creationId xmlns:a16="http://schemas.microsoft.com/office/drawing/2014/main" id="{264F01AE-35BF-4FA9-8051-C4A289AC1D02}"/>
                  </a:ext>
                </a:extLst>
              </p:cNvPr>
              <p:cNvSpPr/>
              <p:nvPr/>
            </p:nvSpPr>
            <p:spPr>
              <a:xfrm>
                <a:off x="166985" y="766716"/>
                <a:ext cx="48398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buSzTx/>
                  <a:buNone/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" name="wire">
                <a:extLst>
                  <a:ext uri="{FF2B5EF4-FFF2-40B4-BE49-F238E27FC236}">
                    <a16:creationId xmlns:a16="http://schemas.microsoft.com/office/drawing/2014/main" id="{3C71AE00-EB3B-4133-B705-941389795812}"/>
                  </a:ext>
                </a:extLst>
              </p:cNvPr>
              <p:cNvSpPr txBox="1"/>
              <p:nvPr/>
            </p:nvSpPr>
            <p:spPr>
              <a:xfrm>
                <a:off x="0" y="0"/>
                <a:ext cx="575121" cy="323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buSzTx/>
                  <a:buNone/>
                  <a:defRPr sz="1800"/>
                </a:lvl1pPr>
              </a:lstStyle>
              <a:p>
                <a:r>
                  <a:t>wire</a:t>
                </a:r>
              </a:p>
            </p:txBody>
          </p:sp>
          <p:sp>
            <p:nvSpPr>
              <p:cNvPr id="21" name="time">
                <a:extLst>
                  <a:ext uri="{FF2B5EF4-FFF2-40B4-BE49-F238E27FC236}">
                    <a16:creationId xmlns:a16="http://schemas.microsoft.com/office/drawing/2014/main" id="{1AE4E877-1C10-4E6C-ACEE-24B0471BA8A6}"/>
                  </a:ext>
                </a:extLst>
              </p:cNvPr>
              <p:cNvSpPr txBox="1"/>
              <p:nvPr/>
            </p:nvSpPr>
            <p:spPr>
              <a:xfrm>
                <a:off x="682100" y="557085"/>
                <a:ext cx="567170" cy="323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buSzTx/>
                  <a:buNone/>
                  <a:defRPr sz="1800"/>
                </a:lvl1pPr>
              </a:lstStyle>
              <a:p>
                <a:r>
                  <a:t>time</a:t>
                </a:r>
              </a:p>
            </p:txBody>
          </p:sp>
        </p:grpSp>
        <p:sp>
          <p:nvSpPr>
            <p:cNvPr id="17" name="LArTPC 3x2D inputs">
              <a:extLst>
                <a:ext uri="{FF2B5EF4-FFF2-40B4-BE49-F238E27FC236}">
                  <a16:creationId xmlns:a16="http://schemas.microsoft.com/office/drawing/2014/main" id="{F145333F-383E-44B2-B11D-F563CA2C5051}"/>
                </a:ext>
              </a:extLst>
            </p:cNvPr>
            <p:cNvSpPr txBox="1"/>
            <p:nvPr/>
          </p:nvSpPr>
          <p:spPr>
            <a:xfrm>
              <a:off x="194970" y="194698"/>
              <a:ext cx="1249264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buSzTx/>
                <a:buNone/>
                <a:defRPr sz="1800">
                  <a:solidFill>
                    <a:schemeClr val="accent1"/>
                  </a:solidFill>
                </a:defRPr>
              </a:pPr>
              <a:r>
                <a:t>LArTPC</a:t>
              </a:r>
              <a:br/>
              <a:r>
                <a:rPr>
                  <a:solidFill>
                    <a:srgbClr val="53585F"/>
                  </a:solidFill>
                </a:rPr>
                <a:t>3x2D inputs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9B82CDF-606F-4114-80F6-239EDB1BD82D}"/>
              </a:ext>
            </a:extLst>
          </p:cNvPr>
          <p:cNvGrpSpPr/>
          <p:nvPr/>
        </p:nvGrpSpPr>
        <p:grpSpPr>
          <a:xfrm>
            <a:off x="6806395" y="4335937"/>
            <a:ext cx="3495241" cy="2308124"/>
            <a:chOff x="7379276" y="6629574"/>
            <a:chExt cx="4545799" cy="2817113"/>
          </a:xfrm>
        </p:grpSpPr>
        <p:grpSp>
          <p:nvGrpSpPr>
            <p:cNvPr id="27" name="Group">
              <a:extLst>
                <a:ext uri="{FF2B5EF4-FFF2-40B4-BE49-F238E27FC236}">
                  <a16:creationId xmlns:a16="http://schemas.microsoft.com/office/drawing/2014/main" id="{3A7EDAD7-B529-4E7E-AC38-6AF5E7AC2B74}"/>
                </a:ext>
              </a:extLst>
            </p:cNvPr>
            <p:cNvGrpSpPr/>
            <p:nvPr/>
          </p:nvGrpSpPr>
          <p:grpSpPr>
            <a:xfrm>
              <a:off x="7379276" y="6629574"/>
              <a:ext cx="3485479" cy="2805702"/>
              <a:chOff x="0" y="0"/>
              <a:chExt cx="3485477" cy="2805701"/>
            </a:xfrm>
          </p:grpSpPr>
          <p:pic>
            <p:nvPicPr>
              <p:cNvPr id="28" name="ECALHCAL2.png" descr="ECALHCAL2.png">
                <a:extLst>
                  <a:ext uri="{FF2B5EF4-FFF2-40B4-BE49-F238E27FC236}">
                    <a16:creationId xmlns:a16="http://schemas.microsoft.com/office/drawing/2014/main" id="{AC807849-896A-4A24-A03E-1921C0C1D1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3328085" cy="28057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9" name="HCAL">
                <a:extLst>
                  <a:ext uri="{FF2B5EF4-FFF2-40B4-BE49-F238E27FC236}">
                    <a16:creationId xmlns:a16="http://schemas.microsoft.com/office/drawing/2014/main" id="{ACCBE065-B3FC-4662-89B0-7A3300F910CB}"/>
                  </a:ext>
                </a:extLst>
              </p:cNvPr>
              <p:cNvSpPr txBox="1"/>
              <p:nvPr/>
            </p:nvSpPr>
            <p:spPr>
              <a:xfrm rot="18900000">
                <a:off x="2214750" y="204765"/>
                <a:ext cx="670747" cy="3352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spcBef>
                    <a:spcPts val="0"/>
                  </a:spcBef>
                  <a:buSzTx/>
                  <a:buNone/>
                  <a:defRPr sz="1200">
                    <a:solidFill>
                      <a:srgbClr val="001E57"/>
                    </a:solidFill>
                  </a:defRPr>
                </a:lvl1pPr>
              </a:lstStyle>
              <a:p>
                <a:r>
                  <a:t>HCAL</a:t>
                </a:r>
              </a:p>
            </p:txBody>
          </p:sp>
          <p:sp>
            <p:nvSpPr>
              <p:cNvPr id="30" name="TPC">
                <a:extLst>
                  <a:ext uri="{FF2B5EF4-FFF2-40B4-BE49-F238E27FC236}">
                    <a16:creationId xmlns:a16="http://schemas.microsoft.com/office/drawing/2014/main" id="{A937D8A5-74F2-4C7D-9F97-45A9AD94EC9C}"/>
                  </a:ext>
                </a:extLst>
              </p:cNvPr>
              <p:cNvSpPr txBox="1"/>
              <p:nvPr/>
            </p:nvSpPr>
            <p:spPr>
              <a:xfrm rot="18900000">
                <a:off x="2794447" y="775460"/>
                <a:ext cx="670747" cy="3352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spcBef>
                    <a:spcPts val="0"/>
                  </a:spcBef>
                  <a:buSzTx/>
                  <a:buNone/>
                  <a:defRPr sz="1200">
                    <a:solidFill>
                      <a:srgbClr val="001E57"/>
                    </a:solidFill>
                  </a:defRPr>
                </a:lvl1pPr>
              </a:lstStyle>
              <a:p>
                <a:r>
                  <a:t>TPC</a:t>
                </a:r>
              </a:p>
            </p:txBody>
          </p:sp>
          <p:sp>
            <p:nvSpPr>
              <p:cNvPr id="31" name="ECAL">
                <a:extLst>
                  <a:ext uri="{FF2B5EF4-FFF2-40B4-BE49-F238E27FC236}">
                    <a16:creationId xmlns:a16="http://schemas.microsoft.com/office/drawing/2014/main" id="{44FA97A7-9C2B-4B86-9FA2-4676FDB04C93}"/>
                  </a:ext>
                </a:extLst>
              </p:cNvPr>
              <p:cNvSpPr txBox="1"/>
              <p:nvPr/>
            </p:nvSpPr>
            <p:spPr>
              <a:xfrm rot="18900000">
                <a:off x="2526324" y="504350"/>
                <a:ext cx="670748" cy="3352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spcBef>
                    <a:spcPts val="0"/>
                  </a:spcBef>
                  <a:buSzTx/>
                  <a:buNone/>
                  <a:defRPr sz="1200">
                    <a:solidFill>
                      <a:srgbClr val="001E57"/>
                    </a:solidFill>
                  </a:defRPr>
                </a:lvl1pPr>
              </a:lstStyle>
              <a:p>
                <a:r>
                  <a:t>ECAL</a:t>
                </a:r>
              </a:p>
            </p:txBody>
          </p:sp>
          <p:sp>
            <p:nvSpPr>
              <p:cNvPr id="32" name="n">
                <a:extLst>
                  <a:ext uri="{FF2B5EF4-FFF2-40B4-BE49-F238E27FC236}">
                    <a16:creationId xmlns:a16="http://schemas.microsoft.com/office/drawing/2014/main" id="{3A978980-EB46-4264-A19E-03D152A4479A}"/>
                  </a:ext>
                </a:extLst>
              </p:cNvPr>
              <p:cNvSpPr txBox="1"/>
              <p:nvPr/>
            </p:nvSpPr>
            <p:spPr>
              <a:xfrm>
                <a:off x="42300" y="1605880"/>
                <a:ext cx="379351" cy="4091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spcBef>
                    <a:spcPts val="0"/>
                  </a:spcBef>
                  <a:buSzTx/>
                  <a:buNone/>
                  <a:defRPr sz="1400" i="1">
                    <a:solidFill>
                      <a:srgbClr val="001E57"/>
                    </a:solidFill>
                    <a:latin typeface="Gill Sans SemiBold"/>
                    <a:ea typeface="Gill Sans SemiBold"/>
                    <a:cs typeface="Gill Sans SemiBold"/>
                    <a:sym typeface="Gill Sans SemiBold"/>
                  </a:defRPr>
                </a:lvl1pPr>
              </a:lstStyle>
              <a:p>
                <a:r>
                  <a:t>n</a:t>
                </a:r>
              </a:p>
            </p:txBody>
          </p:sp>
          <p:sp>
            <p:nvSpPr>
              <p:cNvPr id="33" name="𝝅+">
                <a:extLst>
                  <a:ext uri="{FF2B5EF4-FFF2-40B4-BE49-F238E27FC236}">
                    <a16:creationId xmlns:a16="http://schemas.microsoft.com/office/drawing/2014/main" id="{79D2ECD6-0F32-43B6-B2C0-73E3E4137693}"/>
                  </a:ext>
                </a:extLst>
              </p:cNvPr>
              <p:cNvSpPr txBox="1"/>
              <p:nvPr/>
            </p:nvSpPr>
            <p:spPr>
              <a:xfrm>
                <a:off x="571136" y="523228"/>
                <a:ext cx="379352" cy="4091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buSzTx/>
                  <a:buNone/>
                  <a:defRPr sz="1400">
                    <a:solidFill>
                      <a:srgbClr val="001E57"/>
                    </a:solidFill>
                    <a:latin typeface="Symbol"/>
                    <a:ea typeface="Symbol"/>
                    <a:cs typeface="Symbol"/>
                    <a:sym typeface="Symbol"/>
                  </a:defRPr>
                </a:pPr>
                <a:r>
                  <a:t>𝝅</a:t>
                </a:r>
                <a:r>
                  <a:rPr baseline="31999"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+</a:t>
                </a:r>
              </a:p>
            </p:txBody>
          </p:sp>
          <p:sp>
            <p:nvSpPr>
              <p:cNvPr id="34" name="𝜸">
                <a:extLst>
                  <a:ext uri="{FF2B5EF4-FFF2-40B4-BE49-F238E27FC236}">
                    <a16:creationId xmlns:a16="http://schemas.microsoft.com/office/drawing/2014/main" id="{DE072DAD-28FE-4010-9901-47E6DD9F54AA}"/>
                  </a:ext>
                </a:extLst>
              </p:cNvPr>
              <p:cNvSpPr txBox="1"/>
              <p:nvPr/>
            </p:nvSpPr>
            <p:spPr>
              <a:xfrm>
                <a:off x="1552113" y="1687739"/>
                <a:ext cx="379352" cy="4091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defTabSz="1295400">
                  <a:spcBef>
                    <a:spcPts val="0"/>
                  </a:spcBef>
                  <a:buClr>
                    <a:srgbClr val="000000"/>
                  </a:buClr>
                  <a:buSzTx/>
                  <a:buFont typeface="Symbol"/>
                  <a:buNone/>
                  <a:defRPr sz="1400">
                    <a:solidFill>
                      <a:srgbClr val="001E57"/>
                    </a:solidFill>
                    <a:uFill>
                      <a:solidFill>
                        <a:srgbClr val="001E57"/>
                      </a:solidFill>
                    </a:uFill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>
                  <a:defRPr>
                    <a:latin typeface="Gill Sans Light"/>
                    <a:ea typeface="Gill Sans Light"/>
                    <a:cs typeface="Gill Sans Light"/>
                    <a:sym typeface="Gill Sans Light"/>
                  </a:defRPr>
                </a:pP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𝜸</a:t>
                </a:r>
              </a:p>
            </p:txBody>
          </p:sp>
          <p:sp>
            <p:nvSpPr>
              <p:cNvPr id="35" name="Rectangle">
                <a:extLst>
                  <a:ext uri="{FF2B5EF4-FFF2-40B4-BE49-F238E27FC236}">
                    <a16:creationId xmlns:a16="http://schemas.microsoft.com/office/drawing/2014/main" id="{97E51EB1-F20C-465E-8037-6D35A5B123E7}"/>
                  </a:ext>
                </a:extLst>
              </p:cNvPr>
              <p:cNvSpPr/>
              <p:nvPr/>
            </p:nvSpPr>
            <p:spPr>
              <a:xfrm rot="18900000">
                <a:off x="955574" y="2251842"/>
                <a:ext cx="151661" cy="126384"/>
              </a:xfrm>
              <a:prstGeom prst="rect">
                <a:avLst/>
              </a:prstGeom>
              <a:solidFill>
                <a:srgbClr val="E5D5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buSzTx/>
                  <a:buNone/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36" name="ILC/CLIC 3D inputs">
              <a:extLst>
                <a:ext uri="{FF2B5EF4-FFF2-40B4-BE49-F238E27FC236}">
                  <a16:creationId xmlns:a16="http://schemas.microsoft.com/office/drawing/2014/main" id="{DB56C6C2-1E36-4B2B-82A8-8F95A9A2D7EF}"/>
                </a:ext>
              </a:extLst>
            </p:cNvPr>
            <p:cNvSpPr txBox="1"/>
            <p:nvPr/>
          </p:nvSpPr>
          <p:spPr>
            <a:xfrm>
              <a:off x="10904411" y="8811686"/>
              <a:ext cx="1020664" cy="63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>
                <a:buSzTx/>
                <a:buNone/>
                <a:defRPr sz="1800">
                  <a:solidFill>
                    <a:schemeClr val="accent1"/>
                  </a:solidFill>
                </a:defRPr>
              </a:pPr>
              <a:r>
                <a:rPr dirty="0"/>
                <a:t>ILC/CLIC</a:t>
              </a:r>
              <a:br>
                <a:rPr dirty="0"/>
              </a:br>
              <a:r>
                <a:rPr dirty="0">
                  <a:solidFill>
                    <a:srgbClr val="53585F"/>
                  </a:solidFill>
                </a:rPr>
                <a:t>3D inputs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9287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660946-D188-4BB8-B04E-A36170038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24A3507-0B60-4F1D-B81A-F90E0A391C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6" t="17128" r="22524" b="7522"/>
          <a:stretch/>
        </p:blipFill>
        <p:spPr>
          <a:xfrm>
            <a:off x="1193292" y="136525"/>
            <a:ext cx="9805416" cy="67286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EC52F0-0C60-18D4-840E-49BDC99A4884}"/>
              </a:ext>
            </a:extLst>
          </p:cNvPr>
          <p:cNvSpPr txBox="1"/>
          <p:nvPr/>
        </p:nvSpPr>
        <p:spPr>
          <a:xfrm>
            <a:off x="1507787" y="4494179"/>
            <a:ext cx="84295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dirty="0"/>
              <a:t>M. </a:t>
            </a:r>
            <a:r>
              <a:rPr lang="en-GB" sz="3400" dirty="0" err="1"/>
              <a:t>Biglietti</a:t>
            </a:r>
            <a:r>
              <a:rPr lang="en-GB" sz="3400" dirty="0"/>
              <a:t>, A. </a:t>
            </a:r>
            <a:r>
              <a:rPr lang="en-GB" sz="3400" dirty="0" err="1"/>
              <a:t>Farilla</a:t>
            </a:r>
            <a:r>
              <a:rPr lang="en-GB" sz="3400" dirty="0"/>
              <a:t>, R. Di </a:t>
            </a:r>
            <a:r>
              <a:rPr lang="en-GB" sz="3400" dirty="0" err="1"/>
              <a:t>Nardo</a:t>
            </a:r>
            <a:r>
              <a:rPr lang="en-GB" sz="3400" dirty="0"/>
              <a:t>, A. D’Onofrio</a:t>
            </a:r>
          </a:p>
        </p:txBody>
      </p:sp>
    </p:spTree>
    <p:extLst>
      <p:ext uri="{BB962C8B-B14F-4D97-AF65-F5344CB8AC3E}">
        <p14:creationId xmlns:p14="http://schemas.microsoft.com/office/powerpoint/2010/main" val="217935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D15681A9-6745-4D9B-9352-6F9C6BA669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256"/>
          <a:stretch/>
        </p:blipFill>
        <p:spPr>
          <a:xfrm>
            <a:off x="1782043" y="4849540"/>
            <a:ext cx="4250456" cy="189647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4EBB77-4F0C-4B09-827C-EC819E835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5</a:t>
            </a:fld>
            <a:endParaRPr lang="en-GB"/>
          </a:p>
        </p:txBody>
      </p:sp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BA169E2B-FB3B-4411-ADDB-1CFA3E0E2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56" y="1154413"/>
            <a:ext cx="6245830" cy="3780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00EA51A9-A8D3-4FFB-84B5-25203D9E7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5186" y="3346485"/>
            <a:ext cx="5051627" cy="295703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cintillating fibers: polystyrene…">
            <a:extLst>
              <a:ext uri="{FF2B5EF4-FFF2-40B4-BE49-F238E27FC236}">
                <a16:creationId xmlns:a16="http://schemas.microsoft.com/office/drawing/2014/main" id="{DA431913-CB41-4FD5-AA8C-59BB0038CF70}"/>
              </a:ext>
            </a:extLst>
          </p:cNvPr>
          <p:cNvSpPr txBox="1"/>
          <p:nvPr/>
        </p:nvSpPr>
        <p:spPr>
          <a:xfrm>
            <a:off x="7189130" y="2285667"/>
            <a:ext cx="4421360" cy="941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 defTabSz="1733973">
              <a:lnSpc>
                <a:spcPct val="90000"/>
              </a:lnSpc>
              <a:spcBef>
                <a:spcPts val="0"/>
              </a:spcBef>
              <a:buSzTx/>
              <a:buNone/>
              <a:defRPr sz="1600"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dirty="0"/>
              <a:t>Scintillating fibers: polystyrene</a:t>
            </a:r>
          </a:p>
          <a:p>
            <a:pPr defTabSz="1733973">
              <a:lnSpc>
                <a:spcPct val="90000"/>
              </a:lnSpc>
              <a:spcBef>
                <a:spcPts val="0"/>
              </a:spcBef>
              <a:buSzTx/>
              <a:buNone/>
              <a:defRPr sz="1600"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dirty="0"/>
              <a:t>Cherenkov fibers</a:t>
            </a:r>
            <a:r>
              <a:rPr lang="en-GB" dirty="0"/>
              <a:t>: </a:t>
            </a:r>
            <a:r>
              <a:rPr dirty="0"/>
              <a:t>PMMA</a:t>
            </a:r>
            <a:r>
              <a:rPr lang="en-GB" dirty="0"/>
              <a:t> (</a:t>
            </a:r>
            <a:r>
              <a:rPr dirty="0" err="1"/>
              <a:t>PolyMethyl</a:t>
            </a:r>
            <a:r>
              <a:rPr dirty="0"/>
              <a:t> </a:t>
            </a:r>
            <a:r>
              <a:rPr dirty="0" err="1"/>
              <a:t>MethAcrylate</a:t>
            </a:r>
            <a:r>
              <a:rPr lang="en-GB" dirty="0"/>
              <a:t>)</a:t>
            </a:r>
            <a:endParaRPr dirty="0"/>
          </a:p>
          <a:p>
            <a:pPr defTabSz="1733973">
              <a:lnSpc>
                <a:spcPct val="90000"/>
              </a:lnSpc>
              <a:spcBef>
                <a:spcPts val="0"/>
              </a:spcBef>
              <a:buSzTx/>
              <a:buNone/>
              <a:defRPr sz="1600"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endParaRPr lang="en-GB" dirty="0"/>
          </a:p>
          <a:p>
            <a:pPr defTabSz="1733973">
              <a:lnSpc>
                <a:spcPct val="90000"/>
              </a:lnSpc>
              <a:spcBef>
                <a:spcPts val="0"/>
              </a:spcBef>
              <a:buSzTx/>
              <a:buNone/>
              <a:defRPr sz="1600"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dirty="0"/>
              <a:t>Passive material: copper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F1CBB-CB07-4979-9504-07F1EA4FBADB}"/>
              </a:ext>
            </a:extLst>
          </p:cNvPr>
          <p:cNvSpPr txBox="1"/>
          <p:nvPr/>
        </p:nvSpPr>
        <p:spPr>
          <a:xfrm>
            <a:off x="657679" y="696763"/>
            <a:ext cx="11269134" cy="742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defTabSz="1733973">
              <a:lnSpc>
                <a:spcPct val="90000"/>
              </a:lnSpc>
              <a:spcBef>
                <a:spcPts val="1400"/>
              </a:spcBef>
              <a:defRPr sz="1700"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dirty="0"/>
              <a:t>Improve energy resolution of hadronic calorimeters: measuring the EM fraction using scintillating &amp; Cerenkov fibre readout</a:t>
            </a:r>
          </a:p>
          <a:p>
            <a:pPr marL="228600" indent="-228600" defTabSz="1733973">
              <a:lnSpc>
                <a:spcPct val="90000"/>
              </a:lnSpc>
              <a:spcBef>
                <a:spcPts val="1400"/>
              </a:spcBef>
              <a:defRPr sz="1700"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dirty="0"/>
              <a:t>Calorimeter layout simulated with GEANT-4 for the IDEA detector (</a:t>
            </a:r>
            <a:r>
              <a:rPr lang="en-GB" b="1" dirty="0"/>
              <a:t>I</a:t>
            </a:r>
            <a:r>
              <a:rPr lang="en-GB" dirty="0"/>
              <a:t>nnovative </a:t>
            </a:r>
            <a:r>
              <a:rPr lang="en-GB" b="1" dirty="0"/>
              <a:t>D</a:t>
            </a:r>
            <a:r>
              <a:rPr lang="en-GB" dirty="0"/>
              <a:t>etector for future </a:t>
            </a:r>
            <a:r>
              <a:rPr lang="en-GB" b="1" dirty="0" err="1"/>
              <a:t>e</a:t>
            </a:r>
            <a:r>
              <a:rPr lang="en-GB" dirty="0" err="1"/>
              <a:t>+e</a:t>
            </a:r>
            <a:r>
              <a:rPr lang="en-GB" dirty="0"/>
              <a:t>- </a:t>
            </a:r>
            <a:r>
              <a:rPr lang="en-GB" b="1" dirty="0"/>
              <a:t>A</a:t>
            </a:r>
            <a:r>
              <a:rPr lang="en-GB" dirty="0"/>
              <a:t>ccelerators)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633101-3FAE-4E54-9B55-C10DDB60F632}"/>
              </a:ext>
            </a:extLst>
          </p:cNvPr>
          <p:cNvSpPr txBox="1"/>
          <p:nvPr/>
        </p:nvSpPr>
        <p:spPr>
          <a:xfrm>
            <a:off x="4037173" y="111988"/>
            <a:ext cx="45101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Dual Readout Calorimeter</a:t>
            </a:r>
          </a:p>
        </p:txBody>
      </p:sp>
    </p:spTree>
    <p:extLst>
      <p:ext uri="{BB962C8B-B14F-4D97-AF65-F5344CB8AC3E}">
        <p14:creationId xmlns:p14="http://schemas.microsoft.com/office/powerpoint/2010/main" val="3986647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567619-9001-C8CB-F734-F8D43D9BB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6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144C21-0314-B93F-43E4-FF4CDEEF25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9" t="17618" r="17986" b="6722"/>
          <a:stretch/>
        </p:blipFill>
        <p:spPr>
          <a:xfrm>
            <a:off x="448953" y="136525"/>
            <a:ext cx="11349469" cy="625032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73FA003-F5D4-ED9D-4BBA-E82C9E62A86E}"/>
              </a:ext>
            </a:extLst>
          </p:cNvPr>
          <p:cNvSpPr/>
          <p:nvPr/>
        </p:nvSpPr>
        <p:spPr>
          <a:xfrm>
            <a:off x="11248008" y="5983550"/>
            <a:ext cx="781235" cy="403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7FD405-A24E-7824-4A15-F640F8A3865B}"/>
              </a:ext>
            </a:extLst>
          </p:cNvPr>
          <p:cNvSpPr txBox="1"/>
          <p:nvPr/>
        </p:nvSpPr>
        <p:spPr>
          <a:xfrm>
            <a:off x="5592667" y="1804947"/>
            <a:ext cx="728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54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65528C-6FEA-95E6-B87F-C117453DFBDA}"/>
              </a:ext>
            </a:extLst>
          </p:cNvPr>
          <p:cNvSpPr txBox="1"/>
          <p:nvPr/>
        </p:nvSpPr>
        <p:spPr>
          <a:xfrm>
            <a:off x="7085005" y="2593452"/>
            <a:ext cx="728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54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B1A647-6218-5A78-2895-25843F13AC4D}"/>
              </a:ext>
            </a:extLst>
          </p:cNvPr>
          <p:cNvSpPr txBox="1"/>
          <p:nvPr/>
        </p:nvSpPr>
        <p:spPr>
          <a:xfrm>
            <a:off x="8050641" y="5792394"/>
            <a:ext cx="3447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 Pandora as algorithm collector</a:t>
            </a:r>
          </a:p>
          <a:p>
            <a:r>
              <a:rPr lang="en-GB" dirty="0"/>
              <a:t>Interface via KEY4HEP &amp; EDM4HEP</a:t>
            </a:r>
          </a:p>
        </p:txBody>
      </p:sp>
    </p:spTree>
    <p:extLst>
      <p:ext uri="{BB962C8B-B14F-4D97-AF65-F5344CB8AC3E}">
        <p14:creationId xmlns:p14="http://schemas.microsoft.com/office/powerpoint/2010/main" val="423157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67F941-1C7E-11F1-28DF-9933CF0BA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EF464A-F90D-E327-EB92-67F3A215C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35" y="225274"/>
            <a:ext cx="11363929" cy="640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3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632EB7-2987-7DDF-94B8-3138C80C0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FEC5F6-ECFF-C624-E923-087E26CCFE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9" t="17373" r="34001" b="75985"/>
          <a:stretch/>
        </p:blipFill>
        <p:spPr>
          <a:xfrm>
            <a:off x="445272" y="329979"/>
            <a:ext cx="6750657" cy="4293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634A6F-2040-2C5B-0688-A942C22699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7" t="26968" r="46848" b="9563"/>
          <a:stretch/>
        </p:blipFill>
        <p:spPr>
          <a:xfrm>
            <a:off x="0" y="904390"/>
            <a:ext cx="6575728" cy="504922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A585A6D-DC69-55A6-3F9E-93A98CF988C4}"/>
              </a:ext>
            </a:extLst>
          </p:cNvPr>
          <p:cNvGrpSpPr/>
          <p:nvPr/>
        </p:nvGrpSpPr>
        <p:grpSpPr>
          <a:xfrm>
            <a:off x="6520068" y="904390"/>
            <a:ext cx="5542060" cy="3819398"/>
            <a:chOff x="6575728" y="1476884"/>
            <a:chExt cx="5542060" cy="381939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A30D6F7-EC60-1175-4402-7ED82CB47C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31" t="48124" r="46718" b="10085"/>
            <a:stretch/>
          </p:blipFill>
          <p:spPr>
            <a:xfrm>
              <a:off x="6575728" y="1476884"/>
              <a:ext cx="5542060" cy="3819398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54D52C5-8553-90C9-BFF2-25ED02E860A6}"/>
                </a:ext>
              </a:extLst>
            </p:cNvPr>
            <p:cNvCxnSpPr/>
            <p:nvPr/>
          </p:nvCxnSpPr>
          <p:spPr>
            <a:xfrm flipH="1">
              <a:off x="8213697" y="2838616"/>
              <a:ext cx="396903" cy="81898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7B43B4-D0A2-71D9-5CCC-9A8FDD41287D}"/>
                </a:ext>
              </a:extLst>
            </p:cNvPr>
            <p:cNvSpPr txBox="1"/>
            <p:nvPr/>
          </p:nvSpPr>
          <p:spPr>
            <a:xfrm>
              <a:off x="8412148" y="3248108"/>
              <a:ext cx="1596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10 </a:t>
              </a:r>
              <a:r>
                <a:rPr lang="en-GB" b="1" dirty="0">
                  <a:sym typeface="Symbol" panose="05050102010706020507" pitchFamily="18" charset="2"/>
                </a:rPr>
                <a:t></a:t>
              </a:r>
              <a:r>
                <a:rPr lang="en-GB" b="1" dirty="0"/>
                <a:t> 20 layers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D3675E6-A716-D772-5F16-02735155E7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78" t="72080" r="16914" b="7841"/>
          <a:stretch/>
        </p:blipFill>
        <p:spPr>
          <a:xfrm>
            <a:off x="6949961" y="4738633"/>
            <a:ext cx="4884777" cy="175637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20BAB34-0D26-8C67-23D0-F7592834E851}"/>
              </a:ext>
            </a:extLst>
          </p:cNvPr>
          <p:cNvSpPr txBox="1"/>
          <p:nvPr/>
        </p:nvSpPr>
        <p:spPr>
          <a:xfrm>
            <a:off x="3820600" y="1542553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Fit Gaussian: </a:t>
            </a:r>
            <a:r>
              <a:rPr lang="el-GR" dirty="0"/>
              <a:t>σ</a:t>
            </a:r>
            <a:r>
              <a:rPr lang="en-GB" baseline="-25000" dirty="0"/>
              <a:t>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E19C43-1E7D-B2A3-6923-97E61062F014}"/>
              </a:ext>
            </a:extLst>
          </p:cNvPr>
          <p:cNvSpPr txBox="1"/>
          <p:nvPr/>
        </p:nvSpPr>
        <p:spPr>
          <a:xfrm>
            <a:off x="7776376" y="362988"/>
            <a:ext cx="3725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TensorFlow &amp; </a:t>
            </a:r>
            <a:r>
              <a:rPr lang="en-GB" sz="2000" dirty="0" err="1"/>
              <a:t>Keras</a:t>
            </a:r>
            <a:r>
              <a:rPr lang="en-GB" sz="2000" dirty="0"/>
              <a:t> (CPU &amp; GPUs)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52E1D0-8631-3C3B-E812-41B51312D7FA}"/>
              </a:ext>
            </a:extLst>
          </p:cNvPr>
          <p:cNvSpPr txBox="1"/>
          <p:nvPr/>
        </p:nvSpPr>
        <p:spPr>
          <a:xfrm>
            <a:off x="4015282" y="5987018"/>
            <a:ext cx="2104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Prediction vs Truth 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49C68B-66D1-77F3-ACF9-C6536B489CE3}"/>
              </a:ext>
            </a:extLst>
          </p:cNvPr>
          <p:cNvCxnSpPr>
            <a:cxnSpLocks/>
          </p:cNvCxnSpPr>
          <p:nvPr/>
        </p:nvCxnSpPr>
        <p:spPr>
          <a:xfrm flipV="1">
            <a:off x="10695709" y="3429000"/>
            <a:ext cx="415636" cy="12947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972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C5D45C-0DF4-C297-108E-2F08FA77F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908C-F7D4-4284-8BE0-14117686CAAD}" type="slidenum">
              <a:rPr lang="en-GB" smtClean="0"/>
              <a:t>9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D0DF968-5A84-2A48-0D15-3537B74988A4}"/>
              </a:ext>
            </a:extLst>
          </p:cNvPr>
          <p:cNvGrpSpPr/>
          <p:nvPr/>
        </p:nvGrpSpPr>
        <p:grpSpPr>
          <a:xfrm>
            <a:off x="39756" y="159627"/>
            <a:ext cx="11681997" cy="6317778"/>
            <a:chOff x="39756" y="159627"/>
            <a:chExt cx="11681997" cy="63177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ECBF556-B326-9F46-DE07-7248D83892C3}"/>
                </a:ext>
              </a:extLst>
            </p:cNvPr>
            <p:cNvGrpSpPr/>
            <p:nvPr/>
          </p:nvGrpSpPr>
          <p:grpSpPr>
            <a:xfrm>
              <a:off x="39756" y="159627"/>
              <a:ext cx="11681997" cy="6288881"/>
              <a:chOff x="39756" y="159627"/>
              <a:chExt cx="11681997" cy="628888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B482021-B328-D074-5D32-2BD5D8DE2493}"/>
                  </a:ext>
                </a:extLst>
              </p:cNvPr>
              <p:cNvGrpSpPr/>
              <p:nvPr/>
            </p:nvGrpSpPr>
            <p:grpSpPr>
              <a:xfrm>
                <a:off x="39756" y="159627"/>
                <a:ext cx="11681997" cy="6288881"/>
                <a:chOff x="39756" y="159627"/>
                <a:chExt cx="11681997" cy="6288881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545F2F77-FD9C-D5E2-8BA3-F76ECC03C2ED}"/>
                    </a:ext>
                  </a:extLst>
                </p:cNvPr>
                <p:cNvGrpSpPr/>
                <p:nvPr/>
              </p:nvGrpSpPr>
              <p:grpSpPr>
                <a:xfrm>
                  <a:off x="39756" y="159627"/>
                  <a:ext cx="11681997" cy="6288881"/>
                  <a:chOff x="39756" y="159627"/>
                  <a:chExt cx="11681997" cy="6288881"/>
                </a:xfrm>
              </p:grpSpPr>
              <p:grpSp>
                <p:nvGrpSpPr>
                  <p:cNvPr id="6" name="Group 5">
                    <a:extLst>
                      <a:ext uri="{FF2B5EF4-FFF2-40B4-BE49-F238E27FC236}">
                        <a16:creationId xmlns:a16="http://schemas.microsoft.com/office/drawing/2014/main" id="{28F43B72-DA54-9A2A-CF46-2869C897531F}"/>
                      </a:ext>
                    </a:extLst>
                  </p:cNvPr>
                  <p:cNvGrpSpPr/>
                  <p:nvPr/>
                </p:nvGrpSpPr>
                <p:grpSpPr>
                  <a:xfrm>
                    <a:off x="222636" y="159627"/>
                    <a:ext cx="11499117" cy="6288881"/>
                    <a:chOff x="222636" y="159627"/>
                    <a:chExt cx="11499117" cy="6288881"/>
                  </a:xfrm>
                </p:grpSpPr>
                <p:pic>
                  <p:nvPicPr>
                    <p:cNvPr id="4" name="Picture 3">
                      <a:extLst>
                        <a:ext uri="{FF2B5EF4-FFF2-40B4-BE49-F238E27FC236}">
                          <a16:creationId xmlns:a16="http://schemas.microsoft.com/office/drawing/2014/main" id="{DA74D20F-3C0B-0AAD-2D8D-8D57C9727A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9130" t="17496" r="13000" b="2182"/>
                    <a:stretch/>
                  </p:blipFill>
                  <p:spPr>
                    <a:xfrm>
                      <a:off x="222636" y="159627"/>
                      <a:ext cx="11499117" cy="6288881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B0FF027B-A3E5-140A-03CB-977D4C5D7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28459" y="159627"/>
                      <a:ext cx="604299" cy="3651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62481492-47D8-72B7-1FE3-AFB21F5ADC34}"/>
                      </a:ext>
                    </a:extLst>
                  </p:cNvPr>
                  <p:cNvSpPr txBox="1"/>
                  <p:nvPr/>
                </p:nvSpPr>
                <p:spPr>
                  <a:xfrm>
                    <a:off x="5104737" y="2607554"/>
                    <a:ext cx="58541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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CNN</a:t>
                    </a:r>
                    <a:endParaRPr lang="en-GB" dirty="0"/>
                  </a:p>
                </p:txBody>
              </p:sp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CC78F8C4-1611-2DE2-7A80-91B52588271C}"/>
                      </a:ext>
                    </a:extLst>
                  </p:cNvPr>
                  <p:cNvSpPr txBox="1"/>
                  <p:nvPr/>
                </p:nvSpPr>
                <p:spPr>
                  <a:xfrm>
                    <a:off x="96740" y="2456005"/>
                    <a:ext cx="58541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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CNN</a:t>
                    </a:r>
                    <a:endParaRPr lang="en-GB" dirty="0"/>
                  </a:p>
                </p:txBody>
              </p:sp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920F53F9-043A-4B3A-BA4D-DDB75AD9A34B}"/>
                      </a:ext>
                    </a:extLst>
                  </p:cNvPr>
                  <p:cNvSpPr txBox="1"/>
                  <p:nvPr/>
                </p:nvSpPr>
                <p:spPr>
                  <a:xfrm>
                    <a:off x="7141595" y="3524605"/>
                    <a:ext cx="58067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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True</a:t>
                    </a:r>
                    <a:endParaRPr lang="en-GB" dirty="0"/>
                  </a:p>
                </p:txBody>
              </p:sp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1D6E5A6-B2D7-BA26-292D-E41E9A7AC218}"/>
                      </a:ext>
                    </a:extLst>
                  </p:cNvPr>
                  <p:cNvSpPr txBox="1"/>
                  <p:nvPr/>
                </p:nvSpPr>
                <p:spPr>
                  <a:xfrm>
                    <a:off x="2411895" y="3524605"/>
                    <a:ext cx="58067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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True</a:t>
                    </a:r>
                    <a:endParaRPr lang="en-GB" dirty="0"/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834B7E41-8DA3-FA2D-461D-3D451D80A4EB}"/>
                      </a:ext>
                    </a:extLst>
                  </p:cNvPr>
                  <p:cNvSpPr txBox="1"/>
                  <p:nvPr/>
                </p:nvSpPr>
                <p:spPr>
                  <a:xfrm>
                    <a:off x="5104736" y="4570214"/>
                    <a:ext cx="58541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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CNN</a:t>
                    </a:r>
                    <a:endParaRPr lang="en-GB" dirty="0"/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A2FFAD24-EC81-8A52-0E50-525E4EC79FBE}"/>
                      </a:ext>
                    </a:extLst>
                  </p:cNvPr>
                  <p:cNvSpPr txBox="1"/>
                  <p:nvPr/>
                </p:nvSpPr>
                <p:spPr>
                  <a:xfrm>
                    <a:off x="39756" y="4570214"/>
                    <a:ext cx="58541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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CNN</a:t>
                    </a:r>
                    <a:endParaRPr lang="en-GB" dirty="0"/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BF5A0079-F0E2-CD72-77AE-D4AD51917B2D}"/>
                      </a:ext>
                    </a:extLst>
                  </p:cNvPr>
                  <p:cNvSpPr txBox="1"/>
                  <p:nvPr/>
                </p:nvSpPr>
                <p:spPr>
                  <a:xfrm>
                    <a:off x="6846514" y="5780138"/>
                    <a:ext cx="58067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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True</a:t>
                    </a:r>
                    <a:endParaRPr lang="en-GB" dirty="0"/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C2FF836F-5D43-ECF1-33FA-F0C1D2B1E919}"/>
                      </a:ext>
                    </a:extLst>
                  </p:cNvPr>
                  <p:cNvSpPr txBox="1"/>
                  <p:nvPr/>
                </p:nvSpPr>
                <p:spPr>
                  <a:xfrm>
                    <a:off x="1759004" y="5780138"/>
                    <a:ext cx="58067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ym typeface="Symbol" panose="05050102010706020507" pitchFamily="18" charset="2"/>
                      </a:rPr>
                      <a:t></a:t>
                    </a:r>
                    <a:r>
                      <a:rPr lang="en-GB" baseline="-25000" dirty="0">
                        <a:sym typeface="Symbol" panose="05050102010706020507" pitchFamily="18" charset="2"/>
                      </a:rPr>
                      <a:t>True</a:t>
                    </a:r>
                    <a:endParaRPr lang="en-GB" dirty="0"/>
                  </a:p>
                </p:txBody>
              </p:sp>
            </p:grp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A12FB5A-1AF8-86B7-C8B3-E0B524D3FC2E}"/>
                    </a:ext>
                  </a:extLst>
                </p:cNvPr>
                <p:cNvSpPr txBox="1"/>
                <p:nvPr/>
              </p:nvSpPr>
              <p:spPr>
                <a:xfrm>
                  <a:off x="8397903" y="2334949"/>
                  <a:ext cx="8162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ym typeface="Symbol" panose="05050102010706020507" pitchFamily="18" charset="2"/>
                    </a:rPr>
                    <a:t>&lt;</a:t>
                  </a:r>
                  <a:r>
                    <a:rPr lang="en-GB" baseline="-25000" dirty="0">
                      <a:sym typeface="Symbol" panose="05050102010706020507" pitchFamily="18" charset="2"/>
                    </a:rPr>
                    <a:t>CNN</a:t>
                  </a:r>
                  <a:r>
                    <a:rPr lang="en-GB" dirty="0">
                      <a:sym typeface="Symbol" panose="05050102010706020507" pitchFamily="18" charset="2"/>
                    </a:rPr>
                    <a:t>&gt;</a:t>
                  </a:r>
                  <a:endParaRPr lang="en-GB" dirty="0"/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2E24DA2-BBC9-7E80-E858-D89D0DE6C44B}"/>
                    </a:ext>
                  </a:extLst>
                </p:cNvPr>
                <p:cNvSpPr txBox="1"/>
                <p:nvPr/>
              </p:nvSpPr>
              <p:spPr>
                <a:xfrm>
                  <a:off x="8397903" y="4356208"/>
                  <a:ext cx="8162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ym typeface="Symbol" panose="05050102010706020507" pitchFamily="18" charset="2"/>
                    </a:rPr>
                    <a:t>&lt;</a:t>
                  </a:r>
                  <a:r>
                    <a:rPr lang="en-GB" baseline="-25000" dirty="0">
                      <a:sym typeface="Symbol" panose="05050102010706020507" pitchFamily="18" charset="2"/>
                    </a:rPr>
                    <a:t>CNN</a:t>
                  </a:r>
                  <a:r>
                    <a:rPr lang="en-GB" dirty="0">
                      <a:sym typeface="Symbol" panose="05050102010706020507" pitchFamily="18" charset="2"/>
                    </a:rPr>
                    <a:t>&gt;</a:t>
                  </a:r>
                  <a:endParaRPr lang="en-GB" dirty="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E543F6F6-B6E8-83C0-EC85-91B9C7039BC8}"/>
                    </a:ext>
                  </a:extLst>
                </p:cNvPr>
                <p:cNvSpPr txBox="1"/>
                <p:nvPr/>
              </p:nvSpPr>
              <p:spPr>
                <a:xfrm>
                  <a:off x="10258949" y="5248726"/>
                  <a:ext cx="5806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ym typeface="Symbol" panose="05050102010706020507" pitchFamily="18" charset="2"/>
                    </a:rPr>
                    <a:t></a:t>
                  </a:r>
                  <a:r>
                    <a:rPr lang="en-GB" baseline="-25000" dirty="0">
                      <a:sym typeface="Symbol" panose="05050102010706020507" pitchFamily="18" charset="2"/>
                    </a:rPr>
                    <a:t>True</a:t>
                  </a:r>
                  <a:endParaRPr lang="en-GB" dirty="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FB7C3A7-3259-FA67-1AD4-A796F7202728}"/>
                    </a:ext>
                  </a:extLst>
                </p:cNvPr>
                <p:cNvSpPr txBox="1"/>
                <p:nvPr/>
              </p:nvSpPr>
              <p:spPr>
                <a:xfrm>
                  <a:off x="10339344" y="3359805"/>
                  <a:ext cx="5806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ym typeface="Symbol" panose="05050102010706020507" pitchFamily="18" charset="2"/>
                    </a:rPr>
                    <a:t></a:t>
                  </a:r>
                  <a:r>
                    <a:rPr lang="en-GB" baseline="-25000" dirty="0">
                      <a:sym typeface="Symbol" panose="05050102010706020507" pitchFamily="18" charset="2"/>
                    </a:rPr>
                    <a:t>True</a:t>
                  </a:r>
                  <a:endParaRPr lang="en-GB" dirty="0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91DC52D-D1DA-6323-38F3-EF6BF01FCD2D}"/>
                  </a:ext>
                </a:extLst>
              </p:cNvPr>
              <p:cNvSpPr txBox="1"/>
              <p:nvPr/>
            </p:nvSpPr>
            <p:spPr>
              <a:xfrm>
                <a:off x="3680114" y="3126314"/>
                <a:ext cx="17173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Proto clustering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0D57351-1101-9410-1862-774EF5E801E2}"/>
                  </a:ext>
                </a:extLst>
              </p:cNvPr>
              <p:cNvCxnSpPr/>
              <p:nvPr/>
            </p:nvCxnSpPr>
            <p:spPr>
              <a:xfrm>
                <a:off x="3616428" y="3544471"/>
                <a:ext cx="190831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F102C38-321F-E2B0-874F-81EDB580744B}"/>
                </a:ext>
              </a:extLst>
            </p:cNvPr>
            <p:cNvSpPr/>
            <p:nvPr/>
          </p:nvSpPr>
          <p:spPr>
            <a:xfrm>
              <a:off x="96740" y="6149470"/>
              <a:ext cx="11625013" cy="3279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03733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2932</TotalTime>
  <Words>907</Words>
  <Application>Microsoft Office PowerPoint</Application>
  <PresentationFormat>Widescreen</PresentationFormat>
  <Paragraphs>196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Gill Sans SemiBold</vt:lpstr>
      <vt:lpstr>Symbol</vt:lpstr>
      <vt:lpstr>Wingdings</vt:lpstr>
      <vt:lpstr>Office Theme</vt:lpstr>
      <vt:lpstr>Task 12.5: Particle Flow Reconstruction</vt:lpstr>
      <vt:lpstr>Overview</vt:lpstr>
      <vt:lpstr>        Pandora Software Development Kit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Algorithm for Particle Reconstruction for the ILC</vt:lpstr>
      <vt:lpstr>APRIL: 30 GeV  &amp; 10 GeV K0L inside SDHCAL</vt:lpstr>
      <vt:lpstr>PowerPoint Presentation</vt:lpstr>
      <vt:lpstr>PowerPoint Presentation</vt:lpstr>
      <vt:lpstr>PowerPoint Presentation</vt:lpstr>
      <vt:lpstr>PowerPoint Presentation</vt:lpstr>
      <vt:lpstr>Reconstruction for the DUNE Near Detector (ND)</vt:lpstr>
      <vt:lpstr>          LArRecoND package</vt:lpstr>
      <vt:lpstr>Pandora 3D ND reco developments   (Leigh Whitehead, Cambridge) </vt:lpstr>
      <vt:lpstr>Pandora reco of 2x2 LArTPC simulated events</vt:lpstr>
      <vt:lpstr>                 Slicing: reconstructing simulated  pileup in 7x5 ND-LAr                                  (Bruce Howard, FNAL &amp; York University, Canada)</vt:lpstr>
      <vt:lpstr>Single  Deep Learning Vertexing: reco – true MC residuals (cm)</vt:lpstr>
      <vt:lpstr>Pandora hit reconstruction efficiencies: single  events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Back, John</dc:creator>
  <cp:lastModifiedBy>Back, John</cp:lastModifiedBy>
  <cp:revision>571</cp:revision>
  <dcterms:created xsi:type="dcterms:W3CDTF">2021-06-23T13:25:47Z</dcterms:created>
  <dcterms:modified xsi:type="dcterms:W3CDTF">2025-05-05T14:53:56Z</dcterms:modified>
</cp:coreProperties>
</file>