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3">
  <p:sldMasterIdLst>
    <p:sldMasterId id="2147483763" r:id="rId4"/>
  </p:sldMasterIdLst>
  <p:notesMasterIdLst>
    <p:notesMasterId r:id="rId43"/>
  </p:notesMasterIdLst>
  <p:handoutMasterIdLst>
    <p:handoutMasterId r:id="rId44"/>
  </p:handoutMasterIdLst>
  <p:sldIdLst>
    <p:sldId id="256" r:id="rId5"/>
    <p:sldId id="262" r:id="rId6"/>
    <p:sldId id="442" r:id="rId7"/>
    <p:sldId id="266" r:id="rId8"/>
    <p:sldId id="415" r:id="rId9"/>
    <p:sldId id="419" r:id="rId10"/>
    <p:sldId id="451" r:id="rId11"/>
    <p:sldId id="279" r:id="rId12"/>
    <p:sldId id="427" r:id="rId13"/>
    <p:sldId id="428" r:id="rId14"/>
    <p:sldId id="429" r:id="rId15"/>
    <p:sldId id="463" r:id="rId16"/>
    <p:sldId id="434" r:id="rId17"/>
    <p:sldId id="435" r:id="rId18"/>
    <p:sldId id="464" r:id="rId19"/>
    <p:sldId id="285" r:id="rId20"/>
    <p:sldId id="289" r:id="rId21"/>
    <p:sldId id="437" r:id="rId22"/>
    <p:sldId id="294" r:id="rId23"/>
    <p:sldId id="460" r:id="rId24"/>
    <p:sldId id="257" r:id="rId25"/>
    <p:sldId id="446" r:id="rId26"/>
    <p:sldId id="461" r:id="rId27"/>
    <p:sldId id="263" r:id="rId28"/>
    <p:sldId id="411" r:id="rId29"/>
    <p:sldId id="271" r:id="rId30"/>
    <p:sldId id="425" r:id="rId31"/>
    <p:sldId id="264" r:id="rId32"/>
    <p:sldId id="273" r:id="rId33"/>
    <p:sldId id="274" r:id="rId34"/>
    <p:sldId id="275" r:id="rId35"/>
    <p:sldId id="276" r:id="rId36"/>
    <p:sldId id="450" r:id="rId37"/>
    <p:sldId id="277" r:id="rId38"/>
    <p:sldId id="441" r:id="rId39"/>
    <p:sldId id="452" r:id="rId40"/>
    <p:sldId id="458" r:id="rId41"/>
    <p:sldId id="286" r:id="rId42"/>
  </p:sldIdLst>
  <p:sldSz cx="12192000" cy="6858000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Main PPT" id="{ECF76655-11BA-3942-A641-D5947D75A14F}">
          <p14:sldIdLst>
            <p14:sldId id="256"/>
          </p14:sldIdLst>
        </p14:section>
        <p14:section name="Task 2.1 WP Coordination" id="{74454165-2C73-E149-B4B3-A70F98B0CC10}">
          <p14:sldIdLst>
            <p14:sldId id="262"/>
            <p14:sldId id="442"/>
            <p14:sldId id="266"/>
            <p14:sldId id="415"/>
            <p14:sldId id="419"/>
            <p14:sldId id="451"/>
            <p14:sldId id="279"/>
          </p14:sldIdLst>
        </p14:section>
        <p14:section name="Task 2.2 Communication" id="{22B111A3-E7F6-7A47-8A2D-BD2AE75DA5B2}">
          <p14:sldIdLst>
            <p14:sldId id="427"/>
            <p14:sldId id="428"/>
            <p14:sldId id="429"/>
            <p14:sldId id="463"/>
            <p14:sldId id="434"/>
            <p14:sldId id="435"/>
            <p14:sldId id="464"/>
            <p14:sldId id="285"/>
          </p14:sldIdLst>
        </p14:section>
        <p14:section name="Task 2.3 Careers of ECRs" id="{2207FD2A-C5E7-9D44-B3D1-698D9701987D}">
          <p14:sldIdLst>
            <p14:sldId id="289"/>
            <p14:sldId id="437"/>
            <p14:sldId id="294"/>
            <p14:sldId id="460"/>
            <p14:sldId id="257"/>
            <p14:sldId id="446"/>
            <p14:sldId id="461"/>
          </p14:sldIdLst>
        </p14:section>
        <p14:section name="Task 2.4 Industrial relations &amp; KT" id="{D7146375-E47C-8844-B531-3EDB68D8D35F}">
          <p14:sldIdLst>
            <p14:sldId id="263"/>
            <p14:sldId id="411"/>
            <p14:sldId id="271"/>
            <p14:sldId id="425"/>
            <p14:sldId id="264"/>
            <p14:sldId id="273"/>
            <p14:sldId id="274"/>
            <p14:sldId id="275"/>
            <p14:sldId id="276"/>
            <p14:sldId id="450"/>
            <p14:sldId id="277"/>
            <p14:sldId id="441"/>
            <p14:sldId id="452"/>
            <p14:sldId id="458"/>
            <p14:sldId id="28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067" userDrawn="1">
          <p15:clr>
            <a:srgbClr val="A4A3A4"/>
          </p15:clr>
        </p15:guide>
        <p15:guide id="2" pos="7015" userDrawn="1">
          <p15:clr>
            <a:srgbClr val="A4A3A4"/>
          </p15:clr>
        </p15:guide>
        <p15:guide id="3" pos="66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abrina El Yacoubi" initials="SEY" lastIdx="7" clrIdx="0">
    <p:extLst>
      <p:ext uri="{19B8F6BF-5375-455C-9EA6-DF929625EA0E}">
        <p15:presenceInfo xmlns:p15="http://schemas.microsoft.com/office/powerpoint/2012/main" userId="S-1-5-21-1526224874-1540688658-1361462980-1974729" providerId="AD"/>
      </p:ext>
    </p:extLst>
  </p:cmAuthor>
  <p:cmAuthor id="2" name="Sabrina El Yacoubi" initials="SY" lastIdx="1" clrIdx="1">
    <p:extLst>
      <p:ext uri="{19B8F6BF-5375-455C-9EA6-DF929625EA0E}">
        <p15:presenceInfo xmlns:p15="http://schemas.microsoft.com/office/powerpoint/2012/main" userId="ud3nRFBvB0WWVGdTxLLlz3ttmewHZckquIdrs64ApnY=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941D"/>
    <a:srgbClr val="44A8AB"/>
    <a:srgbClr val="9ECCD6"/>
    <a:srgbClr val="C8DCEB"/>
    <a:srgbClr val="330457"/>
    <a:srgbClr val="C3E4E5"/>
    <a:srgbClr val="FD5924"/>
    <a:srgbClr val="67B8BA"/>
    <a:srgbClr val="5775BD"/>
    <a:srgbClr val="0E75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BA2BF6A-26AC-404D-9A23-7428AA69B4F1}" v="142" dt="2025-05-07T09:59:36.232"/>
    <p1510:client id="{27C00EC0-0B2A-4840-8061-D871A268388F}" v="14" dt="2025-05-07T06:52:46.343"/>
    <p1510:client id="{7BAEF150-5834-4DD8-AF2B-29819CBD0002}" v="207" dt="2025-05-07T06:01:17.28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218" autoAdjust="0"/>
    <p:restoredTop sz="71844" autoAdjust="0"/>
  </p:normalViewPr>
  <p:slideViewPr>
    <p:cSldViewPr snapToObjects="1" showGuides="1">
      <p:cViewPr varScale="1">
        <p:scale>
          <a:sx n="86" d="100"/>
          <a:sy n="86" d="100"/>
        </p:scale>
        <p:origin x="1304" y="192"/>
      </p:cViewPr>
      <p:guideLst>
        <p:guide orient="horz" pos="3067"/>
        <p:guide pos="7015"/>
        <p:guide pos="66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39" d="100"/>
          <a:sy n="139" d="100"/>
        </p:scale>
        <p:origin x="4680" y="1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viewProps" Target="viewProps.xml"/><Relationship Id="rId50" Type="http://schemas.microsoft.com/office/2016/11/relationships/changesInfo" Target="changesInfos/changesInfo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notesMaster" Target="notesMasters/notesMaster1.xml"/><Relationship Id="rId48" Type="http://schemas.openxmlformats.org/officeDocument/2006/relationships/theme" Target="theme/theme1.xml"/><Relationship Id="rId8" Type="http://schemas.openxmlformats.org/officeDocument/2006/relationships/slide" Target="slides/slide4.xml"/><Relationship Id="rId51" Type="http://schemas.microsoft.com/office/2015/10/relationships/revisionInfo" Target="revisionInfo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presProps" Target="presProps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uest tym" providerId="None" clId="Web-{27C00EC0-0B2A-4840-8061-D871A268388F}"/>
    <pc:docChg chg="addSld delSld modSld modSection">
      <pc:chgData name="Guest tym" userId="" providerId="None" clId="Web-{27C00EC0-0B2A-4840-8061-D871A268388F}" dt="2025-05-07T06:52:36.312" v="14" actId="20577"/>
      <pc:docMkLst>
        <pc:docMk/>
      </pc:docMkLst>
      <pc:sldChg chg="modSp new">
        <pc:chgData name="Guest tym" userId="" providerId="None" clId="Web-{27C00EC0-0B2A-4840-8061-D871A268388F}" dt="2025-05-07T06:52:36.312" v="14" actId="20577"/>
        <pc:sldMkLst>
          <pc:docMk/>
          <pc:sldMk cId="952907170" sldId="464"/>
        </pc:sldMkLst>
        <pc:spChg chg="mod">
          <ac:chgData name="Guest tym" userId="" providerId="None" clId="Web-{27C00EC0-0B2A-4840-8061-D871A268388F}" dt="2025-05-07T06:52:07.764" v="4" actId="20577"/>
          <ac:spMkLst>
            <pc:docMk/>
            <pc:sldMk cId="952907170" sldId="464"/>
            <ac:spMk id="2" creationId="{4A923273-15BF-E236-C30A-1B3E1166B475}"/>
          </ac:spMkLst>
        </pc:spChg>
        <pc:spChg chg="mod">
          <ac:chgData name="Guest tym" userId="" providerId="None" clId="Web-{27C00EC0-0B2A-4840-8061-D871A268388F}" dt="2025-05-07T06:52:36.312" v="14" actId="20577"/>
          <ac:spMkLst>
            <pc:docMk/>
            <pc:sldMk cId="952907170" sldId="464"/>
            <ac:spMk id="3" creationId="{2918FFFC-0997-C4D4-9E48-CBBFACE60A5F}"/>
          </ac:spMkLst>
        </pc:spChg>
      </pc:sldChg>
      <pc:sldChg chg="new del">
        <pc:chgData name="Guest tym" userId="" providerId="None" clId="Web-{27C00EC0-0B2A-4840-8061-D871A268388F}" dt="2025-05-07T06:51:45.107" v="1"/>
        <pc:sldMkLst>
          <pc:docMk/>
          <pc:sldMk cId="1083394206" sldId="464"/>
        </pc:sldMkLst>
      </pc:sldChg>
    </pc:docChg>
  </pc:docChgLst>
  <pc:docChgLst>
    <pc:chgData name="Guest jxo" providerId="None" clId="Web-{7BAEF150-5834-4DD8-AF2B-29819CBD0002}"/>
    <pc:docChg chg="modSld">
      <pc:chgData name="Guest jxo" userId="" providerId="None" clId="Web-{7BAEF150-5834-4DD8-AF2B-29819CBD0002}" dt="2025-05-07T06:01:17.286" v="127" actId="20577"/>
      <pc:docMkLst>
        <pc:docMk/>
      </pc:docMkLst>
      <pc:sldChg chg="modSp">
        <pc:chgData name="Guest jxo" userId="" providerId="None" clId="Web-{7BAEF150-5834-4DD8-AF2B-29819CBD0002}" dt="2025-05-07T05:58:28.421" v="107" actId="1076"/>
        <pc:sldMkLst>
          <pc:docMk/>
          <pc:sldMk cId="0" sldId="257"/>
        </pc:sldMkLst>
        <pc:spChg chg="mod">
          <ac:chgData name="Guest jxo" userId="" providerId="None" clId="Web-{7BAEF150-5834-4DD8-AF2B-29819CBD0002}" dt="2025-05-07T05:58:28.421" v="107" actId="1076"/>
          <ac:spMkLst>
            <pc:docMk/>
            <pc:sldMk cId="0" sldId="257"/>
            <ac:spMk id="6" creationId="{8AF70D3D-A5A2-035F-0D43-B3578AA842BA}"/>
          </ac:spMkLst>
        </pc:spChg>
        <pc:spChg chg="mod">
          <ac:chgData name="Guest jxo" userId="" providerId="None" clId="Web-{7BAEF150-5834-4DD8-AF2B-29819CBD0002}" dt="2025-05-07T05:57:30.200" v="95" actId="1076"/>
          <ac:spMkLst>
            <pc:docMk/>
            <pc:sldMk cId="0" sldId="257"/>
            <ac:spMk id="7" creationId="{7E1C350E-FDE9-B8EE-A497-0677ECEBA8F9}"/>
          </ac:spMkLst>
        </pc:spChg>
        <pc:spChg chg="mod">
          <ac:chgData name="Guest jxo" userId="" providerId="None" clId="Web-{7BAEF150-5834-4DD8-AF2B-29819CBD0002}" dt="2025-05-07T05:57:30.137" v="92" actId="1076"/>
          <ac:spMkLst>
            <pc:docMk/>
            <pc:sldMk cId="0" sldId="257"/>
            <ac:spMk id="127" creationId="{00000000-0000-0000-0000-000000000000}"/>
          </ac:spMkLst>
        </pc:spChg>
        <pc:picChg chg="mod">
          <ac:chgData name="Guest jxo" userId="" providerId="None" clId="Web-{7BAEF150-5834-4DD8-AF2B-29819CBD0002}" dt="2025-05-07T05:57:34.669" v="96" actId="1076"/>
          <ac:picMkLst>
            <pc:docMk/>
            <pc:sldMk cId="0" sldId="257"/>
            <ac:picMk id="2" creationId="{165FFBA9-5776-B99A-055B-A1A9B5338CEF}"/>
          </ac:picMkLst>
        </pc:picChg>
      </pc:sldChg>
      <pc:sldChg chg="modSp">
        <pc:chgData name="Guest jxo" userId="" providerId="None" clId="Web-{7BAEF150-5834-4DD8-AF2B-29819CBD0002}" dt="2025-05-07T06:01:17.286" v="127" actId="20577"/>
        <pc:sldMkLst>
          <pc:docMk/>
          <pc:sldMk cId="0" sldId="446"/>
        </pc:sldMkLst>
        <pc:spChg chg="mod">
          <ac:chgData name="Guest jxo" userId="" providerId="None" clId="Web-{7BAEF150-5834-4DD8-AF2B-29819CBD0002}" dt="2025-05-07T06:01:17.286" v="127" actId="20577"/>
          <ac:spMkLst>
            <pc:docMk/>
            <pc:sldMk cId="0" sldId="446"/>
            <ac:spMk id="143" creationId="{00000000-0000-0000-0000-000000000000}"/>
          </ac:spMkLst>
        </pc:spChg>
      </pc:sldChg>
      <pc:sldChg chg="modSp">
        <pc:chgData name="Guest jxo" userId="" providerId="None" clId="Web-{7BAEF150-5834-4DD8-AF2B-29819CBD0002}" dt="2025-05-07T05:54:05.208" v="77" actId="20577"/>
        <pc:sldMkLst>
          <pc:docMk/>
          <pc:sldMk cId="2703100228" sldId="460"/>
        </pc:sldMkLst>
        <pc:spChg chg="mod">
          <ac:chgData name="Guest jxo" userId="" providerId="None" clId="Web-{7BAEF150-5834-4DD8-AF2B-29819CBD0002}" dt="2025-05-07T05:54:05.208" v="77" actId="20577"/>
          <ac:spMkLst>
            <pc:docMk/>
            <pc:sldMk cId="2703100228" sldId="460"/>
            <ac:spMk id="6" creationId="{3B5DDDEF-9D16-AEA2-0BFA-C7844E214207}"/>
          </ac:spMkLst>
        </pc:spChg>
      </pc:sldChg>
    </pc:docChg>
  </pc:docChgLst>
  <pc:docChgLst>
    <pc:chgData name="Guest uoa" providerId="None" clId="Web-{0BA2BF6A-26AC-404D-9A23-7428AA69B4F1}"/>
    <pc:docChg chg="modSld">
      <pc:chgData name="Guest uoa" userId="" providerId="None" clId="Web-{0BA2BF6A-26AC-404D-9A23-7428AA69B4F1}" dt="2025-05-07T09:59:36.232" v="113" actId="1076"/>
      <pc:docMkLst>
        <pc:docMk/>
      </pc:docMkLst>
      <pc:sldChg chg="delSp modSp">
        <pc:chgData name="Guest uoa" userId="" providerId="None" clId="Web-{0BA2BF6A-26AC-404D-9A23-7428AA69B4F1}" dt="2025-05-07T09:59:36.232" v="113" actId="1076"/>
        <pc:sldMkLst>
          <pc:docMk/>
          <pc:sldMk cId="0" sldId="257"/>
        </pc:sldMkLst>
        <pc:spChg chg="mod">
          <ac:chgData name="Guest uoa" userId="" providerId="None" clId="Web-{0BA2BF6A-26AC-404D-9A23-7428AA69B4F1}" dt="2025-05-07T09:59:36.232" v="113" actId="1076"/>
          <ac:spMkLst>
            <pc:docMk/>
            <pc:sldMk cId="0" sldId="257"/>
            <ac:spMk id="6" creationId="{8AF70D3D-A5A2-035F-0D43-B3578AA842BA}"/>
          </ac:spMkLst>
        </pc:spChg>
        <pc:spChg chg="del">
          <ac:chgData name="Guest uoa" userId="" providerId="None" clId="Web-{0BA2BF6A-26AC-404D-9A23-7428AA69B4F1}" dt="2025-05-07T09:59:23.278" v="111"/>
          <ac:spMkLst>
            <pc:docMk/>
            <pc:sldMk cId="0" sldId="257"/>
            <ac:spMk id="7" creationId="{7E1C350E-FDE9-B8EE-A497-0677ECEBA8F9}"/>
          </ac:spMkLst>
        </pc:spChg>
        <pc:spChg chg="mod">
          <ac:chgData name="Guest uoa" userId="" providerId="None" clId="Web-{0BA2BF6A-26AC-404D-9A23-7428AA69B4F1}" dt="2025-05-07T09:59:27.419" v="112" actId="1076"/>
          <ac:spMkLst>
            <pc:docMk/>
            <pc:sldMk cId="0" sldId="257"/>
            <ac:spMk id="127" creationId="{00000000-0000-0000-0000-000000000000}"/>
          </ac:spMkLst>
        </pc:spChg>
      </pc:sldChg>
      <pc:sldChg chg="modSp">
        <pc:chgData name="Guest uoa" userId="" providerId="None" clId="Web-{0BA2BF6A-26AC-404D-9A23-7428AA69B4F1}" dt="2025-05-07T09:55:30.785" v="72" actId="20577"/>
        <pc:sldMkLst>
          <pc:docMk/>
          <pc:sldMk cId="4195854031" sldId="294"/>
        </pc:sldMkLst>
        <pc:spChg chg="mod">
          <ac:chgData name="Guest uoa" userId="" providerId="None" clId="Web-{0BA2BF6A-26AC-404D-9A23-7428AA69B4F1}" dt="2025-05-07T09:55:30.785" v="72" actId="20577"/>
          <ac:spMkLst>
            <pc:docMk/>
            <pc:sldMk cId="4195854031" sldId="294"/>
            <ac:spMk id="2" creationId="{746A04A8-1321-D23F-034B-9F45D950240D}"/>
          </ac:spMkLst>
        </pc:spChg>
      </pc:sldChg>
      <pc:sldChg chg="modSp">
        <pc:chgData name="Guest uoa" userId="" providerId="None" clId="Web-{0BA2BF6A-26AC-404D-9A23-7428AA69B4F1}" dt="2025-05-07T09:58:27.886" v="98" actId="20577"/>
        <pc:sldMkLst>
          <pc:docMk/>
          <pc:sldMk cId="2703100228" sldId="460"/>
        </pc:sldMkLst>
        <pc:spChg chg="mod">
          <ac:chgData name="Guest uoa" userId="" providerId="None" clId="Web-{0BA2BF6A-26AC-404D-9A23-7428AA69B4F1}" dt="2025-05-07T09:56:18.240" v="77" actId="20577"/>
          <ac:spMkLst>
            <pc:docMk/>
            <pc:sldMk cId="2703100228" sldId="460"/>
            <ac:spMk id="2" creationId="{3D8C82E8-7148-7D3C-6F87-3536700CA096}"/>
          </ac:spMkLst>
        </pc:spChg>
        <pc:spChg chg="mod">
          <ac:chgData name="Guest uoa" userId="" providerId="None" clId="Web-{0BA2BF6A-26AC-404D-9A23-7428AA69B4F1}" dt="2025-05-07T09:58:27.886" v="98" actId="20577"/>
          <ac:spMkLst>
            <pc:docMk/>
            <pc:sldMk cId="2703100228" sldId="460"/>
            <ac:spMk id="6" creationId="{3B5DDDEF-9D16-AEA2-0BFA-C7844E214207}"/>
          </ac:spMkLst>
        </pc:spChg>
        <pc:picChg chg="mod">
          <ac:chgData name="Guest uoa" userId="" providerId="None" clId="Web-{0BA2BF6A-26AC-404D-9A23-7428AA69B4F1}" dt="2025-05-07T09:56:57.148" v="87" actId="14100"/>
          <ac:picMkLst>
            <pc:docMk/>
            <pc:sldMk cId="2703100228" sldId="460"/>
            <ac:picMk id="4" creationId="{8D74C112-6457-636B-1340-B9169F59EDCF}"/>
          </ac:picMkLst>
        </pc:pic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/cern.ch\dfs\Departments\IPT\Groups\KT\6.%20Non-%20or%20Pre-TTcases\EC%20Projects\Horizon%202020\AIDAinnova\Survey\AIDAinnova%20WP2%20Developments%20Survey(1-37)%20(1)%20(version%201)2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/cern.ch\dfs\Departments\IPT\Groups\KT\6.%20Non-%20or%20Pre-TTcases\EC%20Projects\Horizon%202020\AIDAinnova\Survey\AIDAinnova%20WP2%20Developments%20Survey(1-37)%20(1)%20(version%201)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pattFill prst="ltUpDiag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1"/>
                </a:innerShdw>
              </a:effectLst>
            </c:spPr>
            <c:extLst>
              <c:ext xmlns:c16="http://schemas.microsoft.com/office/drawing/2014/chart" uri="{C3380CC4-5D6E-409C-BE32-E72D297353CC}">
                <c16:uniqueId val="{00000001-FFCB-5B4E-851A-3FEF32B8CE30}"/>
              </c:ext>
            </c:extLst>
          </c:dPt>
          <c:dPt>
            <c:idx val="1"/>
            <c:bubble3D val="0"/>
            <c:spPr>
              <a:pattFill prst="ltUpDiag">
                <a:fgClr>
                  <a:schemeClr val="accent2"/>
                </a:fgClr>
                <a:bgClr>
                  <a:schemeClr val="accent2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2"/>
                </a:innerShdw>
              </a:effectLst>
            </c:spPr>
            <c:extLst>
              <c:ext xmlns:c16="http://schemas.microsoft.com/office/drawing/2014/chart" uri="{C3380CC4-5D6E-409C-BE32-E72D297353CC}">
                <c16:uniqueId val="{00000003-FFCB-5B4E-851A-3FEF32B8CE30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Sheet8!$A$8:$A$9</c:f>
              <c:strCache>
                <c:ptCount val="2"/>
                <c:pt idx="0">
                  <c:v>No</c:v>
                </c:pt>
                <c:pt idx="1">
                  <c:v>Yes</c:v>
                </c:pt>
              </c:strCache>
            </c:strRef>
          </c:cat>
          <c:val>
            <c:numRef>
              <c:f>Sheet8!$B$8:$B$9</c:f>
              <c:numCache>
                <c:formatCode>General</c:formatCode>
                <c:ptCount val="2"/>
                <c:pt idx="0">
                  <c:v>24</c:v>
                </c:pt>
                <c:pt idx="1">
                  <c:v>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FCB-5B4E-851A-3FEF32B8CE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pattFill prst="ltUpDiag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1"/>
                </a:innerShdw>
              </a:effectLst>
            </c:spPr>
            <c:extLst>
              <c:ext xmlns:c16="http://schemas.microsoft.com/office/drawing/2014/chart" uri="{C3380CC4-5D6E-409C-BE32-E72D297353CC}">
                <c16:uniqueId val="{00000001-8A29-074A-8EAF-703E56DFD48B}"/>
              </c:ext>
            </c:extLst>
          </c:dPt>
          <c:dPt>
            <c:idx val="1"/>
            <c:bubble3D val="0"/>
            <c:spPr>
              <a:pattFill prst="ltUpDiag">
                <a:fgClr>
                  <a:schemeClr val="accent2"/>
                </a:fgClr>
                <a:bgClr>
                  <a:schemeClr val="accent2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2"/>
                </a:innerShdw>
              </a:effectLst>
            </c:spPr>
            <c:extLst>
              <c:ext xmlns:c16="http://schemas.microsoft.com/office/drawing/2014/chart" uri="{C3380CC4-5D6E-409C-BE32-E72D297353CC}">
                <c16:uniqueId val="{00000003-8A29-074A-8EAF-703E56DFD48B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50000"/>
                      </a:schemeClr>
                    </a:solidFill>
                    <a:latin typeface="+mn-lt"/>
                    <a:ea typeface="+mn-ea"/>
                    <a:cs typeface="Times New Roman" panose="02020603050405020304" pitchFamily="18" charset="0"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Sheet4!$A$8:$A$9</c:f>
              <c:strCache>
                <c:ptCount val="2"/>
                <c:pt idx="0">
                  <c:v>No</c:v>
                </c:pt>
                <c:pt idx="1">
                  <c:v>Yes</c:v>
                </c:pt>
              </c:strCache>
            </c:strRef>
          </c:cat>
          <c:val>
            <c:numRef>
              <c:f>Sheet4!$B$8:$B$9</c:f>
              <c:numCache>
                <c:formatCode>General</c:formatCode>
                <c:ptCount val="2"/>
                <c:pt idx="0">
                  <c:v>16</c:v>
                </c:pt>
                <c:pt idx="1">
                  <c:v>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A29-074A-8EAF-703E56DFD48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50000"/>
                </a:schemeClr>
              </a:solidFill>
              <a:latin typeface="+mn-lt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200"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8C6C0-723B-1144-B0BB-13233DB680E2}" type="datetimeFigureOut">
              <a:rPr lang="fr-FR" smtClean="0"/>
              <a:pPr/>
              <a:t>07/05/2025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49DF4-BFDC-CE44-88D7-285A0821448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625803-7089-5846-80C7-3D9AC85D7E45}" type="datetimeFigureOut">
              <a:rPr lang="fr-FR" smtClean="0"/>
              <a:pPr/>
              <a:t>07/05/2025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0F73C1-2BD6-684E-AA1B-49165E0DF4B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41944/timetable/?view=standard" TargetMode="External"/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807D5A-B9C0-5B5B-5FC1-A76867DF61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68AF46F7-86D1-92D6-389F-BAD3D37ACD6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20CBADB2-68E0-30EC-4D39-D50634FB0B9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D4B68E1-95B9-59C0-5605-F4289EE60FC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30345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52372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indent="0" algn="ctr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GB" sz="1200" b="1" u="none" strike="noStrike" dirty="0">
                <a:solidFill>
                  <a:srgbClr val="330457"/>
                </a:solidFill>
                <a:uFillTx/>
                <a:latin typeface="Calibri"/>
                <a:ea typeface="Arial Unicode MS"/>
              </a:rPr>
              <a:t>Organising Team: </a:t>
            </a:r>
            <a:r>
              <a:rPr lang="en-GB" sz="1200" b="0" u="none" strike="noStrike" dirty="0">
                <a:solidFill>
                  <a:srgbClr val="330457"/>
                </a:solidFill>
                <a:uFillTx/>
                <a:latin typeface="Calibri"/>
                <a:ea typeface="Arial Unicode MS"/>
              </a:rPr>
              <a:t>Rafael </a:t>
            </a:r>
            <a:r>
              <a:rPr lang="en-GB" sz="1200" b="0" u="none" strike="noStrike" dirty="0" err="1">
                <a:solidFill>
                  <a:srgbClr val="330457"/>
                </a:solidFill>
                <a:uFillTx/>
                <a:latin typeface="Calibri"/>
                <a:ea typeface="Arial Unicode MS"/>
              </a:rPr>
              <a:t>Ballabriga</a:t>
            </a:r>
            <a:r>
              <a:rPr lang="en-GB" sz="1200" b="0" u="none" strike="noStrike" dirty="0">
                <a:solidFill>
                  <a:srgbClr val="330457"/>
                </a:solidFill>
                <a:uFillTx/>
                <a:latin typeface="Calibri"/>
                <a:ea typeface="Arial Unicode MS"/>
              </a:rPr>
              <a:t> (CERN), Thomas Brent (CERN), Anne Dabrowski (CERN), Amanda Diez Fernandez (CERN), Ana </a:t>
            </a:r>
            <a:r>
              <a:rPr lang="en-GB" sz="1200" b="0" u="none" strike="noStrike" dirty="0" err="1">
                <a:solidFill>
                  <a:srgbClr val="330457"/>
                </a:solidFill>
                <a:uFillTx/>
                <a:latin typeface="Calibri"/>
                <a:ea typeface="Arial Unicode MS"/>
              </a:rPr>
              <a:t>Dorda</a:t>
            </a:r>
            <a:r>
              <a:rPr lang="en-GB" sz="1200" b="0" u="none" strike="noStrike" dirty="0">
                <a:solidFill>
                  <a:srgbClr val="330457"/>
                </a:solidFill>
                <a:uFillTx/>
                <a:latin typeface="Calibri"/>
                <a:ea typeface="Arial Unicode MS"/>
              </a:rPr>
              <a:t> (CERN), Sabrina El Yacoubi (CERN), Georgy </a:t>
            </a:r>
            <a:r>
              <a:rPr lang="en-GB" sz="1200" b="0" u="none" strike="noStrike" dirty="0" err="1">
                <a:solidFill>
                  <a:srgbClr val="330457"/>
                </a:solidFill>
                <a:uFillTx/>
                <a:latin typeface="Calibri"/>
                <a:ea typeface="Arial Unicode MS"/>
              </a:rPr>
              <a:t>Kornakov</a:t>
            </a:r>
            <a:r>
              <a:rPr lang="en-GB" sz="1200" b="0" u="none" strike="noStrike" dirty="0">
                <a:solidFill>
                  <a:srgbClr val="330457"/>
                </a:solidFill>
                <a:uFillTx/>
                <a:latin typeface="Calibri"/>
                <a:ea typeface="Arial Unicode MS"/>
              </a:rPr>
              <a:t> (U. Tech Warsaw), </a:t>
            </a:r>
            <a:r>
              <a:rPr lang="en-GB" sz="1200" b="0" u="none" strike="noStrike" dirty="0">
                <a:solidFill>
                  <a:srgbClr val="330457"/>
                </a:solidFill>
                <a:uFillTx/>
                <a:latin typeface="Calibri"/>
                <a:ea typeface="Calibri"/>
              </a:rPr>
              <a:t>Antoine </a:t>
            </a:r>
            <a:r>
              <a:rPr lang="en-GB" sz="1200" b="0" u="none" strike="noStrike" dirty="0" err="1">
                <a:solidFill>
                  <a:srgbClr val="330457"/>
                </a:solidFill>
                <a:uFillTx/>
                <a:latin typeface="Calibri"/>
                <a:ea typeface="Calibri"/>
              </a:rPr>
              <a:t>Laudrain</a:t>
            </a:r>
            <a:r>
              <a:rPr lang="en-GB" sz="1200" b="0" u="none" strike="noStrike" dirty="0">
                <a:solidFill>
                  <a:srgbClr val="330457"/>
                </a:solidFill>
                <a:uFillTx/>
                <a:latin typeface="Calibri"/>
                <a:ea typeface="Calibri"/>
              </a:rPr>
              <a:t> (DESY), Lucie Linssen (CERN), Beatrice Mandelli (CERN), Rita Pinho (CERN)</a:t>
            </a:r>
          </a:p>
          <a:p>
            <a:pPr indent="0" algn="l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endParaRPr lang="en-GB" sz="1200" b="0" u="none" strike="noStrike" dirty="0">
              <a:solidFill>
                <a:srgbClr val="330457"/>
              </a:solidFill>
              <a:uFillTx/>
              <a:latin typeface="Calibri"/>
              <a:cs typeface="Arial"/>
            </a:endParaRPr>
          </a:p>
          <a:p>
            <a:pPr indent="0" algn="l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en-US" sz="2800" b="1" dirty="0">
                <a:solidFill>
                  <a:srgbClr val="000000"/>
                </a:solidFill>
                <a:cs typeface="Arial"/>
              </a:rPr>
              <a:t>Lectures recorded and </a:t>
            </a:r>
            <a:r>
              <a:rPr lang="en-US" sz="2800" b="1" dirty="0">
                <a:solidFill>
                  <a:srgbClr val="000000"/>
                </a:solidFill>
                <a:cs typeface="Arial"/>
                <a:hlinkClick r:id="rId3"/>
              </a:rPr>
              <a:t>available</a:t>
            </a:r>
            <a:endParaRPr lang="en-US" sz="2800" b="1" dirty="0">
              <a:solidFill>
                <a:srgbClr val="000000"/>
              </a:solidFill>
              <a:cs typeface="Arial"/>
            </a:endParaRPr>
          </a:p>
          <a:p>
            <a:pPr marL="889000" lvl="1" indent="-323850" algn="l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00" dirty="0">
                <a:solidFill>
                  <a:srgbClr val="000000"/>
                </a:solidFill>
                <a:cs typeface="Arial"/>
              </a:rPr>
              <a:t> </a:t>
            </a:r>
            <a:r>
              <a:rPr lang="en-US" sz="1400" dirty="0">
                <a:solidFill>
                  <a:srgbClr val="000000"/>
                </a:solidFill>
                <a:ea typeface="+mn-lt"/>
                <a:cs typeface="+mn-lt"/>
                <a:hlinkClick r:id="rId3"/>
              </a:rPr>
              <a:t>https://indico.cern.ch/event/1441944/timetable/?view=standard</a:t>
            </a:r>
            <a:endParaRPr lang="en-GB" dirty="0"/>
          </a:p>
          <a:p>
            <a:pPr indent="0" algn="ctr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endParaRPr lang="en-US" sz="12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pPr indent="0" algn="ctr" defTabSz="914400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endParaRPr lang="en-US" sz="1200" b="0" u="none" strike="noStrike" dirty="0">
              <a:solidFill>
                <a:srgbClr val="000000"/>
              </a:solidFill>
              <a:uFillTx/>
              <a:latin typeface="Arial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35318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81659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24B162-C07F-A50A-3AA2-635F0862A5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D13E3ED-399F-3336-36C6-AEF05D59166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E85E057-7EEC-42FB-DA43-85A625226E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1A864B-33B8-1306-6163-D65EB7C4AA2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F86193-BFC4-4DD8-9A58-61054CAB6EC0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92434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87990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F8C25202-513A-F241-BC9A-12E450CC604D}"/>
              </a:ext>
            </a:extLst>
          </p:cNvPr>
          <p:cNvSpPr/>
          <p:nvPr userDrawn="1"/>
        </p:nvSpPr>
        <p:spPr>
          <a:xfrm>
            <a:off x="0" y="6165304"/>
            <a:ext cx="12192000" cy="692696"/>
          </a:xfrm>
          <a:prstGeom prst="rect">
            <a:avLst/>
          </a:prstGeom>
          <a:gradFill flip="none" rotWithShape="1">
            <a:gsLst>
              <a:gs pos="0">
                <a:srgbClr val="44A8AB"/>
              </a:gs>
              <a:gs pos="55000">
                <a:srgbClr val="67B8BA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BA7DC4D-3692-8648-A1AE-77520B4FB72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484783"/>
            <a:ext cx="9144000" cy="2025179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solidFill>
                  <a:srgbClr val="330457"/>
                </a:solidFill>
              </a:defRPr>
            </a:lvl1pPr>
          </a:lstStyle>
          <a:p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en-GB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67767324-9BE7-634F-A8BE-800E3F221D4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26712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subtitle</a:t>
            </a:r>
            <a:endParaRPr lang="en-GB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7C5BDF4-4D36-3046-92EA-B65F38FD41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fld id="{C41B15B0-CFBC-EB45-9041-33D6F7AD26E6}" type="datetime1">
              <a:rPr lang="de-CH" smtClean="0"/>
              <a:t>07.05.25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3DB21E3-608F-374F-AEEF-2E4BB786FB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2nd Annual Meeting - WP2</a:t>
            </a:r>
            <a:endParaRPr lang="en-GB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4BBC626-8310-AD4C-9B5E-FFF13344FB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6AFAA69-9CF0-9645-8C08-4E7AFEC54ED8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10" name="Groupe 9">
            <a:extLst>
              <a:ext uri="{FF2B5EF4-FFF2-40B4-BE49-F238E27FC236}">
                <a16:creationId xmlns:a16="http://schemas.microsoft.com/office/drawing/2014/main" id="{C3E784D8-E255-DF4B-A617-C048304707A6}"/>
              </a:ext>
            </a:extLst>
          </p:cNvPr>
          <p:cNvGrpSpPr/>
          <p:nvPr userDrawn="1"/>
        </p:nvGrpSpPr>
        <p:grpSpPr>
          <a:xfrm>
            <a:off x="1670824" y="5711786"/>
            <a:ext cx="8601641" cy="354339"/>
            <a:chOff x="1670824" y="5711786"/>
            <a:chExt cx="8601641" cy="354339"/>
          </a:xfrm>
        </p:grpSpPr>
        <p:sp>
          <p:nvSpPr>
            <p:cNvPr id="8" name="Text Box 14">
              <a:extLst>
                <a:ext uri="{FF2B5EF4-FFF2-40B4-BE49-F238E27FC236}">
                  <a16:creationId xmlns:a16="http://schemas.microsoft.com/office/drawing/2014/main" id="{BD8F8F29-2FD2-4146-95F8-2D268EB0FDDE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2225641" y="5765844"/>
              <a:ext cx="8046824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2">
                      <a:alpha val="39999"/>
                    </a:schemeClr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/>
              <a:r>
                <a:rPr lang="en-GB" sz="1000" b="0" i="0" dirty="0">
                  <a:solidFill>
                    <a:srgbClr val="444444"/>
                  </a:solidFill>
                  <a:effectLst/>
                </a:rPr>
                <a:t>This project has received funding from the European Union’s Horizon 2020 research and innovation programme under grant agreement No 101004761.</a:t>
              </a:r>
              <a:endParaRPr lang="en-GB" sz="1000" i="0" dirty="0"/>
            </a:p>
          </p:txBody>
        </p:sp>
        <p:pic>
          <p:nvPicPr>
            <p:cNvPr id="9" name="Picture 9">
              <a:extLst>
                <a:ext uri="{FF2B5EF4-FFF2-40B4-BE49-F238E27FC236}">
                  <a16:creationId xmlns:a16="http://schemas.microsoft.com/office/drawing/2014/main" id="{8A83633D-7E98-EF4E-A662-435E6EA415E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V="1">
              <a:off x="1670824" y="5711786"/>
              <a:ext cx="531283" cy="35433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405364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60"/>
            <a:ext cx="2743200" cy="365125"/>
          </a:xfrm>
          <a:prstGeom prst="rect">
            <a:avLst/>
          </a:prstGeom>
        </p:spPr>
        <p:txBody>
          <a:bodyPr/>
          <a:lstStyle/>
          <a:p>
            <a:fld id="{CB3CFDFB-DADD-2741-B3AE-ECF11CC5DBBF}" type="datetime1">
              <a:rPr lang="de-CH" smtClean="0"/>
              <a:t>07.05.25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2nd Annual Meeting - WP2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10"/>
          <p:cNvSpPr>
            <a:spLocks noGrp="1"/>
          </p:cNvSpPr>
          <p:nvPr>
            <p:ph type="title"/>
          </p:nvPr>
        </p:nvSpPr>
        <p:spPr>
          <a:xfrm>
            <a:off x="4742400" y="33563"/>
            <a:ext cx="7128176" cy="1077238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8" name="Date Placeholder 3"/>
          <p:cNvSpPr txBox="1">
            <a:spLocks/>
          </p:cNvSpPr>
          <p:nvPr userDrawn="1"/>
        </p:nvSpPr>
        <p:spPr>
          <a:xfrm>
            <a:off x="315886" y="6424613"/>
            <a:ext cx="1975759" cy="365125"/>
          </a:xfrm>
          <a:prstGeom prst="rect">
            <a:avLst/>
          </a:prstGeom>
          <a:ln>
            <a:noFill/>
          </a:ln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77521D4-B6A2-402E-A085-C880F30EB62E}" type="datetime3">
              <a:rPr lang="en-US" sz="1100" smtClean="0"/>
              <a:pPr/>
              <a:t>7 May 2025</a:t>
            </a:fld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25963469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5885" y="1290182"/>
            <a:ext cx="11554691" cy="4886789"/>
          </a:xfrm>
        </p:spPr>
        <p:txBody>
          <a:bodyPr/>
          <a:lstStyle>
            <a:lvl1pPr>
              <a:buClr>
                <a:srgbClr val="F2B53C"/>
              </a:buClr>
              <a:defRPr b="0">
                <a:solidFill>
                  <a:srgbClr val="171A6C"/>
                </a:solidFill>
              </a:defRPr>
            </a:lvl1pPr>
            <a:lvl2pPr>
              <a:buClr>
                <a:srgbClr val="F2B53C"/>
              </a:buClr>
              <a:defRPr b="0">
                <a:solidFill>
                  <a:srgbClr val="171A6C"/>
                </a:solidFill>
              </a:defRPr>
            </a:lvl2pPr>
            <a:lvl3pPr>
              <a:buClr>
                <a:srgbClr val="F2B53C"/>
              </a:buClr>
              <a:defRPr b="0">
                <a:solidFill>
                  <a:srgbClr val="171A6C"/>
                </a:solidFill>
              </a:defRPr>
            </a:lvl3pPr>
            <a:lvl4pPr>
              <a:buClr>
                <a:srgbClr val="F2B53C"/>
              </a:buClr>
              <a:defRPr b="0">
                <a:solidFill>
                  <a:srgbClr val="171A6C"/>
                </a:solidFill>
              </a:defRPr>
            </a:lvl4pPr>
            <a:lvl5pPr>
              <a:buClr>
                <a:srgbClr val="F2B53C"/>
              </a:buClr>
              <a:defRPr b="0">
                <a:solidFill>
                  <a:srgbClr val="171A6C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" y="6356350"/>
            <a:ext cx="12191999" cy="501650"/>
          </a:xfrm>
        </p:spPr>
        <p:txBody>
          <a:bodyPr/>
          <a:lstStyle/>
          <a:p>
            <a:r>
              <a:rPr lang="en-GB"/>
              <a:t>2nd Annual Meeting - WP2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15886" y="6424613"/>
            <a:ext cx="2308297" cy="365125"/>
          </a:xfrm>
          <a:prstGeom prst="rect">
            <a:avLst/>
          </a:prstGeom>
          <a:ln>
            <a:noFill/>
          </a:ln>
        </p:spPr>
        <p:txBody>
          <a:bodyPr anchor="ctr"/>
          <a:lstStyle>
            <a:lvl1pPr>
              <a:defRPr sz="1100">
                <a:solidFill>
                  <a:srgbClr val="171A6C"/>
                </a:solidFill>
              </a:defRPr>
            </a:lvl1pPr>
          </a:lstStyle>
          <a:p>
            <a:fld id="{CF608A68-403A-424A-B1CF-69041BB4B7DA}" type="datetime1">
              <a:rPr lang="de-CH" smtClean="0"/>
              <a:t>07.05.25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5377841" y="1"/>
            <a:ext cx="6674227" cy="1077238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60227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 1_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2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42"/>
          </p:nvPr>
        </p:nvSpPr>
        <p:spPr/>
        <p:txBody>
          <a:bodyPr/>
          <a:lstStyle/>
          <a:p>
            <a:fld id="{EDA2A3D1-83FF-40F9-8941-BF158B9B6186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43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601068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1_Title and Content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5"/>
          <p:cNvSpPr txBox="1">
            <a:spLocks noGrp="1"/>
          </p:cNvSpPr>
          <p:nvPr>
            <p:ph type="body" idx="1"/>
          </p:nvPr>
        </p:nvSpPr>
        <p:spPr>
          <a:xfrm>
            <a:off x="315885" y="1290182"/>
            <a:ext cx="11554691" cy="48867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609585" lvl="0" indent="-482588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B53C"/>
              </a:buClr>
              <a:buSzPts val="2100"/>
              <a:buChar char="•"/>
              <a:defRPr b="0">
                <a:solidFill>
                  <a:srgbClr val="171A6C"/>
                </a:solidFill>
              </a:defRPr>
            </a:lvl1pPr>
            <a:lvl2pPr marL="1219170" lvl="1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2B53C"/>
              </a:buClr>
              <a:buSzPts val="1800"/>
              <a:buChar char="•"/>
              <a:defRPr b="0">
                <a:solidFill>
                  <a:srgbClr val="171A6C"/>
                </a:solidFill>
              </a:defRPr>
            </a:lvl2pPr>
            <a:lvl3pPr marL="1828754" lvl="2" indent="-4317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2B53C"/>
              </a:buClr>
              <a:buSzPts val="1500"/>
              <a:buChar char="•"/>
              <a:defRPr b="0">
                <a:solidFill>
                  <a:srgbClr val="171A6C"/>
                </a:solidFill>
              </a:defRPr>
            </a:lvl3pPr>
            <a:lvl4pPr marL="2438339" lvl="3" indent="-41909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2B53C"/>
              </a:buClr>
              <a:buSzPts val="1350"/>
              <a:buChar char="•"/>
              <a:defRPr b="0">
                <a:solidFill>
                  <a:srgbClr val="171A6C"/>
                </a:solidFill>
              </a:defRPr>
            </a:lvl4pPr>
            <a:lvl5pPr marL="3047924" lvl="4" indent="-41909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2B53C"/>
              </a:buClr>
              <a:buSzPts val="1350"/>
              <a:buChar char="•"/>
              <a:defRPr b="0">
                <a:solidFill>
                  <a:srgbClr val="171A6C"/>
                </a:solidFill>
              </a:defRPr>
            </a:lvl5pPr>
            <a:lvl6pPr marL="3657509" lvl="5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4267093" lvl="6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4876678" lvl="7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5486263" lvl="8" indent="-457189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6" name="Google Shape;66;p15"/>
          <p:cNvSpPr txBox="1">
            <a:spLocks noGrp="1"/>
          </p:cNvSpPr>
          <p:nvPr>
            <p:ph type="ftr" idx="11"/>
          </p:nvPr>
        </p:nvSpPr>
        <p:spPr>
          <a:xfrm>
            <a:off x="1" y="6356351"/>
            <a:ext cx="12192004" cy="501651"/>
          </a:xfrm>
          <a:prstGeom prst="rect">
            <a:avLst/>
          </a:prstGeom>
          <a:gradFill>
            <a:gsLst>
              <a:gs pos="0">
                <a:schemeClr val="lt1"/>
              </a:gs>
              <a:gs pos="2000">
                <a:schemeClr val="lt1"/>
              </a:gs>
              <a:gs pos="64000">
                <a:srgbClr val="2A2A7F"/>
              </a:gs>
              <a:gs pos="100000">
                <a:srgbClr val="2A2A7F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5"/>
          <p:cNvSpPr txBox="1">
            <a:spLocks noGrp="1"/>
          </p:cNvSpPr>
          <p:nvPr>
            <p:ph type="sldNum" idx="12"/>
          </p:nvPr>
        </p:nvSpPr>
        <p:spPr>
          <a:xfrm>
            <a:off x="11237428" y="6356351"/>
            <a:ext cx="954577" cy="5016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8" name="Google Shape;68;p15"/>
          <p:cNvSpPr txBox="1">
            <a:spLocks noGrp="1"/>
          </p:cNvSpPr>
          <p:nvPr>
            <p:ph type="title"/>
          </p:nvPr>
        </p:nvSpPr>
        <p:spPr>
          <a:xfrm>
            <a:off x="5377841" y="1"/>
            <a:ext cx="6674227" cy="1077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Calibri"/>
              <a:buNone/>
              <a:defRPr b="1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741846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389D423-4A74-3346-9BEA-98305ED183BE}"/>
              </a:ext>
            </a:extLst>
          </p:cNvPr>
          <p:cNvSpPr/>
          <p:nvPr userDrawn="1"/>
        </p:nvSpPr>
        <p:spPr>
          <a:xfrm>
            <a:off x="0" y="6165304"/>
            <a:ext cx="12192000" cy="692696"/>
          </a:xfrm>
          <a:prstGeom prst="rect">
            <a:avLst/>
          </a:prstGeom>
          <a:gradFill flip="none" rotWithShape="1">
            <a:gsLst>
              <a:gs pos="0">
                <a:srgbClr val="44A8AB"/>
              </a:gs>
              <a:gs pos="55000">
                <a:srgbClr val="67B8BA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CAA7DEEF-6A74-314B-9DB3-957253D298B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91744" y="332656"/>
            <a:ext cx="7562056" cy="615603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en-GB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62C5EE8-A2ED-C843-A8D4-A97CFC93D1D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356443"/>
            <a:ext cx="10515600" cy="4672336"/>
          </a:xfrm>
        </p:spPr>
        <p:txBody>
          <a:bodyPr/>
          <a:lstStyle/>
          <a:p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en-GB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8AFEF05-3487-C84D-9807-91389D999C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316DB-BA5E-6940-863C-8315934C0849}" type="datetime1">
              <a:rPr lang="de-CH" smtClean="0"/>
              <a:t>07.05.25</a:t>
            </a:fld>
            <a:endParaRPr lang="en-GB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44510EB-136A-5B47-9A26-4D3110E5A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2nd Annual Meeting - WP2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BADB04F-73B7-094F-9F37-ABD1F9801C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FAA69-9CF0-9645-8C08-4E7AFEC54E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84650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CA7092B-7A07-CB43-978D-A3D762635E9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solidFill>
                  <a:srgbClr val="330457"/>
                </a:solidFill>
              </a:defRPr>
            </a:lvl1pPr>
          </a:lstStyle>
          <a:p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en-GB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B2CC3E9-7FB2-B342-A491-5F0800E994F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44A8AB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subtitle</a:t>
            </a:r>
            <a:endParaRPr lang="en-GB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6CC146D-5A80-CA4C-995A-727A55AAD9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30B5E-8FB1-AA47-A85D-24907DC86CDE}" type="datetime1">
              <a:rPr lang="de-CH" smtClean="0"/>
              <a:t>07.05.25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C8ED461-B2BD-0E4E-98B1-9B137898C1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2nd Annual Meeting - WP2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86D4E5C-5CD5-4A4B-A12F-696AD71797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FAA69-9CF0-9645-8C08-4E7AFEC54E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16393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A71FDD8-B64B-9A4D-B85E-060193C1794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581400" y="365125"/>
            <a:ext cx="7772400" cy="583135"/>
          </a:xfrm>
          <a:prstGeom prst="rect">
            <a:avLst/>
          </a:prstGeom>
        </p:spPr>
        <p:txBody>
          <a:bodyPr/>
          <a:lstStyle/>
          <a:p>
            <a:r>
              <a:rPr lang="en-GB" noProof="0"/>
              <a:t>Click to add title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1DD2A13-CB8C-4F43-82FF-E9442FE71F18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1340769"/>
            <a:ext cx="5181600" cy="4608512"/>
          </a:xfrm>
        </p:spPr>
        <p:txBody>
          <a:bodyPr/>
          <a:lstStyle/>
          <a:p>
            <a:r>
              <a:rPr lang="en-GB" noProof="0" dirty="0"/>
              <a:t>Click to add element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C1B7F6A1-29B3-5145-9DA3-9CF5CB6F1EC3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200" y="1340769"/>
            <a:ext cx="5181600" cy="4608512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/>
              <a:t>Click to add element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C749DDF-E84D-E944-BBF3-C2CAE2FB65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C356C-F372-8349-A948-25EBC68D552A}" type="datetime1">
              <a:rPr lang="de-CH" noProof="0" smtClean="0"/>
              <a:t>07.05.25</a:t>
            </a:fld>
            <a:endParaRPr lang="en-GB" noProof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4A567EC-7323-BC41-A810-B2F1EF9E08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2nd Annual Meeting - WP2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FE1FC7D-0F6B-1E4E-A325-558DCD9C44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FAA69-9CF0-9645-8C08-4E7AFEC54ED8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2552656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A06EDEF-DC96-DC41-B7B9-8515C8B23B8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581400" y="365125"/>
            <a:ext cx="7773988" cy="583135"/>
          </a:xfrm>
          <a:prstGeom prst="rect">
            <a:avLst/>
          </a:prstGeom>
        </p:spPr>
        <p:txBody>
          <a:bodyPr/>
          <a:lstStyle/>
          <a:p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en-GB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435841F-1BE1-AD42-B398-1DE09229355F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9788" y="1340769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subtitle</a:t>
            </a:r>
            <a:endParaRPr lang="en-GB" dirty="0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14C80B2-8D10-EE49-B988-086A3A21D7D6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2164681"/>
            <a:ext cx="5157787" cy="3856607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B53C"/>
              </a:buClr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B53C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element</a:t>
            </a:r>
            <a:endParaRPr lang="en-GB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B49B238D-B28C-6748-926F-D7E9216AB665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340769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subtitle</a:t>
            </a:r>
            <a:endParaRPr lang="en-GB" dirty="0"/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9943203C-D4FE-B640-AA2A-7E50163D437E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172200" y="2164681"/>
            <a:ext cx="5183188" cy="3856607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B53C"/>
              </a:buClr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B53C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element</a:t>
            </a:r>
            <a:endParaRPr lang="en-GB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1A7630FA-AB29-B64C-A106-40F46E1BE3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1811C-4757-1F43-A73D-2965ECAE3A73}" type="datetime1">
              <a:rPr lang="de-CH" smtClean="0"/>
              <a:t>07.05.25</a:t>
            </a:fld>
            <a:endParaRPr lang="en-GB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E62FAB7E-1D1B-2E4F-B95B-224B847E1E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2nd Annual Meeting - WP2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47539CA2-59BD-C743-9AC8-8661B48280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FAA69-9CF0-9645-8C08-4E7AFEC54E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85882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1DDB3E-BFB7-5A4B-8511-68DA0775265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581400" y="365125"/>
            <a:ext cx="7772400" cy="583135"/>
          </a:xfrm>
          <a:prstGeom prst="rect">
            <a:avLst/>
          </a:prstGeom>
        </p:spPr>
        <p:txBody>
          <a:bodyPr/>
          <a:lstStyle/>
          <a:p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en-GB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6F1EC270-3626-DF44-A1BF-82D1A841B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C82B4-8BE0-3742-BE29-E1690D135BD5}" type="datetime1">
              <a:rPr lang="de-CH" smtClean="0"/>
              <a:t>07.05.25</a:t>
            </a:fld>
            <a:endParaRPr lang="en-GB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98757B0-816B-6E4A-950E-EB88FBCC91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2nd Annual Meeting - WP2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7E10365-E083-5848-9033-A6D0B5EDCE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FAA69-9CF0-9645-8C08-4E7AFEC54E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21953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27BD62B8-283D-8C49-9025-C80FAA4944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84922-DF90-3E47-897E-1AA74C3E105D}" type="datetime1">
              <a:rPr lang="de-CH" smtClean="0"/>
              <a:t>07.05.25</a:t>
            </a:fld>
            <a:endParaRPr lang="en-GB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7E4558BE-286A-7F47-9A15-9CC10EC04D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2nd Annual Meeting - WP2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E6DCDFD-8DFB-E64C-AE43-095BBD526D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FAA69-9CF0-9645-8C08-4E7AFEC54E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75560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60C7BA5-D12E-F64C-B71B-E0F6C2090AB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1268760"/>
            <a:ext cx="3932237" cy="1109140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600" b="1">
                <a:solidFill>
                  <a:srgbClr val="44A8AB"/>
                </a:solidFill>
              </a:defRPr>
            </a:lvl1pPr>
          </a:lstStyle>
          <a:p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en-GB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F449E6A-334B-A148-B107-AEFFD7F9687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183188" y="1268760"/>
            <a:ext cx="6172200" cy="4592290"/>
          </a:xfrm>
        </p:spPr>
        <p:txBody>
          <a:bodyPr/>
          <a:lstStyle>
            <a:lvl1pPr marL="0" indent="0">
              <a:buNone/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element</a:t>
            </a:r>
            <a:endParaRPr lang="en-GB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41DE9788-2C16-AD46-A925-B44F76D57711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377900"/>
            <a:ext cx="3932237" cy="3491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subtitle</a:t>
            </a:r>
            <a:endParaRPr lang="en-GB" dirty="0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D1F2729-629D-2D4D-A551-A02B8A9396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2A142-599C-7843-84F8-5437774FE06C}" type="datetime1">
              <a:rPr lang="de-CH" smtClean="0"/>
              <a:t>07.05.25</a:t>
            </a:fld>
            <a:endParaRPr lang="en-GB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C978F94-D3DF-2F4A-9B1B-E2594F6C74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2nd Annual Meeting - WP2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9A27464-C951-8446-95B4-9771D031A1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FAA69-9CF0-9645-8C08-4E7AFEC54E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82496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60C7BA5-D12E-F64C-B71B-E0F6C2090AB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1268760"/>
            <a:ext cx="3932237" cy="1109140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600" b="1">
                <a:solidFill>
                  <a:srgbClr val="44A8AB"/>
                </a:solidFill>
              </a:defRPr>
            </a:lvl1pPr>
          </a:lstStyle>
          <a:p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en-GB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41DE9788-2C16-AD46-A925-B44F76D57711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377900"/>
            <a:ext cx="3932237" cy="3491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subtitle</a:t>
            </a:r>
            <a:endParaRPr lang="en-GB" dirty="0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D1F2729-629D-2D4D-A551-A02B8A9396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B3B1B-4A61-A54C-BB2C-92BDFBE626A1}" type="datetime1">
              <a:rPr lang="de-CH" smtClean="0"/>
              <a:t>07.05.25</a:t>
            </a:fld>
            <a:endParaRPr lang="en-GB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C978F94-D3DF-2F4A-9B1B-E2594F6C74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2nd Annual Meeting - WP2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9A27464-C951-8446-95B4-9771D031A1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FAA69-9CF0-9645-8C08-4E7AFEC54ED8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92BC4479-0BC6-8C4F-B159-41D54137362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183188" y="1268760"/>
            <a:ext cx="6172200" cy="4592290"/>
          </a:xfrm>
          <a:custGeom>
            <a:avLst/>
            <a:gdLst>
              <a:gd name="connsiteX0" fmla="*/ 0 w 6172200"/>
              <a:gd name="connsiteY0" fmla="*/ 0 h 4592290"/>
              <a:gd name="connsiteX1" fmla="*/ 6172200 w 6172200"/>
              <a:gd name="connsiteY1" fmla="*/ 0 h 4592290"/>
              <a:gd name="connsiteX2" fmla="*/ 6172200 w 6172200"/>
              <a:gd name="connsiteY2" fmla="*/ 4592290 h 4592290"/>
              <a:gd name="connsiteX3" fmla="*/ 0 w 6172200"/>
              <a:gd name="connsiteY3" fmla="*/ 4592290 h 4592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72200" h="4592290">
                <a:moveTo>
                  <a:pt x="0" y="0"/>
                </a:moveTo>
                <a:lnTo>
                  <a:pt x="6172200" y="0"/>
                </a:lnTo>
                <a:lnTo>
                  <a:pt x="6172200" y="4592290"/>
                </a:lnTo>
                <a:lnTo>
                  <a:pt x="0" y="459229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GB" dirty="0"/>
              <a:t>Click to add image</a:t>
            </a:r>
          </a:p>
        </p:txBody>
      </p:sp>
    </p:spTree>
    <p:extLst>
      <p:ext uri="{BB962C8B-B14F-4D97-AF65-F5344CB8AC3E}">
        <p14:creationId xmlns:p14="http://schemas.microsoft.com/office/powerpoint/2010/main" val="2533308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44154FA-A15C-F44F-8DE4-AB27D74A4A91}"/>
              </a:ext>
            </a:extLst>
          </p:cNvPr>
          <p:cNvSpPr/>
          <p:nvPr userDrawn="1"/>
        </p:nvSpPr>
        <p:spPr>
          <a:xfrm>
            <a:off x="0" y="6165304"/>
            <a:ext cx="12192000" cy="692696"/>
          </a:xfrm>
          <a:prstGeom prst="rect">
            <a:avLst/>
          </a:prstGeom>
          <a:gradFill flip="none" rotWithShape="1">
            <a:gsLst>
              <a:gs pos="0">
                <a:srgbClr val="44A8AB"/>
              </a:gs>
              <a:gs pos="55000">
                <a:srgbClr val="67B8BA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11">
            <a:extLst>
              <a:ext uri="{FF2B5EF4-FFF2-40B4-BE49-F238E27FC236}">
                <a16:creationId xmlns:a16="http://schemas.microsoft.com/office/drawing/2014/main" id="{AD0EF695-6128-E347-B99C-66B7D54EA64A}"/>
              </a:ext>
            </a:extLst>
          </p:cNvPr>
          <p:cNvSpPr txBox="1"/>
          <p:nvPr userDrawn="1"/>
        </p:nvSpPr>
        <p:spPr>
          <a:xfrm>
            <a:off x="2711624" y="0"/>
            <a:ext cx="9480376" cy="1165397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8000">
                <a:srgbClr val="44A7AB"/>
              </a:gs>
              <a:gs pos="100000">
                <a:srgbClr val="44A7AB"/>
              </a:gs>
            </a:gsLst>
            <a:lin ang="0" scaled="1"/>
            <a:tileRect/>
          </a:gradFill>
          <a:ln>
            <a:noFill/>
          </a:ln>
        </p:spPr>
        <p:txBody>
          <a:bodyPr wrap="square" rtlCol="0">
            <a:spAutoFit/>
          </a:bodyPr>
          <a:lstStyle/>
          <a:p>
            <a:endParaRPr lang="en-GB"/>
          </a:p>
        </p:txBody>
      </p:sp>
      <p:pic>
        <p:nvPicPr>
          <p:cNvPr id="9" name="Picture 12">
            <a:extLst>
              <a:ext uri="{FF2B5EF4-FFF2-40B4-BE49-F238E27FC236}">
                <a16:creationId xmlns:a16="http://schemas.microsoft.com/office/drawing/2014/main" id="{564F18A7-154F-0A45-AD38-561C700DD6A8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068" y="-3532"/>
            <a:ext cx="2603864" cy="1172459"/>
          </a:xfrm>
          <a:prstGeom prst="rect">
            <a:avLst/>
          </a:prstGeom>
        </p:spPr>
      </p:pic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AC9BD5A-09C1-724D-BDC0-FE98DAF93A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1400" y="292461"/>
            <a:ext cx="7772400" cy="5831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en-GB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7B8A19F-C82F-BD4B-B4AF-2227FC316A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356443"/>
            <a:ext cx="10515600" cy="46723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19442E4-DA79-DE40-AE0C-43DBD94712A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3D2AF8CB-887B-2B45-B8AC-4E29BF7209CC}" type="datetime1">
              <a:rPr lang="de-CH" smtClean="0"/>
              <a:t>07.05.25</a:t>
            </a:fld>
            <a:endParaRPr lang="en-GB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BA5FFAC-FB56-BE40-BFB7-CC32EC3134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2nd Annual Meeting - WP2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66388E2-E14C-7F45-948D-3F4169A58D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B6AFAA69-9CF0-9645-8C08-4E7AFEC54ED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3925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3765" r:id="rId2"/>
    <p:sldLayoutId id="2147483766" r:id="rId3"/>
    <p:sldLayoutId id="2147483767" r:id="rId4"/>
    <p:sldLayoutId id="2147483768" r:id="rId5"/>
    <p:sldLayoutId id="2147483769" r:id="rId6"/>
    <p:sldLayoutId id="2147483770" r:id="rId7"/>
    <p:sldLayoutId id="2147483771" r:id="rId8"/>
    <p:sldLayoutId id="2147483773" r:id="rId9"/>
    <p:sldLayoutId id="2147483774" r:id="rId10"/>
    <p:sldLayoutId id="2147483775" r:id="rId11"/>
    <p:sldLayoutId id="2147483777" r:id="rId12"/>
    <p:sldLayoutId id="2147483779" r:id="rId13"/>
  </p:sldLayoutIdLst>
  <p:hf hdr="0" dt="0"/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lnSpc>
          <a:spcPct val="90000"/>
        </a:lnSpc>
        <a:spcBef>
          <a:spcPts val="1000"/>
        </a:spcBef>
        <a:buClr>
          <a:srgbClr val="F2B53C"/>
        </a:buClr>
        <a:buFont typeface="Arial" panose="020B0604020202020204" pitchFamily="34" charset="0"/>
        <a:buChar char="•"/>
        <a:defRPr sz="2800" kern="1200">
          <a:solidFill>
            <a:srgbClr val="330457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2B53C"/>
        </a:buClr>
        <a:buFont typeface="Arial" panose="020B0604020202020204" pitchFamily="34" charset="0"/>
        <a:buChar char="•"/>
        <a:defRPr sz="2400" kern="1200">
          <a:solidFill>
            <a:srgbClr val="330457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2B53C"/>
        </a:buClr>
        <a:buFont typeface="Arial" panose="020B0604020202020204" pitchFamily="34" charset="0"/>
        <a:buChar char="•"/>
        <a:defRPr sz="2000" kern="1200">
          <a:solidFill>
            <a:srgbClr val="330457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2B53C"/>
        </a:buClr>
        <a:buFont typeface="Arial" panose="020B0604020202020204" pitchFamily="34" charset="0"/>
        <a:buChar char="•"/>
        <a:defRPr sz="1800" kern="1200">
          <a:solidFill>
            <a:srgbClr val="330457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2B53C"/>
        </a:buClr>
        <a:buFont typeface="Arial" panose="020B0604020202020204" pitchFamily="34" charset="0"/>
        <a:buChar char="•"/>
        <a:defRPr sz="1800" kern="1200">
          <a:solidFill>
            <a:srgbClr val="330457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sv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tiff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tiff"/><Relationship Id="rId5" Type="http://schemas.openxmlformats.org/officeDocument/2006/relationships/image" Target="../media/image29.png"/><Relationship Id="rId4" Type="http://schemas.openxmlformats.org/officeDocument/2006/relationships/image" Target="../media/image28.tif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sv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395929/book-of-abstracts.pdf" TargetMode="External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3.emf"/><Relationship Id="rId4" Type="http://schemas.openxmlformats.org/officeDocument/2006/relationships/hyperlink" Target="https://agenda.infn.it/event/41033/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41944/" TargetMode="External"/><Relationship Id="rId7" Type="http://schemas.openxmlformats.org/officeDocument/2006/relationships/image" Target="../media/image40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jpeg"/><Relationship Id="rId5" Type="http://schemas.openxmlformats.org/officeDocument/2006/relationships/image" Target="../media/image38.png"/><Relationship Id="rId4" Type="http://schemas.openxmlformats.org/officeDocument/2006/relationships/image" Target="../media/image37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s://docs.google.com/document/d/1Vg6g9VWar-AwmL231u5mfwfkynhZE2oBRgu7nuuCA4M/edit?usp=sharing" TargetMode="Externa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41.png"/><Relationship Id="rId7" Type="http://schemas.openxmlformats.org/officeDocument/2006/relationships/image" Target="../media/image4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tif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sv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45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0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5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0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0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0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0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0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7" Type="http://schemas.openxmlformats.org/officeDocument/2006/relationships/image" Target="../media/image65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64.jpeg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tiff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sv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sv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83BEAFD-77B8-2642-B22C-0C48C42EB5A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anchor="t">
            <a:normAutofit fontScale="90000"/>
          </a:bodyPr>
          <a:lstStyle/>
          <a:p>
            <a:r>
              <a:rPr lang="en-GB" b="1" dirty="0" err="1"/>
              <a:t>AIDAinnova</a:t>
            </a:r>
            <a:r>
              <a:rPr lang="en-GB" b="1" dirty="0"/>
              <a:t> </a:t>
            </a:r>
            <a:br>
              <a:rPr lang="en-GB" b="1" dirty="0"/>
            </a:br>
            <a:r>
              <a:rPr lang="en-GB" b="1" dirty="0"/>
              <a:t>4</a:t>
            </a:r>
            <a:r>
              <a:rPr lang="en-GB" b="1" baseline="30000" dirty="0"/>
              <a:t>th</a:t>
            </a:r>
            <a:r>
              <a:rPr lang="en-GB" b="1" dirty="0"/>
              <a:t> Annual Meeting</a:t>
            </a:r>
            <a:br>
              <a:rPr lang="en-GB"/>
            </a:br>
            <a:r>
              <a:rPr lang="en-GB" sz="2000" i="1" dirty="0"/>
              <a:t>7</a:t>
            </a:r>
            <a:r>
              <a:rPr lang="en-GB" sz="2000" i="1"/>
              <a:t>th </a:t>
            </a:r>
            <a:r>
              <a:rPr lang="en-GB" sz="2000" i="1" dirty="0"/>
              <a:t>May 2025</a:t>
            </a:r>
            <a:br>
              <a:rPr lang="en-GB" sz="2000" i="1" dirty="0"/>
            </a:br>
            <a:r>
              <a:rPr lang="en-GB" sz="2000" i="1" dirty="0"/>
              <a:t>CERN</a:t>
            </a:r>
            <a:endParaRPr lang="en-GB" i="1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34ACFCA-DB65-4A4A-B310-971253F30BF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sz="2000" b="1" dirty="0"/>
              <a:t>WP2</a:t>
            </a:r>
            <a:br>
              <a:rPr lang="en-GB" sz="2000" b="1" dirty="0"/>
            </a:br>
            <a:r>
              <a:rPr lang="en-GB" sz="2000" b="1" dirty="0"/>
              <a:t>Communication, Outreach and Knowledge Transfer</a:t>
            </a:r>
          </a:p>
          <a:p>
            <a:r>
              <a:rPr lang="en-GB" sz="1900" u="sng" dirty="0"/>
              <a:t>Ana Rita Pinho </a:t>
            </a:r>
            <a:r>
              <a:rPr lang="en-GB" sz="1900" dirty="0"/>
              <a:t>(CERN), Ana </a:t>
            </a:r>
            <a:r>
              <a:rPr lang="en-GB" sz="1900" dirty="0" err="1"/>
              <a:t>Dorda</a:t>
            </a:r>
            <a:r>
              <a:rPr lang="en-GB" sz="1900" dirty="0"/>
              <a:t> (CERN), Anne Dabrowski (CERN), </a:t>
            </a:r>
            <a:r>
              <a:rPr lang="en-US" sz="19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Beatrice </a:t>
            </a:r>
            <a:r>
              <a:rPr lang="en-US" sz="19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Mandelli</a:t>
            </a:r>
            <a:r>
              <a:rPr lang="en-US" sz="19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(CERN), </a:t>
            </a:r>
            <a:endParaRPr lang="en-GB" sz="1900" dirty="0"/>
          </a:p>
          <a:p>
            <a:r>
              <a:rPr lang="en-GB" sz="1900" dirty="0"/>
              <a:t>Thomas Brent (CERN), Antoine </a:t>
            </a:r>
            <a:r>
              <a:rPr lang="en-GB" sz="1900" dirty="0" err="1"/>
              <a:t>Laudrain</a:t>
            </a:r>
            <a:r>
              <a:rPr lang="en-GB" sz="1900" dirty="0"/>
              <a:t> (DESY)</a:t>
            </a:r>
          </a:p>
          <a:p>
            <a:endParaRPr lang="en-GB" sz="2000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7FF37D5-59FC-B94B-ADE2-4B1A5002AF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/>
              <a:t>AIDAinnova</a:t>
            </a:r>
            <a:r>
              <a:rPr lang="en-GB" dirty="0"/>
              <a:t> Annual Meeting Prague- WP2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883BB89-E605-344C-83A4-355154FC01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FAA69-9CF0-9645-8C08-4E7AFEC54ED8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95404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4AECD41-400F-7148-BE0E-55CB3E3E0D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Objectives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E9A4259-F322-D240-818B-6A017968C7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sz="3100" b="1" dirty="0">
                <a:solidFill>
                  <a:srgbClr val="9ECCD6"/>
                </a:solidFill>
              </a:rPr>
              <a:t>Task 2.1. Work Package coordination</a:t>
            </a:r>
          </a:p>
          <a:p>
            <a:pPr lvl="1"/>
            <a:r>
              <a:rPr lang="en-GB" dirty="0">
                <a:solidFill>
                  <a:srgbClr val="9ECCD6"/>
                </a:solidFill>
              </a:rPr>
              <a:t>Coordinate the WP.</a:t>
            </a:r>
          </a:p>
          <a:p>
            <a:pPr lvl="1"/>
            <a:r>
              <a:rPr lang="en-GB" dirty="0">
                <a:solidFill>
                  <a:srgbClr val="9ECCD6"/>
                </a:solidFill>
              </a:rPr>
              <a:t>Create a network of Knowledge Transfer Officers (KTOs) within the </a:t>
            </a:r>
            <a:r>
              <a:rPr lang="en-GB" dirty="0" err="1">
                <a:solidFill>
                  <a:srgbClr val="9ECCD6"/>
                </a:solidFill>
              </a:rPr>
              <a:t>AIDAinnova</a:t>
            </a:r>
            <a:r>
              <a:rPr lang="en-GB" dirty="0">
                <a:solidFill>
                  <a:srgbClr val="9ECCD6"/>
                </a:solidFill>
              </a:rPr>
              <a:t> beneficiaries and coordinate their work and liaise with KTOs in other Innovation Pilots</a:t>
            </a:r>
          </a:p>
          <a:p>
            <a:pPr marL="457200" lvl="1" indent="0">
              <a:buNone/>
            </a:pPr>
            <a:endParaRPr lang="en-GB" dirty="0"/>
          </a:p>
          <a:p>
            <a:r>
              <a:rPr lang="en-GB" sz="3100" b="1" dirty="0"/>
              <a:t>Task 2.2. Communication, dissemination and outreach</a:t>
            </a:r>
          </a:p>
          <a:p>
            <a:pPr lvl="1"/>
            <a:r>
              <a:rPr lang="en-GB" dirty="0"/>
              <a:t>Define and implement a communication strategy to address key stakeholders in particle physics.</a:t>
            </a:r>
          </a:p>
          <a:p>
            <a:pPr lvl="1"/>
            <a:r>
              <a:rPr lang="en-GB" dirty="0"/>
              <a:t>Ensure the flow of information within the project (internal).</a:t>
            </a:r>
          </a:p>
          <a:p>
            <a:pPr lvl="1"/>
            <a:r>
              <a:rPr lang="en-GB" dirty="0"/>
              <a:t>Report the results of the project to a wider audience (external).</a:t>
            </a:r>
          </a:p>
          <a:p>
            <a:pPr lvl="1"/>
            <a:r>
              <a:rPr lang="en-GB" dirty="0"/>
              <a:t>Engage the detector community and industry to enhance societal impact of fundamental research.</a:t>
            </a:r>
          </a:p>
          <a:p>
            <a:pPr lvl="1"/>
            <a:endParaRPr lang="en-GB" dirty="0">
              <a:solidFill>
                <a:srgbClr val="9ECCD6"/>
              </a:solidFill>
            </a:endParaRPr>
          </a:p>
          <a:p>
            <a:r>
              <a:rPr lang="en-GB" sz="3100" b="1" dirty="0">
                <a:solidFill>
                  <a:srgbClr val="9ECCD6"/>
                </a:solidFill>
              </a:rPr>
              <a:t>Task 2.3. Careers of young detector scientists</a:t>
            </a:r>
          </a:p>
          <a:p>
            <a:pPr lvl="1"/>
            <a:r>
              <a:rPr lang="en-GB" dirty="0">
                <a:solidFill>
                  <a:srgbClr val="9ECCD6"/>
                </a:solidFill>
              </a:rPr>
              <a:t>Enhance recognition, training and career opportunities for detector scientists.</a:t>
            </a:r>
          </a:p>
          <a:p>
            <a:pPr lvl="1"/>
            <a:endParaRPr lang="en-GB" dirty="0">
              <a:solidFill>
                <a:srgbClr val="9ECCD6"/>
              </a:solidFill>
            </a:endParaRPr>
          </a:p>
          <a:p>
            <a:r>
              <a:rPr lang="en-GB" sz="3100" b="1" dirty="0">
                <a:solidFill>
                  <a:srgbClr val="9ECCD6"/>
                </a:solidFill>
              </a:rPr>
              <a:t>Task 2.4. Industrial relations and Knowledge Transfer</a:t>
            </a:r>
          </a:p>
          <a:p>
            <a:pPr lvl="1"/>
            <a:r>
              <a:rPr lang="en-GB" dirty="0">
                <a:solidFill>
                  <a:srgbClr val="9ECCD6"/>
                </a:solidFill>
              </a:rPr>
              <a:t>Promote co-innovation with industry to demonstrate societal impact of fundamental research.</a:t>
            </a:r>
          </a:p>
          <a:p>
            <a:pPr lvl="1"/>
            <a:r>
              <a:rPr lang="en-GB" dirty="0">
                <a:solidFill>
                  <a:srgbClr val="9ECCD6"/>
                </a:solidFill>
              </a:rPr>
              <a:t>Impact analysis of innovation aligned with UN Sustainable Development Goals.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47C589D-AF21-654D-BDBE-713DCBEE97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FAA69-9CF0-9645-8C08-4E7AFEC54ED8}" type="slidenum">
              <a:rPr lang="en-GB" smtClean="0"/>
              <a:t>10</a:t>
            </a:fld>
            <a:endParaRPr lang="en-GB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61CD283-8ACD-01B1-9502-4696758F1E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GB" dirty="0" err="1"/>
              <a:t>AIDAinnova</a:t>
            </a:r>
            <a:r>
              <a:rPr lang="en-GB" dirty="0"/>
              <a:t> Annual Meeting Prague- WP2</a:t>
            </a:r>
          </a:p>
        </p:txBody>
      </p:sp>
    </p:spTree>
    <p:extLst>
      <p:ext uri="{BB962C8B-B14F-4D97-AF65-F5344CB8AC3E}">
        <p14:creationId xmlns:p14="http://schemas.microsoft.com/office/powerpoint/2010/main" val="40176951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B6CB851-306A-E54C-8836-D18A78B63E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Communication channels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8A35FFB-676B-E04E-A00D-0409C5DD41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FAA69-9CF0-9645-8C08-4E7AFEC54ED8}" type="slidenum">
              <a:rPr lang="en-GB" smtClean="0"/>
              <a:t>11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2C1713A-F392-B344-9FE8-0B2F643EAF0D}"/>
              </a:ext>
            </a:extLst>
          </p:cNvPr>
          <p:cNvSpPr/>
          <p:nvPr/>
        </p:nvSpPr>
        <p:spPr>
          <a:xfrm>
            <a:off x="1263580" y="2315993"/>
            <a:ext cx="28391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rgbClr val="330457"/>
                </a:solidFill>
                <a:latin typeface="Helvetica" pitchFamily="2" charset="0"/>
              </a:rPr>
              <a:t>Project website</a:t>
            </a:r>
          </a:p>
          <a:p>
            <a:pPr algn="ctr"/>
            <a:r>
              <a:rPr lang="en-GB" dirty="0" err="1">
                <a:latin typeface="Helvetica" pitchFamily="2" charset="0"/>
              </a:rPr>
              <a:t>aidainnova.web.cern.ch</a:t>
            </a:r>
            <a:endParaRPr lang="en-GB" dirty="0">
              <a:latin typeface="Helvetica" pitchFamily="2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ED764B5-E18B-D944-91B2-C7A19C2374B9}"/>
              </a:ext>
            </a:extLst>
          </p:cNvPr>
          <p:cNvSpPr/>
          <p:nvPr/>
        </p:nvSpPr>
        <p:spPr>
          <a:xfrm>
            <a:off x="6096000" y="4229654"/>
            <a:ext cx="33761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rgbClr val="330457"/>
                </a:solidFill>
                <a:latin typeface="Helvetica" pitchFamily="2" charset="0"/>
              </a:rPr>
              <a:t>Events</a:t>
            </a:r>
            <a:br>
              <a:rPr lang="en-GB" b="1" dirty="0">
                <a:latin typeface="Helvetica" pitchFamily="2" charset="0"/>
              </a:rPr>
            </a:br>
            <a:r>
              <a:rPr lang="en-GB" dirty="0">
                <a:latin typeface="Helvetica" pitchFamily="2" charset="0"/>
              </a:rPr>
              <a:t>Workshop, conference, nights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0F6081E-0BCB-2644-A975-9B7DA6FED26F}"/>
              </a:ext>
            </a:extLst>
          </p:cNvPr>
          <p:cNvSpPr/>
          <p:nvPr/>
        </p:nvSpPr>
        <p:spPr>
          <a:xfrm>
            <a:off x="4355381" y="2315992"/>
            <a:ext cx="304160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b="1" dirty="0">
                <a:solidFill>
                  <a:srgbClr val="330457"/>
                </a:solidFill>
                <a:latin typeface="Helvetica" pitchFamily="2" charset="0"/>
              </a:rPr>
              <a:t>Mailing lists</a:t>
            </a:r>
            <a:r>
              <a:rPr lang="en-GB" dirty="0">
                <a:latin typeface="Helvetica" pitchFamily="2" charset="0"/>
              </a:rPr>
              <a:t>,</a:t>
            </a:r>
            <a:br>
              <a:rPr lang="en-GB" dirty="0">
                <a:latin typeface="Helvetica" pitchFamily="2" charset="0"/>
              </a:rPr>
            </a:br>
            <a:r>
              <a:rPr lang="en-GB" dirty="0">
                <a:latin typeface="Helvetica" pitchFamily="2" charset="0"/>
              </a:rPr>
              <a:t>including internal newsletter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4C99478-2A17-3E46-BB07-63DC3C3A381C}"/>
              </a:ext>
            </a:extLst>
          </p:cNvPr>
          <p:cNvSpPr/>
          <p:nvPr/>
        </p:nvSpPr>
        <p:spPr>
          <a:xfrm>
            <a:off x="7649640" y="2289350"/>
            <a:ext cx="33761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rgbClr val="330457"/>
                </a:solidFill>
                <a:latin typeface="Helvetica" pitchFamily="2" charset="0"/>
              </a:rPr>
              <a:t>External newsletter</a:t>
            </a:r>
          </a:p>
          <a:p>
            <a:pPr algn="ctr"/>
            <a:r>
              <a:rPr lang="en-GB" i="1" dirty="0">
                <a:latin typeface="Helvetica" pitchFamily="2" charset="0"/>
              </a:rPr>
              <a:t>On Track </a:t>
            </a:r>
            <a:r>
              <a:rPr lang="en-GB" dirty="0">
                <a:latin typeface="Helvetica" pitchFamily="2" charset="0"/>
              </a:rPr>
              <a:t>(quarterly).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D171AAF-EBB8-644D-8FC9-A8A21A636E25}"/>
              </a:ext>
            </a:extLst>
          </p:cNvPr>
          <p:cNvSpPr/>
          <p:nvPr/>
        </p:nvSpPr>
        <p:spPr>
          <a:xfrm>
            <a:off x="2801741" y="4229654"/>
            <a:ext cx="304160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rgbClr val="330457"/>
                </a:solidFill>
                <a:latin typeface="Helvetica" pitchFamily="2" charset="0"/>
              </a:rPr>
              <a:t>Participants channels</a:t>
            </a:r>
            <a:r>
              <a:rPr lang="en-GB" dirty="0">
                <a:latin typeface="Helvetica" pitchFamily="2" charset="0"/>
              </a:rPr>
              <a:t>,</a:t>
            </a:r>
            <a:br>
              <a:rPr lang="en-GB" dirty="0">
                <a:latin typeface="Helvetica" pitchFamily="2" charset="0"/>
              </a:rPr>
            </a:br>
            <a:r>
              <a:rPr lang="en-GB" dirty="0">
                <a:latin typeface="Helvetica" pitchFamily="2" charset="0"/>
              </a:rPr>
              <a:t>including social media</a:t>
            </a: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E00D230D-E600-1F47-B725-1597D073C0B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5723" t="34250" r="37257" b="34250"/>
          <a:stretch/>
        </p:blipFill>
        <p:spPr>
          <a:xfrm>
            <a:off x="1939170" y="1340768"/>
            <a:ext cx="1487963" cy="975745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787BEAFB-B39C-AC48-8031-D02015DEEC5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7596" t="36350" r="37257" b="37374"/>
          <a:stretch/>
        </p:blipFill>
        <p:spPr>
          <a:xfrm>
            <a:off x="5059202" y="1448453"/>
            <a:ext cx="1633959" cy="960394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5F6881EF-2169-4049-8556-EE650846446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5955" t="31100" r="37257" b="32151"/>
          <a:stretch/>
        </p:blipFill>
        <p:spPr>
          <a:xfrm>
            <a:off x="3328048" y="3000497"/>
            <a:ext cx="1772987" cy="1368152"/>
          </a:xfrm>
          <a:prstGeom prst="rect">
            <a:avLst/>
          </a:prstGeom>
        </p:spPr>
      </p:pic>
      <p:pic>
        <p:nvPicPr>
          <p:cNvPr id="27" name="Image 26">
            <a:extLst>
              <a:ext uri="{FF2B5EF4-FFF2-40B4-BE49-F238E27FC236}">
                <a16:creationId xmlns:a16="http://schemas.microsoft.com/office/drawing/2014/main" id="{666C9985-ECE1-1244-B4A7-0D0BD9DAFEC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9192" t="33201" r="39329" b="32150"/>
          <a:stretch/>
        </p:blipFill>
        <p:spPr>
          <a:xfrm>
            <a:off x="7009190" y="2962323"/>
            <a:ext cx="1549786" cy="1406326"/>
          </a:xfrm>
          <a:prstGeom prst="rect">
            <a:avLst/>
          </a:prstGeom>
        </p:spPr>
      </p:pic>
      <p:pic>
        <p:nvPicPr>
          <p:cNvPr id="28" name="Image 27">
            <a:extLst>
              <a:ext uri="{FF2B5EF4-FFF2-40B4-BE49-F238E27FC236}">
                <a16:creationId xmlns:a16="http://schemas.microsoft.com/office/drawing/2014/main" id="{BB974F40-962F-F347-8DF9-FFA747E10F2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28185" y="1595882"/>
            <a:ext cx="2419075" cy="69346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FD48CB4-9385-D4D6-388E-363B4D836E85}"/>
              </a:ext>
            </a:extLst>
          </p:cNvPr>
          <p:cNvSpPr txBox="1"/>
          <p:nvPr/>
        </p:nvSpPr>
        <p:spPr>
          <a:xfrm>
            <a:off x="1453479" y="5182307"/>
            <a:ext cx="928504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rgbClr val="F7941D"/>
                </a:solidFill>
              </a:rPr>
              <a:t>We</a:t>
            </a:r>
            <a:r>
              <a:rPr lang="en-CH" sz="2400" dirty="0">
                <a:solidFill>
                  <a:srgbClr val="F7941D"/>
                </a:solidFill>
              </a:rPr>
              <a:t> are here to help. Come to us to make the community more visible!</a:t>
            </a:r>
            <a:endParaRPr lang="en-US" sz="2400" dirty="0">
              <a:solidFill>
                <a:srgbClr val="F7941D"/>
              </a:solidFill>
            </a:endParaRPr>
          </a:p>
          <a:p>
            <a:endParaRPr lang="en-CH" sz="2400" dirty="0">
              <a:solidFill>
                <a:srgbClr val="F7941D"/>
              </a:solidFill>
            </a:endParaRPr>
          </a:p>
        </p:txBody>
      </p:sp>
      <p:pic>
        <p:nvPicPr>
          <p:cNvPr id="4" name="Graphic 3" descr="Megaphone1 with solid fill">
            <a:extLst>
              <a:ext uri="{FF2B5EF4-FFF2-40B4-BE49-F238E27FC236}">
                <a16:creationId xmlns:a16="http://schemas.microsoft.com/office/drawing/2014/main" id="{FECAE967-9205-84E4-9449-BBF44ACABB5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11424" y="4584376"/>
            <a:ext cx="914400" cy="914400"/>
          </a:xfrm>
          <a:prstGeom prst="rect">
            <a:avLst/>
          </a:prstGeom>
        </p:spPr>
      </p:pic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8D477CDD-19D8-6717-1C06-CD75A8ADEC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GB" dirty="0" err="1"/>
              <a:t>AIDAinnova</a:t>
            </a:r>
            <a:r>
              <a:rPr lang="en-GB" dirty="0"/>
              <a:t> Annual Meeting Prague- WP2</a:t>
            </a:r>
          </a:p>
        </p:txBody>
      </p:sp>
    </p:spTree>
    <p:extLst>
      <p:ext uri="{BB962C8B-B14F-4D97-AF65-F5344CB8AC3E}">
        <p14:creationId xmlns:p14="http://schemas.microsoft.com/office/powerpoint/2010/main" val="4119849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2A2D64-842D-4E06-2FF1-70C62C72BF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002E36D-6552-3685-B735-F66BDF3193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1744" y="332656"/>
            <a:ext cx="7562056" cy="615603"/>
          </a:xfrm>
        </p:spPr>
        <p:txBody>
          <a:bodyPr>
            <a:normAutofit fontScale="90000"/>
          </a:bodyPr>
          <a:lstStyle/>
          <a:p>
            <a:r>
              <a:rPr lang="en-GB" b="1" dirty="0"/>
              <a:t>Results/highlights</a:t>
            </a:r>
            <a:br>
              <a:rPr lang="en-GB" b="1" dirty="0"/>
            </a:br>
            <a:r>
              <a:rPr lang="en-GB" sz="3600" b="1" dirty="0"/>
              <a:t>Task 2.2: Output</a:t>
            </a:r>
            <a:endParaRPr lang="en-GB" b="1" dirty="0"/>
          </a:p>
        </p:txBody>
      </p:sp>
      <p:sp>
        <p:nvSpPr>
          <p:cNvPr id="5" name="Rectangle à coins arrondis 4">
            <a:extLst>
              <a:ext uri="{FF2B5EF4-FFF2-40B4-BE49-F238E27FC236}">
                <a16:creationId xmlns:a16="http://schemas.microsoft.com/office/drawing/2014/main" id="{E5A6B726-ABE1-C560-A1F3-4B2CC9B5CF93}"/>
              </a:ext>
            </a:extLst>
          </p:cNvPr>
          <p:cNvSpPr/>
          <p:nvPr/>
        </p:nvSpPr>
        <p:spPr>
          <a:xfrm>
            <a:off x="1055688" y="3895732"/>
            <a:ext cx="10080625" cy="2197564"/>
          </a:xfrm>
          <a:prstGeom prst="roundRect">
            <a:avLst/>
          </a:prstGeom>
          <a:ln>
            <a:solidFill>
              <a:srgbClr val="330457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500" b="1" dirty="0">
                <a:solidFill>
                  <a:srgbClr val="330457"/>
                </a:solidFill>
              </a:rPr>
              <a:t>Publication targets (data from </a:t>
            </a:r>
            <a:r>
              <a:rPr lang="en-GB" sz="1500" b="1" dirty="0" err="1">
                <a:solidFill>
                  <a:srgbClr val="330457"/>
                </a:solidFill>
              </a:rPr>
              <a:t>Zenodo</a:t>
            </a:r>
            <a:r>
              <a:rPr lang="en-GB" sz="1500" b="1" dirty="0">
                <a:solidFill>
                  <a:srgbClr val="330457"/>
                </a:solidFill>
              </a:rPr>
              <a:t> -&gt; Please contact us!)</a:t>
            </a:r>
          </a:p>
          <a:p>
            <a:pPr algn="ctr"/>
            <a:endParaRPr lang="en-GB" sz="1500" b="1" dirty="0">
              <a:solidFill>
                <a:srgbClr val="330457"/>
              </a:solidFill>
            </a:endParaRPr>
          </a:p>
          <a:p>
            <a:pPr algn="ctr"/>
            <a:endParaRPr lang="en-GB" sz="1500" b="1" dirty="0">
              <a:solidFill>
                <a:srgbClr val="330457"/>
              </a:solidFill>
            </a:endParaRPr>
          </a:p>
          <a:p>
            <a:pPr algn="ctr"/>
            <a:endParaRPr lang="en-GB" sz="1500" b="1" dirty="0">
              <a:solidFill>
                <a:srgbClr val="330457"/>
              </a:solidFill>
            </a:endParaRPr>
          </a:p>
          <a:p>
            <a:pPr algn="ctr"/>
            <a:endParaRPr lang="en-GB" sz="1600" dirty="0">
              <a:solidFill>
                <a:srgbClr val="330457"/>
              </a:solidFill>
            </a:endParaRPr>
          </a:p>
          <a:p>
            <a:pPr algn="ctr"/>
            <a:endParaRPr lang="en-GB" sz="1600" dirty="0">
              <a:solidFill>
                <a:srgbClr val="330457"/>
              </a:solidFill>
            </a:endParaRPr>
          </a:p>
          <a:p>
            <a:pPr algn="ctr"/>
            <a:endParaRPr lang="en-GB" sz="1600" dirty="0">
              <a:solidFill>
                <a:srgbClr val="330457"/>
              </a:solidFill>
            </a:endParaRPr>
          </a:p>
          <a:p>
            <a:pPr algn="ctr"/>
            <a:endParaRPr lang="en-GB" sz="1600" dirty="0">
              <a:solidFill>
                <a:srgbClr val="330457"/>
              </a:solidFill>
            </a:endParaRPr>
          </a:p>
          <a:p>
            <a:pPr algn="ctr"/>
            <a:endParaRPr lang="en-GB" sz="1600" dirty="0">
              <a:solidFill>
                <a:srgbClr val="330457"/>
              </a:solidFill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D01F7836-2572-FF31-D105-B0B94570E5D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07004" y="1582206"/>
            <a:ext cx="1924336" cy="1086510"/>
          </a:xfrm>
          <a:prstGeom prst="roundRect">
            <a:avLst/>
          </a:prstGeom>
          <a:ln w="12700">
            <a:solidFill>
              <a:srgbClr val="330457"/>
            </a:solidFill>
          </a:ln>
        </p:spPr>
      </p:pic>
      <p:sp>
        <p:nvSpPr>
          <p:cNvPr id="7" name="Rectangle à coins arrondis 6">
            <a:extLst>
              <a:ext uri="{FF2B5EF4-FFF2-40B4-BE49-F238E27FC236}">
                <a16:creationId xmlns:a16="http://schemas.microsoft.com/office/drawing/2014/main" id="{61EF9081-7AAB-BEFE-843D-F89C27A24733}"/>
              </a:ext>
            </a:extLst>
          </p:cNvPr>
          <p:cNvSpPr/>
          <p:nvPr/>
        </p:nvSpPr>
        <p:spPr>
          <a:xfrm>
            <a:off x="1804018" y="1580154"/>
            <a:ext cx="1924335" cy="1085750"/>
          </a:xfrm>
          <a:prstGeom prst="roundRect">
            <a:avLst/>
          </a:prstGeom>
          <a:noFill/>
          <a:ln>
            <a:solidFill>
              <a:srgbClr val="33045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330457"/>
              </a:solidFill>
            </a:endParaRPr>
          </a:p>
        </p:txBody>
      </p:sp>
      <p:sp>
        <p:nvSpPr>
          <p:cNvPr id="8" name="Rectangle à coins arrondis 7">
            <a:extLst>
              <a:ext uri="{FF2B5EF4-FFF2-40B4-BE49-F238E27FC236}">
                <a16:creationId xmlns:a16="http://schemas.microsoft.com/office/drawing/2014/main" id="{40270CB0-E5D5-2AB9-2DA1-9724BE5C25F9}"/>
              </a:ext>
            </a:extLst>
          </p:cNvPr>
          <p:cNvSpPr/>
          <p:nvPr/>
        </p:nvSpPr>
        <p:spPr>
          <a:xfrm>
            <a:off x="6208090" y="1580154"/>
            <a:ext cx="1924335" cy="1085751"/>
          </a:xfrm>
          <a:prstGeom prst="roundRect">
            <a:avLst/>
          </a:prstGeom>
          <a:noFill/>
          <a:ln>
            <a:solidFill>
              <a:srgbClr val="33045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330457"/>
              </a:solidFill>
            </a:endParaRPr>
          </a:p>
        </p:txBody>
      </p:sp>
      <p:sp>
        <p:nvSpPr>
          <p:cNvPr id="9" name="Rectangle à coins arrondis 8">
            <a:extLst>
              <a:ext uri="{FF2B5EF4-FFF2-40B4-BE49-F238E27FC236}">
                <a16:creationId xmlns:a16="http://schemas.microsoft.com/office/drawing/2014/main" id="{645CEA7D-7235-2C81-8295-E0BD2D4199FE}"/>
              </a:ext>
            </a:extLst>
          </p:cNvPr>
          <p:cNvSpPr/>
          <p:nvPr/>
        </p:nvSpPr>
        <p:spPr>
          <a:xfrm>
            <a:off x="1804017" y="2665904"/>
            <a:ext cx="1924335" cy="798861"/>
          </a:xfrm>
          <a:prstGeom prst="roundRect">
            <a:avLst/>
          </a:prstGeom>
          <a:ln>
            <a:solidFill>
              <a:srgbClr val="330457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500" b="1">
                <a:solidFill>
                  <a:srgbClr val="330457"/>
                </a:solidFill>
              </a:rPr>
              <a:t>Logo and branding</a:t>
            </a:r>
          </a:p>
        </p:txBody>
      </p:sp>
      <p:sp>
        <p:nvSpPr>
          <p:cNvPr id="10" name="Rectangle à coins arrondis 9">
            <a:extLst>
              <a:ext uri="{FF2B5EF4-FFF2-40B4-BE49-F238E27FC236}">
                <a16:creationId xmlns:a16="http://schemas.microsoft.com/office/drawing/2014/main" id="{398FEF9E-D3A8-049F-79BF-656C6719B9C1}"/>
              </a:ext>
            </a:extLst>
          </p:cNvPr>
          <p:cNvSpPr/>
          <p:nvPr/>
        </p:nvSpPr>
        <p:spPr>
          <a:xfrm>
            <a:off x="4006052" y="2665905"/>
            <a:ext cx="1924335" cy="798861"/>
          </a:xfrm>
          <a:prstGeom prst="roundRect">
            <a:avLst/>
          </a:prstGeom>
          <a:ln>
            <a:solidFill>
              <a:srgbClr val="330457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500" b="1" dirty="0">
                <a:solidFill>
                  <a:srgbClr val="330457"/>
                </a:solidFill>
              </a:rPr>
              <a:t>Website</a:t>
            </a:r>
          </a:p>
          <a:p>
            <a:pPr algn="ctr"/>
            <a:r>
              <a:rPr lang="en-GB" sz="1500" dirty="0">
                <a:solidFill>
                  <a:srgbClr val="330457"/>
                </a:solidFill>
              </a:rPr>
              <a:t>&gt;5600 unique visitors</a:t>
            </a:r>
          </a:p>
          <a:p>
            <a:pPr algn="ctr"/>
            <a:r>
              <a:rPr lang="en-GB" sz="1500" dirty="0">
                <a:solidFill>
                  <a:srgbClr val="330457"/>
                </a:solidFill>
              </a:rPr>
              <a:t>36 articles</a:t>
            </a:r>
          </a:p>
        </p:txBody>
      </p:sp>
      <p:sp>
        <p:nvSpPr>
          <p:cNvPr id="11" name="Rectangle à coins arrondis 10">
            <a:extLst>
              <a:ext uri="{FF2B5EF4-FFF2-40B4-BE49-F238E27FC236}">
                <a16:creationId xmlns:a16="http://schemas.microsoft.com/office/drawing/2014/main" id="{F151DF2E-1E9E-17A7-AF67-EDFF9BE80CE1}"/>
              </a:ext>
            </a:extLst>
          </p:cNvPr>
          <p:cNvSpPr/>
          <p:nvPr/>
        </p:nvSpPr>
        <p:spPr>
          <a:xfrm>
            <a:off x="6208090" y="2665905"/>
            <a:ext cx="1924335" cy="798861"/>
          </a:xfrm>
          <a:prstGeom prst="roundRect">
            <a:avLst/>
          </a:prstGeom>
          <a:ln>
            <a:solidFill>
              <a:srgbClr val="330457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500" b="1" dirty="0">
                <a:solidFill>
                  <a:srgbClr val="330457"/>
                </a:solidFill>
              </a:rPr>
              <a:t>Newsletter</a:t>
            </a:r>
          </a:p>
          <a:p>
            <a:pPr algn="ctr"/>
            <a:r>
              <a:rPr lang="en-GB" sz="1500" dirty="0">
                <a:solidFill>
                  <a:srgbClr val="330457"/>
                </a:solidFill>
              </a:rPr>
              <a:t>&gt;400 subscribers</a:t>
            </a:r>
          </a:p>
          <a:p>
            <a:pPr algn="ctr"/>
            <a:r>
              <a:rPr lang="en-GB" sz="1500" dirty="0">
                <a:solidFill>
                  <a:srgbClr val="330457"/>
                </a:solidFill>
              </a:rPr>
              <a:t>7 issues</a:t>
            </a:r>
          </a:p>
        </p:txBody>
      </p:sp>
      <p:sp>
        <p:nvSpPr>
          <p:cNvPr id="12" name="Rectangle à coins arrondis 11">
            <a:extLst>
              <a:ext uri="{FF2B5EF4-FFF2-40B4-BE49-F238E27FC236}">
                <a16:creationId xmlns:a16="http://schemas.microsoft.com/office/drawing/2014/main" id="{F1281209-BBDD-FC35-3680-2633D38C9353}"/>
              </a:ext>
            </a:extLst>
          </p:cNvPr>
          <p:cNvSpPr/>
          <p:nvPr/>
        </p:nvSpPr>
        <p:spPr>
          <a:xfrm>
            <a:off x="8407005" y="2665906"/>
            <a:ext cx="1924335" cy="798861"/>
          </a:xfrm>
          <a:prstGeom prst="roundRect">
            <a:avLst/>
          </a:prstGeom>
          <a:ln>
            <a:solidFill>
              <a:srgbClr val="330457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500" b="1" dirty="0">
                <a:solidFill>
                  <a:srgbClr val="330457"/>
                </a:solidFill>
              </a:rPr>
              <a:t>Introduction video</a:t>
            </a:r>
          </a:p>
          <a:p>
            <a:pPr algn="ctr"/>
            <a:r>
              <a:rPr lang="en-GB" sz="1500" dirty="0">
                <a:solidFill>
                  <a:srgbClr val="330457"/>
                </a:solidFill>
              </a:rPr>
              <a:t>On CERN YouTube</a:t>
            </a:r>
          </a:p>
          <a:p>
            <a:pPr algn="ctr"/>
            <a:r>
              <a:rPr lang="en-GB" sz="1500" dirty="0">
                <a:solidFill>
                  <a:srgbClr val="330457"/>
                </a:solidFill>
              </a:rPr>
              <a:t>&gt;5500 views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A14AC182-4AA8-6F8B-F652-61485D580D4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4555" y="1877293"/>
            <a:ext cx="1731404" cy="496335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7DAA5868-1A1D-5E4E-4206-D3F32AABB6E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02931" y="1571277"/>
            <a:ext cx="1927455" cy="1094628"/>
          </a:xfrm>
          <a:prstGeom prst="roundRect">
            <a:avLst/>
          </a:prstGeom>
          <a:ln w="12700">
            <a:solidFill>
              <a:srgbClr val="330457"/>
            </a:solidFill>
          </a:ln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23532EF9-3BE7-2F66-3B09-99F2318E04AA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1641" y="1300918"/>
            <a:ext cx="1649086" cy="1649086"/>
          </a:xfrm>
          <a:prstGeom prst="rect">
            <a:avLst/>
          </a:prstGeom>
        </p:spPr>
      </p:pic>
      <p:sp>
        <p:nvSpPr>
          <p:cNvPr id="16" name="Rectangle à coins arrondis 15">
            <a:extLst>
              <a:ext uri="{FF2B5EF4-FFF2-40B4-BE49-F238E27FC236}">
                <a16:creationId xmlns:a16="http://schemas.microsoft.com/office/drawing/2014/main" id="{24A4B07F-50F6-DB26-E5E5-E71E3926A6A9}"/>
              </a:ext>
            </a:extLst>
          </p:cNvPr>
          <p:cNvSpPr/>
          <p:nvPr/>
        </p:nvSpPr>
        <p:spPr>
          <a:xfrm>
            <a:off x="8323385" y="1453404"/>
            <a:ext cx="2073507" cy="2331187"/>
          </a:xfrm>
          <a:prstGeom prst="roundRect">
            <a:avLst/>
          </a:prstGeom>
          <a:noFill/>
          <a:ln w="38100">
            <a:solidFill>
              <a:srgbClr val="FD592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D5924"/>
              </a:solidFill>
            </a:endParaRPr>
          </a:p>
        </p:txBody>
      </p:sp>
      <p:sp>
        <p:nvSpPr>
          <p:cNvPr id="17" name="Rectangle à coins arrondis 16">
            <a:extLst>
              <a:ext uri="{FF2B5EF4-FFF2-40B4-BE49-F238E27FC236}">
                <a16:creationId xmlns:a16="http://schemas.microsoft.com/office/drawing/2014/main" id="{99875B63-55ED-9BD9-E2EA-361372AF4AA2}"/>
              </a:ext>
            </a:extLst>
          </p:cNvPr>
          <p:cNvSpPr/>
          <p:nvPr/>
        </p:nvSpPr>
        <p:spPr>
          <a:xfrm>
            <a:off x="3929904" y="1453405"/>
            <a:ext cx="2073507" cy="2331187"/>
          </a:xfrm>
          <a:prstGeom prst="roundRect">
            <a:avLst/>
          </a:prstGeom>
          <a:noFill/>
          <a:ln w="38100">
            <a:solidFill>
              <a:srgbClr val="FD592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D5924"/>
              </a:solidFill>
            </a:endParaRP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BB18504F-A7FB-DE6E-1BDE-EA42D02DC7EE}"/>
              </a:ext>
            </a:extLst>
          </p:cNvPr>
          <p:cNvSpPr txBox="1"/>
          <p:nvPr/>
        </p:nvSpPr>
        <p:spPr>
          <a:xfrm>
            <a:off x="4943699" y="3476814"/>
            <a:ext cx="924056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GB" sz="1400" b="1">
                <a:solidFill>
                  <a:srgbClr val="FD5924"/>
                </a:solidFill>
              </a:rPr>
              <a:t>MS4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685843C3-CC35-1D4E-34C6-C70A78B1B95E}"/>
              </a:ext>
            </a:extLst>
          </p:cNvPr>
          <p:cNvSpPr txBox="1"/>
          <p:nvPr/>
        </p:nvSpPr>
        <p:spPr>
          <a:xfrm>
            <a:off x="9337102" y="3490258"/>
            <a:ext cx="924056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GB" sz="1400" b="1" dirty="0">
                <a:solidFill>
                  <a:srgbClr val="FD5924"/>
                </a:solidFill>
              </a:rPr>
              <a:t>D2.1</a:t>
            </a:r>
          </a:p>
        </p:txBody>
      </p:sp>
      <p:graphicFrame>
        <p:nvGraphicFramePr>
          <p:cNvPr id="20" name="Tableau 19">
            <a:extLst>
              <a:ext uri="{FF2B5EF4-FFF2-40B4-BE49-F238E27FC236}">
                <a16:creationId xmlns:a16="http://schemas.microsoft.com/office/drawing/2014/main" id="{9452126F-11BA-8C94-B352-B8A02B965D19}"/>
              </a:ext>
            </a:extLst>
          </p:cNvPr>
          <p:cNvGraphicFramePr>
            <a:graphicFrameLocks noGrp="1"/>
          </p:cNvGraphicFramePr>
          <p:nvPr/>
        </p:nvGraphicFramePr>
        <p:xfrm>
          <a:off x="1199456" y="4173255"/>
          <a:ext cx="9793089" cy="18480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64363">
                  <a:extLst>
                    <a:ext uri="{9D8B030D-6E8A-4147-A177-3AD203B41FA5}">
                      <a16:colId xmlns:a16="http://schemas.microsoft.com/office/drawing/2014/main" val="901016915"/>
                    </a:ext>
                  </a:extLst>
                </a:gridCol>
                <a:gridCol w="3264363">
                  <a:extLst>
                    <a:ext uri="{9D8B030D-6E8A-4147-A177-3AD203B41FA5}">
                      <a16:colId xmlns:a16="http://schemas.microsoft.com/office/drawing/2014/main" val="2077719369"/>
                    </a:ext>
                  </a:extLst>
                </a:gridCol>
                <a:gridCol w="3264363">
                  <a:extLst>
                    <a:ext uri="{9D8B030D-6E8A-4147-A177-3AD203B41FA5}">
                      <a16:colId xmlns:a16="http://schemas.microsoft.com/office/drawing/2014/main" val="2577490887"/>
                    </a:ext>
                  </a:extLst>
                </a:gridCol>
              </a:tblGrid>
              <a:tr h="209630">
                <a:tc>
                  <a:txBody>
                    <a:bodyPr/>
                    <a:lstStyle/>
                    <a:p>
                      <a:pPr algn="ctr"/>
                      <a:r>
                        <a:rPr lang="en-GB" sz="1200" i="0"/>
                        <a:t>Objectives</a:t>
                      </a:r>
                    </a:p>
                  </a:txBody>
                  <a:tcPr>
                    <a:solidFill>
                      <a:srgbClr val="44A8A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i="0" dirty="0" err="1"/>
                        <a:t>AIDAinnova</a:t>
                      </a:r>
                      <a:r>
                        <a:rPr lang="en-GB" sz="1200" i="0" dirty="0"/>
                        <a:t> targets</a:t>
                      </a:r>
                    </a:p>
                  </a:txBody>
                  <a:tcPr>
                    <a:solidFill>
                      <a:srgbClr val="44A8A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i="0" dirty="0"/>
                        <a:t>C</a:t>
                      </a:r>
                      <a:r>
                        <a:rPr lang="en-GB" sz="1200" i="0" dirty="0" err="1"/>
                        <a:t>urrently</a:t>
                      </a:r>
                      <a:endParaRPr lang="en-GB" sz="1200" i="0" dirty="0"/>
                    </a:p>
                  </a:txBody>
                  <a:tcPr>
                    <a:solidFill>
                      <a:srgbClr val="44A8A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6247244"/>
                  </a:ext>
                </a:extLst>
              </a:tr>
              <a:tr h="476433">
                <a:tc>
                  <a:txBody>
                    <a:bodyPr/>
                    <a:lstStyle/>
                    <a:p>
                      <a:r>
                        <a:rPr lang="en-GB" sz="1200" i="0">
                          <a:solidFill>
                            <a:srgbClr val="330457"/>
                          </a:solidFill>
                        </a:rPr>
                        <a:t>Scientific dissemination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i="0">
                          <a:solidFill>
                            <a:srgbClr val="330457"/>
                          </a:solidFill>
                        </a:rPr>
                        <a:t>180 publications </a:t>
                      </a:r>
                      <a:r>
                        <a:rPr lang="en-GB" sz="1200" i="0">
                          <a:solidFill>
                            <a:srgbClr val="330457"/>
                          </a:solidFill>
                        </a:rPr>
                        <a:t>including 60 journal publications and 50 conference contributions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b="1" i="0" dirty="0">
                          <a:solidFill>
                            <a:srgbClr val="330457"/>
                          </a:solidFill>
                        </a:rPr>
                        <a:t>134</a:t>
                      </a:r>
                      <a:r>
                        <a:rPr lang="en-GB" sz="1200" i="0" dirty="0">
                          <a:solidFill>
                            <a:srgbClr val="330457"/>
                          </a:solidFill>
                        </a:rPr>
                        <a:t> </a:t>
                      </a:r>
                      <a:r>
                        <a:rPr lang="en-GB" sz="1200" b="1" i="0" dirty="0">
                          <a:solidFill>
                            <a:srgbClr val="330457"/>
                          </a:solidFill>
                        </a:rPr>
                        <a:t>publications</a:t>
                      </a:r>
                      <a:r>
                        <a:rPr lang="en-GB" sz="1200" i="0" dirty="0">
                          <a:solidFill>
                            <a:srgbClr val="330457"/>
                          </a:solidFill>
                        </a:rPr>
                        <a:t> including 40 journal publications and 9 conference contributions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5068324"/>
                  </a:ext>
                </a:extLst>
              </a:tr>
              <a:tr h="476433">
                <a:tc>
                  <a:txBody>
                    <a:bodyPr/>
                    <a:lstStyle/>
                    <a:p>
                      <a:r>
                        <a:rPr lang="en-GB" sz="1200" i="0" dirty="0">
                          <a:solidFill>
                            <a:srgbClr val="330457"/>
                          </a:solidFill>
                        </a:rPr>
                        <a:t>General communication and news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i="0">
                          <a:solidFill>
                            <a:srgbClr val="330457"/>
                          </a:solidFill>
                        </a:rPr>
                        <a:t>10 articles </a:t>
                      </a:r>
                      <a:r>
                        <a:rPr lang="en-GB" sz="1200" i="0">
                          <a:solidFill>
                            <a:srgbClr val="330457"/>
                          </a:solidFill>
                        </a:rPr>
                        <a:t>in newsletters and other communication channels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i="0" dirty="0">
                          <a:solidFill>
                            <a:srgbClr val="330457"/>
                          </a:solidFill>
                        </a:rPr>
                        <a:t>48 articles </a:t>
                      </a:r>
                      <a:r>
                        <a:rPr lang="en-GB" sz="1200" i="0" dirty="0">
                          <a:solidFill>
                            <a:srgbClr val="330457"/>
                          </a:solidFill>
                        </a:rPr>
                        <a:t>in newsletters and other communication channels (including 29 on the main website)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4659425"/>
                  </a:ext>
                </a:extLst>
              </a:tr>
              <a:tr h="343031">
                <a:tc>
                  <a:txBody>
                    <a:bodyPr/>
                    <a:lstStyle/>
                    <a:p>
                      <a:r>
                        <a:rPr lang="en-GB" sz="1200" i="0">
                          <a:solidFill>
                            <a:srgbClr val="330457"/>
                          </a:solidFill>
                        </a:rPr>
                        <a:t>Other communication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i="0" dirty="0">
                          <a:solidFill>
                            <a:srgbClr val="330457"/>
                          </a:solidFill>
                        </a:rPr>
                        <a:t>N/A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b="1" i="0" dirty="0">
                          <a:solidFill>
                            <a:srgbClr val="330457"/>
                          </a:solidFill>
                        </a:rPr>
                        <a:t>&gt;20 presentations </a:t>
                      </a:r>
                      <a:r>
                        <a:rPr lang="en-GB" sz="1200" i="0" dirty="0">
                          <a:solidFill>
                            <a:srgbClr val="330457"/>
                          </a:solidFill>
                        </a:rPr>
                        <a:t>at </a:t>
                      </a:r>
                      <a:r>
                        <a:rPr lang="en-GB" sz="1200" b="0" i="0" dirty="0">
                          <a:solidFill>
                            <a:srgbClr val="330457"/>
                          </a:solidFill>
                        </a:rPr>
                        <a:t>international physics workshops, 1 technical report, 4 posters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3786845"/>
                  </a:ext>
                </a:extLst>
              </a:tr>
            </a:tbl>
          </a:graphicData>
        </a:graphic>
      </p:graphicFrame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AF8A53A2-A689-46DF-90F1-80BFF241DC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FAA69-9CF0-9645-8C08-4E7AFEC54ED8}" type="slidenum">
              <a:rPr lang="en-GB" smtClean="0"/>
              <a:t>12</a:t>
            </a:fld>
            <a:endParaRPr lang="en-GB"/>
          </a:p>
        </p:txBody>
      </p:sp>
      <p:sp>
        <p:nvSpPr>
          <p:cNvPr id="21" name="Footer Placeholder 4">
            <a:extLst>
              <a:ext uri="{FF2B5EF4-FFF2-40B4-BE49-F238E27FC236}">
                <a16:creationId xmlns:a16="http://schemas.microsoft.com/office/drawing/2014/main" id="{2385620A-C988-A74B-25B8-8A8690ED81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GB" dirty="0" err="1"/>
              <a:t>AIDAinnova</a:t>
            </a:r>
            <a:r>
              <a:rPr lang="en-GB" dirty="0"/>
              <a:t> Annual Meeting Prague- WP2</a:t>
            </a:r>
          </a:p>
        </p:txBody>
      </p:sp>
    </p:spTree>
    <p:extLst>
      <p:ext uri="{BB962C8B-B14F-4D97-AF65-F5344CB8AC3E}">
        <p14:creationId xmlns:p14="http://schemas.microsoft.com/office/powerpoint/2010/main" val="3111452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BF462D8-96EA-0349-AD6D-728845E188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28" y="1340768"/>
            <a:ext cx="10515600" cy="4672336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n-GB" sz="4400" b="1" dirty="0"/>
              <a:t>What can </a:t>
            </a:r>
            <a:r>
              <a:rPr lang="en-GB" sz="4400" b="1" dirty="0" err="1"/>
              <a:t>AIDAInnova</a:t>
            </a:r>
            <a:r>
              <a:rPr lang="en-GB" sz="4400" b="1" dirty="0"/>
              <a:t> do</a:t>
            </a:r>
            <a:br>
              <a:rPr lang="en-GB" sz="4400" b="1" dirty="0"/>
            </a:br>
            <a:r>
              <a:rPr lang="en-GB" sz="4400" b="1" dirty="0"/>
              <a:t>to build a more effective, engaging communication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D93A700-2805-A24A-AC07-9CAAB4E5A3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FAA69-9CF0-9645-8C08-4E7AFEC54ED8}" type="slidenum">
              <a:rPr lang="en-GB" smtClean="0"/>
              <a:t>13</a:t>
            </a:fld>
            <a:endParaRPr lang="en-GB"/>
          </a:p>
        </p:txBody>
      </p:sp>
      <p:pic>
        <p:nvPicPr>
          <p:cNvPr id="7" name="Graphic 6" descr="Question Mark with solid fill">
            <a:extLst>
              <a:ext uri="{FF2B5EF4-FFF2-40B4-BE49-F238E27FC236}">
                <a16:creationId xmlns:a16="http://schemas.microsoft.com/office/drawing/2014/main" id="{62B05C8E-86C9-E76E-2FEC-F82CB497B9D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192344" y="2348880"/>
            <a:ext cx="2377623" cy="2377623"/>
          </a:xfrm>
          <a:prstGeom prst="rect">
            <a:avLst/>
          </a:prstGeom>
        </p:spPr>
      </p:pic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DA992A05-A8E7-D726-33F5-D53DBF306E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GB" dirty="0"/>
              <a:t>3</a:t>
            </a:r>
            <a:r>
              <a:rPr lang="en-GB" baseline="30000" dirty="0"/>
              <a:t>rd</a:t>
            </a:r>
            <a:r>
              <a:rPr lang="en-GB" dirty="0"/>
              <a:t> Annual Meeting - WP2</a:t>
            </a:r>
          </a:p>
        </p:txBody>
      </p:sp>
    </p:spTree>
    <p:extLst>
      <p:ext uri="{BB962C8B-B14F-4D97-AF65-F5344CB8AC3E}">
        <p14:creationId xmlns:p14="http://schemas.microsoft.com/office/powerpoint/2010/main" val="11918790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6FA5007-E3AF-7A42-91FA-C019D0ADDC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A more effective, engaging </a:t>
            </a:r>
            <a:r>
              <a:rPr lang="en-GB" b="1" dirty="0" err="1"/>
              <a:t>comms</a:t>
            </a:r>
            <a:endParaRPr lang="en-GB" b="1" dirty="0"/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E8D10F76-E53A-1243-8CE9-40C93C2331F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484784"/>
            <a:ext cx="5181600" cy="46085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/>
              <a:t>How can </a:t>
            </a:r>
            <a:r>
              <a:rPr lang="en-GB" b="1" u="sng" dirty="0"/>
              <a:t>we</a:t>
            </a:r>
            <a:r>
              <a:rPr lang="en-GB" b="1" dirty="0"/>
              <a:t> help:</a:t>
            </a:r>
          </a:p>
          <a:p>
            <a:pPr marL="0" indent="0">
              <a:buNone/>
            </a:pPr>
            <a:endParaRPr lang="en-GB" b="1" dirty="0"/>
          </a:p>
          <a:p>
            <a:pPr marL="514350" indent="-514350">
              <a:buClr>
                <a:srgbClr val="FD5924"/>
              </a:buClr>
              <a:buFont typeface="+mj-lt"/>
              <a:buAutoNum type="arabicPeriod"/>
            </a:pPr>
            <a:r>
              <a:rPr lang="en-GB" b="1" dirty="0"/>
              <a:t>Provide</a:t>
            </a:r>
            <a:r>
              <a:rPr lang="en-GB" dirty="0"/>
              <a:t> a service </a:t>
            </a:r>
            <a:r>
              <a:rPr lang="en-GB" sz="2000" dirty="0"/>
              <a:t>Website updates, creation (flyer, poster, video, photo).</a:t>
            </a:r>
            <a:endParaRPr lang="en-GB" dirty="0"/>
          </a:p>
          <a:p>
            <a:pPr marL="514350" indent="-514350">
              <a:buClr>
                <a:srgbClr val="FD5924"/>
              </a:buClr>
              <a:buFont typeface="+mj-lt"/>
              <a:buAutoNum type="arabicPeriod"/>
            </a:pPr>
            <a:endParaRPr lang="en-GB" dirty="0"/>
          </a:p>
          <a:p>
            <a:pPr marL="514350" indent="-514350">
              <a:buClr>
                <a:srgbClr val="FD5924"/>
              </a:buClr>
              <a:buFont typeface="+mj-lt"/>
              <a:buAutoNum type="arabicPeriod"/>
            </a:pPr>
            <a:r>
              <a:rPr lang="en-GB" b="1" dirty="0"/>
              <a:t>Build </a:t>
            </a:r>
            <a:r>
              <a:rPr lang="en-GB" dirty="0"/>
              <a:t>a story</a:t>
            </a:r>
          </a:p>
          <a:p>
            <a:pPr marL="514350" indent="-514350">
              <a:buClr>
                <a:srgbClr val="FD5924"/>
              </a:buClr>
              <a:buFont typeface="+mj-lt"/>
              <a:buAutoNum type="arabicPeriod"/>
            </a:pPr>
            <a:endParaRPr lang="en-GB" dirty="0"/>
          </a:p>
          <a:p>
            <a:pPr marL="514350" indent="-514350">
              <a:buClr>
                <a:srgbClr val="FD5924"/>
              </a:buClr>
              <a:buFont typeface="+mj-lt"/>
              <a:buAutoNum type="arabicPeriod"/>
            </a:pPr>
            <a:r>
              <a:rPr lang="en-GB" b="1" dirty="0"/>
              <a:t>Disseminate</a:t>
            </a:r>
            <a:r>
              <a:rPr lang="en-GB" dirty="0"/>
              <a:t> </a:t>
            </a:r>
            <a:r>
              <a:rPr lang="en-GB" sz="2000" dirty="0"/>
              <a:t>for recognition and funding.</a:t>
            </a:r>
          </a:p>
        </p:txBody>
      </p:sp>
      <p:sp>
        <p:nvSpPr>
          <p:cNvPr id="7" name="Espace réservé du contenu 6">
            <a:extLst>
              <a:ext uri="{FF2B5EF4-FFF2-40B4-BE49-F238E27FC236}">
                <a16:creationId xmlns:a16="http://schemas.microsoft.com/office/drawing/2014/main" id="{1677456B-085B-2742-BF54-689423B92A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484784"/>
            <a:ext cx="5181600" cy="460851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b="1" dirty="0"/>
              <a:t>How can </a:t>
            </a:r>
            <a:r>
              <a:rPr lang="en-GB" b="1" u="sng" dirty="0"/>
              <a:t>you</a:t>
            </a:r>
            <a:r>
              <a:rPr lang="en-GB" b="1" dirty="0"/>
              <a:t> help:</a:t>
            </a:r>
          </a:p>
          <a:p>
            <a:pPr marL="0" indent="0">
              <a:buNone/>
            </a:pPr>
            <a:endParaRPr lang="en-GB" b="1" dirty="0"/>
          </a:p>
          <a:p>
            <a:pPr marL="514350" indent="-514350">
              <a:buClr>
                <a:srgbClr val="FD5924"/>
              </a:buClr>
              <a:buFont typeface="+mj-lt"/>
              <a:buAutoNum type="arabicPeriod"/>
            </a:pPr>
            <a:r>
              <a:rPr lang="en-GB" b="1" dirty="0"/>
              <a:t>Explain </a:t>
            </a:r>
            <a:r>
              <a:rPr lang="en-GB" dirty="0"/>
              <a:t>your activity &amp; find nice stories</a:t>
            </a:r>
          </a:p>
          <a:p>
            <a:pPr marL="0" indent="0">
              <a:buClr>
                <a:srgbClr val="FD5924"/>
              </a:buClr>
              <a:buNone/>
            </a:pPr>
            <a:endParaRPr lang="en-GB" b="1" dirty="0"/>
          </a:p>
          <a:p>
            <a:pPr marL="514350" indent="-514350">
              <a:buClr>
                <a:srgbClr val="FD5924"/>
              </a:buClr>
              <a:buFont typeface="+mj-lt"/>
              <a:buAutoNum type="arabicPeriod" startAt="2"/>
            </a:pPr>
            <a:r>
              <a:rPr lang="en-GB" b="1" dirty="0"/>
              <a:t>Coordinate </a:t>
            </a:r>
            <a:r>
              <a:rPr lang="en-GB" dirty="0"/>
              <a:t>your communication with us</a:t>
            </a:r>
          </a:p>
          <a:p>
            <a:pPr marL="0" indent="0">
              <a:buClr>
                <a:srgbClr val="FD5924"/>
              </a:buClr>
              <a:buNone/>
            </a:pPr>
            <a:endParaRPr lang="en-GB" b="1" dirty="0"/>
          </a:p>
          <a:p>
            <a:pPr marL="514350" indent="-514350">
              <a:buClr>
                <a:srgbClr val="FD5924"/>
              </a:buClr>
              <a:buFont typeface="+mj-lt"/>
              <a:buAutoNum type="arabicPeriod" startAt="3"/>
            </a:pPr>
            <a:r>
              <a:rPr lang="en-GB" b="1" dirty="0"/>
              <a:t>Involve </a:t>
            </a:r>
            <a:r>
              <a:rPr lang="en-GB" dirty="0"/>
              <a:t>your institute and the beneficiaries you work with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E1134DE-B730-2F4D-A85B-A71E79A80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FAA69-9CF0-9645-8C08-4E7AFEC54ED8}" type="slidenum">
              <a:rPr lang="en-GB" smtClean="0"/>
              <a:t>14</a:t>
            </a:fld>
            <a:endParaRPr lang="en-GB"/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7B87F7CE-0894-FF48-AB6B-1844CF0C76F0}"/>
              </a:ext>
            </a:extLst>
          </p:cNvPr>
          <p:cNvCxnSpPr/>
          <p:nvPr/>
        </p:nvCxnSpPr>
        <p:spPr>
          <a:xfrm>
            <a:off x="6019800" y="1844824"/>
            <a:ext cx="0" cy="3456384"/>
          </a:xfrm>
          <a:prstGeom prst="line">
            <a:avLst/>
          </a:prstGeom>
          <a:ln>
            <a:solidFill>
              <a:srgbClr val="3304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AC2A6E69-3187-8D72-4042-1AEFFD33CF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GB" dirty="0"/>
              <a:t>3</a:t>
            </a:r>
            <a:r>
              <a:rPr lang="en-GB" baseline="30000" dirty="0"/>
              <a:t>rd</a:t>
            </a:r>
            <a:r>
              <a:rPr lang="en-GB" dirty="0"/>
              <a:t> Annual Meeting - WP2</a:t>
            </a:r>
          </a:p>
        </p:txBody>
      </p:sp>
    </p:spTree>
    <p:extLst>
      <p:ext uri="{BB962C8B-B14F-4D97-AF65-F5344CB8AC3E}">
        <p14:creationId xmlns:p14="http://schemas.microsoft.com/office/powerpoint/2010/main" val="34910568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923273-15BF-E236-C30A-1B3E1166B4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4000" dirty="0">
                <a:ea typeface="Calibri Light"/>
                <a:cs typeface="Calibri Light"/>
              </a:rPr>
              <a:t>Benefits of communicating your work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18FFFC-0997-C4D4-9E48-CBBFACE60A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9416" y="1484784"/>
            <a:ext cx="11090448" cy="467233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sz="2200" b="1" dirty="0">
                <a:ea typeface="Calibri"/>
                <a:cs typeface="Calibri"/>
              </a:rPr>
              <a:t>Convince funders and policy makers </a:t>
            </a:r>
            <a:r>
              <a:rPr lang="en-GB" sz="2200" dirty="0">
                <a:ea typeface="Calibri"/>
                <a:cs typeface="Calibri"/>
              </a:rPr>
              <a:t>– Draw attention to your work and demonstrate its impact, it could mean more money or support</a:t>
            </a:r>
            <a:endParaRPr lang="en-GB" dirty="0">
              <a:ea typeface="Calibri" panose="020F0502020204030204"/>
              <a:cs typeface="Calibri" panose="020F0502020204030204"/>
            </a:endParaRPr>
          </a:p>
          <a:p>
            <a:r>
              <a:rPr lang="en-GB" sz="2200" b="1" dirty="0">
                <a:ea typeface="Calibri"/>
                <a:cs typeface="Calibri"/>
              </a:rPr>
              <a:t>Inspire young scientists and engineers </a:t>
            </a:r>
            <a:r>
              <a:rPr lang="en-GB" sz="2200" dirty="0">
                <a:ea typeface="Calibri"/>
                <a:cs typeface="Calibri"/>
              </a:rPr>
              <a:t>– help bring new, motivated people into your field</a:t>
            </a:r>
            <a:endParaRPr lang="en-GB" dirty="0"/>
          </a:p>
          <a:p>
            <a:r>
              <a:rPr lang="en-GB" sz="2200" b="1" dirty="0">
                <a:ea typeface="Calibri"/>
                <a:cs typeface="Calibri"/>
              </a:rPr>
              <a:t>Find new collaborators</a:t>
            </a:r>
            <a:r>
              <a:rPr lang="en-GB" sz="2200" dirty="0">
                <a:ea typeface="Calibri"/>
                <a:cs typeface="Calibri"/>
              </a:rPr>
              <a:t> – if you promote your work, you may get fellow scientists reach out to share their ideas and experience</a:t>
            </a:r>
            <a:endParaRPr lang="en-GB" dirty="0"/>
          </a:p>
          <a:p>
            <a:r>
              <a:rPr lang="en-GB" sz="2200" b="1" dirty="0">
                <a:ea typeface="Calibri"/>
                <a:cs typeface="Calibri"/>
              </a:rPr>
              <a:t>Help avoid duplication </a:t>
            </a:r>
            <a:r>
              <a:rPr lang="en-GB" sz="2200" dirty="0">
                <a:ea typeface="Calibri"/>
                <a:cs typeface="Calibri"/>
              </a:rPr>
              <a:t>– Showcase your work so others don’t spend time trying to do the same</a:t>
            </a:r>
            <a:endParaRPr lang="en-GB" dirty="0"/>
          </a:p>
          <a:p>
            <a:r>
              <a:rPr lang="en-GB" sz="2200" b="1" dirty="0">
                <a:ea typeface="Calibri"/>
                <a:cs typeface="Calibri"/>
              </a:rPr>
              <a:t>Boost your career </a:t>
            </a:r>
            <a:r>
              <a:rPr lang="en-GB" sz="2200" dirty="0">
                <a:ea typeface="Calibri"/>
                <a:cs typeface="Calibri"/>
              </a:rPr>
              <a:t>(or the career of your PhDs / Post-docs) – Media attention looks great on the CV, especially for early-career scientists and engineers</a:t>
            </a:r>
            <a:endParaRPr lang="en-GB" dirty="0"/>
          </a:p>
          <a:p>
            <a:endParaRPr lang="en-GB" sz="2200" dirty="0">
              <a:solidFill>
                <a:srgbClr val="F2B53C"/>
              </a:solidFill>
              <a:latin typeface="Arial"/>
              <a:cs typeface="Arial"/>
            </a:endParaRPr>
          </a:p>
          <a:p>
            <a:pPr marL="0" indent="0">
              <a:buNone/>
            </a:pPr>
            <a:r>
              <a:rPr lang="en-GB" sz="2200" b="1" dirty="0">
                <a:ea typeface="Calibri"/>
                <a:cs typeface="Calibri"/>
              </a:rPr>
              <a:t>We promise, it takes only a few hours to help put together an article showcasing your work!</a:t>
            </a:r>
            <a:endParaRPr lang="en-GB" dirty="0">
              <a:ea typeface="Calibri"/>
              <a:cs typeface="Calibri"/>
            </a:endParaRPr>
          </a:p>
          <a:p>
            <a:endParaRPr lang="en-GB" dirty="0">
              <a:ea typeface="Calibri"/>
              <a:cs typeface="Calibri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F6A382-8EE7-6039-746C-9D6C0C44D5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3</a:t>
            </a:r>
            <a:r>
              <a:rPr lang="en-GB" baseline="30000" dirty="0"/>
              <a:t>rd</a:t>
            </a:r>
            <a:r>
              <a:rPr lang="en-GB" dirty="0"/>
              <a:t> Annual Meeting - WP2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C78C02A-CAB7-E83E-12EA-AF5BCC39EA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FAA69-9CF0-9645-8C08-4E7AFEC54ED8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29071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3"/>
          <p:cNvSpPr txBox="1"/>
          <p:nvPr/>
        </p:nvSpPr>
        <p:spPr>
          <a:xfrm>
            <a:off x="983432" y="2484372"/>
            <a:ext cx="10585176" cy="120520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342900" indent="-342900">
              <a:lnSpc>
                <a:spcPts val="3173"/>
              </a:lnSpc>
              <a:buFont typeface="Arial" panose="020B0604020202020204" pitchFamily="34" charset="0"/>
              <a:buChar char="•"/>
            </a:pPr>
            <a:r>
              <a:rPr lang="en-US" sz="2266" dirty="0">
                <a:solidFill>
                  <a:srgbClr val="340457"/>
                </a:solidFill>
                <a:latin typeface="Arimo"/>
                <a:ea typeface="Arimo"/>
                <a:cs typeface="Arimo"/>
                <a:sym typeface="Arimo"/>
              </a:rPr>
              <a:t>Two new edition of On Track to cover results from the </a:t>
            </a:r>
            <a:r>
              <a:rPr lang="en-US" sz="2266" dirty="0" err="1">
                <a:solidFill>
                  <a:srgbClr val="340457"/>
                </a:solidFill>
                <a:latin typeface="Arimo"/>
                <a:ea typeface="Arimo"/>
                <a:cs typeface="Arimo"/>
                <a:sym typeface="Arimo"/>
              </a:rPr>
              <a:t>AIDAInnova</a:t>
            </a:r>
            <a:r>
              <a:rPr lang="en-US" sz="2266" dirty="0">
                <a:solidFill>
                  <a:srgbClr val="340457"/>
                </a:solidFill>
                <a:latin typeface="Arimo"/>
                <a:ea typeface="Arimo"/>
                <a:cs typeface="Arimo"/>
                <a:sym typeface="Arimo"/>
              </a:rPr>
              <a:t> project. </a:t>
            </a:r>
          </a:p>
          <a:p>
            <a:pPr marL="342900" indent="-342900">
              <a:lnSpc>
                <a:spcPts val="3173"/>
              </a:lnSpc>
              <a:buFont typeface="Arial" panose="020B0604020202020204" pitchFamily="34" charset="0"/>
              <a:buChar char="•"/>
            </a:pPr>
            <a:r>
              <a:rPr lang="en-US" sz="2266" dirty="0">
                <a:solidFill>
                  <a:srgbClr val="340457"/>
                </a:solidFill>
                <a:latin typeface="Arimo"/>
                <a:ea typeface="Arimo"/>
                <a:cs typeface="Arimo"/>
                <a:sym typeface="Arimo"/>
              </a:rPr>
              <a:t>Report on Communication, Dissemination and Outreach</a:t>
            </a:r>
          </a:p>
          <a:p>
            <a:pPr marL="342900" indent="-342900">
              <a:lnSpc>
                <a:spcPts val="3173"/>
              </a:lnSpc>
              <a:buFont typeface="Arial" panose="020B0604020202020204" pitchFamily="34" charset="0"/>
              <a:buChar char="•"/>
            </a:pPr>
            <a:endParaRPr lang="en-US" sz="2266" dirty="0">
              <a:solidFill>
                <a:srgbClr val="340457"/>
              </a:solidFill>
              <a:latin typeface="Arimo"/>
              <a:ea typeface="Arimo"/>
              <a:cs typeface="Arimo"/>
              <a:sym typeface="Arimo"/>
            </a:endParaRPr>
          </a:p>
        </p:txBody>
      </p:sp>
      <p:sp>
        <p:nvSpPr>
          <p:cNvPr id="2" name="Espace réservé du pied de page 3">
            <a:extLst>
              <a:ext uri="{FF2B5EF4-FFF2-40B4-BE49-F238E27FC236}">
                <a16:creationId xmlns:a16="http://schemas.microsoft.com/office/drawing/2014/main" id="{A36CAF64-F26E-512A-6868-DCDDB70F98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GB" dirty="0" err="1"/>
              <a:t>AIDAinnova</a:t>
            </a:r>
            <a:r>
              <a:rPr lang="en-GB" dirty="0"/>
              <a:t> Annual Meeting Prague- WP2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B331604-50B1-2AA2-7782-AB5172024A39}"/>
              </a:ext>
            </a:extLst>
          </p:cNvPr>
          <p:cNvSpPr txBox="1"/>
          <p:nvPr/>
        </p:nvSpPr>
        <p:spPr>
          <a:xfrm>
            <a:off x="-1680864" y="1484784"/>
            <a:ext cx="6096000" cy="7432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5506"/>
              </a:lnSpc>
              <a:spcBef>
                <a:spcPct val="0"/>
              </a:spcBef>
            </a:pPr>
            <a:r>
              <a:rPr lang="en-US" sz="3600" u="sng" dirty="0">
                <a:solidFill>
                  <a:schemeClr val="accent2"/>
                </a:solidFill>
                <a:latin typeface="Arimo Bold"/>
                <a:ea typeface="Arimo Bold"/>
                <a:cs typeface="Arimo Bold"/>
                <a:sym typeface="Arimo Bold"/>
              </a:rPr>
              <a:t>Next: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Titre 6"/>
          <p:cNvSpPr txBox="1">
            <a:spLocks noGrp="1"/>
          </p:cNvSpPr>
          <p:nvPr>
            <p:ph type="title"/>
          </p:nvPr>
        </p:nvSpPr>
        <p:spPr>
          <a:xfrm>
            <a:off x="2140304" y="1340768"/>
            <a:ext cx="7886700" cy="2852738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b="1" dirty="0"/>
              <a:t>Task 2.3 Careers of young detector scientists</a:t>
            </a:r>
          </a:p>
        </p:txBody>
      </p:sp>
      <p:sp>
        <p:nvSpPr>
          <p:cNvPr id="125" name="Espace réservé du texte 7"/>
          <p:cNvSpPr txBox="1">
            <a:spLocks noGrp="1"/>
          </p:cNvSpPr>
          <p:nvPr>
            <p:ph type="body" sz="quarter" idx="1"/>
          </p:nvPr>
        </p:nvSpPr>
        <p:spPr>
          <a:xfrm>
            <a:off x="2152650" y="5140712"/>
            <a:ext cx="7886700" cy="909236"/>
          </a:xfrm>
          <a:prstGeom prst="rect">
            <a:avLst/>
          </a:prstGeom>
        </p:spPr>
        <p:txBody>
          <a:bodyPr/>
          <a:lstStyle/>
          <a:p>
            <a:r>
              <a:rPr dirty="0"/>
              <a:t>Anne </a:t>
            </a:r>
            <a:r>
              <a:rPr dirty="0" err="1"/>
              <a:t>Dabrowski</a:t>
            </a:r>
            <a:r>
              <a:rPr dirty="0"/>
              <a:t> (CERN) , </a:t>
            </a:r>
            <a:br>
              <a:rPr dirty="0"/>
            </a:br>
            <a:r>
              <a:rPr dirty="0"/>
              <a:t>Beatrice </a:t>
            </a:r>
            <a:r>
              <a:rPr dirty="0" err="1"/>
              <a:t>Mandelli</a:t>
            </a:r>
            <a:r>
              <a:rPr dirty="0"/>
              <a:t> (CERN), </a:t>
            </a:r>
            <a:r>
              <a:rPr lang="en-US" dirty="0"/>
              <a:t>Antoine </a:t>
            </a:r>
            <a:r>
              <a:rPr lang="en-US" dirty="0" err="1"/>
              <a:t>Laudrain</a:t>
            </a:r>
            <a:r>
              <a:rPr dirty="0"/>
              <a:t> (DESY)</a:t>
            </a:r>
          </a:p>
        </p:txBody>
      </p:sp>
      <p:sp>
        <p:nvSpPr>
          <p:cNvPr id="126" name="Espace réservé du numéro de diapositive 4"/>
          <p:cNvSpPr txBox="1">
            <a:spLocks noGrp="1"/>
          </p:cNvSpPr>
          <p:nvPr>
            <p:ph type="sldNum" sz="quarter" idx="2"/>
          </p:nvPr>
        </p:nvSpPr>
        <p:spPr>
          <a:xfrm>
            <a:off x="10418580" y="6468676"/>
            <a:ext cx="249425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fld id="{86CB4B4D-7CA3-9044-876B-883B54F8677D}" type="slidenum">
              <a:rPr lang="en-CH" smtClean="0"/>
              <a:pPr/>
              <a:t>17</a:t>
            </a:fld>
            <a:endParaRPr/>
          </a:p>
        </p:txBody>
      </p:sp>
      <p:sp>
        <p:nvSpPr>
          <p:cNvPr id="3" name="Espace réservé du pied de page 3">
            <a:extLst>
              <a:ext uri="{FF2B5EF4-FFF2-40B4-BE49-F238E27FC236}">
                <a16:creationId xmlns:a16="http://schemas.microsoft.com/office/drawing/2014/main" id="{65835DC3-5EC8-EE97-2E68-A1F275B8CE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GB" dirty="0" err="1"/>
              <a:t>AIDAinnova</a:t>
            </a:r>
            <a:r>
              <a:rPr lang="en-GB" dirty="0"/>
              <a:t> Annual Meeting Prague- WP2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4AECD41-400F-7148-BE0E-55CB3E3E0D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Objectives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E9A4259-F322-D240-818B-6A017968C7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sz="3100" b="1" dirty="0">
                <a:solidFill>
                  <a:srgbClr val="9ECCD6"/>
                </a:solidFill>
              </a:rPr>
              <a:t>Task 2.1. Work Package coordination</a:t>
            </a:r>
          </a:p>
          <a:p>
            <a:pPr lvl="1"/>
            <a:r>
              <a:rPr lang="en-GB" dirty="0">
                <a:solidFill>
                  <a:srgbClr val="9ECCD6"/>
                </a:solidFill>
              </a:rPr>
              <a:t>Coordinate the WP.</a:t>
            </a:r>
          </a:p>
          <a:p>
            <a:pPr lvl="1"/>
            <a:r>
              <a:rPr lang="en-GB" dirty="0">
                <a:solidFill>
                  <a:srgbClr val="9ECCD6"/>
                </a:solidFill>
              </a:rPr>
              <a:t>Create a network of Knowledge Transfer Officers (KTOs) within the </a:t>
            </a:r>
            <a:r>
              <a:rPr lang="en-GB" dirty="0" err="1">
                <a:solidFill>
                  <a:srgbClr val="9ECCD6"/>
                </a:solidFill>
              </a:rPr>
              <a:t>AIDAinnova</a:t>
            </a:r>
            <a:r>
              <a:rPr lang="en-GB" dirty="0">
                <a:solidFill>
                  <a:srgbClr val="9ECCD6"/>
                </a:solidFill>
              </a:rPr>
              <a:t> beneficiaries and coordinate their work and liaise with KTOs in other Innovation Pilots</a:t>
            </a:r>
          </a:p>
          <a:p>
            <a:pPr marL="457200" lvl="1" indent="0">
              <a:buNone/>
            </a:pPr>
            <a:endParaRPr lang="en-GB" dirty="0"/>
          </a:p>
          <a:p>
            <a:r>
              <a:rPr lang="en-GB" sz="3100" b="1" dirty="0">
                <a:solidFill>
                  <a:srgbClr val="9ECCD6"/>
                </a:solidFill>
              </a:rPr>
              <a:t>Task 2.2. Communication, dissemination and outreach</a:t>
            </a:r>
          </a:p>
          <a:p>
            <a:pPr lvl="1"/>
            <a:r>
              <a:rPr lang="en-GB" dirty="0">
                <a:solidFill>
                  <a:srgbClr val="9ECCD6"/>
                </a:solidFill>
              </a:rPr>
              <a:t>Define and implement a communication strategy to address key stakeholders in particle physics.</a:t>
            </a:r>
          </a:p>
          <a:p>
            <a:pPr lvl="1"/>
            <a:r>
              <a:rPr lang="en-GB" dirty="0">
                <a:solidFill>
                  <a:srgbClr val="9ECCD6"/>
                </a:solidFill>
              </a:rPr>
              <a:t>Ensure the flow of information within the project (internal).</a:t>
            </a:r>
          </a:p>
          <a:p>
            <a:pPr lvl="1"/>
            <a:r>
              <a:rPr lang="en-GB" dirty="0">
                <a:solidFill>
                  <a:srgbClr val="9ECCD6"/>
                </a:solidFill>
              </a:rPr>
              <a:t>Report the results of the project to a wider audience (external).</a:t>
            </a:r>
          </a:p>
          <a:p>
            <a:pPr lvl="1"/>
            <a:r>
              <a:rPr lang="en-GB" dirty="0">
                <a:solidFill>
                  <a:srgbClr val="9ECCD6"/>
                </a:solidFill>
              </a:rPr>
              <a:t>Engage the detector community and industry to enhance societal impact of fundamental research.</a:t>
            </a:r>
          </a:p>
          <a:p>
            <a:pPr lvl="1"/>
            <a:endParaRPr lang="en-GB" dirty="0">
              <a:solidFill>
                <a:srgbClr val="9ECCD6"/>
              </a:solidFill>
            </a:endParaRPr>
          </a:p>
          <a:p>
            <a:r>
              <a:rPr lang="en-GB" sz="3100" b="1" dirty="0"/>
              <a:t>Task 2.3. Careers of young detector scientists</a:t>
            </a:r>
          </a:p>
          <a:p>
            <a:pPr lvl="1"/>
            <a:r>
              <a:rPr lang="en-GB" dirty="0"/>
              <a:t>Enhance recognition, training and career opportunities for detector scientists.</a:t>
            </a:r>
          </a:p>
          <a:p>
            <a:pPr lvl="1"/>
            <a:endParaRPr lang="en-GB" dirty="0">
              <a:solidFill>
                <a:srgbClr val="9ECCD6"/>
              </a:solidFill>
            </a:endParaRPr>
          </a:p>
          <a:p>
            <a:r>
              <a:rPr lang="en-GB" sz="3100" b="1" dirty="0">
                <a:solidFill>
                  <a:srgbClr val="9ECCD6"/>
                </a:solidFill>
              </a:rPr>
              <a:t>Task 2.4. Industrial relations and Knowledge Transfer</a:t>
            </a:r>
          </a:p>
          <a:p>
            <a:pPr lvl="1"/>
            <a:r>
              <a:rPr lang="en-GB" dirty="0">
                <a:solidFill>
                  <a:srgbClr val="9ECCD6"/>
                </a:solidFill>
              </a:rPr>
              <a:t>Promote co-innovation with industry to demonstrate societal impact of fundamental research.</a:t>
            </a:r>
          </a:p>
          <a:p>
            <a:pPr lvl="1"/>
            <a:r>
              <a:rPr lang="en-GB" dirty="0">
                <a:solidFill>
                  <a:srgbClr val="9ECCD6"/>
                </a:solidFill>
              </a:rPr>
              <a:t>Impact analysis of innovation aligned with UN Sustainable Development Goals.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47C589D-AF21-654D-BDBE-713DCBEE97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FAA69-9CF0-9645-8C08-4E7AFEC54ED8}" type="slidenum">
              <a:rPr lang="en-GB" smtClean="0"/>
              <a:t>18</a:t>
            </a:fld>
            <a:endParaRPr lang="en-GB"/>
          </a:p>
        </p:txBody>
      </p:sp>
      <p:sp>
        <p:nvSpPr>
          <p:cNvPr id="6" name="Espace réservé du pied de page 3">
            <a:extLst>
              <a:ext uri="{FF2B5EF4-FFF2-40B4-BE49-F238E27FC236}">
                <a16:creationId xmlns:a16="http://schemas.microsoft.com/office/drawing/2014/main" id="{E829B9CE-8328-8E84-D0FD-A8DFC60BC1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GB" dirty="0" err="1"/>
              <a:t>AIDAinnova</a:t>
            </a:r>
            <a:r>
              <a:rPr lang="en-GB" dirty="0"/>
              <a:t> Annual Meeting Prague- WP2</a:t>
            </a:r>
          </a:p>
        </p:txBody>
      </p:sp>
    </p:spTree>
    <p:extLst>
      <p:ext uri="{BB962C8B-B14F-4D97-AF65-F5344CB8AC3E}">
        <p14:creationId xmlns:p14="http://schemas.microsoft.com/office/powerpoint/2010/main" val="10950468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46A04A8-1321-D23F-034B-9F45D95024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5885" y="1290182"/>
            <a:ext cx="11554691" cy="4343864"/>
          </a:xfrm>
        </p:spPr>
        <p:txBody>
          <a:bodyPr>
            <a:normAutofit/>
          </a:bodyPr>
          <a:lstStyle/>
          <a:p>
            <a:pPr marL="127000" indent="0">
              <a:buNone/>
            </a:pPr>
            <a:endParaRPr lang="en-US" dirty="0">
              <a:ea typeface="Calibri"/>
              <a:cs typeface="Calibri"/>
            </a:endParaRPr>
          </a:p>
          <a:p>
            <a:r>
              <a:rPr lang="en-US" dirty="0"/>
              <a:t>Collaboration with EP R&amp;D at CERN, </a:t>
            </a:r>
          </a:p>
          <a:p>
            <a:pPr lvl="1"/>
            <a:r>
              <a:rPr lang="en-US" dirty="0"/>
              <a:t>EP R&amp;D Days, poster session for young researches, June 2024</a:t>
            </a:r>
          </a:p>
          <a:p>
            <a:pPr marL="1218565" lvl="1" indent="-456565"/>
            <a:r>
              <a:rPr lang="en-US" dirty="0"/>
              <a:t>22 Poster presentations with awards for young scientists</a:t>
            </a:r>
            <a:endParaRPr lang="en-US" dirty="0">
              <a:ea typeface="Calibri"/>
              <a:cs typeface="Calibri"/>
            </a:endParaRPr>
          </a:p>
          <a:p>
            <a:r>
              <a:rPr lang="en-US" dirty="0"/>
              <a:t>Training on Quantum applications at CERN, Jan 2025</a:t>
            </a:r>
          </a:p>
          <a:p>
            <a:pPr marL="1218565" lvl="1" indent="-456565"/>
            <a:r>
              <a:rPr lang="en-US" dirty="0"/>
              <a:t>Target audience: non-expert young scientists &amp; engineers</a:t>
            </a:r>
            <a:endParaRPr lang="en-US" dirty="0">
              <a:ea typeface="Calibri"/>
              <a:cs typeface="Calibri"/>
            </a:endParaRPr>
          </a:p>
          <a:p>
            <a:pPr marL="1218565" lvl="1" indent="-456565"/>
            <a:r>
              <a:rPr lang="en-US" dirty="0"/>
              <a:t> &gt; 100 participants</a:t>
            </a:r>
            <a:endParaRPr lang="en-US" dirty="0">
              <a:ea typeface="Calibri" panose="020F0502020204030204"/>
              <a:cs typeface="Calibri" panose="020F0502020204030204"/>
            </a:endParaRPr>
          </a:p>
          <a:p>
            <a:pPr marL="1218565" lvl="1" indent="-456565"/>
            <a:r>
              <a:rPr lang="en-US" dirty="0">
                <a:ea typeface="Calibri" panose="020F0502020204030204"/>
                <a:cs typeface="Calibri" panose="020F0502020204030204"/>
              </a:rPr>
              <a:t>Collaborative </a:t>
            </a:r>
            <a:r>
              <a:rPr lang="en-US" err="1">
                <a:ea typeface="Calibri"/>
                <a:cs typeface="Calibri"/>
              </a:rPr>
              <a:t>organisation</a:t>
            </a:r>
            <a:r>
              <a:rPr lang="en-US" dirty="0">
                <a:ea typeface="Calibri"/>
                <a:cs typeface="Calibri"/>
              </a:rPr>
              <a:t> effort </a:t>
            </a:r>
            <a:endParaRPr lang="en-US" dirty="0"/>
          </a:p>
          <a:p>
            <a:pPr marL="608965" indent="-481965"/>
            <a:r>
              <a:rPr lang="en-US" dirty="0"/>
              <a:t>Opportunity for poster session at 2024 &amp; 2025 annual meetings</a:t>
            </a:r>
            <a:endParaRPr lang="en-US" dirty="0">
              <a:ea typeface="Calibri"/>
              <a:cs typeface="Calibri"/>
            </a:endParaRP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4E86C54-D42C-5FD8-85E2-5ABA9C5CEA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88350" y="0"/>
            <a:ext cx="8836387" cy="1077237"/>
          </a:xfrm>
        </p:spPr>
        <p:txBody>
          <a:bodyPr>
            <a:normAutofit fontScale="90000"/>
          </a:bodyPr>
          <a:lstStyle/>
          <a:p>
            <a:r>
              <a:rPr lang="en-US" dirty="0"/>
              <a:t>Task 2.3 since previous annual meeting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DD44012-76E8-08E6-89EC-F393CA44B0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1744" y="6204152"/>
            <a:ext cx="4114800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58540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>
            <a:extLst>
              <a:ext uri="{FF2B5EF4-FFF2-40B4-BE49-F238E27FC236}">
                <a16:creationId xmlns:a16="http://schemas.microsoft.com/office/drawing/2014/main" id="{86AF9604-16A3-9C48-898E-FFB945269E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Task 2.1 Work Package Coordination</a:t>
            </a:r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09F9F37C-A181-DA4C-A472-E4F26FBDEA8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Rita </a:t>
            </a:r>
            <a:r>
              <a:rPr lang="en-GB" dirty="0" err="1"/>
              <a:t>Pinho</a:t>
            </a:r>
            <a:r>
              <a:rPr lang="en-GB" dirty="0"/>
              <a:t> (CERN)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2219846-1B80-EE44-B278-A9A28E05F9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2</a:t>
            </a:fld>
            <a:endParaRPr lang="en-GB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0BDFDF8-7D83-64D4-EC56-4FCE933DD9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GB" dirty="0" err="1"/>
              <a:t>AIDAinnova</a:t>
            </a:r>
            <a:r>
              <a:rPr lang="en-GB" dirty="0"/>
              <a:t> Annual Meeting Prague- WP2</a:t>
            </a:r>
          </a:p>
        </p:txBody>
      </p:sp>
    </p:spTree>
    <p:extLst>
      <p:ext uri="{BB962C8B-B14F-4D97-AF65-F5344CB8AC3E}">
        <p14:creationId xmlns:p14="http://schemas.microsoft.com/office/powerpoint/2010/main" val="74880661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5C11FE-8473-E969-839B-2584196615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D8C82E8-7148-7D3C-6F87-3536700CA0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5885" y="1290182"/>
            <a:ext cx="11554691" cy="1225804"/>
          </a:xfrm>
        </p:spPr>
        <p:txBody>
          <a:bodyPr>
            <a:normAutofit/>
          </a:bodyPr>
          <a:lstStyle/>
          <a:p>
            <a:pPr marL="126365" indent="0">
              <a:buNone/>
            </a:pPr>
            <a:r>
              <a:rPr lang="en-US" dirty="0"/>
              <a:t>Poster session for young researchers</a:t>
            </a:r>
          </a:p>
          <a:p>
            <a:pPr lvl="1"/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A888FB7-2188-E2DB-4C16-913D6EEAB4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9" y="2"/>
            <a:ext cx="5956068" cy="1077237"/>
          </a:xfrm>
        </p:spPr>
        <p:txBody>
          <a:bodyPr>
            <a:normAutofit/>
          </a:bodyPr>
          <a:lstStyle/>
          <a:p>
            <a:r>
              <a:rPr lang="en-US" dirty="0"/>
              <a:t>Collaboration EP R&amp;D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D74C112-6457-636B-1340-B9169F59ED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55842" y="1726620"/>
            <a:ext cx="5742043" cy="403919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B5DDDEF-9D16-AEA2-0BFA-C7844E214207}"/>
              </a:ext>
            </a:extLst>
          </p:cNvPr>
          <p:cNvSpPr txBox="1"/>
          <p:nvPr/>
        </p:nvSpPr>
        <p:spPr>
          <a:xfrm>
            <a:off x="315885" y="2205053"/>
            <a:ext cx="6140336" cy="3652218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456565" lvl="1" indent="-456565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GB" sz="2100" dirty="0">
                <a:solidFill>
                  <a:srgbClr val="171A6C"/>
                </a:solidFill>
                <a:latin typeface="Calibri"/>
                <a:cs typeface="Calibri"/>
                <a:sym typeface="Calibri"/>
              </a:rPr>
              <a:t>22 posters at the "EP R&amp;D Days" </a:t>
            </a:r>
            <a:endParaRPr lang="en-US" sz="2100" dirty="0"/>
          </a:p>
          <a:p>
            <a:pPr marL="913765" lvl="2" indent="-456565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GB" sz="2100" dirty="0">
                <a:solidFill>
                  <a:srgbClr val="171A6C"/>
                </a:solidFill>
                <a:latin typeface="Calibri"/>
                <a:cs typeface="Calibri"/>
                <a:sym typeface="Calibri"/>
              </a:rPr>
              <a:t>very good contribution from </a:t>
            </a:r>
            <a:r>
              <a:rPr lang="en-GB" sz="2100" dirty="0" err="1">
                <a:solidFill>
                  <a:srgbClr val="171A6C"/>
                </a:solidFill>
                <a:latin typeface="Calibri"/>
                <a:cs typeface="Calibri"/>
                <a:sym typeface="Calibri"/>
              </a:rPr>
              <a:t>AIDAinnova</a:t>
            </a:r>
            <a:r>
              <a:rPr lang="en-GB" sz="2100" dirty="0">
                <a:solidFill>
                  <a:srgbClr val="171A6C"/>
                </a:solidFill>
                <a:latin typeface="Calibri"/>
                <a:cs typeface="Calibri"/>
                <a:sym typeface="Calibri"/>
              </a:rPr>
              <a:t> young collaborators.</a:t>
            </a:r>
            <a:endParaRPr lang="en-GB" sz="2100" dirty="0">
              <a:solidFill>
                <a:srgbClr val="171A6C"/>
              </a:solidFill>
              <a:latin typeface="Calibri"/>
              <a:ea typeface="Calibri"/>
              <a:cs typeface="Calibri"/>
            </a:endParaRPr>
          </a:p>
          <a:p>
            <a:pPr marL="913765" lvl="2" indent="-456565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GB" sz="2100" dirty="0">
                <a:solidFill>
                  <a:srgbClr val="171A6C"/>
                </a:solidFill>
                <a:latin typeface="Calibri"/>
                <a:ea typeface="Calibri"/>
                <a:cs typeface="Calibri"/>
                <a:hlinkClick r:id="rId3"/>
              </a:rPr>
              <a:t>Indico event 1395929 ; Book of abstracts</a:t>
            </a:r>
            <a:endParaRPr lang="en-GB" sz="2100" dirty="0">
              <a:solidFill>
                <a:srgbClr val="171A6C"/>
              </a:solidFill>
              <a:latin typeface="Calibri"/>
              <a:ea typeface="Calibri"/>
              <a:cs typeface="Calibri"/>
            </a:endParaRPr>
          </a:p>
          <a:p>
            <a:pPr marL="457189" lvl="1" indent="-457189">
              <a:buClr>
                <a:srgbClr val="FFC000"/>
              </a:buClr>
              <a:buFont typeface="Arial" panose="020B0604020202020204" pitchFamily="34" charset="0"/>
              <a:buChar char="•"/>
            </a:pPr>
            <a:endParaRPr lang="en-GB" sz="2133" dirty="0">
              <a:solidFill>
                <a:srgbClr val="171A6C"/>
              </a:solidFill>
              <a:latin typeface="Calibri"/>
              <a:cs typeface="Calibri"/>
              <a:sym typeface="Calibri"/>
            </a:endParaRPr>
          </a:p>
          <a:p>
            <a:pPr marL="456565" lvl="1" indent="-456565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GB" sz="2100" dirty="0">
                <a:solidFill>
                  <a:srgbClr val="171A6C"/>
                </a:solidFill>
                <a:latin typeface="Calibri"/>
                <a:cs typeface="Calibri"/>
                <a:sym typeface="Calibri"/>
              </a:rPr>
              <a:t>Prize winners, with the first place poster being awarded a scholarship by </a:t>
            </a:r>
            <a:r>
              <a:rPr lang="en-GB" sz="2100" dirty="0" err="1">
                <a:solidFill>
                  <a:srgbClr val="171A6C"/>
                </a:solidFill>
                <a:latin typeface="Calibri"/>
                <a:cs typeface="Calibri"/>
                <a:sym typeface="Calibri"/>
              </a:rPr>
              <a:t>AIDAinnova</a:t>
            </a:r>
            <a:r>
              <a:rPr lang="en-GB" sz="2100" dirty="0">
                <a:solidFill>
                  <a:srgbClr val="171A6C"/>
                </a:solidFill>
                <a:latin typeface="Calibri"/>
                <a:cs typeface="Calibri"/>
                <a:sym typeface="Calibri"/>
              </a:rPr>
              <a:t> WP2 to attend a School on Particle Detectors</a:t>
            </a:r>
            <a:endParaRPr lang="en-GB" sz="2100" dirty="0">
              <a:solidFill>
                <a:srgbClr val="171A6C"/>
              </a:solidFill>
              <a:latin typeface="Calibri"/>
              <a:ea typeface="Calibri"/>
              <a:cs typeface="Calibri"/>
            </a:endParaRPr>
          </a:p>
          <a:p>
            <a:pPr marL="913765" lvl="2" indent="-456565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GB" sz="2100" dirty="0">
                <a:solidFill>
                  <a:srgbClr val="171A6C"/>
                </a:solidFill>
                <a:latin typeface="Calibri"/>
                <a:cs typeface="Calibri"/>
                <a:sym typeface="Calibri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https://agenda.infn.it/event/41033/</a:t>
            </a:r>
            <a:r>
              <a:rPr lang="en-GB" sz="2100" dirty="0">
                <a:solidFill>
                  <a:srgbClr val="171A6C"/>
                </a:solidFill>
                <a:latin typeface="Calibri"/>
                <a:cs typeface="Calibri"/>
                <a:sym typeface="Calibri"/>
              </a:rPr>
              <a:t> annual </a:t>
            </a:r>
            <a:r>
              <a:rPr lang="en-GB" sz="2100" err="1">
                <a:solidFill>
                  <a:srgbClr val="171A6C"/>
                </a:solidFill>
                <a:latin typeface="Calibri"/>
                <a:cs typeface="Calibri"/>
                <a:sym typeface="Calibri"/>
              </a:rPr>
              <a:t>Bonaudi-Chiavassa</a:t>
            </a:r>
            <a:r>
              <a:rPr lang="en-GB" sz="2100" dirty="0">
                <a:solidFill>
                  <a:srgbClr val="171A6C"/>
                </a:solidFill>
                <a:latin typeface="Calibri"/>
                <a:cs typeface="Calibri"/>
                <a:sym typeface="Calibri"/>
              </a:rPr>
              <a:t> International School on Particle Detectors </a:t>
            </a:r>
            <a:endParaRPr lang="en-GB" sz="2100">
              <a:solidFill>
                <a:srgbClr val="171A6C"/>
              </a:solidFill>
              <a:latin typeface="Calibri"/>
              <a:ea typeface="Calibri"/>
              <a:cs typeface="Calibri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3467F0C-1CDB-F118-F3CB-2E00C47F604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19736" y="6397612"/>
            <a:ext cx="4114800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310022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PlaceHolder 1"/>
          <p:cNvSpPr>
            <a:spLocks noGrp="1"/>
          </p:cNvSpPr>
          <p:nvPr>
            <p:ph type="title"/>
          </p:nvPr>
        </p:nvSpPr>
        <p:spPr>
          <a:xfrm>
            <a:off x="4110243" y="365125"/>
            <a:ext cx="7772400" cy="583135"/>
          </a:xfrm>
        </p:spPr>
        <p:txBody>
          <a:bodyPr lIns="91440" tIns="45720" rIns="91440" bIns="45720" anchor="ctr">
            <a:normAutofit/>
          </a:bodyPr>
          <a:lstStyle/>
          <a:p>
            <a:pPr indent="0" defTabSz="914400">
              <a:buNone/>
              <a:tabLst>
                <a:tab pos="0" algn="l"/>
              </a:tabLst>
            </a:pPr>
            <a:r>
              <a:rPr lang="en-GB" sz="3400" b="1" u="none" strike="noStrike" dirty="0">
                <a:uFillTx/>
              </a:rPr>
              <a:t>Quantum Training</a:t>
            </a:r>
            <a:endParaRPr lang="en-US" sz="3400" b="0" u="none" strike="noStrike" dirty="0">
              <a:uFillTx/>
            </a:endParaRPr>
          </a:p>
        </p:txBody>
      </p:sp>
      <p:sp>
        <p:nvSpPr>
          <p:cNvPr id="127" name="PlaceHolder 2"/>
          <p:cNvSpPr>
            <a:spLocks noGrp="1"/>
          </p:cNvSpPr>
          <p:nvPr>
            <p:ph sz="half" idx="1"/>
          </p:nvPr>
        </p:nvSpPr>
        <p:spPr>
          <a:xfrm>
            <a:off x="-22398" y="1216944"/>
            <a:ext cx="8832229" cy="2952327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107950" indent="0" algn="ctr">
              <a:spcBef>
                <a:spcPts val="1417"/>
              </a:spcBef>
              <a:buClr>
                <a:srgbClr val="000000"/>
              </a:buClr>
              <a:buSzPct val="45000"/>
              <a:buNone/>
            </a:pPr>
            <a:r>
              <a:rPr lang="en-GB" sz="2400" b="1" dirty="0">
                <a:solidFill>
                  <a:schemeClr val="accent2"/>
                </a:solidFill>
                <a:latin typeface="Calibri"/>
                <a:ea typeface="Calibri"/>
                <a:cs typeface="Calibri"/>
              </a:rPr>
              <a:t>Quantum</a:t>
            </a:r>
            <a:r>
              <a:rPr lang="en-GB" sz="2400" b="1" u="none" strike="noStrike" dirty="0">
                <a:solidFill>
                  <a:schemeClr val="accent2"/>
                </a:solidFill>
                <a:uFillTx/>
                <a:latin typeface="Calibri"/>
                <a:ea typeface="Calibri"/>
                <a:cs typeface="Calibri"/>
              </a:rPr>
              <a:t> </a:t>
            </a:r>
            <a:r>
              <a:rPr lang="en-GB" sz="2400" b="1" dirty="0">
                <a:solidFill>
                  <a:schemeClr val="accent2"/>
                </a:solidFill>
                <a:latin typeface="Calibri"/>
                <a:ea typeface="Calibri"/>
                <a:cs typeface="Calibri"/>
              </a:rPr>
              <a:t>Applications Training</a:t>
            </a:r>
            <a:r>
              <a:rPr lang="en-GB" sz="2400" b="1" u="none" strike="noStrike" dirty="0">
                <a:solidFill>
                  <a:schemeClr val="accent2"/>
                </a:solidFill>
                <a:uFillTx/>
                <a:latin typeface="Calibri"/>
                <a:ea typeface="Calibri"/>
                <a:cs typeface="Calibri"/>
              </a:rPr>
              <a:t> Course</a:t>
            </a:r>
            <a:br>
              <a:rPr lang="en-GB" sz="2400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1800" dirty="0">
                <a:solidFill>
                  <a:srgbClr val="555555"/>
                </a:solidFill>
                <a:latin typeface="Calibri"/>
                <a:ea typeface="Roboto Light"/>
                <a:cs typeface="Calibri"/>
              </a:rPr>
              <a:t>with an emphasis on Particle Detection Technologies for Applied Physicists and Engineers</a:t>
            </a:r>
            <a:br>
              <a:rPr lang="en-GB" sz="1600" dirty="0"/>
            </a:br>
            <a:endParaRPr lang="en-GB" sz="1600" dirty="0"/>
          </a:p>
          <a:p>
            <a:pPr marL="107950" indent="0">
              <a:spcBef>
                <a:spcPts val="1417"/>
              </a:spcBef>
              <a:buClr>
                <a:srgbClr val="000000"/>
              </a:buClr>
              <a:buSzPct val="45000"/>
              <a:buNone/>
            </a:pPr>
            <a:r>
              <a:rPr lang="en-US" sz="1800" b="1" u="none" strike="noStrike" dirty="0">
                <a:solidFill>
                  <a:schemeClr val="tx1"/>
                </a:solidFill>
                <a:uFillTx/>
              </a:rPr>
              <a:t>Goals:</a:t>
            </a:r>
            <a:endParaRPr lang="en-US" sz="1800" b="1" u="none" strike="noStrike" dirty="0">
              <a:solidFill>
                <a:schemeClr val="tx1"/>
              </a:solidFill>
              <a:uFillTx/>
              <a:ea typeface="Calibri"/>
              <a:cs typeface="Calibri"/>
            </a:endParaRPr>
          </a:p>
          <a:p>
            <a:pPr marL="768350">
              <a:spcBef>
                <a:spcPts val="1134"/>
              </a:spcBef>
              <a:buClr>
                <a:srgbClr val="000000"/>
              </a:buClr>
              <a:buSzPct val="75000"/>
              <a:buFont typeface="Arial" charset="2"/>
              <a:buChar char="•"/>
            </a:pPr>
            <a:r>
              <a:rPr lang="en-US" sz="1600" b="0" u="none" strike="noStrike" dirty="0">
                <a:solidFill>
                  <a:schemeClr val="tx1"/>
                </a:solidFill>
                <a:uFillTx/>
              </a:rPr>
              <a:t>Provide an overview of quantum sensing technologies &amp; applications to HEP detectors</a:t>
            </a:r>
            <a:endParaRPr lang="en-US" sz="1600" dirty="0">
              <a:solidFill>
                <a:schemeClr val="tx1"/>
              </a:solidFill>
            </a:endParaRPr>
          </a:p>
          <a:p>
            <a:pPr marL="768350">
              <a:spcBef>
                <a:spcPts val="1134"/>
              </a:spcBef>
              <a:buClr>
                <a:srgbClr val="000000"/>
              </a:buClr>
              <a:buSzPct val="75000"/>
              <a:buFont typeface="Arial" charset="2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Facilitate</a:t>
            </a:r>
            <a:r>
              <a:rPr lang="en-US" sz="1600" b="0" u="none" strike="noStrike" dirty="0">
                <a:solidFill>
                  <a:schemeClr val="tx1"/>
                </a:solidFill>
                <a:uFillTx/>
              </a:rPr>
              <a:t> contacts with the </a:t>
            </a:r>
            <a:r>
              <a:rPr lang="en-US" sz="1600" dirty="0">
                <a:solidFill>
                  <a:schemeClr val="tx1"/>
                </a:solidFill>
              </a:rPr>
              <a:t>industry &amp; Enable</a:t>
            </a:r>
            <a:r>
              <a:rPr lang="en-US" sz="1600" b="0" u="none" strike="noStrike" dirty="0">
                <a:solidFill>
                  <a:schemeClr val="tx1"/>
                </a:solidFill>
                <a:uFillTx/>
              </a:rPr>
              <a:t> networking among participants/lecturers</a:t>
            </a:r>
          </a:p>
        </p:txBody>
      </p:sp>
      <p:pic>
        <p:nvPicPr>
          <p:cNvPr id="2" name="Picture 1" descr="A screenshot of a cellphone&#10;&#10;AI-generated content may be incorrect.">
            <a:extLst>
              <a:ext uri="{FF2B5EF4-FFF2-40B4-BE49-F238E27FC236}">
                <a16:creationId xmlns:a16="http://schemas.microsoft.com/office/drawing/2014/main" id="{165FFBA9-5776-B99A-055B-A1A9B5338C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10625" y="1357574"/>
            <a:ext cx="3272043" cy="4608512"/>
          </a:xfrm>
          <a:prstGeom prst="rect">
            <a:avLst/>
          </a:prstGeom>
          <a:noFill/>
        </p:spPr>
      </p:pic>
      <p:sp>
        <p:nvSpPr>
          <p:cNvPr id="5" name="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lIns="91440" tIns="45720" rIns="91440" bIns="45720" anchor="ctr">
            <a:normAutofit/>
          </a:bodyPr>
          <a:lstStyle>
            <a:defPPr>
              <a:defRPr lang="en-US"/>
            </a:defPPr>
            <a:lvl1pPr marL="0" indent="0" algn="r" defTabSz="457200" rtl="0" eaLnBrk="1" latinLnBrk="0" hangingPunct="1">
              <a:lnSpc>
                <a:spcPct val="100000"/>
              </a:lnSpc>
              <a:buNone/>
              <a:tabLst>
                <a:tab pos="0" algn="l"/>
              </a:tabLst>
              <a:defRPr lang="en-GB" sz="1200" b="0" u="none" strike="noStrike" kern="1200">
                <a:solidFill>
                  <a:schemeClr val="lt1"/>
                </a:solidFill>
                <a:uFillTx/>
                <a:latin typeface="Calibri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fld id="{DDB1B931-E7E5-4446-8B38-B0AB6699B020}" type="slidenum">
              <a:rPr lang="en-US" smtClean="0">
                <a:solidFill>
                  <a:schemeClr val="bg1"/>
                </a:solidFill>
              </a:rPr>
              <a:pPr>
                <a:spcAft>
                  <a:spcPts val="600"/>
                </a:spcAft>
              </a:pPr>
              <a:t>21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3" name="Espace réservé du pied de page 3">
            <a:extLst>
              <a:ext uri="{FF2B5EF4-FFF2-40B4-BE49-F238E27FC236}">
                <a16:creationId xmlns:a16="http://schemas.microsoft.com/office/drawing/2014/main" id="{3787FDB4-93C2-7E7F-8EEE-6C6A7C7AAC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GB" dirty="0" err="1"/>
              <a:t>AIDAinnova</a:t>
            </a:r>
            <a:r>
              <a:rPr lang="en-GB" dirty="0"/>
              <a:t> Annual Meeting Prague- WP2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AF70D3D-A5A2-035F-0D43-B3578AA842BA}"/>
              </a:ext>
            </a:extLst>
          </p:cNvPr>
          <p:cNvSpPr txBox="1"/>
          <p:nvPr/>
        </p:nvSpPr>
        <p:spPr>
          <a:xfrm>
            <a:off x="169243" y="3437401"/>
            <a:ext cx="8841466" cy="2713563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buClr>
                <a:srgbClr val="000000"/>
              </a:buClr>
              <a:buSzPct val="45000"/>
            </a:pPr>
            <a:r>
              <a:rPr lang="en-US" b="1" u="none" strike="noStrike" dirty="0">
                <a:uFillTx/>
              </a:rPr>
              <a:t>Lecturers: mix of academia</a:t>
            </a:r>
            <a:r>
              <a:rPr lang="en-US" b="1" dirty="0"/>
              <a:t>,</a:t>
            </a:r>
            <a:r>
              <a:rPr lang="en-US" b="1" u="none" strike="noStrike" dirty="0">
                <a:uFillTx/>
              </a:rPr>
              <a:t> </a:t>
            </a:r>
            <a:r>
              <a:rPr lang="en-US" b="1" dirty="0"/>
              <a:t>RTO </a:t>
            </a:r>
            <a:r>
              <a:rPr lang="en-US" b="1" u="none" strike="noStrike" dirty="0">
                <a:uFillTx/>
              </a:rPr>
              <a:t>and industry</a:t>
            </a:r>
            <a:r>
              <a:rPr lang="en-US" b="1" dirty="0"/>
              <a:t> </a:t>
            </a:r>
            <a:endParaRPr lang="en-US" b="1"/>
          </a:p>
          <a:p>
            <a:pPr>
              <a:buClr>
                <a:srgbClr val="000000"/>
              </a:buClr>
              <a:buSzPct val="45000"/>
            </a:pPr>
            <a:r>
              <a:rPr lang="en-US" sz="1400" b="0" u="none" strike="noStrike" dirty="0">
                <a:uFillTx/>
              </a:rPr>
              <a:t>(Hamamatsu, Amsterdam Scientific Instruments,</a:t>
            </a:r>
            <a:r>
              <a:rPr lang="en-US" sz="1400" dirty="0"/>
              <a:t> </a:t>
            </a:r>
            <a:r>
              <a:rPr lang="en-US" sz="1400" err="1"/>
              <a:t>IDQuantique</a:t>
            </a:r>
            <a:r>
              <a:rPr lang="en-US" sz="1400" dirty="0"/>
              <a:t>, IBM, STMicroelectronics, Random Power FBK, ICFO)</a:t>
            </a:r>
            <a:endParaRPr lang="en-US" sz="1400">
              <a:ea typeface="Calibri"/>
              <a:cs typeface="Calibri"/>
            </a:endParaRPr>
          </a:p>
          <a:p>
            <a:pPr marL="431800" indent="-32385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b="0" u="none" strike="noStrike" dirty="0">
                <a:uFillTx/>
              </a:rPr>
              <a:t>~100 participants (room capacity limit), priority given to </a:t>
            </a:r>
            <a:r>
              <a:rPr lang="en-US" sz="1600" b="0" u="none" strike="noStrike" dirty="0" err="1">
                <a:uFillTx/>
              </a:rPr>
              <a:t>AIDAinnova</a:t>
            </a:r>
            <a:endParaRPr lang="en-US" sz="1600" dirty="0">
              <a:cs typeface="Arial"/>
            </a:endParaRPr>
          </a:p>
          <a:p>
            <a:pPr marL="889000" lvl="1" indent="-4572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b="0" u="none" strike="noStrike" dirty="0">
                <a:uFillTx/>
              </a:rPr>
              <a:t>~25 &lt;PhD, ~30 PhD, ~40 &gt;PhD, mostly from </a:t>
            </a:r>
            <a:r>
              <a:rPr lang="en-US" sz="1600" dirty="0"/>
              <a:t>academia</a:t>
            </a:r>
            <a:endParaRPr lang="en-US" sz="1600" dirty="0">
              <a:ea typeface="Calibri" panose="020F0502020204030204"/>
              <a:cs typeface="Calibri" panose="020F0502020204030204"/>
            </a:endParaRPr>
          </a:p>
          <a:p>
            <a:pPr marL="889000" lvl="1" indent="-4572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dirty="0"/>
              <a:t>33</a:t>
            </a:r>
            <a:r>
              <a:rPr lang="en-US" sz="1600" b="0" u="none" strike="noStrike" dirty="0">
                <a:uFillTx/>
              </a:rPr>
              <a:t>% in active in </a:t>
            </a:r>
            <a:r>
              <a:rPr lang="en-US" sz="1600" b="0" u="none" strike="noStrike" dirty="0" err="1">
                <a:uFillTx/>
              </a:rPr>
              <a:t>AIDAinnova</a:t>
            </a:r>
            <a:r>
              <a:rPr lang="en-US" sz="1600" b="0" u="none" strike="noStrike" dirty="0">
                <a:uFillTx/>
              </a:rPr>
              <a:t> </a:t>
            </a:r>
            <a:r>
              <a:rPr lang="en-US" sz="1600" dirty="0"/>
              <a:t>projects</a:t>
            </a:r>
            <a:endParaRPr lang="en-US" sz="1600" dirty="0">
              <a:ea typeface="Calibri" panose="020F0502020204030204"/>
              <a:cs typeface="Calibri" panose="020F0502020204030204"/>
            </a:endParaRPr>
          </a:p>
          <a:p>
            <a:pPr marL="889000" lvl="1" indent="-4572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dirty="0"/>
              <a:t>5</a:t>
            </a:r>
            <a:r>
              <a:rPr lang="en-US" sz="1600" b="0" u="none" strike="noStrike" dirty="0">
                <a:uFillTx/>
              </a:rPr>
              <a:t> student grants </a:t>
            </a:r>
            <a:endParaRPr lang="en-US" sz="1600" dirty="0"/>
          </a:p>
          <a:p>
            <a:pPr marL="889000" lvl="1" indent="-4572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b="0" u="none" strike="noStrike" dirty="0">
                <a:uFillTx/>
              </a:rPr>
              <a:t>Poster session with ~15 posters (various topics, incl. Quantum)</a:t>
            </a:r>
            <a:endParaRPr lang="en-US" sz="1600" b="0" u="none" strike="noStrike" dirty="0">
              <a:uFillTx/>
              <a:cs typeface="Arial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/>
          </p:cNvSpPr>
          <p:nvPr>
            <p:ph type="title"/>
          </p:nvPr>
        </p:nvSpPr>
        <p:spPr>
          <a:xfrm>
            <a:off x="3791880" y="332640"/>
            <a:ext cx="7561440" cy="6148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rmAutofit fontScale="90000"/>
          </a:bodyPr>
          <a:lstStyle/>
          <a:p>
            <a:pPr indent="0" algn="r" defTabSz="914400">
              <a:lnSpc>
                <a:spcPct val="90000"/>
              </a:lnSpc>
              <a:buNone/>
              <a:tabLst>
                <a:tab pos="0" algn="l"/>
              </a:tabLst>
            </a:pPr>
            <a:r>
              <a:rPr lang="en-GB" sz="4400" b="1" u="none" strike="noStrike">
                <a:solidFill>
                  <a:schemeClr val="lt1"/>
                </a:solidFill>
                <a:uFillTx/>
                <a:latin typeface="Calibri Light"/>
              </a:rPr>
              <a:t>Great success!</a:t>
            </a:r>
            <a:endParaRPr lang="en-US" sz="44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142" name="Picture 141"/>
          <p:cNvPicPr/>
          <p:nvPr/>
        </p:nvPicPr>
        <p:blipFill>
          <a:blip r:embed="rId2"/>
          <a:stretch/>
        </p:blipFill>
        <p:spPr>
          <a:xfrm>
            <a:off x="4435796" y="1518185"/>
            <a:ext cx="3816360" cy="2521837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43" name="PlaceHolder 15"/>
          <p:cNvSpPr txBox="1"/>
          <p:nvPr/>
        </p:nvSpPr>
        <p:spPr>
          <a:xfrm>
            <a:off x="130336" y="1427084"/>
            <a:ext cx="4453560" cy="46717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/>
          </a:bodyPr>
          <a:lstStyle/>
          <a:p>
            <a:pPr marL="431800" indent="-32385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b="0" u="none" strike="noStrike" dirty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</a:rPr>
              <a:t>Very </a:t>
            </a:r>
            <a:r>
              <a:rPr lang="en-US" dirty="0">
                <a:solidFill>
                  <a:srgbClr val="000000"/>
                </a:solidFill>
                <a:latin typeface="Calibri Light"/>
                <a:ea typeface="Calibri Light"/>
                <a:cs typeface="Calibri Light"/>
              </a:rPr>
              <a:t>interesting</a:t>
            </a:r>
            <a:r>
              <a:rPr lang="en-US" b="0" u="none" strike="noStrike" dirty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</a:rPr>
              <a:t> talks</a:t>
            </a:r>
            <a:endParaRPr lang="en-US" dirty="0">
              <a:latin typeface="Calibri Light"/>
              <a:ea typeface="Calibri Light"/>
              <a:cs typeface="Calibri Light"/>
            </a:endParaRPr>
          </a:p>
          <a:p>
            <a:pPr marL="431800" indent="-32385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b="0" u="none" strike="noStrike" dirty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</a:rPr>
              <a:t>Many connections </a:t>
            </a:r>
            <a:r>
              <a:rPr lang="en-US" dirty="0">
                <a:solidFill>
                  <a:srgbClr val="000000"/>
                </a:solidFill>
                <a:latin typeface="Calibri Light"/>
                <a:ea typeface="Calibri Light"/>
                <a:cs typeface="Calibri Light"/>
              </a:rPr>
              <a:t>made</a:t>
            </a:r>
          </a:p>
          <a:p>
            <a:pPr marL="431800" indent="-32385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b="1" dirty="0">
                <a:solidFill>
                  <a:srgbClr val="000000"/>
                </a:solidFill>
                <a:latin typeface="Calibri Light"/>
                <a:ea typeface="Calibri Light"/>
                <a:cs typeface="Calibri Light"/>
              </a:rPr>
              <a:t>Very positive</a:t>
            </a:r>
            <a:r>
              <a:rPr lang="en-US" b="1" u="none" strike="noStrike" dirty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</a:rPr>
              <a:t> feedback from participants and lecturers</a:t>
            </a:r>
            <a:endParaRPr lang="en-US" b="1" dirty="0">
              <a:latin typeface="Calibri Light"/>
              <a:ea typeface="Calibri Light"/>
              <a:cs typeface="Calibri Light"/>
            </a:endParaRPr>
          </a:p>
          <a:p>
            <a:pPr marL="431800" indent="-32385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dirty="0">
                <a:latin typeface="Calibri Light"/>
                <a:ea typeface="Calibri Light"/>
                <a:cs typeface="Calibri Light"/>
              </a:rPr>
              <a:t>Recordings available on indico:</a:t>
            </a:r>
          </a:p>
          <a:p>
            <a:pPr marL="889000" lvl="1" indent="-32385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1400" dirty="0">
                <a:latin typeface="Calibri Light"/>
                <a:ea typeface="Calibri Light"/>
                <a:cs typeface="Calibri Light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https://indico.cern.ch/event/1441944/</a:t>
            </a:r>
          </a:p>
          <a:p>
            <a:pPr marL="889000" lvl="1" indent="-32385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GB" dirty="0">
              <a:latin typeface="Calibri Light"/>
              <a:ea typeface="Calibri Light"/>
              <a:cs typeface="Calibri Light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42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defPPr>
              <a:defRPr lang="en-US"/>
            </a:defPPr>
            <a:lvl1pPr marL="0" indent="0" algn="r" defTabSz="457200" rtl="0" eaLnBrk="1" latinLnBrk="0" hangingPunct="1">
              <a:lnSpc>
                <a:spcPct val="100000"/>
              </a:lnSpc>
              <a:buNone/>
              <a:tabLst>
                <a:tab pos="0" algn="l"/>
              </a:tabLst>
              <a:defRPr lang="en-GB" sz="1200" b="0" u="none" strike="noStrike" kern="1200">
                <a:solidFill>
                  <a:schemeClr val="lt1"/>
                </a:solidFill>
                <a:uFillTx/>
                <a:latin typeface="Calibri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A74A13D-12B4-4D0F-B65E-94D80B52DC60}" type="slidenum">
              <a:rPr lang="en-US" smtClean="0"/>
              <a:pPr/>
              <a:t>22</a:t>
            </a:fld>
            <a:endParaRPr/>
          </a:p>
        </p:txBody>
      </p:sp>
      <p:sp>
        <p:nvSpPr>
          <p:cNvPr id="2" name="Espace réservé du pied de page 3">
            <a:extLst>
              <a:ext uri="{FF2B5EF4-FFF2-40B4-BE49-F238E27FC236}">
                <a16:creationId xmlns:a16="http://schemas.microsoft.com/office/drawing/2014/main" id="{88FD8D83-F254-2B07-3657-0BBF6BDB61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GB" dirty="0" err="1"/>
              <a:t>AIDAinnova</a:t>
            </a:r>
            <a:r>
              <a:rPr lang="en-GB" dirty="0"/>
              <a:t> Annual Meeting Prague- WP2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B471D9-D8DD-4CA5-EBC6-B59632D9A96B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8500072" y="1518185"/>
            <a:ext cx="3507948" cy="2543852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5795899-6F0C-D4CC-D0B5-AAC185169CB8}"/>
              </a:ext>
            </a:extLst>
          </p:cNvPr>
          <p:cNvPicPr/>
          <p:nvPr/>
        </p:nvPicPr>
        <p:blipFill>
          <a:blip r:embed="rId5"/>
          <a:stretch/>
        </p:blipFill>
        <p:spPr>
          <a:xfrm>
            <a:off x="8500072" y="4240327"/>
            <a:ext cx="3507948" cy="24127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5DC9712-755C-26FA-84EA-444DD4EAD3A9}"/>
              </a:ext>
            </a:extLst>
          </p:cNvPr>
          <p:cNvPicPr/>
          <p:nvPr/>
        </p:nvPicPr>
        <p:blipFill>
          <a:blip r:embed="rId6"/>
          <a:stretch/>
        </p:blipFill>
        <p:spPr>
          <a:xfrm>
            <a:off x="299716" y="4171095"/>
            <a:ext cx="4114800" cy="2482012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66B8632-BC23-F44A-0D88-0DB6EBF27B97}"/>
              </a:ext>
            </a:extLst>
          </p:cNvPr>
          <p:cNvPicPr/>
          <p:nvPr/>
        </p:nvPicPr>
        <p:blipFill>
          <a:blip r:embed="rId7"/>
          <a:stretch/>
        </p:blipFill>
        <p:spPr>
          <a:xfrm>
            <a:off x="4545447" y="4240327"/>
            <a:ext cx="3668260" cy="2412780"/>
          </a:xfrm>
          <a:prstGeom prst="rect">
            <a:avLst/>
          </a:prstGeom>
          <a:noFill/>
          <a:ln w="0"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64EE54-84A0-DB5D-A602-3345D0522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52781" y="273600"/>
            <a:ext cx="7429140" cy="849525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  <a:ea typeface="Calibri Light"/>
                <a:cs typeface="Calibri Light"/>
              </a:rPr>
              <a:t>Towards D2.3 - M47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0EA809-08D9-4A2B-31E1-3B2A1682B03E}"/>
              </a:ext>
            </a:extLst>
          </p:cNvPr>
          <p:cNvSpPr>
            <a:spLocks noGrp="1"/>
          </p:cNvSpPr>
          <p:nvPr>
            <p:ph/>
          </p:nvPr>
        </p:nvSpPr>
        <p:spPr>
          <a:xfrm>
            <a:off x="623392" y="1844824"/>
            <a:ext cx="11191515" cy="4301131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en-GB" sz="2200" b="1" dirty="0">
                <a:solidFill>
                  <a:srgbClr val="000000"/>
                </a:solidFill>
                <a:latin typeface="+mn-lt"/>
              </a:rPr>
              <a:t>D2.3 Final report on career actions of young scientists WP2 2.3 M47 (end February, extended to include this annual meeting)</a:t>
            </a:r>
            <a:endParaRPr lang="en-GB" sz="2200" b="1" dirty="0">
              <a:solidFill>
                <a:srgbClr val="000000"/>
              </a:solidFill>
              <a:latin typeface="+mn-lt"/>
              <a:cs typeface="Arial"/>
            </a:endParaRPr>
          </a:p>
          <a:p>
            <a:pPr algn="l"/>
            <a:endParaRPr lang="en-GB" sz="24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Report will include</a:t>
            </a:r>
            <a:r>
              <a:rPr lang="en-GB" sz="2200" dirty="0">
                <a:solidFill>
                  <a:srgbClr val="000000"/>
                </a:solidFill>
                <a:latin typeface="+mn-lt"/>
                <a:cs typeface="Arial"/>
              </a:rPr>
              <a:t>:</a:t>
            </a:r>
          </a:p>
          <a:p>
            <a:pPr algn="l"/>
            <a:endParaRPr lang="en-GB" sz="2200" dirty="0">
              <a:solidFill>
                <a:srgbClr val="000000"/>
              </a:solidFill>
              <a:latin typeface="+mn-lt"/>
              <a:cs typeface="Arial"/>
            </a:endParaRPr>
          </a:p>
          <a:p>
            <a:pPr marL="285744" lvl="1" indent="-285744">
              <a:buFont typeface="Arial" panose="020B0604020202020204" pitchFamily="34" charset="0"/>
              <a:buChar char="•"/>
            </a:pPr>
            <a:r>
              <a:rPr lang="en-GB" sz="2267" dirty="0">
                <a:solidFill>
                  <a:srgbClr val="171A6C"/>
                </a:solidFill>
                <a:latin typeface="Calibri"/>
                <a:cs typeface="Calibri"/>
                <a:sym typeface="Calibri"/>
              </a:rPr>
              <a:t>Establishment and infrastructure for publication committee, noting that it has not been used</a:t>
            </a:r>
          </a:p>
          <a:p>
            <a:pPr marL="285744" lvl="1" indent="-285744">
              <a:buFont typeface="Arial" panose="020B0604020202020204" pitchFamily="34" charset="0"/>
              <a:buChar char="•"/>
            </a:pPr>
            <a:r>
              <a:rPr lang="en-GB" sz="2267" dirty="0" err="1">
                <a:solidFill>
                  <a:srgbClr val="171A6C"/>
                </a:solidFill>
                <a:latin typeface="Calibri"/>
                <a:cs typeface="Calibri"/>
                <a:sym typeface="Calibri"/>
              </a:rPr>
              <a:t>AIDAinnova</a:t>
            </a:r>
            <a:r>
              <a:rPr lang="en-GB" sz="2267" dirty="0">
                <a:solidFill>
                  <a:srgbClr val="171A6C"/>
                </a:solidFill>
                <a:latin typeface="Calibri"/>
                <a:cs typeface="Calibri"/>
                <a:sym typeface="Calibri"/>
              </a:rPr>
              <a:t> annual meeting lecture ('23) – Ivan and Sune</a:t>
            </a:r>
          </a:p>
          <a:p>
            <a:pPr marL="285744" lvl="1" indent="-285744">
              <a:buFont typeface="Arial" panose="020B0604020202020204" pitchFamily="34" charset="0"/>
              <a:buChar char="•"/>
            </a:pPr>
            <a:r>
              <a:rPr lang="en-GB" sz="2267" dirty="0">
                <a:solidFill>
                  <a:srgbClr val="171A6C"/>
                </a:solidFill>
                <a:latin typeface="Calibri"/>
                <a:cs typeface="Calibri"/>
                <a:sym typeface="Calibri"/>
              </a:rPr>
              <a:t>EP R&amp;D days poster session, incl. Prize for best poster awarded to </a:t>
            </a:r>
            <a:r>
              <a:rPr lang="en-GB" sz="2267" dirty="0" err="1">
                <a:solidFill>
                  <a:srgbClr val="171A6C"/>
                </a:solidFill>
                <a:latin typeface="Calibri"/>
                <a:cs typeface="Calibri"/>
                <a:sym typeface="Calibri"/>
              </a:rPr>
              <a:t>AIDAinnova</a:t>
            </a:r>
            <a:r>
              <a:rPr lang="en-GB" sz="2267" dirty="0">
                <a:solidFill>
                  <a:srgbClr val="171A6C"/>
                </a:solidFill>
                <a:latin typeface="Calibri"/>
                <a:cs typeface="Calibri"/>
                <a:sym typeface="Calibri"/>
              </a:rPr>
              <a:t> student – grant to attend detector school</a:t>
            </a:r>
          </a:p>
          <a:p>
            <a:pPr marL="285744" lvl="1" indent="-285744">
              <a:buFont typeface="Arial" panose="020B0604020202020204" pitchFamily="34" charset="0"/>
              <a:buChar char="•"/>
            </a:pPr>
            <a:r>
              <a:rPr lang="en-GB" sz="2267" dirty="0" err="1">
                <a:solidFill>
                  <a:srgbClr val="171A6C"/>
                </a:solidFill>
                <a:latin typeface="Calibri"/>
                <a:cs typeface="Calibri"/>
                <a:sym typeface="Calibri"/>
              </a:rPr>
              <a:t>AIDAinnova</a:t>
            </a:r>
            <a:r>
              <a:rPr lang="en-GB" sz="2267" dirty="0">
                <a:solidFill>
                  <a:srgbClr val="171A6C"/>
                </a:solidFill>
                <a:latin typeface="Calibri"/>
                <a:cs typeface="Calibri"/>
                <a:sym typeface="Calibri"/>
              </a:rPr>
              <a:t> Course on Quantum Applications with an emphasis on Particle Detection Technologies for Applied Physicists and Engineers</a:t>
            </a:r>
          </a:p>
          <a:p>
            <a:pPr marL="285744" lvl="1" indent="-285744">
              <a:buFont typeface="Arial" panose="020B0604020202020204" pitchFamily="34" charset="0"/>
              <a:buChar char="•"/>
            </a:pPr>
            <a:r>
              <a:rPr lang="en-GB" sz="2267" dirty="0">
                <a:solidFill>
                  <a:srgbClr val="171A6C"/>
                </a:solidFill>
                <a:latin typeface="Calibri"/>
                <a:cs typeface="Calibri"/>
                <a:sym typeface="Calibri"/>
              </a:rPr>
              <a:t>Poster session and networking opportunities at annual meetings</a:t>
            </a:r>
          </a:p>
          <a:p>
            <a:pPr lvl="2"/>
            <a:endParaRPr lang="en-GB" sz="2200" b="1" dirty="0">
              <a:solidFill>
                <a:srgbClr val="555555"/>
              </a:solidFill>
              <a:latin typeface="+mn-lt"/>
              <a:ea typeface="Roboto Light"/>
              <a:cs typeface="Roboto Light"/>
            </a:endParaRPr>
          </a:p>
          <a:p>
            <a:endParaRPr lang="en-GB" sz="2200" dirty="0">
              <a:solidFill>
                <a:schemeClr val="accent5">
                  <a:lumMod val="76000"/>
                </a:schemeClr>
              </a:solidFill>
              <a:latin typeface="+mn-lt"/>
              <a:cs typeface="Arial"/>
            </a:endParaRPr>
          </a:p>
          <a:p>
            <a:pPr algn="ctr"/>
            <a:r>
              <a:rPr lang="en-GB" sz="2400" u="sng" dirty="0">
                <a:solidFill>
                  <a:schemeClr val="accent2"/>
                </a:solidFill>
                <a:latin typeface="+mn-lt"/>
                <a:cs typeface="Arial"/>
              </a:rPr>
              <a:t>Next: </a:t>
            </a:r>
            <a:r>
              <a:rPr lang="en-GB" sz="2400" b="1" dirty="0">
                <a:solidFill>
                  <a:schemeClr val="accent5">
                    <a:lumMod val="76000"/>
                  </a:schemeClr>
                </a:solidFill>
                <a:latin typeface="+mn-lt"/>
                <a:cs typeface="Arial"/>
              </a:rPr>
              <a:t>Drafting of the report has </a:t>
            </a:r>
            <a:r>
              <a:rPr lang="en-GB" sz="2400" b="1" dirty="0">
                <a:solidFill>
                  <a:schemeClr val="accent5">
                    <a:lumMod val="76000"/>
                  </a:schemeClr>
                </a:solidFill>
                <a:latin typeface="+mn-lt"/>
                <a:cs typeface="Arial"/>
                <a:hlinkClick r:id="rId2"/>
              </a:rPr>
              <a:t>started</a:t>
            </a:r>
            <a:endParaRPr lang="en-GB" sz="2400" b="1" dirty="0">
              <a:solidFill>
                <a:schemeClr val="accent5">
                  <a:lumMod val="76000"/>
                </a:schemeClr>
              </a:solidFill>
              <a:latin typeface="+mn-lt"/>
              <a:cs typeface="Arial"/>
            </a:endParaRPr>
          </a:p>
          <a:p>
            <a:pPr lvl="1"/>
            <a:endParaRPr lang="en-GB" sz="2200" dirty="0">
              <a:latin typeface="+mn-lt"/>
              <a:ea typeface="Roboto Light"/>
            </a:endParaRPr>
          </a:p>
          <a:p>
            <a:endParaRPr lang="en-GB" sz="2200" dirty="0">
              <a:solidFill>
                <a:srgbClr val="000000"/>
              </a:solidFill>
              <a:latin typeface="+mn-lt"/>
              <a:ea typeface="Roboto Light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5394905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>
            <a:extLst>
              <a:ext uri="{FF2B5EF4-FFF2-40B4-BE49-F238E27FC236}">
                <a16:creationId xmlns:a16="http://schemas.microsoft.com/office/drawing/2014/main" id="{253483F3-6CBB-F741-9726-C4F0038757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Task 2.4 Industrial relations and Knowledge Transfer</a:t>
            </a:r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57A88BF6-F616-4642-A434-25986975953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Rita Pinho (CERN), Ana </a:t>
            </a:r>
            <a:r>
              <a:rPr lang="en-GB" dirty="0" err="1"/>
              <a:t>Dorda</a:t>
            </a:r>
            <a:r>
              <a:rPr lang="en-GB" dirty="0"/>
              <a:t> (CERN)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A539922-6F1E-5B4B-A9D3-2BC6F0BBFC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24</a:t>
            </a:fld>
            <a:endParaRPr lang="en-GB"/>
          </a:p>
        </p:txBody>
      </p:sp>
      <p:sp>
        <p:nvSpPr>
          <p:cNvPr id="2" name="PlaceHolder 2">
            <a:extLst>
              <a:ext uri="{FF2B5EF4-FFF2-40B4-BE49-F238E27FC236}">
                <a16:creationId xmlns:a16="http://schemas.microsoft.com/office/drawing/2014/main" id="{565675AE-948D-B250-7A86-5464007E374A}"/>
              </a:ext>
            </a:extLst>
          </p:cNvPr>
          <p:cNvSpPr txBox="1">
            <a:spLocks/>
          </p:cNvSpPr>
          <p:nvPr/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defPPr>
              <a:defRPr lang="en-US"/>
            </a:defPPr>
            <a:lvl1pPr marL="0" indent="0" algn="ctr" defTabSz="457200" rtl="0" eaLnBrk="1" latinLnBrk="0" hangingPunct="1">
              <a:lnSpc>
                <a:spcPct val="100000"/>
              </a:lnSpc>
              <a:buNone/>
              <a:tabLst>
                <a:tab pos="0" algn="l"/>
              </a:tabLst>
              <a:defRPr lang="en-GB" sz="1200" b="0" u="none" strike="noStrike" kern="1200">
                <a:solidFill>
                  <a:schemeClr val="lt1"/>
                </a:solidFill>
                <a:uFillTx/>
                <a:latin typeface="Calibri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AIDAinnova Annual Meeting Prague- WP2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555738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4AECD41-400F-7148-BE0E-55CB3E3E0D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Objectives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E9A4259-F322-D240-818B-6A017968C7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sz="3100" b="1" dirty="0">
                <a:solidFill>
                  <a:srgbClr val="9ECCD6"/>
                </a:solidFill>
              </a:rPr>
              <a:t>Task 2.1. Work Package coordination</a:t>
            </a:r>
          </a:p>
          <a:p>
            <a:pPr lvl="1"/>
            <a:r>
              <a:rPr lang="en-GB" dirty="0">
                <a:solidFill>
                  <a:srgbClr val="9ECCD6"/>
                </a:solidFill>
              </a:rPr>
              <a:t>Coordinate the WP.</a:t>
            </a:r>
          </a:p>
          <a:p>
            <a:pPr lvl="1"/>
            <a:r>
              <a:rPr lang="en-GB" dirty="0">
                <a:solidFill>
                  <a:srgbClr val="9ECCD6"/>
                </a:solidFill>
              </a:rPr>
              <a:t>Create a network of Knowledge Transfer Officers (KTOs) within the </a:t>
            </a:r>
            <a:r>
              <a:rPr lang="en-GB" dirty="0" err="1">
                <a:solidFill>
                  <a:srgbClr val="9ECCD6"/>
                </a:solidFill>
              </a:rPr>
              <a:t>AIDAinnova</a:t>
            </a:r>
            <a:r>
              <a:rPr lang="en-GB" dirty="0">
                <a:solidFill>
                  <a:srgbClr val="9ECCD6"/>
                </a:solidFill>
              </a:rPr>
              <a:t> beneficiaries and coordinate their work and liaise with KTOs in other Innovation Pilots</a:t>
            </a:r>
          </a:p>
          <a:p>
            <a:pPr marL="457200" lvl="1" indent="0">
              <a:buNone/>
            </a:pPr>
            <a:endParaRPr lang="en-GB" dirty="0"/>
          </a:p>
          <a:p>
            <a:r>
              <a:rPr lang="en-GB" sz="3100" b="1" dirty="0">
                <a:solidFill>
                  <a:srgbClr val="9ECCD6"/>
                </a:solidFill>
              </a:rPr>
              <a:t>Task 2.2. Communication, dissemination and outreach</a:t>
            </a:r>
          </a:p>
          <a:p>
            <a:pPr lvl="1"/>
            <a:r>
              <a:rPr lang="en-GB" dirty="0">
                <a:solidFill>
                  <a:srgbClr val="9ECCD6"/>
                </a:solidFill>
              </a:rPr>
              <a:t>Define and implement a communication strategy to address key stakeholders in particle physics.</a:t>
            </a:r>
          </a:p>
          <a:p>
            <a:pPr lvl="1"/>
            <a:r>
              <a:rPr lang="en-GB" dirty="0">
                <a:solidFill>
                  <a:srgbClr val="9ECCD6"/>
                </a:solidFill>
              </a:rPr>
              <a:t>Ensure the flow of information within the project (internal).</a:t>
            </a:r>
          </a:p>
          <a:p>
            <a:pPr lvl="1"/>
            <a:r>
              <a:rPr lang="en-GB" dirty="0">
                <a:solidFill>
                  <a:srgbClr val="9ECCD6"/>
                </a:solidFill>
              </a:rPr>
              <a:t>Report the results of the project to a wider audience (external).</a:t>
            </a:r>
          </a:p>
          <a:p>
            <a:pPr lvl="1"/>
            <a:r>
              <a:rPr lang="en-GB" dirty="0">
                <a:solidFill>
                  <a:srgbClr val="9ECCD6"/>
                </a:solidFill>
              </a:rPr>
              <a:t>Engage the detector community and industry to enhance societal impact of fundamental research.</a:t>
            </a:r>
          </a:p>
          <a:p>
            <a:pPr lvl="1"/>
            <a:endParaRPr lang="en-GB" dirty="0">
              <a:solidFill>
                <a:srgbClr val="9ECCD6"/>
              </a:solidFill>
            </a:endParaRPr>
          </a:p>
          <a:p>
            <a:r>
              <a:rPr lang="en-GB" sz="3100" b="1" dirty="0">
                <a:solidFill>
                  <a:srgbClr val="9ECCD6"/>
                </a:solidFill>
              </a:rPr>
              <a:t>Task 2.3. Careers of young detector scientists</a:t>
            </a:r>
          </a:p>
          <a:p>
            <a:pPr lvl="1"/>
            <a:r>
              <a:rPr lang="en-GB" dirty="0">
                <a:solidFill>
                  <a:srgbClr val="9ECCD6"/>
                </a:solidFill>
              </a:rPr>
              <a:t>Enhance recognition, training and career opportunities for detector scientists.</a:t>
            </a:r>
          </a:p>
          <a:p>
            <a:pPr lvl="1"/>
            <a:endParaRPr lang="en-GB" dirty="0">
              <a:solidFill>
                <a:srgbClr val="9ECCD6"/>
              </a:solidFill>
            </a:endParaRPr>
          </a:p>
          <a:p>
            <a:r>
              <a:rPr lang="en-GB" sz="3100" b="1" dirty="0"/>
              <a:t>Task 2.4. Industrial relations and Knowledge Transfer</a:t>
            </a:r>
          </a:p>
          <a:p>
            <a:pPr lvl="1"/>
            <a:r>
              <a:rPr lang="en-GB" dirty="0"/>
              <a:t>Promote co-innovation with industry to demonstrate societal impact of fundamental research.</a:t>
            </a:r>
          </a:p>
          <a:p>
            <a:pPr lvl="1"/>
            <a:r>
              <a:rPr lang="en-GB" dirty="0"/>
              <a:t>Impact analysis of innovation aligned with UN Sustainable Development Goals.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47C589D-AF21-654D-BDBE-713DCBEE97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FAA69-9CF0-9645-8C08-4E7AFEC54ED8}" type="slidenum">
              <a:rPr lang="en-GB" smtClean="0"/>
              <a:t>25</a:t>
            </a:fld>
            <a:endParaRPr lang="en-GB"/>
          </a:p>
        </p:txBody>
      </p:sp>
      <p:sp>
        <p:nvSpPr>
          <p:cNvPr id="4" name="PlaceHolder 2">
            <a:extLst>
              <a:ext uri="{FF2B5EF4-FFF2-40B4-BE49-F238E27FC236}">
                <a16:creationId xmlns:a16="http://schemas.microsoft.com/office/drawing/2014/main" id="{7B2879D4-F8CB-59BE-72AF-DA99593DEFE6}"/>
              </a:ext>
            </a:extLst>
          </p:cNvPr>
          <p:cNvSpPr txBox="1">
            <a:spLocks/>
          </p:cNvSpPr>
          <p:nvPr/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defPPr>
              <a:defRPr lang="en-US"/>
            </a:defPPr>
            <a:lvl1pPr marL="0" indent="0" algn="ctr" defTabSz="457200" rtl="0" eaLnBrk="1" latinLnBrk="0" hangingPunct="1">
              <a:lnSpc>
                <a:spcPct val="100000"/>
              </a:lnSpc>
              <a:buNone/>
              <a:tabLst>
                <a:tab pos="0" algn="l"/>
              </a:tabLst>
              <a:defRPr lang="en-GB" sz="1200" b="0" u="none" strike="noStrike" kern="1200">
                <a:solidFill>
                  <a:schemeClr val="lt1"/>
                </a:solidFill>
                <a:uFillTx/>
                <a:latin typeface="Calibri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/>
              <a:t>AIDAinnova</a:t>
            </a:r>
            <a:r>
              <a:rPr lang="en-US" dirty="0"/>
              <a:t> Annual Meeting Prague- WP2</a:t>
            </a:r>
          </a:p>
        </p:txBody>
      </p:sp>
    </p:spTree>
    <p:extLst>
      <p:ext uri="{BB962C8B-B14F-4D97-AF65-F5344CB8AC3E}">
        <p14:creationId xmlns:p14="http://schemas.microsoft.com/office/powerpoint/2010/main" val="243560333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AB3E82D-F25A-F243-B771-CBD11E4CBB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34203" y="260648"/>
            <a:ext cx="7562056" cy="615603"/>
          </a:xfrm>
        </p:spPr>
        <p:txBody>
          <a:bodyPr>
            <a:normAutofit fontScale="90000"/>
          </a:bodyPr>
          <a:lstStyle/>
          <a:p>
            <a:r>
              <a:rPr lang="en-GB" b="1" dirty="0"/>
              <a:t>Results/highlights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5DB88965-64A6-D74B-ACAD-5FBD5D1FC0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FAA69-9CF0-9645-8C08-4E7AFEC54ED8}" type="slidenum">
              <a:rPr lang="en-GB" smtClean="0"/>
              <a:t>26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6283ED9-5F6E-D597-A834-20B61EB782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92713" y="1486320"/>
            <a:ext cx="2564146" cy="2733641"/>
          </a:xfrm>
          <a:prstGeom prst="rect">
            <a:avLst/>
          </a:prstGeom>
        </p:spPr>
      </p:pic>
      <p:pic>
        <p:nvPicPr>
          <p:cNvPr id="9" name="Espace réservé du contenu 4">
            <a:extLst>
              <a:ext uri="{FF2B5EF4-FFF2-40B4-BE49-F238E27FC236}">
                <a16:creationId xmlns:a16="http://schemas.microsoft.com/office/drawing/2014/main" id="{6E083D06-C427-2EF9-6CDD-B4580E2A8BB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3506" y="1247068"/>
            <a:ext cx="2672929" cy="3784869"/>
          </a:xfrm>
          <a:prstGeom prst="rect">
            <a:avLst/>
          </a:prstGeom>
        </p:spPr>
      </p:pic>
      <p:pic>
        <p:nvPicPr>
          <p:cNvPr id="10" name="Picture 2">
            <a:extLst>
              <a:ext uri="{FF2B5EF4-FFF2-40B4-BE49-F238E27FC236}">
                <a16:creationId xmlns:a16="http://schemas.microsoft.com/office/drawing/2014/main" id="{B322358F-E6B3-C772-0AB4-C39664DCAB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0253" y="1263415"/>
            <a:ext cx="2840757" cy="4018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Freeform 10">
            <a:extLst>
              <a:ext uri="{FF2B5EF4-FFF2-40B4-BE49-F238E27FC236}">
                <a16:creationId xmlns:a16="http://schemas.microsoft.com/office/drawing/2014/main" id="{07CFAA07-3B07-0531-A065-981EA34E844F}"/>
              </a:ext>
            </a:extLst>
          </p:cNvPr>
          <p:cNvSpPr/>
          <p:nvPr/>
        </p:nvSpPr>
        <p:spPr>
          <a:xfrm>
            <a:off x="7254896" y="1290429"/>
            <a:ext cx="1912166" cy="4499213"/>
          </a:xfrm>
          <a:custGeom>
            <a:avLst/>
            <a:gdLst/>
            <a:ahLst/>
            <a:cxnLst/>
            <a:rect l="l" t="t" r="r" b="b"/>
            <a:pathLst>
              <a:path w="2868249" h="6748820">
                <a:moveTo>
                  <a:pt x="0" y="0"/>
                </a:moveTo>
                <a:lnTo>
                  <a:pt x="2868249" y="0"/>
                </a:lnTo>
                <a:lnTo>
                  <a:pt x="2868249" y="6748821"/>
                </a:lnTo>
                <a:lnTo>
                  <a:pt x="0" y="6748821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en-GB" sz="1200"/>
          </a:p>
        </p:txBody>
      </p:sp>
      <p:pic>
        <p:nvPicPr>
          <p:cNvPr id="11" name="Picture 2" descr="BSBF Trieste 2024 - The Office">
            <a:extLst>
              <a:ext uri="{FF2B5EF4-FFF2-40B4-BE49-F238E27FC236}">
                <a16:creationId xmlns:a16="http://schemas.microsoft.com/office/drawing/2014/main" id="{7D290CB4-79DD-4734-5938-DAC4F70C71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5479" y="5072477"/>
            <a:ext cx="3253442" cy="1737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BA7DB3F-382C-DB03-9A66-CCFBB59ADA8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841740" y="3626464"/>
            <a:ext cx="2246748" cy="3095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628009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462AE1D-709D-CDBC-E503-F1F437D022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27</a:t>
            </a:fld>
            <a:endParaRPr lang="en-GB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384C4AA7-92AA-9F77-CA16-886AB4F12A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we promised</a:t>
            </a:r>
            <a:endParaRPr lang="en-CH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06131FEE-826B-2FC6-943B-853D92A31D9C}"/>
              </a:ext>
            </a:extLst>
          </p:cNvPr>
          <p:cNvSpPr txBox="1">
            <a:spLocks noGrp="1"/>
          </p:cNvSpPr>
          <p:nvPr>
            <p:ph sz="half" idx="1"/>
          </p:nvPr>
        </p:nvSpPr>
        <p:spPr>
          <a:xfrm>
            <a:off x="866068" y="1560919"/>
            <a:ext cx="10370368" cy="46187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buFont typeface="Symbol" pitchFamily="2" charset="2"/>
              <a:buChar char=""/>
            </a:pPr>
            <a:r>
              <a:rPr lang="en-US" sz="20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Knowledge Exchange Workshops with Industry and other scientific communities:</a:t>
            </a:r>
            <a:endParaRPr lang="en-CH" sz="2000" b="1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2000" kern="1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 “Academia Meets Industry” Advanced Mechanics </a:t>
            </a:r>
            <a:r>
              <a:rPr lang="en-US" sz="2000" kern="1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lang="en-US" sz="2000" kern="1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vent – April 202</a:t>
            </a:r>
            <a:r>
              <a:rPr lang="en-US" sz="2000" kern="1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2000" kern="1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 “</a:t>
            </a:r>
            <a:r>
              <a:rPr lang="en-US" sz="2000" kern="100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Industry Workshop on Cryogenics in Big Science” - </a:t>
            </a:r>
            <a:r>
              <a:rPr lang="en-US" sz="2000" kern="1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April 2024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2000" kern="100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Joint booth at BSBF 2024 – Oct 2024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2000" kern="100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Quantum Training (w/industry talks)– Jan 2025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2000" kern="100" dirty="0">
                <a:solidFill>
                  <a:schemeClr val="accent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 workshop with other TT offices – tbc (online)</a:t>
            </a:r>
            <a:endParaRPr lang="en-CH" sz="2000" kern="100" dirty="0">
              <a:solidFill>
                <a:schemeClr val="accent2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endParaRPr lang="en-US" sz="20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Symbol" pitchFamily="2" charset="2"/>
              <a:buChar char=""/>
            </a:pPr>
            <a:r>
              <a:rPr lang="en-US" sz="2000" b="1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Technology Disclosures (</a:t>
            </a:r>
            <a:r>
              <a:rPr lang="en-US" sz="2000" b="1" kern="100" dirty="0">
                <a:solidFill>
                  <a:schemeClr val="accent6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target was 5 </a:t>
            </a:r>
            <a:r>
              <a:rPr lang="en-US" sz="2000" b="1" kern="100" dirty="0">
                <a:solidFill>
                  <a:schemeClr val="accent6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Wingdings" pitchFamily="2" charset="2"/>
              </a:rPr>
              <a:t> we have 10 so far</a:t>
            </a:r>
            <a:r>
              <a:rPr lang="en-US" sz="2000" b="1" kern="100" dirty="0">
                <a:latin typeface="Calibri" panose="020F0502020204030204" pitchFamily="34" charset="0"/>
                <a:cs typeface="Times New Roman" panose="02020603050405020304" pitchFamily="18" charset="0"/>
                <a:sym typeface="Wingdings" pitchFamily="2" charset="2"/>
              </a:rPr>
              <a:t>)</a:t>
            </a:r>
            <a:endParaRPr lang="en-US" sz="2000" b="1" kern="1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571500" lvl="1" indent="-342900">
              <a:buFont typeface="Symbol" pitchFamily="2" charset="2"/>
              <a:buChar char=""/>
            </a:pPr>
            <a:r>
              <a:rPr lang="en-US" sz="1600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Description of the technology, the problem that it addresses, potential applications outside HEP, how it compare to the state of the art, maturity, </a:t>
            </a:r>
            <a:r>
              <a:rPr lang="en-US" sz="1600" kern="100" dirty="0" err="1">
                <a:latin typeface="Calibri" panose="020F0502020204030204" pitchFamily="34" charset="0"/>
                <a:cs typeface="Times New Roman" panose="02020603050405020304" pitchFamily="18" charset="0"/>
              </a:rPr>
              <a:t>etc</a:t>
            </a:r>
            <a:endParaRPr lang="en-US" sz="1600" kern="1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 lvl="1" indent="0">
              <a:buNone/>
            </a:pPr>
            <a:endParaRPr lang="en-CH" sz="600" kern="1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571500" lvl="1" indent="-342900">
              <a:buFont typeface="Symbol" pitchFamily="2" charset="2"/>
              <a:buChar char=""/>
            </a:pPr>
            <a:r>
              <a:rPr lang="en-US" sz="1600" u="sng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Value propositions </a:t>
            </a:r>
            <a:r>
              <a:rPr lang="en-US" sz="1600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of the main results per WP?</a:t>
            </a:r>
            <a:endParaRPr lang="en-CH" sz="1600" kern="1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en-US" sz="1600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Description of key technological advancements</a:t>
            </a:r>
            <a:endParaRPr lang="en-CH" sz="1600" kern="1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en-US" sz="1600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Applications beyond HEP</a:t>
            </a:r>
            <a:endParaRPr lang="en-CH" sz="1600" kern="1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en-US" sz="1600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Target markets and costumers</a:t>
            </a:r>
            <a:endParaRPr lang="en-CH" sz="1600" kern="100" dirty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1" name="Graphic 10" descr="Puzzle pieces outline">
            <a:extLst>
              <a:ext uri="{FF2B5EF4-FFF2-40B4-BE49-F238E27FC236}">
                <a16:creationId xmlns:a16="http://schemas.microsoft.com/office/drawing/2014/main" id="{6CEA774A-8F05-D034-C376-37D6D73323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768408" y="4044136"/>
            <a:ext cx="2188468" cy="2188468"/>
          </a:xfrm>
          <a:prstGeom prst="rect">
            <a:avLst/>
          </a:prstGeom>
        </p:spPr>
      </p:pic>
      <p:pic>
        <p:nvPicPr>
          <p:cNvPr id="2" name="Picture 2" descr="BSBF Trieste 2024 - The Office">
            <a:extLst>
              <a:ext uri="{FF2B5EF4-FFF2-40B4-BE49-F238E27FC236}">
                <a16:creationId xmlns:a16="http://schemas.microsoft.com/office/drawing/2014/main" id="{3D1C507C-AEA3-7AB7-65A6-43C26DD0AA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8408" y="2369370"/>
            <a:ext cx="1983575" cy="1059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PlaceHolder 2">
            <a:extLst>
              <a:ext uri="{FF2B5EF4-FFF2-40B4-BE49-F238E27FC236}">
                <a16:creationId xmlns:a16="http://schemas.microsoft.com/office/drawing/2014/main" id="{CA5D7A98-AE56-1972-CA31-EA16D059F037}"/>
              </a:ext>
            </a:extLst>
          </p:cNvPr>
          <p:cNvSpPr txBox="1">
            <a:spLocks/>
          </p:cNvSpPr>
          <p:nvPr/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defPPr>
              <a:defRPr lang="en-US"/>
            </a:defPPr>
            <a:lvl1pPr marL="0" indent="0" algn="ctr" defTabSz="457200" rtl="0" eaLnBrk="1" latinLnBrk="0" hangingPunct="1">
              <a:lnSpc>
                <a:spcPct val="100000"/>
              </a:lnSpc>
              <a:buNone/>
              <a:tabLst>
                <a:tab pos="0" algn="l"/>
              </a:tabLst>
              <a:defRPr lang="en-GB" sz="1200" b="0" u="none" strike="noStrike" kern="1200">
                <a:solidFill>
                  <a:schemeClr val="lt1"/>
                </a:solidFill>
                <a:uFillTx/>
                <a:latin typeface="Calibri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AIDAinnova Annual Meeting Prague- WP2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088691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dvancing the UN&amp;#39;s Sustainable Development Goals with intelligent robots -  AI for Good">
            <a:extLst>
              <a:ext uri="{FF2B5EF4-FFF2-40B4-BE49-F238E27FC236}">
                <a16:creationId xmlns:a16="http://schemas.microsoft.com/office/drawing/2014/main" id="{13B65EBE-B9CA-0F47-BE8E-C414078B11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23392" y="1485900"/>
            <a:ext cx="3886200" cy="3886200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>
          <a:xfrm>
            <a:off x="4338092" y="1485900"/>
            <a:ext cx="7630616" cy="4351338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endParaRPr lang="en-GB" sz="2100" dirty="0"/>
          </a:p>
          <a:p>
            <a:pPr marL="457200" lvl="1" indent="0">
              <a:buNone/>
            </a:pPr>
            <a:endParaRPr lang="en-GB" sz="2100" u="sng" dirty="0"/>
          </a:p>
          <a:p>
            <a:pPr lvl="1"/>
            <a:r>
              <a:rPr lang="en-GB" sz="2100" dirty="0">
                <a:solidFill>
                  <a:schemeClr val="accent6">
                    <a:lumMod val="75000"/>
                  </a:schemeClr>
                </a:solidFill>
              </a:rPr>
              <a:t>Developments Survey</a:t>
            </a:r>
          </a:p>
          <a:p>
            <a:pPr lvl="1"/>
            <a:r>
              <a:rPr lang="en-GB" sz="2100" dirty="0">
                <a:solidFill>
                  <a:schemeClr val="accent6">
                    <a:lumMod val="75000"/>
                  </a:schemeClr>
                </a:solidFill>
              </a:rPr>
              <a:t>Interview WP leaders on </a:t>
            </a:r>
            <a:r>
              <a:rPr lang="en-GB" sz="2100" dirty="0" err="1">
                <a:solidFill>
                  <a:schemeClr val="accent6">
                    <a:lumMod val="75000"/>
                  </a:schemeClr>
                </a:solidFill>
              </a:rPr>
              <a:t>AIDAinnova</a:t>
            </a:r>
            <a:r>
              <a:rPr lang="en-GB" sz="2100" dirty="0">
                <a:solidFill>
                  <a:schemeClr val="accent6">
                    <a:lumMod val="75000"/>
                  </a:schemeClr>
                </a:solidFill>
              </a:rPr>
              <a:t> developments:</a:t>
            </a:r>
          </a:p>
          <a:p>
            <a:pPr lvl="2"/>
            <a:r>
              <a:rPr lang="en-GB" sz="1700" dirty="0"/>
              <a:t>exploitable foreground;</a:t>
            </a:r>
          </a:p>
          <a:p>
            <a:pPr lvl="2"/>
            <a:r>
              <a:rPr lang="en-GB" sz="1700" dirty="0"/>
              <a:t>lessons learned from industry partnerships;</a:t>
            </a:r>
          </a:p>
          <a:p>
            <a:pPr lvl="2"/>
            <a:r>
              <a:rPr lang="en-GB" sz="1700" dirty="0"/>
              <a:t>link to UN SDGs;</a:t>
            </a:r>
          </a:p>
          <a:p>
            <a:pPr marL="457200" lvl="1" indent="0">
              <a:buNone/>
            </a:pPr>
            <a:endParaRPr lang="en-GB" sz="2100" dirty="0"/>
          </a:p>
          <a:p>
            <a:pPr lvl="1"/>
            <a:r>
              <a:rPr lang="en-GB" sz="2100" dirty="0">
                <a:solidFill>
                  <a:srgbClr val="F7941D"/>
                </a:solidFill>
              </a:rPr>
              <a:t>Report mapping the economic and commercial impact, as well as technological, environmental, social and cultural impacts following UN SDGs (D2.4)</a:t>
            </a:r>
          </a:p>
          <a:p>
            <a:pPr lvl="1"/>
            <a:endParaRPr lang="en-GB" sz="21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52071" y="6356350"/>
            <a:ext cx="715933" cy="501650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FC4456CD-832E-41F2-9893-C7650CCC5376}" type="slidenum">
              <a:rPr lang="en-GB" smtClean="0"/>
              <a:pPr>
                <a:spcAft>
                  <a:spcPts val="600"/>
                </a:spcAft>
              </a:pPr>
              <a:t>28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343572" y="120075"/>
            <a:ext cx="5346132" cy="1077238"/>
          </a:xfrm>
        </p:spPr>
        <p:txBody>
          <a:bodyPr anchor="ctr">
            <a:normAutofit/>
          </a:bodyPr>
          <a:lstStyle/>
          <a:p>
            <a:r>
              <a:rPr lang="en-GB" dirty="0"/>
              <a:t>Impact analysis</a:t>
            </a: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D84C9B6F-A053-806B-B349-D680306DEC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GB" dirty="0"/>
              <a:t>3</a:t>
            </a:r>
            <a:r>
              <a:rPr lang="en-GB" baseline="30000" dirty="0"/>
              <a:t>rd</a:t>
            </a:r>
            <a:r>
              <a:rPr lang="en-GB" dirty="0"/>
              <a:t> Annual Meeting - WP2</a:t>
            </a:r>
          </a:p>
        </p:txBody>
      </p:sp>
    </p:spTree>
    <p:extLst>
      <p:ext uri="{BB962C8B-B14F-4D97-AF65-F5344CB8AC3E}">
        <p14:creationId xmlns:p14="http://schemas.microsoft.com/office/powerpoint/2010/main" val="26154526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3C9EAF-7CB4-061F-4033-B696B9CA70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8CBB4D08-36DF-4FE8-8B50-58600EC813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7809" y="1"/>
            <a:ext cx="7684260" cy="1077238"/>
          </a:xfrm>
        </p:spPr>
        <p:txBody>
          <a:bodyPr>
            <a:normAutofit/>
          </a:bodyPr>
          <a:lstStyle/>
          <a:p>
            <a:r>
              <a:rPr lang="en-GB" dirty="0"/>
              <a:t>Impact analysis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17A000C-5D80-B0AA-3036-5FBCB63E20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29</a:t>
            </a:fld>
            <a:endParaRPr lang="en-GB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AF2C0F4C-7CAA-0FA0-80D6-BE2A7E10B8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00056" y="1988840"/>
            <a:ext cx="5004349" cy="411291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AD2B370-7337-60E8-1BBD-1978113907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68415" y="5086010"/>
            <a:ext cx="719390" cy="798645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BDDFC4C-919F-F588-30B4-5A368CE04D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7595" y="2784686"/>
            <a:ext cx="5832648" cy="326382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000" b="1" dirty="0" err="1">
                <a:solidFill>
                  <a:schemeClr val="tx1"/>
                </a:solidFill>
              </a:rPr>
              <a:t>AIDAinnova</a:t>
            </a:r>
            <a:r>
              <a:rPr lang="en-GB" sz="2000" b="1" dirty="0">
                <a:solidFill>
                  <a:schemeClr val="tx1"/>
                </a:solidFill>
              </a:rPr>
              <a:t> network </a:t>
            </a:r>
            <a:r>
              <a:rPr lang="en-GB" sz="2000" dirty="0">
                <a:solidFill>
                  <a:schemeClr val="tx1"/>
                </a:solidFill>
              </a:rPr>
              <a:t>45 beneficiaries:</a:t>
            </a:r>
          </a:p>
          <a:p>
            <a:pPr lvl="2"/>
            <a:r>
              <a:rPr lang="fr-CH" dirty="0">
                <a:solidFill>
                  <a:schemeClr val="tx1"/>
                </a:solidFill>
              </a:rPr>
              <a:t>3 RTO</a:t>
            </a:r>
          </a:p>
          <a:p>
            <a:pPr lvl="2"/>
            <a:r>
              <a:rPr lang="fr-CH" dirty="0">
                <a:solidFill>
                  <a:schemeClr val="tx1"/>
                </a:solidFill>
              </a:rPr>
              <a:t>8 </a:t>
            </a:r>
            <a:r>
              <a:rPr lang="fr-CH" dirty="0" err="1">
                <a:solidFill>
                  <a:schemeClr val="tx1"/>
                </a:solidFill>
              </a:rPr>
              <a:t>industrial</a:t>
            </a:r>
            <a:r>
              <a:rPr lang="fr-CH" dirty="0">
                <a:solidFill>
                  <a:schemeClr val="tx1"/>
                </a:solidFill>
              </a:rPr>
              <a:t> </a:t>
            </a:r>
            <a:r>
              <a:rPr lang="fr-CH" dirty="0" err="1">
                <a:solidFill>
                  <a:schemeClr val="tx1"/>
                </a:solidFill>
              </a:rPr>
              <a:t>companies</a:t>
            </a:r>
            <a:endParaRPr lang="fr-CH" dirty="0">
              <a:solidFill>
                <a:schemeClr val="tx1"/>
              </a:solidFill>
            </a:endParaRPr>
          </a:p>
          <a:p>
            <a:pPr lvl="2"/>
            <a:r>
              <a:rPr lang="fr-CH" dirty="0">
                <a:solidFill>
                  <a:schemeClr val="tx1"/>
                </a:solidFill>
              </a:rPr>
              <a:t>34 </a:t>
            </a:r>
            <a:r>
              <a:rPr lang="fr-CH" dirty="0" err="1">
                <a:solidFill>
                  <a:schemeClr val="tx1"/>
                </a:solidFill>
              </a:rPr>
              <a:t>research</a:t>
            </a:r>
            <a:r>
              <a:rPr lang="fr-CH" dirty="0">
                <a:solidFill>
                  <a:schemeClr val="tx1"/>
                </a:solidFill>
              </a:rPr>
              <a:t> institutes</a:t>
            </a:r>
            <a:r>
              <a:rPr lang="en-GB" dirty="0">
                <a:solidFill>
                  <a:schemeClr val="tx1"/>
                </a:solidFill>
              </a:rPr>
              <a:t> from 15 countries</a:t>
            </a:r>
          </a:p>
          <a:p>
            <a:pPr marL="0" indent="0">
              <a:buNone/>
            </a:pPr>
            <a:r>
              <a:rPr lang="en-US" sz="2000" b="1" dirty="0">
                <a:solidFill>
                  <a:schemeClr val="tx1"/>
                </a:solidFill>
              </a:rPr>
              <a:t>37 responses received </a:t>
            </a:r>
            <a:r>
              <a:rPr lang="en-US" sz="2000" dirty="0">
                <a:solidFill>
                  <a:schemeClr val="tx1"/>
                </a:solidFill>
              </a:rPr>
              <a:t>from:</a:t>
            </a:r>
          </a:p>
          <a:p>
            <a:pPr lvl="1"/>
            <a:r>
              <a:rPr lang="en-US" sz="20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26 research institutes</a:t>
            </a:r>
          </a:p>
          <a:p>
            <a:pPr lvl="1"/>
            <a:r>
              <a:rPr lang="en-US" sz="20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2 industrial partners</a:t>
            </a:r>
          </a:p>
          <a:p>
            <a:pPr lvl="1"/>
            <a:r>
              <a:rPr lang="en-US" sz="2000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12 different countries 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5" name="PlaceHolder 2">
            <a:extLst>
              <a:ext uri="{FF2B5EF4-FFF2-40B4-BE49-F238E27FC236}">
                <a16:creationId xmlns:a16="http://schemas.microsoft.com/office/drawing/2014/main" id="{FCF7A998-7EC3-BA00-75E3-99A0A4F35618}"/>
              </a:ext>
            </a:extLst>
          </p:cNvPr>
          <p:cNvSpPr txBox="1">
            <a:spLocks/>
          </p:cNvSpPr>
          <p:nvPr/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defPPr>
              <a:defRPr lang="en-US"/>
            </a:defPPr>
            <a:lvl1pPr marL="0" indent="0" algn="ctr" defTabSz="457200" rtl="0" eaLnBrk="1" latinLnBrk="0" hangingPunct="1">
              <a:lnSpc>
                <a:spcPct val="100000"/>
              </a:lnSpc>
              <a:buNone/>
              <a:tabLst>
                <a:tab pos="0" algn="l"/>
              </a:tabLst>
              <a:defRPr lang="en-GB" sz="1200" b="0" u="none" strike="noStrike" kern="1200">
                <a:solidFill>
                  <a:schemeClr val="lt1"/>
                </a:solidFill>
                <a:uFillTx/>
                <a:latin typeface="Calibri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AIDAinnova Annual Meeting Prague- WP2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ED1491D-CB9D-7147-80D9-0CE1D51F947F}"/>
              </a:ext>
            </a:extLst>
          </p:cNvPr>
          <p:cNvSpPr txBox="1"/>
          <p:nvPr/>
        </p:nvSpPr>
        <p:spPr>
          <a:xfrm>
            <a:off x="551380" y="1461014"/>
            <a:ext cx="11364209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GB" sz="2000" b="1" dirty="0"/>
              <a:t>Input for Impact Analysis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/>
              <a:t>Report mapping the economic and commercial impact, as well as technological, environmental, social and cultural impacts following UN SDGs (D2.4)</a:t>
            </a:r>
          </a:p>
        </p:txBody>
      </p:sp>
    </p:spTree>
    <p:extLst>
      <p:ext uri="{BB962C8B-B14F-4D97-AF65-F5344CB8AC3E}">
        <p14:creationId xmlns:p14="http://schemas.microsoft.com/office/powerpoint/2010/main" val="1413671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091ECC-EBF4-E04F-A3C2-744BD76D20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51784" y="332656"/>
            <a:ext cx="7772400" cy="583135"/>
          </a:xfrm>
        </p:spPr>
        <p:txBody>
          <a:bodyPr>
            <a:normAutofit fontScale="90000"/>
          </a:bodyPr>
          <a:lstStyle/>
          <a:p>
            <a:r>
              <a:rPr lang="en-GB" b="1" dirty="0"/>
              <a:t>Deliverables &amp; Milestones</a:t>
            </a:r>
          </a:p>
        </p:txBody>
      </p:sp>
      <p:graphicFrame>
        <p:nvGraphicFramePr>
          <p:cNvPr id="5" name="Content Placeholder 5">
            <a:extLst>
              <a:ext uri="{FF2B5EF4-FFF2-40B4-BE49-F238E27FC236}">
                <a16:creationId xmlns:a16="http://schemas.microsoft.com/office/drawing/2014/main" id="{0DF085C8-C4C3-2644-B96F-9267957A5F5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84916616"/>
              </p:ext>
            </p:extLst>
          </p:nvPr>
        </p:nvGraphicFramePr>
        <p:xfrm>
          <a:off x="1839191" y="1700808"/>
          <a:ext cx="8666017" cy="1854200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1204612">
                  <a:extLst>
                    <a:ext uri="{9D8B030D-6E8A-4147-A177-3AD203B41FA5}">
                      <a16:colId xmlns:a16="http://schemas.microsoft.com/office/drawing/2014/main" val="1258582759"/>
                    </a:ext>
                  </a:extLst>
                </a:gridCol>
                <a:gridCol w="4676675">
                  <a:extLst>
                    <a:ext uri="{9D8B030D-6E8A-4147-A177-3AD203B41FA5}">
                      <a16:colId xmlns:a16="http://schemas.microsoft.com/office/drawing/2014/main" val="578103126"/>
                    </a:ext>
                  </a:extLst>
                </a:gridCol>
                <a:gridCol w="1237475">
                  <a:extLst>
                    <a:ext uri="{9D8B030D-6E8A-4147-A177-3AD203B41FA5}">
                      <a16:colId xmlns:a16="http://schemas.microsoft.com/office/drawing/2014/main" val="1393953638"/>
                    </a:ext>
                  </a:extLst>
                </a:gridCol>
                <a:gridCol w="1547255">
                  <a:extLst>
                    <a:ext uri="{9D8B030D-6E8A-4147-A177-3AD203B41FA5}">
                      <a16:colId xmlns:a16="http://schemas.microsoft.com/office/drawing/2014/main" val="142709579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1350" b="1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350" dirty="0"/>
                        <a:t>Deliverable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350"/>
                        <a:t>Due date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350"/>
                        <a:t>Status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836935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350" b="1"/>
                        <a:t>D2.1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350"/>
                        <a:t>Presentation video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350"/>
                        <a:t>M3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350" b="1" dirty="0">
                          <a:solidFill>
                            <a:schemeClr val="accent6"/>
                          </a:solidFill>
                        </a:rPr>
                        <a:t>Achieved</a:t>
                      </a:r>
                      <a:endParaRPr lang="en-GB" sz="1350" b="1" dirty="0">
                        <a:solidFill>
                          <a:schemeClr val="accent6"/>
                        </a:solidFill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303227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350" b="1" i="1"/>
                        <a:t>D2.2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350" i="1"/>
                        <a:t>Final report on career actions for young scientists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350" i="1" dirty="0"/>
                        <a:t>M47+6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350" i="1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In preparation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952758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350" b="1" i="1"/>
                        <a:t>D2.3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350" i="1"/>
                        <a:t>Report on Communication, Dissemination and Outreach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350" i="1" dirty="0"/>
                        <a:t>M48+6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350" i="1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In preparation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3803586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350" b="1" i="1"/>
                        <a:t>D2.4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350" i="1"/>
                        <a:t>Impact Analysis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350" i="1" dirty="0"/>
                        <a:t>M48+6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350" i="1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In preparation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964104615"/>
                  </a:ext>
                </a:extLst>
              </a:tr>
            </a:tbl>
          </a:graphicData>
        </a:graphic>
      </p:graphicFrame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37B0CAC4-8848-0E48-9477-7B959B4CB79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24450060"/>
              </p:ext>
            </p:extLst>
          </p:nvPr>
        </p:nvGraphicFramePr>
        <p:xfrm>
          <a:off x="1839191" y="3860015"/>
          <a:ext cx="8666017" cy="1864360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1193525">
                  <a:extLst>
                    <a:ext uri="{9D8B030D-6E8A-4147-A177-3AD203B41FA5}">
                      <a16:colId xmlns:a16="http://schemas.microsoft.com/office/drawing/2014/main" val="1258582759"/>
                    </a:ext>
                  </a:extLst>
                </a:gridCol>
                <a:gridCol w="4512113">
                  <a:extLst>
                    <a:ext uri="{9D8B030D-6E8A-4147-A177-3AD203B41FA5}">
                      <a16:colId xmlns:a16="http://schemas.microsoft.com/office/drawing/2014/main" val="578103126"/>
                    </a:ext>
                  </a:extLst>
                </a:gridCol>
                <a:gridCol w="1426051">
                  <a:extLst>
                    <a:ext uri="{9D8B030D-6E8A-4147-A177-3AD203B41FA5}">
                      <a16:colId xmlns:a16="http://schemas.microsoft.com/office/drawing/2014/main" val="1621878638"/>
                    </a:ext>
                  </a:extLst>
                </a:gridCol>
                <a:gridCol w="1534328">
                  <a:extLst>
                    <a:ext uri="{9D8B030D-6E8A-4147-A177-3AD203B41FA5}">
                      <a16:colId xmlns:a16="http://schemas.microsoft.com/office/drawing/2014/main" val="3507503399"/>
                    </a:ext>
                  </a:extLst>
                </a:gridCol>
              </a:tblGrid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en-US" sz="1350" dirty="0"/>
                        <a:t>Milestones</a:t>
                      </a:r>
                      <a:endParaRPr lang="en-GB" sz="135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50"/>
                        <a:t>Status</a:t>
                      </a:r>
                      <a:endParaRPr lang="en-GB" sz="135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164789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50" b="1"/>
                        <a:t>MS4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50"/>
                        <a:t>Launching of project website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50"/>
                        <a:t>M1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50" b="1" strike="noStrike" dirty="0">
                          <a:solidFill>
                            <a:schemeClr val="accent6"/>
                          </a:solidFill>
                        </a:rPr>
                        <a:t>Achieved</a:t>
                      </a:r>
                      <a:endParaRPr lang="en-GB" sz="1350" b="1" strike="noStrike" dirty="0">
                        <a:solidFill>
                          <a:schemeClr val="accent6"/>
                        </a:solidFill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30322742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50" b="1"/>
                        <a:t>MS6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50"/>
                        <a:t>Young Scientist Publication Committee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50"/>
                        <a:t>M15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50" b="1" dirty="0">
                          <a:solidFill>
                            <a:schemeClr val="accent6"/>
                          </a:solidFill>
                        </a:rPr>
                        <a:t>Achieved</a:t>
                      </a:r>
                      <a:endParaRPr lang="en-GB" sz="1350" b="1" dirty="0">
                        <a:solidFill>
                          <a:schemeClr val="accent6"/>
                        </a:solidFill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774354073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50" b="1"/>
                        <a:t>MS7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50"/>
                        <a:t>Analysis of innovations needed in markets and technologies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50"/>
                        <a:t>M12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50" b="1" dirty="0">
                          <a:solidFill>
                            <a:schemeClr val="accent6"/>
                          </a:solidFill>
                        </a:rPr>
                        <a:t>Achieved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1366541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50" b="1" i="1"/>
                        <a:t>MS5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50" i="1"/>
                        <a:t>Academia Meets Industry Symposium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50" i="1" dirty="0"/>
                        <a:t>M24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50" b="1" dirty="0">
                          <a:solidFill>
                            <a:schemeClr val="accent6"/>
                          </a:solidFill>
                        </a:rPr>
                        <a:t>Achieved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537231507"/>
                  </a:ext>
                </a:extLst>
              </a:tr>
            </a:tbl>
          </a:graphicData>
        </a:graphic>
      </p:graphicFrame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04EC840-673A-4344-84BF-C0380F4026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FAA69-9CF0-9645-8C08-4E7AFEC54ED8}" type="slidenum">
              <a:rPr lang="en-GB" noProof="0" smtClean="0"/>
              <a:t>3</a:t>
            </a:fld>
            <a:endParaRPr lang="en-GB" noProof="0"/>
          </a:p>
        </p:txBody>
      </p:sp>
      <p:sp>
        <p:nvSpPr>
          <p:cNvPr id="3" name="PlaceHolder 2">
            <a:extLst>
              <a:ext uri="{FF2B5EF4-FFF2-40B4-BE49-F238E27FC236}">
                <a16:creationId xmlns:a16="http://schemas.microsoft.com/office/drawing/2014/main" id="{60DE64F1-FF01-2E43-4A29-91785AC7C681}"/>
              </a:ext>
            </a:extLst>
          </p:cNvPr>
          <p:cNvSpPr txBox="1">
            <a:spLocks/>
          </p:cNvSpPr>
          <p:nvPr/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defPPr>
              <a:defRPr lang="en-US"/>
            </a:defPPr>
            <a:lvl1pPr marL="0" indent="0" algn="ctr" defTabSz="457200" rtl="0" eaLnBrk="1" latinLnBrk="0" hangingPunct="1">
              <a:lnSpc>
                <a:spcPct val="100000"/>
              </a:lnSpc>
              <a:buNone/>
              <a:tabLst>
                <a:tab pos="0" algn="l"/>
              </a:tabLst>
              <a:defRPr lang="en-GB" sz="1200" b="0" u="none" strike="noStrike" kern="1200">
                <a:solidFill>
                  <a:schemeClr val="lt1"/>
                </a:solidFill>
                <a:uFillTx/>
                <a:latin typeface="Calibri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AIDAinnova Annual Meeting Prague- WP2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69706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9AB28735-8064-41BB-1680-7359C2BC73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7E92CD8F-EA69-5CA3-4889-0EF29DE080C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rcRect l="13202"/>
          <a:stretch/>
        </p:blipFill>
        <p:spPr>
          <a:xfrm>
            <a:off x="2135560" y="3129401"/>
            <a:ext cx="4430091" cy="2568838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5E4574-E2E0-3AC3-D957-35DC9A5418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30</a:t>
            </a:fld>
            <a:endParaRPr lang="en-GB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0228D9BD-9432-30EF-FBA8-AE08857C95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Answers per WP</a:t>
            </a: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80DE69B-4FDF-66B2-77A5-F13F57B4E4B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2238" r="10326"/>
          <a:stretch/>
        </p:blipFill>
        <p:spPr>
          <a:xfrm>
            <a:off x="7384858" y="2980458"/>
            <a:ext cx="2485505" cy="2717781"/>
          </a:xfrm>
          <a:prstGeom prst="rect">
            <a:avLst/>
          </a:prstGeom>
        </p:spPr>
      </p:pic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128BCCAB-9A3B-C739-6861-3E37983649F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83432" y="1457841"/>
            <a:ext cx="7732554" cy="1522617"/>
          </a:xfrm>
        </p:spPr>
        <p:txBody>
          <a:bodyPr>
            <a:normAutofit/>
          </a:bodyPr>
          <a:lstStyle/>
          <a:p>
            <a:r>
              <a:rPr lang="en-US" sz="1800" dirty="0"/>
              <a:t>50% of the answers were from Task Leaders</a:t>
            </a:r>
          </a:p>
          <a:p>
            <a:r>
              <a:rPr lang="en-GB" sz="1800" dirty="0"/>
              <a:t>The WPs with the highest percentage of responses (13%) were WP6, WP8, and WP12. </a:t>
            </a:r>
          </a:p>
          <a:p>
            <a:r>
              <a:rPr lang="en-GB" sz="1800" dirty="0"/>
              <a:t>No responses were received from WP9.</a:t>
            </a:r>
          </a:p>
        </p:txBody>
      </p:sp>
      <p:sp>
        <p:nvSpPr>
          <p:cNvPr id="3" name="PlaceHolder 2">
            <a:extLst>
              <a:ext uri="{FF2B5EF4-FFF2-40B4-BE49-F238E27FC236}">
                <a16:creationId xmlns:a16="http://schemas.microsoft.com/office/drawing/2014/main" id="{3F002A8D-784A-EB35-4785-FBCDC08B5000}"/>
              </a:ext>
            </a:extLst>
          </p:cNvPr>
          <p:cNvSpPr txBox="1">
            <a:spLocks/>
          </p:cNvSpPr>
          <p:nvPr/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defPPr>
              <a:defRPr lang="en-US"/>
            </a:defPPr>
            <a:lvl1pPr marL="0" indent="0" algn="ctr" defTabSz="457200" rtl="0" eaLnBrk="1" latinLnBrk="0" hangingPunct="1">
              <a:lnSpc>
                <a:spcPct val="100000"/>
              </a:lnSpc>
              <a:buNone/>
              <a:tabLst>
                <a:tab pos="0" algn="l"/>
              </a:tabLst>
              <a:defRPr lang="en-GB" sz="1200" b="0" u="none" strike="noStrike" kern="1200">
                <a:solidFill>
                  <a:schemeClr val="lt1"/>
                </a:solidFill>
                <a:uFillTx/>
                <a:latin typeface="Calibri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AIDAinnova Annual Meeting Prague- WP2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892667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290D21-AD52-1902-2B59-AC56E3A24D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ECBD3AE4-4072-18DC-B36B-D54E2940909E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321860" y="3314122"/>
            <a:ext cx="2685028" cy="2724764"/>
          </a:xfrm>
          <a:prstGeom prst="rect">
            <a:avLst/>
          </a:prstGeom>
        </p:spPr>
      </p:pic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24EC77E8-F9B7-81A3-52C9-B5948154C85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968444" y="3264450"/>
            <a:ext cx="5458489" cy="2681461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FD55E6-3683-AD10-A171-E4320372A2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31</a:t>
            </a:fld>
            <a:endParaRPr lang="en-GB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217084E-955B-F48C-1EF5-2B4DF06658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Impact analysis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FA56D12-4615-7D3F-F63A-00BC1C6075C5}"/>
              </a:ext>
            </a:extLst>
          </p:cNvPr>
          <p:cNvSpPr txBox="1"/>
          <p:nvPr/>
        </p:nvSpPr>
        <p:spPr>
          <a:xfrm>
            <a:off x="443372" y="1508093"/>
            <a:ext cx="1130525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One objective of the survey was to gather insights on potential exploitable foreground, focusing on key developments and achievements within the project.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When asked about applicability outside High Energy Physics (HEP), 41% answered 'Yes,' 40% 'Maybe,' and 19% 'No.’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60% of the positive answers mention “Healthcare/Medical Applications”.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FC975DF3-A8C7-3ECF-7D1E-6FDD5FC8F6A6}"/>
              </a:ext>
            </a:extLst>
          </p:cNvPr>
          <p:cNvCxnSpPr>
            <a:cxnSpLocks/>
          </p:cNvCxnSpPr>
          <p:nvPr/>
        </p:nvCxnSpPr>
        <p:spPr>
          <a:xfrm flipV="1">
            <a:off x="2207568" y="4016830"/>
            <a:ext cx="3045879" cy="5883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29ADF3A9-29DC-577C-1A74-8099AF44C29C}"/>
              </a:ext>
            </a:extLst>
          </p:cNvPr>
          <p:cNvCxnSpPr>
            <a:cxnSpLocks/>
          </p:cNvCxnSpPr>
          <p:nvPr/>
        </p:nvCxnSpPr>
        <p:spPr>
          <a:xfrm flipV="1">
            <a:off x="2927648" y="4069081"/>
            <a:ext cx="2325799" cy="6074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12F19608-F72A-23EA-5871-66B26BA1D4E0}"/>
              </a:ext>
            </a:extLst>
          </p:cNvPr>
          <p:cNvSpPr txBox="1"/>
          <p:nvPr/>
        </p:nvSpPr>
        <p:spPr>
          <a:xfrm>
            <a:off x="0" y="2982979"/>
            <a:ext cx="609904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ctr">
              <a:spcAft>
                <a:spcPts val="1000"/>
              </a:spcAft>
            </a:pPr>
            <a:r>
              <a:rPr lang="en-GB" sz="1200" i="1" kern="100" dirty="0">
                <a:solidFill>
                  <a:schemeClr val="accent2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Are any of these technologies applicable to industries outside the field of HEP?"</a:t>
            </a:r>
            <a:endParaRPr lang="en-US" sz="1200" i="1" kern="100" dirty="0">
              <a:solidFill>
                <a:schemeClr val="accent2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PlaceHolder 2">
            <a:extLst>
              <a:ext uri="{FF2B5EF4-FFF2-40B4-BE49-F238E27FC236}">
                <a16:creationId xmlns:a16="http://schemas.microsoft.com/office/drawing/2014/main" id="{EE8F8ADB-0628-EF1C-E2BC-E24F2B886F77}"/>
              </a:ext>
            </a:extLst>
          </p:cNvPr>
          <p:cNvSpPr txBox="1">
            <a:spLocks/>
          </p:cNvSpPr>
          <p:nvPr/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defPPr>
              <a:defRPr lang="en-US"/>
            </a:defPPr>
            <a:lvl1pPr marL="0" indent="0" algn="ctr" defTabSz="457200" rtl="0" eaLnBrk="1" latinLnBrk="0" hangingPunct="1">
              <a:lnSpc>
                <a:spcPct val="100000"/>
              </a:lnSpc>
              <a:buNone/>
              <a:tabLst>
                <a:tab pos="0" algn="l"/>
              </a:tabLst>
              <a:defRPr lang="en-GB" sz="1200" b="0" u="none" strike="noStrike" kern="1200">
                <a:solidFill>
                  <a:schemeClr val="lt1"/>
                </a:solidFill>
                <a:uFillTx/>
                <a:latin typeface="Calibri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AIDAinnova Annual Meeting Prague- WP2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28468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912F78-C00E-DC1E-453F-FF660972FE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3C3131EE-13E2-34BE-4219-FB6FC6A7403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2484422" y="3382713"/>
            <a:ext cx="5799610" cy="2790834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CB09E8-BF1D-9EC3-0D99-A4892BD476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32</a:t>
            </a:fld>
            <a:endParaRPr lang="en-GB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3910579F-FA7A-089B-7A1E-542761050C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Impact analysis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F8BD4A8-0B05-BCB0-D0C0-6AFDE01227E4}"/>
              </a:ext>
            </a:extLst>
          </p:cNvPr>
          <p:cNvSpPr txBox="1"/>
          <p:nvPr/>
        </p:nvSpPr>
        <p:spPr>
          <a:xfrm>
            <a:off x="626125" y="1523989"/>
            <a:ext cx="1073040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same respondents were asked how their Work Package could generate beneficial results.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20 selected 'Co-development with industries.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next most popular option was 'Open access licensing schemes, including for hardware.’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Only a 35% acknowledged to collaborate win industry on their developments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5A2168F-7777-C895-3A6A-D639BFFFD0D9}"/>
              </a:ext>
            </a:extLst>
          </p:cNvPr>
          <p:cNvSpPr txBox="1"/>
          <p:nvPr/>
        </p:nvSpPr>
        <p:spPr>
          <a:xfrm>
            <a:off x="1487488" y="2727011"/>
            <a:ext cx="867605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ctr">
              <a:spcAft>
                <a:spcPts val="1000"/>
              </a:spcAft>
            </a:pPr>
            <a:r>
              <a:rPr lang="en-GB" sz="1400" i="1" kern="100" dirty="0">
                <a:solidFill>
                  <a:schemeClr val="accent2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"Do you think that your WP will generate any results that would benefit from:" highlighting areas where respondents indicated they might need assistance, such as funding, IP protection, and other forms of support.</a:t>
            </a:r>
            <a:endParaRPr lang="en-US" sz="1400" i="1" kern="100" dirty="0">
              <a:solidFill>
                <a:schemeClr val="accent2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PlaceHolder 2">
            <a:extLst>
              <a:ext uri="{FF2B5EF4-FFF2-40B4-BE49-F238E27FC236}">
                <a16:creationId xmlns:a16="http://schemas.microsoft.com/office/drawing/2014/main" id="{70649FF9-BEDF-7B85-A3C7-E87DC13168D1}"/>
              </a:ext>
            </a:extLst>
          </p:cNvPr>
          <p:cNvSpPr txBox="1">
            <a:spLocks/>
          </p:cNvSpPr>
          <p:nvPr/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defPPr>
              <a:defRPr lang="en-US"/>
            </a:defPPr>
            <a:lvl1pPr marL="0" indent="0" algn="ctr" defTabSz="457200" rtl="0" eaLnBrk="1" latinLnBrk="0" hangingPunct="1">
              <a:lnSpc>
                <a:spcPct val="100000"/>
              </a:lnSpc>
              <a:buNone/>
              <a:tabLst>
                <a:tab pos="0" algn="l"/>
              </a:tabLst>
              <a:defRPr lang="en-GB" sz="1200" b="0" u="none" strike="noStrike" kern="1200">
                <a:solidFill>
                  <a:schemeClr val="lt1"/>
                </a:solidFill>
                <a:uFillTx/>
                <a:latin typeface="Calibri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AIDAinnova Annual Meeting Prague- WP2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624751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A6FA7E29-00F5-8DA1-5606-F10B8AB24E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94FEF2-53F1-4CCE-E1DD-F1A77AC10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33</a:t>
            </a:fld>
            <a:endParaRPr lang="en-GB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AAD77DB-9E5C-BF86-47C1-A40DBD212E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Impact analysis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4B25736-18BC-9125-0989-4504482093BE}"/>
              </a:ext>
            </a:extLst>
          </p:cNvPr>
          <p:cNvSpPr txBox="1"/>
          <p:nvPr/>
        </p:nvSpPr>
        <p:spPr>
          <a:xfrm>
            <a:off x="570360" y="1772816"/>
            <a:ext cx="440725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en-GB" sz="1400" i="1" kern="100" dirty="0">
                <a:solidFill>
                  <a:schemeClr val="accent2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“Are you currently collaborating with any industrial companies as part of this WP?"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16A4A894-777F-A223-99EC-A4AE7A9327D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09266349"/>
              </p:ext>
            </p:extLst>
          </p:nvPr>
        </p:nvGraphicFramePr>
        <p:xfrm>
          <a:off x="1487488" y="2636912"/>
          <a:ext cx="275145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24247EFD-07CD-2014-F306-041E45C9837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37371985"/>
              </p:ext>
            </p:extLst>
          </p:nvPr>
        </p:nvGraphicFramePr>
        <p:xfrm>
          <a:off x="7536160" y="2636912"/>
          <a:ext cx="298767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A3962E95-4A42-6B77-1DC0-90C0775CFE1B}"/>
              </a:ext>
            </a:extLst>
          </p:cNvPr>
          <p:cNvSpPr txBox="1"/>
          <p:nvPr/>
        </p:nvSpPr>
        <p:spPr>
          <a:xfrm>
            <a:off x="6547024" y="1746276"/>
            <a:ext cx="480597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en-GB" sz="1400" i="1" kern="100" dirty="0">
                <a:solidFill>
                  <a:schemeClr val="accent2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“Are there stakeholders (e.g., companies or research institutions) currently interested in your WP’s innovations?” </a:t>
            </a:r>
            <a:endParaRPr lang="en-US" sz="1400" i="1" kern="100" dirty="0">
              <a:solidFill>
                <a:schemeClr val="accent2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PlaceHolder 2">
            <a:extLst>
              <a:ext uri="{FF2B5EF4-FFF2-40B4-BE49-F238E27FC236}">
                <a16:creationId xmlns:a16="http://schemas.microsoft.com/office/drawing/2014/main" id="{191A655B-209B-C7F3-ECD0-051F0F237BC9}"/>
              </a:ext>
            </a:extLst>
          </p:cNvPr>
          <p:cNvSpPr txBox="1">
            <a:spLocks/>
          </p:cNvSpPr>
          <p:nvPr/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defPPr>
              <a:defRPr lang="en-US"/>
            </a:defPPr>
            <a:lvl1pPr marL="0" indent="0" algn="ctr" defTabSz="457200" rtl="0" eaLnBrk="1" latinLnBrk="0" hangingPunct="1">
              <a:lnSpc>
                <a:spcPct val="100000"/>
              </a:lnSpc>
              <a:buNone/>
              <a:tabLst>
                <a:tab pos="0" algn="l"/>
              </a:tabLst>
              <a:defRPr lang="en-GB" sz="1200" b="0" u="none" strike="noStrike" kern="1200">
                <a:solidFill>
                  <a:schemeClr val="lt1"/>
                </a:solidFill>
                <a:uFillTx/>
                <a:latin typeface="Calibri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AIDAinnova Annual Meeting Prague- WP2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734512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C95990-6FBC-F149-91FC-4A36880765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B2D1B473-9836-4B8D-0DE2-AE345EC0D40A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152651" y="2842448"/>
            <a:ext cx="3103765" cy="3098900"/>
          </a:xfrm>
          <a:prstGeom prst="rect">
            <a:avLst/>
          </a:prstGeom>
        </p:spPr>
      </p:pic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25B08559-4629-2BF9-6DCD-5557839D922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459470" y="2725061"/>
            <a:ext cx="4967463" cy="3423789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7F934C-EE31-2648-9BEB-28FAB4CF5B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34</a:t>
            </a:fld>
            <a:endParaRPr lang="en-GB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B46CE7BA-D0D6-CAB0-B845-5BA8420EA9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Impact analysis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B9946CB-3A2E-2AFA-70CC-5C6A4592CDBB}"/>
              </a:ext>
            </a:extLst>
          </p:cNvPr>
          <p:cNvSpPr txBox="1"/>
          <p:nvPr/>
        </p:nvSpPr>
        <p:spPr>
          <a:xfrm>
            <a:off x="695400" y="1373600"/>
            <a:ext cx="1094521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last section of the survey focused on the United Nations Sustainable Development Goals (UN SDGs).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These are a set of 17 interconnected global objectives designed to create a more equitable, sustainable, and prosperous world by 2030.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23 respondents chose SDG number 9, related to Industry, Innovation, and Infrastructure</a:t>
            </a:r>
            <a:endParaRPr lang="en-GB" dirty="0"/>
          </a:p>
        </p:txBody>
      </p:sp>
      <p:sp>
        <p:nvSpPr>
          <p:cNvPr id="3" name="PlaceHolder 2">
            <a:extLst>
              <a:ext uri="{FF2B5EF4-FFF2-40B4-BE49-F238E27FC236}">
                <a16:creationId xmlns:a16="http://schemas.microsoft.com/office/drawing/2014/main" id="{DD5A9308-27BB-9A94-817B-3E1710FD57A0}"/>
              </a:ext>
            </a:extLst>
          </p:cNvPr>
          <p:cNvSpPr txBox="1">
            <a:spLocks/>
          </p:cNvSpPr>
          <p:nvPr/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defPPr>
              <a:defRPr lang="en-US"/>
            </a:defPPr>
            <a:lvl1pPr marL="0" indent="0" algn="ctr" defTabSz="457200" rtl="0" eaLnBrk="1" latinLnBrk="0" hangingPunct="1">
              <a:lnSpc>
                <a:spcPct val="100000"/>
              </a:lnSpc>
              <a:buNone/>
              <a:tabLst>
                <a:tab pos="0" algn="l"/>
              </a:tabLst>
              <a:defRPr lang="en-GB" sz="1200" b="0" u="none" strike="noStrike" kern="1200">
                <a:solidFill>
                  <a:schemeClr val="lt1"/>
                </a:solidFill>
                <a:uFillTx/>
                <a:latin typeface="Calibri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AIDAinnova Annual Meeting Prague- WP2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532127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35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Impact analysis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C1C9B57-D076-475B-C0D0-EF2185AE5ED9}"/>
              </a:ext>
            </a:extLst>
          </p:cNvPr>
          <p:cNvSpPr txBox="1"/>
          <p:nvPr/>
        </p:nvSpPr>
        <p:spPr>
          <a:xfrm>
            <a:off x="453810" y="1532864"/>
            <a:ext cx="5545152" cy="40572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b="0" i="0" dirty="0">
                <a:solidFill>
                  <a:srgbClr val="242424"/>
                </a:solidFill>
                <a:effectLst/>
                <a:latin typeface="Segoe UI" panose="020B0502040204020203" pitchFamily="34" charset="0"/>
              </a:rPr>
              <a:t>The study was conducted as follows: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6"/>
                </a:solidFill>
                <a:latin typeface="Segoe UI" panose="020B0502040204020203" pitchFamily="34" charset="0"/>
              </a:rPr>
              <a:t>O</a:t>
            </a:r>
            <a:r>
              <a:rPr lang="en-US" b="0" i="0" dirty="0">
                <a:solidFill>
                  <a:schemeClr val="accent6"/>
                </a:solidFill>
                <a:effectLst/>
                <a:latin typeface="Segoe UI" panose="020B0502040204020203" pitchFamily="34" charset="0"/>
              </a:rPr>
              <a:t>nline survey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chemeClr val="accent6"/>
                </a:solidFill>
                <a:effectLst/>
                <a:latin typeface="Segoe UI" panose="020B0502040204020203" pitchFamily="34" charset="0"/>
              </a:rPr>
              <a:t>Target follow-up interviews to explore in detail the potential of the developments: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i="1" dirty="0">
                <a:solidFill>
                  <a:schemeClr val="accent6"/>
                </a:solidFill>
              </a:rPr>
              <a:t>Eleven follow-up interviews with technical experts from WP1, 2, 3, 4, 5, 6, 7, 8, 10, 11, 12 and 13. 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i="1" dirty="0">
                <a:solidFill>
                  <a:schemeClr val="accent6"/>
                </a:solidFill>
              </a:rPr>
              <a:t>So far 10 technologies have been scouted.</a:t>
            </a:r>
            <a:endParaRPr lang="en-US" sz="1600" i="1" dirty="0">
              <a:solidFill>
                <a:schemeClr val="accent6"/>
              </a:solidFill>
              <a:latin typeface="Segoe UI" panose="020B0502040204020203" pitchFamily="34" charset="0"/>
            </a:endParaRP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chemeClr val="accent2"/>
                </a:solidFill>
                <a:effectLst/>
                <a:latin typeface="Segoe UI" panose="020B0502040204020203" pitchFamily="34" charset="0"/>
              </a:rPr>
              <a:t>A report, presenting conclusions from the survey on the economic, technological, environmental, and social impacts.</a:t>
            </a:r>
          </a:p>
        </p:txBody>
      </p:sp>
      <p:pic>
        <p:nvPicPr>
          <p:cNvPr id="2" name="Content Placeholder 8">
            <a:extLst>
              <a:ext uri="{FF2B5EF4-FFF2-40B4-BE49-F238E27FC236}">
                <a16:creationId xmlns:a16="http://schemas.microsoft.com/office/drawing/2014/main" id="{DD98906C-E7E1-D484-CC41-873B54AFD565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6193040" y="2130303"/>
            <a:ext cx="5603902" cy="286232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3" name="PlaceHolder 2">
            <a:extLst>
              <a:ext uri="{FF2B5EF4-FFF2-40B4-BE49-F238E27FC236}">
                <a16:creationId xmlns:a16="http://schemas.microsoft.com/office/drawing/2014/main" id="{6BA8F0A9-47E9-829E-432A-2B06A56E80FC}"/>
              </a:ext>
            </a:extLst>
          </p:cNvPr>
          <p:cNvSpPr txBox="1">
            <a:spLocks/>
          </p:cNvSpPr>
          <p:nvPr/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defPPr>
              <a:defRPr lang="en-US"/>
            </a:defPPr>
            <a:lvl1pPr marL="0" indent="0" algn="ctr" defTabSz="457200" rtl="0" eaLnBrk="1" latinLnBrk="0" hangingPunct="1">
              <a:lnSpc>
                <a:spcPct val="100000"/>
              </a:lnSpc>
              <a:buNone/>
              <a:tabLst>
                <a:tab pos="0" algn="l"/>
              </a:tabLst>
              <a:defRPr lang="en-GB" sz="1200" b="0" u="none" strike="noStrike" kern="1200">
                <a:solidFill>
                  <a:schemeClr val="lt1"/>
                </a:solidFill>
                <a:uFillTx/>
                <a:latin typeface="Calibri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AIDAinnova Annual Meeting Prague- WP2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589089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8CE8DD5-9046-7F89-0C53-E14E57F260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b="1" dirty="0"/>
              <a:t>WP3 Caribou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06E9A65-46AE-5AFD-5B49-0B458CADBB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2nd Annual Meeting - WP2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99176C-5CD4-904B-A805-CDFF44900C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36</a:t>
            </a:fld>
            <a:endParaRPr lang="en-GB"/>
          </a:p>
        </p:txBody>
      </p:sp>
      <p:pic>
        <p:nvPicPr>
          <p:cNvPr id="9" name="Picture 8" descr="Hardware components of the Caribou DAQ system">
            <a:extLst>
              <a:ext uri="{FF2B5EF4-FFF2-40B4-BE49-F238E27FC236}">
                <a16:creationId xmlns:a16="http://schemas.microsoft.com/office/drawing/2014/main" id="{D66D176F-1641-A980-1C7C-91A8B65D0C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336" y="1844824"/>
            <a:ext cx="3600400" cy="2024593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Title 4">
            <a:extLst>
              <a:ext uri="{FF2B5EF4-FFF2-40B4-BE49-F238E27FC236}">
                <a16:creationId xmlns:a16="http://schemas.microsoft.com/office/drawing/2014/main" id="{F6DCD65D-C4FE-5190-82C5-8C69E0CB93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7841" y="1"/>
            <a:ext cx="6674227" cy="1077238"/>
          </a:xfrm>
        </p:spPr>
        <p:txBody>
          <a:bodyPr/>
          <a:lstStyle/>
          <a:p>
            <a:r>
              <a:rPr lang="en-GB" dirty="0"/>
              <a:t>Impact analysis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C2599AB-BFD8-A3F2-09F7-43731553B690}"/>
              </a:ext>
            </a:extLst>
          </p:cNvPr>
          <p:cNvSpPr txBox="1"/>
          <p:nvPr/>
        </p:nvSpPr>
        <p:spPr>
          <a:xfrm>
            <a:off x="4079776" y="1316441"/>
            <a:ext cx="6152146" cy="4247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>
              <a:lnSpc>
                <a:spcPct val="90000"/>
              </a:lnSpc>
              <a:spcBef>
                <a:spcPts val="1000"/>
              </a:spcBef>
              <a:buClr>
                <a:srgbClr val="F2B53C"/>
              </a:buClr>
            </a:pPr>
            <a:r>
              <a:rPr lang="en-GB" sz="2400" b="1" dirty="0">
                <a:solidFill>
                  <a:srgbClr val="171A6C"/>
                </a:solidFill>
              </a:rPr>
              <a:t>WP4 DIGIWASTE &amp; IRRAD</a:t>
            </a:r>
            <a:endParaRPr lang="en-US" sz="2400" b="1" dirty="0">
              <a:solidFill>
                <a:srgbClr val="171A6C"/>
              </a:solidFill>
            </a:endParaRPr>
          </a:p>
        </p:txBody>
      </p:sp>
      <p:pic>
        <p:nvPicPr>
          <p:cNvPr id="10" name="Picture 9" descr="A screenshot of a computer&#10;&#10;AI-generated content may be incorrect.">
            <a:extLst>
              <a:ext uri="{FF2B5EF4-FFF2-40B4-BE49-F238E27FC236}">
                <a16:creationId xmlns:a16="http://schemas.microsoft.com/office/drawing/2014/main" id="{4EDA68B0-04F4-CD1D-6749-B9B24B23205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815390" y="1762861"/>
            <a:ext cx="4472683" cy="1966043"/>
          </a:xfrm>
          <a:prstGeom prst="rect">
            <a:avLst/>
          </a:prstGeom>
          <a:noFill/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2D8A4EF8-EB2A-BF42-B840-8DF42C421C94}"/>
              </a:ext>
            </a:extLst>
          </p:cNvPr>
          <p:cNvSpPr txBox="1"/>
          <p:nvPr/>
        </p:nvSpPr>
        <p:spPr>
          <a:xfrm>
            <a:off x="9613830" y="1256618"/>
            <a:ext cx="615214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srgbClr val="171A6C"/>
                </a:solidFill>
              </a:rPr>
              <a:t>WP4 TPA-TCT</a:t>
            </a:r>
            <a:endParaRPr lang="en-US" sz="2400" b="1" dirty="0">
              <a:solidFill>
                <a:srgbClr val="171A6C"/>
              </a:solidFill>
            </a:endParaRPr>
          </a:p>
        </p:txBody>
      </p:sp>
      <p:pic>
        <p:nvPicPr>
          <p:cNvPr id="15" name="Picture 14" descr="A computer on a desk&#10;&#10;AI-generated content may be incorrect.">
            <a:extLst>
              <a:ext uri="{FF2B5EF4-FFF2-40B4-BE49-F238E27FC236}">
                <a16:creationId xmlns:a16="http://schemas.microsoft.com/office/drawing/2014/main" id="{7D2C637D-2D1C-2A45-AF9D-F7A256A782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78757" y="1777070"/>
            <a:ext cx="3193907" cy="1966043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7EAB25C3-D1CE-1AAC-2754-D427B9851372}"/>
              </a:ext>
            </a:extLst>
          </p:cNvPr>
          <p:cNvSpPr txBox="1"/>
          <p:nvPr/>
        </p:nvSpPr>
        <p:spPr>
          <a:xfrm>
            <a:off x="71019" y="3817403"/>
            <a:ext cx="7884694" cy="4247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>
              <a:lnSpc>
                <a:spcPct val="90000"/>
              </a:lnSpc>
              <a:spcBef>
                <a:spcPts val="1000"/>
              </a:spcBef>
              <a:buClr>
                <a:srgbClr val="F2B53C"/>
              </a:buClr>
            </a:pPr>
            <a:r>
              <a:rPr lang="en-GB" sz="2400" b="1" dirty="0">
                <a:solidFill>
                  <a:srgbClr val="171A6C"/>
                </a:solidFill>
              </a:rPr>
              <a:t>WP6 Anisotropic Conductive Films</a:t>
            </a:r>
            <a:endParaRPr lang="en-US" sz="2400" b="1" dirty="0">
              <a:solidFill>
                <a:srgbClr val="171A6C"/>
              </a:solidFill>
            </a:endParaRPr>
          </a:p>
        </p:txBody>
      </p:sp>
      <p:pic>
        <p:nvPicPr>
          <p:cNvPr id="18" name="Image 108" descr="A diagram of a layer of lamination&#10;&#10;Description automatically generated">
            <a:extLst>
              <a:ext uri="{FF2B5EF4-FFF2-40B4-BE49-F238E27FC236}">
                <a16:creationId xmlns:a16="http://schemas.microsoft.com/office/drawing/2014/main" id="{88D33266-7436-E9C5-6A0F-2730ACACA01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4678" y="4228181"/>
            <a:ext cx="4785253" cy="1423433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3BBEB704-10E3-BA89-8230-7516337A4A5A}"/>
              </a:ext>
            </a:extLst>
          </p:cNvPr>
          <p:cNvSpPr txBox="1"/>
          <p:nvPr/>
        </p:nvSpPr>
        <p:spPr>
          <a:xfrm>
            <a:off x="4427425" y="4201583"/>
            <a:ext cx="7884694" cy="4247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B53C"/>
              </a:buClr>
              <a:buSzTx/>
              <a:tabLst/>
              <a:defRPr/>
            </a:pPr>
            <a:r>
              <a:rPr lang="en-GB" sz="2400" b="1" dirty="0">
                <a:solidFill>
                  <a:srgbClr val="171A6C"/>
                </a:solidFill>
              </a:rPr>
              <a:t>WP10 Ultralight Cold Plate (UCP)</a:t>
            </a:r>
          </a:p>
        </p:txBody>
      </p:sp>
      <p:pic>
        <p:nvPicPr>
          <p:cNvPr id="23" name="Picture 22" descr="Ultralight Cold Plate technology under CERN Venture Connect - CERN Document  Server">
            <a:extLst>
              <a:ext uri="{FF2B5EF4-FFF2-40B4-BE49-F238E27FC236}">
                <a16:creationId xmlns:a16="http://schemas.microsoft.com/office/drawing/2014/main" id="{2B5D42CB-06DC-C587-5674-3CC5FB6EDCA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1436" y="4689281"/>
            <a:ext cx="2932353" cy="2080076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1A9C1260-A42F-6094-DB53-CA9732A54E96}"/>
              </a:ext>
            </a:extLst>
          </p:cNvPr>
          <p:cNvSpPr txBox="1"/>
          <p:nvPr/>
        </p:nvSpPr>
        <p:spPr>
          <a:xfrm>
            <a:off x="9048328" y="3993640"/>
            <a:ext cx="790073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srgbClr val="171A6C"/>
                </a:solidFill>
              </a:rPr>
              <a:t>WP10 Krypton cooling</a:t>
            </a:r>
            <a:endParaRPr lang="en-US" sz="2400" b="1" dirty="0">
              <a:solidFill>
                <a:srgbClr val="171A6C"/>
              </a:solidFill>
            </a:endParaRPr>
          </a:p>
        </p:txBody>
      </p:sp>
      <p:pic>
        <p:nvPicPr>
          <p:cNvPr id="26" name="Picture 25" descr="A collage of a machine&#10;&#10;AI-generated content may be incorrect.">
            <a:extLst>
              <a:ext uri="{FF2B5EF4-FFF2-40B4-BE49-F238E27FC236}">
                <a16:creationId xmlns:a16="http://schemas.microsoft.com/office/drawing/2014/main" id="{F07A3199-1DD8-FD4C-FA8E-646629DBE1E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6969" y="4507095"/>
            <a:ext cx="3653642" cy="228903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4329573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83AB5B8-4FAE-349F-7D52-D565F9B22B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8654" y="985605"/>
            <a:ext cx="11554691" cy="4886789"/>
          </a:xfrm>
        </p:spPr>
        <p:txBody>
          <a:bodyPr/>
          <a:lstStyle/>
          <a:p>
            <a:endParaRPr lang="en-GB" b="1" dirty="0">
              <a:latin typeface="Calibri" panose="020F0502020204030204"/>
            </a:endParaRPr>
          </a:p>
          <a:p>
            <a:r>
              <a:rPr lang="en-GB" b="1" dirty="0">
                <a:latin typeface="Calibri" panose="020F0502020204030204"/>
              </a:rPr>
              <a:t>WP10 Tubes with sensor / Annular flow</a:t>
            </a:r>
          </a:p>
          <a:p>
            <a:endParaRPr lang="en-GB" b="1" dirty="0">
              <a:latin typeface="Calibri" panose="020F0502020204030204"/>
            </a:endParaRPr>
          </a:p>
          <a:p>
            <a:r>
              <a:rPr lang="en-US" b="1" dirty="0">
                <a:latin typeface="Calibri" panose="020F0502020204030204"/>
              </a:rPr>
              <a:t>WP11 </a:t>
            </a:r>
            <a:r>
              <a:rPr lang="en-GB" b="1" dirty="0">
                <a:latin typeface="Calibri" panose="020F0502020204030204"/>
              </a:rPr>
              <a:t>HKROC &amp; LIROC</a:t>
            </a:r>
          </a:p>
          <a:p>
            <a:endParaRPr lang="en-GB" b="1" dirty="0">
              <a:latin typeface="Calibri" panose="020F0502020204030204"/>
            </a:endParaRPr>
          </a:p>
          <a:p>
            <a:r>
              <a:rPr lang="en-GB" b="1" dirty="0">
                <a:latin typeface="Calibri" panose="020F0502020204030204"/>
              </a:rPr>
              <a:t>WP12 ML for particle showers simulation </a:t>
            </a:r>
            <a:endParaRPr lang="en-US" b="1" dirty="0">
              <a:latin typeface="Calibri" panose="020F0502020204030204"/>
            </a:endParaRPr>
          </a:p>
          <a:p>
            <a:endParaRPr lang="en-US" b="1" dirty="0">
              <a:latin typeface="Calibri" panose="020F0502020204030204"/>
            </a:endParaRPr>
          </a:p>
          <a:p>
            <a:endParaRPr lang="en-US" sz="1800" b="1" cap="all" dirty="0">
              <a:solidFill>
                <a:srgbClr val="171A6C"/>
              </a:solidFill>
              <a:effectLst/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endParaRPr lang="en-US" sz="1800" b="1" dirty="0">
              <a:solidFill>
                <a:srgbClr val="002060"/>
              </a:solidFill>
              <a:effectLst/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88BF0B8-7BCF-8C8E-E93A-AEAE12722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2nd Annual Meeting - WP2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F6ECFB-C9CC-00CE-6907-3AFFD223AF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37</a:t>
            </a:fld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29935D3-47D2-6D90-8798-257A007EC9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Impact analysis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A9DAD7C-D877-D24B-B907-E63DDADAA8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0867" y="4037110"/>
            <a:ext cx="3654038" cy="244171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8C63521-5C2C-7D44-7125-78DA49D47B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3472" y="4037110"/>
            <a:ext cx="3612041" cy="2512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299787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E058E9A-A857-B240-BD49-1F380850A1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1A5A899-E33A-FB45-AEB7-56285EAB52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D9BAB42-98B0-B74E-9872-0FF8DA3ACF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2nd Annual Meeting - WP2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9E9F7D2-0739-D540-AE6A-C382CBACA9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FAA69-9CF0-9645-8C08-4E7AFEC54ED8}" type="slidenum">
              <a:rPr lang="en-GB" smtClean="0"/>
              <a:t>38</a:t>
            </a:fld>
            <a:endParaRPr lang="en-GB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B4EDF235-94EF-BE47-88A6-F64AE9A4568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B290C239-EED8-2F40-93A2-9DF3460D3748}"/>
              </a:ext>
            </a:extLst>
          </p:cNvPr>
          <p:cNvSpPr/>
          <p:nvPr/>
        </p:nvSpPr>
        <p:spPr>
          <a:xfrm>
            <a:off x="0" y="11539"/>
            <a:ext cx="12192000" cy="6858000"/>
          </a:xfrm>
          <a:prstGeom prst="rect">
            <a:avLst/>
          </a:prstGeom>
          <a:solidFill>
            <a:srgbClr val="44A8AB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44A8AB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17B44570-C6E8-984D-9D0D-6AB8CEC2307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352" y="-247499"/>
            <a:ext cx="1775912" cy="1775912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73E12C5F-AC71-4E49-AE74-F0CA27E782BD}"/>
              </a:ext>
            </a:extLst>
          </p:cNvPr>
          <p:cNvSpPr txBox="1"/>
          <p:nvPr/>
        </p:nvSpPr>
        <p:spPr>
          <a:xfrm>
            <a:off x="3422703" y="1677512"/>
            <a:ext cx="5346594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b="1" dirty="0">
                <a:solidFill>
                  <a:schemeClr val="bg1"/>
                </a:solidFill>
              </a:rPr>
              <a:t>Thanks!</a:t>
            </a:r>
          </a:p>
          <a:p>
            <a:pPr algn="ctr"/>
            <a:endParaRPr lang="en-GB" sz="6600" b="1" dirty="0">
              <a:solidFill>
                <a:schemeClr val="bg1"/>
              </a:solidFill>
            </a:endParaRPr>
          </a:p>
          <a:p>
            <a:pPr algn="ctr"/>
            <a:r>
              <a:rPr lang="en-GB" sz="8000" dirty="0">
                <a:solidFill>
                  <a:schemeClr val="bg1"/>
                </a:solidFill>
              </a:rPr>
              <a:t>Questions?</a:t>
            </a: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16A11433-DDC6-E4C5-4C50-0AE41F2B9363}"/>
              </a:ext>
            </a:extLst>
          </p:cNvPr>
          <p:cNvSpPr txBox="1">
            <a:spLocks/>
          </p:cNvSpPr>
          <p:nvPr/>
        </p:nvSpPr>
        <p:spPr>
          <a:xfrm>
            <a:off x="4191000" y="65087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4572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0861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4AECD41-400F-7148-BE0E-55CB3E3E0D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Objectives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E9A4259-F322-D240-818B-6A017968C7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sz="3100" b="1" dirty="0"/>
              <a:t>Task 2.1. Work Package coordination</a:t>
            </a:r>
          </a:p>
          <a:p>
            <a:pPr lvl="1"/>
            <a:r>
              <a:rPr lang="en-GB" dirty="0"/>
              <a:t>Coordinate the WP.</a:t>
            </a:r>
          </a:p>
          <a:p>
            <a:pPr lvl="1"/>
            <a:r>
              <a:rPr lang="en-GB" dirty="0"/>
              <a:t>Create a network of Knowledge Transfer Officers (KTOs) within the </a:t>
            </a:r>
            <a:r>
              <a:rPr lang="en-GB" dirty="0" err="1"/>
              <a:t>AIDAinnova</a:t>
            </a:r>
            <a:r>
              <a:rPr lang="en-GB" dirty="0"/>
              <a:t> beneficiaries and coordinate their work and liaise with KTOs in other Innovation Pilots</a:t>
            </a:r>
          </a:p>
          <a:p>
            <a:pPr marL="457200" lvl="1" indent="0">
              <a:buNone/>
            </a:pPr>
            <a:endParaRPr lang="en-GB" dirty="0"/>
          </a:p>
          <a:p>
            <a:r>
              <a:rPr lang="en-GB" sz="3100" b="1" dirty="0">
                <a:solidFill>
                  <a:srgbClr val="9ECCD6"/>
                </a:solidFill>
              </a:rPr>
              <a:t>Task 2.2. Communication, dissemination and outreach</a:t>
            </a:r>
          </a:p>
          <a:p>
            <a:pPr lvl="1"/>
            <a:r>
              <a:rPr lang="en-GB" dirty="0">
                <a:solidFill>
                  <a:srgbClr val="9ECCD6"/>
                </a:solidFill>
              </a:rPr>
              <a:t>Define and implement a communication strategy to address key stakeholders in particle physics.</a:t>
            </a:r>
          </a:p>
          <a:p>
            <a:pPr lvl="1"/>
            <a:r>
              <a:rPr lang="en-GB" dirty="0">
                <a:solidFill>
                  <a:srgbClr val="9ECCD6"/>
                </a:solidFill>
              </a:rPr>
              <a:t>Ensure the flow of information within the project (internal).</a:t>
            </a:r>
          </a:p>
          <a:p>
            <a:pPr lvl="1"/>
            <a:r>
              <a:rPr lang="en-GB" dirty="0">
                <a:solidFill>
                  <a:srgbClr val="9ECCD6"/>
                </a:solidFill>
              </a:rPr>
              <a:t>Report the results of the project to a wider audience (external).</a:t>
            </a:r>
          </a:p>
          <a:p>
            <a:pPr lvl="1"/>
            <a:r>
              <a:rPr lang="en-GB" dirty="0">
                <a:solidFill>
                  <a:srgbClr val="9ECCD6"/>
                </a:solidFill>
              </a:rPr>
              <a:t>Engage the detector community and industry to enhance societal impact of fundamental research.</a:t>
            </a:r>
          </a:p>
          <a:p>
            <a:pPr lvl="1"/>
            <a:endParaRPr lang="en-GB" dirty="0">
              <a:solidFill>
                <a:srgbClr val="9ECCD6"/>
              </a:solidFill>
            </a:endParaRPr>
          </a:p>
          <a:p>
            <a:r>
              <a:rPr lang="en-GB" sz="3100" b="1" dirty="0">
                <a:solidFill>
                  <a:srgbClr val="9ECCD6"/>
                </a:solidFill>
              </a:rPr>
              <a:t>Task 2.3. Careers of young detector scientists</a:t>
            </a:r>
          </a:p>
          <a:p>
            <a:pPr lvl="1"/>
            <a:r>
              <a:rPr lang="en-GB" dirty="0">
                <a:solidFill>
                  <a:srgbClr val="9ECCD6"/>
                </a:solidFill>
              </a:rPr>
              <a:t>Enhance recognition, training and career opportunities for detector scientists.</a:t>
            </a:r>
          </a:p>
          <a:p>
            <a:pPr lvl="1"/>
            <a:endParaRPr lang="en-GB" dirty="0">
              <a:solidFill>
                <a:srgbClr val="9ECCD6"/>
              </a:solidFill>
            </a:endParaRPr>
          </a:p>
          <a:p>
            <a:r>
              <a:rPr lang="en-GB" sz="3100" b="1" dirty="0">
                <a:solidFill>
                  <a:srgbClr val="9ECCD6"/>
                </a:solidFill>
              </a:rPr>
              <a:t>Task 2.4. Industrial relations and Knowledge Transfer</a:t>
            </a:r>
          </a:p>
          <a:p>
            <a:pPr lvl="1"/>
            <a:r>
              <a:rPr lang="en-GB" dirty="0">
                <a:solidFill>
                  <a:srgbClr val="9ECCD6"/>
                </a:solidFill>
              </a:rPr>
              <a:t>Promote co-innovation with industry to demonstrate societal impact of fundamental research.</a:t>
            </a:r>
          </a:p>
          <a:p>
            <a:pPr lvl="1"/>
            <a:r>
              <a:rPr lang="en-GB" dirty="0">
                <a:solidFill>
                  <a:srgbClr val="9ECCD6"/>
                </a:solidFill>
              </a:rPr>
              <a:t>Impact analysis of innovation aligned with UN Sustainable Development Goals.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47C589D-AF21-654D-BDBE-713DCBEE97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FAA69-9CF0-9645-8C08-4E7AFEC54ED8}" type="slidenum">
              <a:rPr lang="en-GB" smtClean="0"/>
              <a:t>4</a:t>
            </a:fld>
            <a:endParaRPr lang="en-GB"/>
          </a:p>
        </p:txBody>
      </p:sp>
      <p:sp>
        <p:nvSpPr>
          <p:cNvPr id="6" name="Espace réservé du pied de page 3">
            <a:extLst>
              <a:ext uri="{FF2B5EF4-FFF2-40B4-BE49-F238E27FC236}">
                <a16:creationId xmlns:a16="http://schemas.microsoft.com/office/drawing/2014/main" id="{0C10AEF7-2207-105A-7F8D-53227951CB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GB" dirty="0" err="1"/>
              <a:t>AIDAinnova</a:t>
            </a:r>
            <a:r>
              <a:rPr lang="en-GB" dirty="0"/>
              <a:t> Annual Meeting Prague- WP2</a:t>
            </a:r>
          </a:p>
        </p:txBody>
      </p:sp>
    </p:spTree>
    <p:extLst>
      <p:ext uri="{BB962C8B-B14F-4D97-AF65-F5344CB8AC3E}">
        <p14:creationId xmlns:p14="http://schemas.microsoft.com/office/powerpoint/2010/main" val="22786616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C826B0-E394-9454-754C-0DB2A2A413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5196" y="338441"/>
            <a:ext cx="7772400" cy="583135"/>
          </a:xfrm>
        </p:spPr>
        <p:txBody>
          <a:bodyPr>
            <a:normAutofit fontScale="90000"/>
          </a:bodyPr>
          <a:lstStyle/>
          <a:p>
            <a:r>
              <a:rPr lang="en-CH" b="1" dirty="0"/>
              <a:t>Synergies with Innovation Pilots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BD368B-37EA-CA1C-7937-7C45092A76A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02196" y="1348049"/>
            <a:ext cx="10658400" cy="4608512"/>
          </a:xfrm>
        </p:spPr>
        <p:txBody>
          <a:bodyPr>
            <a:normAutofit/>
          </a:bodyPr>
          <a:lstStyle/>
          <a:p>
            <a:endParaRPr lang="en-GB" sz="1800" dirty="0"/>
          </a:p>
          <a:p>
            <a:pPr marL="571500" lvl="1" indent="-342900">
              <a:buFont typeface="Symbol" pitchFamily="2" charset="2"/>
              <a:buChar char=""/>
            </a:pPr>
            <a:r>
              <a:rPr lang="en-US" b="1" dirty="0"/>
              <a:t>Contribute to the RI Innovation Coordination Group</a:t>
            </a:r>
            <a:r>
              <a:rPr lang="en-US" dirty="0"/>
              <a:t>:</a:t>
            </a:r>
            <a:endParaRPr lang="en-CH" dirty="0"/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en-US" sz="2200" dirty="0">
                <a:solidFill>
                  <a:schemeClr val="tx1"/>
                </a:solidFill>
              </a:rPr>
              <a:t>Frequent Meetings (approx. 4 per year)</a:t>
            </a:r>
            <a:endParaRPr lang="en-US" sz="2400" dirty="0">
              <a:solidFill>
                <a:schemeClr val="tx1"/>
              </a:solidFill>
            </a:endParaRPr>
          </a:p>
          <a:p>
            <a:pPr marL="1200150" lvl="2" indent="-285750">
              <a:buFont typeface="Courier New" panose="02070309020205020404" pitchFamily="49" charset="0"/>
              <a:buChar char="o"/>
            </a:pPr>
            <a:endParaRPr lang="en-CH" sz="2400" dirty="0"/>
          </a:p>
          <a:p>
            <a:pPr marL="571500" lvl="1" indent="-342900">
              <a:buFont typeface="Symbol" pitchFamily="2" charset="2"/>
              <a:buChar char=""/>
            </a:pPr>
            <a:r>
              <a:rPr lang="en-US" b="1" dirty="0"/>
              <a:t>Strength interaction with other innovation pilots:</a:t>
            </a:r>
            <a:endParaRPr lang="en-CH" b="1" dirty="0"/>
          </a:p>
          <a:p>
            <a:pPr marL="1657350" lvl="3" indent="-285750">
              <a:buFont typeface="Courier New" panose="02070309020205020404" pitchFamily="49" charset="0"/>
              <a:buChar char="o"/>
            </a:pPr>
            <a:r>
              <a:rPr lang="en-GB" sz="2000" dirty="0">
                <a:solidFill>
                  <a:schemeClr val="tx1"/>
                </a:solidFill>
              </a:rPr>
              <a:t>Invited talks at LEAPS industry meeting</a:t>
            </a:r>
          </a:p>
          <a:p>
            <a:pPr marL="1657350" lvl="3" indent="-285750">
              <a:buFont typeface="Courier New" panose="02070309020205020404" pitchFamily="49" charset="0"/>
              <a:buChar char="o"/>
            </a:pPr>
            <a:r>
              <a:rPr lang="en-GB" sz="2000" dirty="0">
                <a:solidFill>
                  <a:schemeClr val="tx1"/>
                </a:solidFill>
              </a:rPr>
              <a:t>Participation in ALBA event on Industry opportunities in light source</a:t>
            </a:r>
          </a:p>
          <a:p>
            <a:pPr marL="1657350" lvl="3" indent="-285750">
              <a:buFont typeface="Courier New" panose="02070309020205020404" pitchFamily="49" charset="0"/>
              <a:buChar char="o"/>
            </a:pPr>
            <a:r>
              <a:rPr lang="en-GB" sz="2000" dirty="0">
                <a:solidFill>
                  <a:schemeClr val="tx1"/>
                </a:solidFill>
              </a:rPr>
              <a:t>TIPP23 conference, talk on behalf of:</a:t>
            </a:r>
          </a:p>
          <a:p>
            <a:pPr marL="2114550" lvl="4" indent="-285750">
              <a:buFont typeface="Courier New" panose="02070309020205020404" pitchFamily="49" charset="0"/>
              <a:buChar char="o"/>
            </a:pPr>
            <a:r>
              <a:rPr lang="en-GB" sz="2000" i="0" u="none" strike="noStrike" dirty="0" err="1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AIDAinnova</a:t>
            </a:r>
            <a:r>
              <a:rPr lang="en-GB" sz="2000" i="0" u="none" strike="noStrike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, I.FAST, LEAPS-</a:t>
            </a:r>
            <a:r>
              <a:rPr lang="en-GB" sz="2000" i="0" u="none" strike="noStrike" dirty="0" err="1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innov</a:t>
            </a:r>
            <a:r>
              <a:rPr lang="en-GB" sz="2000" i="0" u="none" strike="noStrike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, EURO-LABS and EASI-STRESS projects</a:t>
            </a:r>
          </a:p>
          <a:p>
            <a:pPr marL="1657350" lvl="3" indent="-285750">
              <a:buFont typeface="Courier New" panose="02070309020205020404" pitchFamily="49" charset="0"/>
              <a:buChar char="o"/>
            </a:pPr>
            <a:r>
              <a:rPr lang="en-GB" sz="2000" dirty="0">
                <a:solidFill>
                  <a:schemeClr val="tx1"/>
                </a:solidFill>
              </a:rPr>
              <a:t>Cryogenics Industry meeting</a:t>
            </a:r>
          </a:p>
          <a:p>
            <a:pPr marL="1657350" lvl="3" indent="-285750">
              <a:buFont typeface="Courier New" panose="02070309020205020404" pitchFamily="49" charset="0"/>
              <a:buChar char="o"/>
            </a:pPr>
            <a:r>
              <a:rPr lang="en-GB" sz="2000" dirty="0">
                <a:solidFill>
                  <a:schemeClr val="tx1"/>
                </a:solidFill>
              </a:rPr>
              <a:t>BSBF 2024 </a:t>
            </a:r>
            <a:endParaRPr lang="en-GB" sz="2000" i="1" dirty="0">
              <a:solidFill>
                <a:schemeClr val="tx1"/>
              </a:solidFill>
            </a:endParaRPr>
          </a:p>
          <a:p>
            <a:pPr marL="1200150" lvl="2" indent="-285750">
              <a:buFont typeface="Courier New" panose="02070309020205020404" pitchFamily="49" charset="0"/>
              <a:buChar char="o"/>
            </a:pPr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101F0C-F39D-A8AC-3488-E06F4FF5DC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FAA69-9CF0-9645-8C08-4E7AFEC54ED8}" type="slidenum">
              <a:rPr lang="en-GB" noProof="0" smtClean="0"/>
              <a:t>5</a:t>
            </a:fld>
            <a:endParaRPr lang="en-GB" noProof="0"/>
          </a:p>
        </p:txBody>
      </p:sp>
      <p:pic>
        <p:nvPicPr>
          <p:cNvPr id="9" name="Graphic 8" descr="Lights On with solid fill">
            <a:extLst>
              <a:ext uri="{FF2B5EF4-FFF2-40B4-BE49-F238E27FC236}">
                <a16:creationId xmlns:a16="http://schemas.microsoft.com/office/drawing/2014/main" id="{42A7120A-E877-8A4D-852B-B7CD2FF53C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353800" y="4295375"/>
            <a:ext cx="571506" cy="571506"/>
          </a:xfrm>
          <a:prstGeom prst="rect">
            <a:avLst/>
          </a:prstGeom>
        </p:spPr>
      </p:pic>
      <p:pic>
        <p:nvPicPr>
          <p:cNvPr id="11" name="Graphic 10" descr="Meeting outline">
            <a:extLst>
              <a:ext uri="{FF2B5EF4-FFF2-40B4-BE49-F238E27FC236}">
                <a16:creationId xmlns:a16="http://schemas.microsoft.com/office/drawing/2014/main" id="{8CBA1B25-01B7-52D8-B84E-0B11128CCA2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097640" y="4581128"/>
            <a:ext cx="1669976" cy="1669976"/>
          </a:xfrm>
          <a:prstGeom prst="rect">
            <a:avLst/>
          </a:prstGeom>
        </p:spPr>
      </p:pic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08EBA65-C5F9-A6B0-0601-5043ED9550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GB" dirty="0" err="1"/>
              <a:t>AIDAinnova</a:t>
            </a:r>
            <a:r>
              <a:rPr lang="en-GB" dirty="0"/>
              <a:t> Annual Meeting Prague- WP2</a:t>
            </a:r>
          </a:p>
        </p:txBody>
      </p:sp>
    </p:spTree>
    <p:extLst>
      <p:ext uri="{BB962C8B-B14F-4D97-AF65-F5344CB8AC3E}">
        <p14:creationId xmlns:p14="http://schemas.microsoft.com/office/powerpoint/2010/main" val="38582177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C826B0-E394-9454-754C-0DB2A2A413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07172" y="329120"/>
            <a:ext cx="7772400" cy="583135"/>
          </a:xfrm>
        </p:spPr>
        <p:txBody>
          <a:bodyPr>
            <a:normAutofit fontScale="90000"/>
          </a:bodyPr>
          <a:lstStyle/>
          <a:p>
            <a:r>
              <a:rPr lang="en-CH" b="1" dirty="0"/>
              <a:t>Knowledge Transfer Network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BD368B-37EA-CA1C-7937-7C45092A76A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5236" y="1628800"/>
            <a:ext cx="10869760" cy="4608512"/>
          </a:xfrm>
        </p:spPr>
        <p:txBody>
          <a:bodyPr>
            <a:normAutofit/>
          </a:bodyPr>
          <a:lstStyle/>
          <a:p>
            <a:r>
              <a:rPr lang="en-GB" b="1" dirty="0"/>
              <a:t>Roundtable “</a:t>
            </a:r>
            <a:r>
              <a:rPr lang="en-GB" b="1" dirty="0" err="1"/>
              <a:t>AIDAInnova</a:t>
            </a:r>
            <a:r>
              <a:rPr lang="en-GB" b="1" dirty="0"/>
              <a:t> Meets Industry” </a:t>
            </a:r>
            <a:r>
              <a:rPr lang="en-GB" dirty="0"/>
              <a:t>&amp; Industry Exhibition</a:t>
            </a:r>
          </a:p>
          <a:p>
            <a:endParaRPr lang="en-GB" b="1" dirty="0"/>
          </a:p>
          <a:p>
            <a:r>
              <a:rPr lang="en-GB" b="1" dirty="0"/>
              <a:t>Network of KT/TT Offices</a:t>
            </a:r>
          </a:p>
          <a:p>
            <a:pPr lvl="1"/>
            <a:r>
              <a:rPr lang="en-US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46 beneficiaries, 35 academics;</a:t>
            </a:r>
            <a:endParaRPr lang="en-GB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u="sng" dirty="0">
                <a:solidFill>
                  <a:schemeClr val="accent2"/>
                </a:solidFill>
              </a:rPr>
              <a:t>Next</a:t>
            </a:r>
            <a:r>
              <a:rPr lang="en-GB" dirty="0">
                <a:solidFill>
                  <a:schemeClr val="accent2"/>
                </a:solidFill>
              </a:rPr>
              <a:t>: </a:t>
            </a:r>
          </a:p>
          <a:p>
            <a:pPr lvl="1"/>
            <a:r>
              <a:rPr lang="en-GB" dirty="0"/>
              <a:t>Workshop with KT/TTO network</a:t>
            </a:r>
          </a:p>
          <a:p>
            <a:pPr lvl="2"/>
            <a:r>
              <a:rPr lang="en-GB" dirty="0"/>
              <a:t>Present results of the survey</a:t>
            </a:r>
          </a:p>
          <a:p>
            <a:pPr lvl="2"/>
            <a:r>
              <a:rPr lang="en-GB" dirty="0"/>
              <a:t>Discuss challenges</a:t>
            </a:r>
          </a:p>
          <a:p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101F0C-F39D-A8AC-3488-E06F4FF5DC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FAA69-9CF0-9645-8C08-4E7AFEC54ED8}" type="slidenum">
              <a:rPr lang="en-GB" noProof="0" smtClean="0"/>
              <a:t>6</a:t>
            </a:fld>
            <a:endParaRPr lang="en-GB" noProof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FA85AC1-2418-C464-8A13-B6F5AA648C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GB" dirty="0" err="1"/>
              <a:t>AIDAinnova</a:t>
            </a:r>
            <a:r>
              <a:rPr lang="en-GB" dirty="0"/>
              <a:t> Annual Meeting Prague- WP2</a:t>
            </a:r>
          </a:p>
        </p:txBody>
      </p:sp>
      <p:pic>
        <p:nvPicPr>
          <p:cNvPr id="9" name="Picture 8" descr="A group of people in a room&#10;&#10;AI-generated content may be incorrect.">
            <a:extLst>
              <a:ext uri="{FF2B5EF4-FFF2-40B4-BE49-F238E27FC236}">
                <a16:creationId xmlns:a16="http://schemas.microsoft.com/office/drawing/2014/main" id="{9507DB83-ECE8-E6E7-2B41-6C3835A6B8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816080" y="2204864"/>
            <a:ext cx="5148486" cy="3861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34578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6353C1-947C-00D1-CC8A-2CFBDFCAA3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53780" y="393416"/>
            <a:ext cx="7772400" cy="583135"/>
          </a:xfrm>
        </p:spPr>
        <p:txBody>
          <a:bodyPr>
            <a:normAutofit fontScale="90000"/>
          </a:bodyPr>
          <a:lstStyle/>
          <a:p>
            <a:r>
              <a:rPr lang="en-GB" sz="4000" b="1" dirty="0"/>
              <a:t>KT/TTO Workshop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9CA35D-DCAB-5F87-D701-7ECF27F61D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FAA69-9CF0-9645-8C08-4E7AFEC54ED8}" type="slidenum">
              <a:rPr lang="en-GB" noProof="0" smtClean="0"/>
              <a:t>7</a:t>
            </a:fld>
            <a:endParaRPr lang="en-GB" noProof="0" dirty="0"/>
          </a:p>
        </p:txBody>
      </p:sp>
      <p:pic>
        <p:nvPicPr>
          <p:cNvPr id="7" name="Content Placeholder 8">
            <a:extLst>
              <a:ext uri="{FF2B5EF4-FFF2-40B4-BE49-F238E27FC236}">
                <a16:creationId xmlns:a16="http://schemas.microsoft.com/office/drawing/2014/main" id="{E6D083F4-C831-C828-79B8-2045DCBF2D4F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rcRect l="2030" t="1179" r="2566" b="2183"/>
          <a:stretch/>
        </p:blipFill>
        <p:spPr>
          <a:xfrm>
            <a:off x="524509" y="1336376"/>
            <a:ext cx="3716736" cy="4883458"/>
          </a:xfr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0FDA095-3EF2-E319-2A7F-F8386A6618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417270" y="1352124"/>
            <a:ext cx="7772400" cy="488345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400" b="1" dirty="0"/>
              <a:t>Half-day online event f</a:t>
            </a:r>
            <a:r>
              <a:rPr lang="en-US" sz="1400" dirty="0"/>
              <a:t>ocused on strategies, tools &amp; experiences in: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/>
              <a:t>Knowledge transfer (KT)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/>
              <a:t>IP management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/>
              <a:t>Impact assessment</a:t>
            </a:r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r>
              <a:rPr lang="en-US" sz="1400" b="1" dirty="0"/>
              <a:t>When:</a:t>
            </a:r>
            <a:endParaRPr lang="en-US" sz="14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/>
              <a:t>Date to be scheduled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/>
              <a:t>Doodle poll coming soon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/>
              <a:t>Target: before summer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0" indent="0">
              <a:buNone/>
            </a:pPr>
            <a:r>
              <a:rPr lang="en-US" sz="1400" b="1" dirty="0"/>
              <a:t>Why Attend:</a:t>
            </a:r>
            <a:endParaRPr lang="en-US" sz="14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/>
              <a:t>Learn about </a:t>
            </a:r>
            <a:r>
              <a:rPr lang="en-US" sz="1400" dirty="0" err="1"/>
              <a:t>AIDAinnova</a:t>
            </a:r>
            <a:r>
              <a:rPr lang="en-US" sz="1400" dirty="0"/>
              <a:t> developments with KT potential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/>
              <a:t>Get practical guidance on tracking impact &amp; protecting IP in EU projects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/>
              <a:t>Share challenges &amp; solutions across the consortium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/>
              <a:t>Strengthen collaboration between technical and KT teams</a:t>
            </a:r>
          </a:p>
        </p:txBody>
      </p:sp>
      <p:sp>
        <p:nvSpPr>
          <p:cNvPr id="9" name="Espace réservé du pied de page 3">
            <a:extLst>
              <a:ext uri="{FF2B5EF4-FFF2-40B4-BE49-F238E27FC236}">
                <a16:creationId xmlns:a16="http://schemas.microsoft.com/office/drawing/2014/main" id="{F206A667-B2C9-0600-9886-D37FE6FFF6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GB" dirty="0" err="1"/>
              <a:t>AIDAinnova</a:t>
            </a:r>
            <a:r>
              <a:rPr lang="en-GB" dirty="0"/>
              <a:t> Annual Meeting Prague- WP2</a:t>
            </a:r>
          </a:p>
        </p:txBody>
      </p:sp>
      <p:pic>
        <p:nvPicPr>
          <p:cNvPr id="3" name="Graphic 2" descr="Connections outline">
            <a:extLst>
              <a:ext uri="{FF2B5EF4-FFF2-40B4-BE49-F238E27FC236}">
                <a16:creationId xmlns:a16="http://schemas.microsoft.com/office/drawing/2014/main" id="{E46C8402-E0B8-3392-E3C3-B82D1A63967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576556" y="1916832"/>
            <a:ext cx="2088232" cy="2088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77255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E776D9-761F-A969-0D96-5AE24C5D5E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8</a:t>
            </a:fld>
            <a:endParaRPr lang="en-GB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C48731ED-C733-0718-22D1-B769CDBD0B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Help Us Spread the Word!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8D08F65-ACEC-C45E-B98F-A8AA41C2CF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7427" y="2890450"/>
            <a:ext cx="1961804" cy="1961804"/>
          </a:xfrm>
          <a:prstGeom prst="rect">
            <a:avLst/>
          </a:prstGeom>
        </p:spPr>
      </p:pic>
      <p:pic>
        <p:nvPicPr>
          <p:cNvPr id="1028" name="Picture 4" descr="Logo vilniaus universitetas">
            <a:extLst>
              <a:ext uri="{FF2B5EF4-FFF2-40B4-BE49-F238E27FC236}">
                <a16:creationId xmlns:a16="http://schemas.microsoft.com/office/drawing/2014/main" id="{4816CAAA-410D-0DDF-367C-ADE5E21BEE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0813" y="4298087"/>
            <a:ext cx="3269336" cy="1899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839095D6-7EC2-8C64-59A4-047C3F8BCA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55481" y="3016091"/>
            <a:ext cx="1349980" cy="145434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146B63D-D57C-E5FA-FBCA-05D1D293EE0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98624" y="3160030"/>
            <a:ext cx="2367152" cy="921586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C5F23F2-E0ED-06DC-0753-AB2E3C86FF5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4560" y="2383755"/>
            <a:ext cx="3690851" cy="921236"/>
          </a:xfrm>
          <a:prstGeom prst="rect">
            <a:avLst/>
          </a:prstGeom>
        </p:spPr>
      </p:pic>
      <p:pic>
        <p:nvPicPr>
          <p:cNvPr id="20" name="Graphic 19">
            <a:extLst>
              <a:ext uri="{FF2B5EF4-FFF2-40B4-BE49-F238E27FC236}">
                <a16:creationId xmlns:a16="http://schemas.microsoft.com/office/drawing/2014/main" id="{8A67BEB2-A582-32DA-A160-0A126D09333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705461" y="2243692"/>
            <a:ext cx="2736725" cy="699868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BB108579-A3D1-89C9-B06D-9650515B025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459068" y="4449223"/>
            <a:ext cx="2583858" cy="1454343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3030882B-A2FA-4FC6-BAB0-9E97EE6BEA9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121177" y="4592343"/>
            <a:ext cx="1311223" cy="1311223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31D288BE-57A4-C002-6C4B-4656649B56CF}"/>
              </a:ext>
            </a:extLst>
          </p:cNvPr>
          <p:cNvSpPr txBox="1"/>
          <p:nvPr/>
        </p:nvSpPr>
        <p:spPr>
          <a:xfrm>
            <a:off x="695400" y="1402259"/>
            <a:ext cx="10873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If you're a technical expert, please inform your KT office and encourage them to join. </a:t>
            </a:r>
          </a:p>
          <a:p>
            <a:r>
              <a:rPr lang="en-GB" b="1" dirty="0"/>
              <a:t>Your help is key to ensuring representation from all partner institutes!</a:t>
            </a:r>
          </a:p>
        </p:txBody>
      </p:sp>
      <p:sp>
        <p:nvSpPr>
          <p:cNvPr id="3" name="Espace réservé du pied de page 3">
            <a:extLst>
              <a:ext uri="{FF2B5EF4-FFF2-40B4-BE49-F238E27FC236}">
                <a16:creationId xmlns:a16="http://schemas.microsoft.com/office/drawing/2014/main" id="{4F77FB66-B9D0-9BE9-841B-BE2E956E0D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GB" dirty="0" err="1"/>
              <a:t>AIDAinnova</a:t>
            </a:r>
            <a:r>
              <a:rPr lang="en-GB" dirty="0"/>
              <a:t> Annual Meeting Prague- WP2</a:t>
            </a:r>
          </a:p>
        </p:txBody>
      </p:sp>
    </p:spTree>
    <p:extLst>
      <p:ext uri="{BB962C8B-B14F-4D97-AF65-F5344CB8AC3E}">
        <p14:creationId xmlns:p14="http://schemas.microsoft.com/office/powerpoint/2010/main" val="14327288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>
            <a:extLst>
              <a:ext uri="{FF2B5EF4-FFF2-40B4-BE49-F238E27FC236}">
                <a16:creationId xmlns:a16="http://schemas.microsoft.com/office/drawing/2014/main" id="{86AF9604-16A3-9C48-898E-FFB945269E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2668" y="1052736"/>
            <a:ext cx="10515600" cy="2852737"/>
          </a:xfrm>
        </p:spPr>
        <p:txBody>
          <a:bodyPr/>
          <a:lstStyle/>
          <a:p>
            <a:r>
              <a:rPr lang="en-GB" b="1" dirty="0"/>
              <a:t>Task 2.2 Communication</a:t>
            </a:r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09F9F37C-A181-DA4C-A472-E4F26FBDEA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7882" y="4005064"/>
            <a:ext cx="10515600" cy="1500187"/>
          </a:xfrm>
        </p:spPr>
        <p:txBody>
          <a:bodyPr/>
          <a:lstStyle/>
          <a:p>
            <a:r>
              <a:rPr lang="en-GB" dirty="0"/>
              <a:t>Thomas Brent (CERN), Antoine </a:t>
            </a:r>
            <a:r>
              <a:rPr lang="en-GB" dirty="0" err="1"/>
              <a:t>Laudrain</a:t>
            </a:r>
            <a:r>
              <a:rPr lang="en-GB" dirty="0"/>
              <a:t> (DESY)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2219846-1B80-EE44-B278-A9A28E05F9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9</a:t>
            </a:fld>
            <a:endParaRPr lang="en-GB"/>
          </a:p>
        </p:txBody>
      </p:sp>
      <p:sp>
        <p:nvSpPr>
          <p:cNvPr id="2" name="Espace réservé du pied de page 3">
            <a:extLst>
              <a:ext uri="{FF2B5EF4-FFF2-40B4-BE49-F238E27FC236}">
                <a16:creationId xmlns:a16="http://schemas.microsoft.com/office/drawing/2014/main" id="{77B1A294-7D45-4C89-10ED-20CA9C2BB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GB" dirty="0" err="1"/>
              <a:t>AIDAinnova</a:t>
            </a:r>
            <a:r>
              <a:rPr lang="en-GB" dirty="0"/>
              <a:t> Annual Meeting Prague- WP2</a:t>
            </a:r>
          </a:p>
        </p:txBody>
      </p:sp>
    </p:spTree>
    <p:extLst>
      <p:ext uri="{BB962C8B-B14F-4D97-AF65-F5344CB8AC3E}">
        <p14:creationId xmlns:p14="http://schemas.microsoft.com/office/powerpoint/2010/main" val="1471664201"/>
      </p:ext>
    </p:extLst>
  </p:cSld>
  <p:clrMapOvr>
    <a:masterClrMapping/>
  </p:clrMapOvr>
</p:sld>
</file>

<file path=ppt/theme/theme1.xml><?xml version="1.0" encoding="utf-8"?>
<a:theme xmlns:a="http://schemas.openxmlformats.org/drawingml/2006/main" name="HEARTS_Custom slid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625A8A6F1B7A04C83B6C332FAFEF4E6" ma:contentTypeVersion="0" ma:contentTypeDescription="Create a new document." ma:contentTypeScope="" ma:versionID="fb8b00b907be45f467c39999d89e440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CE991EF-3D82-46B1-B637-757D2AD10BE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1B81A68-0725-445C-A121-1669D6BEC9DB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741CF59E-9F68-4C65-A97D-90C6714BA2F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9848</TotalTime>
  <Words>2788</Words>
  <Application>Microsoft Macintosh PowerPoint</Application>
  <PresentationFormat>Widescreen</PresentationFormat>
  <Paragraphs>440</Paragraphs>
  <Slides>38</Slides>
  <Notes>6</Notes>
  <HiddenSlides>2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50" baseType="lpstr">
      <vt:lpstr>Aptos</vt:lpstr>
      <vt:lpstr>Arial</vt:lpstr>
      <vt:lpstr>Arimo</vt:lpstr>
      <vt:lpstr>Arimo Bold</vt:lpstr>
      <vt:lpstr>Calibri</vt:lpstr>
      <vt:lpstr>Calibri Light</vt:lpstr>
      <vt:lpstr>Courier New</vt:lpstr>
      <vt:lpstr>Helvetica</vt:lpstr>
      <vt:lpstr>Segoe UI</vt:lpstr>
      <vt:lpstr>Symbol</vt:lpstr>
      <vt:lpstr>Wingdings</vt:lpstr>
      <vt:lpstr>HEARTS_Custom slides</vt:lpstr>
      <vt:lpstr>AIDAinnova  4th Annual Meeting 7th May 2025 CERN</vt:lpstr>
      <vt:lpstr>Task 2.1 Work Package Coordination</vt:lpstr>
      <vt:lpstr>Deliverables &amp; Milestones</vt:lpstr>
      <vt:lpstr>Objectives</vt:lpstr>
      <vt:lpstr>Synergies with Innovation Pilots</vt:lpstr>
      <vt:lpstr>Knowledge Transfer Network</vt:lpstr>
      <vt:lpstr>KT/TTO Workshop</vt:lpstr>
      <vt:lpstr>Help Us Spread the Word!</vt:lpstr>
      <vt:lpstr>Task 2.2 Communication</vt:lpstr>
      <vt:lpstr>Objectives</vt:lpstr>
      <vt:lpstr>Communication channels</vt:lpstr>
      <vt:lpstr>Results/highlights Task 2.2: Output</vt:lpstr>
      <vt:lpstr>PowerPoint Presentation</vt:lpstr>
      <vt:lpstr>A more effective, engaging comms</vt:lpstr>
      <vt:lpstr>Benefits of communicating your work</vt:lpstr>
      <vt:lpstr>PowerPoint Presentation</vt:lpstr>
      <vt:lpstr>Task 2.3 Careers of young detector scientists</vt:lpstr>
      <vt:lpstr>Objectives</vt:lpstr>
      <vt:lpstr>Task 2.3 since previous annual meeting</vt:lpstr>
      <vt:lpstr>Collaboration EP R&amp;D</vt:lpstr>
      <vt:lpstr>Quantum Training</vt:lpstr>
      <vt:lpstr>Great success!</vt:lpstr>
      <vt:lpstr>Towards D2.3 - M47</vt:lpstr>
      <vt:lpstr>Task 2.4 Industrial relations and Knowledge Transfer</vt:lpstr>
      <vt:lpstr>Objectives</vt:lpstr>
      <vt:lpstr>Results/highlights</vt:lpstr>
      <vt:lpstr>What we promised</vt:lpstr>
      <vt:lpstr>Impact analysis</vt:lpstr>
      <vt:lpstr>Impact analysis</vt:lpstr>
      <vt:lpstr>Answers per WP</vt:lpstr>
      <vt:lpstr>Impact analysis</vt:lpstr>
      <vt:lpstr>Impact analysis</vt:lpstr>
      <vt:lpstr>Impact analysis</vt:lpstr>
      <vt:lpstr>Impact analysis</vt:lpstr>
      <vt:lpstr>Impact analysis</vt:lpstr>
      <vt:lpstr>Impact analysis</vt:lpstr>
      <vt:lpstr>Impact analysis</vt:lpstr>
      <vt:lpstr>PowerPoint Presentation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Rita Pinho</cp:lastModifiedBy>
  <cp:revision>749</cp:revision>
  <dcterms:created xsi:type="dcterms:W3CDTF">2017-04-26T09:15:49Z</dcterms:created>
  <dcterms:modified xsi:type="dcterms:W3CDTF">2025-05-07T12:07:59Z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0x0101008625A8A6F1B7A04C83B6C332FAFEF4E6</vt:lpwstr>
  </property>
</Properties>
</file>