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62" r:id="rId4"/>
    <p:sldId id="263" r:id="rId5"/>
    <p:sldId id="266" r:id="rId6"/>
    <p:sldId id="1462" r:id="rId7"/>
    <p:sldId id="1461" r:id="rId8"/>
    <p:sldId id="269" r:id="rId9"/>
    <p:sldId id="1463" r:id="rId10"/>
    <p:sldId id="1464" r:id="rId11"/>
    <p:sldId id="1465" r:id="rId12"/>
    <p:sldId id="274" r:id="rId13"/>
    <p:sldId id="1466" r:id="rId14"/>
    <p:sldId id="1457" r:id="rId15"/>
    <p:sldId id="1468" r:id="rId16"/>
    <p:sldId id="1467" r:id="rId17"/>
    <p:sldId id="1470" r:id="rId18"/>
    <p:sldId id="1456" r:id="rId19"/>
    <p:sldId id="1477" r:id="rId20"/>
    <p:sldId id="277" r:id="rId21"/>
    <p:sldId id="611" r:id="rId22"/>
    <p:sldId id="1471" r:id="rId23"/>
    <p:sldId id="1472" r:id="rId24"/>
    <p:sldId id="1473" r:id="rId25"/>
    <p:sldId id="1474" r:id="rId26"/>
    <p:sldId id="281" r:id="rId27"/>
    <p:sldId id="264" r:id="rId28"/>
    <p:sldId id="1475" r:id="rId29"/>
    <p:sldId id="268" r:id="rId30"/>
    <p:sldId id="265" r:id="rId31"/>
    <p:sldId id="270" r:id="rId32"/>
    <p:sldId id="271" r:id="rId33"/>
    <p:sldId id="272" r:id="rId34"/>
    <p:sldId id="273" r:id="rId35"/>
    <p:sldId id="1476" r:id="rId36"/>
    <p:sldId id="267" r:id="rId3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jl85Y1eA8tAHtc4vGjwaJvhsa3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94AC"/>
    <a:srgbClr val="7A81FF"/>
    <a:srgbClr val="73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customschemas.google.com/relationships/presentationmetadata" Target="meta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3910432940_0_1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g23910432940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84789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3910432940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g23910432940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2094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3910432940_0_1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g23910432940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72525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3910432940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g23910432940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23368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on the </a:t>
            </a:r>
            <a:r>
              <a:rPr lang="fr-FR" dirty="0" err="1"/>
              <a:t>development</a:t>
            </a:r>
            <a:r>
              <a:rPr lang="fr-FR" dirty="0"/>
              <a:t> of an innovative </a:t>
            </a:r>
            <a:r>
              <a:rPr lang="fr-FR" dirty="0" err="1"/>
              <a:t>interconnection</a:t>
            </a:r>
            <a:r>
              <a:rPr lang="fr-FR" dirty="0"/>
              <a:t> technique. This technique </a:t>
            </a:r>
            <a:r>
              <a:rPr lang="fr-FR" dirty="0" err="1"/>
              <a:t>consists</a:t>
            </a:r>
            <a:r>
              <a:rPr lang="fr-FR" dirty="0"/>
              <a:t> of </a:t>
            </a:r>
            <a:r>
              <a:rPr lang="fr-FR" dirty="0" err="1"/>
              <a:t>two</a:t>
            </a:r>
            <a:r>
              <a:rPr lang="fr-FR" dirty="0"/>
              <a:t> main </a:t>
            </a:r>
            <a:r>
              <a:rPr lang="fr-FR" dirty="0" err="1"/>
              <a:t>steps</a:t>
            </a:r>
            <a:r>
              <a:rPr lang="fr-FR" dirty="0"/>
              <a:t>: the </a:t>
            </a:r>
            <a:r>
              <a:rPr lang="fr-FR" dirty="0" err="1"/>
              <a:t>creation</a:t>
            </a:r>
            <a:r>
              <a:rPr lang="fr-FR" dirty="0"/>
              <a:t> of </a:t>
            </a:r>
            <a:r>
              <a:rPr lang="fr-FR" dirty="0" err="1"/>
              <a:t>bumps</a:t>
            </a:r>
            <a:r>
              <a:rPr lang="fr-FR" dirty="0"/>
              <a:t> on the pads, </a:t>
            </a:r>
            <a:r>
              <a:rPr lang="fr-FR" dirty="0" err="1"/>
              <a:t>followed</a:t>
            </a:r>
            <a:r>
              <a:rPr lang="fr-FR" dirty="0"/>
              <a:t> by the </a:t>
            </a:r>
            <a:r>
              <a:rPr lang="fr-FR" dirty="0" err="1"/>
              <a:t>assembly</a:t>
            </a:r>
            <a:r>
              <a:rPr lang="fr-FR" dirty="0"/>
              <a:t> of chips </a:t>
            </a:r>
            <a:r>
              <a:rPr lang="fr-FR" dirty="0" err="1"/>
              <a:t>using</a:t>
            </a:r>
            <a:r>
              <a:rPr lang="fr-FR" dirty="0"/>
              <a:t> the flip-chip technique. The main </a:t>
            </a:r>
            <a:r>
              <a:rPr lang="fr-FR" dirty="0" err="1"/>
              <a:t>advantages</a:t>
            </a:r>
            <a:r>
              <a:rPr lang="fr-FR" dirty="0"/>
              <a:t> of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approach</a:t>
            </a:r>
            <a:r>
              <a:rPr lang="fr-FR" dirty="0"/>
              <a:t> are: the </a:t>
            </a:r>
            <a:r>
              <a:rPr lang="fr-FR" dirty="0" err="1"/>
              <a:t>possibility</a:t>
            </a:r>
            <a:r>
              <a:rPr lang="fr-FR" dirty="0"/>
              <a:t> of </a:t>
            </a:r>
            <a:r>
              <a:rPr lang="fr-FR" dirty="0" err="1"/>
              <a:t>processing</a:t>
            </a:r>
            <a:r>
              <a:rPr lang="fr-FR" dirty="0"/>
              <a:t> single dies, </a:t>
            </a:r>
            <a:r>
              <a:rPr lang="fr-FR" dirty="0" err="1"/>
              <a:t>it’s</a:t>
            </a:r>
            <a:r>
              <a:rPr lang="fr-FR" dirty="0"/>
              <a:t> </a:t>
            </a:r>
            <a:r>
              <a:rPr lang="fr-FR" dirty="0" err="1"/>
              <a:t>easily</a:t>
            </a:r>
            <a:r>
              <a:rPr lang="fr-FR" dirty="0"/>
              <a:t> adaptable to the application, </a:t>
            </a:r>
            <a:r>
              <a:rPr lang="fr-FR" dirty="0" err="1"/>
              <a:t>it’s</a:t>
            </a:r>
            <a:r>
              <a:rPr lang="fr-FR" dirty="0"/>
              <a:t> a </a:t>
            </a:r>
            <a:r>
              <a:rPr lang="fr-FR" dirty="0" err="1"/>
              <a:t>maskless</a:t>
            </a:r>
            <a:r>
              <a:rPr lang="fr-FR" dirty="0"/>
              <a:t> technique and </a:t>
            </a:r>
            <a:r>
              <a:rPr lang="fr-FR" dirty="0" err="1"/>
              <a:t>we</a:t>
            </a:r>
            <a:r>
              <a:rPr lang="fr-FR" dirty="0"/>
              <a:t> can do </a:t>
            </a:r>
            <a:r>
              <a:rPr lang="fr-FR" dirty="0" err="1"/>
              <a:t>it</a:t>
            </a:r>
            <a:r>
              <a:rPr lang="fr-FR" dirty="0"/>
              <a:t> in-house,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means</a:t>
            </a:r>
            <a:r>
              <a:rPr lang="fr-FR" dirty="0"/>
              <a:t> short </a:t>
            </a:r>
            <a:r>
              <a:rPr lang="fr-FR" dirty="0" err="1"/>
              <a:t>turnaround</a:t>
            </a:r>
            <a:r>
              <a:rPr lang="fr-FR" dirty="0"/>
              <a:t> time and quick </a:t>
            </a:r>
            <a:r>
              <a:rPr lang="fr-FR" dirty="0" err="1"/>
              <a:t>adjustments</a:t>
            </a:r>
            <a:r>
              <a:rPr lang="fr-FR" dirty="0"/>
              <a:t>.</a:t>
            </a:r>
          </a:p>
          <a:p>
            <a:r>
              <a:rPr lang="fr-FR" dirty="0"/>
              <a:t>Description of the </a:t>
            </a:r>
            <a:r>
              <a:rPr lang="fr-FR" dirty="0" err="1"/>
              <a:t>pictures</a:t>
            </a:r>
            <a:r>
              <a:rPr lang="fr-FR" dirty="0"/>
              <a:t> and </a:t>
            </a:r>
            <a:r>
              <a:rPr lang="fr-FR" dirty="0" err="1"/>
              <a:t>definitions</a:t>
            </a:r>
            <a:endParaRPr lang="fr-FR" dirty="0"/>
          </a:p>
          <a:p>
            <a:r>
              <a:rPr lang="fr-FR" dirty="0"/>
              <a:t>The first part of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presetation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creation</a:t>
            </a:r>
            <a:r>
              <a:rPr lang="fr-FR" dirty="0"/>
              <a:t> of ENIG </a:t>
            </a:r>
            <a:r>
              <a:rPr lang="fr-FR" dirty="0" err="1"/>
              <a:t>bumps</a:t>
            </a:r>
            <a:r>
              <a:rPr lang="fr-FR" dirty="0"/>
              <a:t>, the second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flipchip</a:t>
            </a:r>
            <a:r>
              <a:rPr lang="fr-FR" dirty="0"/>
              <a:t> </a:t>
            </a:r>
            <a:r>
              <a:rPr lang="fr-FR" dirty="0" err="1"/>
              <a:t>hybridisartion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22.05.2024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EP-R&amp;D Day - May 22, 2024 - WP 1.3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9504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on the </a:t>
            </a:r>
            <a:r>
              <a:rPr lang="fr-FR" dirty="0" err="1"/>
              <a:t>development</a:t>
            </a:r>
            <a:r>
              <a:rPr lang="fr-FR" dirty="0"/>
              <a:t> of an innovative </a:t>
            </a:r>
            <a:r>
              <a:rPr lang="fr-FR" dirty="0" err="1"/>
              <a:t>interconnection</a:t>
            </a:r>
            <a:r>
              <a:rPr lang="fr-FR" dirty="0"/>
              <a:t> technique. This technique </a:t>
            </a:r>
            <a:r>
              <a:rPr lang="fr-FR" dirty="0" err="1"/>
              <a:t>consists</a:t>
            </a:r>
            <a:r>
              <a:rPr lang="fr-FR" dirty="0"/>
              <a:t> of </a:t>
            </a:r>
            <a:r>
              <a:rPr lang="fr-FR" dirty="0" err="1"/>
              <a:t>two</a:t>
            </a:r>
            <a:r>
              <a:rPr lang="fr-FR" dirty="0"/>
              <a:t> main </a:t>
            </a:r>
            <a:r>
              <a:rPr lang="fr-FR" dirty="0" err="1"/>
              <a:t>steps</a:t>
            </a:r>
            <a:r>
              <a:rPr lang="fr-FR" dirty="0"/>
              <a:t>: the </a:t>
            </a:r>
            <a:r>
              <a:rPr lang="fr-FR" dirty="0" err="1"/>
              <a:t>creation</a:t>
            </a:r>
            <a:r>
              <a:rPr lang="fr-FR" dirty="0"/>
              <a:t> of </a:t>
            </a:r>
            <a:r>
              <a:rPr lang="fr-FR" dirty="0" err="1"/>
              <a:t>bumps</a:t>
            </a:r>
            <a:r>
              <a:rPr lang="fr-FR" dirty="0"/>
              <a:t> on the pads, </a:t>
            </a:r>
            <a:r>
              <a:rPr lang="fr-FR" dirty="0" err="1"/>
              <a:t>followed</a:t>
            </a:r>
            <a:r>
              <a:rPr lang="fr-FR" dirty="0"/>
              <a:t> by the </a:t>
            </a:r>
            <a:r>
              <a:rPr lang="fr-FR" dirty="0" err="1"/>
              <a:t>assembly</a:t>
            </a:r>
            <a:r>
              <a:rPr lang="fr-FR" dirty="0"/>
              <a:t> of chips </a:t>
            </a:r>
            <a:r>
              <a:rPr lang="fr-FR" dirty="0" err="1"/>
              <a:t>using</a:t>
            </a:r>
            <a:r>
              <a:rPr lang="fr-FR" dirty="0"/>
              <a:t> the flip-chip technique. The main </a:t>
            </a:r>
            <a:r>
              <a:rPr lang="fr-FR" dirty="0" err="1"/>
              <a:t>advantages</a:t>
            </a:r>
            <a:r>
              <a:rPr lang="fr-FR" dirty="0"/>
              <a:t> of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approach</a:t>
            </a:r>
            <a:r>
              <a:rPr lang="fr-FR" dirty="0"/>
              <a:t> are: the </a:t>
            </a:r>
            <a:r>
              <a:rPr lang="fr-FR" dirty="0" err="1"/>
              <a:t>possibility</a:t>
            </a:r>
            <a:r>
              <a:rPr lang="fr-FR" dirty="0"/>
              <a:t> of </a:t>
            </a:r>
            <a:r>
              <a:rPr lang="fr-FR" dirty="0" err="1"/>
              <a:t>processing</a:t>
            </a:r>
            <a:r>
              <a:rPr lang="fr-FR" dirty="0"/>
              <a:t> single dies, </a:t>
            </a:r>
            <a:r>
              <a:rPr lang="fr-FR" dirty="0" err="1"/>
              <a:t>it’s</a:t>
            </a:r>
            <a:r>
              <a:rPr lang="fr-FR" dirty="0"/>
              <a:t> </a:t>
            </a:r>
            <a:r>
              <a:rPr lang="fr-FR" dirty="0" err="1"/>
              <a:t>easily</a:t>
            </a:r>
            <a:r>
              <a:rPr lang="fr-FR" dirty="0"/>
              <a:t> adaptable to the application, </a:t>
            </a:r>
            <a:r>
              <a:rPr lang="fr-FR" dirty="0" err="1"/>
              <a:t>it’s</a:t>
            </a:r>
            <a:r>
              <a:rPr lang="fr-FR" dirty="0"/>
              <a:t> a </a:t>
            </a:r>
            <a:r>
              <a:rPr lang="fr-FR" dirty="0" err="1"/>
              <a:t>maskless</a:t>
            </a:r>
            <a:r>
              <a:rPr lang="fr-FR" dirty="0"/>
              <a:t> technique and </a:t>
            </a:r>
            <a:r>
              <a:rPr lang="fr-FR" dirty="0" err="1"/>
              <a:t>we</a:t>
            </a:r>
            <a:r>
              <a:rPr lang="fr-FR" dirty="0"/>
              <a:t> can do </a:t>
            </a:r>
            <a:r>
              <a:rPr lang="fr-FR" dirty="0" err="1"/>
              <a:t>it</a:t>
            </a:r>
            <a:r>
              <a:rPr lang="fr-FR" dirty="0"/>
              <a:t> in-house,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means</a:t>
            </a:r>
            <a:r>
              <a:rPr lang="fr-FR" dirty="0"/>
              <a:t> short </a:t>
            </a:r>
            <a:r>
              <a:rPr lang="fr-FR" dirty="0" err="1"/>
              <a:t>turnaround</a:t>
            </a:r>
            <a:r>
              <a:rPr lang="fr-FR" dirty="0"/>
              <a:t> time and quick </a:t>
            </a:r>
            <a:r>
              <a:rPr lang="fr-FR" dirty="0" err="1"/>
              <a:t>adjustments</a:t>
            </a:r>
            <a:r>
              <a:rPr lang="fr-FR" dirty="0"/>
              <a:t>.</a:t>
            </a:r>
          </a:p>
          <a:p>
            <a:r>
              <a:rPr lang="fr-FR" dirty="0"/>
              <a:t>Description of the </a:t>
            </a:r>
            <a:r>
              <a:rPr lang="fr-FR" dirty="0" err="1"/>
              <a:t>pictures</a:t>
            </a:r>
            <a:r>
              <a:rPr lang="fr-FR" dirty="0"/>
              <a:t> and </a:t>
            </a:r>
            <a:r>
              <a:rPr lang="fr-FR" dirty="0" err="1"/>
              <a:t>definitions</a:t>
            </a:r>
            <a:endParaRPr lang="fr-FR" dirty="0"/>
          </a:p>
          <a:p>
            <a:r>
              <a:rPr lang="fr-FR" dirty="0"/>
              <a:t>The first part of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presetation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creation</a:t>
            </a:r>
            <a:r>
              <a:rPr lang="fr-FR" dirty="0"/>
              <a:t> of ENIG </a:t>
            </a:r>
            <a:r>
              <a:rPr lang="fr-FR" dirty="0" err="1"/>
              <a:t>bumps</a:t>
            </a:r>
            <a:r>
              <a:rPr lang="fr-FR" dirty="0"/>
              <a:t>, the second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flipchip</a:t>
            </a:r>
            <a:r>
              <a:rPr lang="fr-FR" dirty="0"/>
              <a:t> </a:t>
            </a:r>
            <a:r>
              <a:rPr lang="fr-FR" dirty="0" err="1"/>
              <a:t>hybridisartion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22.05.2024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EP-R&amp;D Day - May 22, 2024 - WP 1.3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91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on the </a:t>
            </a:r>
            <a:r>
              <a:rPr lang="fr-FR" dirty="0" err="1"/>
              <a:t>development</a:t>
            </a:r>
            <a:r>
              <a:rPr lang="fr-FR" dirty="0"/>
              <a:t> of an innovative </a:t>
            </a:r>
            <a:r>
              <a:rPr lang="fr-FR" dirty="0" err="1"/>
              <a:t>interconnection</a:t>
            </a:r>
            <a:r>
              <a:rPr lang="fr-FR" dirty="0"/>
              <a:t> technique. This technique </a:t>
            </a:r>
            <a:r>
              <a:rPr lang="fr-FR" dirty="0" err="1"/>
              <a:t>consists</a:t>
            </a:r>
            <a:r>
              <a:rPr lang="fr-FR" dirty="0"/>
              <a:t> of </a:t>
            </a:r>
            <a:r>
              <a:rPr lang="fr-FR" dirty="0" err="1"/>
              <a:t>two</a:t>
            </a:r>
            <a:r>
              <a:rPr lang="fr-FR" dirty="0"/>
              <a:t> main </a:t>
            </a:r>
            <a:r>
              <a:rPr lang="fr-FR" dirty="0" err="1"/>
              <a:t>steps</a:t>
            </a:r>
            <a:r>
              <a:rPr lang="fr-FR" dirty="0"/>
              <a:t>: the </a:t>
            </a:r>
            <a:r>
              <a:rPr lang="fr-FR" dirty="0" err="1"/>
              <a:t>creation</a:t>
            </a:r>
            <a:r>
              <a:rPr lang="fr-FR" dirty="0"/>
              <a:t> of </a:t>
            </a:r>
            <a:r>
              <a:rPr lang="fr-FR" dirty="0" err="1"/>
              <a:t>bumps</a:t>
            </a:r>
            <a:r>
              <a:rPr lang="fr-FR" dirty="0"/>
              <a:t> on the pads, </a:t>
            </a:r>
            <a:r>
              <a:rPr lang="fr-FR" dirty="0" err="1"/>
              <a:t>followed</a:t>
            </a:r>
            <a:r>
              <a:rPr lang="fr-FR" dirty="0"/>
              <a:t> by the </a:t>
            </a:r>
            <a:r>
              <a:rPr lang="fr-FR" dirty="0" err="1"/>
              <a:t>assembly</a:t>
            </a:r>
            <a:r>
              <a:rPr lang="fr-FR" dirty="0"/>
              <a:t> of chips </a:t>
            </a:r>
            <a:r>
              <a:rPr lang="fr-FR" dirty="0" err="1"/>
              <a:t>using</a:t>
            </a:r>
            <a:r>
              <a:rPr lang="fr-FR" dirty="0"/>
              <a:t> the flip-chip technique. The main </a:t>
            </a:r>
            <a:r>
              <a:rPr lang="fr-FR" dirty="0" err="1"/>
              <a:t>advantages</a:t>
            </a:r>
            <a:r>
              <a:rPr lang="fr-FR" dirty="0"/>
              <a:t> of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approach</a:t>
            </a:r>
            <a:r>
              <a:rPr lang="fr-FR" dirty="0"/>
              <a:t> are: the </a:t>
            </a:r>
            <a:r>
              <a:rPr lang="fr-FR" dirty="0" err="1"/>
              <a:t>possibility</a:t>
            </a:r>
            <a:r>
              <a:rPr lang="fr-FR" dirty="0"/>
              <a:t> of </a:t>
            </a:r>
            <a:r>
              <a:rPr lang="fr-FR" dirty="0" err="1"/>
              <a:t>processing</a:t>
            </a:r>
            <a:r>
              <a:rPr lang="fr-FR" dirty="0"/>
              <a:t> single dies, </a:t>
            </a:r>
            <a:r>
              <a:rPr lang="fr-FR" dirty="0" err="1"/>
              <a:t>it’s</a:t>
            </a:r>
            <a:r>
              <a:rPr lang="fr-FR" dirty="0"/>
              <a:t> </a:t>
            </a:r>
            <a:r>
              <a:rPr lang="fr-FR" dirty="0" err="1"/>
              <a:t>easily</a:t>
            </a:r>
            <a:r>
              <a:rPr lang="fr-FR" dirty="0"/>
              <a:t> adaptable to the application, </a:t>
            </a:r>
            <a:r>
              <a:rPr lang="fr-FR" dirty="0" err="1"/>
              <a:t>it’s</a:t>
            </a:r>
            <a:r>
              <a:rPr lang="fr-FR" dirty="0"/>
              <a:t> a </a:t>
            </a:r>
            <a:r>
              <a:rPr lang="fr-FR" dirty="0" err="1"/>
              <a:t>maskless</a:t>
            </a:r>
            <a:r>
              <a:rPr lang="fr-FR" dirty="0"/>
              <a:t> technique and </a:t>
            </a:r>
            <a:r>
              <a:rPr lang="fr-FR" dirty="0" err="1"/>
              <a:t>we</a:t>
            </a:r>
            <a:r>
              <a:rPr lang="fr-FR" dirty="0"/>
              <a:t> can do </a:t>
            </a:r>
            <a:r>
              <a:rPr lang="fr-FR" dirty="0" err="1"/>
              <a:t>it</a:t>
            </a:r>
            <a:r>
              <a:rPr lang="fr-FR" dirty="0"/>
              <a:t> in-house,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means</a:t>
            </a:r>
            <a:r>
              <a:rPr lang="fr-FR" dirty="0"/>
              <a:t> short </a:t>
            </a:r>
            <a:r>
              <a:rPr lang="fr-FR" dirty="0" err="1"/>
              <a:t>turnaround</a:t>
            </a:r>
            <a:r>
              <a:rPr lang="fr-FR" dirty="0"/>
              <a:t> time and quick </a:t>
            </a:r>
            <a:r>
              <a:rPr lang="fr-FR" dirty="0" err="1"/>
              <a:t>adjustments</a:t>
            </a:r>
            <a:r>
              <a:rPr lang="fr-FR" dirty="0"/>
              <a:t>.</a:t>
            </a:r>
          </a:p>
          <a:p>
            <a:r>
              <a:rPr lang="fr-FR" dirty="0"/>
              <a:t>Description of the </a:t>
            </a:r>
            <a:r>
              <a:rPr lang="fr-FR" dirty="0" err="1"/>
              <a:t>pictures</a:t>
            </a:r>
            <a:r>
              <a:rPr lang="fr-FR" dirty="0"/>
              <a:t> and </a:t>
            </a:r>
            <a:r>
              <a:rPr lang="fr-FR" dirty="0" err="1"/>
              <a:t>definitions</a:t>
            </a:r>
            <a:endParaRPr lang="fr-FR" dirty="0"/>
          </a:p>
          <a:p>
            <a:r>
              <a:rPr lang="fr-FR" dirty="0"/>
              <a:t>The first part of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presetation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creation</a:t>
            </a:r>
            <a:r>
              <a:rPr lang="fr-FR" dirty="0"/>
              <a:t> of ENIG </a:t>
            </a:r>
            <a:r>
              <a:rPr lang="fr-FR" dirty="0" err="1"/>
              <a:t>bumps</a:t>
            </a:r>
            <a:r>
              <a:rPr lang="fr-FR" dirty="0"/>
              <a:t>, the second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flipchip</a:t>
            </a:r>
            <a:r>
              <a:rPr lang="fr-FR" dirty="0"/>
              <a:t> </a:t>
            </a:r>
            <a:r>
              <a:rPr lang="fr-FR" dirty="0" err="1"/>
              <a:t>hybridisartion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22.05.2024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EP-R&amp;D Day - May 22, 2024 - WP 1.3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3517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on the </a:t>
            </a:r>
            <a:r>
              <a:rPr lang="fr-FR" dirty="0" err="1"/>
              <a:t>development</a:t>
            </a:r>
            <a:r>
              <a:rPr lang="fr-FR" dirty="0"/>
              <a:t> of an innovative </a:t>
            </a:r>
            <a:r>
              <a:rPr lang="fr-FR" dirty="0" err="1"/>
              <a:t>interconnection</a:t>
            </a:r>
            <a:r>
              <a:rPr lang="fr-FR" dirty="0"/>
              <a:t> technique. This technique </a:t>
            </a:r>
            <a:r>
              <a:rPr lang="fr-FR" dirty="0" err="1"/>
              <a:t>consists</a:t>
            </a:r>
            <a:r>
              <a:rPr lang="fr-FR" dirty="0"/>
              <a:t> of </a:t>
            </a:r>
            <a:r>
              <a:rPr lang="fr-FR" dirty="0" err="1"/>
              <a:t>two</a:t>
            </a:r>
            <a:r>
              <a:rPr lang="fr-FR" dirty="0"/>
              <a:t> main </a:t>
            </a:r>
            <a:r>
              <a:rPr lang="fr-FR" dirty="0" err="1"/>
              <a:t>steps</a:t>
            </a:r>
            <a:r>
              <a:rPr lang="fr-FR" dirty="0"/>
              <a:t>: the </a:t>
            </a:r>
            <a:r>
              <a:rPr lang="fr-FR" dirty="0" err="1"/>
              <a:t>creation</a:t>
            </a:r>
            <a:r>
              <a:rPr lang="fr-FR" dirty="0"/>
              <a:t> of </a:t>
            </a:r>
            <a:r>
              <a:rPr lang="fr-FR" dirty="0" err="1"/>
              <a:t>bumps</a:t>
            </a:r>
            <a:r>
              <a:rPr lang="fr-FR" dirty="0"/>
              <a:t> on the pads, </a:t>
            </a:r>
            <a:r>
              <a:rPr lang="fr-FR" dirty="0" err="1"/>
              <a:t>followed</a:t>
            </a:r>
            <a:r>
              <a:rPr lang="fr-FR" dirty="0"/>
              <a:t> by the </a:t>
            </a:r>
            <a:r>
              <a:rPr lang="fr-FR" dirty="0" err="1"/>
              <a:t>assembly</a:t>
            </a:r>
            <a:r>
              <a:rPr lang="fr-FR" dirty="0"/>
              <a:t> of chips </a:t>
            </a:r>
            <a:r>
              <a:rPr lang="fr-FR" dirty="0" err="1"/>
              <a:t>using</a:t>
            </a:r>
            <a:r>
              <a:rPr lang="fr-FR" dirty="0"/>
              <a:t> the flip-chip technique. The main </a:t>
            </a:r>
            <a:r>
              <a:rPr lang="fr-FR" dirty="0" err="1"/>
              <a:t>advantages</a:t>
            </a:r>
            <a:r>
              <a:rPr lang="fr-FR" dirty="0"/>
              <a:t> of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approach</a:t>
            </a:r>
            <a:r>
              <a:rPr lang="fr-FR" dirty="0"/>
              <a:t> are: the </a:t>
            </a:r>
            <a:r>
              <a:rPr lang="fr-FR" dirty="0" err="1"/>
              <a:t>possibility</a:t>
            </a:r>
            <a:r>
              <a:rPr lang="fr-FR" dirty="0"/>
              <a:t> of </a:t>
            </a:r>
            <a:r>
              <a:rPr lang="fr-FR" dirty="0" err="1"/>
              <a:t>processing</a:t>
            </a:r>
            <a:r>
              <a:rPr lang="fr-FR" dirty="0"/>
              <a:t> single dies, </a:t>
            </a:r>
            <a:r>
              <a:rPr lang="fr-FR" dirty="0" err="1"/>
              <a:t>it’s</a:t>
            </a:r>
            <a:r>
              <a:rPr lang="fr-FR" dirty="0"/>
              <a:t> </a:t>
            </a:r>
            <a:r>
              <a:rPr lang="fr-FR" dirty="0" err="1"/>
              <a:t>easily</a:t>
            </a:r>
            <a:r>
              <a:rPr lang="fr-FR" dirty="0"/>
              <a:t> adaptable to the application, </a:t>
            </a:r>
            <a:r>
              <a:rPr lang="fr-FR" dirty="0" err="1"/>
              <a:t>it’s</a:t>
            </a:r>
            <a:r>
              <a:rPr lang="fr-FR" dirty="0"/>
              <a:t> a </a:t>
            </a:r>
            <a:r>
              <a:rPr lang="fr-FR" dirty="0" err="1"/>
              <a:t>maskless</a:t>
            </a:r>
            <a:r>
              <a:rPr lang="fr-FR" dirty="0"/>
              <a:t> technique and </a:t>
            </a:r>
            <a:r>
              <a:rPr lang="fr-FR" dirty="0" err="1"/>
              <a:t>we</a:t>
            </a:r>
            <a:r>
              <a:rPr lang="fr-FR" dirty="0"/>
              <a:t> can do </a:t>
            </a:r>
            <a:r>
              <a:rPr lang="fr-FR" dirty="0" err="1"/>
              <a:t>it</a:t>
            </a:r>
            <a:r>
              <a:rPr lang="fr-FR" dirty="0"/>
              <a:t> in-house,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means</a:t>
            </a:r>
            <a:r>
              <a:rPr lang="fr-FR" dirty="0"/>
              <a:t> short </a:t>
            </a:r>
            <a:r>
              <a:rPr lang="fr-FR" dirty="0" err="1"/>
              <a:t>turnaround</a:t>
            </a:r>
            <a:r>
              <a:rPr lang="fr-FR" dirty="0"/>
              <a:t> time and quick </a:t>
            </a:r>
            <a:r>
              <a:rPr lang="fr-FR" dirty="0" err="1"/>
              <a:t>adjustments</a:t>
            </a:r>
            <a:r>
              <a:rPr lang="fr-FR" dirty="0"/>
              <a:t>.</a:t>
            </a:r>
          </a:p>
          <a:p>
            <a:r>
              <a:rPr lang="fr-FR" dirty="0"/>
              <a:t>Description of the </a:t>
            </a:r>
            <a:r>
              <a:rPr lang="fr-FR" dirty="0" err="1"/>
              <a:t>pictures</a:t>
            </a:r>
            <a:r>
              <a:rPr lang="fr-FR" dirty="0"/>
              <a:t> and </a:t>
            </a:r>
            <a:r>
              <a:rPr lang="fr-FR" dirty="0" err="1"/>
              <a:t>definitions</a:t>
            </a:r>
            <a:endParaRPr lang="fr-FR" dirty="0"/>
          </a:p>
          <a:p>
            <a:r>
              <a:rPr lang="fr-FR" dirty="0"/>
              <a:t>The first part of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presetation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creation</a:t>
            </a:r>
            <a:r>
              <a:rPr lang="fr-FR" dirty="0"/>
              <a:t> of ENIG </a:t>
            </a:r>
            <a:r>
              <a:rPr lang="fr-FR" dirty="0" err="1"/>
              <a:t>bumps</a:t>
            </a:r>
            <a:r>
              <a:rPr lang="fr-FR" dirty="0"/>
              <a:t>, the second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flipchip</a:t>
            </a:r>
            <a:r>
              <a:rPr lang="fr-FR" dirty="0"/>
              <a:t> </a:t>
            </a:r>
            <a:r>
              <a:rPr lang="fr-FR" dirty="0" err="1"/>
              <a:t>hybridisartion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22.05.2024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EP-R&amp;D Day - May 22, 2024 - WP 1.3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153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on the </a:t>
            </a:r>
            <a:r>
              <a:rPr lang="fr-FR" dirty="0" err="1"/>
              <a:t>development</a:t>
            </a:r>
            <a:r>
              <a:rPr lang="fr-FR" dirty="0"/>
              <a:t> of an innovative </a:t>
            </a:r>
            <a:r>
              <a:rPr lang="fr-FR" dirty="0" err="1"/>
              <a:t>interconnection</a:t>
            </a:r>
            <a:r>
              <a:rPr lang="fr-FR" dirty="0"/>
              <a:t> technique. This technique </a:t>
            </a:r>
            <a:r>
              <a:rPr lang="fr-FR" dirty="0" err="1"/>
              <a:t>consists</a:t>
            </a:r>
            <a:r>
              <a:rPr lang="fr-FR" dirty="0"/>
              <a:t> of </a:t>
            </a:r>
            <a:r>
              <a:rPr lang="fr-FR" dirty="0" err="1"/>
              <a:t>two</a:t>
            </a:r>
            <a:r>
              <a:rPr lang="fr-FR" dirty="0"/>
              <a:t> main </a:t>
            </a:r>
            <a:r>
              <a:rPr lang="fr-FR" dirty="0" err="1"/>
              <a:t>steps</a:t>
            </a:r>
            <a:r>
              <a:rPr lang="fr-FR" dirty="0"/>
              <a:t>: the </a:t>
            </a:r>
            <a:r>
              <a:rPr lang="fr-FR" dirty="0" err="1"/>
              <a:t>creation</a:t>
            </a:r>
            <a:r>
              <a:rPr lang="fr-FR" dirty="0"/>
              <a:t> of </a:t>
            </a:r>
            <a:r>
              <a:rPr lang="fr-FR" dirty="0" err="1"/>
              <a:t>bumps</a:t>
            </a:r>
            <a:r>
              <a:rPr lang="fr-FR" dirty="0"/>
              <a:t> on the pads, </a:t>
            </a:r>
            <a:r>
              <a:rPr lang="fr-FR" dirty="0" err="1"/>
              <a:t>followed</a:t>
            </a:r>
            <a:r>
              <a:rPr lang="fr-FR" dirty="0"/>
              <a:t> by the </a:t>
            </a:r>
            <a:r>
              <a:rPr lang="fr-FR" dirty="0" err="1"/>
              <a:t>assembly</a:t>
            </a:r>
            <a:r>
              <a:rPr lang="fr-FR" dirty="0"/>
              <a:t> of chips </a:t>
            </a:r>
            <a:r>
              <a:rPr lang="fr-FR" dirty="0" err="1"/>
              <a:t>using</a:t>
            </a:r>
            <a:r>
              <a:rPr lang="fr-FR" dirty="0"/>
              <a:t> the flip-chip technique. The main </a:t>
            </a:r>
            <a:r>
              <a:rPr lang="fr-FR" dirty="0" err="1"/>
              <a:t>advantages</a:t>
            </a:r>
            <a:r>
              <a:rPr lang="fr-FR" dirty="0"/>
              <a:t> of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approach</a:t>
            </a:r>
            <a:r>
              <a:rPr lang="fr-FR" dirty="0"/>
              <a:t> are: the </a:t>
            </a:r>
            <a:r>
              <a:rPr lang="fr-FR" dirty="0" err="1"/>
              <a:t>possibility</a:t>
            </a:r>
            <a:r>
              <a:rPr lang="fr-FR" dirty="0"/>
              <a:t> of </a:t>
            </a:r>
            <a:r>
              <a:rPr lang="fr-FR" dirty="0" err="1"/>
              <a:t>processing</a:t>
            </a:r>
            <a:r>
              <a:rPr lang="fr-FR" dirty="0"/>
              <a:t> single dies, </a:t>
            </a:r>
            <a:r>
              <a:rPr lang="fr-FR" dirty="0" err="1"/>
              <a:t>it’s</a:t>
            </a:r>
            <a:r>
              <a:rPr lang="fr-FR" dirty="0"/>
              <a:t> </a:t>
            </a:r>
            <a:r>
              <a:rPr lang="fr-FR" dirty="0" err="1"/>
              <a:t>easily</a:t>
            </a:r>
            <a:r>
              <a:rPr lang="fr-FR" dirty="0"/>
              <a:t> adaptable to the application, </a:t>
            </a:r>
            <a:r>
              <a:rPr lang="fr-FR" dirty="0" err="1"/>
              <a:t>it’s</a:t>
            </a:r>
            <a:r>
              <a:rPr lang="fr-FR" dirty="0"/>
              <a:t> a </a:t>
            </a:r>
            <a:r>
              <a:rPr lang="fr-FR" dirty="0" err="1"/>
              <a:t>maskless</a:t>
            </a:r>
            <a:r>
              <a:rPr lang="fr-FR" dirty="0"/>
              <a:t> technique and </a:t>
            </a:r>
            <a:r>
              <a:rPr lang="fr-FR" dirty="0" err="1"/>
              <a:t>we</a:t>
            </a:r>
            <a:r>
              <a:rPr lang="fr-FR" dirty="0"/>
              <a:t> can do </a:t>
            </a:r>
            <a:r>
              <a:rPr lang="fr-FR" dirty="0" err="1"/>
              <a:t>it</a:t>
            </a:r>
            <a:r>
              <a:rPr lang="fr-FR" dirty="0"/>
              <a:t> in-house,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means</a:t>
            </a:r>
            <a:r>
              <a:rPr lang="fr-FR" dirty="0"/>
              <a:t> short </a:t>
            </a:r>
            <a:r>
              <a:rPr lang="fr-FR" dirty="0" err="1"/>
              <a:t>turnaround</a:t>
            </a:r>
            <a:r>
              <a:rPr lang="fr-FR" dirty="0"/>
              <a:t> time and quick </a:t>
            </a:r>
            <a:r>
              <a:rPr lang="fr-FR" dirty="0" err="1"/>
              <a:t>adjustments</a:t>
            </a:r>
            <a:r>
              <a:rPr lang="fr-FR" dirty="0"/>
              <a:t>.</a:t>
            </a:r>
          </a:p>
          <a:p>
            <a:r>
              <a:rPr lang="fr-FR" dirty="0"/>
              <a:t>Description of the </a:t>
            </a:r>
            <a:r>
              <a:rPr lang="fr-FR" dirty="0" err="1"/>
              <a:t>pictures</a:t>
            </a:r>
            <a:r>
              <a:rPr lang="fr-FR" dirty="0"/>
              <a:t> and </a:t>
            </a:r>
            <a:r>
              <a:rPr lang="fr-FR" dirty="0" err="1"/>
              <a:t>definitions</a:t>
            </a:r>
            <a:endParaRPr lang="fr-FR" dirty="0"/>
          </a:p>
          <a:p>
            <a:r>
              <a:rPr lang="fr-FR" dirty="0"/>
              <a:t>The first part of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presetation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creation</a:t>
            </a:r>
            <a:r>
              <a:rPr lang="fr-FR" dirty="0"/>
              <a:t> of ENIG </a:t>
            </a:r>
            <a:r>
              <a:rPr lang="fr-FR" dirty="0" err="1"/>
              <a:t>bumps</a:t>
            </a:r>
            <a:r>
              <a:rPr lang="fr-FR" dirty="0"/>
              <a:t>, the second </a:t>
            </a:r>
            <a:r>
              <a:rPr lang="fr-FR" dirty="0" err="1"/>
              <a:t>will</a:t>
            </a:r>
            <a:r>
              <a:rPr lang="fr-FR" dirty="0"/>
              <a:t> focus on the </a:t>
            </a:r>
            <a:r>
              <a:rPr lang="fr-FR" dirty="0" err="1"/>
              <a:t>flipchip</a:t>
            </a:r>
            <a:r>
              <a:rPr lang="fr-FR" dirty="0"/>
              <a:t> </a:t>
            </a:r>
            <a:r>
              <a:rPr lang="fr-FR" dirty="0" err="1"/>
              <a:t>hybridisartion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22.05.2024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EP-R&amp;D Day - May 22, 2024 - WP 1.3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56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0" name="Google Shape;48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160a931d2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13160a931d2_0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g13160a931d2_0_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7" name="Google Shape;21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>
          <a:extLst>
            <a:ext uri="{FF2B5EF4-FFF2-40B4-BE49-F238E27FC236}">
              <a16:creationId xmlns:a16="http://schemas.microsoft.com/office/drawing/2014/main" id="{DEB68638-EB83-76E4-BFA2-20E06573C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0:notes">
            <a:extLst>
              <a:ext uri="{FF2B5EF4-FFF2-40B4-BE49-F238E27FC236}">
                <a16:creationId xmlns:a16="http://schemas.microsoft.com/office/drawing/2014/main" id="{CB1691E1-42D6-1C58-6C3A-20CE5F5911E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:notes">
            <a:extLst>
              <a:ext uri="{FF2B5EF4-FFF2-40B4-BE49-F238E27FC236}">
                <a16:creationId xmlns:a16="http://schemas.microsoft.com/office/drawing/2014/main" id="{F2888014-CDBF-8F18-8B87-93E0DB7D408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95891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>
          <a:extLst>
            <a:ext uri="{FF2B5EF4-FFF2-40B4-BE49-F238E27FC236}">
              <a16:creationId xmlns:a16="http://schemas.microsoft.com/office/drawing/2014/main" id="{6E613303-96C6-2663-407D-8BF8A247E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0:notes">
            <a:extLst>
              <a:ext uri="{FF2B5EF4-FFF2-40B4-BE49-F238E27FC236}">
                <a16:creationId xmlns:a16="http://schemas.microsoft.com/office/drawing/2014/main" id="{8EBC8EFD-88C9-10F6-7AA9-C1B3D9787B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:notes">
            <a:extLst>
              <a:ext uri="{FF2B5EF4-FFF2-40B4-BE49-F238E27FC236}">
                <a16:creationId xmlns:a16="http://schemas.microsoft.com/office/drawing/2014/main" id="{39305C05-0A21-1CA3-AA5F-6C376DDF378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469646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b3f6099bc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2b3f6099bc5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g2b3f6099bc5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>
          <a:extLst>
            <a:ext uri="{FF2B5EF4-FFF2-40B4-BE49-F238E27FC236}">
              <a16:creationId xmlns:a16="http://schemas.microsoft.com/office/drawing/2014/main" id="{5000FEED-D116-7563-EFAA-6C624A370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b3f6099bc5_0_7:notes">
            <a:extLst>
              <a:ext uri="{FF2B5EF4-FFF2-40B4-BE49-F238E27FC236}">
                <a16:creationId xmlns:a16="http://schemas.microsoft.com/office/drawing/2014/main" id="{F551F6CA-0149-55E1-3F9C-B3CA929481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2b3f6099bc5_0_7:notes">
            <a:extLst>
              <a:ext uri="{FF2B5EF4-FFF2-40B4-BE49-F238E27FC236}">
                <a16:creationId xmlns:a16="http://schemas.microsoft.com/office/drawing/2014/main" id="{E24432BC-2E62-8685-4802-C2427AD9DE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g2b3f6099bc5_0_7:notes">
            <a:extLst>
              <a:ext uri="{FF2B5EF4-FFF2-40B4-BE49-F238E27FC236}">
                <a16:creationId xmlns:a16="http://schemas.microsoft.com/office/drawing/2014/main" id="{66AB8117-CB8E-C1FA-9672-759F7739C4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87149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>
          <a:extLst>
            <a:ext uri="{FF2B5EF4-FFF2-40B4-BE49-F238E27FC236}">
              <a16:creationId xmlns:a16="http://schemas.microsoft.com/office/drawing/2014/main" id="{1E2FDB7D-B9AA-2489-83D7-D99031F1E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b3f6099bc5_0_7:notes">
            <a:extLst>
              <a:ext uri="{FF2B5EF4-FFF2-40B4-BE49-F238E27FC236}">
                <a16:creationId xmlns:a16="http://schemas.microsoft.com/office/drawing/2014/main" id="{4AD128F4-D1A0-525B-4A33-E4452EEBE2A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2b3f6099bc5_0_7:notes">
            <a:extLst>
              <a:ext uri="{FF2B5EF4-FFF2-40B4-BE49-F238E27FC236}">
                <a16:creationId xmlns:a16="http://schemas.microsoft.com/office/drawing/2014/main" id="{30151F4B-627B-CF7C-12FB-8DCEA0BB48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g2b3f6099bc5_0_7:notes">
            <a:extLst>
              <a:ext uri="{FF2B5EF4-FFF2-40B4-BE49-F238E27FC236}">
                <a16:creationId xmlns:a16="http://schemas.microsoft.com/office/drawing/2014/main" id="{66EED511-6FCE-5430-BE8C-B9B72C3978B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02175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>
          <a:extLst>
            <a:ext uri="{FF2B5EF4-FFF2-40B4-BE49-F238E27FC236}">
              <a16:creationId xmlns:a16="http://schemas.microsoft.com/office/drawing/2014/main" id="{93B00FE6-FE4C-EB27-9395-377815063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b3f6099bc5_0_7:notes">
            <a:extLst>
              <a:ext uri="{FF2B5EF4-FFF2-40B4-BE49-F238E27FC236}">
                <a16:creationId xmlns:a16="http://schemas.microsoft.com/office/drawing/2014/main" id="{30ACC710-50ED-1F79-3EA8-589E8C952C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2b3f6099bc5_0_7:notes">
            <a:extLst>
              <a:ext uri="{FF2B5EF4-FFF2-40B4-BE49-F238E27FC236}">
                <a16:creationId xmlns:a16="http://schemas.microsoft.com/office/drawing/2014/main" id="{B84209DE-EAB1-D920-7468-52409C6ADE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g2b3f6099bc5_0_7:notes">
            <a:extLst>
              <a:ext uri="{FF2B5EF4-FFF2-40B4-BE49-F238E27FC236}">
                <a16:creationId xmlns:a16="http://schemas.microsoft.com/office/drawing/2014/main" id="{53687AE5-7520-734F-5D0F-558C8CBB69E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28186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>
          <a:extLst>
            <a:ext uri="{FF2B5EF4-FFF2-40B4-BE49-F238E27FC236}">
              <a16:creationId xmlns:a16="http://schemas.microsoft.com/office/drawing/2014/main" id="{DBAEAE67-8E34-71A0-BD0C-D11990223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b3f6099bc5_0_7:notes">
            <a:extLst>
              <a:ext uri="{FF2B5EF4-FFF2-40B4-BE49-F238E27FC236}">
                <a16:creationId xmlns:a16="http://schemas.microsoft.com/office/drawing/2014/main" id="{9307EE14-8A49-2A3C-E0EB-714587F59FE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2b3f6099bc5_0_7:notes">
            <a:extLst>
              <a:ext uri="{FF2B5EF4-FFF2-40B4-BE49-F238E27FC236}">
                <a16:creationId xmlns:a16="http://schemas.microsoft.com/office/drawing/2014/main" id="{65000146-3B9C-089B-F548-8B5F5581D4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g2b3f6099bc5_0_7:notes">
            <a:extLst>
              <a:ext uri="{FF2B5EF4-FFF2-40B4-BE49-F238E27FC236}">
                <a16:creationId xmlns:a16="http://schemas.microsoft.com/office/drawing/2014/main" id="{4218D1B2-1B62-AB38-B86D-F6508DB5D42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6277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7" name="Google Shape;257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6" name="Google Shape;276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3910432940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g23910432940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31193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3910432940_0_1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1" name="Google Shape;181;g23910432940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20080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3910432940_0_1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g23910432940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196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3910432940_0_1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g23910432940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40133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3910432940_0_1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g23910432940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5575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3910432940_0_2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4" name="Google Shape;234;g23910432940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0235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3910432940_0_2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4" name="Google Shape;234;g23910432940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15429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  <a:defRPr sz="4500" b="1">
                <a:solidFill>
                  <a:srgbClr val="171A6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  <a:defRPr sz="2100" b="0">
                <a:solidFill>
                  <a:srgbClr val="171A6C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444444"/>
                </a:solidFill>
                <a:latin typeface="Calibri"/>
                <a:ea typeface="Calibri"/>
                <a:cs typeface="Calibri"/>
                <a:sym typeface="Calibri"/>
              </a:rPr>
              <a:t>This project has received funding from the European Union’s Horizon 2020 research and innovation programme under grant agreement No 101004761.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4"/>
          <p:cNvSpPr txBox="1"/>
          <p:nvPr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GB" sz="2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Advancement and Innovation for Detectors at Accelerators</a:t>
            </a:r>
            <a:endParaRPr sz="27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381000" y="5939374"/>
            <a:ext cx="531283" cy="354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1"/>
          </p:nvPr>
        </p:nvSpPr>
        <p:spPr>
          <a:xfrm rot="5400000">
            <a:off x="3129438" y="791059"/>
            <a:ext cx="2885123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 rot="5400000">
            <a:off x="4623594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body" idx="1"/>
          </p:nvPr>
        </p:nvSpPr>
        <p:spPr>
          <a:xfrm rot="5400000">
            <a:off x="623095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22376" y="404664"/>
            <a:ext cx="2133600" cy="4762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AD286B6-6202-C940-91F7-D224888311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84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6AD68E6-B907-474D-8041-8395CDF96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91153" y="6356350"/>
            <a:ext cx="715933" cy="501650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CC1414C9-7DF0-478E-8967-A2E529441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1"/>
            <a:ext cx="4330932" cy="1077238"/>
          </a:xfrm>
        </p:spPr>
        <p:txBody>
          <a:bodyPr>
            <a:normAutofit/>
          </a:bodyPr>
          <a:lstStyle>
            <a:lvl1pPr algn="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8461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236914" y="1290181"/>
            <a:ext cx="8666018" cy="48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marL="182880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marL="228600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dt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989A1"/>
              </a:buClr>
              <a:buSzPts val="1800"/>
              <a:buNone/>
              <a:defRPr sz="1800">
                <a:solidFill>
                  <a:srgbClr val="8989A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500"/>
              <a:buNone/>
              <a:defRPr sz="1500">
                <a:solidFill>
                  <a:srgbClr val="8989A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350"/>
              <a:buNone/>
              <a:defRPr sz="1350">
                <a:solidFill>
                  <a:srgbClr val="8989A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4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3887391" y="987434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>
            <a:spLocks noGrp="1"/>
          </p:cNvSpPr>
          <p:nvPr>
            <p:ph type="pic" idx="2"/>
          </p:nvPr>
        </p:nvSpPr>
        <p:spPr>
          <a:xfrm>
            <a:off x="3887391" y="987434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" name="Google Shape;14;p3"/>
          <p:cNvSpPr txBox="1"/>
          <p:nvPr/>
        </p:nvSpPr>
        <p:spPr>
          <a:xfrm>
            <a:off x="2613980" y="0"/>
            <a:ext cx="6530020" cy="1165397"/>
          </a:xfrm>
          <a:prstGeom prst="rect">
            <a:avLst/>
          </a:prstGeom>
          <a:gradFill>
            <a:gsLst>
              <a:gs pos="0">
                <a:schemeClr val="lt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0"/>
          </a:gra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13212" y="0"/>
            <a:ext cx="2603864" cy="117245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2202/contributions/6287708/attachments/3061539/5413853/CNM%20AIDA%20Final%20Meeting.ppt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emf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5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jpg"/><Relationship Id="rId5" Type="http://schemas.microsoft.com/office/2007/relationships/hdphoto" Target="../media/hdphoto2.wdp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5" Type="http://schemas.openxmlformats.org/officeDocument/2006/relationships/hyperlink" Target="https://github.com/SengerM/Chubut_2" TargetMode="External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2202/contributions/6287589/attachments/3060403/5411885/Boscardin_AIDA_general%20MeetingV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tiff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ctrTitle"/>
          </p:nvPr>
        </p:nvSpPr>
        <p:spPr>
          <a:xfrm>
            <a:off x="269325" y="1195880"/>
            <a:ext cx="8780700" cy="21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</a:pPr>
            <a:r>
              <a:rPr lang="en-GB" dirty="0"/>
              <a:t>WP6- Hybrid pixels sensors for 4D tracking and interconnection technologies</a:t>
            </a:r>
            <a:endParaRPr dirty="0"/>
          </a:p>
        </p:txBody>
      </p:sp>
      <p:sp>
        <p:nvSpPr>
          <p:cNvPr id="93" name="Google Shape;93;p1"/>
          <p:cNvSpPr txBox="1">
            <a:spLocks noGrp="1"/>
          </p:cNvSpPr>
          <p:nvPr>
            <p:ph type="subTitle" idx="1"/>
          </p:nvPr>
        </p:nvSpPr>
        <p:spPr>
          <a:xfrm>
            <a:off x="187890" y="3964099"/>
            <a:ext cx="8780700" cy="18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GB" i="1" dirty="0"/>
              <a:t>Anna </a:t>
            </a:r>
            <a:r>
              <a:rPr lang="en-GB" i="1" dirty="0" err="1"/>
              <a:t>Macchiolo</a:t>
            </a:r>
            <a:r>
              <a:rPr lang="en-GB" i="1" dirty="0"/>
              <a:t>, Claudia </a:t>
            </a:r>
            <a:r>
              <a:rPr lang="en-GB" i="1" dirty="0" err="1"/>
              <a:t>Gemme</a:t>
            </a:r>
            <a:endParaRPr i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endParaRPr i="1"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GB" dirty="0" err="1"/>
              <a:t>AIDAinnova</a:t>
            </a:r>
            <a:r>
              <a:rPr lang="en-GB" dirty="0"/>
              <a:t> Final Annual Meeting 2025</a:t>
            </a:r>
            <a:endParaRPr dirty="0"/>
          </a:p>
        </p:txBody>
      </p:sp>
      <p:sp>
        <p:nvSpPr>
          <p:cNvPr id="94" name="Google Shape;94;p1"/>
          <p:cNvSpPr txBox="1"/>
          <p:nvPr/>
        </p:nvSpPr>
        <p:spPr>
          <a:xfrm>
            <a:off x="739575" y="3315662"/>
            <a:ext cx="7840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GB" sz="20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Hybrid Pixel Sensors for 4D  Tracking and Interconnection  Technologies</a:t>
            </a:r>
            <a:endParaRPr sz="2000" b="0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83E670-1F7F-EF4A-997B-5CC9C380F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290181"/>
            <a:ext cx="3796467" cy="4886789"/>
          </a:xfrm>
        </p:spPr>
        <p:txBody>
          <a:bodyPr/>
          <a:lstStyle/>
          <a:p>
            <a:r>
              <a:rPr lang="en-US" dirty="0"/>
              <a:t>Bow is under control, below 20um  in final step.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902963-EE67-434E-B8ED-FE8CA48EC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3D in FBK</a:t>
            </a:r>
            <a:br>
              <a:rPr lang="en-GB" dirty="0"/>
            </a:br>
            <a:r>
              <a:rPr lang="en-GB" sz="2800" dirty="0"/>
              <a:t>Results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224B93-9041-3E40-94DB-2B7034425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9" y="2394857"/>
            <a:ext cx="3113314" cy="2339776"/>
          </a:xfrm>
          <a:prstGeom prst="rect">
            <a:avLst/>
          </a:prstGeom>
        </p:spPr>
      </p:pic>
      <p:pic>
        <p:nvPicPr>
          <p:cNvPr id="7" name="Picture 6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21FCA281-1C1F-E542-9ACD-B4EFE3195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944" y="3825541"/>
            <a:ext cx="2813449" cy="2126572"/>
          </a:xfrm>
          <a:prstGeom prst="rect">
            <a:avLst/>
          </a:prstGeom>
        </p:spPr>
      </p:pic>
      <p:pic>
        <p:nvPicPr>
          <p:cNvPr id="9" name="Picture 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990CA16-FC44-484A-8BA4-6DEBFE57B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0723" y="1290181"/>
            <a:ext cx="2129871" cy="805745"/>
          </a:xfrm>
          <a:prstGeom prst="rect">
            <a:avLst/>
          </a:prstGeom>
        </p:spPr>
      </p:pic>
      <p:pic>
        <p:nvPicPr>
          <p:cNvPr id="11" name="Picture 10" descr="A graph of numbers and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B2206350-51BC-F34C-B8E3-E32DF7C667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2414" y="2142359"/>
            <a:ext cx="2680380" cy="17331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43B0F9-5E31-8941-9F25-A6967E6474E6}"/>
              </a:ext>
            </a:extLst>
          </p:cNvPr>
          <p:cNvSpPr txBox="1"/>
          <p:nvPr/>
        </p:nvSpPr>
        <p:spPr>
          <a:xfrm rot="16200000">
            <a:off x="780291" y="4657432"/>
            <a:ext cx="7567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Initial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40DEB3-7131-F44B-9C04-742AFFAF4159}"/>
              </a:ext>
            </a:extLst>
          </p:cNvPr>
          <p:cNvSpPr txBox="1"/>
          <p:nvPr/>
        </p:nvSpPr>
        <p:spPr>
          <a:xfrm rot="16200000">
            <a:off x="1156196" y="4703793"/>
            <a:ext cx="863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P-hole fill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018353-105D-5B45-A65D-2F7A2340E8D9}"/>
              </a:ext>
            </a:extLst>
          </p:cNvPr>
          <p:cNvSpPr txBox="1"/>
          <p:nvPr/>
        </p:nvSpPr>
        <p:spPr>
          <a:xfrm rot="16200000">
            <a:off x="1560266" y="4693526"/>
            <a:ext cx="863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Poly removal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EB32C3-BA76-C141-83F1-29626EA8146C}"/>
              </a:ext>
            </a:extLst>
          </p:cNvPr>
          <p:cNvSpPr txBox="1"/>
          <p:nvPr/>
        </p:nvSpPr>
        <p:spPr>
          <a:xfrm rot="16200000">
            <a:off x="1925514" y="4710875"/>
            <a:ext cx="863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 poly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F99821-ADBA-D940-9B8E-717D760B6CC2}"/>
              </a:ext>
            </a:extLst>
          </p:cNvPr>
          <p:cNvSpPr txBox="1"/>
          <p:nvPr/>
        </p:nvSpPr>
        <p:spPr>
          <a:xfrm rot="16200000">
            <a:off x="2253502" y="4710876"/>
            <a:ext cx="863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metal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A4F486-3593-4B49-9DB8-7FC02E2FDA1F}"/>
              </a:ext>
            </a:extLst>
          </p:cNvPr>
          <p:cNvSpPr txBox="1"/>
          <p:nvPr/>
        </p:nvSpPr>
        <p:spPr>
          <a:xfrm rot="16200000">
            <a:off x="2678673" y="4647841"/>
            <a:ext cx="863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Final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94935F-0BBE-274F-BA34-D3F238EA6A8C}"/>
              </a:ext>
            </a:extLst>
          </p:cNvPr>
          <p:cNvSpPr txBox="1"/>
          <p:nvPr/>
        </p:nvSpPr>
        <p:spPr>
          <a:xfrm>
            <a:off x="7783285" y="2547243"/>
            <a:ext cx="8186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a function of trench type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00AD5A-A2AC-934E-97AA-01CA88294472}"/>
              </a:ext>
            </a:extLst>
          </p:cNvPr>
          <p:cNvSpPr txBox="1"/>
          <p:nvPr/>
        </p:nvSpPr>
        <p:spPr>
          <a:xfrm>
            <a:off x="7967393" y="4942476"/>
            <a:ext cx="818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a function of fill split</a:t>
            </a:r>
          </a:p>
        </p:txBody>
      </p:sp>
      <p:sp>
        <p:nvSpPr>
          <p:cNvPr id="13" name="Google Shape;236;g23910432940_0_207">
            <a:extLst>
              <a:ext uri="{FF2B5EF4-FFF2-40B4-BE49-F238E27FC236}">
                <a16:creationId xmlns:a16="http://schemas.microsoft.com/office/drawing/2014/main" id="{F8BAAC47-3365-746E-0784-B6107963840D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20" name="Google Shape;237;g23910432940_0_207">
            <a:extLst>
              <a:ext uri="{FF2B5EF4-FFF2-40B4-BE49-F238E27FC236}">
                <a16:creationId xmlns:a16="http://schemas.microsoft.com/office/drawing/2014/main" id="{D085FEE9-E8F4-353E-510A-761FB0763E81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23" name="Google Shape;128;g13160a931d2_0_50">
            <a:extLst>
              <a:ext uri="{FF2B5EF4-FFF2-40B4-BE49-F238E27FC236}">
                <a16:creationId xmlns:a16="http://schemas.microsoft.com/office/drawing/2014/main" id="{1AC0925C-EA4B-F302-1C3B-365B00B2039E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905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3910432940_0_178"/>
          <p:cNvSpPr/>
          <p:nvPr/>
        </p:nvSpPr>
        <p:spPr>
          <a:xfrm>
            <a:off x="237400" y="60552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23910432940_0_178"/>
          <p:cNvSpPr/>
          <p:nvPr/>
        </p:nvSpPr>
        <p:spPr>
          <a:xfrm>
            <a:off x="1206625" y="60552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33;g13160a931d2_0_50">
            <a:extLst>
              <a:ext uri="{FF2B5EF4-FFF2-40B4-BE49-F238E27FC236}">
                <a16:creationId xmlns:a16="http://schemas.microsoft.com/office/drawing/2014/main" id="{2878AAA2-6D96-9742-8D0A-F78BCA38AC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3D in FBK</a:t>
            </a:r>
            <a:br>
              <a:rPr lang="en-GB" dirty="0"/>
            </a:br>
            <a:r>
              <a:rPr lang="en-GB" dirty="0"/>
              <a:t>Conclusions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24B5B-FD0C-A542-B9AA-48E3B7B81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290181"/>
            <a:ext cx="7579029" cy="4886789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A 3D process based on trenches was developed with a full layout and acceptable bow </a:t>
            </a:r>
          </a:p>
          <a:p>
            <a:endParaRPr lang="en-GB" dirty="0">
              <a:effectLst/>
              <a:latin typeface="Arial" panose="020B0604020202020204" pitchFamily="34" charset="0"/>
            </a:endParaRPr>
          </a:p>
          <a:p>
            <a:r>
              <a:rPr lang="en-GB" dirty="0">
                <a:effectLst/>
                <a:latin typeface="Arial" panose="020B0604020202020204" pitchFamily="34" charset="0"/>
              </a:rPr>
              <a:t>Parts are available for testing: </a:t>
            </a:r>
          </a:p>
          <a:p>
            <a:pPr lvl="1"/>
            <a:r>
              <a:rPr lang="en-GB" dirty="0">
                <a:solidFill>
                  <a:srgbClr val="0B94AC"/>
                </a:solidFill>
              </a:rPr>
              <a:t>6 wafers sent to IZM for post-processing, The wafers with UBM are now back at FBK, dicing  </a:t>
            </a:r>
          </a:p>
          <a:p>
            <a:pPr lvl="1"/>
            <a:r>
              <a:rPr lang="en-GB" dirty="0">
                <a:solidFill>
                  <a:srgbClr val="0B94AC"/>
                </a:solidFill>
              </a:rPr>
              <a:t>one wafer diced without UBM and distributed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Structures ready to be distributed </a:t>
            </a:r>
          </a:p>
          <a:p>
            <a:r>
              <a:rPr lang="en-GB" dirty="0">
                <a:effectLst/>
                <a:latin typeface="Arial" panose="020B0604020202020204" pitchFamily="34" charset="0"/>
              </a:rPr>
              <a:t>The manufacturing yield remains highly dependent on the physical dimensions of the devices.</a:t>
            </a:r>
          </a:p>
        </p:txBody>
      </p:sp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84CA84BE-5A41-A129-7C54-7978B8D44377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460297D5-B138-D8FD-1489-055655F1DAA4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9" name="Google Shape;128;g13160a931d2_0_50">
            <a:extLst>
              <a:ext uri="{FF2B5EF4-FFF2-40B4-BE49-F238E27FC236}">
                <a16:creationId xmlns:a16="http://schemas.microsoft.com/office/drawing/2014/main" id="{636DC9AF-1805-77ED-9BEF-BAA3E68B2878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3094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3910432940_0_107"/>
          <p:cNvSpPr txBox="1">
            <a:spLocks noGrp="1"/>
          </p:cNvSpPr>
          <p:nvPr>
            <p:ph type="title"/>
          </p:nvPr>
        </p:nvSpPr>
        <p:spPr>
          <a:xfrm>
            <a:off x="1661551" y="2890349"/>
            <a:ext cx="5820898" cy="2465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>
                <a:solidFill>
                  <a:srgbClr val="45818E"/>
                </a:solidFill>
              </a:rPr>
              <a:t>Task 6.2 </a:t>
            </a:r>
            <a:br>
              <a:rPr lang="en-GB" dirty="0">
                <a:solidFill>
                  <a:srgbClr val="45818E"/>
                </a:solidFill>
              </a:rPr>
            </a:br>
            <a:r>
              <a:rPr lang="en-GB" dirty="0">
                <a:solidFill>
                  <a:srgbClr val="45818E"/>
                </a:solidFill>
              </a:rPr>
              <a:t>Report from CNM</a:t>
            </a:r>
            <a:br>
              <a:rPr lang="en-GB" dirty="0">
                <a:solidFill>
                  <a:srgbClr val="45818E"/>
                </a:solidFill>
              </a:rPr>
            </a:br>
            <a:br>
              <a:rPr lang="en-GB" dirty="0">
                <a:solidFill>
                  <a:srgbClr val="45818E"/>
                </a:solidFill>
              </a:rPr>
            </a:br>
            <a:r>
              <a:rPr lang="en-GB" sz="1800" dirty="0">
                <a:solidFill>
                  <a:srgbClr val="45818E"/>
                </a:solidFill>
              </a:rPr>
              <a:t>MS 22: </a:t>
            </a:r>
            <a:r>
              <a:rPr lang="en-GB" sz="1800" b="0" dirty="0">
                <a:solidFill>
                  <a:srgbClr val="45818E"/>
                </a:solidFill>
              </a:rPr>
              <a:t>M18 completed - wafer layouts</a:t>
            </a:r>
            <a:br>
              <a:rPr lang="en-GB" sz="1800" dirty="0">
                <a:solidFill>
                  <a:srgbClr val="45818E"/>
                </a:solidFill>
              </a:rPr>
            </a:br>
            <a:r>
              <a:rPr lang="en-GB" sz="1800" dirty="0">
                <a:solidFill>
                  <a:srgbClr val="45818E"/>
                </a:solidFill>
              </a:rPr>
              <a:t>D6.1: </a:t>
            </a:r>
            <a:r>
              <a:rPr lang="en-GB" sz="1800" b="0" dirty="0">
                <a:solidFill>
                  <a:srgbClr val="45818E"/>
                </a:solidFill>
              </a:rPr>
              <a:t>due by Oct 2025 – completion of common production</a:t>
            </a:r>
            <a:br>
              <a:rPr lang="en-GB" sz="1800" b="0" dirty="0">
                <a:solidFill>
                  <a:srgbClr val="45818E"/>
                </a:solidFill>
              </a:rPr>
            </a:br>
            <a:r>
              <a:rPr lang="en-GB" sz="1800" b="0" dirty="0">
                <a:solidFill>
                  <a:srgbClr val="45818E"/>
                </a:solidFill>
                <a:hlinkClick r:id="rId3"/>
              </a:rPr>
              <a:t>Neil Moffat</a:t>
            </a:r>
            <a:endParaRPr dirty="0">
              <a:solidFill>
                <a:srgbClr val="45818E"/>
              </a:solidFill>
            </a:endParaRPr>
          </a:p>
        </p:txBody>
      </p:sp>
      <p:sp>
        <p:nvSpPr>
          <p:cNvPr id="5" name="Google Shape;236;g23910432940_0_207">
            <a:extLst>
              <a:ext uri="{FF2B5EF4-FFF2-40B4-BE49-F238E27FC236}">
                <a16:creationId xmlns:a16="http://schemas.microsoft.com/office/drawing/2014/main" id="{967700BD-FCD1-D062-2663-94F38AB47B0B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6" name="Google Shape;237;g23910432940_0_207">
            <a:extLst>
              <a:ext uri="{FF2B5EF4-FFF2-40B4-BE49-F238E27FC236}">
                <a16:creationId xmlns:a16="http://schemas.microsoft.com/office/drawing/2014/main" id="{E45696C2-D611-0A08-A915-ABA3F492A2E5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7" name="Google Shape;128;g13160a931d2_0_50">
            <a:extLst>
              <a:ext uri="{FF2B5EF4-FFF2-40B4-BE49-F238E27FC236}">
                <a16:creationId xmlns:a16="http://schemas.microsoft.com/office/drawing/2014/main" id="{1575A4F0-DBEB-11D6-B636-F80E1F0C2A72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7694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4D911-E9BF-DA71-8429-5AE6F13D3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10930C-E871-9A0C-C597-C7023FAF8C53}"/>
              </a:ext>
            </a:extLst>
          </p:cNvPr>
          <p:cNvSpPr txBox="1"/>
          <p:nvPr/>
        </p:nvSpPr>
        <p:spPr>
          <a:xfrm>
            <a:off x="4904104" y="73572"/>
            <a:ext cx="4061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of Trench </a:t>
            </a:r>
            <a:r>
              <a:rPr lang="en-GB" sz="3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iLGAD</a:t>
            </a:r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sensors at CNM production at CNM</a:t>
            </a:r>
          </a:p>
        </p:txBody>
      </p:sp>
      <p:pic>
        <p:nvPicPr>
          <p:cNvPr id="16" name="Picture 15" descr="A table with text and images&#10;&#10;Description automatically generated with medium confidence">
            <a:extLst>
              <a:ext uri="{FF2B5EF4-FFF2-40B4-BE49-F238E27FC236}">
                <a16:creationId xmlns:a16="http://schemas.microsoft.com/office/drawing/2014/main" id="{4CE7CA41-67BE-A848-BE62-0E7199C45F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846"/>
          <a:stretch/>
        </p:blipFill>
        <p:spPr>
          <a:xfrm>
            <a:off x="217274" y="3930796"/>
            <a:ext cx="8614402" cy="2038884"/>
          </a:xfrm>
          <a:prstGeom prst="rect">
            <a:avLst/>
          </a:prstGeom>
        </p:spPr>
      </p:pic>
      <p:pic>
        <p:nvPicPr>
          <p:cNvPr id="17" name="Google Shape;118;g23a30f78463_0_25">
            <a:extLst>
              <a:ext uri="{FF2B5EF4-FFF2-40B4-BE49-F238E27FC236}">
                <a16:creationId xmlns:a16="http://schemas.microsoft.com/office/drawing/2014/main" id="{7B94CDA5-A7F9-744F-96C0-F77B8F7D738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5599" y="1415050"/>
            <a:ext cx="4692800" cy="184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4">
            <a:extLst>
              <a:ext uri="{FF2B5EF4-FFF2-40B4-BE49-F238E27FC236}">
                <a16:creationId xmlns:a16="http://schemas.microsoft.com/office/drawing/2014/main" id="{8CDE73C3-BAC5-1C41-9145-257EB9774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3964" y="1580556"/>
            <a:ext cx="2679481" cy="227916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190E4F3-E8A0-BE45-BA79-1480392341C0}"/>
              </a:ext>
            </a:extLst>
          </p:cNvPr>
          <p:cNvSpPr txBox="1"/>
          <p:nvPr/>
        </p:nvSpPr>
        <p:spPr>
          <a:xfrm>
            <a:off x="56956" y="1933989"/>
            <a:ext cx="8186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TI-LGAD concept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4E719E-C1C3-F545-B167-7B152700A09C}"/>
              </a:ext>
            </a:extLst>
          </p:cNvPr>
          <p:cNvSpPr txBox="1"/>
          <p:nvPr/>
        </p:nvSpPr>
        <p:spPr>
          <a:xfrm>
            <a:off x="6339582" y="1289381"/>
            <a:ext cx="2492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Expected performance </a:t>
            </a:r>
          </a:p>
        </p:txBody>
      </p:sp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C1722977-E883-535B-AA00-FACC3504BC32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384F3D76-6B02-2017-DE3B-F534D82DA83B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8" name="Google Shape;128;g13160a931d2_0_50">
            <a:extLst>
              <a:ext uri="{FF2B5EF4-FFF2-40B4-BE49-F238E27FC236}">
                <a16:creationId xmlns:a16="http://schemas.microsoft.com/office/drawing/2014/main" id="{C59E9741-26CB-6858-CC79-93D708B42F77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0483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4D911-E9BF-DA71-8429-5AE6F13D3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10930C-E871-9A0C-C597-C7023FAF8C53}"/>
              </a:ext>
            </a:extLst>
          </p:cNvPr>
          <p:cNvSpPr txBox="1"/>
          <p:nvPr/>
        </p:nvSpPr>
        <p:spPr>
          <a:xfrm>
            <a:off x="4904104" y="73572"/>
            <a:ext cx="4061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of </a:t>
            </a:r>
            <a:r>
              <a:rPr lang="en-GB" sz="3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iLGAD</a:t>
            </a:r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sensors at CNM production at CNM</a:t>
            </a:r>
          </a:p>
        </p:txBody>
      </p:sp>
      <p:sp>
        <p:nvSpPr>
          <p:cNvPr id="17" name="Rectángulo 6">
            <a:extLst>
              <a:ext uri="{FF2B5EF4-FFF2-40B4-BE49-F238E27FC236}">
                <a16:creationId xmlns:a16="http://schemas.microsoft.com/office/drawing/2014/main" id="{82E3B57B-9972-584B-979C-7BCD63576FAA}"/>
              </a:ext>
            </a:extLst>
          </p:cNvPr>
          <p:cNvSpPr/>
          <p:nvPr/>
        </p:nvSpPr>
        <p:spPr>
          <a:xfrm>
            <a:off x="178676" y="1327169"/>
            <a:ext cx="6110391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algn="just"/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First CNM </a:t>
            </a:r>
            <a:r>
              <a:rPr lang="en-GB" sz="16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Run: TimePix3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</a:rPr>
              <a:t>3 Epitaxial wafers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Doping resulted very high  Devices performed like APDs 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Annealing tried (1175ºC, 180min) to </a:t>
            </a:r>
            <a:r>
              <a:rPr lang="en-GB" sz="1400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reduce doping of the multiplication region (still APD) </a:t>
            </a:r>
          </a:p>
          <a:p>
            <a:pPr marL="6286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3 Si-Si wafers (each with different boron dose for the multiplication region)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2 doses performed like </a:t>
            </a:r>
            <a:r>
              <a:rPr lang="en-GB" sz="1400" dirty="0" err="1">
                <a:cs typeface="Arial" panose="020B0604020202020204" pitchFamily="34" charset="0"/>
                <a:sym typeface="Wingdings" panose="05000000000000000000" pitchFamily="2" charset="2"/>
              </a:rPr>
              <a:t>PiN</a:t>
            </a: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 (no gain)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1 dose performed like APD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Issue during passivation: degradation of the IV’s </a:t>
            </a:r>
          </a:p>
          <a:p>
            <a:pPr marL="800100" lvl="2" algn="just"/>
            <a:endParaRPr lang="en-GB" sz="1400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8" name="Picture 13">
            <a:extLst>
              <a:ext uri="{FF2B5EF4-FFF2-40B4-BE49-F238E27FC236}">
                <a16:creationId xmlns:a16="http://schemas.microsoft.com/office/drawing/2014/main" id="{302AE444-CA8F-7140-8963-312CB74461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067" y="1327169"/>
            <a:ext cx="2676256" cy="2623126"/>
          </a:xfrm>
          <a:prstGeom prst="rect">
            <a:avLst/>
          </a:prstGeom>
        </p:spPr>
      </p:pic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304CE674-2595-64DD-070C-736C952FFBD1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3D96109C-3D48-9503-B3B4-9A3382FC8EE1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8" name="Google Shape;128;g13160a931d2_0_50">
            <a:extLst>
              <a:ext uri="{FF2B5EF4-FFF2-40B4-BE49-F238E27FC236}">
                <a16:creationId xmlns:a16="http://schemas.microsoft.com/office/drawing/2014/main" id="{2D5BCA1D-1AF5-3172-6C5C-2E1ECCAC5EBE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F81A74-AB4D-CDC4-40F4-372DF77B440E}"/>
              </a:ext>
            </a:extLst>
          </p:cNvPr>
          <p:cNvSpPr txBox="1"/>
          <p:nvPr/>
        </p:nvSpPr>
        <p:spPr>
          <a:xfrm>
            <a:off x="346843" y="4484391"/>
            <a:ext cx="879715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Conclusions from 1st Run: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Need to reduce doping concentration of the multiplication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Trench isolation seems to work (ok for </a:t>
            </a:r>
            <a:r>
              <a:rPr lang="en-US" sz="1600" dirty="0" err="1"/>
              <a:t>PiN</a:t>
            </a:r>
            <a:r>
              <a:rPr lang="en-US" sz="1600" dirty="0"/>
              <a:t>-like devices)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15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4D911-E9BF-DA71-8429-5AE6F13D3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>
            <a:extLst>
              <a:ext uri="{FF2B5EF4-FFF2-40B4-BE49-F238E27FC236}">
                <a16:creationId xmlns:a16="http://schemas.microsoft.com/office/drawing/2014/main" id="{C553C220-8293-474B-8873-B113BAE38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960" y="1310461"/>
            <a:ext cx="2211715" cy="2118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10930C-E871-9A0C-C597-C7023FAF8C53}"/>
              </a:ext>
            </a:extLst>
          </p:cNvPr>
          <p:cNvSpPr txBox="1"/>
          <p:nvPr/>
        </p:nvSpPr>
        <p:spPr>
          <a:xfrm>
            <a:off x="4465495" y="234485"/>
            <a:ext cx="471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of </a:t>
            </a:r>
            <a:r>
              <a:rPr lang="en-GB" sz="2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iLGAD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sensors production at CNM</a:t>
            </a:r>
          </a:p>
        </p:txBody>
      </p:sp>
      <p:sp>
        <p:nvSpPr>
          <p:cNvPr id="17" name="Rectángulo 6">
            <a:extLst>
              <a:ext uri="{FF2B5EF4-FFF2-40B4-BE49-F238E27FC236}">
                <a16:creationId xmlns:a16="http://schemas.microsoft.com/office/drawing/2014/main" id="{82E3B57B-9972-584B-979C-7BCD63576FAA}"/>
              </a:ext>
            </a:extLst>
          </p:cNvPr>
          <p:cNvSpPr/>
          <p:nvPr/>
        </p:nvSpPr>
        <p:spPr>
          <a:xfrm>
            <a:off x="178676" y="1327169"/>
            <a:ext cx="611389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algn="just"/>
            <a:r>
              <a:rPr lang="en-GB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Second CNM </a:t>
            </a:r>
            <a:r>
              <a:rPr lang="en-GB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GB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Run: TimePix4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cs typeface="Arial" panose="020B0604020202020204" pitchFamily="34" charset="0"/>
              </a:rPr>
              <a:t>Focused on optimizing the thermal budget to obtain LGAD performance</a:t>
            </a:r>
            <a:endParaRPr lang="en-GB" b="1" dirty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3 Epitaxial wafers</a:t>
            </a:r>
          </a:p>
          <a:p>
            <a:pPr marL="342900" lvl="2" algn="just"/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	Pre-conditioning thermal step: 1250ºC – 3h</a:t>
            </a:r>
          </a:p>
          <a:p>
            <a:pPr marL="628650" lvl="2" indent="-285750" algn="just">
              <a:buFont typeface="Arial" panose="020B0604020202020204" pitchFamily="34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2 Si-Si wafers (each with different boron dose for the multiplication region)</a:t>
            </a:r>
          </a:p>
          <a:p>
            <a:pPr marL="342900" lvl="1" algn="just"/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	Pre-conditioning step: 1000 ºC – 0.5 h</a:t>
            </a:r>
          </a:p>
          <a:p>
            <a:pPr marL="342900" lvl="1" algn="just"/>
            <a:endParaRPr lang="en-GB" sz="140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800100" lvl="2" algn="just"/>
            <a:endParaRPr lang="en-GB" sz="1400" b="1" dirty="0">
              <a:solidFill>
                <a:srgbClr val="3164AB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3164AB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 descr="A graph of a running graph&#10;&#10;Description automatically generated with medium confidence">
            <a:extLst>
              <a:ext uri="{FF2B5EF4-FFF2-40B4-BE49-F238E27FC236}">
                <a16:creationId xmlns:a16="http://schemas.microsoft.com/office/drawing/2014/main" id="{3CBB9C36-151A-D14E-859E-8A8241FD96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454"/>
          <a:stretch/>
        </p:blipFill>
        <p:spPr>
          <a:xfrm>
            <a:off x="178677" y="3135940"/>
            <a:ext cx="6646284" cy="2519875"/>
          </a:xfrm>
          <a:prstGeom prst="rect">
            <a:avLst/>
          </a:prstGeom>
        </p:spPr>
      </p:pic>
      <p:sp>
        <p:nvSpPr>
          <p:cNvPr id="11" name="Rectángulo 22">
            <a:extLst>
              <a:ext uri="{FF2B5EF4-FFF2-40B4-BE49-F238E27FC236}">
                <a16:creationId xmlns:a16="http://schemas.microsoft.com/office/drawing/2014/main" id="{F6C702F3-71AD-7941-A43E-E2061294FB9D}"/>
              </a:ext>
            </a:extLst>
          </p:cNvPr>
          <p:cNvSpPr/>
          <p:nvPr/>
        </p:nvSpPr>
        <p:spPr>
          <a:xfrm>
            <a:off x="171724" y="5546851"/>
            <a:ext cx="8800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 err="1">
                <a:cs typeface="Arial" panose="020B0604020202020204" pitchFamily="34" charset="0"/>
                <a:sym typeface="Wingdings" panose="05000000000000000000" pitchFamily="2" charset="2"/>
              </a:rPr>
              <a:t>Example</a:t>
            </a:r>
            <a:r>
              <a:rPr lang="es-ES" sz="1600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s-ES" sz="1600" dirty="0" err="1">
                <a:cs typeface="Arial" panose="020B0604020202020204" pitchFamily="34" charset="0"/>
                <a:sym typeface="Wingdings" panose="05000000000000000000" pitchFamily="2" charset="2"/>
              </a:rPr>
              <a:t>for</a:t>
            </a:r>
            <a:r>
              <a:rPr lang="es-ES" sz="1600" dirty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s-ES" sz="1600" dirty="0" err="1">
                <a:cs typeface="Arial" panose="020B0604020202020204" pitchFamily="34" charset="0"/>
                <a:sym typeface="Wingdings" panose="05000000000000000000" pitchFamily="2" charset="2"/>
              </a:rPr>
              <a:t>Epitaxial</a:t>
            </a:r>
            <a:endParaRPr lang="es-ES" sz="160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s-ES" dirty="0">
                <a:cs typeface="Arial" panose="020B0604020202020204" pitchFamily="34" charset="0"/>
                <a:sym typeface="Wingdings" panose="05000000000000000000" pitchFamily="2" charset="2"/>
              </a:rPr>
              <a:t>P</a:t>
            </a: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re-conditioning thermal step improves performance </a:t>
            </a:r>
            <a:r>
              <a:rPr lang="en-GB" dirty="0">
                <a:solidFill>
                  <a:srgbClr val="00B05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(higher BDV and lower capacitance)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Still, as for the Si-Si, </a:t>
            </a:r>
            <a:r>
              <a:rPr lang="en-GB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breakdown is lower than expected </a:t>
            </a:r>
            <a:r>
              <a:rPr lang="en-GB" dirty="0">
                <a:cs typeface="Arial" panose="020B0604020202020204" pitchFamily="34" charset="0"/>
                <a:sym typeface="Wingdings" panose="05000000000000000000" pitchFamily="2" charset="2"/>
              </a:rPr>
              <a:t>and capacitance higher</a:t>
            </a:r>
            <a:endParaRPr lang="en-GB" sz="1200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9" name="Google Shape;236;g23910432940_0_207">
            <a:extLst>
              <a:ext uri="{FF2B5EF4-FFF2-40B4-BE49-F238E27FC236}">
                <a16:creationId xmlns:a16="http://schemas.microsoft.com/office/drawing/2014/main" id="{368E85BA-1EDC-B1B3-D4DF-0D54FC27979E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10" name="Google Shape;237;g23910432940_0_207">
            <a:extLst>
              <a:ext uri="{FF2B5EF4-FFF2-40B4-BE49-F238E27FC236}">
                <a16:creationId xmlns:a16="http://schemas.microsoft.com/office/drawing/2014/main" id="{247FF351-2F66-51BA-DCAB-ADD30A3161FD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14" name="Google Shape;128;g13160a931d2_0_50">
            <a:extLst>
              <a:ext uri="{FF2B5EF4-FFF2-40B4-BE49-F238E27FC236}">
                <a16:creationId xmlns:a16="http://schemas.microsoft.com/office/drawing/2014/main" id="{D1EAAD56-FEA3-EDBB-0AEE-E57477F1B0CF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6846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4D911-E9BF-DA71-8429-5AE6F13D3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10930C-E871-9A0C-C597-C7023FAF8C53}"/>
              </a:ext>
            </a:extLst>
          </p:cNvPr>
          <p:cNvSpPr txBox="1"/>
          <p:nvPr/>
        </p:nvSpPr>
        <p:spPr>
          <a:xfrm>
            <a:off x="4904104" y="73572"/>
            <a:ext cx="4061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of </a:t>
            </a:r>
            <a:r>
              <a:rPr lang="en-GB" sz="3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iLGAD</a:t>
            </a:r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sensors at CNM production at CNM</a:t>
            </a:r>
          </a:p>
        </p:txBody>
      </p:sp>
      <p:pic>
        <p:nvPicPr>
          <p:cNvPr id="16" name="Imagen 1">
            <a:extLst>
              <a:ext uri="{FF2B5EF4-FFF2-40B4-BE49-F238E27FC236}">
                <a16:creationId xmlns:a16="http://schemas.microsoft.com/office/drawing/2014/main" id="{5286ADCE-CA7C-6545-AF9D-6D56AC420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1" y="1414974"/>
            <a:ext cx="4202783" cy="2240346"/>
          </a:xfrm>
          <a:prstGeom prst="rect">
            <a:avLst/>
          </a:prstGeom>
        </p:spPr>
      </p:pic>
      <p:pic>
        <p:nvPicPr>
          <p:cNvPr id="18" name="Imagen 28">
            <a:extLst>
              <a:ext uri="{FF2B5EF4-FFF2-40B4-BE49-F238E27FC236}">
                <a16:creationId xmlns:a16="http://schemas.microsoft.com/office/drawing/2014/main" id="{34739FE2-9006-A049-9097-D6F4A8200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77" y="4070818"/>
            <a:ext cx="2850845" cy="2093072"/>
          </a:xfrm>
          <a:prstGeom prst="rect">
            <a:avLst/>
          </a:prstGeom>
        </p:spPr>
      </p:pic>
      <p:pic>
        <p:nvPicPr>
          <p:cNvPr id="19" name="Imagen 29">
            <a:extLst>
              <a:ext uri="{FF2B5EF4-FFF2-40B4-BE49-F238E27FC236}">
                <a16:creationId xmlns:a16="http://schemas.microsoft.com/office/drawing/2014/main" id="{64063E05-05FF-7646-BFF9-26AF31DA91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08" y="4062349"/>
            <a:ext cx="2800255" cy="2093072"/>
          </a:xfrm>
          <a:prstGeom prst="rect">
            <a:avLst/>
          </a:prstGeom>
        </p:spPr>
      </p:pic>
      <p:sp>
        <p:nvSpPr>
          <p:cNvPr id="20" name="CuadroTexto 9">
            <a:extLst>
              <a:ext uri="{FF2B5EF4-FFF2-40B4-BE49-F238E27FC236}">
                <a16:creationId xmlns:a16="http://schemas.microsoft.com/office/drawing/2014/main" id="{AA5B640A-395A-B841-B12A-CCB1A8AA5170}"/>
              </a:ext>
            </a:extLst>
          </p:cNvPr>
          <p:cNvSpPr txBox="1"/>
          <p:nvPr/>
        </p:nvSpPr>
        <p:spPr>
          <a:xfrm>
            <a:off x="656686" y="3793819"/>
            <a:ext cx="2341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Electric Field (</a:t>
            </a:r>
            <a:r>
              <a:rPr lang="es-ES" sz="1200" dirty="0" err="1"/>
              <a:t>with</a:t>
            </a:r>
            <a:r>
              <a:rPr lang="es-ES" sz="1200" dirty="0"/>
              <a:t> </a:t>
            </a:r>
            <a:r>
              <a:rPr lang="es-ES" sz="1200" dirty="0" err="1"/>
              <a:t>silicon</a:t>
            </a:r>
            <a:r>
              <a:rPr lang="es-ES" sz="1200" dirty="0"/>
              <a:t>) @ 350V</a:t>
            </a:r>
            <a:endParaRPr lang="en-GB" sz="1200" dirty="0"/>
          </a:p>
        </p:txBody>
      </p:sp>
      <p:sp>
        <p:nvSpPr>
          <p:cNvPr id="21" name="CuadroTexto 30">
            <a:extLst>
              <a:ext uri="{FF2B5EF4-FFF2-40B4-BE49-F238E27FC236}">
                <a16:creationId xmlns:a16="http://schemas.microsoft.com/office/drawing/2014/main" id="{04CA2677-D6BB-D145-90FC-B49E20603645}"/>
              </a:ext>
            </a:extLst>
          </p:cNvPr>
          <p:cNvSpPr txBox="1"/>
          <p:nvPr/>
        </p:nvSpPr>
        <p:spPr>
          <a:xfrm>
            <a:off x="3530708" y="3793819"/>
            <a:ext cx="299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Electric Field (</a:t>
            </a:r>
            <a:r>
              <a:rPr lang="es-ES" sz="1200" dirty="0" err="1"/>
              <a:t>removing</a:t>
            </a:r>
            <a:r>
              <a:rPr lang="es-ES" sz="1200" dirty="0"/>
              <a:t> </a:t>
            </a:r>
            <a:r>
              <a:rPr lang="es-ES" sz="1200" dirty="0" err="1"/>
              <a:t>termination</a:t>
            </a:r>
            <a:r>
              <a:rPr lang="es-ES" sz="1200" dirty="0"/>
              <a:t>) @ 950V</a:t>
            </a:r>
            <a:endParaRPr lang="en-GB" sz="1200" dirty="0"/>
          </a:p>
        </p:txBody>
      </p:sp>
      <p:sp>
        <p:nvSpPr>
          <p:cNvPr id="22" name="Rectángulo 31">
            <a:extLst>
              <a:ext uri="{FF2B5EF4-FFF2-40B4-BE49-F238E27FC236}">
                <a16:creationId xmlns:a16="http://schemas.microsoft.com/office/drawing/2014/main" id="{815889DD-A0DC-4A4B-A384-AEE49BFEEDA1}"/>
              </a:ext>
            </a:extLst>
          </p:cNvPr>
          <p:cNvSpPr/>
          <p:nvPr/>
        </p:nvSpPr>
        <p:spPr>
          <a:xfrm>
            <a:off x="5045670" y="1604089"/>
            <a:ext cx="406121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Silicon at the termination seems to degrade the breakdown as seen in simulations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  <a:sym typeface="Wingdings" panose="05000000000000000000" pitchFamily="2" charset="2"/>
              </a:rPr>
              <a:t>Design proposal </a:t>
            </a: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 remove the termination silicon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To </a:t>
            </a:r>
            <a:r>
              <a:rPr lang="en-US" sz="1600" b="1" dirty="0">
                <a:cs typeface="Arial" panose="020B0604020202020204" pitchFamily="34" charset="0"/>
                <a:sym typeface="Wingdings" panose="05000000000000000000" pitchFamily="2" charset="2"/>
              </a:rPr>
              <a:t>prove the concept, tried polishing </a:t>
            </a: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 a diced device  not successful 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  <a:sym typeface="Wingdings" panose="05000000000000000000" pitchFamily="2" charset="2"/>
              </a:rPr>
              <a:t>Laser dicing </a:t>
            </a: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planned 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285750" algn="just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285750" algn="just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D4CAB4D3-707C-78DF-60E9-EB602C7731AC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2DE347FE-1471-74B2-88BA-897EDA42F19E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8" name="Google Shape;128;g13160a931d2_0_50">
            <a:extLst>
              <a:ext uri="{FF2B5EF4-FFF2-40B4-BE49-F238E27FC236}">
                <a16:creationId xmlns:a16="http://schemas.microsoft.com/office/drawing/2014/main" id="{BEC2F047-4232-818B-C714-06AFF890862D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1134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3910432940_0_178"/>
          <p:cNvSpPr/>
          <p:nvPr/>
        </p:nvSpPr>
        <p:spPr>
          <a:xfrm>
            <a:off x="237400" y="60552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23910432940_0_178"/>
          <p:cNvSpPr/>
          <p:nvPr/>
        </p:nvSpPr>
        <p:spPr>
          <a:xfrm>
            <a:off x="1206625" y="60552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33;g13160a931d2_0_50">
            <a:extLst>
              <a:ext uri="{FF2B5EF4-FFF2-40B4-BE49-F238E27FC236}">
                <a16:creationId xmlns:a16="http://schemas.microsoft.com/office/drawing/2014/main" id="{2878AAA2-6D96-9742-8D0A-F78BCA38AC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 err="1"/>
              <a:t>iLGAD</a:t>
            </a:r>
            <a:r>
              <a:rPr lang="en-GB" dirty="0"/>
              <a:t> in CNM</a:t>
            </a:r>
            <a:br>
              <a:rPr lang="en-GB" dirty="0"/>
            </a:br>
            <a:r>
              <a:rPr lang="en-GB" dirty="0"/>
              <a:t>Conclusions- so far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24B5B-FD0C-A542-B9AA-48E3B7B81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290181"/>
            <a:ext cx="8669686" cy="4886789"/>
          </a:xfrm>
        </p:spPr>
        <p:txBody>
          <a:bodyPr>
            <a:normAutofit/>
          </a:bodyPr>
          <a:lstStyle/>
          <a:p>
            <a:r>
              <a:rPr lang="en-GB" sz="2000" dirty="0" err="1"/>
              <a:t>iLGAD</a:t>
            </a:r>
            <a:r>
              <a:rPr lang="en-GB" sz="2000" dirty="0"/>
              <a:t> trench detectors show promise but have issues with the termination and the doping concentration of the multiplication layer. </a:t>
            </a:r>
            <a:r>
              <a:rPr lang="en-GB" sz="2000" dirty="0">
                <a:solidFill>
                  <a:srgbClr val="FF0000"/>
                </a:solidFill>
              </a:rPr>
              <a:t>New substrate providers will be used in the future.</a:t>
            </a:r>
          </a:p>
          <a:p>
            <a:r>
              <a:rPr lang="en-GB" sz="2000" dirty="0"/>
              <a:t>A laser dicing method will be utilised to fix the termination issues.</a:t>
            </a:r>
          </a:p>
          <a:p>
            <a:pPr lvl="1"/>
            <a:r>
              <a:rPr lang="en-US" sz="1700" dirty="0"/>
              <a:t>Run 2: Samples from wafer 4 (Si-Si) to be </a:t>
            </a:r>
            <a:r>
              <a:rPr lang="en-US" sz="1700" dirty="0">
                <a:solidFill>
                  <a:srgbClr val="0070C0"/>
                </a:solidFill>
              </a:rPr>
              <a:t>diced with laser</a:t>
            </a:r>
            <a:r>
              <a:rPr lang="en-US" sz="1700" dirty="0"/>
              <a:t>: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Already in contact with a European vendor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Once diced and tested,  samples would be available for distribution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New run </a:t>
            </a:r>
            <a:r>
              <a:rPr lang="en-US" sz="2000" dirty="0"/>
              <a:t>in the queue: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Mask set designed, only pending on the success of the laser dicing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If laser dicing does not help, we can modify the process to perform a general etching of the peripheral region at the end of the run.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Not funded by </a:t>
            </a:r>
            <a:r>
              <a:rPr lang="en-US" b="1" dirty="0" err="1">
                <a:solidFill>
                  <a:srgbClr val="00B050"/>
                </a:solidFill>
              </a:rPr>
              <a:t>AIDAInnova</a:t>
            </a:r>
            <a:r>
              <a:rPr lang="en-US" b="1" dirty="0">
                <a:solidFill>
                  <a:srgbClr val="00B050"/>
                </a:solidFill>
              </a:rPr>
              <a:t>, but still the samples will be available</a:t>
            </a:r>
          </a:p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51182C89-4C04-D491-91A8-CEA7C4E34DAF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E84F8D8E-512D-743F-13A6-6F65F0D90199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9" name="Google Shape;128;g13160a931d2_0_50">
            <a:extLst>
              <a:ext uri="{FF2B5EF4-FFF2-40B4-BE49-F238E27FC236}">
                <a16:creationId xmlns:a16="http://schemas.microsoft.com/office/drawing/2014/main" id="{778E42C5-756D-3894-6DB0-3271FB4D072C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201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E1A51-0E4B-50E3-EFB6-DA3F1E057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31F13A-5403-7EC4-260D-73F1AD9FF41C}"/>
              </a:ext>
            </a:extLst>
          </p:cNvPr>
          <p:cNvSpPr txBox="1"/>
          <p:nvPr/>
        </p:nvSpPr>
        <p:spPr>
          <a:xfrm>
            <a:off x="4904104" y="73572"/>
            <a:ext cx="4061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 of 3D sensor production at CNM</a:t>
            </a:r>
          </a:p>
        </p:txBody>
      </p:sp>
      <p:sp>
        <p:nvSpPr>
          <p:cNvPr id="10" name="Google Shape;236;g23910432940_0_207">
            <a:extLst>
              <a:ext uri="{FF2B5EF4-FFF2-40B4-BE49-F238E27FC236}">
                <a16:creationId xmlns:a16="http://schemas.microsoft.com/office/drawing/2014/main" id="{B8128739-2266-6B7D-631B-A649612504B2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11" name="Google Shape;237;g23910432940_0_207">
            <a:extLst>
              <a:ext uri="{FF2B5EF4-FFF2-40B4-BE49-F238E27FC236}">
                <a16:creationId xmlns:a16="http://schemas.microsoft.com/office/drawing/2014/main" id="{F7899810-C44B-13A0-4369-3EDE708DCF6D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12" name="Google Shape;128;g13160a931d2_0_50">
            <a:extLst>
              <a:ext uri="{FF2B5EF4-FFF2-40B4-BE49-F238E27FC236}">
                <a16:creationId xmlns:a16="http://schemas.microsoft.com/office/drawing/2014/main" id="{5D7738E0-FC8D-6EF8-4733-6195F349F4F9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7B02E4-9201-A560-561E-36FA82D32B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6477"/>
            <a:ext cx="9464077" cy="409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372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68837-E616-777F-E9F4-4860DF28C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D0DCB3-DDDE-965E-F09E-5B7B71106139}"/>
              </a:ext>
            </a:extLst>
          </p:cNvPr>
          <p:cNvSpPr txBox="1"/>
          <p:nvPr/>
        </p:nvSpPr>
        <p:spPr>
          <a:xfrm>
            <a:off x="4904104" y="73572"/>
            <a:ext cx="4061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Characterization of RD50 3D production</a:t>
            </a:r>
          </a:p>
        </p:txBody>
      </p:sp>
      <p:sp>
        <p:nvSpPr>
          <p:cNvPr id="10" name="Google Shape;236;g23910432940_0_207">
            <a:extLst>
              <a:ext uri="{FF2B5EF4-FFF2-40B4-BE49-F238E27FC236}">
                <a16:creationId xmlns:a16="http://schemas.microsoft.com/office/drawing/2014/main" id="{C411A825-CA62-CD6B-2D66-A6059F67D634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11" name="Google Shape;237;g23910432940_0_207">
            <a:extLst>
              <a:ext uri="{FF2B5EF4-FFF2-40B4-BE49-F238E27FC236}">
                <a16:creationId xmlns:a16="http://schemas.microsoft.com/office/drawing/2014/main" id="{36C6292A-7868-6F4E-C0FB-3FCCE927D29C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12" name="Google Shape;128;g13160a931d2_0_50">
            <a:extLst>
              <a:ext uri="{FF2B5EF4-FFF2-40B4-BE49-F238E27FC236}">
                <a16:creationId xmlns:a16="http://schemas.microsoft.com/office/drawing/2014/main" id="{B934A845-F611-67E9-EF1F-6BB471D90514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999CA86-7516-0CE9-8C2F-855B5873B1A2}"/>
              </a:ext>
            </a:extLst>
          </p:cNvPr>
          <p:cNvSpPr txBox="1"/>
          <p:nvPr/>
        </p:nvSpPr>
        <p:spPr>
          <a:xfrm>
            <a:off x="228786" y="1167993"/>
            <a:ext cx="6207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Plan for 3D detectors, irradiation and timing resolution campaign.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0540240-F3FB-F231-724F-1D07A7DF32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713" y="1326505"/>
            <a:ext cx="2192833" cy="1653872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390F0851-B9C8-26D9-5536-0186C9D5A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21" y="3345773"/>
            <a:ext cx="2649568" cy="1804288"/>
          </a:xfrm>
          <a:prstGeom prst="rect">
            <a:avLst/>
          </a:prstGeom>
        </p:spPr>
      </p:pic>
      <p:sp>
        <p:nvSpPr>
          <p:cNvPr id="14" name="CuadroTexto 14">
            <a:extLst>
              <a:ext uri="{FF2B5EF4-FFF2-40B4-BE49-F238E27FC236}">
                <a16:creationId xmlns:a16="http://schemas.microsoft.com/office/drawing/2014/main" id="{45C39A6A-44EE-F39D-9FC6-4234E15FA823}"/>
              </a:ext>
            </a:extLst>
          </p:cNvPr>
          <p:cNvSpPr txBox="1"/>
          <p:nvPr/>
        </p:nvSpPr>
        <p:spPr>
          <a:xfrm>
            <a:off x="159547" y="2191578"/>
            <a:ext cx="62071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Samples have been irradiated in collaboration with Gregor </a:t>
            </a:r>
            <a:r>
              <a:rPr lang="en-GB" dirty="0" err="1"/>
              <a:t>Kramberger</a:t>
            </a:r>
            <a:r>
              <a:rPr lang="en-GB" dirty="0"/>
              <a:t> (</a:t>
            </a:r>
            <a:r>
              <a:rPr lang="en-GB" dirty="0" err="1"/>
              <a:t>Ljubliana</a:t>
            </a:r>
            <a:r>
              <a:rPr lang="en-GB" dirty="0"/>
              <a:t>) and Victor Coco(CERN).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Gregor to study timing performance as a function of fluence in </a:t>
            </a:r>
            <a:r>
              <a:rPr lang="en-GB" dirty="0" err="1"/>
              <a:t>testbeams</a:t>
            </a:r>
            <a:r>
              <a:rPr lang="en-GB" dirty="0"/>
              <a:t> and using the TCT (Neutron Irradiation).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Victor to study timing performance as a function of fluence in </a:t>
            </a:r>
            <a:r>
              <a:rPr lang="en-GB" dirty="0" err="1"/>
              <a:t>testbeams</a:t>
            </a:r>
            <a:r>
              <a:rPr lang="en-GB" dirty="0"/>
              <a:t>. (Proton and Neutron Irradiation).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Neil </a:t>
            </a:r>
            <a:r>
              <a:rPr lang="en-GB" dirty="0" err="1"/>
              <a:t>Moffat</a:t>
            </a:r>
            <a:r>
              <a:rPr lang="en-GB" dirty="0"/>
              <a:t> to study timing performance as a function of laser position at ELI (Non Irradiated). Will obtain a 2D map and show position dependence on timing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Measurements have been performed by IFCA using the TPA to map the timing response to compare different 3D design on unirradiated detectors.</a:t>
            </a:r>
          </a:p>
        </p:txBody>
      </p:sp>
    </p:spTree>
    <p:extLst>
      <p:ext uri="{BB962C8B-B14F-4D97-AF65-F5344CB8AC3E}">
        <p14:creationId xmlns:p14="http://schemas.microsoft.com/office/powerpoint/2010/main" val="291030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3160a931d2_0_50"/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/>
              <a:t>WP6 Deliverables</a:t>
            </a:r>
            <a:endParaRPr/>
          </a:p>
        </p:txBody>
      </p:sp>
      <p:sp>
        <p:nvSpPr>
          <p:cNvPr id="101" name="Google Shape;101;g13160a931d2_0_50"/>
          <p:cNvSpPr txBox="1"/>
          <p:nvPr/>
        </p:nvSpPr>
        <p:spPr>
          <a:xfrm>
            <a:off x="6881700" y="2107350"/>
            <a:ext cx="88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Oct 2023</a:t>
            </a:r>
            <a:endParaRPr sz="1400" b="1" i="0" u="none" strike="noStrike" cap="none">
              <a:solidFill>
                <a:srgbClr val="FF0000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13160a931d2_0_50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03" name="Google Shape;103;g13160a931d2_0_50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g13160a931d2_0_50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g13160a931d2_0_50"/>
          <p:cNvSpPr txBox="1">
            <a:spLocks noGrp="1"/>
          </p:cNvSpPr>
          <p:nvPr>
            <p:ph type="ftr" idx="11"/>
          </p:nvPr>
        </p:nvSpPr>
        <p:spPr>
          <a:xfrm>
            <a:off x="-130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AIDAinnova WP6 Meeting</a:t>
            </a:r>
            <a:endParaRPr/>
          </a:p>
        </p:txBody>
      </p:sp>
      <p:sp>
        <p:nvSpPr>
          <p:cNvPr id="106" name="Google Shape;106;g13160a931d2_0_50"/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g13160a931d2_0_50"/>
          <p:cNvSpPr txBox="1">
            <a:spLocks noGrp="1"/>
          </p:cNvSpPr>
          <p:nvPr>
            <p:ph type="dt" idx="10"/>
          </p:nvPr>
        </p:nvSpPr>
        <p:spPr>
          <a:xfrm>
            <a:off x="236914" y="6424612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06  May 2025</a:t>
            </a:r>
            <a:endParaRPr/>
          </a:p>
        </p:txBody>
      </p:sp>
      <p:pic>
        <p:nvPicPr>
          <p:cNvPr id="108" name="Google Shape;108;g13160a931d2_0_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761" y="1287136"/>
            <a:ext cx="8579460" cy="3696183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13160a931d2_0_50"/>
          <p:cNvSpPr/>
          <p:nvPr/>
        </p:nvSpPr>
        <p:spPr>
          <a:xfrm>
            <a:off x="294761" y="4288221"/>
            <a:ext cx="8579460" cy="695098"/>
          </a:xfrm>
          <a:prstGeom prst="rect">
            <a:avLst/>
          </a:prstGeom>
          <a:noFill/>
          <a:ln w="3810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13160a931d2_0_50"/>
          <p:cNvSpPr txBox="1"/>
          <p:nvPr/>
        </p:nvSpPr>
        <p:spPr>
          <a:xfrm>
            <a:off x="4093762" y="4587387"/>
            <a:ext cx="14715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00FF00"/>
                </a:solidFill>
              </a:rPr>
              <a:t>A</a:t>
            </a:r>
            <a:r>
              <a:rPr lang="en-GB" sz="1500" b="1" i="0" u="none" strike="noStrike" cap="non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chieved</a:t>
            </a:r>
            <a:endParaRPr sz="1500">
              <a:solidFill>
                <a:srgbClr val="00FF00"/>
              </a:solidFill>
            </a:endParaRPr>
          </a:p>
        </p:txBody>
      </p:sp>
      <p:sp>
        <p:nvSpPr>
          <p:cNvPr id="111" name="Google Shape;111;g13160a931d2_0_50"/>
          <p:cNvSpPr/>
          <p:nvPr/>
        </p:nvSpPr>
        <p:spPr>
          <a:xfrm>
            <a:off x="282140" y="2507550"/>
            <a:ext cx="8567099" cy="820214"/>
          </a:xfrm>
          <a:prstGeom prst="rect">
            <a:avLst/>
          </a:prstGeom>
          <a:noFill/>
          <a:ln w="3810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13160a931d2_0_50"/>
          <p:cNvSpPr/>
          <p:nvPr/>
        </p:nvSpPr>
        <p:spPr>
          <a:xfrm>
            <a:off x="275959" y="3348671"/>
            <a:ext cx="8598262" cy="899070"/>
          </a:xfrm>
          <a:prstGeom prst="rect">
            <a:avLst/>
          </a:prstGeom>
          <a:noFill/>
          <a:ln w="38100" cap="flat" cmpd="sng">
            <a:solidFill>
              <a:srgbClr val="D4910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13160a931d2_0_50"/>
          <p:cNvSpPr txBox="1"/>
          <p:nvPr/>
        </p:nvSpPr>
        <p:spPr>
          <a:xfrm>
            <a:off x="4093779" y="3712505"/>
            <a:ext cx="14714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F2B843"/>
                </a:solidFill>
                <a:latin typeface="Arial"/>
                <a:ea typeface="Arial"/>
                <a:cs typeface="Arial"/>
                <a:sym typeface="Arial"/>
              </a:rPr>
              <a:t>Delayed to August 2025</a:t>
            </a:r>
            <a:endParaRPr/>
          </a:p>
        </p:txBody>
      </p:sp>
      <p:sp>
        <p:nvSpPr>
          <p:cNvPr id="114" name="Google Shape;114;g13160a931d2_0_50"/>
          <p:cNvSpPr txBox="1"/>
          <p:nvPr/>
        </p:nvSpPr>
        <p:spPr>
          <a:xfrm>
            <a:off x="4093779" y="2804544"/>
            <a:ext cx="14714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F2B843"/>
                </a:solidFill>
                <a:latin typeface="Arial"/>
                <a:ea typeface="Arial"/>
                <a:cs typeface="Arial"/>
                <a:sym typeface="Arial"/>
              </a:rPr>
              <a:t>Delayed to July 2025</a:t>
            </a:r>
            <a:endParaRPr/>
          </a:p>
        </p:txBody>
      </p:sp>
      <p:sp>
        <p:nvSpPr>
          <p:cNvPr id="115" name="Google Shape;115;g13160a931d2_0_50"/>
          <p:cNvSpPr/>
          <p:nvPr/>
        </p:nvSpPr>
        <p:spPr>
          <a:xfrm>
            <a:off x="282140" y="1771971"/>
            <a:ext cx="8567099" cy="746529"/>
          </a:xfrm>
          <a:prstGeom prst="rect">
            <a:avLst/>
          </a:prstGeom>
          <a:noFill/>
          <a:ln w="38100" cap="flat" cmpd="sng">
            <a:solidFill>
              <a:srgbClr val="D4910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13160a931d2_0_50"/>
          <p:cNvSpPr txBox="1"/>
          <p:nvPr/>
        </p:nvSpPr>
        <p:spPr>
          <a:xfrm>
            <a:off x="4093778" y="1959896"/>
            <a:ext cx="186558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F2B843"/>
                </a:solidFill>
                <a:latin typeface="Arial"/>
                <a:ea typeface="Arial"/>
                <a:cs typeface="Arial"/>
                <a:sym typeface="Arial"/>
              </a:rPr>
              <a:t>Delayed to September 2025</a:t>
            </a:r>
            <a:endParaRPr/>
          </a:p>
        </p:txBody>
      </p:sp>
      <p:sp>
        <p:nvSpPr>
          <p:cNvPr id="117" name="Google Shape;117;g13160a931d2_0_50"/>
          <p:cNvSpPr txBox="1"/>
          <p:nvPr/>
        </p:nvSpPr>
        <p:spPr>
          <a:xfrm>
            <a:off x="419283" y="5077917"/>
            <a:ext cx="8008800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Many </a:t>
            </a:r>
            <a:r>
              <a:rPr lang="en-GB" sz="1400" b="1" i="0" u="none" strike="noStrike" cap="none" dirty="0">
                <a:solidFill>
                  <a:srgbClr val="000000"/>
                </a:solidFill>
              </a:rPr>
              <a:t>late deliverables have been delayed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using the 6 months of prolongation of the </a:t>
            </a:r>
            <a:r>
              <a:rPr lang="en-GB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AIDAinnova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project (end in September 2025) 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>
                <a:solidFill>
                  <a:srgbClr val="000000"/>
                </a:solidFill>
              </a:rPr>
              <a:t>Final report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be delivered within November 2025 but the </a:t>
            </a:r>
            <a:r>
              <a:rPr lang="en-GB" sz="1400" b="1" i="0" u="none" strike="noStrike" cap="none" dirty="0">
                <a:solidFill>
                  <a:srgbClr val="000000"/>
                </a:solidFill>
              </a:rPr>
              <a:t>Deliverables have to be achieved within the dates 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specified in the table above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3910432940_0_10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174" name="Google Shape;174;g23910432940_0_107"/>
          <p:cNvSpPr txBox="1">
            <a:spLocks noGrp="1"/>
          </p:cNvSpPr>
          <p:nvPr>
            <p:ph type="title"/>
          </p:nvPr>
        </p:nvSpPr>
        <p:spPr>
          <a:xfrm>
            <a:off x="1661551" y="2890350"/>
            <a:ext cx="5820898" cy="2596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>
                <a:solidFill>
                  <a:srgbClr val="45818E"/>
                </a:solidFill>
              </a:rPr>
              <a:t>Task 6.4 </a:t>
            </a:r>
            <a:br>
              <a:rPr lang="en-GB" dirty="0">
                <a:solidFill>
                  <a:srgbClr val="45818E"/>
                </a:solidFill>
              </a:rPr>
            </a:br>
            <a:r>
              <a:rPr lang="en-GB" dirty="0">
                <a:solidFill>
                  <a:srgbClr val="45818E"/>
                </a:solidFill>
              </a:rPr>
              <a:t>Interconnections: ACF </a:t>
            </a:r>
            <a:br>
              <a:rPr lang="en-GB" dirty="0">
                <a:solidFill>
                  <a:srgbClr val="45818E"/>
                </a:solidFill>
              </a:rPr>
            </a:br>
            <a:r>
              <a:rPr lang="en-GB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Talk by </a:t>
            </a:r>
            <a:r>
              <a:rPr lang="en-IN" sz="2000" b="1" u="sng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Ahmet </a:t>
            </a:r>
            <a:r>
              <a:rPr lang="en-IN" sz="2000" b="1" u="sng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Lale</a:t>
            </a:r>
            <a:endParaRPr sz="2000" dirty="0">
              <a:solidFill>
                <a:srgbClr val="45818E"/>
              </a:solidFill>
            </a:endParaRPr>
          </a:p>
        </p:txBody>
      </p:sp>
      <p:sp>
        <p:nvSpPr>
          <p:cNvPr id="175" name="Google Shape;175;g23910432940_0_10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176" name="Google Shape;176;g23910432940_0_107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236;g23910432940_0_207">
            <a:extLst>
              <a:ext uri="{FF2B5EF4-FFF2-40B4-BE49-F238E27FC236}">
                <a16:creationId xmlns:a16="http://schemas.microsoft.com/office/drawing/2014/main" id="{C9371645-2F69-FB0E-8C8C-495E04736E0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AIDAinnova</a:t>
            </a:r>
            <a:r>
              <a:rPr lang="en-GB" dirty="0"/>
              <a:t> Final Annual Meeting</a:t>
            </a:r>
            <a:endParaRPr dirty="0"/>
          </a:p>
        </p:txBody>
      </p:sp>
      <p:sp>
        <p:nvSpPr>
          <p:cNvPr id="3" name="Google Shape;237;g23910432940_0_207">
            <a:extLst>
              <a:ext uri="{FF2B5EF4-FFF2-40B4-BE49-F238E27FC236}">
                <a16:creationId xmlns:a16="http://schemas.microsoft.com/office/drawing/2014/main" id="{EE3FE273-7E93-8A68-EEE2-1F45C48B8D1B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36914" y="6424612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6th May 2025</a:t>
            </a:r>
            <a:endParaRPr dirty="0"/>
          </a:p>
        </p:txBody>
      </p:sp>
      <p:sp>
        <p:nvSpPr>
          <p:cNvPr id="4" name="Google Shape;128;g13160a931d2_0_50">
            <a:extLst>
              <a:ext uri="{FF2B5EF4-FFF2-40B4-BE49-F238E27FC236}">
                <a16:creationId xmlns:a16="http://schemas.microsoft.com/office/drawing/2014/main" id="{68A3D76A-EACC-B6A2-54D0-A0DBCD0561F9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2" descr="HD Green Simple Tick Mark Symbol Icon Sign PNG | Citypng">
            <a:extLst>
              <a:ext uri="{FF2B5EF4-FFF2-40B4-BE49-F238E27FC236}">
                <a16:creationId xmlns:a16="http://schemas.microsoft.com/office/drawing/2014/main" id="{7BCC9593-E2A9-E213-241B-F881161E8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897" y="3876130"/>
            <a:ext cx="624490" cy="62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416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2457786-6E4E-FEBB-A4B7-37481A68CA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2079" y="1167124"/>
            <a:ext cx="4484966" cy="5408653"/>
          </a:xfrm>
        </p:spPr>
        <p:txBody>
          <a:bodyPr>
            <a:normAutofit/>
          </a:bodyPr>
          <a:lstStyle/>
          <a:p>
            <a:r>
              <a:rPr lang="en-GB" sz="1900" dirty="0"/>
              <a:t>Development of an in-house module hybridization technique in two main steps:</a:t>
            </a:r>
          </a:p>
          <a:p>
            <a:pPr marL="257063" lvl="1" indent="-257175">
              <a:buFont typeface="+mj-lt"/>
              <a:buAutoNum type="arabicPeriod"/>
            </a:pPr>
            <a:r>
              <a:rPr lang="fr-FR" sz="1500" b="1" dirty="0" err="1"/>
              <a:t>Bumping</a:t>
            </a:r>
            <a:r>
              <a:rPr lang="fr-FR" sz="1500" b="1" dirty="0"/>
              <a:t>:</a:t>
            </a:r>
            <a:r>
              <a:rPr lang="fr-FR" sz="1500" dirty="0"/>
              <a:t> </a:t>
            </a:r>
            <a:r>
              <a:rPr lang="fr-FR" sz="1500" dirty="0" err="1"/>
              <a:t>creation</a:t>
            </a:r>
            <a:r>
              <a:rPr lang="fr-FR" sz="1500" dirty="0"/>
              <a:t> of </a:t>
            </a:r>
            <a:r>
              <a:rPr lang="fr-FR" sz="1500" dirty="0" err="1"/>
              <a:t>bumps</a:t>
            </a:r>
            <a:r>
              <a:rPr lang="fr-FR" sz="1500" dirty="0"/>
              <a:t> on the pads of </a:t>
            </a:r>
            <a:r>
              <a:rPr lang="fr-FR" sz="1500" dirty="0" err="1"/>
              <a:t>Sensor</a:t>
            </a:r>
            <a:r>
              <a:rPr lang="fr-FR" sz="1500" dirty="0"/>
              <a:t> and ASIC </a:t>
            </a:r>
            <a:r>
              <a:rPr lang="fr-FR" sz="1500" dirty="0" err="1"/>
              <a:t>with</a:t>
            </a:r>
            <a:r>
              <a:rPr lang="fr-FR" sz="1500" dirty="0"/>
              <a:t> ENIG </a:t>
            </a:r>
            <a:r>
              <a:rPr lang="fr-FR" sz="1500" dirty="0" err="1"/>
              <a:t>plating</a:t>
            </a:r>
            <a:r>
              <a:rPr lang="fr-FR" sz="1500" dirty="0"/>
              <a:t>, gold </a:t>
            </a:r>
            <a:r>
              <a:rPr lang="fr-FR" sz="1500" dirty="0" err="1"/>
              <a:t>studs</a:t>
            </a:r>
            <a:r>
              <a:rPr lang="fr-FR" sz="1500" dirty="0"/>
              <a:t>…</a:t>
            </a:r>
          </a:p>
          <a:p>
            <a:pPr marL="257063" lvl="1" indent="-257175">
              <a:buFont typeface="+mj-lt"/>
              <a:buAutoNum type="arabicPeriod"/>
            </a:pPr>
            <a:r>
              <a:rPr lang="fr-FR" sz="1500" b="1" dirty="0"/>
              <a:t>Flip-chip </a:t>
            </a:r>
            <a:r>
              <a:rPr lang="fr-FR" sz="1500" dirty="0" err="1"/>
              <a:t>assembly</a:t>
            </a:r>
            <a:r>
              <a:rPr lang="fr-FR" sz="1500" dirty="0"/>
              <a:t> </a:t>
            </a:r>
            <a:r>
              <a:rPr lang="fr-FR" sz="1500" dirty="0" err="1"/>
              <a:t>with</a:t>
            </a:r>
            <a:r>
              <a:rPr lang="fr-FR" sz="1500" dirty="0"/>
              <a:t> an </a:t>
            </a:r>
            <a:r>
              <a:rPr lang="fr-FR" sz="1500" dirty="0" err="1"/>
              <a:t>anisotropic</a:t>
            </a:r>
            <a:r>
              <a:rPr lang="fr-FR" sz="1500" dirty="0"/>
              <a:t> conductive layer or non-conductive layer </a:t>
            </a:r>
            <a:r>
              <a:rPr lang="fr-FR" sz="1500" dirty="0" err="1"/>
              <a:t>between</a:t>
            </a:r>
            <a:r>
              <a:rPr lang="fr-FR" sz="1500" dirty="0"/>
              <a:t> the chips</a:t>
            </a:r>
          </a:p>
          <a:p>
            <a:pPr marL="0" lvl="1" indent="0">
              <a:buNone/>
            </a:pPr>
            <a:endParaRPr lang="fr-FR" dirty="0"/>
          </a:p>
          <a:p>
            <a:pPr marL="0" lvl="1" indent="0">
              <a:buNone/>
            </a:pPr>
            <a:endParaRPr lang="fr-FR" dirty="0"/>
          </a:p>
          <a:p>
            <a:pPr marL="0" lvl="1" indent="0">
              <a:buNone/>
            </a:pPr>
            <a:endParaRPr lang="fr-FR" dirty="0"/>
          </a:p>
          <a:p>
            <a:pPr marL="0" lvl="1" indent="0">
              <a:buNone/>
            </a:pPr>
            <a:endParaRPr lang="fr-FR" dirty="0"/>
          </a:p>
          <a:p>
            <a:pPr marL="0" lvl="1" indent="0">
              <a:buNone/>
            </a:pPr>
            <a:endParaRPr lang="fr-FR" dirty="0"/>
          </a:p>
          <a:p>
            <a:pPr marL="285750" lvl="1" indent="-285750"/>
            <a:r>
              <a:rPr lang="fr-FR" sz="1600" dirty="0" err="1">
                <a:solidFill>
                  <a:srgbClr val="171A6C"/>
                </a:solidFill>
              </a:rPr>
              <a:t>Advantages</a:t>
            </a:r>
            <a:r>
              <a:rPr lang="fr-FR" sz="2000" dirty="0"/>
              <a:t>: </a:t>
            </a:r>
          </a:p>
          <a:p>
            <a:pPr marL="671513" lvl="2" indent="-214313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Single die processing </a:t>
            </a:r>
          </a:p>
          <a:p>
            <a:pPr marL="671513" lvl="2" indent="-214313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fr-FR" dirty="0"/>
              <a:t>Adaptable to the application</a:t>
            </a:r>
          </a:p>
          <a:p>
            <a:pPr marL="671513" lvl="2" indent="-214313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fr-FR" dirty="0"/>
              <a:t>Low </a:t>
            </a:r>
            <a:r>
              <a:rPr lang="en-GB" noProof="0" dirty="0"/>
              <a:t>temperature</a:t>
            </a:r>
            <a:r>
              <a:rPr lang="fr-FR" dirty="0"/>
              <a:t> process</a:t>
            </a:r>
          </a:p>
          <a:p>
            <a:pPr marL="671513" lvl="2" indent="-214313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fr-FR" dirty="0" err="1"/>
              <a:t>Maskless</a:t>
            </a:r>
            <a:r>
              <a:rPr lang="fr-FR" dirty="0"/>
              <a:t> </a:t>
            </a:r>
          </a:p>
          <a:p>
            <a:pPr marL="671513" lvl="2" indent="-214313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fr-FR" dirty="0"/>
              <a:t>In-house (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GB" sz="1050" dirty="0">
                <a:solidFill>
                  <a:schemeClr val="bg2">
                    <a:lumMod val="10000"/>
                  </a:schemeClr>
                </a:solidFill>
              </a:rPr>
              <a:t>hort turnaround time, quick adjustments</a:t>
            </a:r>
            <a:r>
              <a:rPr lang="fr-FR" dirty="0"/>
              <a:t>)</a:t>
            </a:r>
          </a:p>
          <a:p>
            <a:pPr marL="0" lvl="1" indent="0">
              <a:buNone/>
            </a:pPr>
            <a:endParaRPr lang="fr-FR" dirty="0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F89DF127-109B-81D5-5B32-DA704B24BCC9}"/>
              </a:ext>
            </a:extLst>
          </p:cNvPr>
          <p:cNvGrpSpPr/>
          <p:nvPr/>
        </p:nvGrpSpPr>
        <p:grpSpPr>
          <a:xfrm>
            <a:off x="4680857" y="1616417"/>
            <a:ext cx="4390972" cy="3195069"/>
            <a:chOff x="5723789" y="1340037"/>
            <a:chExt cx="6468210" cy="4574940"/>
          </a:xfrm>
        </p:grpSpPr>
        <p:grpSp>
          <p:nvGrpSpPr>
            <p:cNvPr id="7" name="Group 13">
              <a:extLst>
                <a:ext uri="{FF2B5EF4-FFF2-40B4-BE49-F238E27FC236}">
                  <a16:creationId xmlns:a16="http://schemas.microsoft.com/office/drawing/2014/main" id="{023DD804-C53B-9117-1A10-93F64580546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23789" y="1340037"/>
              <a:ext cx="6468210" cy="4574940"/>
              <a:chOff x="6290121" y="668317"/>
              <a:chExt cx="5134471" cy="3631591"/>
            </a:xfrm>
          </p:grpSpPr>
          <p:pic>
            <p:nvPicPr>
              <p:cNvPr id="8" name="Picture 14">
                <a:extLst>
                  <a:ext uri="{FF2B5EF4-FFF2-40B4-BE49-F238E27FC236}">
                    <a16:creationId xmlns:a16="http://schemas.microsoft.com/office/drawing/2014/main" id="{E0636975-F6FD-BE61-7E76-3EA4A4C8816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814222" y="668317"/>
                <a:ext cx="4610370" cy="3631591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9" name="TextBox 15">
                <a:extLst>
                  <a:ext uri="{FF2B5EF4-FFF2-40B4-BE49-F238E27FC236}">
                    <a16:creationId xmlns:a16="http://schemas.microsoft.com/office/drawing/2014/main" id="{D0EF72AD-CD3D-F295-BAB2-F34C09EF90A7}"/>
                  </a:ext>
                </a:extLst>
              </p:cNvPr>
              <p:cNvSpPr txBox="1"/>
              <p:nvPr/>
            </p:nvSpPr>
            <p:spPr>
              <a:xfrm>
                <a:off x="6290121" y="1788914"/>
                <a:ext cx="1714799" cy="3420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050" b="1" dirty="0">
                    <a:solidFill>
                      <a:schemeClr val="bg2">
                        <a:lumMod val="10000"/>
                      </a:schemeClr>
                    </a:solidFill>
                  </a:rPr>
                  <a:t>Adhesive layer</a:t>
                </a:r>
              </a:p>
              <a:p>
                <a:pPr algn="l"/>
                <a:r>
                  <a:rPr lang="en-GB" sz="1050" b="1" dirty="0">
                    <a:solidFill>
                      <a:schemeClr val="bg2">
                        <a:lumMod val="10000"/>
                      </a:schemeClr>
                    </a:solidFill>
                  </a:rPr>
                  <a:t>With/without µparticles</a:t>
                </a:r>
              </a:p>
            </p:txBody>
          </p:sp>
          <p:sp>
            <p:nvSpPr>
              <p:cNvPr id="10" name="TextBox 16">
                <a:extLst>
                  <a:ext uri="{FF2B5EF4-FFF2-40B4-BE49-F238E27FC236}">
                    <a16:creationId xmlns:a16="http://schemas.microsoft.com/office/drawing/2014/main" id="{2076E1CA-B5D2-2110-B157-5CDD6D2E71BE}"/>
                  </a:ext>
                </a:extLst>
              </p:cNvPr>
              <p:cNvSpPr txBox="1"/>
              <p:nvPr/>
            </p:nvSpPr>
            <p:spPr>
              <a:xfrm>
                <a:off x="9051326" y="998434"/>
                <a:ext cx="825020" cy="1710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050" b="1" dirty="0">
                    <a:solidFill>
                      <a:schemeClr val="bg1"/>
                    </a:solidFill>
                  </a:rPr>
                  <a:t>Sensor </a:t>
                </a:r>
              </a:p>
            </p:txBody>
          </p:sp>
          <p:sp>
            <p:nvSpPr>
              <p:cNvPr id="11" name="TextBox 17">
                <a:extLst>
                  <a:ext uri="{FF2B5EF4-FFF2-40B4-BE49-F238E27FC236}">
                    <a16:creationId xmlns:a16="http://schemas.microsoft.com/office/drawing/2014/main" id="{B1AD9EA3-54DE-F178-717A-9DABD8ACC7DD}"/>
                  </a:ext>
                </a:extLst>
              </p:cNvPr>
              <p:cNvSpPr txBox="1"/>
              <p:nvPr/>
            </p:nvSpPr>
            <p:spPr>
              <a:xfrm>
                <a:off x="6814222" y="2323653"/>
                <a:ext cx="483537" cy="1710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b="1" dirty="0">
                    <a:solidFill>
                      <a:schemeClr val="bg2">
                        <a:lumMod val="10000"/>
                      </a:schemeClr>
                    </a:solidFill>
                  </a:rPr>
                  <a:t>Bumps</a:t>
                </a:r>
              </a:p>
            </p:txBody>
          </p:sp>
          <p:sp>
            <p:nvSpPr>
              <p:cNvPr id="12" name="TextBox 18">
                <a:extLst>
                  <a:ext uri="{FF2B5EF4-FFF2-40B4-BE49-F238E27FC236}">
                    <a16:creationId xmlns:a16="http://schemas.microsoft.com/office/drawing/2014/main" id="{6F995195-B963-DB4F-73F2-F701B1723032}"/>
                  </a:ext>
                </a:extLst>
              </p:cNvPr>
              <p:cNvSpPr txBox="1"/>
              <p:nvPr/>
            </p:nvSpPr>
            <p:spPr>
              <a:xfrm>
                <a:off x="7538251" y="3700387"/>
                <a:ext cx="341021" cy="1710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50" b="1" dirty="0">
                    <a:solidFill>
                      <a:schemeClr val="bg1"/>
                    </a:solidFill>
                  </a:rPr>
                  <a:t>ASIC</a:t>
                </a:r>
              </a:p>
            </p:txBody>
          </p:sp>
          <p:cxnSp>
            <p:nvCxnSpPr>
              <p:cNvPr id="13" name="Straight Arrow Connector 19">
                <a:extLst>
                  <a:ext uri="{FF2B5EF4-FFF2-40B4-BE49-F238E27FC236}">
                    <a16:creationId xmlns:a16="http://schemas.microsoft.com/office/drawing/2014/main" id="{E3EB4B35-A5ED-D3FE-CFA4-8190E7B10F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41399" y="2578529"/>
                <a:ext cx="59851" cy="124959"/>
              </a:xfrm>
              <a:prstGeom prst="straightConnector1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20">
                <a:extLst>
                  <a:ext uri="{FF2B5EF4-FFF2-40B4-BE49-F238E27FC236}">
                    <a16:creationId xmlns:a16="http://schemas.microsoft.com/office/drawing/2014/main" id="{910AE0A1-3F64-D029-1604-A22B238287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70039" y="2526208"/>
                <a:ext cx="641375" cy="104642"/>
              </a:xfrm>
              <a:prstGeom prst="straightConnector1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122022-2DB5-9CC7-F36A-57258300D4A6}"/>
                </a:ext>
              </a:extLst>
            </p:cNvPr>
            <p:cNvSpPr txBox="1"/>
            <p:nvPr/>
          </p:nvSpPr>
          <p:spPr>
            <a:xfrm>
              <a:off x="7836199" y="2191805"/>
              <a:ext cx="609141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50" b="1" dirty="0">
                  <a:solidFill>
                    <a:schemeClr val="bg2">
                      <a:lumMod val="10000"/>
                    </a:schemeClr>
                  </a:solidFill>
                </a:rPr>
                <a:t>Bumps</a:t>
              </a:r>
            </a:p>
          </p:txBody>
        </p:sp>
        <p:cxnSp>
          <p:nvCxnSpPr>
            <p:cNvPr id="19" name="Straight Arrow Connector 20">
              <a:extLst>
                <a:ext uri="{FF2B5EF4-FFF2-40B4-BE49-F238E27FC236}">
                  <a16:creationId xmlns:a16="http://schemas.microsoft.com/office/drawing/2014/main" id="{BF7CCF82-86ED-06EE-0CF0-6138B471BE97}"/>
                </a:ext>
              </a:extLst>
            </p:cNvPr>
            <p:cNvCxnSpPr>
              <a:cxnSpLocks/>
            </p:cNvCxnSpPr>
            <p:nvPr/>
          </p:nvCxnSpPr>
          <p:spPr>
            <a:xfrm>
              <a:off x="8721654" y="2379991"/>
              <a:ext cx="508872" cy="7203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48C75A81-47D7-4803-4719-E3E22CBABC10}"/>
              </a:ext>
            </a:extLst>
          </p:cNvPr>
          <p:cNvSpPr txBox="1"/>
          <p:nvPr/>
        </p:nvSpPr>
        <p:spPr>
          <a:xfrm>
            <a:off x="5299704" y="5008349"/>
            <a:ext cx="3729168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42888" lvl="1" indent="-243000" defTabSz="685800">
              <a:spcBef>
                <a:spcPts val="375"/>
              </a:spcBef>
              <a:spcAft>
                <a:spcPts val="225"/>
              </a:spcAft>
              <a:buClr>
                <a:srgbClr val="0033A0"/>
              </a:buClr>
              <a:buFont typeface="Arial" charset="0"/>
              <a:buChar char="•"/>
              <a:defRPr/>
            </a:pPr>
            <a:r>
              <a:rPr lang="fr-FR" sz="1200" b="1" kern="1200" dirty="0">
                <a:ea typeface="+mn-ea"/>
                <a:cs typeface="+mn-cs"/>
              </a:rPr>
              <a:t>ENIG: </a:t>
            </a:r>
            <a:r>
              <a:rPr lang="fr-FR" sz="1200" b="1" kern="1200" dirty="0" err="1">
                <a:ea typeface="+mn-ea"/>
                <a:cs typeface="+mn-cs"/>
              </a:rPr>
              <a:t>E</a:t>
            </a:r>
            <a:r>
              <a:rPr lang="fr-FR" sz="1200" kern="1200" dirty="0" err="1">
                <a:ea typeface="+mn-ea"/>
                <a:cs typeface="+mn-cs"/>
              </a:rPr>
              <a:t>lectroless</a:t>
            </a:r>
            <a:r>
              <a:rPr lang="fr-FR" sz="1200" kern="1200" dirty="0">
                <a:ea typeface="+mn-ea"/>
                <a:cs typeface="+mn-cs"/>
              </a:rPr>
              <a:t> </a:t>
            </a:r>
            <a:r>
              <a:rPr lang="fr-FR" sz="1200" b="1" kern="1200" dirty="0">
                <a:ea typeface="+mn-ea"/>
                <a:cs typeface="+mn-cs"/>
              </a:rPr>
              <a:t>N</a:t>
            </a:r>
            <a:r>
              <a:rPr lang="fr-FR" sz="1200" kern="1200" dirty="0">
                <a:ea typeface="+mn-ea"/>
                <a:cs typeface="+mn-cs"/>
              </a:rPr>
              <a:t>ickel </a:t>
            </a:r>
            <a:r>
              <a:rPr lang="fr-FR" sz="1200" b="1" kern="1200" dirty="0">
                <a:ea typeface="+mn-ea"/>
                <a:cs typeface="+mn-cs"/>
              </a:rPr>
              <a:t>I</a:t>
            </a:r>
            <a:r>
              <a:rPr lang="fr-FR" sz="1200" kern="1200" dirty="0">
                <a:ea typeface="+mn-ea"/>
                <a:cs typeface="+mn-cs"/>
              </a:rPr>
              <a:t>mmersion </a:t>
            </a:r>
            <a:r>
              <a:rPr lang="fr-FR" sz="1200" b="1" kern="1200" dirty="0">
                <a:ea typeface="+mn-ea"/>
                <a:cs typeface="+mn-cs"/>
              </a:rPr>
              <a:t>G</a:t>
            </a:r>
            <a:r>
              <a:rPr lang="fr-FR" sz="1200" kern="1200" dirty="0">
                <a:ea typeface="+mn-ea"/>
                <a:cs typeface="+mn-cs"/>
              </a:rPr>
              <a:t>old</a:t>
            </a:r>
          </a:p>
          <a:p>
            <a:pPr marL="242888" lvl="1" indent="-243000" defTabSz="685800">
              <a:spcBef>
                <a:spcPts val="375"/>
              </a:spcBef>
              <a:spcAft>
                <a:spcPts val="225"/>
              </a:spcAft>
              <a:buClr>
                <a:srgbClr val="0033A0"/>
              </a:buClr>
              <a:buFont typeface="Arial" charset="0"/>
              <a:buChar char="•"/>
              <a:defRPr/>
            </a:pPr>
            <a:r>
              <a:rPr lang="en-GB" sz="1200" b="1" kern="1200" dirty="0">
                <a:ea typeface="+mn-ea"/>
                <a:cs typeface="+mn-cs"/>
              </a:rPr>
              <a:t>ACF: A</a:t>
            </a:r>
            <a:r>
              <a:rPr lang="en-GB" sz="1200" kern="1200" dirty="0">
                <a:ea typeface="+mn-ea"/>
                <a:cs typeface="+mn-cs"/>
              </a:rPr>
              <a:t>nisotropic </a:t>
            </a:r>
            <a:r>
              <a:rPr lang="en-GB" sz="1200" b="1" kern="1200" dirty="0">
                <a:ea typeface="+mn-ea"/>
                <a:cs typeface="+mn-cs"/>
              </a:rPr>
              <a:t>C</a:t>
            </a:r>
            <a:r>
              <a:rPr lang="en-GB" sz="1200" kern="1200" dirty="0">
                <a:ea typeface="+mn-ea"/>
                <a:cs typeface="+mn-cs"/>
              </a:rPr>
              <a:t>onductive </a:t>
            </a:r>
            <a:r>
              <a:rPr lang="en-GB" sz="1200" b="1" kern="1200" dirty="0">
                <a:ea typeface="+mn-ea"/>
                <a:cs typeface="+mn-cs"/>
              </a:rPr>
              <a:t>F</a:t>
            </a:r>
            <a:r>
              <a:rPr lang="en-GB" sz="1200" kern="1200" dirty="0">
                <a:ea typeface="+mn-ea"/>
                <a:cs typeface="+mn-cs"/>
              </a:rPr>
              <a:t>ilm</a:t>
            </a:r>
          </a:p>
          <a:p>
            <a:pPr marL="242888" lvl="1" indent="-243000" defTabSz="685800">
              <a:spcBef>
                <a:spcPts val="375"/>
              </a:spcBef>
              <a:spcAft>
                <a:spcPts val="225"/>
              </a:spcAft>
              <a:buClr>
                <a:srgbClr val="0033A0"/>
              </a:buClr>
              <a:buFont typeface="Arial" charset="0"/>
              <a:buChar char="•"/>
              <a:defRPr/>
            </a:pPr>
            <a:r>
              <a:rPr lang="en-GB" sz="1200" b="1" kern="1200" dirty="0">
                <a:ea typeface="+mn-ea"/>
                <a:cs typeface="+mn-cs"/>
              </a:rPr>
              <a:t>ACP: A</a:t>
            </a:r>
            <a:r>
              <a:rPr lang="en-GB" sz="1200" kern="1200" dirty="0">
                <a:ea typeface="+mn-ea"/>
                <a:cs typeface="+mn-cs"/>
              </a:rPr>
              <a:t>nisotropic </a:t>
            </a:r>
            <a:r>
              <a:rPr lang="en-GB" sz="1200" b="1" kern="1200" dirty="0">
                <a:ea typeface="+mn-ea"/>
                <a:cs typeface="+mn-cs"/>
              </a:rPr>
              <a:t>C</a:t>
            </a:r>
            <a:r>
              <a:rPr lang="en-GB" sz="1200" kern="1200" dirty="0">
                <a:ea typeface="+mn-ea"/>
                <a:cs typeface="+mn-cs"/>
              </a:rPr>
              <a:t>onductive </a:t>
            </a:r>
            <a:r>
              <a:rPr lang="en-GB" sz="1200" b="1" kern="1200" dirty="0">
                <a:ea typeface="+mn-ea"/>
                <a:cs typeface="+mn-cs"/>
              </a:rPr>
              <a:t>P</a:t>
            </a:r>
            <a:r>
              <a:rPr lang="en-GB" sz="1200" kern="1200" dirty="0">
                <a:ea typeface="+mn-ea"/>
                <a:cs typeface="+mn-cs"/>
              </a:rPr>
              <a:t>aste</a:t>
            </a:r>
          </a:p>
          <a:p>
            <a:pPr marL="242888" lvl="1" indent="-243000" defTabSz="685800">
              <a:spcBef>
                <a:spcPts val="375"/>
              </a:spcBef>
              <a:spcAft>
                <a:spcPts val="225"/>
              </a:spcAft>
              <a:buClr>
                <a:srgbClr val="0033A0"/>
              </a:buClr>
              <a:buFont typeface="Arial" charset="0"/>
              <a:buChar char="•"/>
              <a:defRPr/>
            </a:pPr>
            <a:r>
              <a:rPr lang="en-GB" sz="1200" b="1" kern="1200" dirty="0">
                <a:ea typeface="+mn-ea"/>
                <a:cs typeface="+mn-cs"/>
              </a:rPr>
              <a:t>NCP</a:t>
            </a:r>
            <a:r>
              <a:rPr lang="en-GB" sz="1200" kern="1200" dirty="0">
                <a:ea typeface="+mn-ea"/>
                <a:cs typeface="+mn-cs"/>
              </a:rPr>
              <a:t>: </a:t>
            </a:r>
            <a:r>
              <a:rPr lang="en-GB" sz="1200" b="1" kern="1200" dirty="0">
                <a:ea typeface="+mn-ea"/>
                <a:cs typeface="+mn-cs"/>
              </a:rPr>
              <a:t>N</a:t>
            </a:r>
            <a:r>
              <a:rPr lang="en-GB" sz="1200" kern="1200" dirty="0">
                <a:ea typeface="+mn-ea"/>
                <a:cs typeface="+mn-cs"/>
              </a:rPr>
              <a:t>on-</a:t>
            </a:r>
            <a:r>
              <a:rPr lang="en-GB" sz="1200" b="1" kern="1200" dirty="0">
                <a:ea typeface="+mn-ea"/>
                <a:cs typeface="+mn-cs"/>
              </a:rPr>
              <a:t>C</a:t>
            </a:r>
            <a:r>
              <a:rPr lang="en-GB" sz="1200" kern="1200" dirty="0">
                <a:ea typeface="+mn-ea"/>
                <a:cs typeface="+mn-cs"/>
              </a:rPr>
              <a:t>onductive </a:t>
            </a:r>
            <a:r>
              <a:rPr lang="en-GB" sz="1200" b="1" kern="1200" dirty="0">
                <a:ea typeface="+mn-ea"/>
                <a:cs typeface="+mn-cs"/>
              </a:rPr>
              <a:t>P</a:t>
            </a:r>
            <a:r>
              <a:rPr lang="en-GB" sz="1200" kern="1200" dirty="0">
                <a:ea typeface="+mn-ea"/>
                <a:cs typeface="+mn-cs"/>
              </a:rPr>
              <a:t>aste</a:t>
            </a:r>
            <a:endParaRPr lang="fr-FR" sz="1200" kern="1200" dirty="0"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CB0EE-7208-3746-B93D-C328D768AAAB}"/>
              </a:ext>
            </a:extLst>
          </p:cNvPr>
          <p:cNvSpPr txBox="1"/>
          <p:nvPr/>
        </p:nvSpPr>
        <p:spPr>
          <a:xfrm>
            <a:off x="4967653" y="72212"/>
            <a:ext cx="4061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ACF:</a:t>
            </a:r>
          </a:p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1B6255B-119B-A842-9001-DFE46DB4C1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7006" y="3148010"/>
            <a:ext cx="2521073" cy="166343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BFBF6B2-BCF4-A347-81D1-D5E873B0DBD9}"/>
              </a:ext>
            </a:extLst>
          </p:cNvPr>
          <p:cNvSpPr txBox="1"/>
          <p:nvPr/>
        </p:nvSpPr>
        <p:spPr>
          <a:xfrm>
            <a:off x="0" y="6192229"/>
            <a:ext cx="895350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C00000"/>
                </a:solidFill>
              </a:rPr>
              <a:t>Deliverable 6.4: </a:t>
            </a:r>
            <a:r>
              <a:rPr lang="en-GB" sz="1800" dirty="0"/>
              <a:t>validation of ACF for large and small pitch assemblies </a:t>
            </a:r>
            <a:r>
              <a:rPr lang="en-GB" sz="1800" b="1" dirty="0">
                <a:solidFill>
                  <a:srgbClr val="00B050"/>
                </a:solidFill>
                <a:sym typeface="Wingdings" pitchFamily="2" charset="2"/>
              </a:rPr>
              <a:t> Achieved</a:t>
            </a:r>
            <a:endParaRPr lang="en-GB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014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25CB0EE-7208-3746-B93D-C328D768AAAB}"/>
              </a:ext>
            </a:extLst>
          </p:cNvPr>
          <p:cNvSpPr txBox="1"/>
          <p:nvPr/>
        </p:nvSpPr>
        <p:spPr>
          <a:xfrm>
            <a:off x="4967653" y="72212"/>
            <a:ext cx="4061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ACF:</a:t>
            </a:r>
          </a:p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ENIG plating</a:t>
            </a: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4FDBFDD6-B87D-4744-8D93-90B1E00A7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894599"/>
              </p:ext>
            </p:extLst>
          </p:nvPr>
        </p:nvGraphicFramePr>
        <p:xfrm>
          <a:off x="3276601" y="2765924"/>
          <a:ext cx="5752271" cy="401986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99909">
                  <a:extLst>
                    <a:ext uri="{9D8B030D-6E8A-4147-A177-3AD203B41FA5}">
                      <a16:colId xmlns:a16="http://schemas.microsoft.com/office/drawing/2014/main" val="884395179"/>
                    </a:ext>
                  </a:extLst>
                </a:gridCol>
                <a:gridCol w="879767">
                  <a:extLst>
                    <a:ext uri="{9D8B030D-6E8A-4147-A177-3AD203B41FA5}">
                      <a16:colId xmlns:a16="http://schemas.microsoft.com/office/drawing/2014/main" val="3543824707"/>
                    </a:ext>
                  </a:extLst>
                </a:gridCol>
                <a:gridCol w="777087">
                  <a:extLst>
                    <a:ext uri="{9D8B030D-6E8A-4147-A177-3AD203B41FA5}">
                      <a16:colId xmlns:a16="http://schemas.microsoft.com/office/drawing/2014/main" val="3882861762"/>
                    </a:ext>
                  </a:extLst>
                </a:gridCol>
                <a:gridCol w="1047754">
                  <a:extLst>
                    <a:ext uri="{9D8B030D-6E8A-4147-A177-3AD203B41FA5}">
                      <a16:colId xmlns:a16="http://schemas.microsoft.com/office/drawing/2014/main" val="614804224"/>
                    </a:ext>
                  </a:extLst>
                </a:gridCol>
                <a:gridCol w="1047754">
                  <a:extLst>
                    <a:ext uri="{9D8B030D-6E8A-4147-A177-3AD203B41FA5}">
                      <a16:colId xmlns:a16="http://schemas.microsoft.com/office/drawing/2014/main" val="443706660"/>
                    </a:ext>
                  </a:extLst>
                </a:gridCol>
              </a:tblGrid>
              <a:tr h="4603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Chip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Pad diameter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Pitch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ENIG bump height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Chip size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3938137"/>
                  </a:ext>
                </a:extLst>
              </a:tr>
              <a:tr h="5687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“Timepix3” daisy-chain test structures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12-22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55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 µm </a:t>
                      </a:r>
                      <a:r>
                        <a:rPr lang="el-GR" sz="1100" dirty="0"/>
                        <a:t>± 0.5 μ</a:t>
                      </a:r>
                      <a:r>
                        <a:rPr lang="en-GB" sz="11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14x14 mm</a:t>
                      </a:r>
                      <a:r>
                        <a:rPr lang="en-GB" sz="1100" baseline="30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0997093"/>
                  </a:ext>
                </a:extLst>
              </a:tr>
              <a:tr h="568728">
                <a:tc>
                  <a:txBody>
                    <a:bodyPr/>
                    <a:lstStyle/>
                    <a:p>
                      <a:r>
                        <a:rPr lang="en-GB" sz="1100" dirty="0"/>
                        <a:t>“Small pitch”</a:t>
                      </a:r>
                    </a:p>
                    <a:p>
                      <a:r>
                        <a:rPr lang="en-GB" sz="1100" dirty="0"/>
                        <a:t>daisy-chain test structures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10x8 µm</a:t>
                      </a:r>
                      <a:r>
                        <a:rPr lang="en-GB" sz="1100" baseline="30000" dirty="0"/>
                        <a:t>2</a:t>
                      </a:r>
                      <a:r>
                        <a:rPr lang="en-GB" sz="1100" dirty="0"/>
                        <a:t> (rectangular)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20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4.5 µm </a:t>
                      </a:r>
                      <a:r>
                        <a:rPr lang="el-GR" sz="1100" dirty="0"/>
                        <a:t>± 0.2 μ</a:t>
                      </a:r>
                      <a:r>
                        <a:rPr lang="en-GB" sz="11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3.2x3.2 mm</a:t>
                      </a:r>
                      <a:r>
                        <a:rPr lang="en-GB" sz="1100" baseline="30000" dirty="0"/>
                        <a:t>2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3555948"/>
                  </a:ext>
                </a:extLst>
              </a:tr>
              <a:tr h="354217">
                <a:tc>
                  <a:txBody>
                    <a:bodyPr/>
                    <a:lstStyle/>
                    <a:p>
                      <a:r>
                        <a:rPr lang="en-GB" sz="1100" dirty="0"/>
                        <a:t>TimeSpot1 ASIC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19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55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 µm </a:t>
                      </a:r>
                      <a:r>
                        <a:rPr lang="el-GR" sz="1100" dirty="0"/>
                        <a:t>± 0.5 μ</a:t>
                      </a:r>
                      <a:r>
                        <a:rPr lang="en-GB" sz="11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2.4x2.7 mm</a:t>
                      </a:r>
                      <a:r>
                        <a:rPr lang="en-GB" sz="1100" baseline="30000" dirty="0"/>
                        <a:t>2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1050770"/>
                  </a:ext>
                </a:extLst>
              </a:tr>
              <a:tr h="354217">
                <a:tc>
                  <a:txBody>
                    <a:bodyPr/>
                    <a:lstStyle/>
                    <a:p>
                      <a:r>
                        <a:rPr lang="en-GB" sz="1100" dirty="0"/>
                        <a:t>SPHIRD silicon sensor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40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100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5-6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1.6x3.2 mm</a:t>
                      </a:r>
                      <a:r>
                        <a:rPr lang="en-GB" sz="1100" baseline="30000" dirty="0"/>
                        <a:t>2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9432406"/>
                  </a:ext>
                </a:extLst>
              </a:tr>
              <a:tr h="4062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ATLAS HGTD LGAD </a:t>
                      </a:r>
                      <a:r>
                        <a:rPr lang="fr-FR" sz="1100" dirty="0" err="1"/>
                        <a:t>sensors</a:t>
                      </a:r>
                      <a:r>
                        <a:rPr lang="en-GB" sz="1100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90 µm</a:t>
                      </a:r>
                      <a:endParaRPr lang="en-GB" sz="11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1.3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8.5 µm </a:t>
                      </a:r>
                      <a:r>
                        <a:rPr lang="el-GR" sz="1100" dirty="0"/>
                        <a:t>0.7 μ</a:t>
                      </a:r>
                      <a:r>
                        <a:rPr lang="en-GB" sz="11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20x22 mm</a:t>
                      </a:r>
                      <a:r>
                        <a:rPr lang="en-GB" sz="1100" baseline="30000" dirty="0"/>
                        <a:t>2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8858190"/>
                  </a:ext>
                </a:extLst>
              </a:tr>
              <a:tr h="464742">
                <a:tc>
                  <a:txBody>
                    <a:bodyPr/>
                    <a:lstStyle/>
                    <a:p>
                      <a:r>
                        <a:rPr lang="fr-FR" sz="1100" dirty="0" err="1">
                          <a:effectLst/>
                        </a:rPr>
                        <a:t>SiGe</a:t>
                      </a:r>
                      <a:r>
                        <a:rPr lang="fr-FR" sz="1100" dirty="0">
                          <a:effectLst/>
                        </a:rPr>
                        <a:t> ASIC and KEK AC-LGAD </a:t>
                      </a:r>
                      <a:r>
                        <a:rPr lang="fr-FR" sz="1100" dirty="0" err="1">
                          <a:effectLst/>
                        </a:rPr>
                        <a:t>sensors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 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100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8.5 µm </a:t>
                      </a:r>
                      <a:r>
                        <a:rPr lang="el-GR" sz="1100" dirty="0"/>
                        <a:t>± 0.6 μ</a:t>
                      </a:r>
                      <a:r>
                        <a:rPr lang="en-GB" sz="11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ASIC 1.3x2.9 mm</a:t>
                      </a:r>
                      <a:r>
                        <a:rPr lang="en-GB" sz="1100" baseline="30000" dirty="0"/>
                        <a:t>2</a:t>
                      </a:r>
                      <a:endParaRPr lang="en-GB" sz="1100" dirty="0"/>
                    </a:p>
                    <a:p>
                      <a:pPr algn="ctr"/>
                      <a:r>
                        <a:rPr lang="en-GB" sz="1100" dirty="0"/>
                        <a:t>Sensor 1.9x1.9 mm</a:t>
                      </a:r>
                      <a:r>
                        <a:rPr lang="en-GB" sz="1100" baseline="30000" dirty="0"/>
                        <a:t>2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6362606"/>
                  </a:ext>
                </a:extLst>
              </a:tr>
              <a:tr h="302096">
                <a:tc>
                  <a:txBody>
                    <a:bodyPr/>
                    <a:lstStyle/>
                    <a:p>
                      <a:r>
                        <a:rPr lang="en-GB" sz="1100" dirty="0"/>
                        <a:t>ColorPix2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 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70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11 µm </a:t>
                      </a:r>
                      <a:r>
                        <a:rPr lang="el-GR" sz="1100" dirty="0"/>
                        <a:t>± 0.5 μ</a:t>
                      </a:r>
                      <a:r>
                        <a:rPr lang="en-GB" sz="11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3x4.9 mm</a:t>
                      </a:r>
                      <a:r>
                        <a:rPr lang="en-GB" sz="1100" baseline="30000" dirty="0"/>
                        <a:t>2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5379463"/>
                  </a:ext>
                </a:extLst>
              </a:tr>
            </a:tbl>
          </a:graphicData>
        </a:graphic>
      </p:graphicFrame>
      <p:sp>
        <p:nvSpPr>
          <p:cNvPr id="23" name="Espace réservé du contenu 1">
            <a:extLst>
              <a:ext uri="{FF2B5EF4-FFF2-40B4-BE49-F238E27FC236}">
                <a16:creationId xmlns:a16="http://schemas.microsoft.com/office/drawing/2014/main" id="{7B29F146-7BF9-3247-94FC-08AB939F94BA}"/>
              </a:ext>
            </a:extLst>
          </p:cNvPr>
          <p:cNvSpPr txBox="1">
            <a:spLocks/>
          </p:cNvSpPr>
          <p:nvPr/>
        </p:nvSpPr>
        <p:spPr>
          <a:xfrm>
            <a:off x="3355324" y="1217752"/>
            <a:ext cx="5527419" cy="30963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ENIG plating process optimized and tested on different configurations:</a:t>
            </a:r>
            <a:endParaRPr lang="en-GB" sz="1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High pad density (20 µm pitch) and small pads (10 µm)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Low pad density (1.3 mm pitch) and large pads (90 µm)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Successful plating of functional chips</a:t>
            </a:r>
          </a:p>
        </p:txBody>
      </p:sp>
      <p:pic>
        <p:nvPicPr>
          <p:cNvPr id="24" name="Picture 8">
            <a:extLst>
              <a:ext uri="{FF2B5EF4-FFF2-40B4-BE49-F238E27FC236}">
                <a16:creationId xmlns:a16="http://schemas.microsoft.com/office/drawing/2014/main" id="{F675C1BD-AD70-B040-B9F7-C0B224C06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4"/>
          <a:stretch/>
        </p:blipFill>
        <p:spPr>
          <a:xfrm>
            <a:off x="115128" y="4612984"/>
            <a:ext cx="3071329" cy="2172804"/>
          </a:xfrm>
          <a:prstGeom prst="rect">
            <a:avLst/>
          </a:prstGeom>
        </p:spPr>
      </p:pic>
      <p:sp>
        <p:nvSpPr>
          <p:cNvPr id="29" name="ZoneTexte 36">
            <a:extLst>
              <a:ext uri="{FF2B5EF4-FFF2-40B4-BE49-F238E27FC236}">
                <a16:creationId xmlns:a16="http://schemas.microsoft.com/office/drawing/2014/main" id="{AB465E57-5132-504B-856C-B6B1960BECAD}"/>
              </a:ext>
            </a:extLst>
          </p:cNvPr>
          <p:cNvSpPr txBox="1"/>
          <p:nvPr/>
        </p:nvSpPr>
        <p:spPr>
          <a:xfrm>
            <a:off x="1778267" y="4612984"/>
            <a:ext cx="4199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ASIC</a:t>
            </a:r>
          </a:p>
        </p:txBody>
      </p:sp>
      <p:pic>
        <p:nvPicPr>
          <p:cNvPr id="31" name="Image 14">
            <a:extLst>
              <a:ext uri="{FF2B5EF4-FFF2-40B4-BE49-F238E27FC236}">
                <a16:creationId xmlns:a16="http://schemas.microsoft.com/office/drawing/2014/main" id="{DC21FB77-8965-ED49-AB39-39A6B5ECFB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549"/>
          <a:stretch/>
        </p:blipFill>
        <p:spPr>
          <a:xfrm>
            <a:off x="131704" y="2656113"/>
            <a:ext cx="2066550" cy="1879781"/>
          </a:xfrm>
          <a:prstGeom prst="rect">
            <a:avLst/>
          </a:prstGeom>
        </p:spPr>
      </p:pic>
      <p:sp>
        <p:nvSpPr>
          <p:cNvPr id="32" name="ZoneTexte 36">
            <a:extLst>
              <a:ext uri="{FF2B5EF4-FFF2-40B4-BE49-F238E27FC236}">
                <a16:creationId xmlns:a16="http://schemas.microsoft.com/office/drawing/2014/main" id="{B3E82B1E-1E19-BF49-B2D5-C11AA8E610BB}"/>
              </a:ext>
            </a:extLst>
          </p:cNvPr>
          <p:cNvSpPr txBox="1"/>
          <p:nvPr/>
        </p:nvSpPr>
        <p:spPr>
          <a:xfrm>
            <a:off x="131704" y="2402124"/>
            <a:ext cx="118301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1"/>
                </a:solidFill>
              </a:rPr>
              <a:t>Test structures</a:t>
            </a:r>
          </a:p>
        </p:txBody>
      </p:sp>
      <p:pic>
        <p:nvPicPr>
          <p:cNvPr id="45" name="Picture 44" descr="A diagram of a nuclear reactor&#10;&#10;Description automatically generated">
            <a:extLst>
              <a:ext uri="{FF2B5EF4-FFF2-40B4-BE49-F238E27FC236}">
                <a16:creationId xmlns:a16="http://schemas.microsoft.com/office/drawing/2014/main" id="{506FBE1B-14F1-634E-B9BF-E00FB185EF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28" y="1175468"/>
            <a:ext cx="2519215" cy="107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45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25CB0EE-7208-3746-B93D-C328D768AAAB}"/>
              </a:ext>
            </a:extLst>
          </p:cNvPr>
          <p:cNvSpPr txBox="1"/>
          <p:nvPr/>
        </p:nvSpPr>
        <p:spPr>
          <a:xfrm>
            <a:off x="4967653" y="72212"/>
            <a:ext cx="4061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ACF:</a:t>
            </a:r>
          </a:p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Flip-Chip</a:t>
            </a:r>
          </a:p>
        </p:txBody>
      </p:sp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441B7957-E3C8-3A48-85A4-A27A71B13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344"/>
            <a:ext cx="9144000" cy="46792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5014E06-F873-3842-9915-4441A83F20B6}"/>
              </a:ext>
            </a:extLst>
          </p:cNvPr>
          <p:cNvSpPr txBox="1"/>
          <p:nvPr/>
        </p:nvSpPr>
        <p:spPr>
          <a:xfrm>
            <a:off x="1102564" y="6014442"/>
            <a:ext cx="6806295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Optimization initially done with daisy chains structures of different pitches and sizes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9" name="Google Shape;236;g23910432940_0_207">
            <a:extLst>
              <a:ext uri="{FF2B5EF4-FFF2-40B4-BE49-F238E27FC236}">
                <a16:creationId xmlns:a16="http://schemas.microsoft.com/office/drawing/2014/main" id="{E51AD24D-A07F-D1D8-97B2-53A295D14D51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12" name="Google Shape;237;g23910432940_0_207">
            <a:extLst>
              <a:ext uri="{FF2B5EF4-FFF2-40B4-BE49-F238E27FC236}">
                <a16:creationId xmlns:a16="http://schemas.microsoft.com/office/drawing/2014/main" id="{AF5F60C1-8838-AF11-22CC-B9C5F49A39FE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13" name="Google Shape;128;g13160a931d2_0_50">
            <a:extLst>
              <a:ext uri="{FF2B5EF4-FFF2-40B4-BE49-F238E27FC236}">
                <a16:creationId xmlns:a16="http://schemas.microsoft.com/office/drawing/2014/main" id="{123A4B23-1BCC-A7FC-B62B-36BFECE99FBE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8772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25CB0EE-7208-3746-B93D-C328D768AAAB}"/>
              </a:ext>
            </a:extLst>
          </p:cNvPr>
          <p:cNvSpPr txBox="1"/>
          <p:nvPr/>
        </p:nvSpPr>
        <p:spPr>
          <a:xfrm>
            <a:off x="2383971" y="72212"/>
            <a:ext cx="6644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ACF:</a:t>
            </a:r>
          </a:p>
          <a:p>
            <a:pPr algn="r"/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Flip-Chip of </a:t>
            </a:r>
            <a:r>
              <a:rPr lang="en-GB" sz="2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AidaInnova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FBK TI-LGAD</a:t>
            </a:r>
          </a:p>
        </p:txBody>
      </p:sp>
      <p:pic>
        <p:nvPicPr>
          <p:cNvPr id="13" name="Image 4">
            <a:extLst>
              <a:ext uri="{FF2B5EF4-FFF2-40B4-BE49-F238E27FC236}">
                <a16:creationId xmlns:a16="http://schemas.microsoft.com/office/drawing/2014/main" id="{8EE20074-6F62-2E43-9303-7AF9E6BD14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112" r="2635" b="10517"/>
          <a:stretch/>
        </p:blipFill>
        <p:spPr>
          <a:xfrm>
            <a:off x="5440401" y="3066112"/>
            <a:ext cx="3620080" cy="3290238"/>
          </a:xfrm>
          <a:prstGeom prst="rect">
            <a:avLst/>
          </a:prstGeom>
        </p:spPr>
      </p:pic>
      <p:pic>
        <p:nvPicPr>
          <p:cNvPr id="14" name="Image 12">
            <a:extLst>
              <a:ext uri="{FF2B5EF4-FFF2-40B4-BE49-F238E27FC236}">
                <a16:creationId xmlns:a16="http://schemas.microsoft.com/office/drawing/2014/main" id="{9B9E4258-CAAA-0F41-9D85-BB310AC341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206" y="4178184"/>
            <a:ext cx="2320684" cy="1745361"/>
          </a:xfrm>
          <a:prstGeom prst="rect">
            <a:avLst/>
          </a:prstGeom>
        </p:spPr>
      </p:pic>
      <p:pic>
        <p:nvPicPr>
          <p:cNvPr id="15" name="Image 13">
            <a:extLst>
              <a:ext uri="{FF2B5EF4-FFF2-40B4-BE49-F238E27FC236}">
                <a16:creationId xmlns:a16="http://schemas.microsoft.com/office/drawing/2014/main" id="{F2BAF4BC-809F-2945-AF9D-9C7A537C36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727" y="1722153"/>
            <a:ext cx="2182222" cy="163666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3355409-9440-6645-A112-5DA0B86FB72F}"/>
              </a:ext>
            </a:extLst>
          </p:cNvPr>
          <p:cNvSpPr txBox="1"/>
          <p:nvPr/>
        </p:nvSpPr>
        <p:spPr>
          <a:xfrm>
            <a:off x="119336" y="3638366"/>
            <a:ext cx="3106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In-house ENIG plating on Timepix3 ASICs </a:t>
            </a:r>
            <a:r>
              <a:rPr lang="fr-FR" sz="1400" dirty="0"/>
              <a:t>~</a:t>
            </a:r>
            <a:r>
              <a:rPr lang="en-GB" sz="1400" dirty="0"/>
              <a:t>6 µm height bumps</a:t>
            </a:r>
          </a:p>
        </p:txBody>
      </p:sp>
      <p:sp>
        <p:nvSpPr>
          <p:cNvPr id="18" name="ZoneTexte 16">
            <a:extLst>
              <a:ext uri="{FF2B5EF4-FFF2-40B4-BE49-F238E27FC236}">
                <a16:creationId xmlns:a16="http://schemas.microsoft.com/office/drawing/2014/main" id="{B903D2D9-D4B6-184F-A1DE-76D9D701F582}"/>
              </a:ext>
            </a:extLst>
          </p:cNvPr>
          <p:cNvSpPr txBox="1"/>
          <p:nvPr/>
        </p:nvSpPr>
        <p:spPr>
          <a:xfrm>
            <a:off x="154702" y="1237407"/>
            <a:ext cx="2449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5 µm UBM (by IZM) on Ti-LGAD sensor</a:t>
            </a:r>
          </a:p>
        </p:txBody>
      </p:sp>
      <p:sp>
        <p:nvSpPr>
          <p:cNvPr id="19" name="ZoneTexte 56">
            <a:extLst>
              <a:ext uri="{FF2B5EF4-FFF2-40B4-BE49-F238E27FC236}">
                <a16:creationId xmlns:a16="http://schemas.microsoft.com/office/drawing/2014/main" id="{07FE9FA7-511F-4849-A852-72C2B73082F1}"/>
              </a:ext>
            </a:extLst>
          </p:cNvPr>
          <p:cNvSpPr txBox="1"/>
          <p:nvPr/>
        </p:nvSpPr>
        <p:spPr>
          <a:xfrm>
            <a:off x="2781165" y="2196173"/>
            <a:ext cx="100558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Pitch: 55 µm</a:t>
            </a:r>
          </a:p>
          <a:p>
            <a:pPr algn="l"/>
            <a:r>
              <a:rPr lang="en-GB" sz="1200" dirty="0"/>
              <a:t>Pad diameter: 25 µm</a:t>
            </a:r>
          </a:p>
          <a:p>
            <a:pPr algn="l"/>
            <a:endParaRPr lang="en-GB" sz="1400" dirty="0"/>
          </a:p>
        </p:txBody>
      </p:sp>
      <p:sp>
        <p:nvSpPr>
          <p:cNvPr id="20" name="ZoneTexte 57">
            <a:extLst>
              <a:ext uri="{FF2B5EF4-FFF2-40B4-BE49-F238E27FC236}">
                <a16:creationId xmlns:a16="http://schemas.microsoft.com/office/drawing/2014/main" id="{58D96A9E-F609-7C46-95BD-A78BAB81AEAF}"/>
              </a:ext>
            </a:extLst>
          </p:cNvPr>
          <p:cNvSpPr txBox="1"/>
          <p:nvPr/>
        </p:nvSpPr>
        <p:spPr>
          <a:xfrm>
            <a:off x="3071665" y="4737650"/>
            <a:ext cx="115212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Pitch: 55 µm</a:t>
            </a:r>
          </a:p>
          <a:p>
            <a:pPr algn="l"/>
            <a:r>
              <a:rPr lang="en-GB" sz="1200" dirty="0"/>
              <a:t>Bump diameter: 19 µm</a:t>
            </a:r>
          </a:p>
          <a:p>
            <a:pPr algn="l"/>
            <a:endParaRPr lang="en-GB" sz="1400" dirty="0"/>
          </a:p>
        </p:txBody>
      </p:sp>
      <p:pic>
        <p:nvPicPr>
          <p:cNvPr id="21" name="Image 14">
            <a:extLst>
              <a:ext uri="{FF2B5EF4-FFF2-40B4-BE49-F238E27FC236}">
                <a16:creationId xmlns:a16="http://schemas.microsoft.com/office/drawing/2014/main" id="{6A6F1508-AC9E-CD4D-8A4F-7E18B905348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47372" r="37120"/>
          <a:stretch/>
        </p:blipFill>
        <p:spPr>
          <a:xfrm>
            <a:off x="3844974" y="1820751"/>
            <a:ext cx="1851668" cy="1549745"/>
          </a:xfrm>
          <a:prstGeom prst="rect">
            <a:avLst/>
          </a:prstGeom>
        </p:spPr>
      </p:pic>
      <p:sp>
        <p:nvSpPr>
          <p:cNvPr id="22" name="ZoneTexte 16">
            <a:extLst>
              <a:ext uri="{FF2B5EF4-FFF2-40B4-BE49-F238E27FC236}">
                <a16:creationId xmlns:a16="http://schemas.microsoft.com/office/drawing/2014/main" id="{8C11B2C1-54E5-6647-B202-CE8C6C24A0BB}"/>
              </a:ext>
            </a:extLst>
          </p:cNvPr>
          <p:cNvSpPr txBox="1"/>
          <p:nvPr/>
        </p:nvSpPr>
        <p:spPr>
          <a:xfrm>
            <a:off x="3746846" y="1469132"/>
            <a:ext cx="3387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ACF laminated on </a:t>
            </a:r>
            <a:r>
              <a:rPr lang="en-GB" sz="1400" dirty="0" err="1"/>
              <a:t>Ti</a:t>
            </a:r>
            <a:r>
              <a:rPr lang="en-GB" sz="1400" dirty="0"/>
              <a:t>-LGAD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A71DB7B4-E488-8B4D-95CB-F871F0454DD0}"/>
              </a:ext>
            </a:extLst>
          </p:cNvPr>
          <p:cNvSpPr/>
          <p:nvPr/>
        </p:nvSpPr>
        <p:spPr>
          <a:xfrm>
            <a:off x="3071665" y="2965614"/>
            <a:ext cx="576063" cy="3932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49">
            <a:extLst>
              <a:ext uri="{FF2B5EF4-FFF2-40B4-BE49-F238E27FC236}">
                <a16:creationId xmlns:a16="http://schemas.microsoft.com/office/drawing/2014/main" id="{083C9247-2310-9244-8303-C9134B5AE8E2}"/>
              </a:ext>
            </a:extLst>
          </p:cNvPr>
          <p:cNvSpPr txBox="1"/>
          <p:nvPr/>
        </p:nvSpPr>
        <p:spPr>
          <a:xfrm>
            <a:off x="6365490" y="1937134"/>
            <a:ext cx="2663382" cy="984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Two </a:t>
            </a:r>
            <a:r>
              <a:rPr lang="en-GB" sz="1600" dirty="0" err="1"/>
              <a:t>Ti</a:t>
            </a:r>
            <a:r>
              <a:rPr lang="en-GB" sz="1600" dirty="0"/>
              <a:t>-LGAD </a:t>
            </a:r>
            <a:r>
              <a:rPr lang="de-DE" sz="1600" dirty="0"/>
              <a:t>64x64 </a:t>
            </a:r>
            <a:r>
              <a:rPr lang="de-DE" sz="1600" dirty="0" err="1"/>
              <a:t>pixel</a:t>
            </a:r>
            <a:r>
              <a:rPr lang="de-DE" sz="1600" dirty="0"/>
              <a:t> </a:t>
            </a:r>
            <a:r>
              <a:rPr lang="de-DE" sz="1600" dirty="0" err="1"/>
              <a:t>matrix</a:t>
            </a:r>
            <a:r>
              <a:rPr lang="de-DE" sz="1600" dirty="0"/>
              <a:t> FBK-</a:t>
            </a:r>
            <a:r>
              <a:rPr lang="de-DE" sz="1600" dirty="0" err="1"/>
              <a:t>AIDAinnova</a:t>
            </a:r>
            <a:r>
              <a:rPr lang="de-DE" sz="1600" dirty="0"/>
              <a:t> </a:t>
            </a:r>
            <a:r>
              <a:rPr lang="de-DE" sz="1600" dirty="0" err="1"/>
              <a:t>production</a:t>
            </a:r>
            <a:r>
              <a:rPr lang="de-DE" sz="1600" dirty="0"/>
              <a:t> </a:t>
            </a:r>
            <a:r>
              <a:rPr lang="de-DE" sz="1600" dirty="0" err="1"/>
              <a:t>connected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a Timepix3 ASIC</a:t>
            </a:r>
            <a:endParaRPr lang="en-GB" sz="1600" dirty="0"/>
          </a:p>
        </p:txBody>
      </p:sp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BABA33B0-7F4D-C645-F0B5-6DD15B4E9EF9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0409FF9B-E9B1-EEAD-0769-F3EB2494A1C0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8" name="Google Shape;128;g13160a931d2_0_50">
            <a:extLst>
              <a:ext uri="{FF2B5EF4-FFF2-40B4-BE49-F238E27FC236}">
                <a16:creationId xmlns:a16="http://schemas.microsoft.com/office/drawing/2014/main" id="{7E3CCB32-447E-68BB-18D0-A7442F0C24BD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3131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25CB0EE-7208-3746-B93D-C328D768AAAB}"/>
              </a:ext>
            </a:extLst>
          </p:cNvPr>
          <p:cNvSpPr txBox="1"/>
          <p:nvPr/>
        </p:nvSpPr>
        <p:spPr>
          <a:xfrm>
            <a:off x="2383971" y="72212"/>
            <a:ext cx="6644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ACF:</a:t>
            </a:r>
          </a:p>
          <a:p>
            <a:pPr algn="r"/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Flip-Chip of </a:t>
            </a:r>
            <a:r>
              <a:rPr lang="en-GB" sz="2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AidaInnova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FBKTI-LGAD</a:t>
            </a:r>
          </a:p>
        </p:txBody>
      </p:sp>
      <p:pic>
        <p:nvPicPr>
          <p:cNvPr id="4" name="Picture 3" descr="A close-up of a person's face&#10;&#10;Description automatically generated">
            <a:extLst>
              <a:ext uri="{FF2B5EF4-FFF2-40B4-BE49-F238E27FC236}">
                <a16:creationId xmlns:a16="http://schemas.microsoft.com/office/drawing/2014/main" id="{9F611F34-6F08-B544-B915-CA5C66F17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86" y="1428518"/>
            <a:ext cx="8229600" cy="3424518"/>
          </a:xfrm>
          <a:prstGeom prst="rect">
            <a:avLst/>
          </a:prstGeom>
        </p:spPr>
      </p:pic>
      <p:sp>
        <p:nvSpPr>
          <p:cNvPr id="24" name="ZoneTexte 31">
            <a:extLst>
              <a:ext uri="{FF2B5EF4-FFF2-40B4-BE49-F238E27FC236}">
                <a16:creationId xmlns:a16="http://schemas.microsoft.com/office/drawing/2014/main" id="{BCD310EF-DB09-8F4A-9936-0174F4D8A826}"/>
              </a:ext>
            </a:extLst>
          </p:cNvPr>
          <p:cNvSpPr txBox="1"/>
          <p:nvPr/>
        </p:nvSpPr>
        <p:spPr>
          <a:xfrm>
            <a:off x="236914" y="4903117"/>
            <a:ext cx="83954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One device is not working (but was not tested before): for future assemblies all the other still available have been tested, and an average yield of  ~85% have been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For the </a:t>
            </a:r>
            <a:r>
              <a:rPr lang="en-GB" dirty="0"/>
              <a:t>functional one, </a:t>
            </a:r>
            <a:r>
              <a:rPr lang="en-GB" sz="1400" dirty="0"/>
              <a:t>ACF lamination defect was observed, correlated with bonding tool. </a:t>
            </a:r>
            <a:r>
              <a:rPr lang="en-GB" sz="1400" b="1" dirty="0">
                <a:solidFill>
                  <a:srgbClr val="00B050"/>
                </a:solidFill>
              </a:rPr>
              <a:t>Otherwise</a:t>
            </a:r>
            <a:r>
              <a:rPr lang="en-GB" b="1" dirty="0">
                <a:solidFill>
                  <a:srgbClr val="00B050"/>
                </a:solidFill>
              </a:rPr>
              <a:t>, excellent connection  </a:t>
            </a:r>
            <a:r>
              <a:rPr lang="en-GB" sz="1400" b="1" dirty="0">
                <a:solidFill>
                  <a:srgbClr val="00B050"/>
                </a:solidFill>
              </a:rPr>
              <a:t>(0.51% bad of 4096 pixels)</a:t>
            </a:r>
          </a:p>
          <a:p>
            <a:pPr lvl="1"/>
            <a:r>
              <a:rPr lang="en-GB" noProof="0" dirty="0"/>
              <a:t>	Issue identified: will be solved using a different bonding tool already available</a:t>
            </a:r>
          </a:p>
          <a:p>
            <a:pPr lvl="1"/>
            <a:r>
              <a:rPr lang="en-GB" sz="1400" dirty="0"/>
              <a:t>	Test beam planned in June</a:t>
            </a:r>
          </a:p>
        </p:txBody>
      </p:sp>
      <p:sp>
        <p:nvSpPr>
          <p:cNvPr id="2" name="Google Shape;236;g23910432940_0_207">
            <a:extLst>
              <a:ext uri="{FF2B5EF4-FFF2-40B4-BE49-F238E27FC236}">
                <a16:creationId xmlns:a16="http://schemas.microsoft.com/office/drawing/2014/main" id="{3D30A7AC-EEC8-5A6D-2F45-B1708B316C82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3" name="Google Shape;237;g23910432940_0_207">
            <a:extLst>
              <a:ext uri="{FF2B5EF4-FFF2-40B4-BE49-F238E27FC236}">
                <a16:creationId xmlns:a16="http://schemas.microsoft.com/office/drawing/2014/main" id="{2A59E327-A693-C4FA-C3A6-B3F665CC7F9D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5" name="Google Shape;128;g13160a931d2_0_50">
            <a:extLst>
              <a:ext uri="{FF2B5EF4-FFF2-40B4-BE49-F238E27FC236}">
                <a16:creationId xmlns:a16="http://schemas.microsoft.com/office/drawing/2014/main" id="{EE6CE46A-7FE3-910C-69F5-5F0A0C655F42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7336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22"/>
          <p:cNvSpPr txBox="1">
            <a:spLocks noGrp="1"/>
          </p:cNvSpPr>
          <p:nvPr>
            <p:ph type="title"/>
          </p:nvPr>
        </p:nvSpPr>
        <p:spPr>
          <a:xfrm>
            <a:off x="1661550" y="2228424"/>
            <a:ext cx="6766500" cy="27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92"/>
              <a:buFont typeface="Calibri"/>
              <a:buNone/>
            </a:pPr>
            <a:r>
              <a:rPr lang="en-GB">
                <a:solidFill>
                  <a:srgbClr val="45818E"/>
                </a:solidFill>
              </a:rPr>
              <a:t>Task 6.3 </a:t>
            </a:r>
            <a:br>
              <a:rPr lang="en-GB">
                <a:solidFill>
                  <a:srgbClr val="45818E"/>
                </a:solidFill>
              </a:rPr>
            </a:br>
            <a:r>
              <a:rPr lang="en-GB">
                <a:solidFill>
                  <a:srgbClr val="45818E"/>
                </a:solidFill>
              </a:rPr>
              <a:t>Validation and </a:t>
            </a:r>
            <a:br>
              <a:rPr lang="en-GB">
                <a:solidFill>
                  <a:srgbClr val="45818E"/>
                </a:solidFill>
              </a:rPr>
            </a:br>
            <a:r>
              <a:rPr lang="en-GB">
                <a:solidFill>
                  <a:srgbClr val="45818E"/>
                </a:solidFill>
              </a:rPr>
              <a:t>Test beam organization</a:t>
            </a:r>
            <a:br>
              <a:rPr lang="en-GB">
                <a:solidFill>
                  <a:srgbClr val="45818E"/>
                </a:solidFill>
              </a:rPr>
            </a:br>
            <a:br>
              <a:rPr lang="en-GB">
                <a:solidFill>
                  <a:srgbClr val="45818E"/>
                </a:solidFill>
              </a:rPr>
            </a:br>
            <a:br>
              <a:rPr lang="en-GB" sz="1600" b="0">
                <a:solidFill>
                  <a:srgbClr val="45818E"/>
                </a:solidFill>
              </a:rPr>
            </a:br>
            <a:br>
              <a:rPr lang="en-GB" sz="1800">
                <a:solidFill>
                  <a:srgbClr val="45818E"/>
                </a:solidFill>
              </a:rPr>
            </a:br>
            <a:br>
              <a:rPr lang="en-GB" sz="1800">
                <a:solidFill>
                  <a:srgbClr val="45818E"/>
                </a:solidFill>
              </a:rPr>
            </a:br>
            <a:endParaRPr sz="1800">
              <a:solidFill>
                <a:srgbClr val="45818E"/>
              </a:solidFill>
            </a:endParaRPr>
          </a:p>
        </p:txBody>
      </p:sp>
      <p:sp>
        <p:nvSpPr>
          <p:cNvPr id="483" name="Google Shape;483;p22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  <p:sp>
        <p:nvSpPr>
          <p:cNvPr id="487" name="Google Shape;487;p22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p22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FBF0E5-5FDC-7854-C262-155C6E640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47950"/>
            <a:ext cx="1731300" cy="2308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36608E-7F7A-3D76-30A4-080FB0365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9210" y="4065500"/>
            <a:ext cx="3606800" cy="2273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B2EA22-F5ED-4220-6068-E7ABE6EBCE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3920" y="4047950"/>
            <a:ext cx="3020200" cy="2263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13857F-7257-674D-8D0F-9F788F222D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3920" y="1909711"/>
            <a:ext cx="3020200" cy="1698863"/>
          </a:xfrm>
          <a:prstGeom prst="rect">
            <a:avLst/>
          </a:prstGeom>
        </p:spPr>
      </p:pic>
      <p:sp>
        <p:nvSpPr>
          <p:cNvPr id="7" name="Google Shape;226;p20">
            <a:extLst>
              <a:ext uri="{FF2B5EF4-FFF2-40B4-BE49-F238E27FC236}">
                <a16:creationId xmlns:a16="http://schemas.microsoft.com/office/drawing/2014/main" id="{CF711965-689A-27A2-0602-2B30AB0AAFF4}"/>
              </a:ext>
            </a:extLst>
          </p:cNvPr>
          <p:cNvSpPr txBox="1"/>
          <p:nvPr/>
        </p:nvSpPr>
        <p:spPr>
          <a:xfrm>
            <a:off x="8243145" y="6213362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31;p20">
            <a:extLst>
              <a:ext uri="{FF2B5EF4-FFF2-40B4-BE49-F238E27FC236}">
                <a16:creationId xmlns:a16="http://schemas.microsoft.com/office/drawing/2014/main" id="{2AC50230-3B54-31D5-0C98-17476DCE368D}"/>
              </a:ext>
            </a:extLst>
          </p:cNvPr>
          <p:cNvSpPr txBox="1"/>
          <p:nvPr/>
        </p:nvSpPr>
        <p:spPr>
          <a:xfrm>
            <a:off x="8258911" y="6208106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6;g23910432940_0_207">
            <a:extLst>
              <a:ext uri="{FF2B5EF4-FFF2-40B4-BE49-F238E27FC236}">
                <a16:creationId xmlns:a16="http://schemas.microsoft.com/office/drawing/2014/main" id="{83420B00-75AF-93B7-686E-779A6CF22CC8}"/>
              </a:ext>
            </a:extLst>
          </p:cNvPr>
          <p:cNvSpPr txBox="1">
            <a:spLocks/>
          </p:cNvSpPr>
          <p:nvPr/>
        </p:nvSpPr>
        <p:spPr>
          <a:xfrm>
            <a:off x="4" y="6365712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10" name="Google Shape;237;g23910432940_0_207">
            <a:extLst>
              <a:ext uri="{FF2B5EF4-FFF2-40B4-BE49-F238E27FC236}">
                <a16:creationId xmlns:a16="http://schemas.microsoft.com/office/drawing/2014/main" id="{AA0B00D3-EFCB-99B8-BBB9-1423872904FA}"/>
              </a:ext>
            </a:extLst>
          </p:cNvPr>
          <p:cNvSpPr txBox="1">
            <a:spLocks/>
          </p:cNvSpPr>
          <p:nvPr/>
        </p:nvSpPr>
        <p:spPr>
          <a:xfrm>
            <a:off x="0" y="6436791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11" name="Google Shape;128;g13160a931d2_0_50">
            <a:extLst>
              <a:ext uri="{FF2B5EF4-FFF2-40B4-BE49-F238E27FC236}">
                <a16:creationId xmlns:a16="http://schemas.microsoft.com/office/drawing/2014/main" id="{FC67D0BC-E3C5-8BDE-13DB-B463A6BEB90D}"/>
              </a:ext>
            </a:extLst>
          </p:cNvPr>
          <p:cNvSpPr txBox="1"/>
          <p:nvPr/>
        </p:nvSpPr>
        <p:spPr>
          <a:xfrm>
            <a:off x="8395545" y="6365762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"/>
          <p:cNvSpPr txBox="1"/>
          <p:nvPr/>
        </p:nvSpPr>
        <p:spPr>
          <a:xfrm>
            <a:off x="4395545" y="177933"/>
            <a:ext cx="474845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WP6 Test-beam campaigns (I</a:t>
            </a:r>
            <a:r>
              <a:rPr lang="en-GB" sz="3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</p:txBody>
      </p:sp>
      <p:pic>
        <p:nvPicPr>
          <p:cNvPr id="220" name="Google Shape;22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752" y="1338043"/>
            <a:ext cx="3633951" cy="1702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040204"/>
            <a:ext cx="2416719" cy="1931189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0"/>
          <p:cNvSpPr txBox="1"/>
          <p:nvPr/>
        </p:nvSpPr>
        <p:spPr>
          <a:xfrm>
            <a:off x="22993" y="5547989"/>
            <a:ext cx="770210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6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Main focus:  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FBK TI-LGAD sensors before and after irradiations </a:t>
            </a:r>
            <a:r>
              <a:rPr lang="en-GB" sz="1600" dirty="0"/>
              <a:t>up to  2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.5e15</a:t>
            </a:r>
          </a:p>
          <a:p>
            <a:pPr lvl="2">
              <a:buSzPts val="1400"/>
            </a:pPr>
            <a:r>
              <a:rPr lang="en-GB" sz="1600" dirty="0"/>
              <a:t>          </a:t>
            </a:r>
            <a:endParaRPr sz="1600" dirty="0"/>
          </a:p>
        </p:txBody>
      </p:sp>
      <p:sp>
        <p:nvSpPr>
          <p:cNvPr id="226" name="Google Shape;226;p20"/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20"/>
          <p:cNvSpPr txBox="1"/>
          <p:nvPr/>
        </p:nvSpPr>
        <p:spPr>
          <a:xfrm>
            <a:off x="128752" y="1102739"/>
            <a:ext cx="33357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Coordinators: G. Kramberger and I. Vila</a:t>
            </a:r>
            <a:endParaRPr dirty="0"/>
          </a:p>
        </p:txBody>
      </p:sp>
      <p:sp>
        <p:nvSpPr>
          <p:cNvPr id="231" name="Google Shape;231;p20"/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2CE6C2-2B40-14D6-0336-DB93B7819BDB}"/>
              </a:ext>
            </a:extLst>
          </p:cNvPr>
          <p:cNvSpPr txBox="1"/>
          <p:nvPr/>
        </p:nvSpPr>
        <p:spPr>
          <a:xfrm>
            <a:off x="3965984" y="1379130"/>
            <a:ext cx="493986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10 weeks of beam test time obtained between 2023-2025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8 weeks at CERN SPS and 2 at DESY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FD345F-BA6A-D112-F8D1-FDF82ED19203}"/>
              </a:ext>
            </a:extLst>
          </p:cNvPr>
          <p:cNvSpPr txBox="1"/>
          <p:nvPr/>
        </p:nvSpPr>
        <p:spPr>
          <a:xfrm>
            <a:off x="2416719" y="3166092"/>
            <a:ext cx="4814397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Bare test structures with different layouts</a:t>
            </a:r>
          </a:p>
          <a:p>
            <a:r>
              <a:rPr lang="en-GB" dirty="0"/>
              <a:t>● Structures wire-bonded to </a:t>
            </a:r>
            <a:r>
              <a:rPr lang="en-GB" dirty="0">
                <a:solidFill>
                  <a:srgbClr val="0070C0"/>
                </a:solidFill>
              </a:rPr>
              <a:t>passive carrier boards </a:t>
            </a:r>
            <a:r>
              <a:rPr lang="en-GB" dirty="0"/>
              <a:t>and connected to an active read board with amplification</a:t>
            </a:r>
          </a:p>
          <a:p>
            <a:r>
              <a:rPr lang="en-GB" dirty="0"/>
              <a:t>and power delivery circuitry: </a:t>
            </a:r>
            <a:r>
              <a:rPr lang="en-GB" dirty="0">
                <a:solidFill>
                  <a:srgbClr val="C00000"/>
                </a:solidFill>
              </a:rPr>
              <a:t>Chubut-2 board</a:t>
            </a:r>
          </a:p>
          <a:p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4 channel low-noise discrete readout board specifically developed for LGAD testing (Matias Senger’s design </a:t>
            </a:r>
            <a:r>
              <a:rPr lang="en-GB" dirty="0">
                <a:hlinkClick r:id="rId5"/>
              </a:rPr>
              <a:t>open-source project</a:t>
            </a:r>
            <a:r>
              <a:rPr lang="en-GB" dirty="0">
                <a:hlinkClick r:id="rId5"/>
              </a:rPr>
              <a:t>).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07373D-977F-9718-0D52-7B51A54FE4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6648" y="2351414"/>
            <a:ext cx="1498600" cy="3759200"/>
          </a:xfrm>
          <a:prstGeom prst="rect">
            <a:avLst/>
          </a:prstGeom>
        </p:spPr>
      </p:pic>
      <p:sp>
        <p:nvSpPr>
          <p:cNvPr id="3" name="Google Shape;236;g23910432940_0_207">
            <a:extLst>
              <a:ext uri="{FF2B5EF4-FFF2-40B4-BE49-F238E27FC236}">
                <a16:creationId xmlns:a16="http://schemas.microsoft.com/office/drawing/2014/main" id="{B3CB4970-E835-437B-B146-A1C76D934B98}"/>
              </a:ext>
            </a:extLst>
          </p:cNvPr>
          <p:cNvSpPr txBox="1">
            <a:spLocks/>
          </p:cNvSpPr>
          <p:nvPr/>
        </p:nvSpPr>
        <p:spPr>
          <a:xfrm>
            <a:off x="152404" y="65087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4" name="Google Shape;237;g23910432940_0_207">
            <a:extLst>
              <a:ext uri="{FF2B5EF4-FFF2-40B4-BE49-F238E27FC236}">
                <a16:creationId xmlns:a16="http://schemas.microsoft.com/office/drawing/2014/main" id="{805FF2EA-15B4-8E58-B0AF-F79B7A02A063}"/>
              </a:ext>
            </a:extLst>
          </p:cNvPr>
          <p:cNvSpPr txBox="1">
            <a:spLocks/>
          </p:cNvSpPr>
          <p:nvPr/>
        </p:nvSpPr>
        <p:spPr>
          <a:xfrm>
            <a:off x="152400" y="65798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7" name="Google Shape;128;g13160a931d2_0_50">
            <a:extLst>
              <a:ext uri="{FF2B5EF4-FFF2-40B4-BE49-F238E27FC236}">
                <a16:creationId xmlns:a16="http://schemas.microsoft.com/office/drawing/2014/main" id="{2DE2AD31-CFAA-D229-FCFE-D87B887073C0}"/>
              </a:ext>
            </a:extLst>
          </p:cNvPr>
          <p:cNvSpPr txBox="1"/>
          <p:nvPr/>
        </p:nvSpPr>
        <p:spPr>
          <a:xfrm>
            <a:off x="8547945" y="65088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>
          <a:extLst>
            <a:ext uri="{FF2B5EF4-FFF2-40B4-BE49-F238E27FC236}">
              <a16:creationId xmlns:a16="http://schemas.microsoft.com/office/drawing/2014/main" id="{D947B670-CF72-44A8-41CF-567794B20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">
            <a:extLst>
              <a:ext uri="{FF2B5EF4-FFF2-40B4-BE49-F238E27FC236}">
                <a16:creationId xmlns:a16="http://schemas.microsoft.com/office/drawing/2014/main" id="{D8336FF7-BE96-0E78-087F-C196A6F55F4C}"/>
              </a:ext>
            </a:extLst>
          </p:cNvPr>
          <p:cNvSpPr txBox="1"/>
          <p:nvPr/>
        </p:nvSpPr>
        <p:spPr>
          <a:xfrm>
            <a:off x="4393323" y="262039"/>
            <a:ext cx="5307723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WP6 Test-beam campaigns (II)</a:t>
            </a:r>
            <a:endParaRPr sz="2800" dirty="0"/>
          </a:p>
        </p:txBody>
      </p:sp>
      <p:sp>
        <p:nvSpPr>
          <p:cNvPr id="226" name="Google Shape;226;p20">
            <a:extLst>
              <a:ext uri="{FF2B5EF4-FFF2-40B4-BE49-F238E27FC236}">
                <a16:creationId xmlns:a16="http://schemas.microsoft.com/office/drawing/2014/main" id="{40E4410F-2A79-2A41-4DE8-38EA867EB92C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0">
            <a:extLst>
              <a:ext uri="{FF2B5EF4-FFF2-40B4-BE49-F238E27FC236}">
                <a16:creationId xmlns:a16="http://schemas.microsoft.com/office/drawing/2014/main" id="{E6CEA46E-3A2A-3466-329B-E66428943179}"/>
              </a:ext>
            </a:extLst>
          </p:cNvPr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AEEDFA-CA9A-8B0A-A045-8A2FCB2241E8}"/>
              </a:ext>
            </a:extLst>
          </p:cNvPr>
          <p:cNvSpPr txBox="1"/>
          <p:nvPr/>
        </p:nvSpPr>
        <p:spPr>
          <a:xfrm>
            <a:off x="154809" y="4165669"/>
            <a:ext cx="766204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● Tracks reconstructed with </a:t>
            </a:r>
            <a:r>
              <a:rPr lang="en-GB" b="1" dirty="0">
                <a:solidFill>
                  <a:srgbClr val="0070C0"/>
                </a:solidFill>
              </a:rPr>
              <a:t>AIDA telescope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Rolling shutter readout → track pile-up during full-frame readout (~ 115us x 2)</a:t>
            </a:r>
          </a:p>
          <a:p>
            <a:endParaRPr lang="en-GB" dirty="0"/>
          </a:p>
          <a:p>
            <a:r>
              <a:rPr lang="en-GB" dirty="0"/>
              <a:t>● </a:t>
            </a:r>
            <a:r>
              <a:rPr lang="en-GB" b="1" dirty="0">
                <a:solidFill>
                  <a:srgbClr val="0070C0"/>
                </a:solidFill>
              </a:rPr>
              <a:t>Trigger </a:t>
            </a:r>
            <a:r>
              <a:rPr lang="en-GB" b="1" dirty="0" err="1">
                <a:solidFill>
                  <a:srgbClr val="0070C0"/>
                </a:solidFill>
              </a:rPr>
              <a:t>RoI</a:t>
            </a:r>
            <a:r>
              <a:rPr lang="en-GB" b="1" dirty="0">
                <a:solidFill>
                  <a:srgbClr val="0070C0"/>
                </a:solidFill>
              </a:rPr>
              <a:t> and track pile-up resolution with a CMS inner tracker phase-2 module</a:t>
            </a:r>
          </a:p>
          <a:p>
            <a:r>
              <a:rPr lang="en-GB" dirty="0"/>
              <a:t>○ CROC + 3D 25x100 pixel sensor (216 x 672 pixels)</a:t>
            </a:r>
          </a:p>
          <a:p>
            <a:r>
              <a:rPr lang="en-GB" dirty="0"/>
              <a:t>○ Triggered, 25 ns time-sliced buffers → resolves pile-up unambiguously .</a:t>
            </a:r>
          </a:p>
          <a:p>
            <a:endParaRPr lang="en-GB" dirty="0"/>
          </a:p>
          <a:p>
            <a:r>
              <a:rPr lang="en-GB" dirty="0"/>
              <a:t>● </a:t>
            </a:r>
            <a:r>
              <a:rPr lang="en-GB" b="1" dirty="0">
                <a:solidFill>
                  <a:srgbClr val="0070C0"/>
                </a:solidFill>
              </a:rPr>
              <a:t>HPK-LGAD </a:t>
            </a:r>
            <a:r>
              <a:rPr lang="en-GB" b="1" dirty="0" err="1">
                <a:solidFill>
                  <a:srgbClr val="0070C0"/>
                </a:solidFill>
              </a:rPr>
              <a:t>σ</a:t>
            </a:r>
            <a:r>
              <a:rPr lang="en-GB" b="1" baseline="-25000" dirty="0" err="1">
                <a:solidFill>
                  <a:srgbClr val="0070C0"/>
                </a:solidFill>
              </a:rPr>
              <a:t>t</a:t>
            </a:r>
            <a:r>
              <a:rPr lang="en-GB" b="1" dirty="0">
                <a:solidFill>
                  <a:srgbClr val="0070C0"/>
                </a:solidFill>
              </a:rPr>
              <a:t> ~ 30 </a:t>
            </a:r>
            <a:r>
              <a:rPr lang="en-GB" b="1" dirty="0" err="1">
                <a:solidFill>
                  <a:srgbClr val="0070C0"/>
                </a:solidFill>
              </a:rPr>
              <a:t>ps</a:t>
            </a:r>
            <a:r>
              <a:rPr lang="en-GB" b="1" dirty="0">
                <a:solidFill>
                  <a:srgbClr val="0070C0"/>
                </a:solidFill>
              </a:rPr>
              <a:t> as time reference plan</a:t>
            </a:r>
            <a:r>
              <a:rPr lang="en-GB" dirty="0">
                <a:solidFill>
                  <a:srgbClr val="0070C0"/>
                </a:solidFill>
              </a:rPr>
              <a:t>e</a:t>
            </a:r>
          </a:p>
          <a:p>
            <a:r>
              <a:rPr lang="en-GB" dirty="0"/>
              <a:t>● Trigger and synchronization: Oscilloscope and TLU</a:t>
            </a:r>
          </a:p>
          <a:p>
            <a:r>
              <a:rPr lang="en-GB" dirty="0"/>
              <a:t>● EUDAQ2 for data taking</a:t>
            </a:r>
          </a:p>
        </p:txBody>
      </p:sp>
      <p:pic>
        <p:nvPicPr>
          <p:cNvPr id="10" name="Picture 9" descr="A diagram of a computer&#10;&#10;AI-generated content may be incorrect.">
            <a:extLst>
              <a:ext uri="{FF2B5EF4-FFF2-40B4-BE49-F238E27FC236}">
                <a16:creationId xmlns:a16="http://schemas.microsoft.com/office/drawing/2014/main" id="{602CF239-76D0-4F48-7B4B-4ADE0F50A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958" y="1324653"/>
            <a:ext cx="6823931" cy="28910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A49F44-2874-E6E8-0ADD-ECA7684A18C3}"/>
              </a:ext>
            </a:extLst>
          </p:cNvPr>
          <p:cNvSpPr txBox="1"/>
          <p:nvPr/>
        </p:nvSpPr>
        <p:spPr>
          <a:xfrm>
            <a:off x="-73572" y="1319347"/>
            <a:ext cx="239635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● Data acquired with </a:t>
            </a:r>
            <a:r>
              <a:rPr lang="en-GB" b="1" dirty="0">
                <a:solidFill>
                  <a:srgbClr val="0070C0"/>
                </a:solidFill>
              </a:rPr>
              <a:t>CAEN DT5742 16 channel (+ 1) digitizer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Analog bandwidth of 0.5 </a:t>
            </a:r>
            <a:r>
              <a:rPr lang="en-GB" dirty="0" err="1"/>
              <a:t>Ghz</a:t>
            </a:r>
            <a:r>
              <a:rPr lang="en-GB" dirty="0"/>
              <a:t> at 5 GS/s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 to 4 Chubut-2 boards per digitizer</a:t>
            </a:r>
          </a:p>
        </p:txBody>
      </p:sp>
      <p:sp>
        <p:nvSpPr>
          <p:cNvPr id="2" name="Google Shape;236;g23910432940_0_207">
            <a:extLst>
              <a:ext uri="{FF2B5EF4-FFF2-40B4-BE49-F238E27FC236}">
                <a16:creationId xmlns:a16="http://schemas.microsoft.com/office/drawing/2014/main" id="{F924DEDF-1814-A028-7CA7-FD0EC719FBC6}"/>
              </a:ext>
            </a:extLst>
          </p:cNvPr>
          <p:cNvSpPr txBox="1">
            <a:spLocks/>
          </p:cNvSpPr>
          <p:nvPr/>
        </p:nvSpPr>
        <p:spPr>
          <a:xfrm>
            <a:off x="152404" y="65087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3" name="Google Shape;237;g23910432940_0_207">
            <a:extLst>
              <a:ext uri="{FF2B5EF4-FFF2-40B4-BE49-F238E27FC236}">
                <a16:creationId xmlns:a16="http://schemas.microsoft.com/office/drawing/2014/main" id="{FDC513A8-9243-521D-AEE5-6F81F4E4A677}"/>
              </a:ext>
            </a:extLst>
          </p:cNvPr>
          <p:cNvSpPr txBox="1">
            <a:spLocks/>
          </p:cNvSpPr>
          <p:nvPr/>
        </p:nvSpPr>
        <p:spPr>
          <a:xfrm>
            <a:off x="152400" y="65798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4" name="Google Shape;128;g13160a931d2_0_50">
            <a:extLst>
              <a:ext uri="{FF2B5EF4-FFF2-40B4-BE49-F238E27FC236}">
                <a16:creationId xmlns:a16="http://schemas.microsoft.com/office/drawing/2014/main" id="{F5056240-3505-7E0A-84A9-3583EACB65C2}"/>
              </a:ext>
            </a:extLst>
          </p:cNvPr>
          <p:cNvSpPr txBox="1"/>
          <p:nvPr/>
        </p:nvSpPr>
        <p:spPr>
          <a:xfrm>
            <a:off x="8547945" y="65088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53043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>
          <a:extLst>
            <a:ext uri="{FF2B5EF4-FFF2-40B4-BE49-F238E27FC236}">
              <a16:creationId xmlns:a16="http://schemas.microsoft.com/office/drawing/2014/main" id="{F4BAF0EB-9860-1068-4462-40B37DFC0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">
            <a:extLst>
              <a:ext uri="{FF2B5EF4-FFF2-40B4-BE49-F238E27FC236}">
                <a16:creationId xmlns:a16="http://schemas.microsoft.com/office/drawing/2014/main" id="{B820937A-1707-CF57-909D-47DE3EA58A39}"/>
              </a:ext>
            </a:extLst>
          </p:cNvPr>
          <p:cNvSpPr txBox="1"/>
          <p:nvPr/>
        </p:nvSpPr>
        <p:spPr>
          <a:xfrm>
            <a:off x="5387580" y="65682"/>
            <a:ext cx="4061219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Preliminary results from latest TBs </a:t>
            </a:r>
            <a:endParaRPr dirty="0"/>
          </a:p>
        </p:txBody>
      </p:sp>
      <p:sp>
        <p:nvSpPr>
          <p:cNvPr id="226" name="Google Shape;226;p20">
            <a:extLst>
              <a:ext uri="{FF2B5EF4-FFF2-40B4-BE49-F238E27FC236}">
                <a16:creationId xmlns:a16="http://schemas.microsoft.com/office/drawing/2014/main" id="{39AD7251-8233-CB9E-412C-2AD49402B8BB}"/>
              </a:ext>
            </a:extLst>
          </p:cNvPr>
          <p:cNvSpPr txBox="1"/>
          <p:nvPr/>
        </p:nvSpPr>
        <p:spPr>
          <a:xfrm>
            <a:off x="8153808" y="6030581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0">
            <a:extLst>
              <a:ext uri="{FF2B5EF4-FFF2-40B4-BE49-F238E27FC236}">
                <a16:creationId xmlns:a16="http://schemas.microsoft.com/office/drawing/2014/main" id="{D186A603-1F61-7DCF-F3CE-5E74A4A75BB2}"/>
              </a:ext>
            </a:extLst>
          </p:cNvPr>
          <p:cNvSpPr txBox="1"/>
          <p:nvPr/>
        </p:nvSpPr>
        <p:spPr>
          <a:xfrm>
            <a:off x="8169574" y="6025325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F844A3-3703-B702-BEAB-B47492952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304" y="1849557"/>
            <a:ext cx="3606800" cy="2717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3126E8-A81C-BF73-EF54-90CDEF743949}"/>
              </a:ext>
            </a:extLst>
          </p:cNvPr>
          <p:cNvSpPr txBox="1"/>
          <p:nvPr/>
        </p:nvSpPr>
        <p:spPr>
          <a:xfrm>
            <a:off x="1041206" y="1398817"/>
            <a:ext cx="44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resolution of TI-LGADs irradiated at 1.5e15  </a:t>
            </a:r>
          </a:p>
        </p:txBody>
      </p:sp>
      <p:pic>
        <p:nvPicPr>
          <p:cNvPr id="7" name="Picture 6" descr="A graph of a number of points&#10;&#10;AI-generated content may be incorrect.">
            <a:extLst>
              <a:ext uri="{FF2B5EF4-FFF2-40B4-BE49-F238E27FC236}">
                <a16:creationId xmlns:a16="http://schemas.microsoft.com/office/drawing/2014/main" id="{2941D088-BBED-9D27-4B83-23C6C6C8E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8788" y="1282858"/>
            <a:ext cx="3072557" cy="35429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8A2987-04F0-9E9C-2BB9-517C24BF5812}"/>
              </a:ext>
            </a:extLst>
          </p:cNvPr>
          <p:cNvSpPr txBox="1"/>
          <p:nvPr/>
        </p:nvSpPr>
        <p:spPr>
          <a:xfrm>
            <a:off x="6934713" y="2738672"/>
            <a:ext cx="1679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V_bias</a:t>
            </a:r>
            <a:r>
              <a:rPr lang="en-GB" dirty="0"/>
              <a:t>=530V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8211C4-DAC4-7D34-8A37-5744457DA281}"/>
              </a:ext>
            </a:extLst>
          </p:cNvPr>
          <p:cNvSpPr txBox="1"/>
          <p:nvPr/>
        </p:nvSpPr>
        <p:spPr>
          <a:xfrm>
            <a:off x="6127530" y="1326337"/>
            <a:ext cx="289034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Hit-efficiency of TI-LGADs irradiated at 1.5e15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50B841-CFC4-9D4F-E78A-4C0E13A57911}"/>
              </a:ext>
            </a:extLst>
          </p:cNvPr>
          <p:cNvSpPr txBox="1"/>
          <p:nvPr/>
        </p:nvSpPr>
        <p:spPr>
          <a:xfrm>
            <a:off x="154809" y="4968770"/>
            <a:ext cx="88105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Analysis of the 2024-2025 data for TI-LGADs on-going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Set-up and methodology will be transferred to the future common test-beam campaigns organized by DRD3 WG5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Plan to characterize test-structures from the FBK production of trenched 3D sensors in upcoming DRD3 TBs</a:t>
            </a:r>
          </a:p>
        </p:txBody>
      </p:sp>
      <p:sp>
        <p:nvSpPr>
          <p:cNvPr id="4" name="Google Shape;237;g23910432940_0_207">
            <a:extLst>
              <a:ext uri="{FF2B5EF4-FFF2-40B4-BE49-F238E27FC236}">
                <a16:creationId xmlns:a16="http://schemas.microsoft.com/office/drawing/2014/main" id="{0D98BE9E-6B6D-BE32-E52C-5799524F07F4}"/>
              </a:ext>
            </a:extLst>
          </p:cNvPr>
          <p:cNvSpPr txBox="1">
            <a:spLocks/>
          </p:cNvSpPr>
          <p:nvPr/>
        </p:nvSpPr>
        <p:spPr>
          <a:xfrm>
            <a:off x="-89337" y="6254010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6" name="Google Shape;128;g13160a931d2_0_50">
            <a:extLst>
              <a:ext uri="{FF2B5EF4-FFF2-40B4-BE49-F238E27FC236}">
                <a16:creationId xmlns:a16="http://schemas.microsoft.com/office/drawing/2014/main" id="{93724532-ADFC-ED82-7114-EDA58DBFBE4D}"/>
              </a:ext>
            </a:extLst>
          </p:cNvPr>
          <p:cNvSpPr txBox="1"/>
          <p:nvPr/>
        </p:nvSpPr>
        <p:spPr>
          <a:xfrm>
            <a:off x="8306208" y="6182981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6;g23910432940_0_207">
            <a:extLst>
              <a:ext uri="{FF2B5EF4-FFF2-40B4-BE49-F238E27FC236}">
                <a16:creationId xmlns:a16="http://schemas.microsoft.com/office/drawing/2014/main" id="{2D30DF55-35B6-C485-0F3C-0B2F1AF1F5A3}"/>
              </a:ext>
            </a:extLst>
          </p:cNvPr>
          <p:cNvSpPr txBox="1">
            <a:spLocks/>
          </p:cNvSpPr>
          <p:nvPr/>
        </p:nvSpPr>
        <p:spPr>
          <a:xfrm>
            <a:off x="63067" y="6335331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13" name="Google Shape;237;g23910432940_0_207">
            <a:extLst>
              <a:ext uri="{FF2B5EF4-FFF2-40B4-BE49-F238E27FC236}">
                <a16:creationId xmlns:a16="http://schemas.microsoft.com/office/drawing/2014/main" id="{5B28674D-C727-7689-29CA-B859C3E88F7C}"/>
              </a:ext>
            </a:extLst>
          </p:cNvPr>
          <p:cNvSpPr txBox="1">
            <a:spLocks/>
          </p:cNvSpPr>
          <p:nvPr/>
        </p:nvSpPr>
        <p:spPr>
          <a:xfrm>
            <a:off x="63063" y="6406410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14" name="Google Shape;128;g13160a931d2_0_50">
            <a:extLst>
              <a:ext uri="{FF2B5EF4-FFF2-40B4-BE49-F238E27FC236}">
                <a16:creationId xmlns:a16="http://schemas.microsoft.com/office/drawing/2014/main" id="{23061B03-E355-0B0C-8757-19290A646067}"/>
              </a:ext>
            </a:extLst>
          </p:cNvPr>
          <p:cNvSpPr txBox="1"/>
          <p:nvPr/>
        </p:nvSpPr>
        <p:spPr>
          <a:xfrm>
            <a:off x="8458608" y="6335381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546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3910432940_0_107"/>
          <p:cNvSpPr txBox="1">
            <a:spLocks noGrp="1"/>
          </p:cNvSpPr>
          <p:nvPr>
            <p:ph type="title"/>
          </p:nvPr>
        </p:nvSpPr>
        <p:spPr>
          <a:xfrm>
            <a:off x="1661551" y="2890349"/>
            <a:ext cx="5820898" cy="2258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>
                <a:solidFill>
                  <a:srgbClr val="45818E"/>
                </a:solidFill>
              </a:rPr>
              <a:t>Task 6.2 </a:t>
            </a:r>
            <a:br>
              <a:rPr lang="en-GB" dirty="0">
                <a:solidFill>
                  <a:srgbClr val="45818E"/>
                </a:solidFill>
              </a:rPr>
            </a:br>
            <a:r>
              <a:rPr lang="en-GB" dirty="0">
                <a:solidFill>
                  <a:srgbClr val="45818E"/>
                </a:solidFill>
              </a:rPr>
              <a:t>Report from FBK</a:t>
            </a:r>
            <a:br>
              <a:rPr lang="en-GB" dirty="0">
                <a:solidFill>
                  <a:srgbClr val="45818E"/>
                </a:solidFill>
              </a:rPr>
            </a:br>
            <a:br>
              <a:rPr lang="en-GB" dirty="0">
                <a:solidFill>
                  <a:srgbClr val="45818E"/>
                </a:solidFill>
              </a:rPr>
            </a:br>
            <a:r>
              <a:rPr lang="en-GB" sz="1800" dirty="0">
                <a:solidFill>
                  <a:srgbClr val="45818E"/>
                </a:solidFill>
              </a:rPr>
              <a:t>MS 22: </a:t>
            </a:r>
            <a:r>
              <a:rPr lang="en-GB" sz="1800" b="0" dirty="0">
                <a:solidFill>
                  <a:srgbClr val="45818E"/>
                </a:solidFill>
              </a:rPr>
              <a:t>M18 completed - wafer layouts</a:t>
            </a:r>
            <a:br>
              <a:rPr lang="en-GB" sz="1800" dirty="0">
                <a:solidFill>
                  <a:srgbClr val="45818E"/>
                </a:solidFill>
              </a:rPr>
            </a:br>
            <a:r>
              <a:rPr lang="en-GB" sz="1800" dirty="0">
                <a:solidFill>
                  <a:srgbClr val="45818E"/>
                </a:solidFill>
              </a:rPr>
              <a:t>D6.1: </a:t>
            </a:r>
            <a:r>
              <a:rPr lang="en-GB" sz="1800" b="0" dirty="0">
                <a:solidFill>
                  <a:srgbClr val="45818E"/>
                </a:solidFill>
              </a:rPr>
              <a:t>due by Oct 2025 – completion of common production</a:t>
            </a:r>
            <a:br>
              <a:rPr lang="en-GB" sz="1800" b="0" dirty="0">
                <a:solidFill>
                  <a:srgbClr val="45818E"/>
                </a:solidFill>
              </a:rPr>
            </a:br>
            <a:r>
              <a:rPr lang="en-GB" sz="1800" b="0" dirty="0">
                <a:solidFill>
                  <a:srgbClr val="45818E"/>
                </a:solidFill>
                <a:hlinkClick r:id="rId3"/>
              </a:rPr>
              <a:t>Maurizio </a:t>
            </a:r>
            <a:r>
              <a:rPr lang="en-GB" sz="1800" b="0" dirty="0" err="1">
                <a:solidFill>
                  <a:srgbClr val="45818E"/>
                </a:solidFill>
                <a:hlinkClick r:id="rId3"/>
              </a:rPr>
              <a:t>Boscardin</a:t>
            </a:r>
            <a:r>
              <a:rPr lang="en-GB" sz="1800" b="0" dirty="0">
                <a:solidFill>
                  <a:srgbClr val="45818E"/>
                </a:solidFill>
                <a:hlinkClick r:id="rId3"/>
              </a:rPr>
              <a:t> </a:t>
            </a:r>
            <a:endParaRPr b="0" dirty="0">
              <a:solidFill>
                <a:srgbClr val="45818E"/>
              </a:solidFill>
            </a:endParaRPr>
          </a:p>
        </p:txBody>
      </p:sp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9DFABF80-4320-0DD4-1025-49356E91007A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E67B62E6-CBBC-87CE-1B4B-983E63803484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8" name="Google Shape;128;g13160a931d2_0_50">
            <a:extLst>
              <a:ext uri="{FF2B5EF4-FFF2-40B4-BE49-F238E27FC236}">
                <a16:creationId xmlns:a16="http://schemas.microsoft.com/office/drawing/2014/main" id="{AF4245C8-9149-A6A0-5AFD-8DC04FB1C669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2" descr="HD Green Simple Tick Mark Symbol Icon Sign PNG | Citypng">
            <a:extLst>
              <a:ext uri="{FF2B5EF4-FFF2-40B4-BE49-F238E27FC236}">
                <a16:creationId xmlns:a16="http://schemas.microsoft.com/office/drawing/2014/main" id="{ECD20D54-0249-7493-AA64-79ED0878A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449" y="4212232"/>
            <a:ext cx="624490" cy="62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716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b3f6099bc5_0_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  <p:sp>
        <p:nvSpPr>
          <p:cNvPr id="238" name="Google Shape;238;g2b3f6099bc5_0_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  <p:sp>
        <p:nvSpPr>
          <p:cNvPr id="239" name="Google Shape;239;g2b3f6099bc5_0_7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2b3f6099bc5_0_7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2b3f6099bc5_0_7"/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2b3f6099bc5_0_7"/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sz="2800" dirty="0"/>
              <a:t>Characterization of the FBK trenched 3D sensors</a:t>
            </a:r>
            <a:endParaRPr sz="2800" dirty="0"/>
          </a:p>
        </p:txBody>
      </p:sp>
      <p:sp>
        <p:nvSpPr>
          <p:cNvPr id="251" name="Google Shape;251;g2b3f6099bc5_0_7"/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F2C6F8-B266-C261-65FF-85A45EBA5D28}"/>
              </a:ext>
            </a:extLst>
          </p:cNvPr>
          <p:cNvSpPr txBox="1"/>
          <p:nvPr/>
        </p:nvSpPr>
        <p:spPr>
          <a:xfrm>
            <a:off x="240066" y="1177613"/>
            <a:ext cx="8513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/>
                </a:solidFill>
              </a:rPr>
              <a:t>Characterization mainly performed on previous productions of trenched 3D sensors carried out within the </a:t>
            </a:r>
            <a:r>
              <a:rPr lang="en-GB" b="1" dirty="0" err="1">
                <a:solidFill>
                  <a:schemeClr val="accent1"/>
                </a:solidFill>
              </a:rPr>
              <a:t>Timespot</a:t>
            </a:r>
            <a:r>
              <a:rPr lang="en-GB" b="1" dirty="0">
                <a:solidFill>
                  <a:schemeClr val="accent1"/>
                </a:solidFill>
              </a:rPr>
              <a:t> project (2019 and 2021)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378B03-0D6E-FF99-7526-F76DFBF09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945" y="2304194"/>
            <a:ext cx="2205500" cy="14830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5D082B-0D23-BD88-5A57-9089860C6E32}"/>
              </a:ext>
            </a:extLst>
          </p:cNvPr>
          <p:cNvSpPr txBox="1"/>
          <p:nvPr/>
        </p:nvSpPr>
        <p:spPr>
          <a:xfrm>
            <a:off x="4572000" y="1756664"/>
            <a:ext cx="46035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50"/>
              </a:spcBef>
            </a:pPr>
            <a:r>
              <a:rPr lang="en-GB" dirty="0">
                <a:effectLst/>
                <a:latin typeface="Calibri" panose="020F0502020204030204" pitchFamily="34" charset="0"/>
              </a:rPr>
              <a:t>Custom-made front-end electronics boards featuring a two-stage </a:t>
            </a:r>
            <a:r>
              <a:rPr lang="en-GB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transimpedence</a:t>
            </a:r>
            <a:r>
              <a:rPr lang="en-GB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amplifier </a:t>
            </a:r>
            <a:r>
              <a:rPr lang="en-GB" dirty="0">
                <a:effectLst/>
                <a:latin typeface="Calibri" panose="020F0502020204030204" pitchFamily="34" charset="0"/>
              </a:rPr>
              <a:t>made with fast </a:t>
            </a:r>
            <a:r>
              <a:rPr lang="en-GB" dirty="0" err="1">
                <a:effectLst/>
                <a:latin typeface="Calibri" panose="020F0502020204030204" pitchFamily="34" charset="0"/>
              </a:rPr>
              <a:t>SiGe</a:t>
            </a:r>
            <a:r>
              <a:rPr lang="en-GB" dirty="0">
                <a:effectLst/>
                <a:latin typeface="Calibri" panose="020F0502020204030204" pitchFamily="34" charset="0"/>
              </a:rPr>
              <a:t> BJTs</a:t>
            </a:r>
          </a:p>
        </p:txBody>
      </p:sp>
      <p:pic>
        <p:nvPicPr>
          <p:cNvPr id="7" name="Picture 6" descr="A graph and diagram of a graph&#10;&#10;AI-generated content may be incorrect.">
            <a:extLst>
              <a:ext uri="{FF2B5EF4-FFF2-40B4-BE49-F238E27FC236}">
                <a16:creationId xmlns:a16="http://schemas.microsoft.com/office/drawing/2014/main" id="{047D6B59-0BB1-CDC9-8DB9-2E1E216B7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84" y="2279884"/>
            <a:ext cx="4792664" cy="24357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947967-6912-C80C-5C4E-10FF9243FAAD}"/>
              </a:ext>
            </a:extLst>
          </p:cNvPr>
          <p:cNvSpPr txBox="1"/>
          <p:nvPr/>
        </p:nvSpPr>
        <p:spPr>
          <a:xfrm>
            <a:off x="154809" y="1801146"/>
            <a:ext cx="46876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effectLst/>
                <a:latin typeface="Calibri" panose="020F0502020204030204" pitchFamily="34" charset="0"/>
              </a:rPr>
              <a:t>Irradiated 3D trench sensors maintain excellent timing performance even after irradiation </a:t>
            </a:r>
            <a:endParaRPr lang="en-GB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CF9F8D-3AF3-F290-BAEF-642B846BF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0566" y="3742365"/>
            <a:ext cx="2646935" cy="26034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254EEBB-5D33-6637-5EDC-7C554A40F510}"/>
              </a:ext>
            </a:extLst>
          </p:cNvPr>
          <p:cNvSpPr txBox="1"/>
          <p:nvPr/>
        </p:nvSpPr>
        <p:spPr>
          <a:xfrm>
            <a:off x="2301766" y="3235698"/>
            <a:ext cx="46035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7F1CA9-514C-C244-509F-EE89BAA831B4}"/>
              </a:ext>
            </a:extLst>
          </p:cNvPr>
          <p:cNvSpPr txBox="1"/>
          <p:nvPr/>
        </p:nvSpPr>
        <p:spPr>
          <a:xfrm>
            <a:off x="15636" y="5271773"/>
            <a:ext cx="63300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The test-beam confirmed that trenched 3D sensors maintain the performance up to fluence of 10</a:t>
            </a:r>
            <a:r>
              <a:rPr lang="en-GB" b="1" baseline="30000" dirty="0">
                <a:solidFill>
                  <a:srgbClr val="0070C0"/>
                </a:solidFill>
              </a:rPr>
              <a:t>17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n</a:t>
            </a:r>
            <a:r>
              <a:rPr lang="en-GB" b="1" baseline="-25000" dirty="0" err="1">
                <a:solidFill>
                  <a:srgbClr val="0070C0"/>
                </a:solidFill>
              </a:rPr>
              <a:t>eq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/>
              <a:t>: </a:t>
            </a:r>
            <a:r>
              <a:rPr lang="en-GB" b="1" dirty="0">
                <a:solidFill>
                  <a:srgbClr val="FF0000"/>
                </a:solidFill>
              </a:rPr>
              <a:t>hit efficiency of 96.8% at 20</a:t>
            </a:r>
            <a:r>
              <a:rPr lang="en-GB" b="1" baseline="30000" dirty="0">
                <a:solidFill>
                  <a:srgbClr val="FF0000"/>
                </a:solidFill>
              </a:rPr>
              <a:t>o</a:t>
            </a:r>
            <a:r>
              <a:rPr lang="en-GB" b="1" dirty="0">
                <a:solidFill>
                  <a:srgbClr val="FF0000"/>
                </a:solidFill>
              </a:rPr>
              <a:t> angle</a:t>
            </a:r>
          </a:p>
        </p:txBody>
      </p:sp>
      <p:sp>
        <p:nvSpPr>
          <p:cNvPr id="4" name="Google Shape;236;g23910432940_0_207">
            <a:extLst>
              <a:ext uri="{FF2B5EF4-FFF2-40B4-BE49-F238E27FC236}">
                <a16:creationId xmlns:a16="http://schemas.microsoft.com/office/drawing/2014/main" id="{9595FAFC-72A4-2349-A3DD-8B4D0A651A4B}"/>
              </a:ext>
            </a:extLst>
          </p:cNvPr>
          <p:cNvSpPr txBox="1">
            <a:spLocks/>
          </p:cNvSpPr>
          <p:nvPr/>
        </p:nvSpPr>
        <p:spPr>
          <a:xfrm>
            <a:off x="102284" y="6345788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6" name="Google Shape;237;g23910432940_0_207">
            <a:extLst>
              <a:ext uri="{FF2B5EF4-FFF2-40B4-BE49-F238E27FC236}">
                <a16:creationId xmlns:a16="http://schemas.microsoft.com/office/drawing/2014/main" id="{EC3C4684-42C3-C2AD-9D3E-B88ADCAD542F}"/>
              </a:ext>
            </a:extLst>
          </p:cNvPr>
          <p:cNvSpPr txBox="1">
            <a:spLocks/>
          </p:cNvSpPr>
          <p:nvPr/>
        </p:nvSpPr>
        <p:spPr>
          <a:xfrm>
            <a:off x="102280" y="6416867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8" name="Google Shape;128;g13160a931d2_0_50">
            <a:extLst>
              <a:ext uri="{FF2B5EF4-FFF2-40B4-BE49-F238E27FC236}">
                <a16:creationId xmlns:a16="http://schemas.microsoft.com/office/drawing/2014/main" id="{B1050123-71D0-4F2D-AFC6-2B259FE9D453}"/>
              </a:ext>
            </a:extLst>
          </p:cNvPr>
          <p:cNvSpPr txBox="1"/>
          <p:nvPr/>
        </p:nvSpPr>
        <p:spPr>
          <a:xfrm>
            <a:off x="8497825" y="6345838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>
          <a:extLst>
            <a:ext uri="{FF2B5EF4-FFF2-40B4-BE49-F238E27FC236}">
              <a16:creationId xmlns:a16="http://schemas.microsoft.com/office/drawing/2014/main" id="{B859A24C-31A0-9B8A-59BD-43C86CA07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b3f6099bc5_0_7">
            <a:extLst>
              <a:ext uri="{FF2B5EF4-FFF2-40B4-BE49-F238E27FC236}">
                <a16:creationId xmlns:a16="http://schemas.microsoft.com/office/drawing/2014/main" id="{CFF6BF4E-37A2-46BA-1770-0289C41830B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  <p:sp>
        <p:nvSpPr>
          <p:cNvPr id="238" name="Google Shape;238;g2b3f6099bc5_0_7">
            <a:extLst>
              <a:ext uri="{FF2B5EF4-FFF2-40B4-BE49-F238E27FC236}">
                <a16:creationId xmlns:a16="http://schemas.microsoft.com/office/drawing/2014/main" id="{1B684FCC-4229-18E6-B5BA-FF3EAFC0B0A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  <p:sp>
        <p:nvSpPr>
          <p:cNvPr id="239" name="Google Shape;239;g2b3f6099bc5_0_7">
            <a:extLst>
              <a:ext uri="{FF2B5EF4-FFF2-40B4-BE49-F238E27FC236}">
                <a16:creationId xmlns:a16="http://schemas.microsoft.com/office/drawing/2014/main" id="{5A039AD8-EA2D-8D0D-25E4-7401845A1811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2b3f6099bc5_0_7">
            <a:extLst>
              <a:ext uri="{FF2B5EF4-FFF2-40B4-BE49-F238E27FC236}">
                <a16:creationId xmlns:a16="http://schemas.microsoft.com/office/drawing/2014/main" id="{D8017F19-6C9D-257C-F3E4-82BC4D003C84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2b3f6099bc5_0_7">
            <a:extLst>
              <a:ext uri="{FF2B5EF4-FFF2-40B4-BE49-F238E27FC236}">
                <a16:creationId xmlns:a16="http://schemas.microsoft.com/office/drawing/2014/main" id="{900EB5AD-A9E5-475F-BAB2-ECF580930C42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2b3f6099bc5_0_7">
            <a:extLst>
              <a:ext uri="{FF2B5EF4-FFF2-40B4-BE49-F238E27FC236}">
                <a16:creationId xmlns:a16="http://schemas.microsoft.com/office/drawing/2014/main" id="{1A781F06-D169-543A-F583-9AA808FA06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sz="2800" dirty="0"/>
              <a:t>Characterization of the FBK trenched 3D sensors - Outlook</a:t>
            </a:r>
            <a:endParaRPr sz="2800" dirty="0"/>
          </a:p>
        </p:txBody>
      </p:sp>
      <p:sp>
        <p:nvSpPr>
          <p:cNvPr id="251" name="Google Shape;251;g2b3f6099bc5_0_7">
            <a:extLst>
              <a:ext uri="{FF2B5EF4-FFF2-40B4-BE49-F238E27FC236}">
                <a16:creationId xmlns:a16="http://schemas.microsoft.com/office/drawing/2014/main" id="{22FAA514-E2B2-3F62-0181-17CC99E28F3D}"/>
              </a:ext>
            </a:extLst>
          </p:cNvPr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FA2805-7653-D1E7-CFEA-F5BE98BAC99E}"/>
              </a:ext>
            </a:extLst>
          </p:cNvPr>
          <p:cNvSpPr txBox="1"/>
          <p:nvPr/>
        </p:nvSpPr>
        <p:spPr>
          <a:xfrm>
            <a:off x="240066" y="1177613"/>
            <a:ext cx="85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b="1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Characterize 3D trench matrices from </a:t>
            </a:r>
            <a:r>
              <a:rPr lang="en-GB" sz="1600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AIDAInnovabatch</a:t>
            </a:r>
            <a:r>
              <a:rPr lang="en-GB" sz="1600" b="1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with the newly developed Ignite ASICs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74FCE8-A409-2950-EDF5-142F96C43B21}"/>
              </a:ext>
            </a:extLst>
          </p:cNvPr>
          <p:cNvSpPr txBox="1"/>
          <p:nvPr/>
        </p:nvSpPr>
        <p:spPr>
          <a:xfrm>
            <a:off x="2301766" y="3235698"/>
            <a:ext cx="46035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E5C3352-180C-0FF0-1C39-2306E655E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4497"/>
            <a:ext cx="9031524" cy="3836399"/>
          </a:xfrm>
          <a:prstGeom prst="rect">
            <a:avLst/>
          </a:prstGeom>
        </p:spPr>
      </p:pic>
      <p:sp>
        <p:nvSpPr>
          <p:cNvPr id="3" name="Google Shape;236;g23910432940_0_207">
            <a:extLst>
              <a:ext uri="{FF2B5EF4-FFF2-40B4-BE49-F238E27FC236}">
                <a16:creationId xmlns:a16="http://schemas.microsoft.com/office/drawing/2014/main" id="{6F3A8228-95A4-97BE-A5B3-D383E9E61925}"/>
              </a:ext>
            </a:extLst>
          </p:cNvPr>
          <p:cNvSpPr txBox="1">
            <a:spLocks/>
          </p:cNvSpPr>
          <p:nvPr/>
        </p:nvSpPr>
        <p:spPr>
          <a:xfrm>
            <a:off x="4" y="6288411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4" name="Google Shape;237;g23910432940_0_207">
            <a:extLst>
              <a:ext uri="{FF2B5EF4-FFF2-40B4-BE49-F238E27FC236}">
                <a16:creationId xmlns:a16="http://schemas.microsoft.com/office/drawing/2014/main" id="{39EF8061-78F1-396B-A1C1-88308DD11CDC}"/>
              </a:ext>
            </a:extLst>
          </p:cNvPr>
          <p:cNvSpPr txBox="1">
            <a:spLocks/>
          </p:cNvSpPr>
          <p:nvPr/>
        </p:nvSpPr>
        <p:spPr>
          <a:xfrm>
            <a:off x="0" y="6359490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5" name="Google Shape;128;g13160a931d2_0_50">
            <a:extLst>
              <a:ext uri="{FF2B5EF4-FFF2-40B4-BE49-F238E27FC236}">
                <a16:creationId xmlns:a16="http://schemas.microsoft.com/office/drawing/2014/main" id="{B3378AF8-173C-E492-C487-777E7D8E4EDF}"/>
              </a:ext>
            </a:extLst>
          </p:cNvPr>
          <p:cNvSpPr txBox="1"/>
          <p:nvPr/>
        </p:nvSpPr>
        <p:spPr>
          <a:xfrm>
            <a:off x="8395545" y="6288461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053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>
          <a:extLst>
            <a:ext uri="{FF2B5EF4-FFF2-40B4-BE49-F238E27FC236}">
              <a16:creationId xmlns:a16="http://schemas.microsoft.com/office/drawing/2014/main" id="{DD70BFB5-7035-72A0-2416-5A234BCA8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b3f6099bc5_0_7">
            <a:extLst>
              <a:ext uri="{FF2B5EF4-FFF2-40B4-BE49-F238E27FC236}">
                <a16:creationId xmlns:a16="http://schemas.microsoft.com/office/drawing/2014/main" id="{CE09E712-EA77-9B4E-C98A-22E3B7FEB7B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  <p:sp>
        <p:nvSpPr>
          <p:cNvPr id="238" name="Google Shape;238;g2b3f6099bc5_0_7">
            <a:extLst>
              <a:ext uri="{FF2B5EF4-FFF2-40B4-BE49-F238E27FC236}">
                <a16:creationId xmlns:a16="http://schemas.microsoft.com/office/drawing/2014/main" id="{75C7CA0A-DCD6-8664-90D9-BB5A63EE6A4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  <p:sp>
        <p:nvSpPr>
          <p:cNvPr id="239" name="Google Shape;239;g2b3f6099bc5_0_7">
            <a:extLst>
              <a:ext uri="{FF2B5EF4-FFF2-40B4-BE49-F238E27FC236}">
                <a16:creationId xmlns:a16="http://schemas.microsoft.com/office/drawing/2014/main" id="{C6BF831A-0593-4F2B-4C31-2A4C9ADF1E10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2b3f6099bc5_0_7">
            <a:extLst>
              <a:ext uri="{FF2B5EF4-FFF2-40B4-BE49-F238E27FC236}">
                <a16:creationId xmlns:a16="http://schemas.microsoft.com/office/drawing/2014/main" id="{7638B525-3228-E11B-6B4A-597D8E90B8E5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2b3f6099bc5_0_7">
            <a:extLst>
              <a:ext uri="{FF2B5EF4-FFF2-40B4-BE49-F238E27FC236}">
                <a16:creationId xmlns:a16="http://schemas.microsoft.com/office/drawing/2014/main" id="{3BCEF8E4-A213-1FF7-6317-44195D2AD368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2b3f6099bc5_0_7">
            <a:extLst>
              <a:ext uri="{FF2B5EF4-FFF2-40B4-BE49-F238E27FC236}">
                <a16:creationId xmlns:a16="http://schemas.microsoft.com/office/drawing/2014/main" id="{64C9BFA2-B216-335E-E6C6-A7E8424199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19144" y="0"/>
            <a:ext cx="4319805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sz="2800" dirty="0"/>
              <a:t>Simulations of LGAD and 3D sensors</a:t>
            </a:r>
            <a:endParaRPr sz="2800" dirty="0"/>
          </a:p>
        </p:txBody>
      </p:sp>
      <p:sp>
        <p:nvSpPr>
          <p:cNvPr id="251" name="Google Shape;251;g2b3f6099bc5_0_7">
            <a:extLst>
              <a:ext uri="{FF2B5EF4-FFF2-40B4-BE49-F238E27FC236}">
                <a16:creationId xmlns:a16="http://schemas.microsoft.com/office/drawing/2014/main" id="{1BFE0A86-EFA9-4232-56D0-2E8D91D58AA2}"/>
              </a:ext>
            </a:extLst>
          </p:cNvPr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Picture 201" descr="A diagram of a scientific experiment&#10;&#10;AI-generated content may be incorrect.">
            <a:extLst>
              <a:ext uri="{FF2B5EF4-FFF2-40B4-BE49-F238E27FC236}">
                <a16:creationId xmlns:a16="http://schemas.microsoft.com/office/drawing/2014/main" id="{6D120BA3-D100-F11E-5974-1AF7A65D0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418079"/>
            <a:ext cx="9177987" cy="4036790"/>
          </a:xfrm>
          <a:prstGeom prst="rect">
            <a:avLst/>
          </a:prstGeom>
        </p:spPr>
      </p:pic>
      <p:sp>
        <p:nvSpPr>
          <p:cNvPr id="204" name="TextBox 203">
            <a:extLst>
              <a:ext uri="{FF2B5EF4-FFF2-40B4-BE49-F238E27FC236}">
                <a16:creationId xmlns:a16="http://schemas.microsoft.com/office/drawing/2014/main" id="{E6FB54E4-BFD6-F2A2-C9C5-58FB2C43761C}"/>
              </a:ext>
            </a:extLst>
          </p:cNvPr>
          <p:cNvSpPr txBox="1"/>
          <p:nvPr/>
        </p:nvSpPr>
        <p:spPr>
          <a:xfrm>
            <a:off x="32655" y="5667385"/>
            <a:ext cx="9752476" cy="910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Recent upgrade of the </a:t>
            </a:r>
            <a:r>
              <a:rPr kumimoji="0" lang="en-US" altLang="it-IT" b="0" i="1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Perugia radiation damage model 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“</a:t>
            </a:r>
            <a:r>
              <a:rPr kumimoji="0" lang="en-US" altLang="it-IT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/>
                <a:ea typeface="Tahoma" panose="020B0604030504040204" pitchFamily="34" charset="0"/>
                <a:cs typeface="Tahoma" panose="020B0604030504040204" pitchFamily="34" charset="0"/>
              </a:rPr>
              <a:t>PerugiaModDoping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endParaRPr kumimoji="0" lang="en-US" altLang="it-IT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marR="0" lvl="1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Traps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parameterization (“New University of Perugia” TCAD model) 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Torino analytical parameterizations :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Gain Layer 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Bulk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effective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doping evolution 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kumimoji="0" lang="el-GR" altLang="it-IT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Φ</a:t>
            </a:r>
            <a:endParaRPr kumimoji="0" lang="en-US" altLang="it-IT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9734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>
          <a:extLst>
            <a:ext uri="{FF2B5EF4-FFF2-40B4-BE49-F238E27FC236}">
              <a16:creationId xmlns:a16="http://schemas.microsoft.com/office/drawing/2014/main" id="{195BCD63-0EB1-5F00-8541-8B6FA3D5B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b3f6099bc5_0_7">
            <a:extLst>
              <a:ext uri="{FF2B5EF4-FFF2-40B4-BE49-F238E27FC236}">
                <a16:creationId xmlns:a16="http://schemas.microsoft.com/office/drawing/2014/main" id="{0BDED196-0877-7755-3184-4D0E43DFC53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  <p:sp>
        <p:nvSpPr>
          <p:cNvPr id="238" name="Google Shape;238;g2b3f6099bc5_0_7">
            <a:extLst>
              <a:ext uri="{FF2B5EF4-FFF2-40B4-BE49-F238E27FC236}">
                <a16:creationId xmlns:a16="http://schemas.microsoft.com/office/drawing/2014/main" id="{BD7F2AD6-295C-99C0-7A25-A63D288FED8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  <p:sp>
        <p:nvSpPr>
          <p:cNvPr id="239" name="Google Shape;239;g2b3f6099bc5_0_7">
            <a:extLst>
              <a:ext uri="{FF2B5EF4-FFF2-40B4-BE49-F238E27FC236}">
                <a16:creationId xmlns:a16="http://schemas.microsoft.com/office/drawing/2014/main" id="{28895D8E-F0E1-34BC-7095-265221D44FEC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2b3f6099bc5_0_7">
            <a:extLst>
              <a:ext uri="{FF2B5EF4-FFF2-40B4-BE49-F238E27FC236}">
                <a16:creationId xmlns:a16="http://schemas.microsoft.com/office/drawing/2014/main" id="{E0C34786-703D-EEA1-530D-9BD15104C9CC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2b3f6099bc5_0_7">
            <a:extLst>
              <a:ext uri="{FF2B5EF4-FFF2-40B4-BE49-F238E27FC236}">
                <a16:creationId xmlns:a16="http://schemas.microsoft.com/office/drawing/2014/main" id="{75C3F69D-D146-1678-2E4B-BB22CAC7D92D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2b3f6099bc5_0_7">
            <a:extLst>
              <a:ext uri="{FF2B5EF4-FFF2-40B4-BE49-F238E27FC236}">
                <a16:creationId xmlns:a16="http://schemas.microsoft.com/office/drawing/2014/main" id="{6F48A3B6-6D13-D52E-2164-90236D18E4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45268" y="0"/>
            <a:ext cx="4183117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sz="2400" dirty="0"/>
              <a:t>LGAD: comparison of simulations and measurements</a:t>
            </a:r>
            <a:endParaRPr sz="2400" dirty="0"/>
          </a:p>
        </p:txBody>
      </p:sp>
      <p:sp>
        <p:nvSpPr>
          <p:cNvPr id="251" name="Google Shape;251;g2b3f6099bc5_0_7">
            <a:extLst>
              <a:ext uri="{FF2B5EF4-FFF2-40B4-BE49-F238E27FC236}">
                <a16:creationId xmlns:a16="http://schemas.microsoft.com/office/drawing/2014/main" id="{795FFF66-CA95-3F51-7D6E-DFE8AB2D55F0}"/>
              </a:ext>
            </a:extLst>
          </p:cNvPr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BB873F1-A486-6B6B-C858-306197527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46" y="1424196"/>
            <a:ext cx="8489892" cy="364360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7862619-82BA-CCE9-9437-5EDC79EDC91E}"/>
              </a:ext>
            </a:extLst>
          </p:cNvPr>
          <p:cNvSpPr txBox="1"/>
          <p:nvPr/>
        </p:nvSpPr>
        <p:spPr>
          <a:xfrm>
            <a:off x="228763" y="5067804"/>
            <a:ext cx="8408275" cy="1125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new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has been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verified 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LGAD devices, 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comparing TCAD simulations w/ measurements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UFSD2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production (FBK): static (DC), small-signal (AC) and gain behavior well reproduced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HPK2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production (HPK): DC, AC and gain behavior well reproduced</a:t>
            </a:r>
          </a:p>
        </p:txBody>
      </p:sp>
      <p:sp>
        <p:nvSpPr>
          <p:cNvPr id="2" name="Google Shape;259;p21">
            <a:extLst>
              <a:ext uri="{FF2B5EF4-FFF2-40B4-BE49-F238E27FC236}">
                <a16:creationId xmlns:a16="http://schemas.microsoft.com/office/drawing/2014/main" id="{F64D5FE4-AC66-115D-C352-F379222E4E33}"/>
              </a:ext>
            </a:extLst>
          </p:cNvPr>
          <p:cNvSpPr txBox="1">
            <a:spLocks/>
          </p:cNvSpPr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3" name="Google Shape;260;p21">
            <a:extLst>
              <a:ext uri="{FF2B5EF4-FFF2-40B4-BE49-F238E27FC236}">
                <a16:creationId xmlns:a16="http://schemas.microsoft.com/office/drawing/2014/main" id="{D71163B6-2D92-B020-78B5-51BAB294BB21}"/>
              </a:ext>
            </a:extLst>
          </p:cNvPr>
          <p:cNvSpPr txBox="1">
            <a:spLocks/>
          </p:cNvSpPr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4" name="Google Shape;261;p21">
            <a:extLst>
              <a:ext uri="{FF2B5EF4-FFF2-40B4-BE49-F238E27FC236}">
                <a16:creationId xmlns:a16="http://schemas.microsoft.com/office/drawing/2014/main" id="{E1A0FAE2-353C-C2C7-6F15-B1E91B4B0936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262;p21">
            <a:extLst>
              <a:ext uri="{FF2B5EF4-FFF2-40B4-BE49-F238E27FC236}">
                <a16:creationId xmlns:a16="http://schemas.microsoft.com/office/drawing/2014/main" id="{5D5225F2-C895-2E50-77B2-BEFD44199819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263;p21">
            <a:extLst>
              <a:ext uri="{FF2B5EF4-FFF2-40B4-BE49-F238E27FC236}">
                <a16:creationId xmlns:a16="http://schemas.microsoft.com/office/drawing/2014/main" id="{37A68969-8CFF-4771-422A-36C7BBDF9EE9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72;p21">
            <a:extLst>
              <a:ext uri="{FF2B5EF4-FFF2-40B4-BE49-F238E27FC236}">
                <a16:creationId xmlns:a16="http://schemas.microsoft.com/office/drawing/2014/main" id="{DC9A44C3-5841-D1A9-8294-909D4C8D1AE2}"/>
              </a:ext>
            </a:extLst>
          </p:cNvPr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36;g23910432940_0_207">
            <a:extLst>
              <a:ext uri="{FF2B5EF4-FFF2-40B4-BE49-F238E27FC236}">
                <a16:creationId xmlns:a16="http://schemas.microsoft.com/office/drawing/2014/main" id="{D1382722-9778-834C-C153-A231921FDDD1}"/>
              </a:ext>
            </a:extLst>
          </p:cNvPr>
          <p:cNvSpPr txBox="1">
            <a:spLocks/>
          </p:cNvSpPr>
          <p:nvPr/>
        </p:nvSpPr>
        <p:spPr>
          <a:xfrm>
            <a:off x="4" y="6288411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9" name="Google Shape;237;g23910432940_0_207">
            <a:extLst>
              <a:ext uri="{FF2B5EF4-FFF2-40B4-BE49-F238E27FC236}">
                <a16:creationId xmlns:a16="http://schemas.microsoft.com/office/drawing/2014/main" id="{D152CF28-AF56-9409-420A-23B86D48FBBA}"/>
              </a:ext>
            </a:extLst>
          </p:cNvPr>
          <p:cNvSpPr txBox="1">
            <a:spLocks/>
          </p:cNvSpPr>
          <p:nvPr/>
        </p:nvSpPr>
        <p:spPr>
          <a:xfrm>
            <a:off x="0" y="6359490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10" name="Google Shape;128;g13160a931d2_0_50">
            <a:extLst>
              <a:ext uri="{FF2B5EF4-FFF2-40B4-BE49-F238E27FC236}">
                <a16:creationId xmlns:a16="http://schemas.microsoft.com/office/drawing/2014/main" id="{0494AD6E-A9F2-67A2-F23F-9B28CE95DBB7}"/>
              </a:ext>
            </a:extLst>
          </p:cNvPr>
          <p:cNvSpPr txBox="1"/>
          <p:nvPr/>
        </p:nvSpPr>
        <p:spPr>
          <a:xfrm>
            <a:off x="8395545" y="6288461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5269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>
          <a:extLst>
            <a:ext uri="{FF2B5EF4-FFF2-40B4-BE49-F238E27FC236}">
              <a16:creationId xmlns:a16="http://schemas.microsoft.com/office/drawing/2014/main" id="{3B9391B7-1B42-A938-6090-5C380A1F3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b3f6099bc5_0_7">
            <a:extLst>
              <a:ext uri="{FF2B5EF4-FFF2-40B4-BE49-F238E27FC236}">
                <a16:creationId xmlns:a16="http://schemas.microsoft.com/office/drawing/2014/main" id="{D229C2A0-124F-C710-A300-0E6AAF195C5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  <p:sp>
        <p:nvSpPr>
          <p:cNvPr id="238" name="Google Shape;238;g2b3f6099bc5_0_7">
            <a:extLst>
              <a:ext uri="{FF2B5EF4-FFF2-40B4-BE49-F238E27FC236}">
                <a16:creationId xmlns:a16="http://schemas.microsoft.com/office/drawing/2014/main" id="{749213C4-525C-B7B1-65CA-69B44D6E8A8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  <p:sp>
        <p:nvSpPr>
          <p:cNvPr id="239" name="Google Shape;239;g2b3f6099bc5_0_7">
            <a:extLst>
              <a:ext uri="{FF2B5EF4-FFF2-40B4-BE49-F238E27FC236}">
                <a16:creationId xmlns:a16="http://schemas.microsoft.com/office/drawing/2014/main" id="{E41D472A-1ADA-81C1-B866-122AC05475CD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2b3f6099bc5_0_7">
            <a:extLst>
              <a:ext uri="{FF2B5EF4-FFF2-40B4-BE49-F238E27FC236}">
                <a16:creationId xmlns:a16="http://schemas.microsoft.com/office/drawing/2014/main" id="{CD4754DA-9375-A407-CDB0-54CF7D4E5AB7}"/>
              </a:ext>
            </a:extLst>
          </p:cNvPr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2b3f6099bc5_0_7">
            <a:extLst>
              <a:ext uri="{FF2B5EF4-FFF2-40B4-BE49-F238E27FC236}">
                <a16:creationId xmlns:a16="http://schemas.microsoft.com/office/drawing/2014/main" id="{97746FC6-FEC4-83C8-67D9-CA9706DF6899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2b3f6099bc5_0_7">
            <a:extLst>
              <a:ext uri="{FF2B5EF4-FFF2-40B4-BE49-F238E27FC236}">
                <a16:creationId xmlns:a16="http://schemas.microsoft.com/office/drawing/2014/main" id="{892F3D6C-D214-5AF2-9DDA-49D26BE752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09240" y="0"/>
            <a:ext cx="4719145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sz="2400" dirty="0"/>
              <a:t>        3D sensors: comparison of simulations and measurements</a:t>
            </a:r>
            <a:endParaRPr sz="2400" dirty="0"/>
          </a:p>
        </p:txBody>
      </p:sp>
      <p:sp>
        <p:nvSpPr>
          <p:cNvPr id="251" name="Google Shape;251;g2b3f6099bc5_0_7">
            <a:extLst>
              <a:ext uri="{FF2B5EF4-FFF2-40B4-BE49-F238E27FC236}">
                <a16:creationId xmlns:a16="http://schemas.microsoft.com/office/drawing/2014/main" id="{85B11434-6A0C-3EFC-3339-6FCA73DE0BAE}"/>
              </a:ext>
            </a:extLst>
          </p:cNvPr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A diagram of a model&#10;&#10;AI-generated content may be incorrect.">
            <a:extLst>
              <a:ext uri="{FF2B5EF4-FFF2-40B4-BE49-F238E27FC236}">
                <a16:creationId xmlns:a16="http://schemas.microsoft.com/office/drawing/2014/main" id="{BE3C6C07-24C2-C418-2552-64C4B4783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0" y="1257949"/>
            <a:ext cx="8346248" cy="3498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47D04B-67CD-EBDD-44E2-4962A8C26EC1}"/>
              </a:ext>
            </a:extLst>
          </p:cNvPr>
          <p:cNvSpPr txBox="1"/>
          <p:nvPr/>
        </p:nvSpPr>
        <p:spPr>
          <a:xfrm>
            <a:off x="-10640" y="4937344"/>
            <a:ext cx="9154510" cy="1452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Measurements and Simulation of 3D detectors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(in collaboration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with Trento group </a:t>
            </a:r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for 3D detectors modelling)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original CERN model needs some changes/modification to be able to proper reproduce/predict  the IV and CV measurements of 3Ds </a:t>
            </a:r>
            <a:r>
              <a:rPr kumimoji="0" lang="en-US" altLang="it-IT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 </a:t>
            </a:r>
            <a:r>
              <a:rPr lang="en-US" altLang="it-IT" b="0" dirty="0">
                <a:solidFill>
                  <a:srgbClr val="00B05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New measurements in Perugia on 3D detectors and test structures in the range 1-2.5×10</a:t>
            </a:r>
            <a:r>
              <a:rPr lang="en-US" altLang="it-IT" b="0" baseline="30000" dirty="0">
                <a:solidFill>
                  <a:srgbClr val="00B05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en-US" altLang="it-IT" b="0" dirty="0">
                <a:solidFill>
                  <a:srgbClr val="00B05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n/cm</a:t>
            </a:r>
            <a:r>
              <a:rPr lang="en-US" altLang="it-IT" b="0" baseline="30000" dirty="0">
                <a:solidFill>
                  <a:srgbClr val="00B05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altLang="it-IT" baseline="30000" dirty="0">
                <a:solidFill>
                  <a:srgbClr val="00B05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it-IT" dirty="0">
                <a:solidFill>
                  <a:srgbClr val="00B05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to drive simulations</a:t>
            </a:r>
            <a:endParaRPr kumimoji="0" lang="en-US" altLang="it-IT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198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  <p:sp>
        <p:nvSpPr>
          <p:cNvPr id="260" name="Google Shape;260;p2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  <p:sp>
        <p:nvSpPr>
          <p:cNvPr id="261" name="Google Shape;261;p21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1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1"/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1"/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/>
              <a:t>Wafer to wafer interconnection (I)</a:t>
            </a:r>
            <a:endParaRPr/>
          </a:p>
        </p:txBody>
      </p:sp>
      <p:sp>
        <p:nvSpPr>
          <p:cNvPr id="266" name="Google Shape;266;p21"/>
          <p:cNvSpPr txBox="1"/>
          <p:nvPr/>
        </p:nvSpPr>
        <p:spPr>
          <a:xfrm>
            <a:off x="4627260" y="1269861"/>
            <a:ext cx="3941433" cy="2641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Goal of th</a:t>
            </a:r>
            <a:r>
              <a:rPr lang="en-GB" b="1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e project: W2W bonding of passive CMOS sensors and Timepix3 chip wafers</a:t>
            </a:r>
            <a:endParaRPr lang="en-GB" sz="1400" b="1" i="0" u="none" strike="noStrike" cap="none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Fabrication of sensor wafers done in 2024 at </a:t>
            </a:r>
            <a:r>
              <a:rPr lang="en-GB" sz="1400" b="0" i="0" u="none" strike="noStrike" cap="none" dirty="0" err="1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Lfoundry</a:t>
            </a:r>
            <a:r>
              <a:rPr lang="en-GB" sz="14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 with an engineering run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72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Wafers are now at IZM for postprocessing  </a:t>
            </a:r>
            <a:endParaRPr lang="en-GB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72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2 wafers have been processed with backside metallization and front side handling wafer removal </a:t>
            </a:r>
            <a:r>
              <a:rPr lang="en-GB" sz="14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Wingdings" pitchFamily="2" charset="2"/>
              </a:rPr>
              <a:t> test results available  sensors are functional!</a:t>
            </a:r>
            <a:br>
              <a:rPr lang="en-GB" sz="14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400" b="0" i="0" u="none" strike="noStrike" cap="none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p21" descr="A diagram of different types of wa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454" y="4269381"/>
            <a:ext cx="5192110" cy="1414067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1"/>
          <p:cNvSpPr txBox="1"/>
          <p:nvPr/>
        </p:nvSpPr>
        <p:spPr>
          <a:xfrm>
            <a:off x="143176" y="3312621"/>
            <a:ext cx="8968169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 dirty="0">
                <a:solidFill>
                  <a:srgbClr val="0B94AC"/>
                </a:solidFill>
                <a:latin typeface="Calibri"/>
                <a:ea typeface="Calibri"/>
                <a:cs typeface="Calibri"/>
                <a:sym typeface="Calibri"/>
              </a:rPr>
              <a:t>The Cu/Sn bond will be supported by spin coated, photo-structured polymer layer which is joined simultaneously (polymer hybrid wafer bonding)</a:t>
            </a:r>
            <a:endParaRPr dirty="0"/>
          </a:p>
        </p:txBody>
      </p:sp>
      <p:sp>
        <p:nvSpPr>
          <p:cNvPr id="269" name="Google Shape;269;p21"/>
          <p:cNvSpPr txBox="1"/>
          <p:nvPr/>
        </p:nvSpPr>
        <p:spPr>
          <a:xfrm>
            <a:off x="5310564" y="4079632"/>
            <a:ext cx="3728386" cy="1854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 dirty="0">
                <a:solidFill>
                  <a:srgbClr val="0B94AC"/>
                </a:solidFill>
                <a:latin typeface="Calibri"/>
                <a:ea typeface="Calibri"/>
                <a:cs typeface="Calibri"/>
                <a:sym typeface="Calibri"/>
              </a:rPr>
              <a:t>Process evaluation with different wafer stacks</a:t>
            </a:r>
            <a:r>
              <a:rPr lang="en-GB" sz="1400" b="1" i="0" u="none" strike="noStrike" cap="none" dirty="0">
                <a:solidFill>
                  <a:srgbClr val="169C7C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400" b="0" i="0" u="none" strike="noStrike" cap="none" dirty="0">
              <a:solidFill>
                <a:srgbClr val="169C7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None/>
            </a:pPr>
            <a:endParaRPr lang="en-GB" dirty="0">
              <a:effectLst/>
              <a:latin typeface="Calibri" panose="020F0502020204030204" pitchFamily="34" charset="0"/>
            </a:endParaRPr>
          </a:p>
          <a:p>
            <a:pPr marL="285750" indent="-285750">
              <a:spcAft>
                <a:spcPts val="105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Polymer layer height and planarity </a:t>
            </a:r>
            <a:r>
              <a:rPr lang="en-GB" b="1" dirty="0">
                <a:solidFill>
                  <a:srgbClr val="005B7E"/>
                </a:solidFill>
                <a:effectLst/>
                <a:latin typeface="Calibri" panose="020F0502020204030204" pitchFamily="34" charset="0"/>
                <a:sym typeface="Wingdings" pitchFamily="2" charset="2"/>
              </a:rPr>
              <a:t> </a:t>
            </a: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Planarization process for the polymer developed and evaluated</a:t>
            </a:r>
          </a:p>
          <a:p>
            <a:pPr marL="285750" indent="-285750">
              <a:spcAft>
                <a:spcPts val="105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B7E"/>
                </a:solidFill>
                <a:latin typeface="Calibri" panose="020F0502020204030204" pitchFamily="34" charset="0"/>
              </a:rPr>
              <a:t>Planarization process developed for the Cu/Sn pillars</a:t>
            </a:r>
            <a:b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</a:br>
            <a:endParaRPr dirty="0"/>
          </a:p>
        </p:txBody>
      </p:sp>
      <p:sp>
        <p:nvSpPr>
          <p:cNvPr id="272" name="Google Shape;272;p21"/>
          <p:cNvSpPr txBox="1"/>
          <p:nvPr/>
        </p:nvSpPr>
        <p:spPr>
          <a:xfrm>
            <a:off x="8411311" y="6351144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038744-F196-DD99-EB14-D51F0B69E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08" y="1460131"/>
            <a:ext cx="3277701" cy="2185134"/>
          </a:xfrm>
          <a:prstGeom prst="rect">
            <a:avLst/>
          </a:prstGeom>
        </p:spPr>
      </p:pic>
      <p:sp>
        <p:nvSpPr>
          <p:cNvPr id="3" name="Google Shape;236;g23910432940_0_207">
            <a:extLst>
              <a:ext uri="{FF2B5EF4-FFF2-40B4-BE49-F238E27FC236}">
                <a16:creationId xmlns:a16="http://schemas.microsoft.com/office/drawing/2014/main" id="{C9F07C05-25DB-F0A8-17C1-FAEE19D178B7}"/>
              </a:ext>
            </a:extLst>
          </p:cNvPr>
          <p:cNvSpPr txBox="1">
            <a:spLocks/>
          </p:cNvSpPr>
          <p:nvPr/>
        </p:nvSpPr>
        <p:spPr>
          <a:xfrm>
            <a:off x="4" y="6288411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4" name="Google Shape;237;g23910432940_0_207">
            <a:extLst>
              <a:ext uri="{FF2B5EF4-FFF2-40B4-BE49-F238E27FC236}">
                <a16:creationId xmlns:a16="http://schemas.microsoft.com/office/drawing/2014/main" id="{8EB43FA8-2C83-2ED5-75B8-E13A401288AC}"/>
              </a:ext>
            </a:extLst>
          </p:cNvPr>
          <p:cNvSpPr txBox="1">
            <a:spLocks/>
          </p:cNvSpPr>
          <p:nvPr/>
        </p:nvSpPr>
        <p:spPr>
          <a:xfrm>
            <a:off x="0" y="6359490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5" name="Google Shape;128;g13160a931d2_0_50">
            <a:extLst>
              <a:ext uri="{FF2B5EF4-FFF2-40B4-BE49-F238E27FC236}">
                <a16:creationId xmlns:a16="http://schemas.microsoft.com/office/drawing/2014/main" id="{EB45EC8B-E598-3090-33FD-F1D67C368E82}"/>
              </a:ext>
            </a:extLst>
          </p:cNvPr>
          <p:cNvSpPr txBox="1"/>
          <p:nvPr/>
        </p:nvSpPr>
        <p:spPr>
          <a:xfrm>
            <a:off x="8395545" y="6288461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  <p:sp>
        <p:nvSpPr>
          <p:cNvPr id="279" name="Google Shape;279;p22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  <p:sp>
        <p:nvSpPr>
          <p:cNvPr id="280" name="Google Shape;280;p22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22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22"/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22"/>
          <p:cNvSpPr txBox="1">
            <a:spLocks noGrp="1"/>
          </p:cNvSpPr>
          <p:nvPr>
            <p:ph type="title"/>
          </p:nvPr>
        </p:nvSpPr>
        <p:spPr>
          <a:xfrm>
            <a:off x="4687613" y="10798"/>
            <a:ext cx="4423731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sz="2800" dirty="0"/>
              <a:t>Final W2W process evaluation with daisy chains  and outlook</a:t>
            </a:r>
            <a:endParaRPr sz="2800" dirty="0"/>
          </a:p>
        </p:txBody>
      </p:sp>
      <p:sp>
        <p:nvSpPr>
          <p:cNvPr id="293" name="Google Shape;293;p22"/>
          <p:cNvSpPr txBox="1"/>
          <p:nvPr/>
        </p:nvSpPr>
        <p:spPr>
          <a:xfrm>
            <a:off x="325821" y="5617686"/>
            <a:ext cx="824011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None/>
            </a:pPr>
            <a:r>
              <a:rPr lang="en-GB" sz="1600" b="1" i="0" u="none" strike="noStrike" cap="none" dirty="0">
                <a:solidFill>
                  <a:srgbClr val="0B94AC"/>
                </a:solidFill>
                <a:latin typeface="Calibri"/>
                <a:ea typeface="Calibri"/>
                <a:cs typeface="Calibri"/>
                <a:sym typeface="Calibri"/>
              </a:rPr>
              <a:t>After process validation: </a:t>
            </a:r>
            <a:r>
              <a:rPr lang="en-GB" sz="1600" b="1" i="0" u="none" strike="noStrike" cap="none" dirty="0">
                <a:solidFill>
                  <a:srgbClr val="0B94AC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en-GB" sz="1600" dirty="0">
                <a:solidFill>
                  <a:srgbClr val="07529A"/>
                </a:solidFill>
                <a:effectLst/>
                <a:latin typeface="Calibri" panose="020F0502020204030204" pitchFamily="34" charset="0"/>
              </a:rPr>
              <a:t>Start of W2W processing with real sensor and FE wafers </a:t>
            </a:r>
          </a:p>
          <a:p>
            <a:br>
              <a:rPr lang="en-GB" dirty="0">
                <a:solidFill>
                  <a:srgbClr val="07529A"/>
                </a:solidFill>
                <a:effectLst/>
                <a:latin typeface="Calibri" panose="020F0502020204030204" pitchFamily="34" charset="0"/>
              </a:rPr>
            </a:br>
            <a:endParaRPr lang="en-GB" dirty="0">
              <a:solidFill>
                <a:srgbClr val="07529A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4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400" b="0" i="0" u="none" strike="noStrike" cap="none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D2A73F-F665-ED45-2A40-D0E498690ED1}"/>
              </a:ext>
            </a:extLst>
          </p:cNvPr>
          <p:cNvSpPr txBox="1"/>
          <p:nvPr/>
        </p:nvSpPr>
        <p:spPr>
          <a:xfrm>
            <a:off x="325821" y="1293290"/>
            <a:ext cx="4687614" cy="2426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Batch 2 - Bonding process with planarized pillar bumps using daisy chain wafer: </a:t>
            </a:r>
            <a:endParaRPr lang="en-GB" dirty="0">
              <a:solidFill>
                <a:srgbClr val="005B7E"/>
              </a:solidFill>
              <a:effectLst/>
              <a:latin typeface="Calibri" panose="020F0502020204030204" pitchFamily="34" charset="0"/>
            </a:endParaRPr>
          </a:p>
          <a:p>
            <a:pPr>
              <a:spcAft>
                <a:spcPts val="165"/>
              </a:spcAft>
              <a:buFont typeface="+mj-lt"/>
              <a:buAutoNum type="arabicPeriod"/>
            </a:pP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Fabrication of new mask with adapted alignment marks </a:t>
            </a:r>
          </a:p>
          <a:p>
            <a:pPr>
              <a:spcAft>
                <a:spcPts val="165"/>
              </a:spcAft>
              <a:buFont typeface="+mj-lt"/>
              <a:buAutoNum type="arabicPeriod"/>
            </a:pP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Polymer bonding layer deposition and patterning </a:t>
            </a:r>
          </a:p>
          <a:p>
            <a:pPr>
              <a:spcAft>
                <a:spcPts val="165"/>
              </a:spcAft>
              <a:buFont typeface="+mj-lt"/>
              <a:buAutoNum type="arabicPeriod"/>
            </a:pP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Pillar formation by electroplating </a:t>
            </a:r>
          </a:p>
          <a:p>
            <a:pPr>
              <a:spcAft>
                <a:spcPts val="165"/>
              </a:spcAft>
              <a:buFont typeface="+mj-lt"/>
              <a:buAutoNum type="arabicPeriod"/>
            </a:pPr>
            <a:r>
              <a:rPr lang="en-GB" b="1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Pillar planarization (ongoing) </a:t>
            </a:r>
            <a:endParaRPr lang="en-GB" dirty="0">
              <a:solidFill>
                <a:srgbClr val="005B7E"/>
              </a:solidFill>
              <a:effectLst/>
              <a:latin typeface="Calibri" panose="020F0502020204030204" pitchFamily="34" charset="0"/>
            </a:endParaRPr>
          </a:p>
          <a:p>
            <a:pPr>
              <a:spcAft>
                <a:spcPts val="165"/>
              </a:spcAft>
              <a:buFont typeface="+mj-lt"/>
              <a:buAutoNum type="arabicPeriod"/>
            </a:pP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W2W bonding </a:t>
            </a:r>
          </a:p>
          <a:p>
            <a:pPr>
              <a:spcAft>
                <a:spcPts val="165"/>
              </a:spcAft>
              <a:buFont typeface="+mj-lt"/>
              <a:buAutoNum type="arabicPeriod"/>
            </a:pP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Backside thinning (target thickness 50</a:t>
            </a:r>
            <a:r>
              <a:rPr lang="el-GR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μ</a:t>
            </a: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m) </a:t>
            </a:r>
          </a:p>
          <a:p>
            <a:pPr>
              <a:spcAft>
                <a:spcPts val="165"/>
              </a:spcAft>
              <a:buFont typeface="+mj-lt"/>
              <a:buAutoNum type="arabicPeriod"/>
            </a:pP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Si-etch probe pad access window </a:t>
            </a:r>
          </a:p>
          <a:p>
            <a:pPr>
              <a:buFont typeface="+mj-lt"/>
              <a:buAutoNum type="arabicPeriod"/>
            </a:pPr>
            <a:r>
              <a:rPr lang="en-GB" dirty="0">
                <a:solidFill>
                  <a:srgbClr val="005B7E"/>
                </a:solidFill>
                <a:effectLst/>
                <a:latin typeface="Calibri" panose="020F0502020204030204" pitchFamily="34" charset="0"/>
              </a:rPr>
              <a:t>Electrical daisy chain and resistance measurements </a:t>
            </a:r>
          </a:p>
        </p:txBody>
      </p:sp>
      <p:pic>
        <p:nvPicPr>
          <p:cNvPr id="4098" name="Picture 2" descr="HD Green Simple Tick Mark Symbol Icon Sign PNG | Citypng">
            <a:extLst>
              <a:ext uri="{FF2B5EF4-FFF2-40B4-BE49-F238E27FC236}">
                <a16:creationId xmlns:a16="http://schemas.microsoft.com/office/drawing/2014/main" id="{CD3F2C1E-9BA2-9662-EA21-4B5AECAE8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1952"/>
            <a:ext cx="624490" cy="62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diagram of a structure wafer&#10;&#10;AI-generated content may be incorrect.">
            <a:extLst>
              <a:ext uri="{FF2B5EF4-FFF2-40B4-BE49-F238E27FC236}">
                <a16:creationId xmlns:a16="http://schemas.microsoft.com/office/drawing/2014/main" id="{7F0F17B4-C734-E103-3B58-C0FE96632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21" y="3728441"/>
            <a:ext cx="7772400" cy="1637367"/>
          </a:xfrm>
          <a:prstGeom prst="rect">
            <a:avLst/>
          </a:prstGeom>
        </p:spPr>
      </p:pic>
      <p:sp>
        <p:nvSpPr>
          <p:cNvPr id="2" name="Google Shape;236;g23910432940_0_207">
            <a:extLst>
              <a:ext uri="{FF2B5EF4-FFF2-40B4-BE49-F238E27FC236}">
                <a16:creationId xmlns:a16="http://schemas.microsoft.com/office/drawing/2014/main" id="{83260D30-DB98-8B82-5B6C-D83C4171D2CE}"/>
              </a:ext>
            </a:extLst>
          </p:cNvPr>
          <p:cNvSpPr txBox="1">
            <a:spLocks/>
          </p:cNvSpPr>
          <p:nvPr/>
        </p:nvSpPr>
        <p:spPr>
          <a:xfrm>
            <a:off x="4" y="6288411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4" name="Google Shape;237;g23910432940_0_207">
            <a:extLst>
              <a:ext uri="{FF2B5EF4-FFF2-40B4-BE49-F238E27FC236}">
                <a16:creationId xmlns:a16="http://schemas.microsoft.com/office/drawing/2014/main" id="{BA830484-79A6-2B64-CA16-DC7578515E51}"/>
              </a:ext>
            </a:extLst>
          </p:cNvPr>
          <p:cNvSpPr txBox="1">
            <a:spLocks/>
          </p:cNvSpPr>
          <p:nvPr/>
        </p:nvSpPr>
        <p:spPr>
          <a:xfrm>
            <a:off x="0" y="6359490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6" name="Google Shape;128;g13160a931d2_0_50">
            <a:extLst>
              <a:ext uri="{FF2B5EF4-FFF2-40B4-BE49-F238E27FC236}">
                <a16:creationId xmlns:a16="http://schemas.microsoft.com/office/drawing/2014/main" id="{7166A5A3-1123-2EF8-3090-1FEED44EC035}"/>
              </a:ext>
            </a:extLst>
          </p:cNvPr>
          <p:cNvSpPr txBox="1"/>
          <p:nvPr/>
        </p:nvSpPr>
        <p:spPr>
          <a:xfrm>
            <a:off x="8395545" y="6288461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g23910432940_0_130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16911"/>
          <a:stretch/>
        </p:blipFill>
        <p:spPr>
          <a:xfrm>
            <a:off x="0" y="1355695"/>
            <a:ext cx="4790711" cy="24489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33;g13160a931d2_0_50">
            <a:extLst>
              <a:ext uri="{FF2B5EF4-FFF2-40B4-BE49-F238E27FC236}">
                <a16:creationId xmlns:a16="http://schemas.microsoft.com/office/drawing/2014/main" id="{4ABF5CC9-E061-E643-A967-60E1F559FB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TI-</a:t>
            </a:r>
            <a:r>
              <a:rPr lang="en-GB" dirty="0" err="1"/>
              <a:t>LGAds</a:t>
            </a:r>
            <a:r>
              <a:rPr lang="en-GB" dirty="0"/>
              <a:t> in FBK</a:t>
            </a:r>
            <a:br>
              <a:rPr lang="en-GB" dirty="0"/>
            </a:br>
            <a:r>
              <a:rPr lang="en-GB" sz="1600" dirty="0"/>
              <a:t>Reminder</a:t>
            </a:r>
            <a:endParaRPr dirty="0"/>
          </a:p>
        </p:txBody>
      </p:sp>
      <p:pic>
        <p:nvPicPr>
          <p:cNvPr id="7" name="Google Shape;201;g23910432940_0_169">
            <a:extLst>
              <a:ext uri="{FF2B5EF4-FFF2-40B4-BE49-F238E27FC236}">
                <a16:creationId xmlns:a16="http://schemas.microsoft.com/office/drawing/2014/main" id="{A55606C7-9641-8F41-AF9D-75FB7F5CE17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t="10250"/>
          <a:stretch/>
        </p:blipFill>
        <p:spPr>
          <a:xfrm>
            <a:off x="4033564" y="3163430"/>
            <a:ext cx="4794750" cy="3074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C9E0F8-6C00-2646-94DC-50548F279D0B}"/>
              </a:ext>
            </a:extLst>
          </p:cNvPr>
          <p:cNvSpPr txBox="1"/>
          <p:nvPr/>
        </p:nvSpPr>
        <p:spPr>
          <a:xfrm>
            <a:off x="686129" y="4005432"/>
            <a:ext cx="2924198" cy="215443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</a:rPr>
              <a:t>One full </a:t>
            </a:r>
            <a:r>
              <a:rPr lang="en-GB" sz="1600" dirty="0" err="1">
                <a:effectLst/>
                <a:latin typeface="Arial" panose="020B0604020202020204" pitchFamily="34" charset="0"/>
              </a:rPr>
              <a:t>reticle</a:t>
            </a:r>
            <a:r>
              <a:rPr lang="en-GB" sz="1600" dirty="0">
                <a:effectLst/>
                <a:latin typeface="Arial" panose="020B0604020202020204" pitchFamily="34" charset="0"/>
              </a:rPr>
              <a:t> (about 2x2 cm)</a:t>
            </a:r>
            <a:br>
              <a:rPr lang="en-GB" sz="1600" dirty="0"/>
            </a:br>
            <a:r>
              <a:rPr lang="en-GB" sz="1600" dirty="0">
                <a:effectLst/>
                <a:latin typeface="Arial" panose="020B0604020202020204" pitchFamily="34" charset="0"/>
              </a:rPr>
              <a:t>4 quarter (about 1x1cm)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• Pixel &amp; strip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• PCM FBK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• 2x1 Test devices</a:t>
            </a:r>
            <a:br>
              <a:rPr lang="en-GB" dirty="0"/>
            </a:br>
            <a:r>
              <a:rPr lang="en-GB" sz="1800" dirty="0">
                <a:effectLst/>
                <a:latin typeface="Arial" panose="020B0604020202020204" pitchFamily="34" charset="0"/>
              </a:rPr>
              <a:t>In order to explore: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• Pitch: </a:t>
            </a:r>
            <a:r>
              <a:rPr lang="en-IT" dirty="0">
                <a:effectLst/>
                <a:latin typeface="Arial" panose="020B0604020202020204" pitchFamily="34" charset="0"/>
              </a:rPr>
              <a:t>42,55,1300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• Border: 4 version</a:t>
            </a:r>
            <a:br>
              <a:rPr lang="en-GB" dirty="0"/>
            </a:br>
            <a:r>
              <a:rPr lang="en-GB" dirty="0">
                <a:effectLst/>
                <a:latin typeface="Arial" panose="020B0604020202020204" pitchFamily="34" charset="0"/>
              </a:rPr>
              <a:t>• Number of trenches : 1 or 2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F57972-8DC4-7E45-B175-D0787F1D0102}"/>
              </a:ext>
            </a:extLst>
          </p:cNvPr>
          <p:cNvCxnSpPr/>
          <p:nvPr/>
        </p:nvCxnSpPr>
        <p:spPr>
          <a:xfrm>
            <a:off x="3341914" y="4005432"/>
            <a:ext cx="1230086" cy="392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14170-BC9C-C54B-A0A1-5ACDDECD3531}"/>
              </a:ext>
            </a:extLst>
          </p:cNvPr>
          <p:cNvCxnSpPr>
            <a:cxnSpLocks/>
          </p:cNvCxnSpPr>
          <p:nvPr/>
        </p:nvCxnSpPr>
        <p:spPr>
          <a:xfrm flipV="1">
            <a:off x="3341914" y="5352911"/>
            <a:ext cx="1230086" cy="683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oogle Shape;236;g23910432940_0_207">
            <a:extLst>
              <a:ext uri="{FF2B5EF4-FFF2-40B4-BE49-F238E27FC236}">
                <a16:creationId xmlns:a16="http://schemas.microsoft.com/office/drawing/2014/main" id="{61FA55ED-A77B-7EA2-50BB-1F731294B88B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8" name="Google Shape;237;g23910432940_0_207">
            <a:extLst>
              <a:ext uri="{FF2B5EF4-FFF2-40B4-BE49-F238E27FC236}">
                <a16:creationId xmlns:a16="http://schemas.microsoft.com/office/drawing/2014/main" id="{45AF84B5-3293-4868-7BA5-7CBDAFAB8C80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9" name="Google Shape;128;g13160a931d2_0_50">
            <a:extLst>
              <a:ext uri="{FF2B5EF4-FFF2-40B4-BE49-F238E27FC236}">
                <a16:creationId xmlns:a16="http://schemas.microsoft.com/office/drawing/2014/main" id="{E8EA52C6-1B29-6C1C-A1A6-527547D9E4AA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869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g23910432940_0_178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12010"/>
          <a:stretch/>
        </p:blipFill>
        <p:spPr>
          <a:xfrm>
            <a:off x="802750" y="1334527"/>
            <a:ext cx="7413132" cy="365953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33;g13160a931d2_0_50">
            <a:extLst>
              <a:ext uri="{FF2B5EF4-FFF2-40B4-BE49-F238E27FC236}">
                <a16:creationId xmlns:a16="http://schemas.microsoft.com/office/drawing/2014/main" id="{2878AAA2-6D96-9742-8D0A-F78BCA38AC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TI-</a:t>
            </a:r>
            <a:r>
              <a:rPr lang="en-GB" dirty="0" err="1"/>
              <a:t>LGAds</a:t>
            </a:r>
            <a:r>
              <a:rPr lang="en-GB" dirty="0"/>
              <a:t> in FBK</a:t>
            </a:r>
            <a:br>
              <a:rPr lang="en-GB" dirty="0"/>
            </a:br>
            <a:r>
              <a:rPr lang="en-GB" sz="1800" dirty="0"/>
              <a:t>Reminder</a:t>
            </a:r>
            <a:endParaRPr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B5ECF4-30A7-4245-A5A0-6818E9644AE9}"/>
              </a:ext>
            </a:extLst>
          </p:cNvPr>
          <p:cNvSpPr txBox="1"/>
          <p:nvPr/>
        </p:nvSpPr>
        <p:spPr>
          <a:xfrm>
            <a:off x="3731227" y="5128557"/>
            <a:ext cx="53077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Irradiations and test-beams carried out with these structures </a:t>
            </a:r>
            <a:r>
              <a:rPr lang="en-GB" sz="1600" dirty="0">
                <a:solidFill>
                  <a:schemeClr val="tx1"/>
                </a:solidFill>
                <a:sym typeface="Wingdings" pitchFamily="2" charset="2"/>
              </a:rPr>
              <a:t> see next slides </a:t>
            </a:r>
            <a:endParaRPr lang="en-GB" sz="1600" dirty="0">
              <a:solidFill>
                <a:schemeClr val="tx1"/>
              </a:solidFill>
            </a:endParaRPr>
          </a:p>
          <a:p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3" name="Google Shape;236;g23910432940_0_207">
            <a:extLst>
              <a:ext uri="{FF2B5EF4-FFF2-40B4-BE49-F238E27FC236}">
                <a16:creationId xmlns:a16="http://schemas.microsoft.com/office/drawing/2014/main" id="{C1F3FFA4-CBE7-2136-3983-A9E1D5045345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4" name="Google Shape;237;g23910432940_0_207">
            <a:extLst>
              <a:ext uri="{FF2B5EF4-FFF2-40B4-BE49-F238E27FC236}">
                <a16:creationId xmlns:a16="http://schemas.microsoft.com/office/drawing/2014/main" id="{1AE7F3E9-B4B7-8915-80FF-0DFE9E58BB02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5" name="Google Shape;128;g13160a931d2_0_50">
            <a:extLst>
              <a:ext uri="{FF2B5EF4-FFF2-40B4-BE49-F238E27FC236}">
                <a16:creationId xmlns:a16="http://schemas.microsoft.com/office/drawing/2014/main" id="{55603268-7198-FA30-9D1B-90A93F45BED0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421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33;g13160a931d2_0_50">
            <a:extLst>
              <a:ext uri="{FF2B5EF4-FFF2-40B4-BE49-F238E27FC236}">
                <a16:creationId xmlns:a16="http://schemas.microsoft.com/office/drawing/2014/main" id="{2878AAA2-6D96-9742-8D0A-F78BCA38AC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TI-</a:t>
            </a:r>
            <a:r>
              <a:rPr lang="en-GB" dirty="0" err="1"/>
              <a:t>LGAds</a:t>
            </a:r>
            <a:r>
              <a:rPr lang="en-GB" dirty="0"/>
              <a:t> in FBK</a:t>
            </a:r>
            <a:br>
              <a:rPr lang="en-GB" dirty="0"/>
            </a:br>
            <a:r>
              <a:rPr lang="en-GB" dirty="0"/>
              <a:t>Results: examples</a:t>
            </a:r>
            <a:endParaRPr dirty="0"/>
          </a:p>
        </p:txBody>
      </p:sp>
      <p:pic>
        <p:nvPicPr>
          <p:cNvPr id="4" name="Picture 3" descr="A graph of a sensor&#10;&#10;Description automatically generated">
            <a:extLst>
              <a:ext uri="{FF2B5EF4-FFF2-40B4-BE49-F238E27FC236}">
                <a16:creationId xmlns:a16="http://schemas.microsoft.com/office/drawing/2014/main" id="{2E33FF21-28A7-0947-8F85-E71EB08A5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855" y="1614485"/>
            <a:ext cx="3152643" cy="2197100"/>
          </a:xfrm>
          <a:prstGeom prst="rect">
            <a:avLst/>
          </a:prstGeom>
        </p:spPr>
      </p:pic>
      <p:pic>
        <p:nvPicPr>
          <p:cNvPr id="9" name="Picture 8" descr="A graph of a sensor&#10;&#10;Description automatically generated">
            <a:extLst>
              <a:ext uri="{FF2B5EF4-FFF2-40B4-BE49-F238E27FC236}">
                <a16:creationId xmlns:a16="http://schemas.microsoft.com/office/drawing/2014/main" id="{537B7B89-90F4-F644-B020-52CDC704C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4451" y="3858110"/>
            <a:ext cx="3440889" cy="2254825"/>
          </a:xfrm>
          <a:prstGeom prst="rect">
            <a:avLst/>
          </a:prstGeom>
        </p:spPr>
      </p:pic>
      <p:pic>
        <p:nvPicPr>
          <p:cNvPr id="11" name="Picture 10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B7659A4C-0DDA-614D-B144-5ED250055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4498" y="3850161"/>
            <a:ext cx="3562259" cy="2334313"/>
          </a:xfrm>
          <a:prstGeom prst="rect">
            <a:avLst/>
          </a:prstGeom>
        </p:spPr>
      </p:pic>
      <p:pic>
        <p:nvPicPr>
          <p:cNvPr id="13" name="Picture 12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592C666B-7077-D642-BF36-1AE150AC3E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8296" y="1662870"/>
            <a:ext cx="3352800" cy="21952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98300AC-0A3E-764B-9897-40688F05B11B}"/>
              </a:ext>
            </a:extLst>
          </p:cNvPr>
          <p:cNvSpPr txBox="1"/>
          <p:nvPr/>
        </p:nvSpPr>
        <p:spPr>
          <a:xfrm>
            <a:off x="2885040" y="1216356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Current Yield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9A33B6-B477-7247-BA15-5F37C884ADB9}"/>
              </a:ext>
            </a:extLst>
          </p:cNvPr>
          <p:cNvSpPr txBox="1"/>
          <p:nvPr/>
        </p:nvSpPr>
        <p:spPr>
          <a:xfrm>
            <a:off x="6059380" y="1224561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Breakdown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9435F-4217-D446-9385-69A0530CE6C0}"/>
              </a:ext>
            </a:extLst>
          </p:cNvPr>
          <p:cNvSpPr txBox="1"/>
          <p:nvPr/>
        </p:nvSpPr>
        <p:spPr>
          <a:xfrm rot="16200000">
            <a:off x="-491424" y="2521539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Large Structures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8439F8-AE5A-6346-86F4-2413EDA47DCF}"/>
              </a:ext>
            </a:extLst>
          </p:cNvPr>
          <p:cNvSpPr txBox="1"/>
          <p:nvPr/>
        </p:nvSpPr>
        <p:spPr>
          <a:xfrm rot="16200000">
            <a:off x="-487417" y="4863429"/>
            <a:ext cx="1609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Small Structures</a:t>
            </a:r>
          </a:p>
        </p:txBody>
      </p:sp>
      <p:pic>
        <p:nvPicPr>
          <p:cNvPr id="19" name="Picture 18" descr="A screenshot of a computer&#10;&#10;Description automatically generated">
            <a:extLst>
              <a:ext uri="{FF2B5EF4-FFF2-40B4-BE49-F238E27FC236}">
                <a16:creationId xmlns:a16="http://schemas.microsoft.com/office/drawing/2014/main" id="{6B959798-F131-E746-B181-C5B539C102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542" y="4583276"/>
            <a:ext cx="1041400" cy="1035050"/>
          </a:xfrm>
          <a:prstGeom prst="rect">
            <a:avLst/>
          </a:prstGeom>
        </p:spPr>
      </p:pic>
      <p:pic>
        <p:nvPicPr>
          <p:cNvPr id="23" name="Picture 22" descr="A screenshot of a computer&#10;&#10;Description automatically generated">
            <a:extLst>
              <a:ext uri="{FF2B5EF4-FFF2-40B4-BE49-F238E27FC236}">
                <a16:creationId xmlns:a16="http://schemas.microsoft.com/office/drawing/2014/main" id="{E70A0D96-E819-D44A-9F62-706D8DF4EA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764" y="2191027"/>
            <a:ext cx="1111250" cy="1104900"/>
          </a:xfrm>
          <a:prstGeom prst="rect">
            <a:avLst/>
          </a:prstGeom>
        </p:spPr>
      </p:pic>
      <p:sp>
        <p:nvSpPr>
          <p:cNvPr id="3" name="Google Shape;236;g23910432940_0_207">
            <a:extLst>
              <a:ext uri="{FF2B5EF4-FFF2-40B4-BE49-F238E27FC236}">
                <a16:creationId xmlns:a16="http://schemas.microsoft.com/office/drawing/2014/main" id="{D4CC10BD-6FDC-5744-4778-EED7D837134D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5" name="Google Shape;237;g23910432940_0_207">
            <a:extLst>
              <a:ext uri="{FF2B5EF4-FFF2-40B4-BE49-F238E27FC236}">
                <a16:creationId xmlns:a16="http://schemas.microsoft.com/office/drawing/2014/main" id="{9B5F875A-8FF6-F661-905B-BF605DD3D203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6" name="Google Shape;128;g13160a931d2_0_50">
            <a:extLst>
              <a:ext uri="{FF2B5EF4-FFF2-40B4-BE49-F238E27FC236}">
                <a16:creationId xmlns:a16="http://schemas.microsoft.com/office/drawing/2014/main" id="{60654D29-F46E-C0C4-EBE2-25B0F7AA80B4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2637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33;g13160a931d2_0_50">
            <a:extLst>
              <a:ext uri="{FF2B5EF4-FFF2-40B4-BE49-F238E27FC236}">
                <a16:creationId xmlns:a16="http://schemas.microsoft.com/office/drawing/2014/main" id="{2878AAA2-6D96-9742-8D0A-F78BCA38AC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TI-</a:t>
            </a:r>
            <a:r>
              <a:rPr lang="en-GB" dirty="0" err="1"/>
              <a:t>LGAds</a:t>
            </a:r>
            <a:r>
              <a:rPr lang="en-GB" dirty="0"/>
              <a:t> in FBK</a:t>
            </a:r>
            <a:br>
              <a:rPr lang="en-GB" dirty="0"/>
            </a:br>
            <a:r>
              <a:rPr lang="en-GB" dirty="0"/>
              <a:t>Conclusions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24B5B-FD0C-A542-B9AA-48E3B7B81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290181"/>
            <a:ext cx="7579029" cy="4886789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Fabrication of </a:t>
            </a:r>
            <a:r>
              <a:rPr lang="en-GB" dirty="0" err="1">
                <a:effectLst/>
                <a:latin typeface="Arial" panose="020B0604020202020204" pitchFamily="34" charset="0"/>
              </a:rPr>
              <a:t>Ti</a:t>
            </a:r>
            <a:r>
              <a:rPr lang="en-GB" dirty="0">
                <a:effectLst/>
                <a:latin typeface="Arial" panose="020B0604020202020204" pitchFamily="34" charset="0"/>
              </a:rPr>
              <a:t>-LGAD with carbon co-implantation with encouraging yield</a:t>
            </a:r>
          </a:p>
          <a:p>
            <a:r>
              <a:rPr lang="en-GB" dirty="0">
                <a:effectLst/>
                <a:latin typeface="Arial" panose="020B0604020202020204" pitchFamily="34" charset="0"/>
              </a:rPr>
              <a:t>Parts are available for testing: </a:t>
            </a:r>
          </a:p>
          <a:p>
            <a:pPr lvl="1"/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9 wafers 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UBM deposited @ IZM, back to FBK  for dicing  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</a:rPr>
              <a:t>1 wafer with UBM available already at CERN for distribution</a:t>
            </a:r>
          </a:p>
          <a:p>
            <a:pPr lvl="1"/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2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Wafers diced  @ FBK w/o UBM</a:t>
            </a:r>
          </a:p>
          <a:p>
            <a:pPr lvl="1"/>
            <a:endParaRPr lang="en-GB" dirty="0">
              <a:solidFill>
                <a:schemeClr val="accent3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effectLst/>
                <a:latin typeface="Arial" panose="020B0604020202020204" pitchFamily="34" charset="0"/>
              </a:rPr>
              <a:t>Sensors are being measured in different institutes and flip-chipped to Timepix3/Timepix4 chips whil</a:t>
            </a:r>
            <a:r>
              <a:rPr lang="en-GB" dirty="0">
                <a:latin typeface="Arial" panose="020B0604020202020204" pitchFamily="34" charset="0"/>
              </a:rPr>
              <a:t>e waiting for more pixelated timing chips to become available</a:t>
            </a:r>
            <a:endParaRPr lang="en-GB" dirty="0">
              <a:effectLst/>
              <a:latin typeface="Arial" panose="020B0604020202020204" pitchFamily="34" charset="0"/>
            </a:endParaRPr>
          </a:p>
          <a:p>
            <a:r>
              <a:rPr lang="en-GB" dirty="0">
                <a:effectLst/>
                <a:latin typeface="Arial" panose="020B0604020202020204" pitchFamily="34" charset="0"/>
              </a:rPr>
              <a:t>Two batches are planned within the DRD3 project in the next 3 years to further optimize process and design, and include structures compatible with the new timing chips</a:t>
            </a:r>
          </a:p>
          <a:p>
            <a:pPr marL="95250" indent="0">
              <a:buNone/>
            </a:pPr>
            <a:endParaRPr lang="en-US" dirty="0"/>
          </a:p>
        </p:txBody>
      </p:sp>
      <p:sp>
        <p:nvSpPr>
          <p:cNvPr id="4" name="Google Shape;236;g23910432940_0_207">
            <a:extLst>
              <a:ext uri="{FF2B5EF4-FFF2-40B4-BE49-F238E27FC236}">
                <a16:creationId xmlns:a16="http://schemas.microsoft.com/office/drawing/2014/main" id="{58A50623-53AA-4435-9A4E-C31F4B396CAE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5" name="Google Shape;237;g23910432940_0_207">
            <a:extLst>
              <a:ext uri="{FF2B5EF4-FFF2-40B4-BE49-F238E27FC236}">
                <a16:creationId xmlns:a16="http://schemas.microsoft.com/office/drawing/2014/main" id="{40DC050D-FAD4-C126-62E6-D5925B07BA20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6" name="Google Shape;128;g13160a931d2_0_50">
            <a:extLst>
              <a:ext uri="{FF2B5EF4-FFF2-40B4-BE49-F238E27FC236}">
                <a16:creationId xmlns:a16="http://schemas.microsoft.com/office/drawing/2014/main" id="{5F9628AA-E5CB-27E9-3138-EA98A2AEA4FF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2242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3910432940_0_207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3D in FBK</a:t>
            </a:r>
            <a:br>
              <a:rPr lang="en-GB" dirty="0"/>
            </a:br>
            <a:r>
              <a:rPr lang="en-GB" sz="2400" dirty="0"/>
              <a:t>Reminder</a:t>
            </a:r>
            <a:endParaRPr dirty="0"/>
          </a:p>
        </p:txBody>
      </p:sp>
      <p:sp>
        <p:nvSpPr>
          <p:cNvPr id="241" name="Google Shape;241;g23910432940_0_207"/>
          <p:cNvSpPr/>
          <p:nvPr/>
        </p:nvSpPr>
        <p:spPr>
          <a:xfrm>
            <a:off x="237400" y="57540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g23910432940_0_207"/>
          <p:cNvSpPr/>
          <p:nvPr/>
        </p:nvSpPr>
        <p:spPr>
          <a:xfrm>
            <a:off x="237400" y="57504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Google Shape;230;g23910432940_0_196">
            <a:extLst>
              <a:ext uri="{FF2B5EF4-FFF2-40B4-BE49-F238E27FC236}">
                <a16:creationId xmlns:a16="http://schemas.microsoft.com/office/drawing/2014/main" id="{592D6B1C-1F2C-A542-888D-E36955F6B2F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7014" r="10723" b="61788"/>
          <a:stretch/>
        </p:blipFill>
        <p:spPr>
          <a:xfrm>
            <a:off x="108858" y="1259863"/>
            <a:ext cx="6424246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9310735B-FC0D-AD4D-8BE0-5550BF882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186" y="3655287"/>
            <a:ext cx="4641850" cy="2570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7E771E-730E-2348-B59B-AD080C6C4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4944" y="2250463"/>
            <a:ext cx="2800198" cy="19104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5477C6-FB8C-9745-AEF8-FF0CC3A98880}"/>
              </a:ext>
            </a:extLst>
          </p:cNvPr>
          <p:cNvSpPr txBox="1"/>
          <p:nvPr/>
        </p:nvSpPr>
        <p:spPr>
          <a:xfrm>
            <a:off x="463254" y="2283326"/>
            <a:ext cx="577169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Lessons learnt by </a:t>
            </a:r>
            <a:r>
              <a:rPr lang="en-US" sz="1600" dirty="0" err="1"/>
              <a:t>TimeSPOT</a:t>
            </a:r>
            <a:r>
              <a:rPr lang="en-US" sz="1600" dirty="0"/>
              <a:t> project: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sym typeface="Wingdings" pitchFamily="2" charset="2"/>
              </a:rPr>
              <a:t>Two </a:t>
            </a:r>
            <a:r>
              <a:rPr lang="en-US" sz="1400" b="1" dirty="0">
                <a:solidFill>
                  <a:srgbClr val="0070C0"/>
                </a:solidFill>
                <a:sym typeface="Wingdings" pitchFamily="2" charset="2"/>
              </a:rPr>
              <a:t>types  of trenches </a:t>
            </a:r>
            <a:r>
              <a:rPr lang="en-US" sz="1400" dirty="0">
                <a:solidFill>
                  <a:srgbClr val="0070C0"/>
                </a:solidFill>
                <a:sym typeface="Wingdings" pitchFamily="2" charset="2"/>
              </a:rPr>
              <a:t>implemented.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Process </a:t>
            </a:r>
            <a:r>
              <a:rPr lang="en-GB" b="1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split</a:t>
            </a:r>
            <a:r>
              <a:rPr lang="en-GB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:  trench </a:t>
            </a:r>
            <a:r>
              <a:rPr lang="en-GB" b="1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filling</a:t>
            </a:r>
          </a:p>
          <a:p>
            <a:pPr lvl="2"/>
            <a:r>
              <a:rPr lang="en-GB" dirty="0">
                <a:effectLst/>
                <a:latin typeface="Arial" panose="020B0604020202020204" pitchFamily="34" charset="0"/>
              </a:rPr>
              <a:t>	Trench filling ( two poly </a:t>
            </a:r>
            <a:r>
              <a:rPr lang="en-GB" b="1" dirty="0">
                <a:effectLst/>
                <a:latin typeface="Arial" panose="020B0604020202020204" pitchFamily="34" charset="0"/>
              </a:rPr>
              <a:t>thickness</a:t>
            </a:r>
            <a:r>
              <a:rPr lang="en-GB" dirty="0">
                <a:effectLst/>
                <a:latin typeface="Arial" panose="020B0604020202020204" pitchFamily="34" charset="0"/>
              </a:rPr>
              <a:t> 2 or 3 </a:t>
            </a:r>
            <a:r>
              <a:rPr lang="el-GR" dirty="0">
                <a:effectLst/>
                <a:latin typeface="Helvetica" pitchFamily="2" charset="0"/>
              </a:rPr>
              <a:t>μ</a:t>
            </a:r>
            <a:r>
              <a:rPr lang="en-GB" dirty="0">
                <a:effectLst/>
                <a:latin typeface="Arial" panose="020B0604020202020204" pitchFamily="34" charset="0"/>
              </a:rPr>
              <a:t>m)</a:t>
            </a:r>
          </a:p>
          <a:p>
            <a:r>
              <a:rPr lang="en-GB" dirty="0">
                <a:effectLst/>
                <a:latin typeface="Arial" panose="020B0604020202020204" pitchFamily="34" charset="0"/>
              </a:rPr>
              <a:t>	Planarization (</a:t>
            </a:r>
            <a:r>
              <a:rPr lang="en-GB" b="1" dirty="0">
                <a:effectLst/>
                <a:latin typeface="Arial" panose="020B0604020202020204" pitchFamily="34" charset="0"/>
              </a:rPr>
              <a:t>BPSG</a:t>
            </a:r>
            <a:r>
              <a:rPr lang="en-GB" dirty="0">
                <a:effectLst/>
                <a:latin typeface="Arial" panose="020B0604020202020204" pitchFamily="34" charset="0"/>
              </a:rPr>
              <a:t> doped oxide)</a:t>
            </a:r>
          </a:p>
          <a:p>
            <a:endParaRPr lang="en-US" dirty="0"/>
          </a:p>
        </p:txBody>
      </p:sp>
      <p:sp>
        <p:nvSpPr>
          <p:cNvPr id="3" name="Google Shape;236;g23910432940_0_207">
            <a:extLst>
              <a:ext uri="{FF2B5EF4-FFF2-40B4-BE49-F238E27FC236}">
                <a16:creationId xmlns:a16="http://schemas.microsoft.com/office/drawing/2014/main" id="{AFAEA101-4816-04F4-38F5-8C1E96320B29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4" name="Google Shape;237;g23910432940_0_207">
            <a:extLst>
              <a:ext uri="{FF2B5EF4-FFF2-40B4-BE49-F238E27FC236}">
                <a16:creationId xmlns:a16="http://schemas.microsoft.com/office/drawing/2014/main" id="{3DB0CBE9-01A3-37D0-F6DB-59E7C33DC610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6" name="Google Shape;128;g13160a931d2_0_50">
            <a:extLst>
              <a:ext uri="{FF2B5EF4-FFF2-40B4-BE49-F238E27FC236}">
                <a16:creationId xmlns:a16="http://schemas.microsoft.com/office/drawing/2014/main" id="{EE62A4A3-A019-6D98-FF4F-5295306C9386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7676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3910432940_0_207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3D in FBK</a:t>
            </a:r>
            <a:br>
              <a:rPr lang="en-GB" dirty="0"/>
            </a:br>
            <a:r>
              <a:rPr lang="en-GB" sz="2000" dirty="0"/>
              <a:t>Reminder</a:t>
            </a:r>
            <a:endParaRPr dirty="0"/>
          </a:p>
        </p:txBody>
      </p:sp>
      <p:sp>
        <p:nvSpPr>
          <p:cNvPr id="241" name="Google Shape;241;g23910432940_0_207"/>
          <p:cNvSpPr/>
          <p:nvPr/>
        </p:nvSpPr>
        <p:spPr>
          <a:xfrm>
            <a:off x="237400" y="57540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g23910432940_0_207"/>
          <p:cNvSpPr/>
          <p:nvPr/>
        </p:nvSpPr>
        <p:spPr>
          <a:xfrm>
            <a:off x="237400" y="5750400"/>
            <a:ext cx="1130700" cy="30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Google Shape;255;g23910432940_0_219">
            <a:extLst>
              <a:ext uri="{FF2B5EF4-FFF2-40B4-BE49-F238E27FC236}">
                <a16:creationId xmlns:a16="http://schemas.microsoft.com/office/drawing/2014/main" id="{BDC80D3F-E75A-0C47-AFD7-618F9FBEE3E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18299"/>
          <a:stretch/>
        </p:blipFill>
        <p:spPr>
          <a:xfrm>
            <a:off x="97971" y="2293941"/>
            <a:ext cx="6329428" cy="29946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A37170-2F72-9A47-9C9F-4D7A68238400}"/>
              </a:ext>
            </a:extLst>
          </p:cNvPr>
          <p:cNvSpPr txBox="1"/>
          <p:nvPr/>
        </p:nvSpPr>
        <p:spPr>
          <a:xfrm>
            <a:off x="337457" y="1469571"/>
            <a:ext cx="1265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Layout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EC8091-2E78-2942-9FC7-060626FD3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2681" y="1861216"/>
            <a:ext cx="1850572" cy="16901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6E921D-0772-F642-A5F2-C20E65D2FD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2681" y="4447554"/>
            <a:ext cx="1850572" cy="16820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48CE0B-DF4D-A44B-9725-483D8F590B15}"/>
              </a:ext>
            </a:extLst>
          </p:cNvPr>
          <p:cNvSpPr txBox="1"/>
          <p:nvPr/>
        </p:nvSpPr>
        <p:spPr>
          <a:xfrm>
            <a:off x="7007036" y="1338911"/>
            <a:ext cx="1896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Wafer Layout </a:t>
            </a:r>
            <a:r>
              <a:rPr lang="en-GB" b="1" dirty="0">
                <a:effectLst/>
                <a:latin typeface="Arial" panose="020B0604020202020204" pitchFamily="34" charset="0"/>
              </a:rPr>
              <a:t>Sparse</a:t>
            </a:r>
          </a:p>
          <a:p>
            <a:r>
              <a:rPr lang="en-US" dirty="0"/>
              <a:t>18 shots per wafer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16A788-2BB7-AE45-886B-24934F8895D7}"/>
              </a:ext>
            </a:extLst>
          </p:cNvPr>
          <p:cNvSpPr txBox="1"/>
          <p:nvPr/>
        </p:nvSpPr>
        <p:spPr>
          <a:xfrm>
            <a:off x="7119855" y="3924334"/>
            <a:ext cx="1656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Wafer Layout </a:t>
            </a:r>
            <a:r>
              <a:rPr lang="en-GB" b="1" dirty="0">
                <a:effectLst/>
                <a:latin typeface="Arial" panose="020B0604020202020204" pitchFamily="34" charset="0"/>
              </a:rPr>
              <a:t>Full</a:t>
            </a:r>
          </a:p>
          <a:p>
            <a:r>
              <a:rPr lang="en-US" dirty="0"/>
              <a:t>29 shots per wafer</a:t>
            </a:r>
          </a:p>
        </p:txBody>
      </p:sp>
      <p:sp>
        <p:nvSpPr>
          <p:cNvPr id="6" name="Google Shape;236;g23910432940_0_207">
            <a:extLst>
              <a:ext uri="{FF2B5EF4-FFF2-40B4-BE49-F238E27FC236}">
                <a16:creationId xmlns:a16="http://schemas.microsoft.com/office/drawing/2014/main" id="{53952B9D-2F7E-D6C0-1C11-C856BFAF1F6B}"/>
              </a:ext>
            </a:extLst>
          </p:cNvPr>
          <p:cNvSpPr txBox="1">
            <a:spLocks/>
          </p:cNvSpPr>
          <p:nvPr/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400"/>
            </a:pP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Final Annual Meeting</a:t>
            </a:r>
          </a:p>
        </p:txBody>
      </p:sp>
      <p:sp>
        <p:nvSpPr>
          <p:cNvPr id="7" name="Google Shape;237;g23910432940_0_207">
            <a:extLst>
              <a:ext uri="{FF2B5EF4-FFF2-40B4-BE49-F238E27FC236}">
                <a16:creationId xmlns:a16="http://schemas.microsoft.com/office/drawing/2014/main" id="{2ABA39FD-742A-C958-55FD-403E82D8C491}"/>
              </a:ext>
            </a:extLst>
          </p:cNvPr>
          <p:cNvSpPr txBox="1">
            <a:spLocks/>
          </p:cNvSpPr>
          <p:nvPr/>
        </p:nvSpPr>
        <p:spPr>
          <a:xfrm>
            <a:off x="0" y="6427429"/>
            <a:ext cx="173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6th May 2025</a:t>
            </a:r>
          </a:p>
        </p:txBody>
      </p:sp>
      <p:sp>
        <p:nvSpPr>
          <p:cNvPr id="9" name="Google Shape;128;g13160a931d2_0_50">
            <a:extLst>
              <a:ext uri="{FF2B5EF4-FFF2-40B4-BE49-F238E27FC236}">
                <a16:creationId xmlns:a16="http://schemas.microsoft.com/office/drawing/2014/main" id="{232B0AC7-5E34-7505-7E63-C0818F4DA894}"/>
              </a:ext>
            </a:extLst>
          </p:cNvPr>
          <p:cNvSpPr txBox="1"/>
          <p:nvPr/>
        </p:nvSpPr>
        <p:spPr>
          <a:xfrm>
            <a:off x="8395545" y="635640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5744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7319</TotalTime>
  <Words>3249</Words>
  <Application>Microsoft Macintosh PowerPoint</Application>
  <PresentationFormat>On-screen Show (4:3)</PresentationFormat>
  <Paragraphs>488</Paragraphs>
  <Slides>36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Courier New</vt:lpstr>
      <vt:lpstr>Helvetica</vt:lpstr>
      <vt:lpstr>Roboto</vt:lpstr>
      <vt:lpstr>Tahoma</vt:lpstr>
      <vt:lpstr>Trebuchet MS</vt:lpstr>
      <vt:lpstr>Wingdings</vt:lpstr>
      <vt:lpstr>Office Theme</vt:lpstr>
      <vt:lpstr>WP6- Hybrid pixels sensors for 4D tracking and interconnection technologies</vt:lpstr>
      <vt:lpstr>WP6 Deliverables</vt:lpstr>
      <vt:lpstr>Task 6.2  Report from FBK  MS 22: M18 completed - wafer layouts D6.1: due by Oct 2025 – completion of common production Maurizio Boscardin </vt:lpstr>
      <vt:lpstr>TI-LGAds in FBK Reminder</vt:lpstr>
      <vt:lpstr>TI-LGAds in FBK Reminder</vt:lpstr>
      <vt:lpstr>TI-LGAds in FBK Results: examples</vt:lpstr>
      <vt:lpstr>TI-LGAds in FBK Conclusions</vt:lpstr>
      <vt:lpstr>3D in FBK Reminder</vt:lpstr>
      <vt:lpstr>3D in FBK Reminder</vt:lpstr>
      <vt:lpstr>3D in FBK Results</vt:lpstr>
      <vt:lpstr>3D in FBK Conclusions</vt:lpstr>
      <vt:lpstr>Task 6.2  Report from CNM  MS 22: M18 completed - wafer layouts D6.1: due by Oct 2025 – completion of common production Neil Moffat</vt:lpstr>
      <vt:lpstr>PowerPoint Presentation</vt:lpstr>
      <vt:lpstr>PowerPoint Presentation</vt:lpstr>
      <vt:lpstr>PowerPoint Presentation</vt:lpstr>
      <vt:lpstr>PowerPoint Presentation</vt:lpstr>
      <vt:lpstr>iLGAD in CNM Conclusions- so far</vt:lpstr>
      <vt:lpstr>PowerPoint Presentation</vt:lpstr>
      <vt:lpstr>PowerPoint Presentation</vt:lpstr>
      <vt:lpstr>Task 6.4  Interconnections: ACF  Talk by  Ahmet Lale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6.3  Validation and  Test beam organization     </vt:lpstr>
      <vt:lpstr>PowerPoint Presentation</vt:lpstr>
      <vt:lpstr>PowerPoint Presentation</vt:lpstr>
      <vt:lpstr>PowerPoint Presentation</vt:lpstr>
      <vt:lpstr>Characterization of the FBK trenched 3D sensors</vt:lpstr>
      <vt:lpstr>Characterization of the FBK trenched 3D sensors - Outlook</vt:lpstr>
      <vt:lpstr>Simulations of LGAD and 3D sensors</vt:lpstr>
      <vt:lpstr>LGAD: comparison of simulations and measurements</vt:lpstr>
      <vt:lpstr>        3D sensors: comparison of simulations and measurements</vt:lpstr>
      <vt:lpstr>Wafer to wafer interconnection (I)</vt:lpstr>
      <vt:lpstr>Final W2W process evaluation with daisy chains 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 introduction</dc:title>
  <dc:creator>Sabrina El Yacoubi</dc:creator>
  <cp:lastModifiedBy>Anna Macchiolo</cp:lastModifiedBy>
  <cp:revision>198</cp:revision>
  <dcterms:created xsi:type="dcterms:W3CDTF">2016-05-09T08:38:51Z</dcterms:created>
  <dcterms:modified xsi:type="dcterms:W3CDTF">2025-05-07T10:54:11Z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