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7"/>
  </p:notesMasterIdLst>
  <p:sldIdLst>
    <p:sldId id="267" r:id="rId5"/>
    <p:sldId id="271" r:id="rId6"/>
    <p:sldId id="273" r:id="rId7"/>
    <p:sldId id="274" r:id="rId8"/>
    <p:sldId id="275" r:id="rId9"/>
    <p:sldId id="272" r:id="rId10"/>
    <p:sldId id="291" r:id="rId11"/>
    <p:sldId id="278" r:id="rId12"/>
    <p:sldId id="279" r:id="rId13"/>
    <p:sldId id="289" r:id="rId14"/>
    <p:sldId id="301" r:id="rId15"/>
    <p:sldId id="260" r:id="rId16"/>
    <p:sldId id="314" r:id="rId17"/>
    <p:sldId id="315" r:id="rId18"/>
    <p:sldId id="302" r:id="rId19"/>
    <p:sldId id="311" r:id="rId20"/>
    <p:sldId id="308" r:id="rId21"/>
    <p:sldId id="490" r:id="rId22"/>
    <p:sldId id="323" r:id="rId23"/>
    <p:sldId id="283" r:id="rId24"/>
    <p:sldId id="573" r:id="rId25"/>
    <p:sldId id="574" r:id="rId26"/>
    <p:sldId id="575" r:id="rId27"/>
    <p:sldId id="577" r:id="rId28"/>
    <p:sldId id="319" r:id="rId29"/>
    <p:sldId id="320" r:id="rId30"/>
    <p:sldId id="321" r:id="rId31"/>
    <p:sldId id="317" r:id="rId32"/>
    <p:sldId id="318" r:id="rId33"/>
    <p:sldId id="305" r:id="rId34"/>
    <p:sldId id="312" r:id="rId35"/>
    <p:sldId id="30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4E5"/>
    <a:srgbClr val="340457"/>
    <a:srgbClr val="171A6C"/>
    <a:srgbClr val="44A7AB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58" autoAdjust="0"/>
    <p:restoredTop sz="94660"/>
  </p:normalViewPr>
  <p:slideViewPr>
    <p:cSldViewPr snapToGrid="0">
      <p:cViewPr varScale="1">
        <p:scale>
          <a:sx n="71" d="100"/>
          <a:sy n="71" d="100"/>
        </p:scale>
        <p:origin x="7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101004761.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dirty="0">
                <a:solidFill>
                  <a:schemeClr val="bg1"/>
                </a:solidFill>
                <a:latin typeface="+mn-lt"/>
              </a:rPr>
              <a:t>Advancement and Innovation for Detectors at Accelerators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731223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613980" y="0"/>
            <a:ext cx="6530020" cy="116539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2" y="0"/>
            <a:ext cx="2603864" cy="11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3" Type="http://schemas.openxmlformats.org/officeDocument/2006/relationships/image" Target="../media/image38.png"/><Relationship Id="rId7" Type="http://schemas.openxmlformats.org/officeDocument/2006/relationships/image" Target="../media/image41.jpg"/><Relationship Id="rId12" Type="http://schemas.openxmlformats.org/officeDocument/2006/relationships/image" Target="../media/image4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4.png"/><Relationship Id="rId5" Type="http://schemas.openxmlformats.org/officeDocument/2006/relationships/hyperlink" Target="https://indico.cern.ch/event/861104/contributions/4503026/attachments/2306756/3925200/PicoSecondWorkshop_geertsema.pdf" TargetMode="External"/><Relationship Id="rId10" Type="http://schemas.openxmlformats.org/officeDocument/2006/relationships/image" Target="../media/image43.png"/><Relationship Id="rId4" Type="http://schemas.openxmlformats.org/officeDocument/2006/relationships/image" Target="../media/image39.png"/><Relationship Id="rId9" Type="http://schemas.openxmlformats.org/officeDocument/2006/relationships/image" Target="../media/image22.png"/><Relationship Id="rId1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hyperlink" Target="https://indico.cern.ch/event/1074989/" TargetMode="External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hyperlink" Target="https://doi.org/10.3390/s2302096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390/s23020962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71.png"/><Relationship Id="rId7" Type="http://schemas.openxmlformats.org/officeDocument/2006/relationships/image" Target="../media/image6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gif"/><Relationship Id="rId4" Type="http://schemas.openxmlformats.org/officeDocument/2006/relationships/image" Target="../media/image72.png"/><Relationship Id="rId9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hyperlink" Target="https://doi.org/10.3390/s24248032" TargetMode="Externa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80.png"/><Relationship Id="rId7" Type="http://schemas.openxmlformats.org/officeDocument/2006/relationships/image" Target="../media/image81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ima.2022.166826" TargetMode="External"/><Relationship Id="rId5" Type="http://schemas.openxmlformats.org/officeDocument/2006/relationships/hyperlink" Target="https://iopscience.iop.org/article/10.1088/1748-0221/17/10/P10032/meta" TargetMode="External"/><Relationship Id="rId10" Type="http://schemas.openxmlformats.org/officeDocument/2006/relationships/image" Target="../media/image84.png"/><Relationship Id="rId4" Type="http://schemas.openxmlformats.org/officeDocument/2006/relationships/hyperlink" Target="https://doi.org/10.1016/j.nima.2022.167807" TargetMode="External"/><Relationship Id="rId9" Type="http://schemas.openxmlformats.org/officeDocument/2006/relationships/image" Target="../media/image8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hyperlink" Target="https://indico.cern.ch/event/1466985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ds.cern.ch/record/2925863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925863" TargetMode="External"/><Relationship Id="rId7" Type="http://schemas.openxmlformats.org/officeDocument/2006/relationships/image" Target="../media/image89.png"/><Relationship Id="rId2" Type="http://schemas.openxmlformats.org/officeDocument/2006/relationships/hyperlink" Target="https://indico.cern.ch/event/1466985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92202/contributions/6287693/" TargetMode="External"/><Relationship Id="rId2" Type="http://schemas.openxmlformats.org/officeDocument/2006/relationships/hyperlink" Target="https://zenodo.org/records/8027093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3390/s24165443" TargetMode="External"/><Relationship Id="rId3" Type="http://schemas.openxmlformats.org/officeDocument/2006/relationships/hyperlink" Target="https://doi.org/10.1016/j.nima.2022.167190" TargetMode="External"/><Relationship Id="rId7" Type="http://schemas.openxmlformats.org/officeDocument/2006/relationships/hyperlink" Target="https://doi.org/10.3390/s24248032" TargetMode="External"/><Relationship Id="rId2" Type="http://schemas.openxmlformats.org/officeDocument/2006/relationships/hyperlink" Target="https://doi.org/10.1364/AO.47078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ima.2023.168387" TargetMode="External"/><Relationship Id="rId5" Type="http://schemas.openxmlformats.org/officeDocument/2006/relationships/hyperlink" Target="https://doi.org/10.3390/s23020962" TargetMode="External"/><Relationship Id="rId4" Type="http://schemas.openxmlformats.org/officeDocument/2006/relationships/hyperlink" Target="https://doi.org/10.1088/1748-0221/17/08/c08011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17.png"/><Relationship Id="rId12" Type="http://schemas.openxmlformats.org/officeDocument/2006/relationships/image" Target="../media/image12.png"/><Relationship Id="rId17" Type="http://schemas.openxmlformats.org/officeDocument/2006/relationships/image" Target="../media/image16.png"/><Relationship Id="rId2" Type="http://schemas.openxmlformats.org/officeDocument/2006/relationships/image" Target="../media/image1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9.png"/><Relationship Id="rId15" Type="http://schemas.openxmlformats.org/officeDocument/2006/relationships/image" Target="../media/image14.png"/><Relationship Id="rId10" Type="http://schemas.openxmlformats.org/officeDocument/2006/relationships/image" Target="../media/image18.png"/><Relationship Id="rId19" Type="http://schemas.openxmlformats.org/officeDocument/2006/relationships/image" Target="../media/image20.png"/><Relationship Id="rId14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364/AO.470780" TargetMode="External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NS.2020.3044489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434" y="1645085"/>
            <a:ext cx="8780746" cy="2169678"/>
          </a:xfrm>
        </p:spPr>
        <p:txBody>
          <a:bodyPr>
            <a:normAutofit fontScale="90000"/>
          </a:bodyPr>
          <a:lstStyle/>
          <a:p>
            <a:r>
              <a:rPr lang="en-GB" dirty="0"/>
              <a:t>WP4.4 - Design &amp; Development of a </a:t>
            </a:r>
            <a:br>
              <a:rPr lang="en-GB" dirty="0"/>
            </a:br>
            <a:r>
              <a:rPr lang="en-GB" dirty="0"/>
              <a:t>Sensor Characterization System </a:t>
            </a:r>
            <a:br>
              <a:rPr lang="en-GB" dirty="0"/>
            </a:br>
            <a:r>
              <a:rPr lang="en-GB" dirty="0"/>
              <a:t>based on the TPA-TCT Technique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5"/>
            <a:ext cx="8780746" cy="1538524"/>
          </a:xfrm>
        </p:spPr>
        <p:txBody>
          <a:bodyPr/>
          <a:lstStyle/>
          <a:p>
            <a:r>
              <a:rPr lang="en-US" dirty="0" err="1"/>
              <a:t>AIDAinnova</a:t>
            </a:r>
            <a:r>
              <a:rPr lang="en-US" dirty="0"/>
              <a:t> final annual meeting, 5-8. May 2025, FZU, Prague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Michael Moll (CERN)</a:t>
            </a:r>
            <a:br>
              <a:rPr lang="en-US" dirty="0"/>
            </a:br>
            <a:r>
              <a:rPr lang="en-US" dirty="0"/>
              <a:t> on behalf of WP4.4.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155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474DFF4-C2DE-97C3-ACF1-E3FE0622A68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398421" y="2511688"/>
            <a:ext cx="1589760" cy="1296000"/>
          </a:xfrm>
          <a:prstGeom prst="rect">
            <a:avLst/>
          </a:prstGeom>
          <a:ln w="0">
            <a:noFill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964" y="1290695"/>
            <a:ext cx="2220677" cy="99968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b="1" dirty="0"/>
              <a:t>TPA-TCT systems have been set up at several institutes</a:t>
            </a:r>
            <a:endParaRPr lang="en-GB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71609" y="1"/>
            <a:ext cx="5167442" cy="1180288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171A6C"/>
                </a:solidFill>
              </a:rPr>
              <a:t>TPA-TCT systems </a:t>
            </a:r>
            <a:endParaRPr lang="en-GB" sz="4400" dirty="0">
              <a:solidFill>
                <a:srgbClr val="171A6C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EBAC13-2F33-3FDF-9B08-1CAD4DB6604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lum/>
          </a:blip>
          <a:srcRect/>
          <a:stretch>
            <a:fillRect/>
          </a:stretch>
        </p:blipFill>
        <p:spPr>
          <a:xfrm>
            <a:off x="2586915" y="1250327"/>
            <a:ext cx="3732014" cy="1562760"/>
          </a:xfrm>
          <a:prstGeom prst="roundRect">
            <a:avLst>
              <a:gd name="adj" fmla="val 12679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tx1"/>
            </a:solidFill>
          </a:ln>
          <a:effectLst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0C95678-FF81-ADAA-E4FE-CCAEA03FBA2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896937" y="1726078"/>
            <a:ext cx="1773878" cy="485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hlinkClick r:id="rId5"/>
            <a:extLst>
              <a:ext uri="{FF2B5EF4-FFF2-40B4-BE49-F238E27FC236}">
                <a16:creationId xmlns:a16="http://schemas.microsoft.com/office/drawing/2014/main" id="{0FDF12CD-2591-ED1E-0535-7859B6DAB74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284420" y="4547490"/>
            <a:ext cx="1750920" cy="1585609"/>
          </a:xfrm>
          <a:prstGeom prst="roundRect">
            <a:avLst>
              <a:gd name="adj" fmla="val 12679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1"/>
            </a:solidFill>
          </a:ln>
          <a:effectLst/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D8E62AF1-B83C-20CE-F9EC-6C4CD3A2CD4F}"/>
              </a:ext>
            </a:extLst>
          </p:cNvPr>
          <p:cNvGrpSpPr/>
          <p:nvPr/>
        </p:nvGrpSpPr>
        <p:grpSpPr>
          <a:xfrm>
            <a:off x="3200442" y="2949408"/>
            <a:ext cx="2940746" cy="1598082"/>
            <a:chOff x="5585760" y="3403800"/>
            <a:chExt cx="3748680" cy="214632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CC7A667-828F-DDBA-3E2C-C0D4BDD03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 l="14240" t="34561"/>
            <a:stretch>
              <a:fillRect/>
            </a:stretch>
          </p:blipFill>
          <p:spPr>
            <a:xfrm>
              <a:off x="5585760" y="3403800"/>
              <a:ext cx="3748680" cy="2146320"/>
            </a:xfrm>
            <a:prstGeom prst="roundRect">
              <a:avLst>
                <a:gd name="adj" fmla="val 12679"/>
              </a:avLst>
            </a:prstGeom>
            <a:solidFill>
              <a:srgbClr val="FFFFFF">
                <a:shade val="85000"/>
              </a:srgbClr>
            </a:solidFill>
            <a:ln w="38100">
              <a:solidFill>
                <a:schemeClr val="tx1"/>
              </a:solidFill>
            </a:ln>
            <a:effectLst/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635560C-52BE-572B-2EF2-FA9A0159EA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7864920" y="4865400"/>
              <a:ext cx="1353240" cy="463320"/>
            </a:xfrm>
            <a:prstGeom prst="roundRect">
              <a:avLst>
                <a:gd name="adj" fmla="val 12679"/>
              </a:avLst>
            </a:prstGeom>
            <a:solidFill>
              <a:srgbClr val="FFFFFF">
                <a:shade val="85000"/>
              </a:srgbClr>
            </a:solidFill>
            <a:ln w="38100">
              <a:solidFill>
                <a:schemeClr val="tx1"/>
              </a:solidFill>
            </a:ln>
            <a:effectLst/>
          </p:spPr>
        </p:pic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8443" y="2351197"/>
            <a:ext cx="1783173" cy="440290"/>
          </a:xfrm>
          <a:prstGeom prst="rect">
            <a:avLst/>
          </a:prstGeom>
        </p:spPr>
      </p:pic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5E4EC4B-3923-E24F-958B-B6D2B5905D72}"/>
              </a:ext>
            </a:extLst>
          </p:cNvPr>
          <p:cNvSpPr/>
          <p:nvPr/>
        </p:nvSpPr>
        <p:spPr>
          <a:xfrm>
            <a:off x="253937" y="2238724"/>
            <a:ext cx="2012186" cy="1677199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FF0000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/>
          <p:cNvSpPr txBox="1"/>
          <p:nvPr/>
        </p:nvSpPr>
        <p:spPr>
          <a:xfrm>
            <a:off x="678545" y="3569182"/>
            <a:ext cx="1097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LFC1500X</a:t>
            </a:r>
            <a:endParaRPr lang="en-GB" dirty="0"/>
          </a:p>
        </p:txBody>
      </p:sp>
      <p:grpSp>
        <p:nvGrpSpPr>
          <p:cNvPr id="33" name="Group 32"/>
          <p:cNvGrpSpPr/>
          <p:nvPr/>
        </p:nvGrpSpPr>
        <p:grpSpPr>
          <a:xfrm>
            <a:off x="2570433" y="4661336"/>
            <a:ext cx="2823202" cy="1562760"/>
            <a:chOff x="2876143" y="1801025"/>
            <a:chExt cx="3479261" cy="208031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3A66AF8-088E-ECB3-A987-85FD6E59A3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alphaModFix/>
              <a:lum/>
            </a:blip>
            <a:srcRect/>
            <a:stretch>
              <a:fillRect/>
            </a:stretch>
          </p:blipFill>
          <p:spPr>
            <a:xfrm>
              <a:off x="2885870" y="1801025"/>
              <a:ext cx="3463049" cy="2077069"/>
            </a:xfrm>
            <a:prstGeom prst="roundRect">
              <a:avLst>
                <a:gd name="adj" fmla="val 12679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85E4EC4B-3923-E24F-958B-B6D2B5905D72}"/>
                </a:ext>
              </a:extLst>
            </p:cNvPr>
            <p:cNvSpPr/>
            <p:nvPr/>
          </p:nvSpPr>
          <p:spPr>
            <a:xfrm>
              <a:off x="2876143" y="1815830"/>
              <a:ext cx="3479261" cy="2065506"/>
            </a:xfrm>
            <a:prstGeom prst="roundRect">
              <a:avLst>
                <a:gd name="adj" fmla="val 12591"/>
              </a:avLst>
            </a:prstGeom>
            <a:noFill/>
            <a:ln w="38100">
              <a:solidFill>
                <a:srgbClr val="340457"/>
              </a:solidFill>
            </a:ln>
            <a:effectLst>
              <a:outerShdw blurRad="127000" dist="381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3BD06B40-BD4F-EEA9-F59E-011CFB037BBA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/>
            <a:lum/>
          </a:blip>
          <a:srcRect/>
          <a:stretch>
            <a:fillRect/>
          </a:stretch>
        </p:blipFill>
        <p:spPr>
          <a:xfrm>
            <a:off x="3539682" y="5607673"/>
            <a:ext cx="913240" cy="548309"/>
          </a:xfrm>
          <a:prstGeom prst="roundRect">
            <a:avLst>
              <a:gd name="adj" fmla="val 1267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7" name="Right Arrow 36"/>
          <p:cNvSpPr/>
          <p:nvPr/>
        </p:nvSpPr>
        <p:spPr>
          <a:xfrm rot="20881608">
            <a:off x="2376996" y="2891422"/>
            <a:ext cx="337225" cy="29831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Arrow 37"/>
          <p:cNvSpPr/>
          <p:nvPr/>
        </p:nvSpPr>
        <p:spPr>
          <a:xfrm>
            <a:off x="2460596" y="3439844"/>
            <a:ext cx="337225" cy="29831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Arrow 38"/>
          <p:cNvSpPr/>
          <p:nvPr/>
        </p:nvSpPr>
        <p:spPr>
          <a:xfrm rot="2756928">
            <a:off x="2269523" y="4134856"/>
            <a:ext cx="337225" cy="29831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ight Arrow 39"/>
          <p:cNvSpPr/>
          <p:nvPr/>
        </p:nvSpPr>
        <p:spPr>
          <a:xfrm rot="5400000">
            <a:off x="1036094" y="4067169"/>
            <a:ext cx="314414" cy="29831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0C6BE5E-0A7E-90B9-BAC2-5DC854677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5FACFE4-F804-B3B2-90DD-EBD8890E2438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355571" y="5401794"/>
            <a:ext cx="807989" cy="377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1944C1-E3D8-520A-A4D3-6BF5F88EBA2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11783" y="2956432"/>
            <a:ext cx="1987276" cy="1321518"/>
          </a:xfrm>
          <a:prstGeom prst="rect">
            <a:avLst/>
          </a:prstGeom>
        </p:spPr>
      </p:pic>
      <p:sp>
        <p:nvSpPr>
          <p:cNvPr id="11" name="Rounded Rectangle 28">
            <a:extLst>
              <a:ext uri="{FF2B5EF4-FFF2-40B4-BE49-F238E27FC236}">
                <a16:creationId xmlns:a16="http://schemas.microsoft.com/office/drawing/2014/main" id="{D07CF7A3-A04E-5365-8D05-4E8A2A3D76A7}"/>
              </a:ext>
            </a:extLst>
          </p:cNvPr>
          <p:cNvSpPr/>
          <p:nvPr/>
        </p:nvSpPr>
        <p:spPr>
          <a:xfrm>
            <a:off x="6633263" y="2325760"/>
            <a:ext cx="2364963" cy="2352261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FF0000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9FBFD0-FF47-076D-C2C8-3A619AFAE6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13835" y="2493331"/>
            <a:ext cx="1783173" cy="4402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F2622DB-D6C6-02EC-0279-9573C0F7DFF5}"/>
              </a:ext>
            </a:extLst>
          </p:cNvPr>
          <p:cNvSpPr txBox="1"/>
          <p:nvPr/>
        </p:nvSpPr>
        <p:spPr>
          <a:xfrm>
            <a:off x="7401048" y="4273846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Pulsar</a:t>
            </a:r>
            <a:endParaRPr lang="en-GB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2E2A331B-3D26-A298-0394-AE61309049B1}"/>
              </a:ext>
            </a:extLst>
          </p:cNvPr>
          <p:cNvSpPr txBox="1">
            <a:spLocks/>
          </p:cNvSpPr>
          <p:nvPr/>
        </p:nvSpPr>
        <p:spPr>
          <a:xfrm>
            <a:off x="6562097" y="1653206"/>
            <a:ext cx="2541572" cy="68953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/>
              <a:t>The new </a:t>
            </a:r>
            <a:r>
              <a:rPr lang="en-US" sz="1800" b="1" dirty="0" err="1"/>
              <a:t>AIDAinnova</a:t>
            </a:r>
            <a:r>
              <a:rPr lang="en-US" sz="1800" b="1" dirty="0"/>
              <a:t> TPA-TCT laser (see following slides)</a:t>
            </a:r>
            <a:br>
              <a:rPr lang="en-US" sz="1800" b="1" dirty="0"/>
            </a:br>
            <a:r>
              <a:rPr lang="en-US" sz="1800" b="1" dirty="0"/>
              <a:t> has been distributed as well</a:t>
            </a:r>
            <a:endParaRPr lang="en-GB" sz="18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E219B5C-3D18-7C08-8F62-452E9C3177E7}"/>
              </a:ext>
            </a:extLst>
          </p:cNvPr>
          <p:cNvPicPr/>
          <p:nvPr/>
        </p:nvPicPr>
        <p:blipFill>
          <a:blip r:embed="rId14"/>
          <a:stretch/>
        </p:blipFill>
        <p:spPr>
          <a:xfrm>
            <a:off x="7347024" y="5214471"/>
            <a:ext cx="1081046" cy="1030253"/>
          </a:xfrm>
          <a:prstGeom prst="rect">
            <a:avLst/>
          </a:prstGeom>
          <a:ln w="0">
            <a:noFill/>
          </a:ln>
        </p:spPr>
      </p:pic>
      <p:sp>
        <p:nvSpPr>
          <p:cNvPr id="23" name="Right Arrow 39">
            <a:extLst>
              <a:ext uri="{FF2B5EF4-FFF2-40B4-BE49-F238E27FC236}">
                <a16:creationId xmlns:a16="http://schemas.microsoft.com/office/drawing/2014/main" id="{7E38F760-33BC-2078-D286-BF03E951E89D}"/>
              </a:ext>
            </a:extLst>
          </p:cNvPr>
          <p:cNvSpPr/>
          <p:nvPr/>
        </p:nvSpPr>
        <p:spPr>
          <a:xfrm rot="5400000">
            <a:off x="7730340" y="4815389"/>
            <a:ext cx="314414" cy="29831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97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6629" y="2178995"/>
            <a:ext cx="8149805" cy="2870083"/>
          </a:xfrm>
        </p:spPr>
        <p:txBody>
          <a:bodyPr>
            <a:normAutofit/>
          </a:bodyPr>
          <a:lstStyle/>
          <a:p>
            <a:pPr algn="ctr"/>
            <a:r>
              <a:rPr lang="en-GB" sz="4400" dirty="0">
                <a:solidFill>
                  <a:schemeClr val="tx1"/>
                </a:solidFill>
              </a:rPr>
              <a:t>A new TPA-TCT laser</a:t>
            </a:r>
            <a:br>
              <a:rPr lang="en-GB" sz="4400" dirty="0">
                <a:solidFill>
                  <a:schemeClr val="tx1"/>
                </a:solidFill>
              </a:rPr>
            </a:br>
            <a:br>
              <a:rPr lang="en-GB" sz="4400" dirty="0">
                <a:solidFill>
                  <a:schemeClr val="tx1"/>
                </a:solidFill>
              </a:rPr>
            </a:br>
            <a:r>
              <a:rPr lang="en-GB" sz="2800" b="0" dirty="0">
                <a:solidFill>
                  <a:schemeClr val="tx1"/>
                </a:solidFill>
              </a:rPr>
              <a:t>- developed  in the </a:t>
            </a:r>
            <a:r>
              <a:rPr lang="en-GB" sz="2800" b="0" dirty="0" err="1">
                <a:solidFill>
                  <a:schemeClr val="tx1"/>
                </a:solidFill>
              </a:rPr>
              <a:t>AIDAinnova</a:t>
            </a:r>
            <a:r>
              <a:rPr lang="en-GB" sz="2800" b="0" dirty="0">
                <a:solidFill>
                  <a:schemeClr val="tx1"/>
                </a:solidFill>
              </a:rPr>
              <a:t> Task 4.4. framework -</a:t>
            </a:r>
            <a:br>
              <a:rPr lang="en-GB" sz="2000" b="0" dirty="0">
                <a:solidFill>
                  <a:schemeClr val="tx1"/>
                </a:solidFill>
              </a:rPr>
            </a:br>
            <a:br>
              <a:rPr lang="en-GB" sz="3600" dirty="0">
                <a:solidFill>
                  <a:schemeClr val="tx1"/>
                </a:solidFill>
              </a:rPr>
            </a:b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58951C-42EA-ED79-4F91-E2B9A2C25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571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07" y="1337145"/>
            <a:ext cx="2073780" cy="1289323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49038" y="1"/>
            <a:ext cx="5790013" cy="1077238"/>
          </a:xfrm>
        </p:spPr>
        <p:txBody>
          <a:bodyPr>
            <a:normAutofit/>
          </a:bodyPr>
          <a:lstStyle/>
          <a:p>
            <a:r>
              <a:rPr lang="en-GB" sz="3600" dirty="0" err="1">
                <a:solidFill>
                  <a:schemeClr val="tx1"/>
                </a:solidFill>
              </a:rPr>
              <a:t>Fiber</a:t>
            </a:r>
            <a:r>
              <a:rPr lang="en-GB" sz="3600" dirty="0">
                <a:solidFill>
                  <a:schemeClr val="tx1"/>
                </a:solidFill>
              </a:rPr>
              <a:t> based TPA-TCT System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276272" y="1278903"/>
            <a:ext cx="3132307" cy="22762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n 8" descr="Imagen que contiene electrónica&#10;&#10;Descripción generada automáticamente">
            <a:extLst>
              <a:ext uri="{FF2B5EF4-FFF2-40B4-BE49-F238E27FC236}">
                <a16:creationId xmlns:a16="http://schemas.microsoft.com/office/drawing/2014/main" id="{9582E7CD-8FCF-48A5-967B-2D6AFEE1E6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657" y="1801828"/>
            <a:ext cx="2785090" cy="1531749"/>
          </a:xfrm>
          <a:prstGeom prst="rect">
            <a:avLst/>
          </a:prstGeom>
        </p:spPr>
      </p:pic>
      <p:sp>
        <p:nvSpPr>
          <p:cNvPr id="6" name="Shape 181">
            <a:extLst>
              <a:ext uri="{FF2B5EF4-FFF2-40B4-BE49-F238E27FC236}">
                <a16:creationId xmlns:a16="http://schemas.microsoft.com/office/drawing/2014/main" id="{FF986114-E019-497D-8CF6-0D789396F3AB}"/>
              </a:ext>
            </a:extLst>
          </p:cNvPr>
          <p:cNvSpPr/>
          <p:nvPr/>
        </p:nvSpPr>
        <p:spPr>
          <a:xfrm>
            <a:off x="3653437" y="1806280"/>
            <a:ext cx="1057228" cy="51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algn="ctr" defTabSz="457200">
              <a:spcBef>
                <a:spcPts val="1200"/>
              </a:spcBef>
              <a:buSzPct val="100000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Collimated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</a:p>
          <a:p>
            <a:pPr algn="ctr" defTabSz="457200">
              <a:buSzPct val="100000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Output</a:t>
            </a:r>
          </a:p>
        </p:txBody>
      </p:sp>
      <p:grpSp>
        <p:nvGrpSpPr>
          <p:cNvPr id="7" name="Grupo 16">
            <a:extLst>
              <a:ext uri="{FF2B5EF4-FFF2-40B4-BE49-F238E27FC236}">
                <a16:creationId xmlns:a16="http://schemas.microsoft.com/office/drawing/2014/main" id="{7AA1AECE-88CB-4221-A234-5F2833DE1704}"/>
              </a:ext>
            </a:extLst>
          </p:cNvPr>
          <p:cNvGrpSpPr/>
          <p:nvPr/>
        </p:nvGrpSpPr>
        <p:grpSpPr>
          <a:xfrm rot="18542616">
            <a:off x="4167268" y="2197423"/>
            <a:ext cx="723150" cy="205736"/>
            <a:chOff x="7965997" y="782007"/>
            <a:chExt cx="995455" cy="9"/>
          </a:xfrm>
        </p:grpSpPr>
        <p:cxnSp>
          <p:nvCxnSpPr>
            <p:cNvPr id="8" name="Conector recto 17">
              <a:extLst>
                <a:ext uri="{FF2B5EF4-FFF2-40B4-BE49-F238E27FC236}">
                  <a16:creationId xmlns:a16="http://schemas.microsoft.com/office/drawing/2014/main" id="{B9F33F7F-51C9-47EA-A758-911E28781C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5997" y="782013"/>
              <a:ext cx="542905" cy="1"/>
            </a:xfrm>
            <a:prstGeom prst="line">
              <a:avLst/>
            </a:prstGeom>
            <a:ln w="12700">
              <a:prstDash val="dash"/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ector recto 18">
              <a:extLst>
                <a:ext uri="{FF2B5EF4-FFF2-40B4-BE49-F238E27FC236}">
                  <a16:creationId xmlns:a16="http://schemas.microsoft.com/office/drawing/2014/main" id="{295D4DC2-4941-4590-B649-9E0BFA88CC6C}"/>
                </a:ext>
              </a:extLst>
            </p:cNvPr>
            <p:cNvCxnSpPr>
              <a:cxnSpLocks/>
            </p:cNvCxnSpPr>
            <p:nvPr/>
          </p:nvCxnSpPr>
          <p:spPr>
            <a:xfrm rot="3057384" flipV="1">
              <a:off x="8771632" y="592197"/>
              <a:ext cx="9" cy="379630"/>
            </a:xfrm>
            <a:prstGeom prst="line">
              <a:avLst/>
            </a:prstGeom>
            <a:ln w="12700">
              <a:prstDash val="dash"/>
              <a:headEnd type="none"/>
              <a:tailEnd type="none" w="med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Título 3">
            <a:extLst>
              <a:ext uri="{FF2B5EF4-FFF2-40B4-BE49-F238E27FC236}">
                <a16:creationId xmlns:a16="http://schemas.microsoft.com/office/drawing/2014/main" id="{C945FEE7-3796-4F2D-8EB3-EF04C50034EE}"/>
              </a:ext>
            </a:extLst>
          </p:cNvPr>
          <p:cNvSpPr txBox="1">
            <a:spLocks/>
          </p:cNvSpPr>
          <p:nvPr/>
        </p:nvSpPr>
        <p:spPr>
          <a:xfrm>
            <a:off x="2175329" y="1189321"/>
            <a:ext cx="3136638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lvl="0" algn="ctr" rtl="0" hangingPunct="0">
              <a:buNone/>
              <a:tabLst/>
              <a:defRPr lang="en-US" sz="2800" b="1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Noto Sans CJK SC Regular" pitchFamily="2"/>
                <a:cs typeface="FreeSans" pitchFamily="2"/>
              </a:defRPr>
            </a:lvl1pPr>
          </a:lstStyle>
          <a:p>
            <a:r>
              <a:rPr lang="en-US" sz="2000" dirty="0">
                <a:solidFill>
                  <a:sysClr val="windowText" lastClr="000000"/>
                </a:solidFill>
              </a:rPr>
              <a:t>CURRENT </a:t>
            </a:r>
          </a:p>
          <a:p>
            <a:r>
              <a:rPr lang="en-US" sz="1600" b="0" dirty="0">
                <a:solidFill>
                  <a:sysClr val="windowText" lastClr="000000"/>
                </a:solidFill>
              </a:rPr>
              <a:t>LFC1500X commercial model</a:t>
            </a:r>
          </a:p>
        </p:txBody>
      </p:sp>
      <p:sp>
        <p:nvSpPr>
          <p:cNvPr id="14" name="Shape 181">
            <a:extLst>
              <a:ext uri="{FF2B5EF4-FFF2-40B4-BE49-F238E27FC236}">
                <a16:creationId xmlns:a16="http://schemas.microsoft.com/office/drawing/2014/main" id="{329649B8-1BB2-470E-8B25-28C0976D7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75" y="3258924"/>
            <a:ext cx="3947945" cy="1391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marL="228600" indent="-228600" algn="l" defTabSz="457200">
              <a:spcBef>
                <a:spcPts val="12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1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LPS: </a:t>
            </a: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Laser Pulse </a:t>
            </a:r>
            <a:r>
              <a:rPr lang="es-ES" sz="11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Source</a:t>
            </a:r>
            <a:endParaRPr lang="es-ES" sz="11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685800" lvl="1" indent="-228600" defTabSz="457200">
              <a:spcBef>
                <a:spcPts val="6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1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All-fiber</a:t>
            </a: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CPA </a:t>
            </a:r>
            <a:r>
              <a:rPr lang="es-ES" sz="11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femtosecond</a:t>
            </a: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pulses </a:t>
            </a:r>
            <a:r>
              <a:rPr lang="es-ES" sz="11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generation</a:t>
            </a:r>
            <a:endParaRPr lang="es-ES" sz="11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685800" lvl="1" indent="-228600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Pulse </a:t>
            </a:r>
            <a:r>
              <a:rPr lang="es-ES" sz="11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rep</a:t>
            </a: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1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rate</a:t>
            </a: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1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selection</a:t>
            </a: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. </a:t>
            </a:r>
            <a:r>
              <a:rPr lang="es-ES" sz="11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Single </a:t>
            </a:r>
            <a:r>
              <a:rPr lang="es-ES" sz="11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shot</a:t>
            </a:r>
            <a:r>
              <a:rPr lang="es-ES" sz="11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1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to</a:t>
            </a:r>
            <a:r>
              <a:rPr lang="es-ES" sz="11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8 MHz</a:t>
            </a:r>
          </a:p>
          <a:p>
            <a:pPr marL="228600" indent="-228600" algn="l" defTabSz="457200">
              <a:spcBef>
                <a:spcPts val="6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1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LPM</a:t>
            </a: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: Laser Pulse Management module</a:t>
            </a:r>
          </a:p>
          <a:p>
            <a:pPr marL="685800" lvl="1" indent="-228600" defTabSz="457200">
              <a:spcBef>
                <a:spcPts val="6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Pulse </a:t>
            </a:r>
            <a:r>
              <a:rPr lang="es-ES" sz="11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energy</a:t>
            </a: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1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modulation</a:t>
            </a: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: </a:t>
            </a:r>
            <a:r>
              <a:rPr lang="es-ES" sz="11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&lt;10 </a:t>
            </a:r>
            <a:r>
              <a:rPr lang="es-ES" sz="11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pJ</a:t>
            </a:r>
            <a:r>
              <a:rPr lang="es-ES" sz="11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1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to</a:t>
            </a:r>
            <a:r>
              <a:rPr lang="es-ES" sz="11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&gt; 10 </a:t>
            </a:r>
            <a:r>
              <a:rPr lang="es-ES" sz="11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nJ</a:t>
            </a:r>
            <a:endParaRPr lang="es-ES" sz="1100" b="1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685800" lvl="1" indent="-228600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1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Synchronized</a:t>
            </a:r>
            <a:r>
              <a:rPr lang="es-ES" sz="11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1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shutter</a:t>
            </a:r>
            <a:r>
              <a:rPr lang="es-ES" sz="11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. </a:t>
            </a:r>
            <a:r>
              <a:rPr lang="es-ES" sz="11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rise</a:t>
            </a:r>
            <a:r>
              <a:rPr lang="es-ES" sz="11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/</a:t>
            </a:r>
            <a:r>
              <a:rPr lang="es-ES" sz="11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fall</a:t>
            </a:r>
            <a:r>
              <a:rPr lang="es-ES" sz="11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time &lt; 1 </a:t>
            </a:r>
            <a:r>
              <a:rPr lang="es-ES" sz="11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us</a:t>
            </a:r>
            <a:endParaRPr lang="es-ES" sz="1100" b="1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</p:txBody>
      </p:sp>
      <p:sp>
        <p:nvSpPr>
          <p:cNvPr id="19" name="Título 3">
            <a:extLst>
              <a:ext uri="{FF2B5EF4-FFF2-40B4-BE49-F238E27FC236}">
                <a16:creationId xmlns:a16="http://schemas.microsoft.com/office/drawing/2014/main" id="{D259D94B-3DAA-4FD8-A930-E38EE25A2B28}"/>
              </a:ext>
            </a:extLst>
          </p:cNvPr>
          <p:cNvSpPr txBox="1">
            <a:spLocks/>
          </p:cNvSpPr>
          <p:nvPr/>
        </p:nvSpPr>
        <p:spPr>
          <a:xfrm>
            <a:off x="6177153" y="1184025"/>
            <a:ext cx="2515520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lvl="0" algn="ctr" rtl="0" hangingPunct="0">
              <a:buNone/>
              <a:tabLst/>
              <a:defRPr lang="en-US" sz="2800" b="1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Noto Sans CJK SC Regular" pitchFamily="2"/>
                <a:cs typeface="FreeSans" pitchFamily="2"/>
              </a:defRPr>
            </a:lvl1pPr>
          </a:lstStyle>
          <a:p>
            <a:r>
              <a:rPr lang="en-US" sz="2000" dirty="0">
                <a:solidFill>
                  <a:sysClr val="windowText" lastClr="000000"/>
                </a:solidFill>
              </a:rPr>
              <a:t>AIDA INNOVA </a:t>
            </a:r>
          </a:p>
          <a:p>
            <a:r>
              <a:rPr lang="en-US" sz="1600" b="0" dirty="0">
                <a:solidFill>
                  <a:sysClr val="windowText" lastClr="000000"/>
                </a:solidFill>
              </a:rPr>
              <a:t>Single box fully all-fiber</a:t>
            </a:r>
          </a:p>
        </p:txBody>
      </p:sp>
      <p:pic>
        <p:nvPicPr>
          <p:cNvPr id="20" name="Imagen 23">
            <a:extLst>
              <a:ext uri="{FF2B5EF4-FFF2-40B4-BE49-F238E27FC236}">
                <a16:creationId xmlns:a16="http://schemas.microsoft.com/office/drawing/2014/main" id="{EFF4CE31-95C7-499E-A322-E0AB6C61D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3422" y="1790617"/>
            <a:ext cx="2510578" cy="1310903"/>
          </a:xfrm>
          <a:prstGeom prst="rect">
            <a:avLst/>
          </a:prstGeom>
        </p:spPr>
      </p:pic>
      <p:cxnSp>
        <p:nvCxnSpPr>
          <p:cNvPr id="21" name="Conector recto 25">
            <a:extLst>
              <a:ext uri="{FF2B5EF4-FFF2-40B4-BE49-F238E27FC236}">
                <a16:creationId xmlns:a16="http://schemas.microsoft.com/office/drawing/2014/main" id="{2D1D802F-E320-4DC1-BABA-AAEF555BC4DC}"/>
              </a:ext>
            </a:extLst>
          </p:cNvPr>
          <p:cNvCxnSpPr>
            <a:cxnSpLocks/>
          </p:cNvCxnSpPr>
          <p:nvPr/>
        </p:nvCxnSpPr>
        <p:spPr>
          <a:xfrm>
            <a:off x="6275552" y="2069925"/>
            <a:ext cx="432870" cy="840607"/>
          </a:xfrm>
          <a:prstGeom prst="line">
            <a:avLst/>
          </a:prstGeom>
          <a:ln w="12700">
            <a:solidFill>
              <a:schemeClr val="dk1">
                <a:shade val="60000"/>
                <a:satMod val="300000"/>
              </a:schemeClr>
            </a:solidFill>
            <a:prstDash val="solid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Shape 181">
            <a:extLst>
              <a:ext uri="{FF2B5EF4-FFF2-40B4-BE49-F238E27FC236}">
                <a16:creationId xmlns:a16="http://schemas.microsoft.com/office/drawing/2014/main" id="{51A3A9FC-8C4C-4389-B32E-D63B9BA08D7E}"/>
              </a:ext>
            </a:extLst>
          </p:cNvPr>
          <p:cNvSpPr/>
          <p:nvPr/>
        </p:nvSpPr>
        <p:spPr>
          <a:xfrm>
            <a:off x="5566974" y="1710212"/>
            <a:ext cx="1220358" cy="359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algn="ctr" defTabSz="457200">
              <a:spcBef>
                <a:spcPts val="1200"/>
              </a:spcBef>
              <a:buSzPct val="100000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4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Fiber</a:t>
            </a:r>
            <a:r>
              <a:rPr lang="es-ES" sz="14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4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delivery</a:t>
            </a:r>
            <a:endParaRPr lang="es-ES" sz="14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</p:txBody>
      </p:sp>
      <p:sp>
        <p:nvSpPr>
          <p:cNvPr id="23" name="Shape 181">
            <a:extLst>
              <a:ext uri="{FF2B5EF4-FFF2-40B4-BE49-F238E27FC236}">
                <a16:creationId xmlns:a16="http://schemas.microsoft.com/office/drawing/2014/main" id="{758A9C2A-280B-41C0-BFF7-F8E9CB4BA7EE}"/>
              </a:ext>
            </a:extLst>
          </p:cNvPr>
          <p:cNvSpPr/>
          <p:nvPr/>
        </p:nvSpPr>
        <p:spPr>
          <a:xfrm>
            <a:off x="4460808" y="4949765"/>
            <a:ext cx="4965548" cy="1513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marL="228600" indent="-228600" algn="l" defTabSz="457200">
              <a:spcBef>
                <a:spcPts val="12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LPS + LPM + D-SCAN 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in single box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fully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all-fiber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344488" lvl="1" indent="-117475" defTabSz="457200">
              <a:spcBef>
                <a:spcPts val="6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Pulse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duration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goal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&lt; 100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fs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344488" lvl="1" indent="-117475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Fiber-based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tunable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dispersion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compensation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: &lt; 100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fs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to 1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ps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344488" lvl="1" indent="-117475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Fiber-pigtailed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AOM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functionalites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:</a:t>
            </a:r>
          </a:p>
          <a:p>
            <a:pPr marL="569913" lvl="2" indent="-168275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Energy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modulation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; Pulse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rep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rate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selection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;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Sync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shutter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344488" lvl="2" indent="-117475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Dispersion-less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fiber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output </a:t>
            </a:r>
            <a:b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</a:b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</p:txBody>
      </p:sp>
      <p:sp>
        <p:nvSpPr>
          <p:cNvPr id="24" name="Line 11">
            <a:extLst>
              <a:ext uri="{FF2B5EF4-FFF2-40B4-BE49-F238E27FC236}">
                <a16:creationId xmlns:a16="http://schemas.microsoft.com/office/drawing/2014/main" id="{05EB611F-C429-4570-BC3A-13FDA7244FB5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4052741" y="3783562"/>
            <a:ext cx="549947" cy="1056666"/>
          </a:xfrm>
          <a:prstGeom prst="line">
            <a:avLst/>
          </a:prstGeom>
          <a:noFill/>
          <a:ln w="107950">
            <a:solidFill>
              <a:srgbClr val="92D05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r>
              <a:rPr lang="es-ES" dirty="0"/>
              <a:t> </a:t>
            </a:r>
          </a:p>
        </p:txBody>
      </p:sp>
      <p:sp>
        <p:nvSpPr>
          <p:cNvPr id="25" name="Line 11">
            <a:extLst>
              <a:ext uri="{FF2B5EF4-FFF2-40B4-BE49-F238E27FC236}">
                <a16:creationId xmlns:a16="http://schemas.microsoft.com/office/drawing/2014/main" id="{CD7B8908-0BBD-4961-A0B4-7F37ACF9C6D3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5203968" y="1977041"/>
            <a:ext cx="409221" cy="1220781"/>
          </a:xfrm>
          <a:prstGeom prst="line">
            <a:avLst/>
          </a:prstGeom>
          <a:noFill/>
          <a:ln w="107950">
            <a:solidFill>
              <a:srgbClr val="92D05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r>
              <a:rPr lang="es-ES" dirty="0"/>
              <a:t> </a:t>
            </a:r>
          </a:p>
        </p:txBody>
      </p:sp>
      <p:sp>
        <p:nvSpPr>
          <p:cNvPr id="26" name="Left-Up Arrow 25"/>
          <p:cNvSpPr/>
          <p:nvPr/>
        </p:nvSpPr>
        <p:spPr>
          <a:xfrm flipH="1">
            <a:off x="230218" y="2324911"/>
            <a:ext cx="2726990" cy="988978"/>
          </a:xfrm>
          <a:prstGeom prst="left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Current TPA-TCT system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95756" y="4992945"/>
            <a:ext cx="4124672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Details on the new design: </a:t>
            </a:r>
            <a:r>
              <a:rPr lang="en-GB" sz="1400" dirty="0" err="1"/>
              <a:t>A.Almagro</a:t>
            </a:r>
            <a:r>
              <a:rPr lang="en-GB" sz="1400" dirty="0"/>
              <a:t>-Ruiz, </a:t>
            </a:r>
            <a:r>
              <a:rPr lang="en-GB" sz="1400" dirty="0" err="1"/>
              <a:t>Fyla</a:t>
            </a:r>
            <a:r>
              <a:rPr lang="en-GB" sz="1400" dirty="0"/>
              <a:t> “</a:t>
            </a:r>
            <a:r>
              <a:rPr lang="en-GB" sz="1400" b="1" dirty="0"/>
              <a:t>Towards an All-</a:t>
            </a:r>
            <a:r>
              <a:rPr lang="en-GB" sz="1400" b="1" dirty="0" err="1"/>
              <a:t>Fiber</a:t>
            </a:r>
            <a:r>
              <a:rPr lang="en-GB" sz="1400" b="1" dirty="0"/>
              <a:t> Femtosecond Laser System as Excitation Source in the TPA – TCT</a:t>
            </a:r>
            <a:r>
              <a:rPr lang="en-GB" sz="1400" dirty="0"/>
              <a:t>”,  presented on </a:t>
            </a:r>
            <a:r>
              <a:rPr lang="en-GB" sz="1400" dirty="0">
                <a:hlinkClick r:id="rId5"/>
              </a:rPr>
              <a:t>39</a:t>
            </a:r>
            <a:r>
              <a:rPr lang="en-GB" sz="1400" baseline="30000" dirty="0">
                <a:hlinkClick r:id="rId5"/>
              </a:rPr>
              <a:t>th</a:t>
            </a:r>
            <a:r>
              <a:rPr lang="en-GB" sz="1400" dirty="0">
                <a:hlinkClick r:id="rId5"/>
              </a:rPr>
              <a:t> RD50 Workshop, November 2021, Valencia</a:t>
            </a:r>
            <a:r>
              <a:rPr lang="en-GB" sz="1400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6301" y="1329446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CERN SSD</a:t>
            </a:r>
          </a:p>
        </p:txBody>
      </p:sp>
      <p:pic>
        <p:nvPicPr>
          <p:cNvPr id="27" name="Imagen 9" descr="Un escritorio con una computadora en una mesa&#10;&#10;Descripción generada automáticamente con confianza media">
            <a:extLst>
              <a:ext uri="{FF2B5EF4-FFF2-40B4-BE49-F238E27FC236}">
                <a16:creationId xmlns:a16="http://schemas.microsoft.com/office/drawing/2014/main" id="{248D3982-5101-4DC7-9492-42867C1B916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4" t="42334" r="43423" b="21818"/>
          <a:stretch/>
        </p:blipFill>
        <p:spPr>
          <a:xfrm>
            <a:off x="5291973" y="3154114"/>
            <a:ext cx="1685288" cy="13855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881366" y="4480764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Prototype January 2022</a:t>
            </a:r>
          </a:p>
        </p:txBody>
      </p:sp>
      <p:pic>
        <p:nvPicPr>
          <p:cNvPr id="28" name="Imagen 7">
            <a:extLst>
              <a:ext uri="{FF2B5EF4-FFF2-40B4-BE49-F238E27FC236}">
                <a16:creationId xmlns:a16="http://schemas.microsoft.com/office/drawing/2014/main" id="{D3476605-1B40-481E-8F49-72D7CAD7B2F9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8" t="3121" r="22250"/>
          <a:stretch/>
        </p:blipFill>
        <p:spPr bwMode="auto">
          <a:xfrm>
            <a:off x="7033131" y="3148101"/>
            <a:ext cx="1924974" cy="1397526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CuadroTexto 11">
            <a:extLst>
              <a:ext uri="{FF2B5EF4-FFF2-40B4-BE49-F238E27FC236}">
                <a16:creationId xmlns:a16="http://schemas.microsoft.com/office/drawing/2014/main" id="{DAC6BCB3-A438-4276-8B18-8120E3F4EC35}"/>
              </a:ext>
            </a:extLst>
          </p:cNvPr>
          <p:cNvSpPr txBox="1"/>
          <p:nvPr/>
        </p:nvSpPr>
        <p:spPr>
          <a:xfrm>
            <a:off x="8155408" y="3349199"/>
            <a:ext cx="858567" cy="37726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defTabSz="308074" hangingPunct="0">
              <a:lnSpc>
                <a:spcPct val="150000"/>
              </a:lnSpc>
            </a:pPr>
            <a:r>
              <a:rPr lang="pl-PL" sz="1400" spc="-56" dirty="0">
                <a:solidFill>
                  <a:srgbClr val="737373"/>
                </a:solidFill>
                <a:latin typeface="IBM Plex Sans Light" panose="020B0403050203000203" pitchFamily="34" charset="0"/>
                <a:cs typeface="Times New Roman" panose="02020603050405020304" pitchFamily="18" charset="0"/>
              </a:rPr>
              <a:t>Δτ = </a:t>
            </a:r>
            <a:r>
              <a:rPr lang="es-ES" sz="1400" spc="-56" dirty="0">
                <a:solidFill>
                  <a:srgbClr val="737373"/>
                </a:solidFill>
                <a:latin typeface="IBM Plex Sans Light" panose="020B0403050203000203" pitchFamily="34" charset="0"/>
                <a:cs typeface="Times New Roman" panose="02020603050405020304" pitchFamily="18" charset="0"/>
              </a:rPr>
              <a:t>200 f</a:t>
            </a:r>
            <a:r>
              <a:rPr lang="pl-PL" sz="1400" spc="-56" dirty="0">
                <a:solidFill>
                  <a:srgbClr val="737373"/>
                </a:solidFill>
                <a:latin typeface="IBM Plex Sans Light" panose="020B0403050203000203" pitchFamily="34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8CB344C0-5853-42B0-1553-CC8F87CB4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703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4E3E49-8BFC-B18B-54EC-A235147F0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713" y="1163844"/>
            <a:ext cx="8405191" cy="242287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b="1" strike="noStrike" spc="-1" dirty="0">
                <a:solidFill>
                  <a:schemeClr val="tx1"/>
                </a:solidFill>
                <a:latin typeface="Calibri"/>
              </a:rPr>
              <a:t>Status 2025</a:t>
            </a:r>
          </a:p>
          <a:p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The new “Pulsar” laser system is commercially available at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Calibri"/>
              </a:rPr>
              <a:t>Fyla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lvl="1"/>
            <a:r>
              <a:rPr lang="en-GB" sz="1900" spc="-1" dirty="0">
                <a:solidFill>
                  <a:srgbClr val="000000"/>
                </a:solidFill>
                <a:latin typeface="Calibri"/>
              </a:rPr>
              <a:t>The system fully integrates the laser pulse source (LPS), the pulse management module (LPM) and the dispersion compensation module (D-scan) in a single box component</a:t>
            </a:r>
          </a:p>
          <a:p>
            <a:pPr lvl="1"/>
            <a:r>
              <a:rPr lang="en-GB" sz="1900" spc="-1" dirty="0">
                <a:solidFill>
                  <a:srgbClr val="000000"/>
                </a:solidFill>
                <a:latin typeface="Calibri"/>
              </a:rPr>
              <a:t>The system presents better robustness and stability </a:t>
            </a:r>
            <a:br>
              <a:rPr lang="en-GB" sz="1900" spc="-1" dirty="0">
                <a:solidFill>
                  <a:srgbClr val="000000"/>
                </a:solidFill>
                <a:latin typeface="Calibri"/>
              </a:rPr>
            </a:br>
            <a:r>
              <a:rPr lang="en-GB" sz="1900" spc="-1" dirty="0">
                <a:solidFill>
                  <a:srgbClr val="000000"/>
                </a:solidFill>
                <a:latin typeface="Calibri"/>
              </a:rPr>
              <a:t>in optical and temporal properties compared to </a:t>
            </a:r>
            <a:br>
              <a:rPr lang="en-GB" sz="1900" spc="-1" dirty="0">
                <a:solidFill>
                  <a:srgbClr val="000000"/>
                </a:solidFill>
                <a:latin typeface="Calibri"/>
              </a:rPr>
            </a:br>
            <a:r>
              <a:rPr lang="en-GB" sz="1900" spc="-1" dirty="0">
                <a:solidFill>
                  <a:srgbClr val="000000"/>
                </a:solidFill>
                <a:latin typeface="Calibri"/>
              </a:rPr>
              <a:t>the previous laser system.  </a:t>
            </a:r>
          </a:p>
          <a:p>
            <a:pPr lvl="1"/>
            <a:r>
              <a:rPr lang="en-GB" sz="1900" spc="-1" dirty="0">
                <a:solidFill>
                  <a:srgbClr val="000000"/>
                </a:solidFill>
                <a:latin typeface="Calibri"/>
              </a:rPr>
              <a:t>It provides beam delivery through several meter</a:t>
            </a:r>
            <a:br>
              <a:rPr lang="en-GB" sz="1900" spc="-1" dirty="0">
                <a:solidFill>
                  <a:srgbClr val="000000"/>
                </a:solidFill>
                <a:latin typeface="Calibri"/>
              </a:rPr>
            </a:br>
            <a:r>
              <a:rPr lang="en-GB" sz="1900" spc="-1" dirty="0">
                <a:solidFill>
                  <a:srgbClr val="000000"/>
                </a:solidFill>
                <a:latin typeface="Calibri"/>
              </a:rPr>
              <a:t> of hollow core optical </a:t>
            </a:r>
            <a:r>
              <a:rPr lang="en-GB" sz="1900" spc="-1" dirty="0" err="1">
                <a:solidFill>
                  <a:srgbClr val="000000"/>
                </a:solidFill>
                <a:latin typeface="Calibri"/>
              </a:rPr>
              <a:t>fibers</a:t>
            </a:r>
            <a:r>
              <a:rPr lang="en-GB" sz="1900" spc="-1" dirty="0">
                <a:solidFill>
                  <a:srgbClr val="000000"/>
                </a:solidFill>
                <a:latin typeface="Calibri"/>
              </a:rPr>
              <a:t> (Kagome </a:t>
            </a:r>
            <a:r>
              <a:rPr lang="en-GB" sz="1900" spc="-1" dirty="0" err="1">
                <a:solidFill>
                  <a:srgbClr val="000000"/>
                </a:solidFill>
                <a:latin typeface="Calibri"/>
              </a:rPr>
              <a:t>fibers</a:t>
            </a:r>
            <a:r>
              <a:rPr lang="en-GB" sz="1900" spc="-1" dirty="0">
                <a:solidFill>
                  <a:srgbClr val="000000"/>
                </a:solidFill>
                <a:latin typeface="Calibri"/>
              </a:rPr>
              <a:t>)</a:t>
            </a:r>
            <a:br>
              <a:rPr lang="en-GB" sz="1900" spc="-1" dirty="0">
                <a:solidFill>
                  <a:srgbClr val="000000"/>
                </a:solidFill>
                <a:latin typeface="Calibri"/>
              </a:rPr>
            </a:br>
            <a:r>
              <a:rPr lang="en-GB" sz="1900" spc="-1" dirty="0">
                <a:solidFill>
                  <a:srgbClr val="000000"/>
                </a:solidFill>
                <a:latin typeface="Calibri"/>
              </a:rPr>
              <a:t> preserving the pulse shape during propagation.</a:t>
            </a:r>
          </a:p>
          <a:p>
            <a:pPr lvl="1"/>
            <a:r>
              <a:rPr lang="en-GB" sz="1900" spc="-1" dirty="0">
                <a:solidFill>
                  <a:srgbClr val="000000"/>
                </a:solidFill>
                <a:latin typeface="Calibri"/>
              </a:rPr>
              <a:t>The coupling efficiency into the </a:t>
            </a:r>
            <a:r>
              <a:rPr lang="en-GB" sz="1900" spc="-1" dirty="0" err="1">
                <a:solidFill>
                  <a:srgbClr val="000000"/>
                </a:solidFill>
                <a:latin typeface="Calibri"/>
              </a:rPr>
              <a:t>fiber</a:t>
            </a:r>
            <a:r>
              <a:rPr lang="en-GB" sz="1900" spc="-1" dirty="0">
                <a:solidFill>
                  <a:srgbClr val="000000"/>
                </a:solidFill>
                <a:latin typeface="Calibri"/>
              </a:rPr>
              <a:t> is ~70%. </a:t>
            </a:r>
            <a:endParaRPr lang="en-US" sz="19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B3E70E-ECF3-6E29-664D-AD239AFA3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3DE28-0D29-2E8E-6591-1C4863836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10640A-DDD7-021A-FA19-B17A982D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13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A368A3C-C2BC-DF52-BF1B-5BBAEEDBD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0042" y="82302"/>
            <a:ext cx="5005670" cy="1077238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The new laser system: Pulsar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11" name="PlaceHolder 1">
            <a:extLst>
              <a:ext uri="{FF2B5EF4-FFF2-40B4-BE49-F238E27FC236}">
                <a16:creationId xmlns:a16="http://schemas.microsoft.com/office/drawing/2014/main" id="{994827BA-5AC8-CE96-210C-E6D1FDB22413}"/>
              </a:ext>
            </a:extLst>
          </p:cNvPr>
          <p:cNvSpPr txBox="1">
            <a:spLocks/>
          </p:cNvSpPr>
          <p:nvPr/>
        </p:nvSpPr>
        <p:spPr>
          <a:xfrm>
            <a:off x="689113" y="3586714"/>
            <a:ext cx="3569555" cy="2650365"/>
          </a:xfrm>
          <a:prstGeom prst="rect">
            <a:avLst/>
          </a:prstGeom>
          <a:noFill/>
          <a:ln w="19080">
            <a:solidFill>
              <a:srgbClr val="4BA8B3"/>
            </a:solidFill>
            <a:miter/>
          </a:ln>
        </p:spPr>
        <p:txBody>
          <a:bodyPr vert="horz" lIns="74520" tIns="74520" rIns="74520" bIns="74520" rtlCol="0" anchor="t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just">
              <a:spcBef>
                <a:spcPts val="1199"/>
              </a:spcBef>
            </a:pPr>
            <a:r>
              <a:rPr lang="es-ES" sz="110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“Pulsar” </a:t>
            </a:r>
            <a:r>
              <a:rPr lang="es-ES" sz="110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system</a:t>
            </a:r>
            <a:r>
              <a:rPr lang="es-ES" sz="110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</a:t>
            </a:r>
            <a:r>
              <a:rPr lang="es-ES" sz="110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specifications</a:t>
            </a:r>
            <a:endParaRPr lang="en-US" sz="1100" b="0" spc="-1" dirty="0">
              <a:solidFill>
                <a:srgbClr val="171A6C"/>
              </a:solidFill>
              <a:latin typeface="Calibri"/>
            </a:endParaRPr>
          </a:p>
          <a:p>
            <a:pPr marL="216000" indent="-216000" algn="just">
              <a:spcBef>
                <a:spcPts val="1199"/>
              </a:spcBef>
              <a:buClr>
                <a:srgbClr val="4BA8B3"/>
              </a:buClr>
              <a:buSzPct val="45000"/>
              <a:buFont typeface="Wingdings" charset="2"/>
              <a:buChar char=""/>
            </a:pPr>
            <a:r>
              <a:rPr lang="es-ES" sz="110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LPS: </a:t>
            </a:r>
            <a:r>
              <a:rPr lang="es-ES" sz="1100" b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Laser Pulse </a:t>
            </a:r>
            <a:r>
              <a:rPr lang="es-ES" sz="1100" b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Source</a:t>
            </a:r>
            <a:endParaRPr lang="en-US" sz="1100" b="0" spc="-1" dirty="0">
              <a:solidFill>
                <a:srgbClr val="171A6C"/>
              </a:solidFill>
              <a:latin typeface="Calibri"/>
            </a:endParaRPr>
          </a:p>
          <a:p>
            <a:pPr marL="432000" lvl="1" indent="-216000" algn="just">
              <a:lnSpc>
                <a:spcPct val="90000"/>
              </a:lnSpc>
              <a:spcBef>
                <a:spcPts val="601"/>
              </a:spcBef>
              <a:buClr>
                <a:srgbClr val="F66739"/>
              </a:buClr>
              <a:buSzPct val="45000"/>
              <a:buFont typeface="Wingdings" charset="2"/>
              <a:buChar char=""/>
            </a:pP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All-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fiber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CPA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femtosecond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pulses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generation</a:t>
            </a:r>
            <a:endParaRPr lang="en-US" sz="1100" kern="0" spc="-1" dirty="0">
              <a:solidFill>
                <a:srgbClr val="171A6C"/>
              </a:solidFill>
              <a:latin typeface="Calibri"/>
            </a:endParaRPr>
          </a:p>
          <a:p>
            <a:pPr marL="432000" lvl="1" indent="-216000" algn="just">
              <a:lnSpc>
                <a:spcPct val="90000"/>
              </a:lnSpc>
              <a:spcBef>
                <a:spcPts val="374"/>
              </a:spcBef>
              <a:buClr>
                <a:srgbClr val="F66739"/>
              </a:buClr>
              <a:buSzPct val="45000"/>
              <a:buFont typeface="Wingdings" charset="2"/>
              <a:buChar char=""/>
            </a:pP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Pulse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rep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rate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selection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. </a:t>
            </a:r>
            <a:r>
              <a:rPr lang="es-ES" sz="1100" b="1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1 Hz to 10 MHz</a:t>
            </a:r>
            <a:endParaRPr lang="en-US" sz="1100" kern="0" spc="-1" dirty="0">
              <a:solidFill>
                <a:srgbClr val="171A6C"/>
              </a:solidFill>
              <a:latin typeface="Calibri"/>
            </a:endParaRPr>
          </a:p>
          <a:p>
            <a:pPr marL="216000" indent="-216000" algn="just">
              <a:spcBef>
                <a:spcPts val="601"/>
              </a:spcBef>
              <a:buClr>
                <a:srgbClr val="4BA8B3"/>
              </a:buClr>
              <a:buSzPct val="45000"/>
              <a:buFont typeface="Wingdings" charset="2"/>
              <a:buChar char=""/>
            </a:pPr>
            <a:r>
              <a:rPr lang="es-ES" sz="110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LPM</a:t>
            </a:r>
            <a:r>
              <a:rPr lang="es-ES" sz="1100" b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: Laser Pulse Management module</a:t>
            </a:r>
            <a:endParaRPr lang="en-US" sz="1100" b="0" spc="-1" dirty="0">
              <a:solidFill>
                <a:srgbClr val="171A6C"/>
              </a:solidFill>
              <a:latin typeface="Calibri"/>
            </a:endParaRPr>
          </a:p>
          <a:p>
            <a:pPr marL="432000" lvl="1" indent="-216000">
              <a:lnSpc>
                <a:spcPct val="90000"/>
              </a:lnSpc>
              <a:spcBef>
                <a:spcPts val="601"/>
              </a:spcBef>
              <a:buClr>
                <a:srgbClr val="F66739"/>
              </a:buClr>
              <a:buSzPct val="45000"/>
              <a:buFont typeface="Wingdings" charset="2"/>
              <a:buChar char=""/>
            </a:pP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Pulse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energy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modulation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: </a:t>
            </a:r>
            <a:r>
              <a:rPr lang="es-ES" sz="1100" b="1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10pJ to 10nJ</a:t>
            </a:r>
            <a:endParaRPr lang="en-US" sz="1100" kern="0" spc="-1" dirty="0">
              <a:solidFill>
                <a:srgbClr val="171A6C"/>
              </a:solidFill>
              <a:latin typeface="Calibri"/>
            </a:endParaRPr>
          </a:p>
          <a:p>
            <a:pPr marL="432000" lvl="1" indent="-216000" algn="just">
              <a:lnSpc>
                <a:spcPct val="90000"/>
              </a:lnSpc>
              <a:spcBef>
                <a:spcPts val="374"/>
              </a:spcBef>
              <a:buClr>
                <a:srgbClr val="F66739"/>
              </a:buClr>
              <a:buSzPct val="45000"/>
              <a:buFont typeface="Wingdings" charset="2"/>
              <a:buChar char=""/>
            </a:pP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Synchronized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shutter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,</a:t>
            </a:r>
            <a:r>
              <a:rPr lang="es-ES" sz="1100" b="1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</a:t>
            </a:r>
            <a:r>
              <a:rPr lang="es-ES" sz="1100" b="1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rise</a:t>
            </a:r>
            <a:r>
              <a:rPr lang="es-ES" sz="1100" b="1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/</a:t>
            </a:r>
            <a:r>
              <a:rPr lang="es-ES" sz="1100" b="1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fall</a:t>
            </a:r>
            <a:r>
              <a:rPr lang="es-ES" sz="1100" b="1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time &lt; 1</a:t>
            </a:r>
            <a:r>
              <a:rPr lang="es-ES" sz="1100" b="1" kern="0" spc="-1" dirty="0">
                <a:solidFill>
                  <a:srgbClr val="000000"/>
                </a:solidFill>
                <a:latin typeface="Arial"/>
                <a:ea typeface="Arial"/>
              </a:rPr>
              <a:t>μ</a:t>
            </a:r>
            <a:r>
              <a:rPr lang="es-ES" sz="1100" b="1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s</a:t>
            </a:r>
            <a:endParaRPr lang="en-US" sz="1100" kern="0" spc="-1" dirty="0">
              <a:solidFill>
                <a:srgbClr val="171A6C"/>
              </a:solidFill>
              <a:latin typeface="Calibri"/>
            </a:endParaRPr>
          </a:p>
          <a:p>
            <a:pPr marL="216000" indent="-216000" algn="just">
              <a:spcBef>
                <a:spcPts val="1199"/>
              </a:spcBef>
              <a:buClr>
                <a:srgbClr val="4BA8B3"/>
              </a:buClr>
              <a:buSzPct val="45000"/>
              <a:buFont typeface="Wingdings" charset="2"/>
              <a:buChar char=""/>
            </a:pPr>
            <a:r>
              <a:rPr lang="es-ES" sz="110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D-SCAN: </a:t>
            </a:r>
            <a:r>
              <a:rPr lang="es-ES" sz="1100" b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Dispersion</a:t>
            </a:r>
            <a:r>
              <a:rPr lang="es-ES" sz="1100" b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</a:t>
            </a:r>
            <a:r>
              <a:rPr lang="es-ES" sz="1100" b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scanning</a:t>
            </a:r>
            <a:endParaRPr lang="en-US" sz="1100" b="0" spc="-1" dirty="0">
              <a:solidFill>
                <a:srgbClr val="171A6C"/>
              </a:solidFill>
              <a:latin typeface="Calibri"/>
            </a:endParaRPr>
          </a:p>
          <a:p>
            <a:pPr marL="432000" lvl="1" indent="-216000" algn="just">
              <a:lnSpc>
                <a:spcPct val="90000"/>
              </a:lnSpc>
              <a:spcBef>
                <a:spcPts val="601"/>
              </a:spcBef>
              <a:buClr>
                <a:srgbClr val="F66739"/>
              </a:buClr>
              <a:buSzPct val="45000"/>
              <a:buFont typeface="Wingdings" charset="2"/>
              <a:buChar char=""/>
            </a:pP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Pulse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duration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tuning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: </a:t>
            </a:r>
            <a:r>
              <a:rPr lang="es-ES" sz="1100" b="1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300fs to 600fs</a:t>
            </a:r>
            <a:endParaRPr lang="en-US" sz="1100" kern="0" spc="-1" dirty="0">
              <a:solidFill>
                <a:srgbClr val="171A6C"/>
              </a:solidFill>
              <a:latin typeface="Calibri"/>
            </a:endParaRPr>
          </a:p>
          <a:p>
            <a:pPr marL="432000" lvl="1" indent="-216000" algn="just">
              <a:lnSpc>
                <a:spcPct val="90000"/>
              </a:lnSpc>
              <a:spcBef>
                <a:spcPts val="374"/>
              </a:spcBef>
              <a:buClr>
                <a:srgbClr val="F66739"/>
              </a:buClr>
              <a:buSzPct val="45000"/>
              <a:buFont typeface="Wingdings" charset="2"/>
              <a:buChar char=""/>
            </a:pP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Pulse temporal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properties</a:t>
            </a:r>
            <a:r>
              <a:rPr lang="es-ES" sz="1100" kern="0" spc="-1" dirty="0">
                <a:solidFill>
                  <a:srgbClr val="000000"/>
                </a:solidFill>
                <a:latin typeface="Avenir Next Demi Bold"/>
                <a:ea typeface="Avenir Next Demi Bold"/>
              </a:rPr>
              <a:t> </a:t>
            </a:r>
            <a:r>
              <a:rPr lang="es-ES" sz="1100" kern="0" spc="-1" dirty="0" err="1">
                <a:solidFill>
                  <a:srgbClr val="000000"/>
                </a:solidFill>
                <a:latin typeface="Avenir Next Demi Bold"/>
                <a:ea typeface="Avenir Next Demi Bold"/>
              </a:rPr>
              <a:t>characterization</a:t>
            </a:r>
            <a:endParaRPr lang="en-US" sz="1100" kern="0" spc="-1" dirty="0">
              <a:solidFill>
                <a:srgbClr val="171A6C"/>
              </a:solidFill>
              <a:latin typeface="Calibri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DE08DE-3499-8A77-B10E-A26470FAA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642" y="2375279"/>
            <a:ext cx="3694445" cy="34677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0E26D3A-90BC-9DBC-ACA6-FFF6EDD87F2A}"/>
              </a:ext>
            </a:extLst>
          </p:cNvPr>
          <p:cNvSpPr txBox="1"/>
          <p:nvPr/>
        </p:nvSpPr>
        <p:spPr>
          <a:xfrm>
            <a:off x="6083730" y="5837413"/>
            <a:ext cx="196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Pulsar laser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789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EFD76E-3AC3-44DD-8272-65ADCCE96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174" y="1237958"/>
            <a:ext cx="3679825" cy="2745106"/>
          </a:xfrm>
        </p:spPr>
        <p:txBody>
          <a:bodyPr/>
          <a:lstStyle/>
          <a:p>
            <a:r>
              <a:rPr lang="en-US" dirty="0"/>
              <a:t>Performance testing</a:t>
            </a:r>
          </a:p>
          <a:p>
            <a:pPr lvl="1"/>
            <a:r>
              <a:rPr lang="en-US" dirty="0"/>
              <a:t>Power stability over time factor two better than previous system</a:t>
            </a:r>
          </a:p>
          <a:p>
            <a:pPr lvl="1"/>
            <a:r>
              <a:rPr lang="en-US" dirty="0"/>
              <a:t>Beam delivery through hollow optical fiber</a:t>
            </a:r>
          </a:p>
          <a:p>
            <a:pPr lvl="2"/>
            <a:r>
              <a:rPr lang="en-US" dirty="0"/>
              <a:t>Good preservation of pulse shape</a:t>
            </a:r>
          </a:p>
          <a:p>
            <a:pPr lvl="2"/>
            <a:r>
              <a:rPr lang="en-GB" dirty="0"/>
              <a:t>Coupling efficiency of ~ 70% to Kagome </a:t>
            </a:r>
            <a:r>
              <a:rPr lang="en-GB" dirty="0" err="1"/>
              <a:t>fiber</a:t>
            </a:r>
            <a:r>
              <a:rPr lang="en-GB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2A1D20-B4AF-53B9-2D73-D1CF677DA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C004D-40C7-FE5F-F041-E9152E722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086642-EC51-3408-51FE-9F0D125C5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14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B9AA57-06B6-56E7-A22B-1A6416838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Pulsar laser system</a:t>
            </a:r>
            <a:endParaRPr lang="en-GB" sz="3200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6125C1-D4B6-E5B3-CC26-C3630AEE5E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8446"/>
          <a:stretch/>
        </p:blipFill>
        <p:spPr>
          <a:xfrm>
            <a:off x="3657600" y="1219200"/>
            <a:ext cx="5083779" cy="2551044"/>
          </a:xfrm>
          <a:prstGeom prst="rect">
            <a:avLst/>
          </a:prstGeom>
        </p:spPr>
      </p:pic>
      <p:pic>
        <p:nvPicPr>
          <p:cNvPr id="10" name="Imagen 2">
            <a:extLst>
              <a:ext uri="{FF2B5EF4-FFF2-40B4-BE49-F238E27FC236}">
                <a16:creationId xmlns:a16="http://schemas.microsoft.com/office/drawing/2014/main" id="{E5AF449D-7D72-E77C-B355-6757CC49DC80}"/>
              </a:ext>
            </a:extLst>
          </p:cNvPr>
          <p:cNvPicPr/>
          <p:nvPr/>
        </p:nvPicPr>
        <p:blipFill>
          <a:blip r:embed="rId3"/>
          <a:srcRect l="1588" t="20460" r="1574" b="11571"/>
          <a:stretch/>
        </p:blipFill>
        <p:spPr>
          <a:xfrm>
            <a:off x="5124088" y="3912205"/>
            <a:ext cx="2905072" cy="2052972"/>
          </a:xfrm>
          <a:prstGeom prst="rect">
            <a:avLst/>
          </a:prstGeom>
          <a:ln w="0">
            <a:noFill/>
          </a:ln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0EC68EA7-86F9-6DAB-A7CF-D8905315C5A3}"/>
              </a:ext>
            </a:extLst>
          </p:cNvPr>
          <p:cNvGrpSpPr/>
          <p:nvPr/>
        </p:nvGrpSpPr>
        <p:grpSpPr>
          <a:xfrm>
            <a:off x="870462" y="3689876"/>
            <a:ext cx="2868120" cy="2257200"/>
            <a:chOff x="236914" y="3838506"/>
            <a:chExt cx="2868120" cy="2257200"/>
          </a:xfrm>
        </p:grpSpPr>
        <p:pic>
          <p:nvPicPr>
            <p:cNvPr id="11" name="Imagen 4">
              <a:extLst>
                <a:ext uri="{FF2B5EF4-FFF2-40B4-BE49-F238E27FC236}">
                  <a16:creationId xmlns:a16="http://schemas.microsoft.com/office/drawing/2014/main" id="{90DEC46C-BF1C-0833-F01B-6632CCAB3743}"/>
                </a:ext>
              </a:extLst>
            </p:cNvPr>
            <p:cNvPicPr/>
            <p:nvPr/>
          </p:nvPicPr>
          <p:blipFill>
            <a:blip r:embed="rId4"/>
            <a:srcRect l="2236" t="4473" r="6260"/>
            <a:stretch/>
          </p:blipFill>
          <p:spPr>
            <a:xfrm>
              <a:off x="236914" y="3838506"/>
              <a:ext cx="2852640" cy="2257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" name="Imagen 5">
              <a:extLst>
                <a:ext uri="{FF2B5EF4-FFF2-40B4-BE49-F238E27FC236}">
                  <a16:creationId xmlns:a16="http://schemas.microsoft.com/office/drawing/2014/main" id="{15F542E8-A05C-F331-4F26-ECD1CBE8CBE5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2054914" y="3959106"/>
              <a:ext cx="1050120" cy="457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" name="Imagen 7">
              <a:extLst>
                <a:ext uri="{FF2B5EF4-FFF2-40B4-BE49-F238E27FC236}">
                  <a16:creationId xmlns:a16="http://schemas.microsoft.com/office/drawing/2014/main" id="{3D3EC767-345D-2DA1-0781-83AD109D26BC}"/>
                </a:ext>
              </a:extLst>
            </p:cNvPr>
            <p:cNvPicPr/>
            <p:nvPr/>
          </p:nvPicPr>
          <p:blipFill>
            <a:blip r:embed="rId6"/>
            <a:srcRect l="45685" t="44448" r="49199" b="48260"/>
            <a:stretch/>
          </p:blipFill>
          <p:spPr>
            <a:xfrm>
              <a:off x="627514" y="3946866"/>
              <a:ext cx="356400" cy="3848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4" name="TextBox 8">
            <a:extLst>
              <a:ext uri="{FF2B5EF4-FFF2-40B4-BE49-F238E27FC236}">
                <a16:creationId xmlns:a16="http://schemas.microsoft.com/office/drawing/2014/main" id="{9F3C3D45-F434-475F-BAEB-DB3EE95D26AA}"/>
              </a:ext>
            </a:extLst>
          </p:cNvPr>
          <p:cNvSpPr/>
          <p:nvPr/>
        </p:nvSpPr>
        <p:spPr>
          <a:xfrm>
            <a:off x="3462514" y="4143426"/>
            <a:ext cx="1747080" cy="30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6F1743-5950-3D45-3B45-24020C99E1DD}"/>
              </a:ext>
            </a:extLst>
          </p:cNvPr>
          <p:cNvSpPr txBox="1"/>
          <p:nvPr/>
        </p:nvSpPr>
        <p:spPr>
          <a:xfrm>
            <a:off x="5030533" y="1237601"/>
            <a:ext cx="15833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Power Stability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C72E23-B5DD-9582-3B1F-E25E4A18CDF5}"/>
              </a:ext>
            </a:extLst>
          </p:cNvPr>
          <p:cNvSpPr txBox="1"/>
          <p:nvPr/>
        </p:nvSpPr>
        <p:spPr>
          <a:xfrm>
            <a:off x="6276238" y="5866708"/>
            <a:ext cx="191853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Fiber coupling test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506B857-6B33-73B5-6792-2AF12462D4B7}"/>
              </a:ext>
            </a:extLst>
          </p:cNvPr>
          <p:cNvSpPr txBox="1"/>
          <p:nvPr/>
        </p:nvSpPr>
        <p:spPr>
          <a:xfrm>
            <a:off x="236914" y="5938861"/>
            <a:ext cx="436241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Evaluation of pulse shape with/without fiber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9343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6630" y="2178996"/>
            <a:ext cx="7665396" cy="2659604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Measurement technique improvements</a:t>
            </a:r>
            <a:br>
              <a:rPr lang="en-GB" sz="3600" dirty="0">
                <a:solidFill>
                  <a:schemeClr val="tx1"/>
                </a:solidFill>
              </a:rPr>
            </a:br>
            <a:r>
              <a:rPr lang="en-GB" sz="3600" dirty="0">
                <a:solidFill>
                  <a:schemeClr val="tx1"/>
                </a:solidFill>
              </a:rPr>
              <a:t>&amp;</a:t>
            </a:r>
            <a:br>
              <a:rPr lang="en-GB" sz="3600" dirty="0">
                <a:solidFill>
                  <a:schemeClr val="tx1"/>
                </a:solidFill>
              </a:rPr>
            </a:br>
            <a:r>
              <a:rPr lang="en-GB" sz="3600" dirty="0">
                <a:solidFill>
                  <a:schemeClr val="tx1"/>
                </a:solidFill>
              </a:rPr>
              <a:t>Application examples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15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8CD962-2697-4824-0923-317073039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6231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04288" y="0"/>
            <a:ext cx="6355405" cy="1160833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en-US" sz="4400" dirty="0">
                <a:solidFill>
                  <a:schemeClr val="accent1"/>
                </a:solidFill>
              </a:rPr>
              <a:t>“The weighted prompt </a:t>
            </a:r>
            <a:br>
              <a:rPr lang="en-US" sz="4400" dirty="0">
                <a:solidFill>
                  <a:schemeClr val="accent1"/>
                </a:solidFill>
              </a:rPr>
            </a:br>
            <a:r>
              <a:rPr lang="en-US" sz="4400" dirty="0">
                <a:solidFill>
                  <a:schemeClr val="accent1"/>
                </a:solidFill>
              </a:rPr>
              <a:t>current method”</a:t>
            </a:r>
            <a:endParaRPr lang="en-GB" sz="3600" dirty="0">
              <a:solidFill>
                <a:schemeClr val="accent1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16</a:t>
            </a:fld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6509866" y="3640769"/>
            <a:ext cx="5022047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 </a:t>
            </a:r>
            <a:r>
              <a:rPr lang="en-US" sz="1000" dirty="0" err="1"/>
              <a:t>S.Pape</a:t>
            </a:r>
            <a:r>
              <a:rPr lang="en-US" sz="1000" dirty="0"/>
              <a:t> et al.</a:t>
            </a:r>
            <a:r>
              <a:rPr lang="it-IT" sz="1000" dirty="0"/>
              <a:t> Sensors 2023, 23(2), 962; </a:t>
            </a:r>
            <a:r>
              <a:rPr lang="it-IT" sz="1000" dirty="0">
                <a:hlinkClick r:id="rId2"/>
              </a:rPr>
              <a:t>https://doi.org/10.3390/s23020962</a:t>
            </a:r>
            <a:r>
              <a:rPr lang="it-IT" sz="1000" dirty="0"/>
              <a:t> , January </a:t>
            </a:r>
            <a:r>
              <a:rPr lang="it-IT" sz="1000" b="1" dirty="0"/>
              <a:t>2023 </a:t>
            </a:r>
            <a:r>
              <a:rPr lang="en-GB" sz="1000" b="1" dirty="0"/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t="2620"/>
          <a:stretch/>
        </p:blipFill>
        <p:spPr>
          <a:xfrm>
            <a:off x="629698" y="2362389"/>
            <a:ext cx="7697770" cy="395323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405455-C609-C507-2F05-4834811D0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07D0B4-421C-CA13-DD20-61C3DD7263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086"/>
          <a:stretch/>
        </p:blipFill>
        <p:spPr>
          <a:xfrm>
            <a:off x="1" y="1160833"/>
            <a:ext cx="8801100" cy="116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8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877" y="1220580"/>
            <a:ext cx="3500905" cy="451098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9270" y="1351722"/>
            <a:ext cx="4134680" cy="454549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b="1" dirty="0"/>
              <a:t>The mirror technique</a:t>
            </a:r>
          </a:p>
          <a:p>
            <a:pPr marL="357188" lvl="1" indent="-177800">
              <a:lnSpc>
                <a:spcPct val="120000"/>
              </a:lnSpc>
            </a:pPr>
            <a:r>
              <a:rPr lang="en-US" dirty="0"/>
              <a:t>Reflection at a metallized back side can be exploited to probe below the top side </a:t>
            </a:r>
            <a:r>
              <a:rPr lang="en-US" dirty="0" err="1"/>
              <a:t>metallisation</a:t>
            </a:r>
            <a:r>
              <a:rPr lang="en-US" dirty="0"/>
              <a:t> with illumination from the top</a:t>
            </a:r>
          </a:p>
          <a:p>
            <a:pPr marL="357188" lvl="1" indent="-177800">
              <a:lnSpc>
                <a:spcPct val="120000"/>
              </a:lnSpc>
            </a:pPr>
            <a:endParaRPr lang="en-US" dirty="0"/>
          </a:p>
          <a:p>
            <a:pPr marL="357188" lvl="1" indent="-177800">
              <a:lnSpc>
                <a:spcPct val="120000"/>
              </a:lnSpc>
            </a:pPr>
            <a:endParaRPr lang="en-US" sz="1400" dirty="0"/>
          </a:p>
          <a:p>
            <a:pPr marL="357188" lvl="1" indent="-177800">
              <a:lnSpc>
                <a:spcPct val="120000"/>
              </a:lnSpc>
            </a:pPr>
            <a:endParaRPr lang="en-US" sz="1400" dirty="0"/>
          </a:p>
          <a:p>
            <a:pPr marL="357188" lvl="1" indent="-177800">
              <a:lnSpc>
                <a:spcPct val="120000"/>
              </a:lnSpc>
            </a:pPr>
            <a:endParaRPr lang="en-US" sz="1400" dirty="0"/>
          </a:p>
          <a:p>
            <a:pPr marL="357188" lvl="1" indent="-177800">
              <a:lnSpc>
                <a:spcPct val="120000"/>
              </a:lnSpc>
            </a:pPr>
            <a:endParaRPr lang="en-US" sz="1400" dirty="0"/>
          </a:p>
          <a:p>
            <a:pPr marL="357188" lvl="1" indent="-177800">
              <a:lnSpc>
                <a:spcPct val="120000"/>
              </a:lnSpc>
            </a:pPr>
            <a:endParaRPr lang="en-US" sz="1400" dirty="0"/>
          </a:p>
          <a:p>
            <a:pPr marL="357188" lvl="1" indent="-177800">
              <a:lnSpc>
                <a:spcPct val="120000"/>
              </a:lnSpc>
            </a:pPr>
            <a:endParaRPr lang="en-US" sz="1400" dirty="0"/>
          </a:p>
          <a:p>
            <a:pPr marL="357188" lvl="1" indent="-177800">
              <a:lnSpc>
                <a:spcPct val="120000"/>
              </a:lnSpc>
            </a:pPr>
            <a:endParaRPr lang="en-US" sz="1400" dirty="0"/>
          </a:p>
          <a:p>
            <a:pPr marL="357188" lvl="1" indent="-177800">
              <a:lnSpc>
                <a:spcPct val="120000"/>
              </a:lnSpc>
            </a:pPr>
            <a:endParaRPr lang="en-US" sz="1400" dirty="0"/>
          </a:p>
          <a:p>
            <a:pPr marL="357188" lvl="1" indent="-177800">
              <a:lnSpc>
                <a:spcPct val="120000"/>
              </a:lnSpc>
            </a:pPr>
            <a:endParaRPr lang="en-US" sz="1400" dirty="0"/>
          </a:p>
          <a:p>
            <a:pPr marL="357188" lvl="1" indent="-177800">
              <a:lnSpc>
                <a:spcPct val="120000"/>
              </a:lnSpc>
            </a:pPr>
            <a:endParaRPr lang="en-GB" sz="1400" dirty="0"/>
          </a:p>
          <a:p>
            <a:pPr marL="357188" lvl="1" indent="-177800">
              <a:lnSpc>
                <a:spcPct val="120000"/>
              </a:lnSpc>
            </a:pPr>
            <a:r>
              <a:rPr lang="en-US" dirty="0"/>
              <a:t>All intensity independent quantities can be probed in this way.</a:t>
            </a:r>
          </a:p>
          <a:p>
            <a:pPr marL="357188" lvl="1" indent="-177800">
              <a:lnSpc>
                <a:spcPct val="120000"/>
              </a:lnSpc>
            </a:pPr>
            <a:r>
              <a:rPr lang="en-US" dirty="0"/>
              <a:t>Requires a metallized back side</a:t>
            </a:r>
          </a:p>
          <a:p>
            <a:pPr marL="357188" lvl="1" indent="-177800">
              <a:lnSpc>
                <a:spcPct val="120000"/>
              </a:lnSpc>
            </a:pPr>
            <a:r>
              <a:rPr lang="en-US" dirty="0"/>
              <a:t>Enables a measurement below the top side metals</a:t>
            </a:r>
          </a:p>
          <a:p>
            <a:pPr marL="357188" lvl="1" indent="-177800">
              <a:lnSpc>
                <a:spcPct val="120000"/>
              </a:lnSpc>
            </a:pPr>
            <a:r>
              <a:rPr lang="en-US" dirty="0"/>
              <a:t>Note that beam clipping can reduce the numerical aperture and hence the special resolution.</a:t>
            </a:r>
          </a:p>
          <a:p>
            <a:pPr>
              <a:lnSpc>
                <a:spcPct val="120000"/>
              </a:lnSpc>
            </a:pPr>
            <a:r>
              <a:rPr lang="en-GB" b="1" dirty="0"/>
              <a:t>This technique is only feasible with TPA-TCT as it requires 3D resolution!</a:t>
            </a:r>
            <a:endParaRPr lang="en-GB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04288" y="0"/>
            <a:ext cx="6355405" cy="1160833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accent1"/>
                </a:solidFill>
              </a:rPr>
              <a:t>“The Mirror Technique”</a:t>
            </a:r>
            <a:endParaRPr lang="en-GB" sz="3600" dirty="0">
              <a:solidFill>
                <a:schemeClr val="accent1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78" y="2107095"/>
            <a:ext cx="3260713" cy="1828801"/>
          </a:xfrm>
          <a:prstGeom prst="rect">
            <a:avLst/>
          </a:prstGeom>
        </p:spPr>
      </p:pic>
      <p:sp>
        <p:nvSpPr>
          <p:cNvPr id="11" name="Freeform 10"/>
          <p:cNvSpPr/>
          <p:nvPr/>
        </p:nvSpPr>
        <p:spPr>
          <a:xfrm>
            <a:off x="7275443" y="3306417"/>
            <a:ext cx="821636" cy="1378225"/>
          </a:xfrm>
          <a:custGeom>
            <a:avLst/>
            <a:gdLst>
              <a:gd name="connsiteX0" fmla="*/ 0 w 1069491"/>
              <a:gd name="connsiteY0" fmla="*/ 0 h 1577008"/>
              <a:gd name="connsiteX1" fmla="*/ 1066800 w 1069491"/>
              <a:gd name="connsiteY1" fmla="*/ 576469 h 1577008"/>
              <a:gd name="connsiteX2" fmla="*/ 245165 w 1069491"/>
              <a:gd name="connsiteY2" fmla="*/ 1577008 h 157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9491" h="1577008">
                <a:moveTo>
                  <a:pt x="0" y="0"/>
                </a:moveTo>
                <a:cubicBezTo>
                  <a:pt x="512969" y="156817"/>
                  <a:pt x="1025939" y="313634"/>
                  <a:pt x="1066800" y="576469"/>
                </a:cubicBezTo>
                <a:cubicBezTo>
                  <a:pt x="1107661" y="839304"/>
                  <a:pt x="676413" y="1208156"/>
                  <a:pt x="245165" y="1577008"/>
                </a:cubicBezTo>
              </a:path>
            </a:pathLst>
          </a:custGeom>
          <a:noFill/>
          <a:ln>
            <a:solidFill>
              <a:srgbClr val="002060"/>
            </a:solidFill>
            <a:headEnd type="oval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966889">
            <a:off x="7639878" y="3863007"/>
            <a:ext cx="117944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Image flipped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291548" y="5897149"/>
            <a:ext cx="8560905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Details</a:t>
            </a:r>
            <a:r>
              <a:rPr lang="en-US" sz="1000" dirty="0"/>
              <a:t>: </a:t>
            </a:r>
            <a:r>
              <a:rPr lang="en-US" sz="1000" dirty="0" err="1"/>
              <a:t>S.Pape</a:t>
            </a:r>
            <a:r>
              <a:rPr lang="en-US" sz="1000" dirty="0"/>
              <a:t> et al.: “</a:t>
            </a:r>
            <a:r>
              <a:rPr lang="en-US" sz="1000" b="1" dirty="0"/>
              <a:t>Techniques </a:t>
            </a:r>
            <a:r>
              <a:rPr lang="en-GB" sz="1000" b="1" dirty="0"/>
              <a:t>Techniques for the Investigation of Segmented Sensors Using the Two Photon Absorption-Transient Current Technique”,</a:t>
            </a:r>
            <a:br>
              <a:rPr lang="en-GB" sz="1000" b="1" dirty="0"/>
            </a:br>
            <a:r>
              <a:rPr lang="it-IT" sz="1000" b="1" dirty="0"/>
              <a:t> Sensors 2023, 23(2), 962; </a:t>
            </a:r>
            <a:r>
              <a:rPr lang="it-IT" sz="1000" b="1" dirty="0">
                <a:hlinkClick r:id="rId4"/>
              </a:rPr>
              <a:t>https://doi.org/10.3390/s23020962</a:t>
            </a:r>
            <a:r>
              <a:rPr lang="it-IT" sz="1000" b="1" dirty="0"/>
              <a:t> , January 2023 </a:t>
            </a:r>
            <a:r>
              <a:rPr lang="en-GB" sz="1000" b="1" dirty="0"/>
              <a:t>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33158DF-0D4D-E62B-7C79-1C87B64A0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56360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CA37F-1C39-D74E-5380-AC3A228B2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66B34D-9037-1B0D-F2A9-227B2EA76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49" y="1290179"/>
            <a:ext cx="8797983" cy="1077239"/>
          </a:xfrm>
        </p:spPr>
        <p:txBody>
          <a:bodyPr>
            <a:normAutofit/>
          </a:bodyPr>
          <a:lstStyle/>
          <a:p>
            <a:r>
              <a:rPr lang="en-GB" b="1" dirty="0"/>
              <a:t>Simulation of TPA-TCT (in Synopsys TCAD)</a:t>
            </a:r>
          </a:p>
          <a:p>
            <a:pPr lvl="1"/>
            <a:r>
              <a:rPr lang="en-GB" dirty="0"/>
              <a:t>Example: Charge cloud generated around focal depth of 250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(at t=1.0 ns)</a:t>
            </a:r>
          </a:p>
          <a:p>
            <a:pPr lvl="1"/>
            <a:r>
              <a:rPr lang="en-GB" dirty="0"/>
              <a:t>Visualisation of electron cloud moving through a PIN detector (holes not shown) </a:t>
            </a:r>
            <a:endParaRPr lang="en-001" dirty="0"/>
          </a:p>
          <a:p>
            <a:pPr lvl="1"/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928831-1C8E-1FD4-DD56-6C21C54B3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E89789-8770-AB0C-608E-8017C49FE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53431F-CB81-A768-C022-2BE0BAF1E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18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27CFBD8-68BD-B46E-84CC-2FE1B43AB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4243" y="25224"/>
            <a:ext cx="5005670" cy="10772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TCAD simulations of TPA-TCT</a:t>
            </a:r>
            <a:endParaRPr lang="en-001" dirty="0">
              <a:solidFill>
                <a:schemeClr val="tx1"/>
              </a:solidFill>
            </a:endParaRPr>
          </a:p>
        </p:txBody>
      </p:sp>
      <p:pic>
        <p:nvPicPr>
          <p:cNvPr id="9" name="Picture 8" descr="A picture containing text, screenshot, design, graphic design&#10;&#10;Description automatically generated">
            <a:extLst>
              <a:ext uri="{FF2B5EF4-FFF2-40B4-BE49-F238E27FC236}">
                <a16:creationId xmlns:a16="http://schemas.microsoft.com/office/drawing/2014/main" id="{6D8AE30F-C4F0-F366-A216-7858EE1FDF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06" r="36294"/>
          <a:stretch/>
        </p:blipFill>
        <p:spPr>
          <a:xfrm>
            <a:off x="92643" y="2297495"/>
            <a:ext cx="3207901" cy="3684750"/>
          </a:xfrm>
          <a:prstGeom prst="rect">
            <a:avLst/>
          </a:prstGeom>
        </p:spPr>
      </p:pic>
      <p:pic>
        <p:nvPicPr>
          <p:cNvPr id="10" name="Picture 9" descr="A picture containing text, screenshot, design, diagram&#10;&#10;Description automatically generated">
            <a:extLst>
              <a:ext uri="{FF2B5EF4-FFF2-40B4-BE49-F238E27FC236}">
                <a16:creationId xmlns:a16="http://schemas.microsoft.com/office/drawing/2014/main" id="{DB490060-B985-43A4-A827-121A49FB3C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649" r="36467" b="16190"/>
          <a:stretch/>
        </p:blipFill>
        <p:spPr>
          <a:xfrm>
            <a:off x="3412654" y="2308366"/>
            <a:ext cx="1265084" cy="31140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E70184-5AF4-B55C-7CE2-2442F2A7EC14}"/>
              </a:ext>
            </a:extLst>
          </p:cNvPr>
          <p:cNvSpPr txBox="1"/>
          <p:nvPr/>
        </p:nvSpPr>
        <p:spPr>
          <a:xfrm>
            <a:off x="3474018" y="5451675"/>
            <a:ext cx="107753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b="1" dirty="0"/>
              <a:t>1.0 ns </a:t>
            </a:r>
            <a:r>
              <a:rPr lang="en-GB" sz="1050" dirty="0"/>
              <a:t>charge</a:t>
            </a:r>
            <a:br>
              <a:rPr lang="en-GB" sz="1050" dirty="0"/>
            </a:br>
            <a:r>
              <a:rPr lang="en-GB" sz="1050" dirty="0"/>
              <a:t>cloud generated</a:t>
            </a:r>
            <a:br>
              <a:rPr lang="en-GB" sz="1050" dirty="0"/>
            </a:br>
            <a:r>
              <a:rPr lang="en-GB" sz="1050" dirty="0"/>
              <a:t>at z = 250 </a:t>
            </a:r>
            <a:r>
              <a:rPr lang="en-GB" sz="1050" dirty="0">
                <a:latin typeface="Symbol" panose="05050102010706020507" pitchFamily="18" charset="2"/>
              </a:rPr>
              <a:t>m</a:t>
            </a:r>
            <a:r>
              <a:rPr lang="en-GB" sz="1050" dirty="0"/>
              <a:t>m</a:t>
            </a:r>
            <a:endParaRPr lang="en-001" sz="1050" dirty="0"/>
          </a:p>
        </p:txBody>
      </p:sp>
      <p:pic>
        <p:nvPicPr>
          <p:cNvPr id="12" name="Picture 11" descr="A picture containing text, screenshot, graphics, graphic design&#10;&#10;Description automatically generated">
            <a:extLst>
              <a:ext uri="{FF2B5EF4-FFF2-40B4-BE49-F238E27FC236}">
                <a16:creationId xmlns:a16="http://schemas.microsoft.com/office/drawing/2014/main" id="{F78FD28F-9347-54A7-CFEF-21DBCF8E06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701" t="2976" r="37988" b="13214"/>
          <a:stretch/>
        </p:blipFill>
        <p:spPr>
          <a:xfrm>
            <a:off x="4443271" y="2427129"/>
            <a:ext cx="1169765" cy="31140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0422A55-6AD1-ED3E-6E47-D1BAF3CB14EA}"/>
              </a:ext>
            </a:extLst>
          </p:cNvPr>
          <p:cNvSpPr txBox="1"/>
          <p:nvPr/>
        </p:nvSpPr>
        <p:spPr>
          <a:xfrm>
            <a:off x="4736550" y="5539342"/>
            <a:ext cx="6078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3.0 ns</a:t>
            </a:r>
            <a:endParaRPr lang="en-001" sz="1350" b="1" dirty="0"/>
          </a:p>
        </p:txBody>
      </p:sp>
      <p:pic>
        <p:nvPicPr>
          <p:cNvPr id="15" name="Picture 14" descr="A picture containing text, screenshot, font, graphics&#10;&#10;Description automatically generated">
            <a:extLst>
              <a:ext uri="{FF2B5EF4-FFF2-40B4-BE49-F238E27FC236}">
                <a16:creationId xmlns:a16="http://schemas.microsoft.com/office/drawing/2014/main" id="{3032A19B-F0F8-8611-CD27-F6204C8F3F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3745" t="1903" r="38073" b="15678"/>
          <a:stretch/>
        </p:blipFill>
        <p:spPr>
          <a:xfrm>
            <a:off x="5585489" y="2397874"/>
            <a:ext cx="1100301" cy="30592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2126737-77A7-D2FD-D3D9-E728AED7553A}"/>
              </a:ext>
            </a:extLst>
          </p:cNvPr>
          <p:cNvSpPr txBox="1"/>
          <p:nvPr/>
        </p:nvSpPr>
        <p:spPr>
          <a:xfrm>
            <a:off x="5853009" y="5553341"/>
            <a:ext cx="6078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5.0 ns</a:t>
            </a:r>
            <a:endParaRPr lang="en-001" sz="135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6B8553-5705-04DF-0689-9FEC94F9D57C}"/>
              </a:ext>
            </a:extLst>
          </p:cNvPr>
          <p:cNvSpPr txBox="1"/>
          <p:nvPr/>
        </p:nvSpPr>
        <p:spPr>
          <a:xfrm>
            <a:off x="6561659" y="5459292"/>
            <a:ext cx="252101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i="1" dirty="0"/>
              <a:t>Note: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50" i="1" dirty="0"/>
              <a:t>This example is calculated</a:t>
            </a:r>
            <a:br>
              <a:rPr lang="en-GB" sz="750" i="1" dirty="0"/>
            </a:br>
            <a:r>
              <a:rPr lang="en-GB" sz="750" i="1" dirty="0"/>
              <a:t>in 2D for better visibility, all shown</a:t>
            </a:r>
            <a:br>
              <a:rPr lang="en-GB" sz="750" i="1" dirty="0"/>
            </a:br>
            <a:r>
              <a:rPr lang="en-GB" sz="750" i="1" dirty="0"/>
              <a:t>transients calculated from 3D simulations.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750" i="1" dirty="0"/>
              <a:t>The shown transient still has to be folded with a transfer function for taking into account the electronic shaping (dominated by the sensor capacitance)</a:t>
            </a:r>
          </a:p>
          <a:p>
            <a:pPr algn="ctr"/>
            <a:endParaRPr lang="en-GB" sz="750" i="1" dirty="0"/>
          </a:p>
          <a:p>
            <a:pPr algn="ctr"/>
            <a:endParaRPr lang="en-001" sz="750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0B8698-2672-2E07-6939-EE86430F3436}"/>
              </a:ext>
            </a:extLst>
          </p:cNvPr>
          <p:cNvSpPr txBox="1"/>
          <p:nvPr/>
        </p:nvSpPr>
        <p:spPr>
          <a:xfrm>
            <a:off x="515483" y="5356481"/>
            <a:ext cx="122341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GB" sz="1350" dirty="0"/>
              <a:t>  backside (p</a:t>
            </a:r>
            <a:r>
              <a:rPr lang="en-GB" sz="1350" baseline="30000" dirty="0"/>
              <a:t>+</a:t>
            </a:r>
            <a:r>
              <a:rPr lang="en-GB" sz="1350" dirty="0"/>
              <a:t>)</a:t>
            </a:r>
            <a:br>
              <a:rPr lang="en-GB" sz="1350" dirty="0"/>
            </a:br>
            <a:r>
              <a:rPr lang="en-GB" sz="1350" dirty="0"/>
              <a:t>  p-type sensor</a:t>
            </a:r>
            <a:endParaRPr lang="en-001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5BC985-DEF7-E6F3-3F9A-84325BA560D4}"/>
              </a:ext>
            </a:extLst>
          </p:cNvPr>
          <p:cNvSpPr txBox="1"/>
          <p:nvPr/>
        </p:nvSpPr>
        <p:spPr>
          <a:xfrm>
            <a:off x="540490" y="265322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 frontside (n</a:t>
            </a:r>
            <a:r>
              <a:rPr lang="en-GB" sz="1200" baseline="30000" dirty="0">
                <a:solidFill>
                  <a:schemeClr val="bg2">
                    <a:lumMod val="10000"/>
                  </a:schemeClr>
                </a:solidFill>
              </a:rPr>
              <a:t>+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)</a:t>
            </a:r>
            <a:br>
              <a:rPr lang="en-GB" sz="12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 p-type sensor</a:t>
            </a:r>
            <a:endParaRPr lang="en-001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Rounded Rectangle 290">
            <a:extLst>
              <a:ext uri="{FF2B5EF4-FFF2-40B4-BE49-F238E27FC236}">
                <a16:creationId xmlns:a16="http://schemas.microsoft.com/office/drawing/2014/main" id="{79808EED-65A0-DF7C-4A55-84CE7C1EEA80}"/>
              </a:ext>
            </a:extLst>
          </p:cNvPr>
          <p:cNvSpPr/>
          <p:nvPr/>
        </p:nvSpPr>
        <p:spPr>
          <a:xfrm>
            <a:off x="627301" y="2642092"/>
            <a:ext cx="1046192" cy="460850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013994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0" name="Rounded Rectangle 290">
            <a:extLst>
              <a:ext uri="{FF2B5EF4-FFF2-40B4-BE49-F238E27FC236}">
                <a16:creationId xmlns:a16="http://schemas.microsoft.com/office/drawing/2014/main" id="{A3BA75C9-AB6D-16C0-6EA7-BFC1D7479842}"/>
              </a:ext>
            </a:extLst>
          </p:cNvPr>
          <p:cNvSpPr/>
          <p:nvPr/>
        </p:nvSpPr>
        <p:spPr>
          <a:xfrm>
            <a:off x="571409" y="5369504"/>
            <a:ext cx="1227117" cy="484748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013994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2EDAC8E-7BFE-01DC-B6B9-597717B88D6D}"/>
              </a:ext>
            </a:extLst>
          </p:cNvPr>
          <p:cNvSpPr/>
          <p:nvPr/>
        </p:nvSpPr>
        <p:spPr>
          <a:xfrm>
            <a:off x="1803011" y="5361980"/>
            <a:ext cx="685800" cy="284356"/>
          </a:xfrm>
          <a:custGeom>
            <a:avLst/>
            <a:gdLst>
              <a:gd name="connsiteX0" fmla="*/ 0 w 914400"/>
              <a:gd name="connsiteY0" fmla="*/ 379141 h 379141"/>
              <a:gd name="connsiteX1" fmla="*/ 683941 w 914400"/>
              <a:gd name="connsiteY1" fmla="*/ 297366 h 379141"/>
              <a:gd name="connsiteX2" fmla="*/ 914400 w 914400"/>
              <a:gd name="connsiteY2" fmla="*/ 0 h 379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379141">
                <a:moveTo>
                  <a:pt x="0" y="379141"/>
                </a:moveTo>
                <a:cubicBezTo>
                  <a:pt x="265770" y="369848"/>
                  <a:pt x="531541" y="360556"/>
                  <a:pt x="683941" y="297366"/>
                </a:cubicBezTo>
                <a:cubicBezTo>
                  <a:pt x="836341" y="234176"/>
                  <a:pt x="875370" y="117088"/>
                  <a:pt x="914400" y="0"/>
                </a:cubicBezTo>
              </a:path>
            </a:pathLst>
          </a:custGeom>
          <a:noFill/>
          <a:ln w="12700">
            <a:solidFill>
              <a:schemeClr val="tx1"/>
            </a:solidFill>
            <a:headEnd type="oval" w="lg" len="lg"/>
            <a:tailEnd type="triangl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90148AC-4CBE-4397-5A9A-6623F42750C7}"/>
              </a:ext>
            </a:extLst>
          </p:cNvPr>
          <p:cNvSpPr/>
          <p:nvPr/>
        </p:nvSpPr>
        <p:spPr>
          <a:xfrm>
            <a:off x="1607040" y="2454107"/>
            <a:ext cx="542677" cy="182175"/>
          </a:xfrm>
          <a:custGeom>
            <a:avLst/>
            <a:gdLst>
              <a:gd name="connsiteX0" fmla="*/ 0 w 723569"/>
              <a:gd name="connsiteY0" fmla="*/ 242900 h 242900"/>
              <a:gd name="connsiteX1" fmla="*/ 341907 w 723569"/>
              <a:gd name="connsiteY1" fmla="*/ 12312 h 242900"/>
              <a:gd name="connsiteX2" fmla="*/ 723569 w 723569"/>
              <a:gd name="connsiteY2" fmla="*/ 52068 h 2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3569" h="242900">
                <a:moveTo>
                  <a:pt x="0" y="242900"/>
                </a:moveTo>
                <a:cubicBezTo>
                  <a:pt x="110656" y="143508"/>
                  <a:pt x="221312" y="44117"/>
                  <a:pt x="341907" y="12312"/>
                </a:cubicBezTo>
                <a:cubicBezTo>
                  <a:pt x="462502" y="-19493"/>
                  <a:pt x="593035" y="16287"/>
                  <a:pt x="723569" y="52068"/>
                </a:cubicBezTo>
              </a:path>
            </a:pathLst>
          </a:custGeom>
          <a:noFill/>
          <a:ln w="12700">
            <a:solidFill>
              <a:schemeClr val="tx1"/>
            </a:solidFill>
            <a:headEnd type="oval" w="lg" len="lg"/>
            <a:tailEnd type="triangl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19D50D-A916-409B-41A3-0E6E473B534E}"/>
              </a:ext>
            </a:extLst>
          </p:cNvPr>
          <p:cNvSpPr txBox="1"/>
          <p:nvPr/>
        </p:nvSpPr>
        <p:spPr>
          <a:xfrm>
            <a:off x="6944422" y="2630409"/>
            <a:ext cx="17452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Transient Current (TC)</a:t>
            </a:r>
            <a:endParaRPr lang="en-001" sz="1350" b="1" dirty="0"/>
          </a:p>
        </p:txBody>
      </p:sp>
      <p:pic>
        <p:nvPicPr>
          <p:cNvPr id="25" name="Picture 24" descr="A graph of a signal&#10;&#10;Description automatically generated">
            <a:extLst>
              <a:ext uri="{FF2B5EF4-FFF2-40B4-BE49-F238E27FC236}">
                <a16:creationId xmlns:a16="http://schemas.microsoft.com/office/drawing/2014/main" id="{4EAA902C-0377-6D85-6B0A-31EAC78964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5235" y="3126364"/>
            <a:ext cx="2317522" cy="160443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FF9697E-9398-ED12-8B9B-261D055055FA}"/>
              </a:ext>
            </a:extLst>
          </p:cNvPr>
          <p:cNvSpPr txBox="1"/>
          <p:nvPr/>
        </p:nvSpPr>
        <p:spPr>
          <a:xfrm>
            <a:off x="7369607" y="5025204"/>
            <a:ext cx="562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/>
              <a:t>3.0 ns</a:t>
            </a:r>
            <a:endParaRPr lang="en-001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7F89223-863D-3B20-D585-BE6BF22FC7FB}"/>
              </a:ext>
            </a:extLst>
          </p:cNvPr>
          <p:cNvSpPr txBox="1"/>
          <p:nvPr/>
        </p:nvSpPr>
        <p:spPr>
          <a:xfrm>
            <a:off x="6829270" y="2848202"/>
            <a:ext cx="18806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induced by electrons and holes</a:t>
            </a:r>
            <a:endParaRPr lang="en-001" sz="10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EFA2385-5BE1-60A7-B6D3-12ACBE9ACDA4}"/>
              </a:ext>
            </a:extLst>
          </p:cNvPr>
          <p:cNvSpPr txBox="1"/>
          <p:nvPr/>
        </p:nvSpPr>
        <p:spPr>
          <a:xfrm>
            <a:off x="7915245" y="5028251"/>
            <a:ext cx="562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 b="1"/>
            </a:lvl1pPr>
          </a:lstStyle>
          <a:p>
            <a:r>
              <a:rPr lang="en-GB" sz="1200" dirty="0"/>
              <a:t>5.0 ns</a:t>
            </a:r>
            <a:endParaRPr lang="en-001" sz="1200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1446BF4-2748-A693-02DE-C933F436620B}"/>
              </a:ext>
            </a:extLst>
          </p:cNvPr>
          <p:cNvCxnSpPr>
            <a:cxnSpLocks/>
          </p:cNvCxnSpPr>
          <p:nvPr/>
        </p:nvCxnSpPr>
        <p:spPr>
          <a:xfrm>
            <a:off x="8040164" y="4223450"/>
            <a:ext cx="0" cy="801753"/>
          </a:xfrm>
          <a:prstGeom prst="line">
            <a:avLst/>
          </a:prstGeom>
          <a:noFill/>
          <a:ln w="22225">
            <a:solidFill>
              <a:schemeClr val="accent1">
                <a:lumMod val="10000"/>
              </a:schemeClr>
            </a:solidFill>
            <a:prstDash val="sysDash"/>
            <a:headEnd type="none" w="lg" len="lg"/>
            <a:tailEnd type="non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B4BDB55-657F-FBC1-FC47-A61372B547DD}"/>
              </a:ext>
            </a:extLst>
          </p:cNvPr>
          <p:cNvCxnSpPr>
            <a:cxnSpLocks/>
          </p:cNvCxnSpPr>
          <p:nvPr/>
        </p:nvCxnSpPr>
        <p:spPr>
          <a:xfrm>
            <a:off x="7636806" y="4223450"/>
            <a:ext cx="1" cy="801753"/>
          </a:xfrm>
          <a:prstGeom prst="line">
            <a:avLst/>
          </a:prstGeom>
          <a:noFill/>
          <a:ln w="22225">
            <a:solidFill>
              <a:schemeClr val="accent1">
                <a:lumMod val="10000"/>
              </a:schemeClr>
            </a:solidFill>
            <a:prstDash val="sysDash"/>
            <a:headEnd type="none" w="lg" len="lg"/>
            <a:tailEnd type="non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FD0A4DE-03AC-274B-27C1-3A19457A6F9A}"/>
              </a:ext>
            </a:extLst>
          </p:cNvPr>
          <p:cNvSpPr txBox="1"/>
          <p:nvPr/>
        </p:nvSpPr>
        <p:spPr>
          <a:xfrm>
            <a:off x="6806945" y="5028251"/>
            <a:ext cx="562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/>
              <a:t>1.0 ns</a:t>
            </a:r>
            <a:endParaRPr lang="en-001" sz="1200" b="1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397497A-D9D1-B112-AE8C-7A61EEF59236}"/>
              </a:ext>
            </a:extLst>
          </p:cNvPr>
          <p:cNvCxnSpPr>
            <a:cxnSpLocks/>
          </p:cNvCxnSpPr>
          <p:nvPr/>
        </p:nvCxnSpPr>
        <p:spPr>
          <a:xfrm>
            <a:off x="7210790" y="4223450"/>
            <a:ext cx="0" cy="801753"/>
          </a:xfrm>
          <a:prstGeom prst="line">
            <a:avLst/>
          </a:prstGeom>
          <a:noFill/>
          <a:ln w="22225">
            <a:solidFill>
              <a:schemeClr val="accent1">
                <a:lumMod val="10000"/>
              </a:schemeClr>
            </a:solidFill>
            <a:prstDash val="sysDash"/>
            <a:headEnd type="none" w="lg" len="lg"/>
            <a:tailEnd type="non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074092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TextBox 281"/>
          <p:cNvSpPr txBox="1"/>
          <p:nvPr/>
        </p:nvSpPr>
        <p:spPr>
          <a:xfrm>
            <a:off x="2971800" y="336600"/>
            <a:ext cx="5943600" cy="977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r"/>
            <a:r>
              <a:rPr lang="en-US" sz="3000" b="0" strike="noStrike" spc="-1">
                <a:solidFill>
                  <a:srgbClr val="3B0956"/>
                </a:solidFill>
                <a:latin typeface="Calibri"/>
              </a:rPr>
              <a:t>Advances in TCAD simulations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577080" y="1570320"/>
            <a:ext cx="7990200" cy="5100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lnSpc>
                <a:spcPct val="90000"/>
              </a:lnSpc>
              <a:spcBef>
                <a:spcPts val="751"/>
              </a:spcBef>
              <a:buClr>
                <a:srgbClr val="4BA8AF"/>
              </a:buClr>
              <a:buSzPct val="60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Noto Sans CJK SC"/>
              </a:rPr>
              <a:t>Comparison of data extracted from experimental current transients versus data extracted from simulated transients taken on a 300µm thick PIN sensor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4" name="TextBox 283"/>
              <p:cNvSpPr txBox="1"/>
              <p:nvPr/>
            </p:nvSpPr>
            <p:spPr>
              <a:xfrm>
                <a:off x="1881000" y="4468680"/>
                <a:ext cx="72000" cy="169200"/>
              </a:xfrm>
              <a:prstGeom prst="rect">
                <a:avLst/>
              </a:prstGeom>
            </p:spPr>
            <p:txBody>
              <a:bodyPr/>
              <a:lstStyle/>
              <a:p>
                <a:endParaRPr/>
              </a:p>
            </p:txBody>
          </p:sp>
        </mc:Choice>
        <mc:Fallback xmlns:p15="http://schemas.microsoft.com/office/powerpoint/2012/main" xmlns:p14="http://schemas.microsoft.com/office/powerpoint/2010/main" xmlns=""/>
      </mc:AlternateContent>
      <p:pic>
        <p:nvPicPr>
          <p:cNvPr id="285" name="Picture 23"/>
          <p:cNvPicPr/>
          <p:nvPr/>
        </p:nvPicPr>
        <p:blipFill>
          <a:blip r:embed="rId2"/>
          <a:stretch/>
        </p:blipFill>
        <p:spPr>
          <a:xfrm>
            <a:off x="343080" y="2519640"/>
            <a:ext cx="8458200" cy="387468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6"/>
          </p:nvPr>
        </p:nvSpPr>
        <p:spPr>
          <a:xfrm>
            <a:off x="8037000" y="6356160"/>
            <a:ext cx="1142640" cy="501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r" defTabSz="914400" rtl="0" eaLnBrk="1" latinLnBrk="0" hangingPunct="1">
              <a:lnSpc>
                <a:spcPct val="100000"/>
              </a:lnSpc>
              <a:buNone/>
              <a:defRPr lang="en-GB" sz="1200" b="0" strike="noStrike" kern="1200" spc="-1">
                <a:solidFill>
                  <a:srgbClr val="FFFFFF"/>
                </a:solidFill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1B45AA-0C48-44A2-8042-D9BD123931E9}" type="slidenum">
              <a:rPr lang="en-001" smtClean="0"/>
              <a:pPr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5076" y="1457032"/>
            <a:ext cx="7532734" cy="4967580"/>
          </a:xfrm>
        </p:spPr>
        <p:txBody>
          <a:bodyPr>
            <a:normAutofit fontScale="40000" lnSpcReduction="20000"/>
          </a:bodyPr>
          <a:lstStyle/>
          <a:p>
            <a:pPr marL="357188" indent="-357188">
              <a:lnSpc>
                <a:spcPct val="150000"/>
              </a:lnSpc>
            </a:pPr>
            <a:r>
              <a:rPr lang="en-GB" sz="3400" dirty="0"/>
              <a:t>Introduction to TCT and TPA-TCT</a:t>
            </a:r>
          </a:p>
          <a:p>
            <a:pPr marL="357188" indent="-357188">
              <a:lnSpc>
                <a:spcPct val="150000"/>
              </a:lnSpc>
            </a:pPr>
            <a:r>
              <a:rPr lang="en-GB" sz="3400" b="1" dirty="0"/>
              <a:t>TPA-TCT project </a:t>
            </a:r>
            <a:r>
              <a:rPr lang="en-GB" sz="3400" dirty="0"/>
              <a:t>&amp; project partners</a:t>
            </a:r>
          </a:p>
          <a:p>
            <a:pPr marL="700079" lvl="1" indent="-357188">
              <a:lnSpc>
                <a:spcPct val="150000"/>
              </a:lnSpc>
            </a:pPr>
            <a:r>
              <a:rPr lang="en-US" sz="3400" dirty="0"/>
              <a:t>Status of TPA-TCT systems in </a:t>
            </a:r>
            <a:r>
              <a:rPr lang="en-US" sz="3400" dirty="0" err="1"/>
              <a:t>AIDAinnova</a:t>
            </a:r>
            <a:r>
              <a:rPr lang="en-US" sz="3400" dirty="0"/>
              <a:t>-community</a:t>
            </a:r>
          </a:p>
          <a:p>
            <a:pPr marL="700079" lvl="1" indent="-357188">
              <a:lnSpc>
                <a:spcPct val="150000"/>
              </a:lnSpc>
            </a:pPr>
            <a:r>
              <a:rPr lang="en-US" sz="3400" dirty="0"/>
              <a:t>A new – more compact - laser system with fiber output</a:t>
            </a:r>
          </a:p>
          <a:p>
            <a:pPr marL="700079" lvl="1" indent="-357188">
              <a:lnSpc>
                <a:spcPct val="150000"/>
              </a:lnSpc>
            </a:pPr>
            <a:r>
              <a:rPr lang="en-US" sz="3400" dirty="0"/>
              <a:t>Examples of advances in TPA-TCT methodology, analyses and simulation </a:t>
            </a:r>
          </a:p>
          <a:p>
            <a:pPr marL="700079" lvl="1" indent="-357188">
              <a:lnSpc>
                <a:spcPct val="150000"/>
              </a:lnSpc>
            </a:pPr>
            <a:r>
              <a:rPr lang="en-US" sz="3400" dirty="0"/>
              <a:t>Examples of recent TPA-TCT applications</a:t>
            </a:r>
          </a:p>
          <a:p>
            <a:pPr marL="357188" indent="-357188">
              <a:lnSpc>
                <a:spcPct val="150000"/>
              </a:lnSpc>
            </a:pPr>
            <a:r>
              <a:rPr lang="en-GB" sz="3400" b="1" dirty="0"/>
              <a:t>Dissemination: </a:t>
            </a:r>
            <a:r>
              <a:rPr lang="en-GB" sz="3400" dirty="0"/>
              <a:t>First </a:t>
            </a:r>
            <a:r>
              <a:rPr lang="en-GB" sz="3400" dirty="0" err="1"/>
              <a:t>AIDAinnova</a:t>
            </a:r>
            <a:r>
              <a:rPr lang="en-GB" sz="3400" dirty="0"/>
              <a:t> and DRD3 TCT School</a:t>
            </a:r>
          </a:p>
          <a:p>
            <a:pPr marL="357188" indent="-357188">
              <a:lnSpc>
                <a:spcPct val="150000"/>
              </a:lnSpc>
            </a:pPr>
            <a:r>
              <a:rPr lang="en-GB" sz="3400" b="1" dirty="0"/>
              <a:t>Status: </a:t>
            </a:r>
            <a:r>
              <a:rPr lang="en-GB" sz="3400" dirty="0"/>
              <a:t>Milestones and Deliverables </a:t>
            </a:r>
          </a:p>
          <a:p>
            <a:pPr marL="357188" indent="-357188">
              <a:lnSpc>
                <a:spcPct val="150000"/>
              </a:lnSpc>
            </a:pPr>
            <a:r>
              <a:rPr lang="en-GB" sz="3400" b="1" dirty="0"/>
              <a:t>Summary and Outlook</a:t>
            </a:r>
          </a:p>
          <a:p>
            <a:pPr marL="357188" indent="-357188">
              <a:lnSpc>
                <a:spcPct val="150000"/>
              </a:lnSpc>
            </a:pPr>
            <a:endParaRPr lang="en-GB" sz="3400" dirty="0"/>
          </a:p>
          <a:p>
            <a:pPr marL="357188" indent="-357188">
              <a:lnSpc>
                <a:spcPct val="150000"/>
              </a:lnSpc>
            </a:pPr>
            <a:r>
              <a:rPr lang="en-GB" sz="3400" i="1" dirty="0"/>
              <a:t>Annex</a:t>
            </a:r>
          </a:p>
          <a:p>
            <a:pPr marL="700079" lvl="1" indent="-357188">
              <a:lnSpc>
                <a:spcPct val="150000"/>
              </a:lnSpc>
            </a:pPr>
            <a:r>
              <a:rPr lang="en-GB" sz="3300" i="1" dirty="0"/>
              <a:t>Publications and additional slides</a:t>
            </a:r>
          </a:p>
          <a:p>
            <a:pPr marL="700079" lvl="1" indent="-357188">
              <a:lnSpc>
                <a:spcPct val="150000"/>
              </a:lnSpc>
            </a:pPr>
            <a:r>
              <a:rPr lang="en-GB" sz="3300" i="1" dirty="0"/>
              <a:t>The </a:t>
            </a:r>
            <a:r>
              <a:rPr lang="en-GB" sz="3300" i="1" u="sng" dirty="0"/>
              <a:t>deliverable report</a:t>
            </a:r>
            <a:r>
              <a:rPr lang="en-GB" sz="3300" i="1" dirty="0"/>
              <a:t>, as submitted on 31.3.25, is attached to the agenda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Outline</a:t>
            </a:r>
            <a:endParaRPr lang="en-GB" sz="5400" dirty="0">
              <a:solidFill>
                <a:schemeClr val="tx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F06633D-553B-A01A-8C60-D12ED576D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7658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54348"/>
            <a:ext cx="9144000" cy="197147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GB" b="1" dirty="0"/>
              <a:t>Gain suppression in LGADs: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The gain in Low Gain Avalanche Diodes (LGADs) depends on the charge density entering the gain layer </a:t>
            </a:r>
            <a:br>
              <a:rPr lang="en-GB" dirty="0"/>
            </a:br>
            <a:r>
              <a:rPr lang="en-US" dirty="0"/>
              <a:t>Effect relevant for characterization and operation of LGADs for the HL-LHC ATLAS/CMS timing experiments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b="1" dirty="0"/>
              <a:t>Example of a study employing standard TCT and </a:t>
            </a:r>
            <a:r>
              <a:rPr lang="en-GB" b="1" baseline="30000" dirty="0"/>
              <a:t>90</a:t>
            </a:r>
            <a:r>
              <a:rPr lang="en-GB" b="1" dirty="0"/>
              <a:t>Sr source induced signals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Sensors: LGAD and PIN from CNM 8622 batch (285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thick devices with/without a gain layer)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04288" y="0"/>
            <a:ext cx="6355405" cy="1160833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Application: Gain suppression in LGADs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sz="2400" dirty="0">
                <a:solidFill>
                  <a:schemeClr val="accent1"/>
                </a:solidFill>
              </a:rPr>
              <a:t> - as studied with TPA-TCT - </a:t>
            </a: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20</a:t>
            </a:fld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72" y="3495473"/>
            <a:ext cx="2513533" cy="184887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42672" y="5369669"/>
            <a:ext cx="2951514" cy="651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37" lvl="1" indent="-171446" defTabSz="685783">
              <a:lnSpc>
                <a:spcPct val="11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71A6C"/>
                </a:solidFill>
              </a:rPr>
              <a:t>LGAD schematics</a:t>
            </a:r>
          </a:p>
          <a:p>
            <a:pPr marL="514337" lvl="1" indent="-171446" defTabSz="685783">
              <a:lnSpc>
                <a:spcPct val="11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171A6C"/>
                </a:solidFill>
              </a:rPr>
              <a:t>PIN (no p</a:t>
            </a:r>
            <a:r>
              <a:rPr lang="en-US" sz="1500" baseline="30000" dirty="0">
                <a:solidFill>
                  <a:srgbClr val="171A6C"/>
                </a:solidFill>
              </a:rPr>
              <a:t>+</a:t>
            </a:r>
            <a:r>
              <a:rPr lang="en-US" sz="1500" dirty="0">
                <a:solidFill>
                  <a:srgbClr val="171A6C"/>
                </a:solidFill>
              </a:rPr>
              <a:t> , i.e. no gain layer)</a:t>
            </a:r>
            <a:endParaRPr lang="en-GB" sz="1500" dirty="0">
              <a:solidFill>
                <a:srgbClr val="171A6C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664460" y="3054486"/>
            <a:ext cx="4639781" cy="3079721"/>
            <a:chOff x="3677432" y="3093397"/>
            <a:chExt cx="4639781" cy="3079721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77432" y="3096962"/>
              <a:ext cx="4357616" cy="2808242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419600" y="5826869"/>
              <a:ext cx="3226340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37" lvl="1" indent="-171446" defTabSz="685783">
                <a:lnSpc>
                  <a:spcPct val="110000"/>
                </a:lnSpc>
                <a:spcBef>
                  <a:spcPts val="375"/>
                </a:spcBef>
                <a:buClr>
                  <a:srgbClr val="F2B53C"/>
                </a:buClr>
                <a:buFont typeface="Arial" panose="020B0604020202020204" pitchFamily="34" charset="0"/>
                <a:buChar char="•"/>
              </a:pPr>
              <a:r>
                <a:rPr lang="en-US" sz="1500" dirty="0">
                  <a:solidFill>
                    <a:srgbClr val="171A6C"/>
                  </a:solidFill>
                </a:rPr>
                <a:t>Gain = Signal LGAD / Signal PIN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63967" y="3093397"/>
              <a:ext cx="15532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TCT 1060nm top</a:t>
              </a:r>
              <a:endParaRPr lang="en-GB" sz="1600" dirty="0"/>
            </a:p>
          </p:txBody>
        </p:sp>
        <p:sp>
          <p:nvSpPr>
            <p:cNvPr id="25" name="Straight Connector 24"/>
            <p:cNvSpPr/>
            <p:nvPr/>
          </p:nvSpPr>
          <p:spPr>
            <a:xfrm>
              <a:off x="7717276" y="3566809"/>
              <a:ext cx="6486" cy="7976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olid"/>
              <a:tailEnd type="arrow"/>
            </a:ln>
          </p:spPr>
          <p:txBody>
            <a:bodyPr vert="horz" wrap="none" lIns="90128" tIns="49309" rIns="90128" bIns="49309" anchor="ctr" anchorCtr="0" compatLnSpc="0"/>
            <a:lstStyle/>
            <a:p>
              <a:pPr hangingPunct="0"/>
              <a:endParaRPr lang="en-US" sz="1633"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725661" y="3346316"/>
            <a:ext cx="127541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gain reduction 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with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increasing 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ionization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 density</a:t>
            </a:r>
          </a:p>
          <a:p>
            <a:pPr algn="ctr"/>
            <a:endParaRPr lang="en-US" sz="1400" dirty="0"/>
          </a:p>
          <a:p>
            <a:pPr algn="ctr"/>
            <a:endParaRPr lang="en-GB" sz="14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BCF936-282A-F281-E513-1E670A390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5992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D06B21-8C47-3723-7276-7FC646847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9586" y="6035042"/>
            <a:ext cx="1637606" cy="227408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“Shark fin effect”</a:t>
            </a:r>
            <a:endParaRPr lang="en-00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54B454-7281-A2D8-713E-189689665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64A91-28D6-FB22-14BE-9CB361F29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3335AB-C195-FA07-EF10-D1986D8D1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21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9EACF23-E33D-301A-7A2A-0214925FB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2760" y="33563"/>
            <a:ext cx="6013911" cy="1077238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LGAD gain suppression in TPA-TCT</a:t>
            </a:r>
            <a:endParaRPr lang="en-001" dirty="0">
              <a:solidFill>
                <a:schemeClr val="tx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12E346B-C34B-A267-21DB-6113C246BADC}"/>
              </a:ext>
            </a:extLst>
          </p:cNvPr>
          <p:cNvSpPr txBox="1">
            <a:spLocks/>
          </p:cNvSpPr>
          <p:nvPr/>
        </p:nvSpPr>
        <p:spPr>
          <a:xfrm>
            <a:off x="6005244" y="5202764"/>
            <a:ext cx="2903745" cy="740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More details on experimental results: </a:t>
            </a:r>
          </a:p>
          <a:p>
            <a:pPr lvl="1"/>
            <a:r>
              <a:rPr lang="en-US" sz="900" dirty="0" err="1"/>
              <a:t>S.Pape</a:t>
            </a:r>
            <a:r>
              <a:rPr lang="en-US" sz="900" dirty="0"/>
              <a:t>, PhD thesis 2024</a:t>
            </a:r>
          </a:p>
          <a:p>
            <a:pPr lvl="1"/>
            <a:r>
              <a:rPr lang="en-US" sz="900" dirty="0"/>
              <a:t>List of publications in Annex</a:t>
            </a:r>
            <a:endParaRPr lang="en-00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2C173B2-2109-E1D3-3C69-E3E8D0792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984" y="3772079"/>
            <a:ext cx="1900000" cy="8571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4551D3-3C33-CEDD-00B8-2F06222A1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984" y="1734772"/>
            <a:ext cx="1864286" cy="8571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362E1F6-4DA6-9995-8734-4B763647E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227" y="2394742"/>
            <a:ext cx="2583567" cy="1937675"/>
          </a:xfrm>
          <a:prstGeom prst="rect">
            <a:avLst/>
          </a:prstGeom>
        </p:spPr>
      </p:pic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973EFD11-F044-874E-B022-40E446A4E51A}"/>
              </a:ext>
            </a:extLst>
          </p:cNvPr>
          <p:cNvCxnSpPr>
            <a:cxnSpLocks/>
          </p:cNvCxnSpPr>
          <p:nvPr/>
        </p:nvCxnSpPr>
        <p:spPr>
          <a:xfrm flipV="1">
            <a:off x="2054090" y="1889088"/>
            <a:ext cx="1016232" cy="499312"/>
          </a:xfrm>
          <a:prstGeom prst="bentConnector3">
            <a:avLst>
              <a:gd name="adj1" fmla="val -920"/>
            </a:avLst>
          </a:prstGeom>
          <a:noFill/>
          <a:ln w="34925"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69F8A5-C773-1377-147D-6A740180DF6E}"/>
              </a:ext>
            </a:extLst>
          </p:cNvPr>
          <p:cNvCxnSpPr>
            <a:cxnSpLocks/>
          </p:cNvCxnSpPr>
          <p:nvPr/>
        </p:nvCxnSpPr>
        <p:spPr>
          <a:xfrm>
            <a:off x="2038638" y="1574069"/>
            <a:ext cx="39782" cy="243704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ash"/>
            <a:headEnd type="none" w="lg" len="lg"/>
            <a:tailEnd type="non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43A5407-D075-6AFB-365F-53203B67063C}"/>
              </a:ext>
            </a:extLst>
          </p:cNvPr>
          <p:cNvSpPr txBox="1"/>
          <p:nvPr/>
        </p:nvSpPr>
        <p:spPr>
          <a:xfrm>
            <a:off x="752533" y="1678595"/>
            <a:ext cx="109671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 focus close</a:t>
            </a:r>
            <a:br>
              <a:rPr lang="en-GB" sz="1350" dirty="0"/>
            </a:br>
            <a:r>
              <a:rPr lang="en-GB" sz="1350" dirty="0"/>
              <a:t>   to backside</a:t>
            </a:r>
            <a:endParaRPr lang="en-001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C07F59-ADDF-1BFB-5F3C-2661E4727755}"/>
              </a:ext>
            </a:extLst>
          </p:cNvPr>
          <p:cNvSpPr txBox="1"/>
          <p:nvPr/>
        </p:nvSpPr>
        <p:spPr>
          <a:xfrm>
            <a:off x="3183151" y="2571097"/>
            <a:ext cx="19000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 </a:t>
            </a:r>
            <a:r>
              <a:rPr lang="en-GB" sz="1200" dirty="0"/>
              <a:t>lower charge density </a:t>
            </a:r>
            <a:br>
              <a:rPr lang="en-GB" sz="1200" dirty="0"/>
            </a:br>
            <a:r>
              <a:rPr lang="en-GB" sz="1200" dirty="0"/>
              <a:t>at gain layer </a:t>
            </a:r>
            <a:br>
              <a:rPr lang="en-GB" sz="1200" dirty="0"/>
            </a:br>
            <a:r>
              <a:rPr lang="en-GB" sz="1200" dirty="0"/>
              <a:t>= less gain suppression</a:t>
            </a:r>
            <a:endParaRPr lang="en-001" sz="1350" dirty="0"/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D0D200BB-F8AC-F69A-A023-070EDA28EFA7}"/>
              </a:ext>
            </a:extLst>
          </p:cNvPr>
          <p:cNvCxnSpPr>
            <a:cxnSpLocks/>
          </p:cNvCxnSpPr>
          <p:nvPr/>
        </p:nvCxnSpPr>
        <p:spPr>
          <a:xfrm>
            <a:off x="1402427" y="4343012"/>
            <a:ext cx="1636367" cy="541371"/>
          </a:xfrm>
          <a:prstGeom prst="bentConnector3">
            <a:avLst>
              <a:gd name="adj1" fmla="val -142"/>
            </a:avLst>
          </a:prstGeom>
          <a:noFill/>
          <a:ln w="34925"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A6D75FC-1615-E94F-9807-1FBDBF000DB2}"/>
              </a:ext>
            </a:extLst>
          </p:cNvPr>
          <p:cNvCxnSpPr>
            <a:cxnSpLocks/>
          </p:cNvCxnSpPr>
          <p:nvPr/>
        </p:nvCxnSpPr>
        <p:spPr>
          <a:xfrm>
            <a:off x="1362645" y="2814459"/>
            <a:ext cx="39782" cy="243704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ash"/>
            <a:headEnd type="none" w="lg" len="lg"/>
            <a:tailEnd type="non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B7C27EB-9BBF-6A33-C1E1-6A6080352239}"/>
              </a:ext>
            </a:extLst>
          </p:cNvPr>
          <p:cNvSpPr txBox="1"/>
          <p:nvPr/>
        </p:nvSpPr>
        <p:spPr>
          <a:xfrm>
            <a:off x="259387" y="4549584"/>
            <a:ext cx="112114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 focus close</a:t>
            </a:r>
            <a:br>
              <a:rPr lang="en-GB" sz="1350" dirty="0"/>
            </a:br>
            <a:r>
              <a:rPr lang="en-GB" sz="1350" dirty="0"/>
              <a:t>   to frontside</a:t>
            </a:r>
            <a:endParaRPr lang="en-001" sz="135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B661D9-A06D-134C-AB32-39CA4933B00B}"/>
              </a:ext>
            </a:extLst>
          </p:cNvPr>
          <p:cNvSpPr txBox="1"/>
          <p:nvPr/>
        </p:nvSpPr>
        <p:spPr>
          <a:xfrm>
            <a:off x="3176702" y="4653274"/>
            <a:ext cx="19000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 </a:t>
            </a:r>
            <a:r>
              <a:rPr lang="en-GB" sz="1200" dirty="0"/>
              <a:t>high charge density </a:t>
            </a:r>
            <a:br>
              <a:rPr lang="en-GB" sz="1200" dirty="0"/>
            </a:br>
            <a:r>
              <a:rPr lang="en-GB" sz="1200" dirty="0"/>
              <a:t>at gain layer </a:t>
            </a:r>
            <a:br>
              <a:rPr lang="en-GB" sz="1200" dirty="0"/>
            </a:br>
            <a:r>
              <a:rPr lang="en-GB" sz="1200" dirty="0"/>
              <a:t>= high gain suppression</a:t>
            </a:r>
            <a:endParaRPr lang="en-001" sz="1350" dirty="0"/>
          </a:p>
        </p:txBody>
      </p:sp>
      <p:pic>
        <p:nvPicPr>
          <p:cNvPr id="36" name="Picture 35" descr="A picture containing text, screenshot, design, graphic design&#10;&#10;Description automatically generated">
            <a:extLst>
              <a:ext uri="{FF2B5EF4-FFF2-40B4-BE49-F238E27FC236}">
                <a16:creationId xmlns:a16="http://schemas.microsoft.com/office/drawing/2014/main" id="{09EC6951-BCAE-8136-9FD6-D865420F2AF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3116" r="36294"/>
          <a:stretch/>
        </p:blipFill>
        <p:spPr>
          <a:xfrm>
            <a:off x="5903789" y="1679177"/>
            <a:ext cx="987912" cy="2942955"/>
          </a:xfrm>
          <a:prstGeom prst="rect">
            <a:avLst/>
          </a:prstGeom>
        </p:spPr>
      </p:pic>
      <p:pic>
        <p:nvPicPr>
          <p:cNvPr id="37" name="Picture 36" descr="A picture containing text, screenshot, design, diagram&#10;&#10;Description automatically generated">
            <a:extLst>
              <a:ext uri="{FF2B5EF4-FFF2-40B4-BE49-F238E27FC236}">
                <a16:creationId xmlns:a16="http://schemas.microsoft.com/office/drawing/2014/main" id="{9AF49E84-7A74-7871-F742-35456FC738F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649" r="36467" b="16190"/>
          <a:stretch/>
        </p:blipFill>
        <p:spPr>
          <a:xfrm>
            <a:off x="6691017" y="1671505"/>
            <a:ext cx="1001763" cy="246587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826AFF6A-3768-652A-0C75-D02ADB1F7F58}"/>
              </a:ext>
            </a:extLst>
          </p:cNvPr>
          <p:cNvSpPr txBox="1"/>
          <p:nvPr/>
        </p:nvSpPr>
        <p:spPr>
          <a:xfrm>
            <a:off x="6574719" y="4144304"/>
            <a:ext cx="11180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 charge injected</a:t>
            </a:r>
            <a:br>
              <a:rPr lang="en-GB" sz="1050" dirty="0"/>
            </a:br>
            <a:r>
              <a:rPr lang="en-GB" sz="1050" dirty="0"/>
              <a:t>250</a:t>
            </a:r>
            <a:r>
              <a:rPr lang="en-GB" sz="1050" dirty="0">
                <a:latin typeface="Symbol" panose="05050102010706020507" pitchFamily="18" charset="2"/>
              </a:rPr>
              <a:t>m</a:t>
            </a:r>
            <a:r>
              <a:rPr lang="en-GB" sz="1050" dirty="0"/>
              <a:t>m depth</a:t>
            </a:r>
            <a:endParaRPr lang="en-001" sz="1050" dirty="0"/>
          </a:p>
        </p:txBody>
      </p:sp>
      <p:pic>
        <p:nvPicPr>
          <p:cNvPr id="39" name="Picture 38" descr="A picture containing text, screenshot, graphics, graphic design&#10;&#10;Description automatically generated">
            <a:extLst>
              <a:ext uri="{FF2B5EF4-FFF2-40B4-BE49-F238E27FC236}">
                <a16:creationId xmlns:a16="http://schemas.microsoft.com/office/drawing/2014/main" id="{A4E74CA7-4739-332C-26E9-B984B9097FD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2701" t="2976" r="37988" b="13214"/>
          <a:stretch/>
        </p:blipFill>
        <p:spPr>
          <a:xfrm>
            <a:off x="7457117" y="1751143"/>
            <a:ext cx="926284" cy="246587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1AFE3FE9-F6EF-3189-574B-D0A9919A32FD}"/>
              </a:ext>
            </a:extLst>
          </p:cNvPr>
          <p:cNvSpPr txBox="1"/>
          <p:nvPr/>
        </p:nvSpPr>
        <p:spPr>
          <a:xfrm>
            <a:off x="7688494" y="4208496"/>
            <a:ext cx="5774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dirty="0"/>
              <a:t>+2.0 ns</a:t>
            </a:r>
            <a:endParaRPr lang="en-001" sz="1050" dirty="0"/>
          </a:p>
        </p:txBody>
      </p:sp>
      <p:pic>
        <p:nvPicPr>
          <p:cNvPr id="41" name="Picture 40" descr="A picture containing text, screenshot, font, graphics&#10;&#10;Description automatically generated">
            <a:extLst>
              <a:ext uri="{FF2B5EF4-FFF2-40B4-BE49-F238E27FC236}">
                <a16:creationId xmlns:a16="http://schemas.microsoft.com/office/drawing/2014/main" id="{2DC4BB67-7392-8D9C-B383-0E3FD8F53ED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3745" t="1903" r="38073" b="15678"/>
          <a:stretch/>
        </p:blipFill>
        <p:spPr>
          <a:xfrm>
            <a:off x="8249816" y="1726543"/>
            <a:ext cx="873968" cy="242997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49479310-E480-19E9-8CFA-7803ECEB8EF3}"/>
              </a:ext>
            </a:extLst>
          </p:cNvPr>
          <p:cNvSpPr txBox="1"/>
          <p:nvPr/>
        </p:nvSpPr>
        <p:spPr>
          <a:xfrm>
            <a:off x="8399379" y="4208496"/>
            <a:ext cx="5774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dirty="0"/>
              <a:t>+4.0 ns</a:t>
            </a:r>
            <a:endParaRPr lang="en-001" sz="1050" dirty="0"/>
          </a:p>
        </p:txBody>
      </p:sp>
      <p:sp>
        <p:nvSpPr>
          <p:cNvPr id="8" name="Rounded Rectangle 290">
            <a:extLst>
              <a:ext uri="{FF2B5EF4-FFF2-40B4-BE49-F238E27FC236}">
                <a16:creationId xmlns:a16="http://schemas.microsoft.com/office/drawing/2014/main" id="{E93E459E-5624-5319-0EE4-A0CE5FCB3995}"/>
              </a:ext>
            </a:extLst>
          </p:cNvPr>
          <p:cNvSpPr/>
          <p:nvPr/>
        </p:nvSpPr>
        <p:spPr>
          <a:xfrm rot="20761098">
            <a:off x="332798" y="2314503"/>
            <a:ext cx="1119489" cy="172273"/>
          </a:xfrm>
          <a:prstGeom prst="roundRect">
            <a:avLst>
              <a:gd name="adj" fmla="val 23964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2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Experiment: LGAD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7C366A-A3CE-15E3-A351-0C49E41D6EA7}"/>
              </a:ext>
            </a:extLst>
          </p:cNvPr>
          <p:cNvSpPr txBox="1"/>
          <p:nvPr/>
        </p:nvSpPr>
        <p:spPr>
          <a:xfrm>
            <a:off x="1877596" y="2237172"/>
            <a:ext cx="163691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900" dirty="0"/>
              <a:t>1 MIP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GB" sz="900" dirty="0"/>
              <a:t> 3.6 </a:t>
            </a:r>
            <a:r>
              <a:rPr lang="en-GB" sz="900" dirty="0" err="1"/>
              <a:t>fC</a:t>
            </a:r>
            <a:endParaRPr lang="en-001" sz="9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353277-7840-38D1-AC75-564ECD9A05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1339586" y="5312666"/>
            <a:ext cx="1503748" cy="70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503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491097-17E7-6850-E181-84C31E79C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4" y="1224211"/>
            <a:ext cx="8666018" cy="382309"/>
          </a:xfrm>
        </p:spPr>
        <p:txBody>
          <a:bodyPr/>
          <a:lstStyle/>
          <a:p>
            <a:r>
              <a:rPr lang="en-GB" dirty="0"/>
              <a:t>Comparison: measurements versus data</a:t>
            </a:r>
            <a:endParaRPr lang="en-00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74E0E9-2B00-37E2-603B-F7331234F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DAD97-4EAA-D07E-8EF0-356D8D52B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09CD9D-CDED-2173-B705-BC3CF6B9C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22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B834DD-8EA1-8857-066C-DFB29A321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7847" y="1"/>
            <a:ext cx="6091204" cy="1077238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LGAD gain suppression in TPA-TCT</a:t>
            </a:r>
            <a:endParaRPr lang="en-00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C510E6-B717-E39D-7EE9-62C6CAA66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306" y="2287080"/>
            <a:ext cx="2751654" cy="20263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C1E0D8-1DD2-2722-5E1B-71068DDC9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9271" y="4330028"/>
            <a:ext cx="2751654" cy="2026322"/>
          </a:xfrm>
          <a:prstGeom prst="rect">
            <a:avLst/>
          </a:prstGeom>
        </p:spPr>
      </p:pic>
      <p:sp>
        <p:nvSpPr>
          <p:cNvPr id="10" name="Rounded Rectangle 290">
            <a:extLst>
              <a:ext uri="{FF2B5EF4-FFF2-40B4-BE49-F238E27FC236}">
                <a16:creationId xmlns:a16="http://schemas.microsoft.com/office/drawing/2014/main" id="{633BC0B8-A1C4-39F0-2227-FA8FFD722D39}"/>
              </a:ext>
            </a:extLst>
          </p:cNvPr>
          <p:cNvSpPr/>
          <p:nvPr/>
        </p:nvSpPr>
        <p:spPr>
          <a:xfrm rot="20761098">
            <a:off x="3145565" y="4464730"/>
            <a:ext cx="1080034" cy="198994"/>
          </a:xfrm>
          <a:prstGeom prst="roundRect">
            <a:avLst>
              <a:gd name="adj" fmla="val 50000"/>
            </a:avLst>
          </a:prstGeom>
          <a:solidFill>
            <a:srgbClr val="C5E4E5"/>
          </a:solidFill>
          <a:ln w="19050">
            <a:solidFill>
              <a:schemeClr val="tx1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Simulation</a:t>
            </a:r>
          </a:p>
        </p:txBody>
      </p:sp>
      <p:sp>
        <p:nvSpPr>
          <p:cNvPr id="13" name="Rounded Rectangle 290">
            <a:extLst>
              <a:ext uri="{FF2B5EF4-FFF2-40B4-BE49-F238E27FC236}">
                <a16:creationId xmlns:a16="http://schemas.microsoft.com/office/drawing/2014/main" id="{5DB85F6C-5359-1C5E-9952-AEF5D1A7C175}"/>
              </a:ext>
            </a:extLst>
          </p:cNvPr>
          <p:cNvSpPr/>
          <p:nvPr/>
        </p:nvSpPr>
        <p:spPr>
          <a:xfrm rot="20761098">
            <a:off x="3153694" y="2309308"/>
            <a:ext cx="1284896" cy="233320"/>
          </a:xfrm>
          <a:prstGeom prst="roundRect">
            <a:avLst>
              <a:gd name="adj" fmla="val 50000"/>
            </a:avLst>
          </a:prstGeom>
          <a:solidFill>
            <a:srgbClr val="C5E4E5"/>
          </a:solidFill>
          <a:ln w="19050">
            <a:solidFill>
              <a:schemeClr val="tx1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Experiment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9A6CDF1-7198-D450-4E24-DEF96F21E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05" y="2510320"/>
            <a:ext cx="2513152" cy="18506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E88B67B-5EAA-3082-928D-0B7C767EBED9}"/>
              </a:ext>
            </a:extLst>
          </p:cNvPr>
          <p:cNvSpPr txBox="1"/>
          <p:nvPr/>
        </p:nvSpPr>
        <p:spPr>
          <a:xfrm>
            <a:off x="507070" y="2300607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6.5fC (NDF140°) </a:t>
            </a:r>
            <a:endParaRPr lang="en-001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86D8777-BFFC-8023-ABE8-54CC5FFE10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61" y="4503436"/>
            <a:ext cx="2469825" cy="181878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3DADF35-F5F0-B4FB-25B2-55B62D08089F}"/>
              </a:ext>
            </a:extLst>
          </p:cNvPr>
          <p:cNvSpPr txBox="1"/>
          <p:nvPr/>
        </p:nvSpPr>
        <p:spPr>
          <a:xfrm>
            <a:off x="545542" y="4268672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68fC (NDF110°) </a:t>
            </a:r>
            <a:endParaRPr lang="en-001" sz="12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F9D182F-DC3E-3E15-0939-CBAF7893BA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244" y="2425968"/>
            <a:ext cx="3400021" cy="196483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E0397F0-BB07-3DA6-3AD5-DCE7536DB990}"/>
              </a:ext>
            </a:extLst>
          </p:cNvPr>
          <p:cNvSpPr txBox="1"/>
          <p:nvPr/>
        </p:nvSpPr>
        <p:spPr>
          <a:xfrm>
            <a:off x="1005840" y="1713233"/>
            <a:ext cx="1134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Transients</a:t>
            </a:r>
            <a:endParaRPr lang="en-00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5173E0-524A-42BC-5334-8ECCCCB9EBF6}"/>
              </a:ext>
            </a:extLst>
          </p:cNvPr>
          <p:cNvSpPr txBox="1"/>
          <p:nvPr/>
        </p:nvSpPr>
        <p:spPr>
          <a:xfrm>
            <a:off x="3022621" y="1723440"/>
            <a:ext cx="25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Charge collection profiles</a:t>
            </a:r>
            <a:endParaRPr lang="en-00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80C2BB0-36D1-12BE-980D-6C4D4EED19E9}"/>
              </a:ext>
            </a:extLst>
          </p:cNvPr>
          <p:cNvSpPr txBox="1"/>
          <p:nvPr/>
        </p:nvSpPr>
        <p:spPr>
          <a:xfrm>
            <a:off x="5872443" y="1531948"/>
            <a:ext cx="2913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Gain suppression as function of injected charge and injection depth.</a:t>
            </a:r>
            <a:endParaRPr lang="en-001" dirty="0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791E4467-E609-8483-2D01-3EFBC9EE9B42}"/>
              </a:ext>
            </a:extLst>
          </p:cNvPr>
          <p:cNvSpPr txBox="1">
            <a:spLocks/>
          </p:cNvSpPr>
          <p:nvPr/>
        </p:nvSpPr>
        <p:spPr>
          <a:xfrm>
            <a:off x="5652251" y="4450620"/>
            <a:ext cx="3386800" cy="13159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Good agreement:</a:t>
            </a:r>
          </a:p>
          <a:p>
            <a:pPr lvl="1"/>
            <a:r>
              <a:rPr lang="en-GB" dirty="0"/>
              <a:t>LGAD gain suppression can be well reproduced in TCAD simulations </a:t>
            </a:r>
          </a:p>
          <a:p>
            <a:pPr lvl="1"/>
            <a:r>
              <a:rPr lang="en-GB" dirty="0"/>
              <a:t>A local impact ionization model as used in this TCAD simulation is sufficient to explain the effect.</a:t>
            </a:r>
          </a:p>
          <a:p>
            <a:pPr lvl="1"/>
            <a:r>
              <a:rPr lang="en-GB" dirty="0"/>
              <a:t>No hidden physics.</a:t>
            </a:r>
            <a:endParaRPr lang="en-00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70A6953-F186-4EAF-34F3-4DB5274EE53F}"/>
              </a:ext>
            </a:extLst>
          </p:cNvPr>
          <p:cNvSpPr txBox="1"/>
          <p:nvPr/>
        </p:nvSpPr>
        <p:spPr>
          <a:xfrm>
            <a:off x="5750040" y="5766576"/>
            <a:ext cx="3230225" cy="4924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 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 Pape et al., </a:t>
            </a:r>
            <a:r>
              <a:rPr lang="en-GB" sz="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TCAD Simulation of Two Photon Absorption—Transient Current Technique Measurements on Silicon Detectors and LGADs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Sensors 2024, 24(24), 8032; </a:t>
            </a:r>
            <a:r>
              <a:rPr lang="en-GB" sz="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7"/>
              </a:rPr>
              <a:t>https://doi.org/10.3390/s24248032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17256040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BAB65A-95BC-D8D4-8AD5-1C943B830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1003439"/>
          </a:xfrm>
        </p:spPr>
        <p:txBody>
          <a:bodyPr>
            <a:normAutofit fontScale="92500"/>
          </a:bodyPr>
          <a:lstStyle/>
          <a:p>
            <a:r>
              <a:rPr lang="en-GB" dirty="0"/>
              <a:t>The examples show the probing of the top side metals of monolithic detectors. Regions with metal have an increased charge collection due to reflection.</a:t>
            </a:r>
          </a:p>
          <a:p>
            <a:r>
              <a:rPr lang="en-GB" dirty="0"/>
              <a:t>Features in the </a:t>
            </a:r>
            <a:r>
              <a:rPr lang="en-GB" dirty="0" err="1"/>
              <a:t>μm</a:t>
            </a:r>
            <a:r>
              <a:rPr lang="en-GB" dirty="0"/>
              <a:t> scale are well resolved (~60 x 60μm pixels)!</a:t>
            </a:r>
          </a:p>
          <a:p>
            <a:endParaRPr lang="en-00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4FECC-1573-E9E1-EA07-35323DB37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5D3D3-E41A-535D-DFC0-236786BD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E29724-BA77-6962-0B7D-625D8F6D7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23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854C988-A4F8-542B-B952-E3822426A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880" y="289559"/>
            <a:ext cx="6189171" cy="78767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1"/>
                </a:solidFill>
              </a:rPr>
              <a:t>TPA-TCT as high precision scanning tool</a:t>
            </a:r>
            <a:br>
              <a:rPr lang="en-GB" dirty="0"/>
            </a:br>
            <a:endParaRPr lang="en-00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5F0DF3-8A4D-7A57-4E52-BDF90AFBEB70}"/>
              </a:ext>
            </a:extLst>
          </p:cNvPr>
          <p:cNvSpPr txBox="1"/>
          <p:nvPr/>
        </p:nvSpPr>
        <p:spPr>
          <a:xfrm>
            <a:off x="1576200" y="4098123"/>
            <a:ext cx="72000" cy="1692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25613FF2-7A83-1658-77F1-A091054ECDC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53080" y="2506563"/>
            <a:ext cx="3537720" cy="2810880"/>
          </a:xfrm>
          <a:prstGeom prst="rect">
            <a:avLst/>
          </a:prstGeom>
          <a:ln w="0">
            <a:noFill/>
          </a:ln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4608658F-22F4-5FF7-03D9-361319F1766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686600" y="2601243"/>
            <a:ext cx="3123000" cy="2784960"/>
          </a:xfrm>
          <a:prstGeom prst="rect">
            <a:avLst/>
          </a:prstGeom>
          <a:ln w="0">
            <a:noFill/>
          </a:ln>
        </p:spPr>
      </p:pic>
      <p:sp>
        <p:nvSpPr>
          <p:cNvPr id="10" name="TextBox 18">
            <a:extLst>
              <a:ext uri="{FF2B5EF4-FFF2-40B4-BE49-F238E27FC236}">
                <a16:creationId xmlns:a16="http://schemas.microsoft.com/office/drawing/2014/main" id="{A9AC4C14-C6DF-6074-A5D1-B09390437ADB}"/>
              </a:ext>
            </a:extLst>
          </p:cNvPr>
          <p:cNvSpPr/>
          <p:nvPr/>
        </p:nvSpPr>
        <p:spPr>
          <a:xfrm>
            <a:off x="3482400" y="5079843"/>
            <a:ext cx="1508760" cy="511920"/>
          </a:xfrm>
          <a:prstGeom prst="rect">
            <a:avLst/>
          </a:prstGeom>
          <a:noFill/>
          <a:ln w="19080">
            <a:solidFill>
              <a:srgbClr val="4BA8A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080" tIns="50040" rIns="91080" bIns="5004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900" b="1" strike="noStrike" spc="-1">
                <a:solidFill>
                  <a:srgbClr val="000000"/>
                </a:solidFill>
                <a:latin typeface="Calibri"/>
                <a:ea typeface="Noto Sans CJK SC"/>
              </a:rPr>
              <a:t>Reference PicoAD:</a:t>
            </a:r>
            <a:br>
              <a:rPr sz="900"/>
            </a:br>
            <a:r>
              <a:rPr lang="en-GB" sz="900" b="0" u="sng" strike="noStrike" spc="-1">
                <a:solidFill>
                  <a:srgbClr val="0563C1"/>
                </a:solidFill>
                <a:uFillTx/>
                <a:latin typeface="Calibri"/>
                <a:ea typeface="Noto Sans CJK SC"/>
                <a:hlinkClick r:id="rId4"/>
              </a:rPr>
              <a:t>M. Milanesio et al.</a:t>
            </a:r>
            <a:r>
              <a:rPr lang="en-GB" sz="900" b="0" strike="noStrike" spc="-1">
                <a:solidFill>
                  <a:srgbClr val="171A6C"/>
                </a:solidFill>
                <a:latin typeface="Calibri"/>
                <a:ea typeface="Noto Sans CJK SC"/>
              </a:rPr>
              <a:t> 2023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900" b="0" u="sng" strike="noStrike" spc="-1">
                <a:solidFill>
                  <a:srgbClr val="0563C1"/>
                </a:solidFill>
                <a:uFillTx/>
                <a:latin typeface="Calibri"/>
                <a:ea typeface="Noto Sans CJK SC"/>
                <a:hlinkClick r:id="rId5"/>
              </a:rPr>
              <a:t>R.Cardella et al.</a:t>
            </a:r>
            <a:r>
              <a:rPr lang="en-GB" sz="900" b="0" strike="noStrike" spc="-1">
                <a:solidFill>
                  <a:srgbClr val="171A6C"/>
                </a:solidFill>
                <a:latin typeface="Calibri"/>
                <a:ea typeface="Noto Sans CJK SC"/>
              </a:rPr>
              <a:t> 2022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Box 19">
            <a:extLst>
              <a:ext uri="{FF2B5EF4-FFF2-40B4-BE49-F238E27FC236}">
                <a16:creationId xmlns:a16="http://schemas.microsoft.com/office/drawing/2014/main" id="{D47E676F-A85D-74A9-B7F6-75E1FC240E04}"/>
              </a:ext>
            </a:extLst>
          </p:cNvPr>
          <p:cNvSpPr/>
          <p:nvPr/>
        </p:nvSpPr>
        <p:spPr>
          <a:xfrm>
            <a:off x="7282200" y="5079843"/>
            <a:ext cx="1309680" cy="369000"/>
          </a:xfrm>
          <a:prstGeom prst="rect">
            <a:avLst/>
          </a:prstGeom>
          <a:noFill/>
          <a:ln w="19080">
            <a:solidFill>
              <a:srgbClr val="4BA8A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080" tIns="50040" rIns="91080" bIns="5004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900" b="1" strike="noStrike" spc="-1">
                <a:solidFill>
                  <a:srgbClr val="000000"/>
                </a:solidFill>
                <a:latin typeface="Calibri"/>
                <a:ea typeface="Noto Sans CJK SC"/>
              </a:rPr>
              <a:t>Reference MPW2:</a:t>
            </a:r>
            <a:br>
              <a:rPr sz="900"/>
            </a:br>
            <a:r>
              <a:rPr lang="en-GB" sz="900" b="0" u="sng" strike="noStrike" spc="-1">
                <a:solidFill>
                  <a:srgbClr val="0563C1"/>
                </a:solidFill>
                <a:uFillTx/>
                <a:latin typeface="Calibri"/>
                <a:ea typeface="Noto Sans CJK SC"/>
                <a:hlinkClick r:id="rId6"/>
              </a:rPr>
              <a:t>E. Vilella</a:t>
            </a:r>
            <a:r>
              <a:rPr lang="en-GB" sz="900" b="0" strike="noStrike" spc="-1">
                <a:solidFill>
                  <a:srgbClr val="171A6C"/>
                </a:solidFill>
                <a:latin typeface="Calibri"/>
                <a:ea typeface="Noto Sans CJK SC"/>
              </a:rPr>
              <a:t> 2022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7664B6FB-84DB-2FAD-965D-B671D537CB6E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982200" y="5452443"/>
            <a:ext cx="1455480" cy="313200"/>
          </a:xfrm>
          <a:prstGeom prst="rect">
            <a:avLst/>
          </a:prstGeom>
          <a:ln w="0">
            <a:noFill/>
          </a:ln>
        </p:spPr>
      </p:pic>
      <p:pic>
        <p:nvPicPr>
          <p:cNvPr id="13" name="Picture 11">
            <a:extLst>
              <a:ext uri="{FF2B5EF4-FFF2-40B4-BE49-F238E27FC236}">
                <a16:creationId xmlns:a16="http://schemas.microsoft.com/office/drawing/2014/main" id="{7683A2F9-9230-37E1-CB08-1B616F39C958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5410200" y="5380443"/>
            <a:ext cx="831600" cy="502560"/>
          </a:xfrm>
          <a:prstGeom prst="rect">
            <a:avLst/>
          </a:prstGeom>
          <a:ln w="0">
            <a:noFill/>
          </a:ln>
        </p:spPr>
      </p:pic>
      <p:grpSp>
        <p:nvGrpSpPr>
          <p:cNvPr id="14" name="Group 12">
            <a:extLst>
              <a:ext uri="{FF2B5EF4-FFF2-40B4-BE49-F238E27FC236}">
                <a16:creationId xmlns:a16="http://schemas.microsoft.com/office/drawing/2014/main" id="{4EA5C37B-E053-5AE8-B348-D45014656E2E}"/>
              </a:ext>
            </a:extLst>
          </p:cNvPr>
          <p:cNvGrpSpPr/>
          <p:nvPr/>
        </p:nvGrpSpPr>
        <p:grpSpPr>
          <a:xfrm>
            <a:off x="6409200" y="5187843"/>
            <a:ext cx="429480" cy="649800"/>
            <a:chOff x="6714000" y="5558400"/>
            <a:chExt cx="429480" cy="649800"/>
          </a:xfrm>
        </p:grpSpPr>
        <p:pic>
          <p:nvPicPr>
            <p:cNvPr id="15" name="Picture 9">
              <a:extLst>
                <a:ext uri="{FF2B5EF4-FFF2-40B4-BE49-F238E27FC236}">
                  <a16:creationId xmlns:a16="http://schemas.microsoft.com/office/drawing/2014/main" id="{347D4D77-746E-D1E6-3D07-385AC5F0898A}"/>
                </a:ext>
              </a:extLst>
            </p:cNvPr>
            <p:cNvPicPr/>
            <p:nvPr/>
          </p:nvPicPr>
          <p:blipFill>
            <a:blip r:embed="rId9"/>
            <a:stretch/>
          </p:blipFill>
          <p:spPr>
            <a:xfrm>
              <a:off x="6714000" y="5863320"/>
              <a:ext cx="429480" cy="344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6" name="TextBox 1">
              <a:extLst>
                <a:ext uri="{FF2B5EF4-FFF2-40B4-BE49-F238E27FC236}">
                  <a16:creationId xmlns:a16="http://schemas.microsoft.com/office/drawing/2014/main" id="{EC8F5440-7D83-46AA-BA16-7130F4DD8017}"/>
                </a:ext>
              </a:extLst>
            </p:cNvPr>
            <p:cNvSpPr/>
            <p:nvPr/>
          </p:nvSpPr>
          <p:spPr>
            <a:xfrm>
              <a:off x="6913080" y="5558400"/>
              <a:ext cx="156600" cy="147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81720" tIns="40680" rIns="81720" bIns="40680" anchor="t">
              <a:spAutoFit/>
            </a:bodyPr>
            <a:lstStyle/>
            <a:p>
              <a:endParaRPr lang="en-US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7CDE6A9F-65B2-8E68-8511-8250E51B3E38}"/>
              </a:ext>
            </a:extLst>
          </p:cNvPr>
          <p:cNvPicPr/>
          <p:nvPr/>
        </p:nvPicPr>
        <p:blipFill>
          <a:blip r:embed="rId10"/>
          <a:stretch/>
        </p:blipFill>
        <p:spPr>
          <a:xfrm>
            <a:off x="2611920" y="5501043"/>
            <a:ext cx="620280" cy="17604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140953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5AD163-FB16-18BC-3AFB-1B6F83AD9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4" y="1362636"/>
            <a:ext cx="8700898" cy="573740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/>
              <a:t>AIDAinnova</a:t>
            </a:r>
            <a:r>
              <a:rPr lang="en-GB" dirty="0"/>
              <a:t> Task 4.4. team involvement in TPA-TCT testing for the community </a:t>
            </a:r>
            <a:br>
              <a:rPr lang="en-GB" dirty="0"/>
            </a:br>
            <a:r>
              <a:rPr lang="en-GB" dirty="0"/>
              <a:t>                                          (beyond our own research on semiconductor sensors)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F1A1BF-6DD7-15FE-E8A0-6D641C169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E5803-4E36-1301-7425-A4058BD8F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7E5D56-AC01-4ACA-6BF9-6FA49F122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24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B32610B-89B0-81D4-4816-746DEA1F3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7081" y="33563"/>
            <a:ext cx="5518955" cy="1077238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TPA-Testing for the community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78B90CC-99D1-CBCE-2949-CBB17B4361FE}"/>
              </a:ext>
            </a:extLst>
          </p:cNvPr>
          <p:cNvSpPr txBox="1">
            <a:spLocks/>
          </p:cNvSpPr>
          <p:nvPr/>
        </p:nvSpPr>
        <p:spPr>
          <a:xfrm>
            <a:off x="475128" y="2094353"/>
            <a:ext cx="7862048" cy="4691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TPA-TCT tests were performed at CERN for:</a:t>
            </a:r>
          </a:p>
          <a:p>
            <a:pPr lvl="1"/>
            <a:r>
              <a:rPr lang="en-GB" dirty="0"/>
              <a:t>Silicon devices:</a:t>
            </a:r>
            <a:br>
              <a:rPr lang="en-GB" dirty="0"/>
            </a:br>
            <a:r>
              <a:rPr lang="en-GB" dirty="0"/>
              <a:t>LHCb - University of Bonn (CMOS sensors), FBK (Space LGAD development), CMS IFCA team (3D pixel), ATLAS – TU Dortmund (passive CMOS strip sensors), University Geneva (monolith, </a:t>
            </a:r>
            <a:r>
              <a:rPr lang="en-GB" dirty="0" err="1"/>
              <a:t>picoAD</a:t>
            </a:r>
            <a:r>
              <a:rPr lang="en-GB" dirty="0"/>
              <a:t> projects), RD50 (MPW productions), INFN – </a:t>
            </a:r>
            <a:r>
              <a:rPr lang="en-GB" dirty="0" err="1"/>
              <a:t>TimeSPOT</a:t>
            </a:r>
            <a:r>
              <a:rPr lang="en-GB" dirty="0"/>
              <a:t> project, CERN R2E (SRAM memories)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Other devices:  </a:t>
            </a:r>
            <a:br>
              <a:rPr lang="en-GB" dirty="0"/>
            </a:br>
            <a:r>
              <a:rPr lang="en-GB" dirty="0"/>
              <a:t>CERN EP-ESE (optical link team), University of </a:t>
            </a:r>
            <a:r>
              <a:rPr lang="en-GB" dirty="0" err="1"/>
              <a:t>TelAviv</a:t>
            </a:r>
            <a:r>
              <a:rPr lang="en-GB" dirty="0"/>
              <a:t> (MCT sensors) </a:t>
            </a:r>
            <a:br>
              <a:rPr lang="en-GB" dirty="0"/>
            </a:br>
            <a:r>
              <a:rPr lang="en-GB" dirty="0"/>
              <a:t>…strong support to efforts at Manchester University for TPA-TCT on Diamond</a:t>
            </a:r>
          </a:p>
          <a:p>
            <a:pPr lvl="1"/>
            <a:endParaRPr lang="en-GB" dirty="0"/>
          </a:p>
          <a:p>
            <a:r>
              <a:rPr lang="en-GB" dirty="0"/>
              <a:t>Intensive studies at SGIKER laser facility in Bilbao:</a:t>
            </a:r>
          </a:p>
          <a:p>
            <a:pPr lvl="1"/>
            <a:r>
              <a:rPr lang="en-GB" dirty="0"/>
              <a:t>Deepen understanding of TPA-TCT with a more flexible laser</a:t>
            </a:r>
          </a:p>
          <a:p>
            <a:pPr lvl="1"/>
            <a:r>
              <a:rPr lang="en-GB" dirty="0"/>
              <a:t>Study of TPA-TCT in 4H-SiC sensors (irradiated/non-irradiated)</a:t>
            </a:r>
          </a:p>
          <a:p>
            <a:pPr marL="342891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680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714DE6-0DAE-278B-0A32-B600E349F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49" y="1290179"/>
            <a:ext cx="8797983" cy="5066169"/>
          </a:xfrm>
        </p:spPr>
        <p:txBody>
          <a:bodyPr>
            <a:normAutofit fontScale="85000" lnSpcReduction="20000"/>
          </a:bodyPr>
          <a:lstStyle/>
          <a:p>
            <a:r>
              <a:rPr lang="en-GB" b="1" dirty="0"/>
              <a:t>THE FIRST DRD3 AND AIDAINNOVA TCT SCHOOL </a:t>
            </a:r>
            <a:r>
              <a:rPr lang="en-GB" dirty="0"/>
              <a:t>[</a:t>
            </a:r>
            <a:r>
              <a:rPr lang="en-GB" dirty="0">
                <a:hlinkClick r:id="rId2"/>
              </a:rPr>
              <a:t>web-site</a:t>
            </a:r>
            <a:r>
              <a:rPr lang="en-GB" dirty="0"/>
              <a:t>]</a:t>
            </a:r>
          </a:p>
          <a:p>
            <a:pPr lvl="1"/>
            <a:r>
              <a:rPr lang="en-GB" b="1" dirty="0"/>
              <a:t>Venue</a:t>
            </a:r>
            <a:r>
              <a:rPr lang="en-GB" dirty="0"/>
              <a:t>: CERN, Geneva from 4-6 March 2025; Solid State Detectors (SSD) laboratory of the EP-DT group</a:t>
            </a:r>
          </a:p>
          <a:p>
            <a:pPr lvl="1"/>
            <a:r>
              <a:rPr lang="en-GB" b="1" dirty="0"/>
              <a:t>Commonly organized by</a:t>
            </a:r>
            <a:r>
              <a:rPr lang="en-GB" dirty="0"/>
              <a:t>:</a:t>
            </a:r>
          </a:p>
          <a:p>
            <a:pPr lvl="2"/>
            <a:r>
              <a:rPr lang="en-GB" dirty="0" err="1"/>
              <a:t>AIDAinnova</a:t>
            </a:r>
            <a:r>
              <a:rPr lang="en-GB" dirty="0"/>
              <a:t> Task 4.4. (CERN, IFCA) &amp; JSI Ljubljana</a:t>
            </a:r>
          </a:p>
          <a:p>
            <a:pPr lvl="2"/>
            <a:r>
              <a:rPr lang="en-GB" dirty="0"/>
              <a:t>DRD3 WG5 (DRD3 WG on Characterization Techniques and Facilities)</a:t>
            </a:r>
          </a:p>
          <a:p>
            <a:pPr lvl="1"/>
            <a:r>
              <a:rPr lang="en-GB" b="1" dirty="0"/>
              <a:t>Subjects covered</a:t>
            </a:r>
            <a:r>
              <a:rPr lang="en-GB" dirty="0"/>
              <a:t>:</a:t>
            </a:r>
          </a:p>
          <a:p>
            <a:pPr lvl="2"/>
            <a:r>
              <a:rPr lang="en-GB" dirty="0"/>
              <a:t>Transient Current Technique (Single Photon &amp; Two Photon)</a:t>
            </a:r>
          </a:p>
          <a:p>
            <a:pPr lvl="2"/>
            <a:r>
              <a:rPr lang="en-GB" dirty="0"/>
              <a:t>Signal formation, lasers, simulations…</a:t>
            </a:r>
          </a:p>
          <a:p>
            <a:pPr lvl="1"/>
            <a:r>
              <a:rPr lang="en-GB" b="1" dirty="0"/>
              <a:t>Participants</a:t>
            </a:r>
            <a:r>
              <a:rPr lang="en-GB" dirty="0"/>
              <a:t>:</a:t>
            </a:r>
          </a:p>
          <a:p>
            <a:pPr lvl="2"/>
            <a:r>
              <a:rPr lang="en-GB" dirty="0"/>
              <a:t>Targeted PhD students and postdocs</a:t>
            </a:r>
          </a:p>
          <a:p>
            <a:r>
              <a:rPr lang="en-GB" b="1" dirty="0"/>
              <a:t>3-day program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Day 1 </a:t>
            </a:r>
          </a:p>
          <a:p>
            <a:pPr lvl="2"/>
            <a:r>
              <a:rPr lang="en-GB" dirty="0"/>
              <a:t>Morning: Lectures </a:t>
            </a:r>
          </a:p>
          <a:p>
            <a:pPr lvl="2"/>
            <a:r>
              <a:rPr lang="en-GB" dirty="0"/>
              <a:t>Afternoon: Hands-on session 1</a:t>
            </a:r>
          </a:p>
          <a:p>
            <a:pPr lvl="2"/>
            <a:r>
              <a:rPr lang="en-GB" dirty="0"/>
              <a:t>Evening: Dinner</a:t>
            </a:r>
          </a:p>
          <a:p>
            <a:pPr lvl="1"/>
            <a:r>
              <a:rPr lang="en-GB" dirty="0"/>
              <a:t>Day 2</a:t>
            </a:r>
          </a:p>
          <a:p>
            <a:pPr lvl="2"/>
            <a:r>
              <a:rPr lang="en-GB" dirty="0"/>
              <a:t>Morning: Hands-on session 2</a:t>
            </a:r>
          </a:p>
          <a:p>
            <a:pPr lvl="2"/>
            <a:r>
              <a:rPr lang="en-GB" dirty="0"/>
              <a:t>Afternoon: Hands-on session 3</a:t>
            </a:r>
          </a:p>
          <a:p>
            <a:pPr lvl="1"/>
            <a:r>
              <a:rPr lang="en-GB" dirty="0"/>
              <a:t>Day 3</a:t>
            </a:r>
          </a:p>
          <a:p>
            <a:pPr lvl="2"/>
            <a:r>
              <a:rPr lang="en-GB" dirty="0"/>
              <a:t>Morning</a:t>
            </a:r>
          </a:p>
          <a:p>
            <a:pPr lvl="3"/>
            <a:r>
              <a:rPr lang="en-GB" dirty="0"/>
              <a:t>Participant presentations</a:t>
            </a:r>
          </a:p>
          <a:p>
            <a:pPr lvl="3"/>
            <a:r>
              <a:rPr lang="en-GB" dirty="0"/>
              <a:t>Data analyses presentation</a:t>
            </a:r>
          </a:p>
          <a:p>
            <a:pPr lvl="2"/>
            <a:r>
              <a:rPr lang="en-GB" dirty="0"/>
              <a:t>Afternoon</a:t>
            </a:r>
          </a:p>
          <a:p>
            <a:pPr lvl="3"/>
            <a:r>
              <a:rPr lang="en-GB" dirty="0"/>
              <a:t>Visit to the ATLAS experiment</a:t>
            </a:r>
            <a:endParaRPr lang="en-00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00A8A5-EE0B-F2E2-534F-936F677B7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B9108-65CE-7E66-7662-EB237FCF2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9EAA9A-5A70-A730-0FD9-37399BB86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25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C55E562-B2F3-617A-28DF-828957041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solidFill>
                  <a:schemeClr val="tx1"/>
                </a:solidFill>
              </a:rPr>
              <a:t>AIDAinnova</a:t>
            </a:r>
            <a:r>
              <a:rPr lang="en-GB" dirty="0">
                <a:solidFill>
                  <a:schemeClr val="tx1"/>
                </a:solidFill>
              </a:rPr>
              <a:t> TCT-School</a:t>
            </a:r>
            <a:endParaRPr lang="en-001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70A641-D8C2-13BB-E8A1-996D8D3567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717" t="26745" r="4371"/>
          <a:stretch/>
        </p:blipFill>
        <p:spPr>
          <a:xfrm>
            <a:off x="3777129" y="2877391"/>
            <a:ext cx="5261922" cy="30365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526C2F-0B54-A4A5-00D6-86421311334F}"/>
              </a:ext>
            </a:extLst>
          </p:cNvPr>
          <p:cNvSpPr txBox="1"/>
          <p:nvPr/>
        </p:nvSpPr>
        <p:spPr>
          <a:xfrm>
            <a:off x="3852768" y="5958833"/>
            <a:ext cx="506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Photos available on CERN CDS: </a:t>
            </a:r>
            <a:r>
              <a:rPr lang="en-GB" sz="1400" dirty="0">
                <a:hlinkClick r:id="rId4"/>
              </a:rPr>
              <a:t>http://cds.cern.ch/record/2925863</a:t>
            </a:r>
            <a:r>
              <a:rPr lang="en-GB" sz="1400" dirty="0"/>
              <a:t> </a:t>
            </a:r>
            <a:endParaRPr lang="en-001" sz="1400" dirty="0"/>
          </a:p>
        </p:txBody>
      </p:sp>
    </p:spTree>
    <p:extLst>
      <p:ext uri="{BB962C8B-B14F-4D97-AF65-F5344CB8AC3E}">
        <p14:creationId xmlns:p14="http://schemas.microsoft.com/office/powerpoint/2010/main" val="36376202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718926-419C-6089-DA50-B57F09BD0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206BB9-FD66-8F03-001A-93809ABF1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49" y="1290179"/>
            <a:ext cx="8797983" cy="2272171"/>
          </a:xfrm>
        </p:spPr>
        <p:txBody>
          <a:bodyPr>
            <a:normAutofit/>
          </a:bodyPr>
          <a:lstStyle/>
          <a:p>
            <a:r>
              <a:rPr lang="en-GB" b="1" dirty="0"/>
              <a:t>THE FIRST DRD3 AND AIDAINNOVA TCT SCHOOL </a:t>
            </a:r>
            <a:r>
              <a:rPr lang="en-GB" dirty="0"/>
              <a:t>[</a:t>
            </a:r>
            <a:r>
              <a:rPr lang="en-GB" dirty="0">
                <a:hlinkClick r:id="rId2"/>
              </a:rPr>
              <a:t>web-site</a:t>
            </a:r>
            <a:r>
              <a:rPr lang="en-GB" dirty="0"/>
              <a:t>]</a:t>
            </a:r>
          </a:p>
          <a:p>
            <a:pPr lvl="1"/>
            <a:r>
              <a:rPr lang="en-GB" b="1" dirty="0"/>
              <a:t>Participants</a:t>
            </a:r>
            <a:r>
              <a:rPr lang="en-GB" dirty="0"/>
              <a:t>:</a:t>
            </a:r>
          </a:p>
          <a:p>
            <a:pPr lvl="2"/>
            <a:r>
              <a:rPr lang="en-GB" dirty="0"/>
              <a:t>12 lecturers, tutors, organizers</a:t>
            </a:r>
          </a:p>
          <a:p>
            <a:pPr lvl="2"/>
            <a:r>
              <a:rPr lang="en-GB" dirty="0"/>
              <a:t>18 participants (selected out of &gt;50 applications)</a:t>
            </a:r>
          </a:p>
          <a:p>
            <a:pPr lvl="3"/>
            <a:r>
              <a:rPr lang="en-GB" i="1" dirty="0"/>
              <a:t>….from 13 different countries</a:t>
            </a:r>
          </a:p>
          <a:p>
            <a:pPr lvl="1"/>
            <a:r>
              <a:rPr lang="en-GB" dirty="0"/>
              <a:t>Hands-on training</a:t>
            </a:r>
          </a:p>
          <a:p>
            <a:pPr lvl="2"/>
            <a:r>
              <a:rPr lang="en-GB" dirty="0"/>
              <a:t>6 groups of 3 students worked hands-on</a:t>
            </a:r>
            <a:br>
              <a:rPr lang="en-GB" dirty="0"/>
            </a:br>
            <a:r>
              <a:rPr lang="en-GB" dirty="0"/>
              <a:t>guided by tutors on different laser-setups</a:t>
            </a:r>
          </a:p>
          <a:p>
            <a:pPr lvl="3"/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064AA3-E344-A914-9E3A-47610ED16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5DFFD-C672-B651-002F-E2665608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87B1D5-6C65-577E-AC65-915AFF6A0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26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92384AC-9CC1-D3C8-F814-9F9C2F130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solidFill>
                  <a:schemeClr val="tx1"/>
                </a:solidFill>
              </a:rPr>
              <a:t>AIDAinnova</a:t>
            </a:r>
            <a:r>
              <a:rPr lang="en-GB" dirty="0">
                <a:solidFill>
                  <a:schemeClr val="tx1"/>
                </a:solidFill>
              </a:rPr>
              <a:t> TCT-School</a:t>
            </a:r>
            <a:endParaRPr lang="en-00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CEC326-A7EA-FE3D-9063-CE2A320B9F96}"/>
              </a:ext>
            </a:extLst>
          </p:cNvPr>
          <p:cNvSpPr txBox="1"/>
          <p:nvPr/>
        </p:nvSpPr>
        <p:spPr>
          <a:xfrm>
            <a:off x="3852768" y="5958833"/>
            <a:ext cx="506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photos available on CERN CDS: </a:t>
            </a:r>
            <a:r>
              <a:rPr lang="en-GB" sz="1400" dirty="0">
                <a:hlinkClick r:id="rId3"/>
              </a:rPr>
              <a:t>http://cds.cern.ch/record/2925863</a:t>
            </a:r>
            <a:r>
              <a:rPr lang="en-GB" sz="1400" dirty="0"/>
              <a:t> </a:t>
            </a:r>
            <a:endParaRPr lang="en-001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CD12A62-9CC5-7EAA-8E6A-4243F84916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226" y="3628162"/>
            <a:ext cx="3586149" cy="23584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3D28F8-6C81-7A3A-CDAF-59147B834A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04568">
            <a:off x="3583252" y="3930084"/>
            <a:ext cx="2667777" cy="17545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99AFCA6-6D67-6E52-7557-947A970412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0617" y="4350806"/>
            <a:ext cx="2383533" cy="15890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EDE1D9-E4A4-08CE-D173-18B89C5DD8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33271">
            <a:off x="5128902" y="1951295"/>
            <a:ext cx="3462326" cy="19274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726326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F8762-6819-508A-C3E5-189BC539D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F8B49A-9A34-3A5F-3EAB-4D422DC13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352" y="1561744"/>
            <a:ext cx="8797983" cy="880011"/>
          </a:xfrm>
        </p:spPr>
        <p:txBody>
          <a:bodyPr>
            <a:normAutofit/>
          </a:bodyPr>
          <a:lstStyle/>
          <a:p>
            <a:r>
              <a:rPr lang="en-GB" b="1" dirty="0"/>
              <a:t>…very positive feedback received </a:t>
            </a:r>
            <a:r>
              <a:rPr lang="en-GB" dirty="0"/>
              <a:t>and requests to repeat the school soon</a:t>
            </a:r>
          </a:p>
          <a:p>
            <a:r>
              <a:rPr lang="en-GB" dirty="0"/>
              <a:t>We are planning to repeat the school in the DRD3 framework (date not fixed)</a:t>
            </a:r>
          </a:p>
          <a:p>
            <a:pPr lvl="3"/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E87EC3-1EDB-878E-658D-455106355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B40C1-E5D1-E910-8C10-B837379B0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B97AFC-D0B9-A944-32CB-688446DBE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27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A2EE408-A1B3-1A3E-7538-4C454D69F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solidFill>
                  <a:schemeClr val="tx1"/>
                </a:solidFill>
              </a:rPr>
              <a:t>AIDAinnova</a:t>
            </a:r>
            <a:r>
              <a:rPr lang="en-GB" dirty="0">
                <a:solidFill>
                  <a:schemeClr val="tx1"/>
                </a:solidFill>
              </a:rPr>
              <a:t> TCT-School</a:t>
            </a:r>
            <a:endParaRPr lang="en-001" dirty="0">
              <a:solidFill>
                <a:schemeClr val="tx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4F22C37-E38C-2D53-5FBE-E6A0B3A3F3DB}"/>
              </a:ext>
            </a:extLst>
          </p:cNvPr>
          <p:cNvSpPr txBox="1">
            <a:spLocks/>
          </p:cNvSpPr>
          <p:nvPr/>
        </p:nvSpPr>
        <p:spPr>
          <a:xfrm>
            <a:off x="2660033" y="2696198"/>
            <a:ext cx="1550017" cy="3683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Font typeface="Arial" panose="020B0604020202020204" pitchFamily="34" charset="0"/>
              <a:buNone/>
            </a:pPr>
            <a:r>
              <a:rPr lang="en-US" i="1" dirty="0"/>
              <a:t>before school</a:t>
            </a:r>
            <a:endParaRPr lang="en-GB" i="1" dirty="0"/>
          </a:p>
        </p:txBody>
      </p:sp>
      <p:pic>
        <p:nvPicPr>
          <p:cNvPr id="9" name="Picture 8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66FFCD56-B925-F620-6F3A-CC25CC9B3A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608" t="21830" r="4703" b="2756"/>
          <a:stretch/>
        </p:blipFill>
        <p:spPr>
          <a:xfrm>
            <a:off x="236914" y="3067837"/>
            <a:ext cx="4119107" cy="2665698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C42DBDC-E90C-781D-899C-FA2C63F27FEB}"/>
              </a:ext>
            </a:extLst>
          </p:cNvPr>
          <p:cNvSpPr txBox="1">
            <a:spLocks/>
          </p:cNvSpPr>
          <p:nvPr/>
        </p:nvSpPr>
        <p:spPr>
          <a:xfrm>
            <a:off x="4745008" y="2646502"/>
            <a:ext cx="2547257" cy="544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Font typeface="Arial"/>
              <a:buNone/>
            </a:pPr>
            <a:r>
              <a:rPr lang="en-US" sz="2000" i="1" dirty="0"/>
              <a:t>after school</a:t>
            </a:r>
            <a:endParaRPr lang="en-GB" sz="2000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56B626-6DCC-2430-9CA9-E407FD3BE2E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636" t="23978" r="5199" b="-3463"/>
          <a:stretch/>
        </p:blipFill>
        <p:spPr>
          <a:xfrm>
            <a:off x="4649344" y="3067838"/>
            <a:ext cx="4297165" cy="280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5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7445BC-22AE-8C5D-F09A-C053B87B3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523" y="1290181"/>
            <a:ext cx="8906528" cy="4886789"/>
          </a:xfrm>
        </p:spPr>
        <p:txBody>
          <a:bodyPr/>
          <a:lstStyle/>
          <a:p>
            <a:r>
              <a:rPr lang="en-GB" b="1" dirty="0"/>
              <a:t>WP4.4 - Design &amp; Development of a TPA-TCT Sensor Characterization System</a:t>
            </a:r>
          </a:p>
          <a:p>
            <a:pPr lvl="1"/>
            <a:r>
              <a:rPr lang="en-GB" b="1" dirty="0"/>
              <a:t>Scope: </a:t>
            </a:r>
            <a:r>
              <a:rPr lang="en-GB" dirty="0"/>
              <a:t>Development of a customizable and user friendly Two Photon Absorption – Transient Current Technique (TPA-TCT) system for the characterization and testing of silicon devices</a:t>
            </a:r>
          </a:p>
          <a:p>
            <a:pPr lvl="1"/>
            <a:r>
              <a:rPr lang="en-GB" b="1" dirty="0"/>
              <a:t>Beneficiaries:  </a:t>
            </a:r>
            <a:r>
              <a:rPr lang="en-GB" dirty="0"/>
              <a:t>CERN (task leader); CSIC-IFCA (Santander, ES); </a:t>
            </a:r>
            <a:r>
              <a:rPr lang="en-GB" dirty="0" err="1"/>
              <a:t>Fyla</a:t>
            </a:r>
            <a:r>
              <a:rPr lang="en-GB" dirty="0"/>
              <a:t> (Valencia, ES)</a:t>
            </a:r>
          </a:p>
          <a:p>
            <a:pPr lvl="1"/>
            <a:endParaRPr lang="en-GB" dirty="0"/>
          </a:p>
          <a:p>
            <a:r>
              <a:rPr lang="en-GB" b="1" dirty="0"/>
              <a:t>Deliverables/Milestones:</a:t>
            </a:r>
          </a:p>
          <a:p>
            <a:pPr lvl="1"/>
            <a:endParaRPr lang="en-GB" dirty="0"/>
          </a:p>
          <a:p>
            <a:pPr lvl="1"/>
            <a:r>
              <a:rPr lang="en-GB" b="1" dirty="0"/>
              <a:t>MS16</a:t>
            </a:r>
            <a:r>
              <a:rPr lang="en-GB" dirty="0"/>
              <a:t> (M23–February 2023) – “Commissioning of complete TPA-TCT system”; Milestone Document report: </a:t>
            </a:r>
            <a:r>
              <a:rPr lang="en-GB" dirty="0">
                <a:hlinkClick r:id="rId2"/>
              </a:rPr>
              <a:t>https://zenodo.org/records/8027093</a:t>
            </a:r>
            <a:r>
              <a:rPr lang="en-GB" dirty="0"/>
              <a:t>  [</a:t>
            </a:r>
            <a:r>
              <a:rPr lang="en-GB" b="1" dirty="0">
                <a:solidFill>
                  <a:srgbClr val="00B050"/>
                </a:solidFill>
              </a:rPr>
              <a:t>achieved</a:t>
            </a:r>
            <a:r>
              <a:rPr lang="en-GB" dirty="0"/>
              <a:t>]</a:t>
            </a:r>
          </a:p>
          <a:p>
            <a:pPr lvl="1"/>
            <a:endParaRPr lang="en-GB" dirty="0"/>
          </a:p>
          <a:p>
            <a:pPr lvl="1"/>
            <a:r>
              <a:rPr lang="en-GB" b="1" dirty="0"/>
              <a:t>D4.4</a:t>
            </a:r>
            <a:r>
              <a:rPr lang="en-GB" dirty="0"/>
              <a:t>. (M46–January 2025) “Offer support towards the implementation of TPA-TCT systems and contribute to the evaluation of newly developed sensor technologies”</a:t>
            </a:r>
          </a:p>
          <a:p>
            <a:pPr lvl="2"/>
            <a:r>
              <a:rPr lang="en-GB" dirty="0"/>
              <a:t>Delayed by 2 months to M48 (31.3.2025) to include a report on the First </a:t>
            </a:r>
            <a:r>
              <a:rPr lang="en-GB" dirty="0" err="1"/>
              <a:t>AIDAinnova</a:t>
            </a:r>
            <a:r>
              <a:rPr lang="en-GB" dirty="0"/>
              <a:t> &amp; DRD3 TCT school into the report.</a:t>
            </a:r>
          </a:p>
          <a:p>
            <a:pPr lvl="2"/>
            <a:r>
              <a:rPr lang="en-GB" dirty="0"/>
              <a:t>Deliverable Report submitted on 31.3.2025 (submitted version </a:t>
            </a:r>
            <a:r>
              <a:rPr lang="en-GB" dirty="0">
                <a:hlinkClick r:id="rId3"/>
              </a:rPr>
              <a:t>attached to agenda</a:t>
            </a:r>
            <a:r>
              <a:rPr lang="en-GB" dirty="0"/>
              <a:t>). </a:t>
            </a:r>
            <a:br>
              <a:rPr lang="en-GB" dirty="0"/>
            </a:br>
            <a:r>
              <a:rPr lang="en-GB" dirty="0"/>
              <a:t>                                                                                                                                                     [</a:t>
            </a:r>
            <a:r>
              <a:rPr lang="en-GB" b="1" dirty="0">
                <a:solidFill>
                  <a:srgbClr val="00B050"/>
                </a:solidFill>
              </a:rPr>
              <a:t>report submitted</a:t>
            </a:r>
            <a:r>
              <a:rPr lang="en-GB" dirty="0"/>
              <a:t>]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43E0E-D7D6-E2A2-626C-EAB97A58A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38C1-A9C7-F5EE-8455-C57816661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0A649E-F148-467B-5483-DEEF95EFD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28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523FEC3-F1BE-CE34-15BC-CAEC96973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2191" y="1"/>
            <a:ext cx="5586860" cy="107723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Task 4.4.: Milestone/Deliverable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707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B4020-7EEB-1B47-05A7-88D26C219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BC87D2-982A-025E-AFD1-829D8FA28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299" y="1145501"/>
            <a:ext cx="8906528" cy="5398174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/>
              <a:t>WP4.4 - Design &amp; Development of a TPA-TCT Sensor Characterization System</a:t>
            </a:r>
          </a:p>
          <a:p>
            <a:pPr lvl="2"/>
            <a:r>
              <a:rPr lang="en-GB" b="1" dirty="0"/>
              <a:t>Scope: </a:t>
            </a:r>
            <a:r>
              <a:rPr lang="en-GB" dirty="0"/>
              <a:t>Development of a customizable and user friendly Two Photon Absorption – Transient Current Technique (TPA-TCT) system for the characterization and testing of silicon devices; promotion and development of the TPA-TCT technique</a:t>
            </a:r>
          </a:p>
          <a:p>
            <a:pPr lvl="2"/>
            <a:r>
              <a:rPr lang="en-GB" b="1" dirty="0"/>
              <a:t>Beneficiaries:  </a:t>
            </a:r>
            <a:r>
              <a:rPr lang="en-GB" dirty="0"/>
              <a:t>CERN (task leader); CSIC-IFCA (Santander, ES); </a:t>
            </a:r>
            <a:r>
              <a:rPr lang="en-GB" dirty="0" err="1"/>
              <a:t>Fyla</a:t>
            </a:r>
            <a:r>
              <a:rPr lang="en-GB" dirty="0"/>
              <a:t> (Valencia, ES)</a:t>
            </a:r>
          </a:p>
          <a:p>
            <a:pPr lvl="2"/>
            <a:r>
              <a:rPr lang="en-GB" b="1" dirty="0"/>
              <a:t>Deliverables/Milestones: </a:t>
            </a:r>
            <a:r>
              <a:rPr lang="en-GB" dirty="0"/>
              <a:t>D4.4./MS16 achieved/report submitted</a:t>
            </a:r>
          </a:p>
          <a:p>
            <a:r>
              <a:rPr lang="en-GB" b="1" dirty="0"/>
              <a:t>Achievements:</a:t>
            </a:r>
          </a:p>
          <a:p>
            <a:pPr lvl="1"/>
            <a:r>
              <a:rPr lang="en-GB" b="1" dirty="0"/>
              <a:t>TPA-TCT technology</a:t>
            </a:r>
          </a:p>
          <a:p>
            <a:pPr lvl="2"/>
            <a:r>
              <a:rPr lang="en-GB" dirty="0"/>
              <a:t>Advancements in methodology, analyses and simulation; documented in publications and deliverable report</a:t>
            </a:r>
          </a:p>
          <a:p>
            <a:pPr lvl="2"/>
            <a:r>
              <a:rPr lang="en-GB" dirty="0"/>
              <a:t>Wide range of use-cases demonstrates the usefulness of this new-technology</a:t>
            </a:r>
          </a:p>
          <a:p>
            <a:pPr lvl="2"/>
            <a:r>
              <a:rPr lang="en-GB" dirty="0"/>
              <a:t>Extension towards other than silicon devices (</a:t>
            </a:r>
            <a:r>
              <a:rPr lang="en-GB" dirty="0" err="1"/>
              <a:t>SiC</a:t>
            </a:r>
            <a:r>
              <a:rPr lang="en-GB" dirty="0"/>
              <a:t>, Diamond, …)</a:t>
            </a:r>
          </a:p>
          <a:p>
            <a:pPr lvl="1"/>
            <a:r>
              <a:rPr lang="en-GB" b="1" dirty="0"/>
              <a:t>Laser system development:</a:t>
            </a:r>
          </a:p>
          <a:p>
            <a:pPr lvl="2"/>
            <a:r>
              <a:rPr lang="en-GB" dirty="0"/>
              <a:t>New, more compact and stable, “Pulsar” laser commercially available (including all-</a:t>
            </a:r>
            <a:r>
              <a:rPr lang="en-GB" dirty="0" err="1"/>
              <a:t>fiber</a:t>
            </a:r>
            <a:r>
              <a:rPr lang="en-GB" dirty="0"/>
              <a:t> up to objective)</a:t>
            </a:r>
          </a:p>
          <a:p>
            <a:pPr lvl="1"/>
            <a:r>
              <a:rPr lang="en-GB" b="1" dirty="0"/>
              <a:t>User community:</a:t>
            </a:r>
          </a:p>
          <a:p>
            <a:pPr lvl="2"/>
            <a:r>
              <a:rPr lang="en-GB" dirty="0"/>
              <a:t>TPA-TCT lasers delivered by </a:t>
            </a:r>
            <a:r>
              <a:rPr lang="en-GB" dirty="0" err="1"/>
              <a:t>Fyla</a:t>
            </a:r>
            <a:r>
              <a:rPr lang="en-GB" dirty="0"/>
              <a:t>: “LFC1500X” at CERN, IFCA (ES), JSI Ljubljana (SI), NIKHEF (NL), Lancaster (UK); “Pulsar” at Oxford (UK); Support provided for setting up systems at the institutes</a:t>
            </a:r>
          </a:p>
          <a:p>
            <a:pPr lvl="2"/>
            <a:r>
              <a:rPr lang="en-GB" dirty="0"/>
              <a:t>Established a school on TCT that will be continued in framework of DRD3 collaboration</a:t>
            </a:r>
          </a:p>
          <a:p>
            <a:r>
              <a:rPr lang="en-GB" b="1" dirty="0"/>
              <a:t>Outlook:</a:t>
            </a:r>
          </a:p>
          <a:p>
            <a:pPr lvl="1"/>
            <a:r>
              <a:rPr lang="en-GB" dirty="0"/>
              <a:t>TPA-TCT common effort presented as example for collaborative efforts for new R&amp;D collaboration (DRD3) in ECFA Detector R&amp;D roadmap implementation plan. </a:t>
            </a:r>
          </a:p>
          <a:p>
            <a:pPr lvl="1"/>
            <a:r>
              <a:rPr lang="en-GB" dirty="0"/>
              <a:t>Consortium will continue work on the technology (if possible, in the framework of follow-up EU-project)</a:t>
            </a:r>
          </a:p>
          <a:p>
            <a:pPr lvl="2"/>
            <a:r>
              <a:rPr lang="en-GB" dirty="0"/>
              <a:t>Extension towards other than silicon semiconductors</a:t>
            </a:r>
          </a:p>
          <a:p>
            <a:pPr lvl="2"/>
            <a:r>
              <a:rPr lang="en-GB" dirty="0"/>
              <a:t>Full-system commercialization (not only laser system)</a:t>
            </a:r>
          </a:p>
          <a:p>
            <a:pPr lvl="2"/>
            <a:r>
              <a:rPr lang="en-GB" dirty="0"/>
              <a:t>Extension towards low-temperature operation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1CEE5A-C78E-D23E-BF7B-3FCEF90CD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FABDC-98D0-A7B0-5738-9D19F3F8A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946ADC-111D-1B22-7965-1A5C3B629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29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210A7BD-5EF9-48CC-E3C2-A7F9957E5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2191" y="1"/>
            <a:ext cx="5586860" cy="107723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Task 4.4.: Summary/Outlook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7B52D4-AA32-144B-C956-6A3A4BE84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10078">
            <a:off x="7145936" y="1905543"/>
            <a:ext cx="1619688" cy="396544"/>
          </a:xfrm>
          <a:prstGeom prst="rect">
            <a:avLst/>
          </a:prstGeom>
        </p:spPr>
      </p:pic>
      <p:pic>
        <p:nvPicPr>
          <p:cNvPr id="8" name="Imagen 6">
            <a:extLst>
              <a:ext uri="{FF2B5EF4-FFF2-40B4-BE49-F238E27FC236}">
                <a16:creationId xmlns:a16="http://schemas.microsoft.com/office/drawing/2014/main" id="{29350C9E-15BE-8A07-7713-BBDC7E8BC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65532">
            <a:off x="6623251" y="2144197"/>
            <a:ext cx="536964" cy="531159"/>
          </a:xfrm>
          <a:prstGeom prst="rect">
            <a:avLst/>
          </a:prstGeom>
        </p:spPr>
      </p:pic>
      <p:pic>
        <p:nvPicPr>
          <p:cNvPr id="9" name="Imagen 2" descr="Texto&#10;&#10;Descripción generada automáticamente con confianza media">
            <a:extLst>
              <a:ext uri="{FF2B5EF4-FFF2-40B4-BE49-F238E27FC236}">
                <a16:creationId xmlns:a16="http://schemas.microsoft.com/office/drawing/2014/main" id="{AECC9EE0-9172-65B5-0578-8AFC80D51C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9721">
            <a:off x="7331771" y="2356747"/>
            <a:ext cx="842413" cy="29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672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5345" y="1160832"/>
            <a:ext cx="8858655" cy="752275"/>
          </a:xfrm>
        </p:spPr>
        <p:txBody>
          <a:bodyPr>
            <a:normAutofit fontScale="47500" lnSpcReduction="20000"/>
          </a:bodyPr>
          <a:lstStyle/>
          <a:p>
            <a:pPr marL="357188" indent="-357188">
              <a:lnSpc>
                <a:spcPct val="120000"/>
              </a:lnSpc>
            </a:pPr>
            <a:r>
              <a:rPr lang="en-GB" sz="3400" b="1" dirty="0"/>
              <a:t>Transient Current Technique (TCT) </a:t>
            </a:r>
            <a:r>
              <a:rPr lang="en-GB" sz="3500" dirty="0"/>
              <a:t>for characterization of </a:t>
            </a:r>
            <a:r>
              <a:rPr lang="en-GB" sz="3400" dirty="0"/>
              <a:t>semiconductor sensors</a:t>
            </a:r>
          </a:p>
          <a:p>
            <a:pPr marL="342891" lvl="1" indent="0">
              <a:lnSpc>
                <a:spcPct val="120000"/>
              </a:lnSpc>
              <a:buNone/>
            </a:pPr>
            <a:r>
              <a:rPr lang="en-US" sz="3100" b="1" dirty="0"/>
              <a:t>Principle:</a:t>
            </a:r>
            <a:r>
              <a:rPr lang="en-US" sz="3100" dirty="0"/>
              <a:t> Illumination with laser light pulse (&lt;1ns) followed by recording of the resulting current transient</a:t>
            </a:r>
            <a:endParaRPr lang="en-GB" sz="3100" dirty="0"/>
          </a:p>
          <a:p>
            <a:endParaRPr lang="en-GB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31268" y="1"/>
            <a:ext cx="6107783" cy="1077238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Transient Current Technique</a:t>
            </a:r>
            <a:endParaRPr lang="en-GB" sz="40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984" y="1898959"/>
            <a:ext cx="3293267" cy="229933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1788157">
            <a:off x="6426141" y="2775983"/>
            <a:ext cx="1267210" cy="346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FF"/>
                </a:solidFill>
              </a:rPr>
              <a:t>hole signal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521571" y="2429675"/>
            <a:ext cx="1220018" cy="659979"/>
          </a:xfrm>
          <a:prstGeom prst="straightConnector1">
            <a:avLst/>
          </a:prstGeom>
          <a:ln w="38100">
            <a:solidFill>
              <a:srgbClr val="FF00FF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5913" y="2015423"/>
            <a:ext cx="3180762" cy="219341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02731" y="2019927"/>
            <a:ext cx="1841723" cy="21390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900" b="1" dirty="0">
                <a:solidFill>
                  <a:srgbClr val="171A6C"/>
                </a:solidFill>
              </a:rPr>
              <a:t>Example 1:</a:t>
            </a:r>
            <a:br>
              <a:rPr lang="en-GB" sz="1900" b="1" dirty="0">
                <a:solidFill>
                  <a:srgbClr val="171A6C"/>
                </a:solidFill>
              </a:rPr>
            </a:br>
            <a:r>
              <a:rPr lang="en-GB" sz="1900" dirty="0">
                <a:solidFill>
                  <a:srgbClr val="171A6C"/>
                </a:solidFill>
              </a:rPr>
              <a:t>mode: </a:t>
            </a:r>
            <a:r>
              <a:rPr lang="en-US" sz="1900" dirty="0">
                <a:solidFill>
                  <a:srgbClr val="171A6C"/>
                </a:solidFill>
              </a:rPr>
              <a:t>“top TCT”</a:t>
            </a:r>
            <a:endParaRPr lang="en-GB" sz="1900" dirty="0">
              <a:solidFill>
                <a:srgbClr val="171A6C"/>
              </a:solidFill>
            </a:endParaRPr>
          </a:p>
          <a:p>
            <a:pPr algn="ctr"/>
            <a:br>
              <a:rPr lang="en-GB" sz="1900" dirty="0">
                <a:solidFill>
                  <a:srgbClr val="171A6C"/>
                </a:solidFill>
              </a:rPr>
            </a:br>
            <a:r>
              <a:rPr lang="en-GB" sz="1900" dirty="0">
                <a:solidFill>
                  <a:srgbClr val="171A6C"/>
                </a:solidFill>
              </a:rPr>
              <a:t>red laser</a:t>
            </a:r>
            <a:br>
              <a:rPr lang="en-GB" sz="1900" dirty="0">
                <a:solidFill>
                  <a:srgbClr val="171A6C"/>
                </a:solidFill>
              </a:rPr>
            </a:br>
            <a:r>
              <a:rPr lang="en-GB" sz="1900" dirty="0">
                <a:solidFill>
                  <a:srgbClr val="171A6C"/>
                </a:solidFill>
              </a:rPr>
              <a:t>(e.g. 660 nm)</a:t>
            </a:r>
            <a:br>
              <a:rPr lang="en-GB" sz="1900" dirty="0">
                <a:solidFill>
                  <a:srgbClr val="171A6C"/>
                </a:solidFill>
              </a:rPr>
            </a:br>
            <a:br>
              <a:rPr lang="en-GB" sz="1900" dirty="0">
                <a:solidFill>
                  <a:srgbClr val="171A6C"/>
                </a:solidFill>
              </a:rPr>
            </a:br>
            <a:endParaRPr lang="en-GB" sz="1900" dirty="0">
              <a:solidFill>
                <a:srgbClr val="171A6C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5E4EC4B-3923-E24F-958B-B6D2B5905D72}"/>
              </a:ext>
            </a:extLst>
          </p:cNvPr>
          <p:cNvSpPr/>
          <p:nvPr/>
        </p:nvSpPr>
        <p:spPr>
          <a:xfrm>
            <a:off x="252919" y="1930225"/>
            <a:ext cx="8664102" cy="2233213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013994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/>
          <p:cNvGrpSpPr/>
          <p:nvPr/>
        </p:nvGrpSpPr>
        <p:grpSpPr>
          <a:xfrm>
            <a:off x="246434" y="4221804"/>
            <a:ext cx="8654374" cy="2281536"/>
            <a:chOff x="246434" y="4221804"/>
            <a:chExt cx="8654374" cy="2281536"/>
          </a:xfrm>
        </p:grpSpPr>
        <p:grpSp>
          <p:nvGrpSpPr>
            <p:cNvPr id="11" name="Group 10"/>
            <p:cNvGrpSpPr/>
            <p:nvPr/>
          </p:nvGrpSpPr>
          <p:grpSpPr>
            <a:xfrm>
              <a:off x="246434" y="4221804"/>
              <a:ext cx="8654374" cy="2114146"/>
              <a:chOff x="246434" y="4221804"/>
              <a:chExt cx="8654374" cy="2114146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54550" y="4233493"/>
                <a:ext cx="2766878" cy="2083000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16221" y="4403385"/>
                <a:ext cx="2294022" cy="1719107"/>
              </a:xfrm>
              <a:prstGeom prst="rect">
                <a:avLst/>
              </a:prstGeom>
            </p:spPr>
          </p:pic>
          <p:sp>
            <p:nvSpPr>
              <p:cNvPr id="23" name="Rectangle 22"/>
              <p:cNvSpPr/>
              <p:nvPr/>
            </p:nvSpPr>
            <p:spPr>
              <a:xfrm rot="1572407">
                <a:off x="7135472" y="5491129"/>
                <a:ext cx="141213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rgbClr val="FF00FF"/>
                    </a:solidFill>
                  </a:rPr>
                  <a:t>hole signal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456352" y="4821341"/>
                <a:ext cx="192889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electron signal</a:t>
                </a: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>
                <a:off x="6394316" y="5343727"/>
                <a:ext cx="1160833" cy="460443"/>
              </a:xfrm>
              <a:prstGeom prst="straightConnector1">
                <a:avLst/>
              </a:prstGeom>
              <a:ln w="38100">
                <a:solidFill>
                  <a:srgbClr val="FF00FF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V="1">
                <a:off x="6413770" y="4592067"/>
                <a:ext cx="492320" cy="41443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ounded Rectangle 32">
                <a:extLst>
                  <a:ext uri="{FF2B5EF4-FFF2-40B4-BE49-F238E27FC236}">
                    <a16:creationId xmlns:a16="http://schemas.microsoft.com/office/drawing/2014/main" id="{85E4EC4B-3923-E24F-958B-B6D2B5905D72}"/>
                  </a:ext>
                </a:extLst>
              </p:cNvPr>
              <p:cNvSpPr/>
              <p:nvPr/>
            </p:nvSpPr>
            <p:spPr>
              <a:xfrm>
                <a:off x="246434" y="4221804"/>
                <a:ext cx="8654374" cy="2114146"/>
              </a:xfrm>
              <a:prstGeom prst="roundRect">
                <a:avLst>
                  <a:gd name="adj" fmla="val 5149"/>
                </a:avLst>
              </a:prstGeom>
              <a:noFill/>
              <a:ln w="19050">
                <a:solidFill>
                  <a:srgbClr val="013994"/>
                </a:solidFill>
              </a:ln>
              <a:effectLst>
                <a:outerShdw blurRad="127000" dist="381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670937" y="4364293"/>
              <a:ext cx="1980799" cy="21390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900" b="1" dirty="0">
                  <a:solidFill>
                    <a:srgbClr val="171A6C"/>
                  </a:solidFill>
                </a:rPr>
                <a:t>Example 2:</a:t>
              </a:r>
              <a:br>
                <a:rPr lang="en-GB" sz="1900" b="1" dirty="0">
                  <a:solidFill>
                    <a:srgbClr val="171A6C"/>
                  </a:solidFill>
                </a:rPr>
              </a:br>
              <a:r>
                <a:rPr lang="en-GB" sz="1900" dirty="0">
                  <a:solidFill>
                    <a:srgbClr val="171A6C"/>
                  </a:solidFill>
                </a:rPr>
                <a:t>mode: </a:t>
              </a:r>
              <a:r>
                <a:rPr lang="en-US" sz="1900" dirty="0">
                  <a:solidFill>
                    <a:srgbClr val="171A6C"/>
                  </a:solidFill>
                </a:rPr>
                <a:t>“edge TCT”</a:t>
              </a:r>
              <a:endParaRPr lang="en-GB" sz="1900" dirty="0">
                <a:solidFill>
                  <a:srgbClr val="171A6C"/>
                </a:solidFill>
              </a:endParaRPr>
            </a:p>
            <a:p>
              <a:pPr algn="ctr"/>
              <a:br>
                <a:rPr lang="en-GB" sz="1900" dirty="0">
                  <a:solidFill>
                    <a:srgbClr val="171A6C"/>
                  </a:solidFill>
                </a:rPr>
              </a:br>
              <a:r>
                <a:rPr lang="en-GB" sz="1900" dirty="0">
                  <a:solidFill>
                    <a:srgbClr val="171A6C"/>
                  </a:solidFill>
                </a:rPr>
                <a:t>infrared laser</a:t>
              </a:r>
              <a:br>
                <a:rPr lang="en-GB" sz="1900" dirty="0">
                  <a:solidFill>
                    <a:srgbClr val="171A6C"/>
                  </a:solidFill>
                </a:rPr>
              </a:br>
              <a:r>
                <a:rPr lang="en-GB" sz="1900" dirty="0">
                  <a:solidFill>
                    <a:srgbClr val="171A6C"/>
                  </a:solidFill>
                </a:rPr>
                <a:t>(e.g. 1060 nm)</a:t>
              </a:r>
              <a:br>
                <a:rPr lang="en-GB" sz="1900" dirty="0">
                  <a:solidFill>
                    <a:srgbClr val="171A6C"/>
                  </a:solidFill>
                </a:rPr>
              </a:br>
              <a:br>
                <a:rPr lang="en-GB" sz="1900" dirty="0">
                  <a:solidFill>
                    <a:srgbClr val="171A6C"/>
                  </a:solidFill>
                </a:rPr>
              </a:br>
              <a:endParaRPr lang="en-GB" sz="1900" dirty="0">
                <a:solidFill>
                  <a:srgbClr val="171A6C"/>
                </a:solidFill>
              </a:endParaRPr>
            </a:p>
          </p:txBody>
        </p:sp>
      </p:grp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C48D8D88-A642-DB0E-3A2D-A08BD5591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698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6630" y="2178995"/>
            <a:ext cx="7665396" cy="3093395"/>
          </a:xfrm>
        </p:spPr>
        <p:txBody>
          <a:bodyPr>
            <a:normAutofit/>
          </a:bodyPr>
          <a:lstStyle/>
          <a:p>
            <a:pPr algn="ctr"/>
            <a:r>
              <a:rPr lang="en-GB" sz="4400" dirty="0">
                <a:solidFill>
                  <a:schemeClr val="tx1"/>
                </a:solidFill>
              </a:rPr>
              <a:t>ANNEX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30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8AA874-3044-4B8D-2BC2-D5B89ED11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94650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C488E3-817A-3CFD-2887-7086BDEBD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991" y="1221918"/>
            <a:ext cx="8666018" cy="5134431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7 scientific publications in </a:t>
            </a:r>
            <a:r>
              <a:rPr lang="en-GB" b="1" dirty="0"/>
              <a:t>peer-reviewed open-access journals: </a:t>
            </a:r>
          </a:p>
          <a:p>
            <a:pPr marL="685791"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A. Almagro-Ruiz et al., </a:t>
            </a:r>
            <a:r>
              <a:rPr lang="en-GB" sz="1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Fiber laser system of 1550 nm femtosecond pulses with configurable properties for the two-photon excitation of transient currents in semiconductor detectors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Appl. Opt. 61, 9386-9397 (2022); </a:t>
            </a:r>
            <a:r>
              <a:rPr lang="en-GB" sz="15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https://doi.org/10.1364/AO.470780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685791" lvl="1" indent="-342900" algn="just">
              <a:buFont typeface="Symbol" panose="05050102010706020507" pitchFamily="18" charset="2"/>
              <a:buChar char=""/>
            </a:pP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 Pape et. al., </a:t>
            </a:r>
            <a:r>
              <a:rPr lang="en-GB" sz="1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First observation of the charge carrier density related gain reduction mechanism in LGADs with the Two Photon Absorption-Transient Current Technique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Nuclear Instruments and Methods in Physics Research Section A: Accelerators, Spectrometers, Detectors and Associated Equipment, Volume 1040, 2022, 167190, </a:t>
            </a:r>
            <a:r>
              <a:rPr lang="en-GB" sz="15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https://doi.org/10.1016/j.nima.2022.167190</a:t>
            </a:r>
            <a:endParaRPr lang="en-GB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791" lvl="1" indent="-342900" algn="just"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 Pape et al., </a:t>
            </a:r>
            <a:r>
              <a:rPr lang="en-GB" sz="1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Characterisation of irradiated and non-irradiated silicon sensors with a table-top Two Photon Absorption TCT system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S. Pape, M. Fernández García, M. Moll, R. Montero, F.R. Palomo, I. Vila and M. Wiehe; Journal of Instrumentation, C08011, 2022, volume 17, number 08; </a:t>
            </a:r>
            <a:r>
              <a:rPr lang="en-GB" sz="15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https://doi.org/10.1088/1748-0221/17/08/c08011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685791"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 Pape et al., </a:t>
            </a:r>
            <a:r>
              <a:rPr lang="en-GB" sz="1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Technique for the investigation of segmented sensors using the Two Photon Absorption – Transient Current Technique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Sensors 2023, 23(2), 962; </a:t>
            </a:r>
            <a:r>
              <a:rPr lang="en-GB" sz="15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https://doi.org/10.3390/s23020962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685791" lvl="1" indent="-342900" algn="just">
              <a:buFont typeface="Symbol" panose="05050102010706020507" pitchFamily="18" charset="2"/>
              <a:buChar char=""/>
            </a:pP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 Pape et al., </a:t>
            </a:r>
            <a:r>
              <a:rPr lang="en-GB" sz="1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Influence of temperature on measurements of the Two Photon Absorption – Transient Current Technique in silicon planar detectors using a 1550 nm femtosecond fibre laser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Nuclear Instruments and Methods in Physics Research Section A: Accelerators Spectrometers Detectors and Associated Equipment, Volume 1053, August 2023, 168387; </a:t>
            </a:r>
            <a:r>
              <a:rPr lang="en-GB" sz="15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https://doi.org/10.1016/j.nima.2023.168387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685791" lvl="1" indent="-342900" algn="just">
              <a:buFont typeface="Symbol" panose="05050102010706020507" pitchFamily="18" charset="2"/>
              <a:buChar char=""/>
            </a:pP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 Pape et al., </a:t>
            </a:r>
            <a:r>
              <a:rPr lang="en-GB" sz="1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TCAD Simulation of Two Photon Absorption—Transient Current Technique Measurements on Silicon Detectors and LGADs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Sensors 2024, 24(24), 8032; </a:t>
            </a:r>
            <a:r>
              <a:rPr lang="en-GB" sz="15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7"/>
              </a:rPr>
              <a:t>https://doi.org/10.3390/s24248032</a:t>
            </a:r>
            <a:endParaRPr lang="en-GB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791" lvl="1" indent="-342900" algn="just"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 Pape et al., </a:t>
            </a:r>
            <a:r>
              <a:rPr lang="en-GB" sz="1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Study of Neutron-, Proton-, and Gamma-Irradiated Silicon Detectors Using the Two-Photon Absorption–Transient Current Technique;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Sensors 2024, 24(16), 5443; </a:t>
            </a:r>
            <a:r>
              <a:rPr lang="en-GB" sz="15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https://doi.org/10.3390/s24165443</a:t>
            </a:r>
            <a:r>
              <a:rPr lang="en-GB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2900" marR="0" lvl="0" indent="-342900" algn="just">
              <a:spcAft>
                <a:spcPts val="200"/>
              </a:spcAft>
              <a:buFont typeface="Symbol" panose="05050102010706020507" pitchFamily="18" charset="2"/>
              <a:buChar char=""/>
            </a:pP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131E02-D5B4-76E6-0C1B-B705FD074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2AB3F-836E-6F35-9510-BF51FFBD8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2B4FFB-84E3-A093-C39F-C6BED5A30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31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6BC5871-230C-4E64-EF89-14810E085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678" y="-3406"/>
            <a:ext cx="4247322" cy="107723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Publications – Task 4.4.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0273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6667" y="1270726"/>
            <a:ext cx="1598371" cy="376490"/>
          </a:xfrm>
        </p:spPr>
        <p:txBody>
          <a:bodyPr>
            <a:normAutofit/>
          </a:bodyPr>
          <a:lstStyle/>
          <a:p>
            <a:r>
              <a:rPr lang="en-US" sz="2000" dirty="0"/>
              <a:t>Objectives: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91711" y="1"/>
            <a:ext cx="5647340" cy="1077238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AIDAinnova</a:t>
            </a:r>
            <a:r>
              <a:rPr lang="en-US" dirty="0">
                <a:solidFill>
                  <a:schemeClr val="tx1"/>
                </a:solidFill>
              </a:rPr>
              <a:t> proposal: WP4.4.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8153" y="1285516"/>
            <a:ext cx="6064253" cy="13671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3260" y="3013138"/>
            <a:ext cx="7057365" cy="1984264"/>
          </a:xfrm>
          <a:prstGeom prst="rect">
            <a:avLst/>
          </a:prstGeom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52089" y="2720148"/>
            <a:ext cx="2989426" cy="376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Description of work:</a:t>
            </a:r>
            <a:endParaRPr lang="en-GB" sz="2000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139638" y="5810301"/>
            <a:ext cx="1890199" cy="376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 Deliverable:</a:t>
            </a:r>
            <a:endParaRPr lang="en-GB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2596" y="5673454"/>
            <a:ext cx="5073889" cy="5456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5720" y="5144526"/>
            <a:ext cx="6178892" cy="460009"/>
          </a:xfrm>
          <a:prstGeom prst="rect">
            <a:avLst/>
          </a:prstGeom>
        </p:spPr>
      </p:pic>
      <p:sp>
        <p:nvSpPr>
          <p:cNvPr id="13" name="Content Placeholder 1"/>
          <p:cNvSpPr txBox="1">
            <a:spLocks/>
          </p:cNvSpPr>
          <p:nvPr/>
        </p:nvSpPr>
        <p:spPr>
          <a:xfrm>
            <a:off x="116940" y="5158548"/>
            <a:ext cx="1890199" cy="376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 Milestone:</a:t>
            </a:r>
            <a:endParaRPr lang="en-GB" sz="2000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5E4EC4B-3923-E24F-958B-B6D2B5905D72}"/>
              </a:ext>
            </a:extLst>
          </p:cNvPr>
          <p:cNvSpPr/>
          <p:nvPr/>
        </p:nvSpPr>
        <p:spPr>
          <a:xfrm>
            <a:off x="84307" y="1225686"/>
            <a:ext cx="8774347" cy="1472117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013994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5E4EC4B-3923-E24F-958B-B6D2B5905D72}"/>
              </a:ext>
            </a:extLst>
          </p:cNvPr>
          <p:cNvSpPr/>
          <p:nvPr/>
        </p:nvSpPr>
        <p:spPr>
          <a:xfrm>
            <a:off x="87550" y="2746443"/>
            <a:ext cx="8771105" cy="2247089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013994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5E4EC4B-3923-E24F-958B-B6D2B5905D72}"/>
              </a:ext>
            </a:extLst>
          </p:cNvPr>
          <p:cNvSpPr/>
          <p:nvPr/>
        </p:nvSpPr>
        <p:spPr>
          <a:xfrm>
            <a:off x="64852" y="5045413"/>
            <a:ext cx="8771105" cy="1238655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013994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467ADFA-9521-785C-2FC3-EE18C9660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52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8612" y="1361872"/>
            <a:ext cx="7853463" cy="1219201"/>
          </a:xfrm>
        </p:spPr>
        <p:txBody>
          <a:bodyPr>
            <a:noAutofit/>
          </a:bodyPr>
          <a:lstStyle/>
          <a:p>
            <a:pPr marL="180975" indent="-180975">
              <a:lnSpc>
                <a:spcPct val="120000"/>
              </a:lnSpc>
            </a:pPr>
            <a:r>
              <a:rPr lang="en-GB" sz="1800" b="1" dirty="0"/>
              <a:t>TCT: </a:t>
            </a:r>
            <a:r>
              <a:rPr lang="en-GB" sz="1800" dirty="0"/>
              <a:t>Pulsed laser induced generation of charge carriers inside detector</a:t>
            </a:r>
          </a:p>
          <a:p>
            <a:pPr marL="357188" lvl="2" indent="-176213"/>
            <a:r>
              <a:rPr lang="en-US" sz="1600" dirty="0"/>
              <a:t>Study of </a:t>
            </a:r>
            <a:r>
              <a:rPr lang="en-GB" sz="1600" dirty="0"/>
              <a:t>E-field in sensor, charge collection efficiency, homogeneity, .. </a:t>
            </a:r>
          </a:p>
          <a:p>
            <a:pPr marL="357188" lvl="2" indent="-176213"/>
            <a:r>
              <a:rPr lang="en-US" sz="1600" dirty="0"/>
              <a:t>Benchmark </a:t>
            </a:r>
            <a:r>
              <a:rPr lang="en-GB" sz="1600" dirty="0"/>
              <a:t>simulation tools, e.g. signal formation,</a:t>
            </a:r>
          </a:p>
          <a:p>
            <a:pPr marL="357188" lvl="2" indent="-176213"/>
            <a:r>
              <a:rPr lang="en-GB" sz="1600" dirty="0"/>
              <a:t>Measure physics parameters e.g. mobility, impact ionization, ..</a:t>
            </a:r>
            <a:endParaRPr lang="en-GB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31268" y="1"/>
            <a:ext cx="6107783" cy="1077238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TCT: Transient Current Technique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 rot="5400000" flipV="1">
            <a:off x="5907597" y="3242106"/>
            <a:ext cx="4299103" cy="539680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2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 rot="169651">
            <a:off x="6904357" y="2882182"/>
            <a:ext cx="2144677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dirty="0"/>
              <a:t>TPA-TCT: Proof of concept presented by RD50 in 2015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43864" y="1711000"/>
            <a:ext cx="167964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dirty="0"/>
              <a:t>edge-TCT invented within RD50: 2010 </a:t>
            </a:r>
          </a:p>
        </p:txBody>
      </p:sp>
      <p:sp>
        <p:nvSpPr>
          <p:cNvPr id="29" name="TextBox 28"/>
          <p:cNvSpPr txBox="1"/>
          <p:nvPr/>
        </p:nvSpPr>
        <p:spPr>
          <a:xfrm rot="503500">
            <a:off x="6932506" y="2401541"/>
            <a:ext cx="216576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dirty="0"/>
              <a:t>TCT commercialized: 2013 </a:t>
            </a:r>
          </a:p>
        </p:txBody>
      </p:sp>
      <p:sp>
        <p:nvSpPr>
          <p:cNvPr id="30" name="TextBox 29"/>
          <p:cNvSpPr txBox="1"/>
          <p:nvPr/>
        </p:nvSpPr>
        <p:spPr>
          <a:xfrm rot="21280695">
            <a:off x="6932803" y="3665122"/>
            <a:ext cx="207590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dirty="0"/>
              <a:t>Table-top TPA-TCT laser</a:t>
            </a:r>
            <a:br>
              <a:rPr lang="en-GB" dirty="0"/>
            </a:br>
            <a:r>
              <a:rPr lang="en-GB" dirty="0"/>
              <a:t>commercialized: 2020/21 </a:t>
            </a:r>
          </a:p>
        </p:txBody>
      </p:sp>
      <p:sp>
        <p:nvSpPr>
          <p:cNvPr id="31" name="TextBox 30"/>
          <p:cNvSpPr txBox="1"/>
          <p:nvPr/>
        </p:nvSpPr>
        <p:spPr>
          <a:xfrm rot="21156175">
            <a:off x="7136629" y="1128236"/>
            <a:ext cx="191360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TCT “invented”:  1996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932567" y="4604552"/>
            <a:ext cx="1592106" cy="58477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en-GB" dirty="0"/>
              <a:t>Table-top </a:t>
            </a:r>
            <a:br>
              <a:rPr lang="en-GB" dirty="0"/>
            </a:br>
            <a:r>
              <a:rPr lang="en-GB" dirty="0"/>
              <a:t>TPA-TCT system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76937" y="5710038"/>
            <a:ext cx="2289243" cy="58477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en-GB" dirty="0"/>
              <a:t>All </a:t>
            </a:r>
            <a:r>
              <a:rPr lang="en-GB" dirty="0" err="1"/>
              <a:t>fiber</a:t>
            </a:r>
            <a:r>
              <a:rPr lang="en-GB" dirty="0"/>
              <a:t> based table-top TPA-TCT laser - 2025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042" y="5259421"/>
            <a:ext cx="833366" cy="37524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00"/>
          <a:stretch/>
        </p:blipFill>
        <p:spPr>
          <a:xfrm>
            <a:off x="8383163" y="4167816"/>
            <a:ext cx="758940" cy="43282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4"/>
          <a:srcRect t="5260"/>
          <a:stretch/>
        </p:blipFill>
        <p:spPr>
          <a:xfrm>
            <a:off x="460410" y="2717259"/>
            <a:ext cx="1751012" cy="3236791"/>
          </a:xfrm>
          <a:prstGeom prst="rect">
            <a:avLst/>
          </a:prstGeom>
          <a:ln w="19050">
            <a:noFill/>
          </a:ln>
        </p:spPr>
      </p:pic>
      <p:sp>
        <p:nvSpPr>
          <p:cNvPr id="42" name="Rectangle 41"/>
          <p:cNvSpPr/>
          <p:nvPr/>
        </p:nvSpPr>
        <p:spPr>
          <a:xfrm>
            <a:off x="2208794" y="2797670"/>
            <a:ext cx="4341165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TCT (red laser)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dirty="0"/>
              <a:t>short penetration length (650nm = 1.9 eV)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dirty="0"/>
              <a:t>carriers deposited in a few </a:t>
            </a:r>
            <a:r>
              <a:rPr lang="en-GB" sz="1200" dirty="0">
                <a:latin typeface="Symbol" panose="05050102010706020507" pitchFamily="18" charset="2"/>
              </a:rPr>
              <a:t>m</a:t>
            </a:r>
            <a:r>
              <a:rPr lang="en-GB" sz="1200" dirty="0"/>
              <a:t>m from surface 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dirty="0"/>
              <a:t>front &amp; back TCT: study electron &amp; hole drift separately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dirty="0"/>
              <a:t>2D spatial resolution (5-10</a:t>
            </a:r>
            <a:r>
              <a:rPr lang="en-GB" sz="1200" dirty="0">
                <a:latin typeface="Symbol" panose="05050102010706020507" pitchFamily="18" charset="2"/>
              </a:rPr>
              <a:t>m</a:t>
            </a:r>
            <a:r>
              <a:rPr lang="en-GB" sz="1200" dirty="0"/>
              <a:t>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TCT (infrared laser)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dirty="0"/>
              <a:t>long penetration (1064nm = 1.17 eV)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dirty="0"/>
              <a:t>similar to MIPs (though different </a:t>
            </a:r>
            <a:r>
              <a:rPr lang="en-GB" sz="1200" dirty="0" err="1"/>
              <a:t>dE</a:t>
            </a:r>
            <a:r>
              <a:rPr lang="en-GB" sz="1200" dirty="0"/>
              <a:t>/dx)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dirty="0"/>
              <a:t>top and edge-TCT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dirty="0"/>
              <a:t>2D spatial resolution (5-10</a:t>
            </a:r>
            <a:r>
              <a:rPr lang="en-GB" sz="1200" dirty="0">
                <a:latin typeface="Symbol" panose="05050102010706020507" pitchFamily="18" charset="2"/>
              </a:rPr>
              <a:t>m</a:t>
            </a:r>
            <a:r>
              <a:rPr lang="en-GB" sz="1200" dirty="0"/>
              <a:t>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FF0000"/>
                </a:solidFill>
              </a:rPr>
              <a:t>TPA-TCT (far infrared)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dirty="0"/>
              <a:t>No single photon absorption in silicon (1550nm = 0.8 eV)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dirty="0"/>
              <a:t>2 photons produce one electron-hole pair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dirty="0"/>
              <a:t>Point-like energy deposition in focal point</a:t>
            </a:r>
          </a:p>
          <a:p>
            <a:pPr marL="447675" lvl="1" indent="-182563">
              <a:buFont typeface="Arial" panose="020B0604020202020204" pitchFamily="34" charset="0"/>
              <a:buChar char="•"/>
            </a:pPr>
            <a:r>
              <a:rPr lang="en-GB" sz="1200" b="1" dirty="0"/>
              <a:t>3D</a:t>
            </a:r>
            <a:r>
              <a:rPr lang="en-GB" sz="1200" dirty="0"/>
              <a:t> spatial resolution (1.5 x 1.5 x 15 </a:t>
            </a:r>
            <a:r>
              <a:rPr lang="en-GB" sz="1200" dirty="0">
                <a:latin typeface="Symbol" panose="05050102010706020507" pitchFamily="18" charset="2"/>
              </a:rPr>
              <a:t>m</a:t>
            </a:r>
            <a:r>
              <a:rPr lang="en-GB" sz="1200" dirty="0"/>
              <a:t>m</a:t>
            </a:r>
            <a:r>
              <a:rPr lang="en-GB" sz="1200" baseline="30000" dirty="0"/>
              <a:t>3</a:t>
            </a:r>
            <a:r>
              <a:rPr lang="en-GB" sz="1200" dirty="0"/>
              <a:t>)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85E4EC4B-3923-E24F-958B-B6D2B5905D72}"/>
              </a:ext>
            </a:extLst>
          </p:cNvPr>
          <p:cNvSpPr/>
          <p:nvPr/>
        </p:nvSpPr>
        <p:spPr>
          <a:xfrm>
            <a:off x="376138" y="2730231"/>
            <a:ext cx="5979268" cy="1147864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013994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85E4EC4B-3923-E24F-958B-B6D2B5905D72}"/>
              </a:ext>
            </a:extLst>
          </p:cNvPr>
          <p:cNvSpPr/>
          <p:nvPr/>
        </p:nvSpPr>
        <p:spPr>
          <a:xfrm>
            <a:off x="376138" y="3926733"/>
            <a:ext cx="5969540" cy="1060314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013994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85E4EC4B-3923-E24F-958B-B6D2B5905D72}"/>
              </a:ext>
            </a:extLst>
          </p:cNvPr>
          <p:cNvSpPr/>
          <p:nvPr/>
        </p:nvSpPr>
        <p:spPr>
          <a:xfrm>
            <a:off x="385865" y="5058383"/>
            <a:ext cx="5969540" cy="1086255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FF0000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000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A3C347A-B8F1-F405-7DB6-E1F050B4C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4426C0-742F-43C5-466B-9AAE55D49E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0860" y="5259421"/>
            <a:ext cx="660283" cy="21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806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6732" y="1264596"/>
            <a:ext cx="2801566" cy="447473"/>
          </a:xfrm>
        </p:spPr>
        <p:txBody>
          <a:bodyPr>
            <a:noAutofit/>
          </a:bodyPr>
          <a:lstStyle/>
          <a:p>
            <a:pPr marL="180975" indent="-180975">
              <a:lnSpc>
                <a:spcPct val="120000"/>
              </a:lnSpc>
            </a:pPr>
            <a:r>
              <a:rPr lang="en-GB" sz="2000" b="1" dirty="0"/>
              <a:t>Example: </a:t>
            </a:r>
            <a:r>
              <a:rPr lang="en-GB" sz="2000" dirty="0"/>
              <a:t>Fluorescence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31268" y="1"/>
            <a:ext cx="6107783" cy="1077238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TPA: Two Photon Absorption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85E4EC4B-3923-E24F-958B-B6D2B5905D72}"/>
              </a:ext>
            </a:extLst>
          </p:cNvPr>
          <p:cNvSpPr/>
          <p:nvPr/>
        </p:nvSpPr>
        <p:spPr>
          <a:xfrm>
            <a:off x="117595" y="1251626"/>
            <a:ext cx="3228720" cy="5000017"/>
          </a:xfrm>
          <a:prstGeom prst="roundRect">
            <a:avLst>
              <a:gd name="adj" fmla="val 5149"/>
            </a:avLst>
          </a:prstGeom>
          <a:noFill/>
          <a:ln w="19050">
            <a:solidFill>
              <a:srgbClr val="013994"/>
            </a:solidFill>
          </a:ln>
          <a:effectLst>
            <a:outerShdw blurRad="1270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/>
          <p:cNvSpPr txBox="1"/>
          <p:nvPr/>
        </p:nvSpPr>
        <p:spPr>
          <a:xfrm>
            <a:off x="144594" y="4952698"/>
            <a:ext cx="335736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TPA – Two Photon Absorption</a:t>
            </a:r>
          </a:p>
          <a:p>
            <a:pPr marL="180975" indent="-90488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Absorption only in focal point</a:t>
            </a:r>
          </a:p>
          <a:p>
            <a:r>
              <a:rPr lang="en-GB" b="1" dirty="0"/>
              <a:t>SPA – Single Photon Absorption</a:t>
            </a:r>
          </a:p>
          <a:p>
            <a:pPr marL="180975" indent="-90488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Continuous absorption along beam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867954" y="3392004"/>
            <a:ext cx="22124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</a:rPr>
              <a:t>[Photo: </a:t>
            </a:r>
            <a:r>
              <a:rPr lang="en-GB" sz="1000" dirty="0" err="1">
                <a:solidFill>
                  <a:srgbClr val="000000"/>
                </a:solidFill>
              </a:rPr>
              <a:t>C.Yanez</a:t>
            </a:r>
            <a:r>
              <a:rPr lang="en-GB" sz="1000" dirty="0">
                <a:solidFill>
                  <a:srgbClr val="000000"/>
                </a:solidFill>
              </a:rPr>
              <a:t>, </a:t>
            </a:r>
            <a:r>
              <a:rPr lang="en-GB" sz="1000" dirty="0" err="1">
                <a:solidFill>
                  <a:srgbClr val="000000"/>
                </a:solidFill>
              </a:rPr>
              <a:t>Uni</a:t>
            </a:r>
            <a:r>
              <a:rPr lang="en-GB" sz="1000" dirty="0">
                <a:solidFill>
                  <a:srgbClr val="000000"/>
                </a:solidFill>
              </a:rPr>
              <a:t> of Central Florida]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12791" y="1757464"/>
            <a:ext cx="4479704" cy="3106366"/>
            <a:chOff x="351701" y="1802859"/>
            <a:chExt cx="4479704" cy="3106366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76" b="7574"/>
            <a:stretch/>
          </p:blipFill>
          <p:spPr>
            <a:xfrm>
              <a:off x="351701" y="1802859"/>
              <a:ext cx="2986306" cy="3106366"/>
            </a:xfrm>
            <a:prstGeom prst="rect">
              <a:avLst/>
            </a:prstGeom>
          </p:spPr>
        </p:pic>
        <p:sp>
          <p:nvSpPr>
            <p:cNvPr id="34" name="Right Arrow 33"/>
            <p:cNvSpPr/>
            <p:nvPr/>
          </p:nvSpPr>
          <p:spPr>
            <a:xfrm rot="2647766">
              <a:off x="1113591" y="2677095"/>
              <a:ext cx="1331940" cy="168643"/>
            </a:xfrm>
            <a:prstGeom prst="rightArrow">
              <a:avLst>
                <a:gd name="adj1" fmla="val 50000"/>
                <a:gd name="adj2" fmla="val 89851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2358441" y="3277593"/>
              <a:ext cx="183073" cy="20403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ight Arrow 38"/>
            <p:cNvSpPr/>
            <p:nvPr/>
          </p:nvSpPr>
          <p:spPr>
            <a:xfrm rot="19400040">
              <a:off x="1512850" y="4131948"/>
              <a:ext cx="1369128" cy="124813"/>
            </a:xfrm>
            <a:prstGeom prst="rightArrow">
              <a:avLst>
                <a:gd name="adj1" fmla="val 50000"/>
                <a:gd name="adj2" fmla="val 210616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26482" y="2402562"/>
              <a:ext cx="4004923" cy="1929490"/>
              <a:chOff x="4561903" y="2162612"/>
              <a:chExt cx="4071161" cy="1980655"/>
            </a:xfrm>
          </p:grpSpPr>
          <p:sp>
            <p:nvSpPr>
              <p:cNvPr id="46" name="Arc 45"/>
              <p:cNvSpPr/>
              <p:nvPr/>
            </p:nvSpPr>
            <p:spPr>
              <a:xfrm rot="15134605">
                <a:off x="6650740" y="2143050"/>
                <a:ext cx="1962762" cy="2001886"/>
              </a:xfrm>
              <a:prstGeom prst="arc">
                <a:avLst>
                  <a:gd name="adj1" fmla="val 15928635"/>
                  <a:gd name="adj2" fmla="val 18559415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Arc 46"/>
              <p:cNvSpPr/>
              <p:nvPr/>
            </p:nvSpPr>
            <p:spPr>
              <a:xfrm rot="4266450">
                <a:off x="4581465" y="2160943"/>
                <a:ext cx="1962762" cy="2001886"/>
              </a:xfrm>
              <a:prstGeom prst="arc">
                <a:avLst>
                  <a:gd name="adj1" fmla="val 15928635"/>
                  <a:gd name="adj2" fmla="val 18559415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7623872" y="2720228"/>
                <a:ext cx="891072" cy="2342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1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=1.4 </m:t>
                      </m:r>
                      <m:r>
                        <a:rPr lang="en-GB" sz="1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sz="1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1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872" y="2720228"/>
                <a:ext cx="891072" cy="23428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597932" y="2862478"/>
                <a:ext cx="936468" cy="2265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GB" sz="1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GB" sz="1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GB" sz="1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3 </m:t>
                      </m:r>
                      <m:r>
                        <a:rPr lang="en-GB" sz="1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sz="1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1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932" y="2862478"/>
                <a:ext cx="936468" cy="22659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2826786" y="1264596"/>
            <a:ext cx="6372534" cy="5048125"/>
            <a:chOff x="2826786" y="1264596"/>
            <a:chExt cx="6372534" cy="5048125"/>
          </a:xfrm>
        </p:grpSpPr>
        <p:sp>
          <p:nvSpPr>
            <p:cNvPr id="50" name="Content Placeholder 2"/>
            <p:cNvSpPr txBox="1">
              <a:spLocks/>
            </p:cNvSpPr>
            <p:nvPr/>
          </p:nvSpPr>
          <p:spPr>
            <a:xfrm>
              <a:off x="5564223" y="1297408"/>
              <a:ext cx="1712068" cy="447086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182563" indent="-14605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49263" indent="-182563" algn="l" rtl="0" eaLnBrk="1" latinLnBrk="0" hangingPunct="1">
                <a:spcBef>
                  <a:spcPct val="20000"/>
                </a:spcBef>
                <a:buClr>
                  <a:srgbClr val="000000"/>
                </a:buClr>
                <a:buSzPct val="90000"/>
                <a:buFont typeface="Arial"/>
                <a:buChar char="•"/>
                <a:defRPr kumimoji="0" sz="20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623888" indent="-174625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06450" indent="-182563" algn="l" rtl="0" eaLnBrk="1" latinLnBrk="0" hangingPunct="1">
                <a:spcBef>
                  <a:spcPct val="20000"/>
                </a:spcBef>
                <a:buClr>
                  <a:srgbClr val="000000"/>
                </a:buClr>
                <a:buSzPct val="90000"/>
                <a:buFont typeface="Arial"/>
                <a:buChar char="•"/>
                <a:defRPr kumimoji="0"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989013" indent="-182563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85783">
                <a:lnSpc>
                  <a:spcPct val="120000"/>
                </a:lnSpc>
                <a:spcBef>
                  <a:spcPts val="750"/>
                </a:spcBef>
                <a:buClr>
                  <a:srgbClr val="F2B53C"/>
                </a:buClr>
                <a:buNone/>
              </a:pPr>
              <a:r>
                <a:rPr lang="en-GB" sz="2000" b="1" dirty="0">
                  <a:solidFill>
                    <a:srgbClr val="171A6C"/>
                  </a:solidFill>
                </a:rPr>
                <a:t>TPA in silicon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826786" y="1264596"/>
              <a:ext cx="6372534" cy="5048125"/>
              <a:chOff x="2826786" y="1264596"/>
              <a:chExt cx="6372534" cy="504812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826786" y="1264596"/>
                <a:ext cx="6372534" cy="5048125"/>
                <a:chOff x="2826786" y="1264596"/>
                <a:chExt cx="6372534" cy="5048125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3450077" y="1264596"/>
                  <a:ext cx="5749243" cy="5048125"/>
                  <a:chOff x="3450077" y="1264596"/>
                  <a:chExt cx="5749243" cy="5048125"/>
                </a:xfrm>
              </p:grpSpPr>
              <p:pic>
                <p:nvPicPr>
                  <p:cNvPr id="55" name="Picture 54"/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6264614" y="2114145"/>
                    <a:ext cx="2934706" cy="1689067"/>
                  </a:xfrm>
                  <a:prstGeom prst="rect">
                    <a:avLst/>
                  </a:prstGeom>
                </p:spPr>
              </p:pic>
              <p:sp>
                <p:nvSpPr>
                  <p:cNvPr id="66" name="TextBox 65"/>
                  <p:cNvSpPr txBox="1"/>
                  <p:nvPr/>
                </p:nvSpPr>
                <p:spPr>
                  <a:xfrm>
                    <a:off x="3454646" y="4179107"/>
                    <a:ext cx="2615413" cy="7386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/>
                      <a:t>1550nm</a:t>
                    </a:r>
                    <a:r>
                      <a:rPr lang="en-US" sz="1400" dirty="0"/>
                      <a:t>: no absorption unless two photons are absorbed at same time (i.e. within fs)</a:t>
                    </a:r>
                    <a:endParaRPr lang="en-GB" sz="2800" dirty="0"/>
                  </a:p>
                </p:txBody>
              </p:sp>
              <p:pic>
                <p:nvPicPr>
                  <p:cNvPr id="69" name="Picture 68"/>
                  <p:cNvPicPr>
                    <a:picLocks noChangeAspect="1"/>
                  </p:cNvPicPr>
                  <p:nvPr/>
                </p:nvPicPr>
                <p:blipFill>
                  <a:blip r:embed="rId13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6295347" y="3988341"/>
                    <a:ext cx="2848653" cy="2237361"/>
                  </a:xfrm>
                  <a:prstGeom prst="rect">
                    <a:avLst/>
                  </a:prstGeom>
                </p:spPr>
              </p:pic>
              <p:sp>
                <p:nvSpPr>
                  <p:cNvPr id="70" name="Rounded Rectangle 69"/>
                  <p:cNvSpPr/>
                  <p:nvPr/>
                </p:nvSpPr>
                <p:spPr>
                  <a:xfrm>
                    <a:off x="7251768" y="4085617"/>
                    <a:ext cx="1245140" cy="732818"/>
                  </a:xfrm>
                  <a:prstGeom prst="roundRect">
                    <a:avLst/>
                  </a:prstGeom>
                  <a:solidFill>
                    <a:schemeClr val="bg2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1" name="TextBox 70"/>
                      <p:cNvSpPr txBox="1"/>
                      <p:nvPr/>
                    </p:nvSpPr>
                    <p:spPr>
                      <a:xfrm>
                        <a:off x="7265206" y="4288838"/>
                        <a:ext cx="1161528" cy="2881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lIns="36000" tIns="36000" rIns="36000" bIns="3600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≈1.5 </m:t>
                              </m:r>
                              <m:r>
                                <a:rPr lang="en-GB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GB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GB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m:oMathPara>
                        </a14:m>
                        <a:endParaRPr lang="en-GB" sz="1400" dirty="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1" name="TextBox 7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265206" y="4288838"/>
                        <a:ext cx="1161528" cy="288147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 b="-4255"/>
                        </a:stretch>
                      </a:blipFill>
                      <a:ln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2" name="TextBox 71"/>
                      <p:cNvSpPr txBox="1"/>
                      <p:nvPr/>
                    </p:nvSpPr>
                    <p:spPr>
                      <a:xfrm>
                        <a:off x="7333963" y="4517460"/>
                        <a:ext cx="1054559" cy="2881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lIns="36000" tIns="36000" rIns="36000" bIns="3600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  <m:r>
                                <a:rPr lang="en-GB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≈14 </m:t>
                              </m:r>
                              <m:r>
                                <a:rPr lang="en-GB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GB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GB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m:oMathPara>
                        </a14:m>
                        <a:endParaRPr lang="en-GB" sz="1400" dirty="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2" name="TextBox 71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33963" y="4517460"/>
                        <a:ext cx="1054559" cy="288147"/>
                      </a:xfrm>
                      <a:prstGeom prst="rect">
                        <a:avLst/>
                      </a:prstGeom>
                      <a:blipFill>
                        <a:blip r:embed="rId15"/>
                        <a:stretch>
                          <a:fillRect b="-4255"/>
                        </a:stretch>
                      </a:blipFill>
                      <a:ln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7336478" y="4112465"/>
                    <a:ext cx="1108043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1400" dirty="0"/>
                      <a:t>Measurement</a:t>
                    </a:r>
                    <a:endParaRPr lang="en-GB" sz="1400" dirty="0"/>
                  </a:p>
                </p:txBody>
              </p:sp>
              <p:pic>
                <p:nvPicPr>
                  <p:cNvPr id="61" name="Picture 60"/>
                  <p:cNvPicPr/>
                  <p:nvPr/>
                </p:nvPicPr>
                <p:blipFill>
                  <a:blip r:embed="rId16"/>
                  <a:stretch/>
                </p:blipFill>
                <p:spPr>
                  <a:xfrm>
                    <a:off x="5307722" y="5350214"/>
                    <a:ext cx="1125504" cy="90143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2" name="TextBox 61"/>
                      <p:cNvSpPr txBox="1"/>
                      <p:nvPr/>
                    </p:nvSpPr>
                    <p:spPr>
                      <a:xfrm>
                        <a:off x="3529253" y="4929990"/>
                        <a:ext cx="2145215" cy="55577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wrap="square" lIns="36000" tIns="72000" rIns="36000" bIns="72000" rtlCol="0">
                        <a:spAutoFit/>
                      </a:bodyPr>
                      <a:lstStyle>
                        <a:defPPr>
                          <a:defRPr lang="en-US"/>
                        </a:defPPr>
                        <a:lvl1pPr algn="ctr">
                          <a:defRPr sz="2000" i="1">
                            <a:latin typeface="Cambria Math" panose="02040503050406030204" pitchFamily="18" charset="0"/>
                          </a:defRPr>
                        </a:lvl1pPr>
                      </a:lstStyle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𝑑𝐼</m:t>
                                  </m:r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GB" sz="14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400" b="0" i="1" smtClean="0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solidFill>
                                        <a:srgbClr val="FF33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solidFill>
                                        <a:srgbClr val="FF33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solidFill>
                                        <a:srgbClr val="FF33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400" b="0" i="1" smtClean="0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b="0" i="1" smtClean="0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1400" b="0" i="1" smtClean="0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400" b="0" i="1" smtClean="0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1400" b="0" i="1" smtClean="0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n-GB" sz="1400" dirty="0">
                          <a:solidFill>
                            <a:srgbClr val="FF33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2" name="TextBox 61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529253" y="4929990"/>
                        <a:ext cx="2145215" cy="555775"/>
                      </a:xfrm>
                      <a:prstGeom prst="rect">
                        <a:avLst/>
                      </a:prstGeom>
                      <a:blipFill>
                        <a:blip r:embed="rId17"/>
                        <a:stretch>
                          <a:fillRect l="-847"/>
                        </a:stretch>
                      </a:blipFill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pic>
                <p:nvPicPr>
                  <p:cNvPr id="63" name="Picture 62"/>
                  <p:cNvPicPr>
                    <a:picLocks noChangeAspect="1"/>
                  </p:cNvPicPr>
                  <p:nvPr/>
                </p:nvPicPr>
                <p:blipFill>
                  <a:blip r:embed="rId1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469049" y="1967682"/>
                    <a:ext cx="2860415" cy="2197226"/>
                  </a:xfrm>
                  <a:prstGeom prst="rect">
                    <a:avLst/>
                  </a:prstGeom>
                </p:spPr>
              </p:pic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3533344" y="1678113"/>
                    <a:ext cx="2958168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/>
                      <a:t>Si: SPA - Single Photon absorption</a:t>
                    </a:r>
                    <a:endParaRPr lang="en-GB" sz="1600" dirty="0"/>
                  </a:p>
                </p:txBody>
              </p:sp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4931639" y="5589886"/>
                    <a:ext cx="654585" cy="34748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FF3300"/>
                        </a:solidFill>
                      </a:rPr>
                      <a:t>TPA</a:t>
                    </a:r>
                    <a:endParaRPr lang="en-GB" dirty="0">
                      <a:solidFill>
                        <a:srgbClr val="FF3300"/>
                      </a:solidFill>
                    </a:endParaRPr>
                  </a:p>
                </p:txBody>
              </p:sp>
              <p:sp>
                <p:nvSpPr>
                  <p:cNvPr id="68" name="TextBox 67"/>
                  <p:cNvSpPr txBox="1"/>
                  <p:nvPr/>
                </p:nvSpPr>
                <p:spPr>
                  <a:xfrm>
                    <a:off x="4281012" y="5531518"/>
                    <a:ext cx="65458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/>
                      <a:t>SPA</a:t>
                    </a:r>
                    <a:endParaRPr lang="en-GB" sz="1600" dirty="0"/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6626889" y="1966590"/>
                    <a:ext cx="889349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chemeClr val="accent1"/>
                        </a:solidFill>
                      </a:rPr>
                      <a:t>simulation</a:t>
                    </a:r>
                  </a:p>
                </p:txBody>
              </p:sp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6783986" y="1762681"/>
                    <a:ext cx="1607742" cy="2154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1400" dirty="0"/>
                      <a:t>charge carrier density</a:t>
                    </a:r>
                    <a:endParaRPr lang="en-GB" sz="1400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0" name="TextBox 59"/>
                      <p:cNvSpPr txBox="1"/>
                      <p:nvPr/>
                    </p:nvSpPr>
                    <p:spPr>
                      <a:xfrm>
                        <a:off x="7375744" y="1952081"/>
                        <a:ext cx="1113259" cy="2573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lIns="36000" tIns="36000" rIns="36000" bIns="3600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GB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GB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=1550 </m:t>
                              </m:r>
                              <m:r>
                                <a:rPr lang="en-GB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𝑛𝑚</m:t>
                              </m:r>
                              <m:r>
                                <a:rPr lang="en-GB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m:oMathPara>
                        </a14:m>
                        <a:endParaRPr lang="en-GB" sz="14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0" name="TextBox 5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75744" y="1952081"/>
                        <a:ext cx="1113259" cy="257369"/>
                      </a:xfrm>
                      <a:prstGeom prst="rect">
                        <a:avLst/>
                      </a:prstGeom>
                      <a:blipFill>
                        <a:blip r:embed="rId19"/>
                        <a:stretch>
                          <a:fillRect/>
                        </a:stretch>
                      </a:blipFill>
                      <a:ln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53" name="Rounded Rectangle 52">
                    <a:extLst>
                      <a:ext uri="{FF2B5EF4-FFF2-40B4-BE49-F238E27FC236}">
                        <a16:creationId xmlns:a16="http://schemas.microsoft.com/office/drawing/2014/main" id="{85E4EC4B-3923-E24F-958B-B6D2B5905D72}"/>
                      </a:ext>
                    </a:extLst>
                  </p:cNvPr>
                  <p:cNvSpPr/>
                  <p:nvPr/>
                </p:nvSpPr>
                <p:spPr>
                  <a:xfrm>
                    <a:off x="3450077" y="1264596"/>
                    <a:ext cx="5635557" cy="5048125"/>
                  </a:xfrm>
                  <a:prstGeom prst="roundRect">
                    <a:avLst>
                      <a:gd name="adj" fmla="val 5149"/>
                    </a:avLst>
                  </a:prstGeom>
                  <a:noFill/>
                  <a:ln w="19050">
                    <a:solidFill>
                      <a:srgbClr val="013994"/>
                    </a:solidFill>
                  </a:ln>
                  <a:effectLst>
                    <a:outerShdw blurRad="127000" dist="38100" dir="2700000" algn="tl" rotWithShape="0">
                      <a:prstClr val="black">
                        <a:alpha val="35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sp>
              <p:nvSpPr>
                <p:cNvPr id="54" name="Right Arrow 53"/>
                <p:cNvSpPr/>
                <p:nvPr/>
              </p:nvSpPr>
              <p:spPr>
                <a:xfrm>
                  <a:off x="2826786" y="1426722"/>
                  <a:ext cx="2724464" cy="206123"/>
                </a:xfrm>
                <a:prstGeom prst="rightArrow">
                  <a:avLst/>
                </a:prstGeom>
                <a:gradFill flip="none" rotWithShape="1">
                  <a:gsLst>
                    <a:gs pos="0">
                      <a:schemeClr val="bg2">
                        <a:shade val="30000"/>
                        <a:satMod val="115000"/>
                      </a:schemeClr>
                    </a:gs>
                    <a:gs pos="50000">
                      <a:schemeClr val="bg2">
                        <a:shade val="67500"/>
                        <a:satMod val="115000"/>
                      </a:schemeClr>
                    </a:gs>
                    <a:gs pos="100000">
                      <a:schemeClr val="bg2"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>
                  <a:solidFill>
                    <a:schemeClr val="accent1"/>
                  </a:solidFill>
                </a:ln>
              </p:spPr>
              <p:txBody>
                <a:bodyPr wrap="square" lIns="144000" tIns="36000" rIns="0" bIns="36000">
                  <a:spAutoFit/>
                </a:bodyPr>
                <a:lstStyle/>
                <a:p>
                  <a:endParaRPr lang="en-GB" sz="400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65" name="Straight Arrow Connector 64"/>
              <p:cNvCxnSpPr/>
              <p:nvPr/>
            </p:nvCxnSpPr>
            <p:spPr>
              <a:xfrm flipH="1">
                <a:off x="5629072" y="3592749"/>
                <a:ext cx="421535" cy="142023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olid"/>
                <a:headEnd type="oval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C1DC9AB-6E37-12F3-2B88-5C7529141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94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822" y="1303152"/>
            <a:ext cx="8961230" cy="1031485"/>
          </a:xfrm>
        </p:spPr>
        <p:txBody>
          <a:bodyPr>
            <a:normAutofit fontScale="92500"/>
          </a:bodyPr>
          <a:lstStyle/>
          <a:p>
            <a:r>
              <a:rPr lang="en-GB" b="1" dirty="0"/>
              <a:t>Since 2015: </a:t>
            </a:r>
            <a:r>
              <a:rPr lang="en-GB" dirty="0"/>
              <a:t>TPA-TCT measurements performed at laser facility in Bilbao</a:t>
            </a:r>
          </a:p>
          <a:p>
            <a:pPr lvl="1"/>
            <a:r>
              <a:rPr lang="en-GB" dirty="0"/>
              <a:t>Proof of concept, demonstration of 3D resolution and feasibility to study irradiated sensors</a:t>
            </a:r>
          </a:p>
          <a:p>
            <a:r>
              <a:rPr lang="en-GB" b="1" dirty="0"/>
              <a:t>2017: CERN KT-fund </a:t>
            </a:r>
            <a:r>
              <a:rPr lang="en-GB" dirty="0"/>
              <a:t>approves &amp; funds a project to develop a table-top TPA-TCT system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43200" y="6484"/>
            <a:ext cx="6400800" cy="115282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TPA-TCT development history</a:t>
            </a:r>
            <a:endParaRPr lang="en-GB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96289">
            <a:off x="184683" y="3329757"/>
            <a:ext cx="2738394" cy="1915964"/>
          </a:xfrm>
          <a:prstGeom prst="rect">
            <a:avLst/>
          </a:prstGeom>
          <a:ln w="12700">
            <a:solidFill>
              <a:srgbClr val="44A7AB"/>
            </a:solidFill>
          </a:ln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1291791" y="2478483"/>
            <a:ext cx="7852209" cy="318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2017-18: development of specs, discussions with laser experts, market survey, …..</a:t>
            </a:r>
          </a:p>
        </p:txBody>
      </p:sp>
      <p:sp>
        <p:nvSpPr>
          <p:cNvPr id="8" name="Bent-Up Arrow 7"/>
          <p:cNvSpPr/>
          <p:nvPr/>
        </p:nvSpPr>
        <p:spPr>
          <a:xfrm rot="5400000">
            <a:off x="819372" y="2258402"/>
            <a:ext cx="472157" cy="472681"/>
          </a:xfrm>
          <a:prstGeom prst="bentUpArrow">
            <a:avLst>
              <a:gd name="adj1" fmla="val 25000"/>
              <a:gd name="adj2" fmla="val 25000"/>
              <a:gd name="adj3" fmla="val 34614"/>
            </a:avLst>
          </a:prstGeom>
          <a:solidFill>
            <a:srgbClr val="44A7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Bent-Up Arrow 9"/>
          <p:cNvSpPr/>
          <p:nvPr/>
        </p:nvSpPr>
        <p:spPr>
          <a:xfrm rot="5400000">
            <a:off x="2754396" y="2852009"/>
            <a:ext cx="472157" cy="472681"/>
          </a:xfrm>
          <a:prstGeom prst="bentUpArrow">
            <a:avLst>
              <a:gd name="adj1" fmla="val 25000"/>
              <a:gd name="adj2" fmla="val 25000"/>
              <a:gd name="adj3" fmla="val 34614"/>
            </a:avLst>
          </a:prstGeom>
          <a:solidFill>
            <a:srgbClr val="44A7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226815" y="2859201"/>
            <a:ext cx="38396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2160" indent="-132160">
              <a:buFont typeface="Arial" panose="020B0604020202020204" pitchFamily="34" charset="0"/>
              <a:buChar char="•"/>
              <a:tabLst>
                <a:tab pos="673100" algn="l"/>
                <a:tab pos="796925" algn="l"/>
              </a:tabLst>
            </a:pPr>
            <a:r>
              <a:rPr lang="en-GB" sz="1400" dirty="0"/>
              <a:t>03/2018 Call for Tender</a:t>
            </a:r>
          </a:p>
          <a:p>
            <a:pPr marL="132160" indent="-132160">
              <a:buFont typeface="Arial" panose="020B0604020202020204" pitchFamily="34" charset="0"/>
              <a:buChar char="•"/>
              <a:tabLst>
                <a:tab pos="673100" algn="l"/>
                <a:tab pos="796925" algn="l"/>
              </a:tabLst>
            </a:pPr>
            <a:r>
              <a:rPr lang="en-GB" sz="1400" dirty="0"/>
              <a:t>06/2018 Order to </a:t>
            </a:r>
            <a:r>
              <a:rPr lang="en-GB" sz="1400" dirty="0" err="1"/>
              <a:t>Fyla</a:t>
            </a:r>
            <a:endParaRPr lang="en-GB" sz="1400" dirty="0"/>
          </a:p>
          <a:p>
            <a:pPr marL="132160" indent="-132160">
              <a:buFont typeface="Arial" panose="020B0604020202020204" pitchFamily="34" charset="0"/>
              <a:buChar char="•"/>
              <a:tabLst>
                <a:tab pos="673100" algn="l"/>
                <a:tab pos="796925" algn="l"/>
              </a:tabLst>
            </a:pPr>
            <a:r>
              <a:rPr lang="en-GB" sz="1400" b="1" dirty="0"/>
              <a:t>04/2019	</a:t>
            </a:r>
            <a:r>
              <a:rPr lang="en-GB" sz="1400" dirty="0"/>
              <a:t>1</a:t>
            </a:r>
            <a:r>
              <a:rPr lang="en-GB" sz="1400" baseline="30000" dirty="0"/>
              <a:t>st</a:t>
            </a:r>
            <a:r>
              <a:rPr lang="en-GB" sz="1400" dirty="0"/>
              <a:t> prototype arrived at CERN,</a:t>
            </a:r>
            <a:br>
              <a:rPr lang="en-GB" sz="1400" dirty="0"/>
            </a:br>
            <a:r>
              <a:rPr lang="en-GB" sz="1400" dirty="0"/>
              <a:t>installation problem &amp; transport damage</a:t>
            </a:r>
          </a:p>
          <a:p>
            <a:pPr marL="132160" indent="-132160">
              <a:buFont typeface="Arial" panose="020B0604020202020204" pitchFamily="34" charset="0"/>
              <a:buChar char="•"/>
              <a:tabLst>
                <a:tab pos="673100" algn="l"/>
                <a:tab pos="796925" algn="l"/>
              </a:tabLst>
            </a:pPr>
            <a:r>
              <a:rPr lang="en-GB" sz="1400" dirty="0"/>
              <a:t>07/2019	2</a:t>
            </a:r>
            <a:r>
              <a:rPr lang="en-GB" sz="1400" baseline="30000" dirty="0"/>
              <a:t>nd</a:t>
            </a:r>
            <a:r>
              <a:rPr lang="en-GB" sz="1400" dirty="0"/>
              <a:t> delivery; installation successful, commissioning, system debugging..</a:t>
            </a:r>
          </a:p>
          <a:p>
            <a:pPr marL="132160" indent="-132160">
              <a:buFont typeface="Arial" panose="020B0604020202020204" pitchFamily="34" charset="0"/>
              <a:buChar char="•"/>
              <a:tabLst>
                <a:tab pos="673100" algn="l"/>
                <a:tab pos="796925" algn="l"/>
              </a:tabLst>
            </a:pPr>
            <a:r>
              <a:rPr lang="en-GB" sz="1400" dirty="0"/>
              <a:t>10/2019	power cut damages laser, repair</a:t>
            </a:r>
          </a:p>
          <a:p>
            <a:pPr marL="132160" indent="-132160">
              <a:buFont typeface="Arial" panose="020B0604020202020204" pitchFamily="34" charset="0"/>
              <a:buChar char="•"/>
              <a:tabLst>
                <a:tab pos="673100" algn="l"/>
                <a:tab pos="796925" algn="l"/>
              </a:tabLst>
            </a:pPr>
            <a:r>
              <a:rPr lang="en-GB" sz="1400" dirty="0"/>
              <a:t>12/2019	replacement of components</a:t>
            </a:r>
          </a:p>
          <a:p>
            <a:pPr marL="132160" indent="-132160">
              <a:buFont typeface="Arial" panose="020B0604020202020204" pitchFamily="34" charset="0"/>
              <a:buChar char="•"/>
              <a:tabLst>
                <a:tab pos="673100" algn="l"/>
                <a:tab pos="796925" algn="l"/>
              </a:tabLst>
            </a:pPr>
            <a:r>
              <a:rPr lang="en-GB" sz="1400" dirty="0"/>
              <a:t>07/2020 power stability issues detected, </a:t>
            </a:r>
            <a:br>
              <a:rPr lang="en-GB" sz="1400" dirty="0"/>
            </a:br>
            <a:r>
              <a:rPr lang="en-GB" sz="1400" dirty="0"/>
              <a:t>                 laser returned to FYLA, upgraded </a:t>
            </a:r>
          </a:p>
          <a:p>
            <a:pPr marL="132160" indent="-132160">
              <a:buFont typeface="Arial" panose="020B0604020202020204" pitchFamily="34" charset="0"/>
              <a:buChar char="•"/>
              <a:tabLst>
                <a:tab pos="673100" algn="l"/>
                <a:tab pos="796925" algn="l"/>
              </a:tabLst>
            </a:pPr>
            <a:r>
              <a:rPr lang="en-GB" sz="1400" b="1" dirty="0"/>
              <a:t>01/2021 new generation prototype delivered to CERN;  since then: data taking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854" y="3029242"/>
            <a:ext cx="1668659" cy="41201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5270949" y="3236014"/>
            <a:ext cx="1947902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70540" y="2940474"/>
            <a:ext cx="20721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selection of company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2648" y="3789361"/>
            <a:ext cx="1820201" cy="14839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67442" y="4973264"/>
            <a:ext cx="11914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 err="1"/>
              <a:t>Fyla</a:t>
            </a:r>
            <a:r>
              <a:rPr lang="en-GB" sz="1350" dirty="0"/>
              <a:t> LFC1500X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66445" y="3779428"/>
            <a:ext cx="14966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/>
              <a:t>laser development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624940" y="3247486"/>
            <a:ext cx="641914" cy="1160744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7185499" y="4915634"/>
            <a:ext cx="377952" cy="810715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378941" y="5698012"/>
            <a:ext cx="37650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400" b="1" dirty="0" err="1">
                <a:solidFill>
                  <a:srgbClr val="0055A0"/>
                </a:solidFill>
                <a:latin typeface="Arial"/>
              </a:rPr>
              <a:t>AIDAinnova</a:t>
            </a:r>
            <a:r>
              <a:rPr lang="en-GB" sz="1400" b="1" dirty="0">
                <a:solidFill>
                  <a:srgbClr val="0055A0"/>
                </a:solidFill>
                <a:latin typeface="Arial"/>
              </a:rPr>
              <a:t> WP4.4</a:t>
            </a:r>
            <a:br>
              <a:rPr lang="en-GB" sz="1350" dirty="0">
                <a:solidFill>
                  <a:srgbClr val="0055A0"/>
                </a:solidFill>
                <a:latin typeface="Arial"/>
              </a:rPr>
            </a:br>
            <a:r>
              <a:rPr lang="en-GB" sz="1200" dirty="0">
                <a:solidFill>
                  <a:srgbClr val="000000"/>
                </a:solidFill>
                <a:latin typeface="Arial"/>
              </a:rPr>
              <a:t>further improvements  &amp; user community</a:t>
            </a:r>
            <a:br>
              <a:rPr lang="en-GB" sz="1200" dirty="0">
                <a:solidFill>
                  <a:srgbClr val="000000"/>
                </a:solidFill>
                <a:latin typeface="Arial"/>
              </a:rPr>
            </a:br>
            <a:r>
              <a:rPr lang="en-GB" sz="1200" dirty="0">
                <a:solidFill>
                  <a:srgbClr val="000000"/>
                </a:solidFill>
                <a:latin typeface="Arial"/>
              </a:rPr>
              <a:t>system development &amp; all </a:t>
            </a:r>
            <a:r>
              <a:rPr lang="en-GB" sz="1200" dirty="0" err="1">
                <a:solidFill>
                  <a:srgbClr val="000000"/>
                </a:solidFill>
                <a:latin typeface="Arial"/>
              </a:rPr>
              <a:t>fiber</a:t>
            </a:r>
            <a:r>
              <a:rPr lang="en-GB" sz="1200" dirty="0">
                <a:solidFill>
                  <a:srgbClr val="000000"/>
                </a:solidFill>
                <a:latin typeface="Arial"/>
              </a:rPr>
              <a:t> laser system</a:t>
            </a:r>
          </a:p>
          <a:p>
            <a:pPr defTabSz="685800"/>
            <a:r>
              <a:rPr lang="en-GB" sz="1200" dirty="0">
                <a:solidFill>
                  <a:srgbClr val="000000"/>
                </a:solidFill>
                <a:latin typeface="Arial"/>
              </a:rPr>
              <a:t>        </a:t>
            </a:r>
          </a:p>
        </p:txBody>
      </p:sp>
      <p:sp>
        <p:nvSpPr>
          <p:cNvPr id="24" name="Bent-Up Arrow 23"/>
          <p:cNvSpPr/>
          <p:nvPr/>
        </p:nvSpPr>
        <p:spPr>
          <a:xfrm rot="5400000">
            <a:off x="4834461" y="5592209"/>
            <a:ext cx="472157" cy="472681"/>
          </a:xfrm>
          <a:prstGeom prst="bentUpArrow">
            <a:avLst>
              <a:gd name="adj1" fmla="val 25000"/>
              <a:gd name="adj2" fmla="val 25000"/>
              <a:gd name="adj3" fmla="val 34614"/>
            </a:avLst>
          </a:prstGeom>
          <a:solidFill>
            <a:srgbClr val="44A7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930789">
            <a:off x="709964" y="5395000"/>
            <a:ext cx="2048206" cy="584196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AB85F05-5CD7-F727-A44C-35E9C2021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D88DDBD-7458-2C76-359A-37268C7682B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0835" y="881344"/>
            <a:ext cx="1003640" cy="357696"/>
          </a:xfrm>
          <a:prstGeom prst="rect">
            <a:avLst/>
          </a:prstGeom>
          <a:ln w="18360"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A4B30B9-9DA3-B80B-13FA-BCD7523EB72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8524376" y="1072865"/>
            <a:ext cx="534778" cy="6149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23DFA1-3E87-EE43-A6CC-42470933F20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374475" y="1154021"/>
            <a:ext cx="619440" cy="501650"/>
          </a:xfrm>
          <a:prstGeom prst="rect">
            <a:avLst/>
          </a:prstGeom>
          <a:ln>
            <a:noFill/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DBD11D9-1D11-8883-E1C2-D78A806E792A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7991982" y="1222180"/>
            <a:ext cx="488479" cy="4721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2208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54484" y="1"/>
            <a:ext cx="6089515" cy="1162228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tx1"/>
                </a:solidFill>
              </a:rPr>
              <a:t>Laser system schematics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92328" y="1732547"/>
            <a:ext cx="4662551" cy="2233062"/>
          </a:xfrm>
        </p:spPr>
        <p:txBody>
          <a:bodyPr>
            <a:normAutofit/>
          </a:bodyPr>
          <a:lstStyle/>
          <a:p>
            <a:r>
              <a:rPr lang="en-US" dirty="0"/>
              <a:t>Modular femtosecond laser system</a:t>
            </a:r>
          </a:p>
          <a:p>
            <a:pPr lvl="1"/>
            <a:r>
              <a:rPr lang="en-US" dirty="0"/>
              <a:t>Laser Source (LS)</a:t>
            </a:r>
          </a:p>
          <a:p>
            <a:pPr lvl="2"/>
            <a:r>
              <a:rPr lang="en-US" dirty="0"/>
              <a:t>10 MHz, 1550 nm, &lt; 300 fs</a:t>
            </a:r>
          </a:p>
          <a:p>
            <a:pPr lvl="1"/>
            <a:r>
              <a:rPr lang="en-US" dirty="0"/>
              <a:t>Laser Pulse Management (LPM)</a:t>
            </a:r>
          </a:p>
          <a:p>
            <a:pPr lvl="2"/>
            <a:r>
              <a:rPr lang="en-US" dirty="0"/>
              <a:t>10 </a:t>
            </a:r>
            <a:r>
              <a:rPr lang="en-US" dirty="0" err="1"/>
              <a:t>pJ</a:t>
            </a:r>
            <a:r>
              <a:rPr lang="en-US" dirty="0"/>
              <a:t> to 10 </a:t>
            </a:r>
            <a:r>
              <a:rPr lang="en-US" dirty="0" err="1"/>
              <a:t>nJ</a:t>
            </a:r>
            <a:r>
              <a:rPr lang="en-US" dirty="0"/>
              <a:t>, 10 MHz to single shot</a:t>
            </a:r>
          </a:p>
          <a:p>
            <a:pPr lvl="1"/>
            <a:r>
              <a:rPr lang="en-US" dirty="0"/>
              <a:t>Dispersion management (DM)</a:t>
            </a:r>
          </a:p>
          <a:p>
            <a:pPr lvl="2"/>
            <a:r>
              <a:rPr lang="en-US" dirty="0"/>
              <a:t>300 – 600 fs, pulse characterization</a:t>
            </a:r>
            <a:endParaRPr lang="en-GB" dirty="0"/>
          </a:p>
        </p:txBody>
      </p:sp>
      <p:pic>
        <p:nvPicPr>
          <p:cNvPr id="16" name="Imagen 3">
            <a:extLst>
              <a:ext uri="{FF2B5EF4-FFF2-40B4-BE49-F238E27FC236}">
                <a16:creationId xmlns:a16="http://schemas.microsoft.com/office/drawing/2014/main" id="{59FD15BB-5CE5-4696-8576-70D17514C0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" b="1386"/>
          <a:stretch/>
        </p:blipFill>
        <p:spPr>
          <a:xfrm>
            <a:off x="144379" y="4248675"/>
            <a:ext cx="8826366" cy="10475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378226" y="5419997"/>
            <a:ext cx="7162799" cy="8617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0"/>
              </a:spcAft>
              <a:tabLst>
                <a:tab pos="228600" algn="l"/>
              </a:tabLst>
            </a:pPr>
            <a:r>
              <a:rPr lang="en-GB" sz="1400" b="1" dirty="0"/>
              <a:t> </a:t>
            </a:r>
            <a:r>
              <a:rPr lang="en-US" sz="1200" b="1" dirty="0">
                <a:latin typeface="Calibri" panose="020F0502020204030204" pitchFamily="34" charset="0"/>
                <a:ea typeface="Times New Roman" panose="02020603050405020304" pitchFamily="18" charset="0"/>
              </a:rPr>
              <a:t>Fiber Laser System of 1550 nm Femtosecond Pulses with Configurable Properties for the Two-Photon Excitation of Transient Currents in Semiconductor Detectors</a:t>
            </a:r>
            <a:r>
              <a:rPr lang="en-US" sz="1200" i="1" dirty="0">
                <a:latin typeface="Calibri" panose="020F0502020204030204" pitchFamily="34" charset="0"/>
                <a:ea typeface="Times New Roman" panose="02020603050405020304" pitchFamily="18" charset="0"/>
              </a:rPr>
              <a:t>; </a:t>
            </a:r>
            <a:r>
              <a:rPr lang="en-US" sz="1000" i="1" dirty="0">
                <a:latin typeface="Calibri" panose="020F0502020204030204" pitchFamily="34" charset="0"/>
                <a:ea typeface="Times New Roman" panose="02020603050405020304" pitchFamily="18" charset="0"/>
              </a:rPr>
              <a:t>Azahara Almagro-Ruiz, Sebastian Pape, Hector Muñoz, Moritz Wiehe, Esteban Curras Rivera, Marcos </a:t>
            </a:r>
            <a:r>
              <a:rPr lang="en-US" sz="1000" i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Fernández-García</a:t>
            </a:r>
            <a:r>
              <a:rPr lang="en-US" sz="1000" i="1" dirty="0">
                <a:latin typeface="Calibri" panose="020F0502020204030204" pitchFamily="34" charset="0"/>
                <a:ea typeface="Times New Roman" panose="02020603050405020304" pitchFamily="18" charset="0"/>
              </a:rPr>
              <a:t>, Michael Moll, Raúl Montero Santos, Rogelio Palomo, Cristian Quintana, Iván Vila Álvarez, Pere Pérez-</a:t>
            </a:r>
            <a:r>
              <a:rPr lang="en-US" sz="1000" i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Millán</a:t>
            </a:r>
            <a:r>
              <a:rPr lang="en-US" sz="1000" i="1" dirty="0">
                <a:latin typeface="Calibri" panose="020F0502020204030204" pitchFamily="34" charset="0"/>
                <a:ea typeface="Times New Roman" panose="02020603050405020304" pitchFamily="18" charset="0"/>
              </a:rPr>
              <a:t>;</a:t>
            </a:r>
            <a:r>
              <a:rPr lang="en-US" sz="1200" i="1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ea typeface="Times New Roman" panose="02020603050405020304" pitchFamily="18" charset="0"/>
              </a:rPr>
              <a:t>Applied Optics 61, 9386-9397 (2022); </a:t>
            </a:r>
            <a:r>
              <a:rPr lang="en-US" sz="1200" u="sng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https://doi.org/10.1364/AO.470780</a:t>
            </a:r>
            <a:r>
              <a:rPr lang="en-US" sz="1200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n-GB" sz="1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6285" y="1386038"/>
            <a:ext cx="4317426" cy="260844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698156" y="1434164"/>
            <a:ext cx="410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LS</a:t>
            </a:r>
            <a:endParaRPr lang="en-GB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6861208" y="2115953"/>
            <a:ext cx="644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LPM</a:t>
            </a:r>
            <a:endParaRPr lang="en-GB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7976135" y="2528235"/>
            <a:ext cx="561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DM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37930" y="5658678"/>
            <a:ext cx="884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Details: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021108-A8E7-5496-60B2-BF57A08E9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064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871423" y="1708967"/>
            <a:ext cx="7258223" cy="4512624"/>
            <a:chOff x="997317" y="1708967"/>
            <a:chExt cx="7258223" cy="451262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7317" y="1708967"/>
              <a:ext cx="7258223" cy="451262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</p:pic>
        <p:grpSp>
          <p:nvGrpSpPr>
            <p:cNvPr id="46" name="Group 45"/>
            <p:cNvGrpSpPr/>
            <p:nvPr/>
          </p:nvGrpSpPr>
          <p:grpSpPr>
            <a:xfrm>
              <a:off x="1577641" y="3454077"/>
              <a:ext cx="3305050" cy="1007856"/>
              <a:chOff x="1577641" y="3454077"/>
              <a:chExt cx="3305050" cy="1007856"/>
            </a:xfrm>
          </p:grpSpPr>
          <p:sp>
            <p:nvSpPr>
              <p:cNvPr id="31" name="Straight Connector 30"/>
              <p:cNvSpPr/>
              <p:nvPr/>
            </p:nvSpPr>
            <p:spPr>
              <a:xfrm flipV="1">
                <a:off x="3884424" y="3454077"/>
                <a:ext cx="998267" cy="209646"/>
              </a:xfrm>
              <a:prstGeom prst="line">
                <a:avLst/>
              </a:prstGeom>
              <a:noFill/>
              <a:ln w="19080">
                <a:solidFill>
                  <a:srgbClr val="FF0000"/>
                </a:solidFill>
                <a:prstDash val="solid"/>
              </a:ln>
            </p:spPr>
            <p:txBody>
              <a:bodyPr vert="horz" wrap="none" lIns="90128" tIns="49309" rIns="90128" bIns="49309" anchor="ctr" anchorCtr="0" compatLnSpc="0"/>
              <a:lstStyle/>
              <a:p>
                <a:pPr hangingPunct="0"/>
                <a:endParaRPr lang="en-US" sz="1361">
                  <a:latin typeface="Liberation Serif" pitchFamily="18"/>
                  <a:ea typeface="Noto Sans CJK SC" pitchFamily="2"/>
                  <a:cs typeface="Lohit Devanagari" pitchFamily="2"/>
                </a:endParaRPr>
              </a:p>
            </p:txBody>
          </p:sp>
          <p:sp>
            <p:nvSpPr>
              <p:cNvPr id="32" name="Straight Connector 31"/>
              <p:cNvSpPr/>
              <p:nvPr/>
            </p:nvSpPr>
            <p:spPr>
              <a:xfrm>
                <a:off x="1577641" y="4204642"/>
                <a:ext cx="62776" cy="257291"/>
              </a:xfrm>
              <a:prstGeom prst="line">
                <a:avLst/>
              </a:prstGeom>
              <a:noFill/>
              <a:ln w="19080">
                <a:solidFill>
                  <a:srgbClr val="FF0000"/>
                </a:solidFill>
                <a:prstDash val="solid"/>
              </a:ln>
            </p:spPr>
            <p:txBody>
              <a:bodyPr vert="horz" wrap="none" lIns="90128" tIns="49309" rIns="90128" bIns="49309" anchor="ctr" anchorCtr="0" compatLnSpc="0"/>
              <a:lstStyle/>
              <a:p>
                <a:pPr hangingPunct="0"/>
                <a:endParaRPr lang="en-US" sz="1361">
                  <a:latin typeface="Liberation Serif" pitchFamily="18"/>
                  <a:ea typeface="Noto Sans CJK SC" pitchFamily="2"/>
                  <a:cs typeface="Lohit Devanagari" pitchFamily="2"/>
                </a:endParaRPr>
              </a:p>
            </p:txBody>
          </p:sp>
          <p:sp>
            <p:nvSpPr>
              <p:cNvPr id="33" name="Straight Connector 32"/>
              <p:cNvSpPr/>
              <p:nvPr/>
            </p:nvSpPr>
            <p:spPr>
              <a:xfrm flipH="1">
                <a:off x="1640417" y="4394509"/>
                <a:ext cx="329092" cy="67424"/>
              </a:xfrm>
              <a:prstGeom prst="line">
                <a:avLst/>
              </a:prstGeom>
              <a:noFill/>
              <a:ln w="19080">
                <a:solidFill>
                  <a:srgbClr val="FF0000"/>
                </a:solidFill>
                <a:prstDash val="solid"/>
              </a:ln>
            </p:spPr>
            <p:txBody>
              <a:bodyPr vert="horz" wrap="none" lIns="90128" tIns="49309" rIns="90128" bIns="49309" anchor="ctr" anchorCtr="0" compatLnSpc="0"/>
              <a:lstStyle/>
              <a:p>
                <a:pPr hangingPunct="0"/>
                <a:endParaRPr lang="en-US" sz="1361">
                  <a:latin typeface="Liberation Serif" pitchFamily="18"/>
                  <a:ea typeface="Noto Sans CJK SC" pitchFamily="2"/>
                  <a:cs typeface="Lohit Devanagari" pitchFamily="2"/>
                </a:endParaRPr>
              </a:p>
            </p:txBody>
          </p:sp>
          <p:sp>
            <p:nvSpPr>
              <p:cNvPr id="34" name="Straight Connector 33"/>
              <p:cNvSpPr/>
              <p:nvPr/>
            </p:nvSpPr>
            <p:spPr>
              <a:xfrm>
                <a:off x="3884424" y="3658946"/>
                <a:ext cx="425107" cy="209646"/>
              </a:xfrm>
              <a:prstGeom prst="line">
                <a:avLst/>
              </a:prstGeom>
              <a:noFill/>
              <a:ln w="19080">
                <a:solidFill>
                  <a:srgbClr val="FF0000"/>
                </a:solidFill>
                <a:prstDash val="solid"/>
              </a:ln>
            </p:spPr>
            <p:txBody>
              <a:bodyPr vert="horz" wrap="none" lIns="90128" tIns="49309" rIns="90128" bIns="49309" anchor="ctr" anchorCtr="0" compatLnSpc="0"/>
              <a:lstStyle/>
              <a:p>
                <a:pPr hangingPunct="0"/>
                <a:endParaRPr lang="en-US" sz="1361">
                  <a:latin typeface="Liberation Serif" pitchFamily="18"/>
                  <a:ea typeface="Noto Sans CJK SC" pitchFamily="2"/>
                  <a:cs typeface="Lohit Devanagari" pitchFamily="2"/>
                </a:endParaRPr>
              </a:p>
            </p:txBody>
          </p:sp>
          <p:sp>
            <p:nvSpPr>
              <p:cNvPr id="35" name="Straight Connector 34"/>
              <p:cNvSpPr/>
              <p:nvPr/>
            </p:nvSpPr>
            <p:spPr>
              <a:xfrm flipV="1">
                <a:off x="3467099" y="3868592"/>
                <a:ext cx="842433" cy="192270"/>
              </a:xfrm>
              <a:prstGeom prst="line">
                <a:avLst/>
              </a:prstGeom>
              <a:noFill/>
              <a:ln w="19080">
                <a:solidFill>
                  <a:srgbClr val="FF0000"/>
                </a:solidFill>
                <a:prstDash val="solid"/>
              </a:ln>
            </p:spPr>
            <p:txBody>
              <a:bodyPr vert="horz" wrap="none" lIns="90128" tIns="49309" rIns="90128" bIns="49309" anchor="ctr" anchorCtr="0" compatLnSpc="0"/>
              <a:lstStyle/>
              <a:p>
                <a:pPr hangingPunct="0"/>
                <a:endParaRPr lang="en-US" sz="1361">
                  <a:latin typeface="Liberation Serif" pitchFamily="18"/>
                  <a:ea typeface="Noto Sans CJK SC" pitchFamily="2"/>
                  <a:cs typeface="Lohit Devanagari" pitchFamily="2"/>
                </a:endParaRPr>
              </a:p>
            </p:txBody>
          </p:sp>
        </p:grp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2076" y="1222928"/>
            <a:ext cx="8961230" cy="486162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/>
              <a:t>CERN: </a:t>
            </a:r>
            <a:r>
              <a:rPr lang="en-GB" dirty="0"/>
              <a:t>TPA-TCT at the Solid State Detectors (SSD) lab of the EP-DT group</a:t>
            </a:r>
          </a:p>
          <a:p>
            <a:pPr lvl="1"/>
            <a:r>
              <a:rPr lang="en-GB" dirty="0"/>
              <a:t>Laser laboratory with interlocked access and personal protection equipment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43200" y="6484"/>
            <a:ext cx="6400800" cy="115282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TPA-TCT at CERN SSD (EP-DT)</a:t>
            </a:r>
            <a:endParaRPr lang="en-GB" sz="4000" dirty="0"/>
          </a:p>
        </p:txBody>
      </p:sp>
      <p:sp>
        <p:nvSpPr>
          <p:cNvPr id="26" name="Rectangle 25"/>
          <p:cNvSpPr/>
          <p:nvPr/>
        </p:nvSpPr>
        <p:spPr>
          <a:xfrm>
            <a:off x="1292956" y="4829388"/>
            <a:ext cx="3249037" cy="1169551"/>
          </a:xfrm>
          <a:prstGeom prst="rect">
            <a:avLst/>
          </a:prstGeom>
          <a:solidFill>
            <a:schemeClr val="tx2">
              <a:lumMod val="95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b="1" dirty="0"/>
              <a:t>Laser output pulse properties:</a:t>
            </a:r>
          </a:p>
          <a:p>
            <a:r>
              <a:rPr lang="en-GB" sz="1400" b="1" dirty="0"/>
              <a:t> pulse width: approx. 430 fs </a:t>
            </a:r>
          </a:p>
          <a:p>
            <a:r>
              <a:rPr lang="en-GB" sz="1400" b="1" dirty="0"/>
              <a:t> pulse frequency: 8 MHz to single pulse</a:t>
            </a:r>
          </a:p>
          <a:p>
            <a:r>
              <a:rPr lang="en-GB" sz="1400" b="1" dirty="0"/>
              <a:t> pulse energy: up to 10nJ</a:t>
            </a:r>
          </a:p>
          <a:p>
            <a:r>
              <a:rPr lang="en-GB" sz="1400" b="1" dirty="0"/>
              <a:t> central wavelength: 1550 nm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5296" y="2598270"/>
            <a:ext cx="1534394" cy="307777"/>
          </a:xfrm>
          <a:prstGeom prst="rect">
            <a:avLst/>
          </a:prstGeom>
          <a:solidFill>
            <a:schemeClr val="tx2">
              <a:lumMod val="95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b="1" dirty="0" err="1"/>
              <a:t>Fyla</a:t>
            </a:r>
            <a:r>
              <a:rPr lang="en-GB" sz="1400" b="1" dirty="0"/>
              <a:t> Laser Module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247967" y="2494093"/>
            <a:ext cx="1726992" cy="523220"/>
          </a:xfrm>
          <a:prstGeom prst="rect">
            <a:avLst/>
          </a:prstGeom>
          <a:solidFill>
            <a:schemeClr val="tx2">
              <a:lumMod val="95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b="1" dirty="0"/>
              <a:t>Pulse Management</a:t>
            </a:r>
            <a:br>
              <a:rPr lang="en-GB" sz="1400" b="1" dirty="0"/>
            </a:br>
            <a:r>
              <a:rPr lang="en-GB" sz="1400" b="1" dirty="0"/>
              <a:t>(with SPA reference)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143622" y="1754167"/>
            <a:ext cx="1165003" cy="307777"/>
          </a:xfrm>
          <a:prstGeom prst="rect">
            <a:avLst/>
          </a:prstGeom>
          <a:solidFill>
            <a:schemeClr val="tx2">
              <a:lumMod val="95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b="1" dirty="0"/>
              <a:t>Faraday Cage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51042" y="2910968"/>
            <a:ext cx="607692" cy="884259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2574227" y="3017313"/>
            <a:ext cx="537237" cy="1103899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5400000">
            <a:off x="6491005" y="3673050"/>
            <a:ext cx="4437929" cy="600164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[</a:t>
            </a:r>
            <a:r>
              <a:rPr lang="en-GB" sz="1100" dirty="0" err="1"/>
              <a:t>M.Wiehe</a:t>
            </a:r>
            <a:r>
              <a:rPr lang="en-GB" sz="1100" dirty="0"/>
              <a:t> et al.: Development of a </a:t>
            </a:r>
            <a:r>
              <a:rPr lang="en-GB" sz="1100" dirty="0" err="1"/>
              <a:t>Tabletop</a:t>
            </a:r>
            <a:r>
              <a:rPr lang="en-GB" sz="1100" dirty="0"/>
              <a:t> Setup for the Transient</a:t>
            </a:r>
            <a:br>
              <a:rPr lang="en-GB" sz="1100" dirty="0"/>
            </a:br>
            <a:r>
              <a:rPr lang="en-GB" sz="1100" dirty="0"/>
              <a:t>Current Technique using Two-Photon Absorption in Silicon Particle Detectors, </a:t>
            </a:r>
            <a:r>
              <a:rPr lang="en-US" sz="1100" dirty="0">
                <a:hlinkClick r:id="rId3"/>
              </a:rPr>
              <a:t>IEEE TNS, Vol.68, Issue.2, Feb.2021, pages 220-228</a:t>
            </a:r>
            <a:r>
              <a:rPr lang="en-GB" sz="1100" dirty="0"/>
              <a:t>]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78732">
            <a:off x="1003248" y="1961425"/>
            <a:ext cx="1558092" cy="381464"/>
          </a:xfrm>
          <a:prstGeom prst="rect">
            <a:avLst/>
          </a:prstGeom>
        </p:spPr>
      </p:pic>
      <p:pic>
        <p:nvPicPr>
          <p:cNvPr id="49" name="Imagen 6">
            <a:extLst>
              <a:ext uri="{FF2B5EF4-FFF2-40B4-BE49-F238E27FC236}">
                <a16:creationId xmlns:a16="http://schemas.microsoft.com/office/drawing/2014/main" id="{318D58C5-66C1-4E5D-A423-D877FBB975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8070" y="1188982"/>
            <a:ext cx="536964" cy="531159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A3C87C-6E88-C1EA-8FE5-CC2FD3178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120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967592" y="1298892"/>
            <a:ext cx="4098706" cy="5029344"/>
            <a:chOff x="4967592" y="1298892"/>
            <a:chExt cx="4098706" cy="5029344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4967592" y="2118363"/>
              <a:ext cx="4098706" cy="30478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153056" y="1592035"/>
              <a:ext cx="3874244" cy="50381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400" b="0" i="0" u="none" strike="noStrike" kern="1200" cap="none" dirty="0">
                  <a:ln>
                    <a:noFill/>
                  </a:ln>
                  <a:latin typeface="Liberation Serif" pitchFamily="18"/>
                  <a:ea typeface="Noto Sans CJK SC" pitchFamily="2"/>
                  <a:cs typeface="Lohit Devanagari" pitchFamily="2"/>
                </a:rPr>
                <a:t>Pulse energy against generated charge </a:t>
              </a:r>
              <a:br>
                <a:rPr lang="en-GB" sz="1400" b="0" i="0" u="none" strike="noStrike" kern="1200" cap="none" dirty="0">
                  <a:ln>
                    <a:noFill/>
                  </a:ln>
                  <a:latin typeface="Liberation Serif" pitchFamily="18"/>
                  <a:ea typeface="Noto Sans CJK SC" pitchFamily="2"/>
                  <a:cs typeface="Lohit Devanagari" pitchFamily="2"/>
                </a:rPr>
              </a:br>
              <a:r>
                <a:rPr lang="en-GB" sz="1400" b="0" i="0" u="none" strike="noStrike" kern="1200" cap="none" dirty="0">
                  <a:ln>
                    <a:noFill/>
                  </a:ln>
                  <a:latin typeface="Liberation Serif" pitchFamily="18"/>
                  <a:ea typeface="Noto Sans CJK SC" pitchFamily="2"/>
                  <a:cs typeface="Lohit Devanagari" pitchFamily="2"/>
                </a:rPr>
                <a:t>(285 µm PIN; NA = 0.5 at 20</a:t>
              </a:r>
              <a:r>
                <a:rPr lang="zh-CN" sz="1400" b="0" i="0" u="none" strike="noStrike" kern="1200" cap="none" dirty="0">
                  <a:ln>
                    <a:noFill/>
                  </a:ln>
                  <a:latin typeface="Liberation Serif" pitchFamily="18"/>
                  <a:ea typeface="Liberation Sans" pitchFamily="34"/>
                  <a:cs typeface="Liberation Sans" pitchFamily="34"/>
                </a:rPr>
                <a:t>°C and 0% humidity</a:t>
              </a:r>
              <a:r>
                <a:rPr lang="en-GB" sz="1400" b="0" i="0" u="none" strike="noStrike" kern="1200" cap="none" dirty="0">
                  <a:ln>
                    <a:noFill/>
                  </a:ln>
                  <a:latin typeface="Liberation Serif" pitchFamily="18"/>
                  <a:ea typeface="Noto Sans CJK SC" pitchFamily="2"/>
                  <a:cs typeface="Lohit Devanagari" pitchFamily="2"/>
                </a:rPr>
                <a:t>)</a:t>
              </a:r>
            </a:p>
          </p:txBody>
        </p:sp>
        <p:sp>
          <p:nvSpPr>
            <p:cNvPr id="25" name="Content Placeholder 1"/>
            <p:cNvSpPr txBox="1">
              <a:spLocks/>
            </p:cNvSpPr>
            <p:nvPr/>
          </p:nvSpPr>
          <p:spPr>
            <a:xfrm>
              <a:off x="5373583" y="1298892"/>
              <a:ext cx="3433191" cy="37832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/>
            </a:bodyPr>
            <a:lstStyle>
              <a:lvl1pPr marL="171446" indent="-171446" algn="l" defTabSz="685783" rtl="0" eaLnBrk="1" latinLnBrk="0" hangingPunct="1">
                <a:lnSpc>
                  <a:spcPct val="90000"/>
                </a:lnSpc>
                <a:spcBef>
                  <a:spcPts val="750"/>
                </a:spcBef>
                <a:buClr>
                  <a:srgbClr val="F2B53C"/>
                </a:buClr>
                <a:buFont typeface="Arial" panose="020B0604020202020204" pitchFamily="34" charset="0"/>
                <a:buChar char="•"/>
                <a:defRPr sz="2100" b="0" kern="1200">
                  <a:solidFill>
                    <a:srgbClr val="171A6C"/>
                  </a:solidFill>
                  <a:latin typeface="+mn-lt"/>
                  <a:ea typeface="+mn-ea"/>
                  <a:cs typeface="+mn-cs"/>
                </a:defRPr>
              </a:lvl1pPr>
              <a:lvl2pPr marL="51433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Clr>
                  <a:srgbClr val="F2B53C"/>
                </a:buClr>
                <a:buFont typeface="Arial" panose="020B0604020202020204" pitchFamily="34" charset="0"/>
                <a:buChar char="•"/>
                <a:defRPr sz="1800" b="0" kern="1200">
                  <a:solidFill>
                    <a:srgbClr val="171A6C"/>
                  </a:solidFill>
                  <a:latin typeface="+mn-lt"/>
                  <a:ea typeface="+mn-ea"/>
                  <a:cs typeface="+mn-cs"/>
                </a:defRPr>
              </a:lvl2pPr>
              <a:lvl3pPr marL="857228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Clr>
                  <a:srgbClr val="F2B53C"/>
                </a:buClr>
                <a:buFont typeface="Arial" panose="020B0604020202020204" pitchFamily="34" charset="0"/>
                <a:buChar char="•"/>
                <a:defRPr sz="1500" b="0" kern="1200">
                  <a:solidFill>
                    <a:srgbClr val="171A6C"/>
                  </a:solidFill>
                  <a:latin typeface="+mn-lt"/>
                  <a:ea typeface="+mn-ea"/>
                  <a:cs typeface="+mn-cs"/>
                </a:defRPr>
              </a:lvl3pPr>
              <a:lvl4pPr marL="1200120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Clr>
                  <a:srgbClr val="F2B53C"/>
                </a:buClr>
                <a:buFont typeface="Arial" panose="020B0604020202020204" pitchFamily="34" charset="0"/>
                <a:buChar char="•"/>
                <a:defRPr sz="1350" b="0" kern="1200">
                  <a:solidFill>
                    <a:srgbClr val="171A6C"/>
                  </a:solidFill>
                  <a:latin typeface="+mn-lt"/>
                  <a:ea typeface="+mn-ea"/>
                  <a:cs typeface="+mn-cs"/>
                </a:defRPr>
              </a:lvl4pPr>
              <a:lvl5pPr marL="1543012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Clr>
                  <a:srgbClr val="F2B53C"/>
                </a:buClr>
                <a:buFont typeface="Arial" panose="020B0604020202020204" pitchFamily="34" charset="0"/>
                <a:buChar char="•"/>
                <a:defRPr sz="1350" b="0" kern="1200">
                  <a:solidFill>
                    <a:srgbClr val="171A6C"/>
                  </a:solidFill>
                  <a:latin typeface="+mn-lt"/>
                  <a:ea typeface="+mn-ea"/>
                  <a:cs typeface="+mn-cs"/>
                </a:defRPr>
              </a:lvl5pPr>
              <a:lvl6pPr marL="1885903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795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686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57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b="1" dirty="0"/>
                <a:t>Calibration against MIP (</a:t>
              </a:r>
              <a:r>
                <a:rPr lang="en-GB" b="1" baseline="30000" dirty="0"/>
                <a:t>90</a:t>
              </a:r>
              <a:r>
                <a:rPr lang="en-GB" b="1" dirty="0"/>
                <a:t>Sr)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66875" y="5056062"/>
              <a:ext cx="3592749" cy="50381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400" b="0" i="0" u="none" strike="noStrike" kern="1200" cap="none" dirty="0">
                  <a:ln>
                    <a:noFill/>
                  </a:ln>
                  <a:latin typeface="Liberation Serif" pitchFamily="18"/>
                  <a:ea typeface="Noto Sans CJK SC" pitchFamily="2"/>
                  <a:cs typeface="Lohit Devanagari" pitchFamily="2"/>
                </a:rPr>
                <a:t>The pulse energy is measured with a S401C thermal power sensor from </a:t>
              </a:r>
              <a:r>
                <a:rPr lang="en-GB" sz="1400" b="0" i="0" u="none" strike="noStrike" kern="1200" cap="none" dirty="0" err="1">
                  <a:ln>
                    <a:noFill/>
                  </a:ln>
                  <a:latin typeface="Liberation Serif" pitchFamily="18"/>
                  <a:ea typeface="Noto Sans CJK SC" pitchFamily="2"/>
                  <a:cs typeface="Lohit Devanagari" pitchFamily="2"/>
                </a:rPr>
                <a:t>Thorlabs</a:t>
              </a:r>
              <a:r>
                <a:rPr lang="en-GB" sz="1400" b="0" i="0" u="none" strike="noStrike" kern="1200" cap="none" dirty="0">
                  <a:ln>
                    <a:noFill/>
                  </a:ln>
                  <a:latin typeface="Liberation Serif" pitchFamily="18"/>
                  <a:ea typeface="Noto Sans CJK SC" pitchFamily="2"/>
                  <a:cs typeface="Lohit Devanagari" pitchFamily="2"/>
                </a:rPr>
                <a:t>.</a:t>
              </a:r>
            </a:p>
          </p:txBody>
        </p:sp>
        <p:pic>
          <p:nvPicPr>
            <p:cNvPr id="40" name="Picture 39"/>
            <p:cNvPicPr/>
            <p:nvPr/>
          </p:nvPicPr>
          <p:blipFill>
            <a:blip r:embed="rId3"/>
            <a:stretch/>
          </p:blipFill>
          <p:spPr>
            <a:xfrm>
              <a:off x="7742206" y="5587988"/>
              <a:ext cx="911496" cy="740248"/>
            </a:xfrm>
            <a:prstGeom prst="rect">
              <a:avLst/>
            </a:prstGeom>
            <a:ln>
              <a:noFill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5596991" y="5680224"/>
                  <a:ext cx="2145215" cy="555775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lIns="36000" tIns="72000" rIns="36000" bIns="72000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2000" i="1">
                      <a:latin typeface="Cambria Math" panose="02040503050406030204" pitchFamily="18" charset="0"/>
                    </a:defRPr>
                  </a:lvl1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𝑑𝐼</m:t>
                            </m:r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GB" sz="14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rgbClr val="FF33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solidFill>
                                  <a:srgbClr val="FF33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1400" b="0" i="1" smtClean="0">
                                <a:solidFill>
                                  <a:srgbClr val="FF33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400" b="0" i="1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b="0" i="1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1400" b="0" i="1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1400" b="0" i="1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1400" dirty="0">
                    <a:solidFill>
                      <a:srgbClr val="FF3300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96991" y="5680224"/>
                  <a:ext cx="2145215" cy="555775"/>
                </a:xfrm>
                <a:prstGeom prst="rect">
                  <a:avLst/>
                </a:prstGeom>
                <a:blipFill>
                  <a:blip r:embed="rId4"/>
                  <a:stretch>
                    <a:fillRect l="-8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Arrow Connector 42"/>
            <p:cNvCxnSpPr/>
            <p:nvPr/>
          </p:nvCxnSpPr>
          <p:spPr>
            <a:xfrm flipH="1">
              <a:off x="6551544" y="5839200"/>
              <a:ext cx="329154" cy="279328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87200" y="1920705"/>
            <a:ext cx="5112000" cy="39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2076" y="1348954"/>
            <a:ext cx="3054486" cy="486162"/>
          </a:xfrm>
        </p:spPr>
        <p:txBody>
          <a:bodyPr>
            <a:normAutofit/>
          </a:bodyPr>
          <a:lstStyle/>
          <a:p>
            <a:r>
              <a:rPr lang="en-GB" b="1" dirty="0"/>
              <a:t>Inside the Faraday cage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M.Moll - AIDAinnova final annual meeting, 5-8 May 2025, WP4.4.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43200" y="6484"/>
            <a:ext cx="6400800" cy="115282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 Setup &amp; Calibration (CERN)</a:t>
            </a:r>
            <a:endParaRPr lang="en-GB" sz="4000" dirty="0"/>
          </a:p>
        </p:txBody>
      </p:sp>
      <p:sp>
        <p:nvSpPr>
          <p:cNvPr id="26" name="Rectangle 25"/>
          <p:cNvSpPr/>
          <p:nvPr/>
        </p:nvSpPr>
        <p:spPr>
          <a:xfrm>
            <a:off x="3840907" y="3221325"/>
            <a:ext cx="1126685" cy="523220"/>
          </a:xfrm>
          <a:prstGeom prst="rect">
            <a:avLst/>
          </a:prstGeom>
          <a:solidFill>
            <a:schemeClr val="tx2">
              <a:lumMod val="95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b="1" dirty="0"/>
              <a:t>x100 mag.</a:t>
            </a:r>
            <a:br>
              <a:rPr lang="en-GB" sz="1400" b="1" dirty="0"/>
            </a:br>
            <a:r>
              <a:rPr lang="en-GB" sz="1400" b="1" dirty="0"/>
              <a:t>NA = 0.5, 0.7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49266" y="1875673"/>
            <a:ext cx="1726992" cy="307777"/>
          </a:xfrm>
          <a:prstGeom prst="rect">
            <a:avLst/>
          </a:prstGeom>
          <a:solidFill>
            <a:schemeClr val="tx2">
              <a:lumMod val="95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b="1" dirty="0"/>
              <a:t>Si reference sensor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13002" y="4748285"/>
            <a:ext cx="934216" cy="307777"/>
          </a:xfrm>
          <a:prstGeom prst="rect">
            <a:avLst/>
          </a:prstGeom>
          <a:solidFill>
            <a:schemeClr val="tx2">
              <a:lumMod val="95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b="1" dirty="0"/>
              <a:t>IR camera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6"/>
          <a:srcRect r="16074"/>
          <a:stretch/>
        </p:blipFill>
        <p:spPr>
          <a:xfrm>
            <a:off x="40695" y="5314571"/>
            <a:ext cx="3213045" cy="1003027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63D23B-7F65-FBFD-9EE8-14A995BEB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83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AEB554-AD36-43C8-9DF6-A08380DEEEAE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2702</TotalTime>
  <Words>4029</Words>
  <Application>Microsoft Office PowerPoint</Application>
  <PresentationFormat>On-screen Show (4:3)</PresentationFormat>
  <Paragraphs>465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Arial</vt:lpstr>
      <vt:lpstr>Avenir Next Demi Bold</vt:lpstr>
      <vt:lpstr>Calibri</vt:lpstr>
      <vt:lpstr>Calibri Light</vt:lpstr>
      <vt:lpstr>Cambria Math</vt:lpstr>
      <vt:lpstr>IBM Plex Sans Light</vt:lpstr>
      <vt:lpstr>Liberation Sans</vt:lpstr>
      <vt:lpstr>Liberation Serif</vt:lpstr>
      <vt:lpstr>Symbol</vt:lpstr>
      <vt:lpstr>Times New Roman</vt:lpstr>
      <vt:lpstr>Wingdings</vt:lpstr>
      <vt:lpstr>Office Theme</vt:lpstr>
      <vt:lpstr>WP4.4 - Design &amp; Development of a  Sensor Characterization System  based on the TPA-TCT Technique </vt:lpstr>
      <vt:lpstr>Outline</vt:lpstr>
      <vt:lpstr>Transient Current Technique</vt:lpstr>
      <vt:lpstr>TCT: Transient Current Technique</vt:lpstr>
      <vt:lpstr>TPA: Two Photon Absorption</vt:lpstr>
      <vt:lpstr>TPA-TCT development history</vt:lpstr>
      <vt:lpstr>Laser system schematics</vt:lpstr>
      <vt:lpstr>TPA-TCT at CERN SSD (EP-DT)</vt:lpstr>
      <vt:lpstr> Setup &amp; Calibration (CERN)</vt:lpstr>
      <vt:lpstr>TPA-TCT systems </vt:lpstr>
      <vt:lpstr>A new TPA-TCT laser  - developed  in the AIDAinnova Task 4.4. framework -  </vt:lpstr>
      <vt:lpstr>Fiber based TPA-TCT System</vt:lpstr>
      <vt:lpstr>The new laser system: Pulsar</vt:lpstr>
      <vt:lpstr>Pulsar laser system</vt:lpstr>
      <vt:lpstr>Measurement technique improvements &amp; Application examples</vt:lpstr>
      <vt:lpstr>“The weighted prompt  current method”</vt:lpstr>
      <vt:lpstr>“The Mirror Technique”</vt:lpstr>
      <vt:lpstr>TCAD simulations of TPA-TCT</vt:lpstr>
      <vt:lpstr>PowerPoint Presentation</vt:lpstr>
      <vt:lpstr>Application: Gain suppression in LGADs  - as studied with TPA-TCT - </vt:lpstr>
      <vt:lpstr>LGAD gain suppression in TPA-TCT</vt:lpstr>
      <vt:lpstr>LGAD gain suppression in TPA-TCT</vt:lpstr>
      <vt:lpstr>TPA-TCT as high precision scanning tool </vt:lpstr>
      <vt:lpstr>TPA-Testing for the community</vt:lpstr>
      <vt:lpstr>AIDAinnova TCT-School</vt:lpstr>
      <vt:lpstr>AIDAinnova TCT-School</vt:lpstr>
      <vt:lpstr>AIDAinnova TCT-School</vt:lpstr>
      <vt:lpstr>Task 4.4.: Milestone/Deliverable</vt:lpstr>
      <vt:lpstr>Task 4.4.: Summary/Outlook</vt:lpstr>
      <vt:lpstr>ANNEX</vt:lpstr>
      <vt:lpstr>Publications – Task 4.4.</vt:lpstr>
      <vt:lpstr>AIDAinnova proposal: WP4.4.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Michael Moll</cp:lastModifiedBy>
  <cp:revision>316</cp:revision>
  <dcterms:created xsi:type="dcterms:W3CDTF">2016-05-09T08:38:51Z</dcterms:created>
  <dcterms:modified xsi:type="dcterms:W3CDTF">2025-05-05T11:50:49Z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