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4"/>
  </p:sldMasterIdLst>
  <p:notesMasterIdLst>
    <p:notesMasterId r:id="rId31"/>
  </p:notesMasterIdLst>
  <p:handoutMasterIdLst>
    <p:handoutMasterId r:id="rId32"/>
  </p:handoutMasterIdLst>
  <p:sldIdLst>
    <p:sldId id="268" r:id="rId5"/>
    <p:sldId id="329" r:id="rId6"/>
    <p:sldId id="381" r:id="rId7"/>
    <p:sldId id="275" r:id="rId8"/>
    <p:sldId id="358" r:id="rId9"/>
    <p:sldId id="382" r:id="rId10"/>
    <p:sldId id="383" r:id="rId11"/>
    <p:sldId id="369" r:id="rId12"/>
    <p:sldId id="384" r:id="rId13"/>
    <p:sldId id="387" r:id="rId14"/>
    <p:sldId id="385" r:id="rId15"/>
    <p:sldId id="386" r:id="rId16"/>
    <p:sldId id="388" r:id="rId17"/>
    <p:sldId id="344" r:id="rId18"/>
    <p:sldId id="345" r:id="rId19"/>
    <p:sldId id="346" r:id="rId20"/>
    <p:sldId id="352" r:id="rId21"/>
    <p:sldId id="348" r:id="rId22"/>
    <p:sldId id="349" r:id="rId23"/>
    <p:sldId id="353" r:id="rId24"/>
    <p:sldId id="347" r:id="rId25"/>
    <p:sldId id="390" r:id="rId26"/>
    <p:sldId id="392" r:id="rId27"/>
    <p:sldId id="389" r:id="rId28"/>
    <p:sldId id="350" r:id="rId29"/>
    <p:sldId id="331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838DD754-D149-4949-A0BB-8D31E5F28D88}">
          <p14:sldIdLst>
            <p14:sldId id="268"/>
            <p14:sldId id="329"/>
            <p14:sldId id="381"/>
            <p14:sldId id="275"/>
            <p14:sldId id="358"/>
            <p14:sldId id="382"/>
            <p14:sldId id="383"/>
            <p14:sldId id="369"/>
            <p14:sldId id="384"/>
            <p14:sldId id="387"/>
            <p14:sldId id="385"/>
            <p14:sldId id="386"/>
            <p14:sldId id="388"/>
            <p14:sldId id="344"/>
            <p14:sldId id="345"/>
            <p14:sldId id="346"/>
            <p14:sldId id="352"/>
            <p14:sldId id="348"/>
            <p14:sldId id="349"/>
            <p14:sldId id="353"/>
            <p14:sldId id="347"/>
            <p14:sldId id="390"/>
            <p14:sldId id="392"/>
            <p14:sldId id="389"/>
            <p14:sldId id="350"/>
            <p14:sldId id="331"/>
          </p14:sldIdLst>
        </p14:section>
        <p14:section name="Back-up slides" id="{1273A148-F5F5-4D21-A19C-A4B10B0B629C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64AB"/>
    <a:srgbClr val="203864"/>
    <a:srgbClr val="DFF5DF"/>
    <a:srgbClr val="FFFFFF"/>
    <a:srgbClr val="F2F7FC"/>
    <a:srgbClr val="F6FB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4" autoAdjust="0"/>
    <p:restoredTop sz="96327" autoAdjust="0"/>
  </p:normalViewPr>
  <p:slideViewPr>
    <p:cSldViewPr snapToGrid="0">
      <p:cViewPr varScale="1">
        <p:scale>
          <a:sx n="68" d="100"/>
          <a:sy n="68" d="100"/>
        </p:scale>
        <p:origin x="620" y="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2752" y="3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0BC62-FE02-4AC3-A8F2-FC30F70238C1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96887-0BD1-4D7D-A20B-9BB5E84FEDF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0973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19BB5-8AD9-4318-A7DF-2D831B7C8D2F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D9190-82B4-4350-AE6F-EEB445E5467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005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0252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662FD0-C210-0A05-9123-89DFF4697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DF786F8-B908-5146-3690-140D912D06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B86ACC7-BD3F-8F88-3CA5-C40321807E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B14AA62-2A6D-28F6-2884-5CBE15317B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23791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662FD0-C210-0A05-9123-89DFF4697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DF786F8-B908-5146-3690-140D912D06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B86ACC7-BD3F-8F88-3CA5-C40321807E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B14AA62-2A6D-28F6-2884-5CBE15317B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194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662FD0-C210-0A05-9123-89DFF4697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DF786F8-B908-5146-3690-140D912D06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B86ACC7-BD3F-8F88-3CA5-C40321807E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B14AA62-2A6D-28F6-2884-5CBE15317B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36856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7654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9442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8066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342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148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4203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280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8046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0868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4221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597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523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051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BB6057-B279-F918-E186-B2E27CF711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8C1D0FB-8220-0CA9-FE20-B4A0C2BEE9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10FD081-DE90-7FE2-E14E-902806CBFB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F6355EC-DB71-D1FE-803E-5BE0F828FB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151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BB6057-B279-F918-E186-B2E27CF711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8C1D0FB-8220-0CA9-FE20-B4A0C2BEE9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10FD081-DE90-7FE2-E14E-902806CBFB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F6355EC-DB71-D1FE-803E-5BE0F828FB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271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BB6057-B279-F918-E186-B2E27CF711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8C1D0FB-8220-0CA9-FE20-B4A0C2BEE9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10FD081-DE90-7FE2-E14E-902806CBFB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F6355EC-DB71-D1FE-803E-5BE0F828FB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793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662FD0-C210-0A05-9123-89DFF4697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DF786F8-B908-5146-3690-140D912D06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B86ACC7-BD3F-8F88-3CA5-C40321807E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B14AA62-2A6D-28F6-2884-5CBE15317B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7373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662FD0-C210-0A05-9123-89DFF4697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DF786F8-B908-5146-3690-140D912D06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B86ACC7-BD3F-8F88-3CA5-C40321807E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B14AA62-2A6D-28F6-2884-5CBE15317B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4010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adroTexto 15"/>
          <p:cNvSpPr txBox="1"/>
          <p:nvPr userDrawn="1"/>
        </p:nvSpPr>
        <p:spPr>
          <a:xfrm>
            <a:off x="6189782" y="-15476"/>
            <a:ext cx="6189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</a:t>
            </a:r>
            <a:r>
              <a:rPr lang="en-GB" sz="1800" b="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Diodes Analysis</a:t>
            </a:r>
            <a:r>
              <a:rPr lang="en-GB" sz="18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9" name="Date Placeholder 3"/>
          <p:cNvSpPr txBox="1">
            <a:spLocks/>
          </p:cNvSpPr>
          <p:nvPr userDrawn="1"/>
        </p:nvSpPr>
        <p:spPr>
          <a:xfrm>
            <a:off x="6008914" y="6415975"/>
            <a:ext cx="4147457" cy="42502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dirty="0">
                <a:solidFill>
                  <a:schemeClr val="bg1"/>
                </a:solidFill>
                <a:latin typeface="Trebuchet MS" panose="020B0603020202020204" pitchFamily="34" charset="0"/>
              </a:rPr>
              <a:t>Status of LGAD and 3D Productions at CNM</a:t>
            </a:r>
          </a:p>
        </p:txBody>
      </p:sp>
      <p:pic>
        <p:nvPicPr>
          <p:cNvPr id="33" name="14 Imagen" descr="quadrats_logo_50transp.png">
            <a:extLst>
              <a:ext uri="{FF2B5EF4-FFF2-40B4-BE49-F238E27FC236}">
                <a16:creationId xmlns:a16="http://schemas.microsoft.com/office/drawing/2014/main" id="{0031ACDE-98DE-D442-AFCD-0C654A3BA1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lum contrast="25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48" b="24264"/>
          <a:stretch/>
        </p:blipFill>
        <p:spPr>
          <a:xfrm>
            <a:off x="10605246" y="4865414"/>
            <a:ext cx="1385846" cy="1460757"/>
          </a:xfrm>
          <a:prstGeom prst="rect">
            <a:avLst/>
          </a:prstGeom>
        </p:spPr>
      </p:pic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95737713-50A1-49F4-AB09-B108005155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75025" y="6488668"/>
            <a:ext cx="497816" cy="369332"/>
          </a:xfrm>
          <a:prstGeom prst="rect">
            <a:avLst/>
          </a:prstGeom>
        </p:spPr>
        <p:txBody>
          <a:bodyPr/>
          <a:lstStyle>
            <a:lvl1pPr algn="ctr">
              <a:defRPr sz="1400" b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14D1B1B2-D176-40BE-ADB9-4E20961125E5}" type="slidenum">
              <a:rPr lang="en-GB" smtClean="0"/>
              <a:pPr/>
              <a:t>‹Nº›</a:t>
            </a:fld>
            <a:endParaRPr lang="en-GB" dirty="0"/>
          </a:p>
        </p:txBody>
      </p:sp>
      <p:pic>
        <p:nvPicPr>
          <p:cNvPr id="7" name="Picture 2" descr="AIDAinnova Kick-off meeting">
            <a:extLst>
              <a:ext uri="{FF2B5EF4-FFF2-40B4-BE49-F238E27FC236}">
                <a16:creationId xmlns:a16="http://schemas.microsoft.com/office/drawing/2014/main" id="{DC77C63F-6FB1-41EC-B096-5C7BF5715F4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" t="15065" r="4858" b="10652"/>
          <a:stretch/>
        </p:blipFill>
        <p:spPr bwMode="auto">
          <a:xfrm>
            <a:off x="10605246" y="92248"/>
            <a:ext cx="1461635" cy="52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580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7F33998C-AB1F-7F45-9371-072E206283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9793"/>
          <a:stretch/>
        </p:blipFill>
        <p:spPr>
          <a:xfrm flipH="1">
            <a:off x="-3" y="6403240"/>
            <a:ext cx="12192001" cy="452358"/>
          </a:xfrm>
          <a:prstGeom prst="rect">
            <a:avLst/>
          </a:prstGeom>
        </p:spPr>
      </p:pic>
      <p:sp>
        <p:nvSpPr>
          <p:cNvPr id="22" name="Rectángulo 21"/>
          <p:cNvSpPr/>
          <p:nvPr userDrawn="1"/>
        </p:nvSpPr>
        <p:spPr>
          <a:xfrm>
            <a:off x="1616508" y="6460897"/>
            <a:ext cx="44391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Instituto de Microelectrónica de Barcelona (IMB-CNM)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B31341BB-2F9F-C742-987A-D88EFF27E28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446" y="6439874"/>
            <a:ext cx="1535455" cy="381835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FD6AC408-F456-3849-ABBC-B5C038E273B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637652" y="6487675"/>
            <a:ext cx="1521941" cy="329639"/>
          </a:xfrm>
          <a:prstGeom prst="rect">
            <a:avLst/>
          </a:prstGeom>
        </p:spPr>
      </p:pic>
      <p:sp>
        <p:nvSpPr>
          <p:cNvPr id="25" name="Date Placeholder 3"/>
          <p:cNvSpPr txBox="1">
            <a:spLocks/>
          </p:cNvSpPr>
          <p:nvPr userDrawn="1"/>
        </p:nvSpPr>
        <p:spPr>
          <a:xfrm>
            <a:off x="6055661" y="6426522"/>
            <a:ext cx="4006905" cy="45235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 sz="1400" b="1" i="1" dirty="0">
              <a:solidFill>
                <a:schemeClr val="bg1"/>
              </a:solidFill>
            </a:endParaRPr>
          </a:p>
        </p:txBody>
      </p:sp>
      <p:cxnSp>
        <p:nvCxnSpPr>
          <p:cNvPr id="26" name="Conector recto 25"/>
          <p:cNvCxnSpPr/>
          <p:nvPr userDrawn="1"/>
        </p:nvCxnSpPr>
        <p:spPr>
          <a:xfrm>
            <a:off x="1604642" y="6408642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 userDrawn="1"/>
        </p:nvCxnSpPr>
        <p:spPr>
          <a:xfrm>
            <a:off x="6055662" y="6417442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 userDrawn="1"/>
        </p:nvCxnSpPr>
        <p:spPr>
          <a:xfrm>
            <a:off x="10062569" y="6419089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 userDrawn="1"/>
        </p:nvCxnSpPr>
        <p:spPr>
          <a:xfrm>
            <a:off x="10605246" y="6408642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1029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hyperlink" Target="https://indico.cern.ch/event/1402825/contributions/5998053/attachments/2879629/5044461/DRD3-Timing.pdf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jpg"/><Relationship Id="rId5" Type="http://schemas.openxmlformats.org/officeDocument/2006/relationships/image" Target="../media/image48.jpg"/><Relationship Id="rId4" Type="http://schemas.openxmlformats.org/officeDocument/2006/relationships/image" Target="../media/image47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png"/><Relationship Id="rId4" Type="http://schemas.openxmlformats.org/officeDocument/2006/relationships/image" Target="../media/image54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7.png"/><Relationship Id="rId7" Type="http://schemas.openxmlformats.org/officeDocument/2006/relationships/hyperlink" Target="https://indico.cern.ch/event/1455346/contributions/6323191/attachments/3010069/5306865/TREDI25_CLG_20250206.pdf" TargetMode="Externa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hyperlink" Target="https://indico.cern.ch/event/1455346/contributions/6323191/attachments/3010069/5306865/TREDI25_CLG_20250206.pdf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DBBE34CE-7DE2-46C7-BA68-80FC2BEAA40E}"/>
              </a:ext>
            </a:extLst>
          </p:cNvPr>
          <p:cNvGrpSpPr>
            <a:grpSpLocks noChangeAspect="1"/>
          </p:cNvGrpSpPr>
          <p:nvPr/>
        </p:nvGrpSpPr>
        <p:grpSpPr>
          <a:xfrm>
            <a:off x="2701798" y="4527076"/>
            <a:ext cx="6788404" cy="711530"/>
            <a:chOff x="3562366" y="5572156"/>
            <a:chExt cx="5380735" cy="563985"/>
          </a:xfrm>
        </p:grpSpPr>
        <p:grpSp>
          <p:nvGrpSpPr>
            <p:cNvPr id="14" name="Agrupar 13">
              <a:extLst>
                <a:ext uri="{FF2B5EF4-FFF2-40B4-BE49-F238E27FC236}">
                  <a16:creationId xmlns:a16="http://schemas.microsoft.com/office/drawing/2014/main" id="{348A01F0-02FE-4CAB-9676-E321956E114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275665" y="5600449"/>
              <a:ext cx="3667436" cy="520898"/>
              <a:chOff x="5163341" y="199485"/>
              <a:chExt cx="4812821" cy="683581"/>
            </a:xfrm>
          </p:grpSpPr>
          <p:pic>
            <p:nvPicPr>
              <p:cNvPr id="16" name="Picture 21" descr="csiclogo">
                <a:extLst>
                  <a:ext uri="{FF2B5EF4-FFF2-40B4-BE49-F238E27FC236}">
                    <a16:creationId xmlns:a16="http://schemas.microsoft.com/office/drawing/2014/main" id="{285926C7-634C-4360-B23D-FB04AB68BF45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07886" y="225273"/>
                <a:ext cx="2468276" cy="6205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Picture 20" descr="cnmlogo">
                <a:extLst>
                  <a:ext uri="{FF2B5EF4-FFF2-40B4-BE49-F238E27FC236}">
                    <a16:creationId xmlns:a16="http://schemas.microsoft.com/office/drawing/2014/main" id="{5984A1FC-E3EA-4E57-BB8F-DFC971350CE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1" b="-1802"/>
              <a:stretch/>
            </p:blipFill>
            <p:spPr bwMode="auto">
              <a:xfrm>
                <a:off x="5163341" y="199485"/>
                <a:ext cx="2236437" cy="6835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26" name="Picture 2" descr="AIDAinnova Kick-off meeting">
              <a:extLst>
                <a:ext uri="{FF2B5EF4-FFF2-40B4-BE49-F238E27FC236}">
                  <a16:creationId xmlns:a16="http://schemas.microsoft.com/office/drawing/2014/main" id="{F95CBC22-D07B-4A7B-89DD-BFBB5BD3A94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3" t="15065" r="4858" b="10652"/>
            <a:stretch/>
          </p:blipFill>
          <p:spPr bwMode="auto">
            <a:xfrm>
              <a:off x="3562366" y="5572156"/>
              <a:ext cx="1575527" cy="5639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03A6906C-8109-41B1-BC9C-DC116C2DF62D}"/>
              </a:ext>
            </a:extLst>
          </p:cNvPr>
          <p:cNvGrpSpPr/>
          <p:nvPr/>
        </p:nvGrpSpPr>
        <p:grpSpPr>
          <a:xfrm>
            <a:off x="461438" y="636595"/>
            <a:ext cx="11269124" cy="3268444"/>
            <a:chOff x="643243" y="401748"/>
            <a:chExt cx="11269124" cy="3268444"/>
          </a:xfrm>
        </p:grpSpPr>
        <p:sp>
          <p:nvSpPr>
            <p:cNvPr id="7" name="CuadroTexto 6"/>
            <p:cNvSpPr txBox="1"/>
            <p:nvPr/>
          </p:nvSpPr>
          <p:spPr>
            <a:xfrm>
              <a:off x="643243" y="803018"/>
              <a:ext cx="11269124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200" b="1" dirty="0">
                  <a:solidFill>
                    <a:schemeClr val="accent5">
                      <a:lumMod val="50000"/>
                    </a:schemeClr>
                  </a:solidFill>
                  <a:latin typeface="Trebuchet MS" panose="020B0603020202020204" pitchFamily="34" charset="0"/>
                </a:rPr>
                <a:t>Status of LGAD and 3D Productions at CNM</a:t>
              </a:r>
            </a:p>
          </p:txBody>
        </p:sp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id="{223E56E0-9091-450F-8D2C-657D9A14D0D4}"/>
                </a:ext>
              </a:extLst>
            </p:cNvPr>
            <p:cNvSpPr/>
            <p:nvPr/>
          </p:nvSpPr>
          <p:spPr>
            <a:xfrm>
              <a:off x="643243" y="401748"/>
              <a:ext cx="11269124" cy="3268444"/>
            </a:xfrm>
            <a:prstGeom prst="rect">
              <a:avLst/>
            </a:prstGeom>
            <a:noFill/>
            <a:ln w="38100">
              <a:solidFill>
                <a:srgbClr val="2038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44369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38A3D1-9BF7-8ECD-E401-9D699E128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1A23838F-44DD-FC64-CBFA-5416E021491F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Marcador de número de diapositiva 1">
            <a:extLst>
              <a:ext uri="{FF2B5EF4-FFF2-40B4-BE49-F238E27FC236}">
                <a16:creationId xmlns:a16="http://schemas.microsoft.com/office/drawing/2014/main" id="{90751632-821E-F697-7AEA-2A6BC34D3A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74876" y="6483177"/>
            <a:ext cx="535459" cy="323099"/>
          </a:xfrm>
        </p:spPr>
        <p:txBody>
          <a:bodyPr/>
          <a:lstStyle/>
          <a:p>
            <a:fld id="{1374764A-6B52-4A73-9FBE-0C91B1B4C639}" type="slidenum">
              <a:rPr lang="en-GB" smtClean="0">
                <a:solidFill>
                  <a:schemeClr val="bg1"/>
                </a:solidFill>
              </a:rPr>
              <a:pPr/>
              <a:t>9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Rectángulo 19">
            <a:extLst>
              <a:ext uri="{FF2B5EF4-FFF2-40B4-BE49-F238E27FC236}">
                <a16:creationId xmlns:a16="http://schemas.microsoft.com/office/drawing/2014/main" id="{A2BD5C91-74A4-9BFE-0FD1-3D95C92D4FD3}"/>
              </a:ext>
            </a:extLst>
          </p:cNvPr>
          <p:cNvSpPr/>
          <p:nvPr/>
        </p:nvSpPr>
        <p:spPr>
          <a:xfrm>
            <a:off x="252663" y="59986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Engineering the termination: Wafer 2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12204CAE-92F8-4A2A-877A-9E9C774362D4}"/>
              </a:ext>
            </a:extLst>
          </p:cNvPr>
          <p:cNvSpPr/>
          <p:nvPr/>
        </p:nvSpPr>
        <p:spPr>
          <a:xfrm>
            <a:off x="320568" y="996500"/>
            <a:ext cx="92330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cs typeface="Arial" panose="020B0604020202020204" pitchFamily="34" charset="0"/>
                <a:sym typeface="Wingdings" panose="05000000000000000000" pitchFamily="2" charset="2"/>
              </a:rPr>
              <a:t>Polishing does not seem effective: Silicon in the corners might be still enough to induce early breakdown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4487E7AF-07DD-48F4-8DB2-53AC9B5A71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67" t="11241" r="10198" b="1939"/>
          <a:stretch/>
        </p:blipFill>
        <p:spPr>
          <a:xfrm>
            <a:off x="635516" y="1895475"/>
            <a:ext cx="5220864" cy="401329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E06208E-3E15-47A9-9B10-11D02DC610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9018" y="1822977"/>
            <a:ext cx="5220864" cy="4000065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9DBA4951-BB24-4C1D-90B8-E7F49780B3B4}"/>
              </a:ext>
            </a:extLst>
          </p:cNvPr>
          <p:cNvSpPr txBox="1"/>
          <p:nvPr/>
        </p:nvSpPr>
        <p:spPr>
          <a:xfrm>
            <a:off x="2293448" y="1559848"/>
            <a:ext cx="2358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I-V Before and after polishing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EA98627-5DB8-40B6-8894-9277169699EF}"/>
              </a:ext>
            </a:extLst>
          </p:cNvPr>
          <p:cNvSpPr txBox="1"/>
          <p:nvPr/>
        </p:nvSpPr>
        <p:spPr>
          <a:xfrm>
            <a:off x="7903673" y="1559848"/>
            <a:ext cx="2405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C-V Before and after polishing</a:t>
            </a:r>
          </a:p>
        </p:txBody>
      </p:sp>
    </p:spTree>
    <p:extLst>
      <p:ext uri="{BB962C8B-B14F-4D97-AF65-F5344CB8AC3E}">
        <p14:creationId xmlns:p14="http://schemas.microsoft.com/office/powerpoint/2010/main" val="1285793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38A3D1-9BF7-8ECD-E401-9D699E128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1A23838F-44DD-FC64-CBFA-5416E021491F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Marcador de número de diapositiva 1">
            <a:extLst>
              <a:ext uri="{FF2B5EF4-FFF2-40B4-BE49-F238E27FC236}">
                <a16:creationId xmlns:a16="http://schemas.microsoft.com/office/drawing/2014/main" id="{90751632-821E-F697-7AEA-2A6BC34D3A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74876" y="6483177"/>
            <a:ext cx="535459" cy="323099"/>
          </a:xfrm>
        </p:spPr>
        <p:txBody>
          <a:bodyPr/>
          <a:lstStyle/>
          <a:p>
            <a:fld id="{1374764A-6B52-4A73-9FBE-0C91B1B4C639}" type="slidenum">
              <a:rPr lang="en-GB" smtClean="0">
                <a:solidFill>
                  <a:schemeClr val="bg1"/>
                </a:solidFill>
              </a:rPr>
              <a:pPr/>
              <a:t>10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Rectángulo 19">
            <a:extLst>
              <a:ext uri="{FF2B5EF4-FFF2-40B4-BE49-F238E27FC236}">
                <a16:creationId xmlns:a16="http://schemas.microsoft.com/office/drawing/2014/main" id="{A2BD5C91-74A4-9BFE-0FD1-3D95C92D4FD3}"/>
              </a:ext>
            </a:extLst>
          </p:cNvPr>
          <p:cNvSpPr/>
          <p:nvPr/>
        </p:nvSpPr>
        <p:spPr>
          <a:xfrm>
            <a:off x="252663" y="59986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TCT measurements on single-pad detectors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236F371-F032-F8B3-1E68-5446AF79D1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3862" y="1535389"/>
            <a:ext cx="4270175" cy="356424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B1842326-AD52-83DA-177F-E8D9827B0D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445" y="1654055"/>
            <a:ext cx="4755300" cy="3549889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F1B703D5-A69A-43AA-9E61-894CC58BDA9E}"/>
              </a:ext>
            </a:extLst>
          </p:cNvPr>
          <p:cNvSpPr txBox="1"/>
          <p:nvPr/>
        </p:nvSpPr>
        <p:spPr>
          <a:xfrm>
            <a:off x="2095309" y="1227612"/>
            <a:ext cx="23606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Not polished device (W2_D4)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F7AEB37-4C19-4E5A-8BD1-07B47F63B089}"/>
              </a:ext>
            </a:extLst>
          </p:cNvPr>
          <p:cNvSpPr txBox="1"/>
          <p:nvPr/>
        </p:nvSpPr>
        <p:spPr>
          <a:xfrm>
            <a:off x="8034509" y="1183370"/>
            <a:ext cx="2040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Polished device (W2_D3)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F517F0E5-EEAB-4CFA-ADAB-04D663FD3D8A}"/>
              </a:ext>
            </a:extLst>
          </p:cNvPr>
          <p:cNvSpPr/>
          <p:nvPr/>
        </p:nvSpPr>
        <p:spPr>
          <a:xfrm>
            <a:off x="252663" y="847391"/>
            <a:ext cx="74636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cs typeface="Arial" panose="020B0604020202020204" pitchFamily="34" charset="0"/>
                <a:sym typeface="Wingdings" panose="05000000000000000000" pitchFamily="2" charset="2"/>
              </a:rPr>
              <a:t>Gain estimated with a 50 µm </a:t>
            </a:r>
            <a:r>
              <a:rPr lang="en-US" sz="1600" dirty="0" err="1">
                <a:cs typeface="Arial" panose="020B0604020202020204" pitchFamily="34" charset="0"/>
                <a:sym typeface="Wingdings" panose="05000000000000000000" pitchFamily="2" charset="2"/>
              </a:rPr>
              <a:t>PiN</a:t>
            </a:r>
            <a:r>
              <a:rPr lang="en-US" sz="1600" dirty="0">
                <a:cs typeface="Arial" panose="020B0604020202020204" pitchFamily="34" charset="0"/>
                <a:sym typeface="Wingdings" panose="05000000000000000000" pitchFamily="2" charset="2"/>
              </a:rPr>
              <a:t> measured under the same illumination conditions 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9530D317-EC17-40F9-A7A7-26329EA570BD}"/>
              </a:ext>
            </a:extLst>
          </p:cNvPr>
          <p:cNvSpPr/>
          <p:nvPr/>
        </p:nvSpPr>
        <p:spPr>
          <a:xfrm>
            <a:off x="1239427" y="5256555"/>
            <a:ext cx="51246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cs typeface="Arial" panose="020B0604020202020204" pitchFamily="34" charset="0"/>
                <a:sym typeface="Wingdings" panose="05000000000000000000" pitchFamily="2" charset="2"/>
              </a:rPr>
              <a:t>Gain &gt; 1 obtained only for V ≥ 38.5 V (V</a:t>
            </a:r>
            <a:r>
              <a:rPr lang="en-US" sz="1600" baseline="-25000" dirty="0">
                <a:cs typeface="Arial" panose="020B0604020202020204" pitchFamily="34" charset="0"/>
                <a:sym typeface="Wingdings" panose="05000000000000000000" pitchFamily="2" charset="2"/>
              </a:rPr>
              <a:t>FD</a:t>
            </a:r>
            <a:r>
              <a:rPr lang="en-US" sz="1600" dirty="0">
                <a:cs typeface="Arial" panose="020B0604020202020204" pitchFamily="34" charset="0"/>
                <a:sym typeface="Wingdings" panose="05000000000000000000" pitchFamily="2" charset="2"/>
              </a:rPr>
              <a:t>?)</a:t>
            </a:r>
          </a:p>
          <a:p>
            <a:pPr marL="628650" lvl="1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cs typeface="Arial" panose="020B0604020202020204" pitchFamily="34" charset="0"/>
                <a:sym typeface="Wingdings" panose="05000000000000000000" pitchFamily="2" charset="2"/>
              </a:rPr>
              <a:t>In run 1: Gain &gt; 60  at 20V</a:t>
            </a:r>
          </a:p>
          <a:p>
            <a:pPr marL="1714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cs typeface="Arial" panose="020B0604020202020204" pitchFamily="34" charset="0"/>
                <a:sym typeface="Wingdings" panose="05000000000000000000" pitchFamily="2" charset="2"/>
              </a:rPr>
              <a:t>Gain suppression observed when increasing laser power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71C9EAC-45DC-48A1-B79F-F927085EE277}"/>
              </a:ext>
            </a:extLst>
          </p:cNvPr>
          <p:cNvSpPr txBox="1"/>
          <p:nvPr/>
        </p:nvSpPr>
        <p:spPr>
          <a:xfrm>
            <a:off x="7348708" y="1963204"/>
            <a:ext cx="15802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2060"/>
                </a:solidFill>
              </a:rPr>
              <a:t>10% Max Laser Power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53C3BCC2-856A-4D6F-BC0D-49DF0776290A}"/>
              </a:ext>
            </a:extLst>
          </p:cNvPr>
          <p:cNvSpPr/>
          <p:nvPr/>
        </p:nvSpPr>
        <p:spPr>
          <a:xfrm>
            <a:off x="6935377" y="5242044"/>
            <a:ext cx="51246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cs typeface="Arial" panose="020B0604020202020204" pitchFamily="34" charset="0"/>
                <a:sym typeface="Wingdings" panose="05000000000000000000" pitchFamily="2" charset="2"/>
              </a:rPr>
              <a:t>Similar performance in the polished device</a:t>
            </a:r>
          </a:p>
        </p:txBody>
      </p:sp>
    </p:spTree>
    <p:extLst>
      <p:ext uri="{BB962C8B-B14F-4D97-AF65-F5344CB8AC3E}">
        <p14:creationId xmlns:p14="http://schemas.microsoft.com/office/powerpoint/2010/main" val="25117600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38A3D1-9BF7-8ECD-E401-9D699E128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1A23838F-44DD-FC64-CBFA-5416E021491F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Marcador de número de diapositiva 1">
            <a:extLst>
              <a:ext uri="{FF2B5EF4-FFF2-40B4-BE49-F238E27FC236}">
                <a16:creationId xmlns:a16="http://schemas.microsoft.com/office/drawing/2014/main" id="{90751632-821E-F697-7AEA-2A6BC34D3A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74876" y="6483177"/>
            <a:ext cx="535459" cy="323099"/>
          </a:xfrm>
        </p:spPr>
        <p:txBody>
          <a:bodyPr/>
          <a:lstStyle/>
          <a:p>
            <a:fld id="{1374764A-6B52-4A73-9FBE-0C91B1B4C639}" type="slidenum">
              <a:rPr lang="en-GB" smtClean="0">
                <a:solidFill>
                  <a:schemeClr val="bg1"/>
                </a:solidFill>
              </a:rPr>
              <a:pPr/>
              <a:t>11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Rectángulo 19">
            <a:extLst>
              <a:ext uri="{FF2B5EF4-FFF2-40B4-BE49-F238E27FC236}">
                <a16:creationId xmlns:a16="http://schemas.microsoft.com/office/drawing/2014/main" id="{A2BD5C91-74A4-9BFE-0FD1-3D95C92D4FD3}"/>
              </a:ext>
            </a:extLst>
          </p:cNvPr>
          <p:cNvSpPr/>
          <p:nvPr/>
        </p:nvSpPr>
        <p:spPr>
          <a:xfrm>
            <a:off x="252663" y="59986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TiLGAD</a:t>
            </a:r>
            <a:r>
              <a:rPr lang="en-GB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: next steps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4EE3F2A-BDF3-4ABB-BF71-65359CEB8F83}"/>
              </a:ext>
            </a:extLst>
          </p:cNvPr>
          <p:cNvSpPr txBox="1"/>
          <p:nvPr/>
        </p:nvSpPr>
        <p:spPr>
          <a:xfrm>
            <a:off x="677333" y="998704"/>
            <a:ext cx="10362141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Run 2: Samples from wafer 4 (Si-Si) to be </a:t>
            </a:r>
            <a:r>
              <a:rPr lang="en-US" sz="2000" dirty="0">
                <a:solidFill>
                  <a:srgbClr val="0070C0"/>
                </a:solidFill>
              </a:rPr>
              <a:t>diced with laser</a:t>
            </a:r>
            <a:r>
              <a:rPr lang="en-US" sz="2000" dirty="0"/>
              <a:t>:</a:t>
            </a:r>
          </a:p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Already in contact with a European vendor</a:t>
            </a:r>
          </a:p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Once diced and tested,  samples would be available for distribution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New run </a:t>
            </a:r>
            <a:r>
              <a:rPr lang="en-US" sz="2000" dirty="0"/>
              <a:t>in the queue:</a:t>
            </a:r>
          </a:p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Mask set designed, only pending on the success of the laser dicing</a:t>
            </a:r>
          </a:p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If laser dicing does not help, we can modify the process to perform a general etching of the peripheral region at the end of the run.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Not funded by </a:t>
            </a:r>
            <a:r>
              <a:rPr lang="en-US" dirty="0" err="1"/>
              <a:t>AIDAInnova</a:t>
            </a:r>
            <a:r>
              <a:rPr lang="en-US" dirty="0"/>
              <a:t>, but still the samples will be available</a:t>
            </a:r>
          </a:p>
        </p:txBody>
      </p:sp>
    </p:spTree>
    <p:extLst>
      <p:ext uri="{BB962C8B-B14F-4D97-AF65-F5344CB8AC3E}">
        <p14:creationId xmlns:p14="http://schemas.microsoft.com/office/powerpoint/2010/main" val="3205227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464D2470-6256-40EB-B682-32F24E122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D1B1B2-D176-40BE-ADB9-4E20961125E5}" type="slidenum">
              <a:rPr lang="en-GB" smtClean="0">
                <a:solidFill>
                  <a:schemeClr val="bg1"/>
                </a:solidFill>
              </a:rPr>
              <a:pPr/>
              <a:t>12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Rectángulo 19">
            <a:extLst>
              <a:ext uri="{FF2B5EF4-FFF2-40B4-BE49-F238E27FC236}">
                <a16:creationId xmlns:a16="http://schemas.microsoft.com/office/drawing/2014/main" id="{1766357E-C669-496A-9EFB-064C5E9EFA30}"/>
              </a:ext>
            </a:extLst>
          </p:cNvPr>
          <p:cNvSpPr/>
          <p:nvPr/>
        </p:nvSpPr>
        <p:spPr>
          <a:xfrm>
            <a:off x="314826" y="2539236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3D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Detectors</a:t>
            </a:r>
            <a:endParaRPr lang="en-GB" sz="32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0397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Marcador de contenido 8">
            <a:extLst>
              <a:ext uri="{FF2B5EF4-FFF2-40B4-BE49-F238E27FC236}">
                <a16:creationId xmlns:a16="http://schemas.microsoft.com/office/drawing/2014/main" id="{85C2C5B7-F529-7D4F-8588-340C6A765F92}"/>
              </a:ext>
            </a:extLst>
          </p:cNvPr>
          <p:cNvSpPr txBox="1">
            <a:spLocks/>
          </p:cNvSpPr>
          <p:nvPr/>
        </p:nvSpPr>
        <p:spPr>
          <a:xfrm>
            <a:off x="252662" y="956237"/>
            <a:ext cx="5484947" cy="3280481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marL="228600" indent="-228600" algn="just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b="1">
                <a:latin typeface="Trebuchet MS" panose="020B0603020202020204" pitchFamily="34" charset="0"/>
              </a:defRPr>
            </a:lvl1pPr>
            <a:lvl2pPr marL="685800" lvl="1" indent="-228600" algn="just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1">
                <a:solidFill>
                  <a:srgbClr val="C00000"/>
                </a:solidFill>
                <a:latin typeface="Trebuchet MS" panose="020B0603020202020204" pitchFamily="34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/>
              <a:t>Double sided technology improves fabrication reliability and simplifies the processing,</a:t>
            </a:r>
          </a:p>
          <a:p>
            <a:r>
              <a:rPr lang="en-GB" dirty="0"/>
              <a:t>Wafer thickness : 285um +/-10um</a:t>
            </a:r>
          </a:p>
          <a:p>
            <a:r>
              <a:rPr lang="en-GB" dirty="0"/>
              <a:t>HRFZ silicon, p-type&gt;5kohm*cm</a:t>
            </a:r>
          </a:p>
          <a:p>
            <a:r>
              <a:rPr lang="en-GB" dirty="0"/>
              <a:t>P-stop isolation.</a:t>
            </a:r>
          </a:p>
          <a:p>
            <a:r>
              <a:rPr lang="en-GB" dirty="0"/>
              <a:t>Holes diameter 8/10um</a:t>
            </a:r>
          </a:p>
          <a:p>
            <a:r>
              <a:rPr lang="en-GB" dirty="0"/>
              <a:t>Metal opening on the back</a:t>
            </a:r>
          </a:p>
          <a:p>
            <a:endParaRPr lang="en-GB" dirty="0"/>
          </a:p>
          <a:p>
            <a:endParaRPr lang="en-US" b="0" dirty="0"/>
          </a:p>
        </p:txBody>
      </p:sp>
      <p:sp>
        <p:nvSpPr>
          <p:cNvPr id="23" name="Rectángulo 22"/>
          <p:cNvSpPr/>
          <p:nvPr/>
        </p:nvSpPr>
        <p:spPr>
          <a:xfrm>
            <a:off x="252663" y="35350"/>
            <a:ext cx="115623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3D – DS Timing – Run 16069</a:t>
            </a:r>
            <a:endParaRPr lang="en-GB" sz="2800" dirty="0"/>
          </a:p>
        </p:txBody>
      </p:sp>
      <p:sp>
        <p:nvSpPr>
          <p:cNvPr id="17" name="Marcador de número de diapositiva 1">
            <a:extLst>
              <a:ext uri="{FF2B5EF4-FFF2-40B4-BE49-F238E27FC236}">
                <a16:creationId xmlns:a16="http://schemas.microsoft.com/office/drawing/2014/main" id="{26C4DDE8-A1B6-43E3-A48B-2243E0DDE8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74876" y="6483177"/>
            <a:ext cx="535459" cy="323099"/>
          </a:xfrm>
        </p:spPr>
        <p:txBody>
          <a:bodyPr/>
          <a:lstStyle/>
          <a:p>
            <a:fld id="{1374764A-6B52-4A73-9FBE-0C91B1B4C639}" type="slidenum">
              <a:rPr lang="en-GB" smtClean="0">
                <a:solidFill>
                  <a:schemeClr val="bg1"/>
                </a:solidFill>
              </a:rPr>
              <a:pPr/>
              <a:t>13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" name="Imagen 5">
            <a:extLst>
              <a:ext uri="{FF2B5EF4-FFF2-40B4-BE49-F238E27FC236}">
                <a16:creationId xmlns:a16="http://schemas.microsoft.com/office/drawing/2014/main" id="{B7B5F94B-47F2-82D9-4819-4C5F6BE23E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48" r="17883"/>
          <a:stretch/>
        </p:blipFill>
        <p:spPr>
          <a:xfrm>
            <a:off x="6096000" y="916211"/>
            <a:ext cx="5514286" cy="50291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B972C8-2201-A40B-E470-C47F21692F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32" y="3920149"/>
            <a:ext cx="5127605" cy="2339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547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Marcador de contenido 8">
            <a:extLst>
              <a:ext uri="{FF2B5EF4-FFF2-40B4-BE49-F238E27FC236}">
                <a16:creationId xmlns:a16="http://schemas.microsoft.com/office/drawing/2014/main" id="{85C2C5B7-F529-7D4F-8588-340C6A765F92}"/>
              </a:ext>
            </a:extLst>
          </p:cNvPr>
          <p:cNvSpPr txBox="1">
            <a:spLocks/>
          </p:cNvSpPr>
          <p:nvPr/>
        </p:nvSpPr>
        <p:spPr>
          <a:xfrm>
            <a:off x="252662" y="956237"/>
            <a:ext cx="5799737" cy="3280481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US"/>
            </a:defPPr>
            <a:lvl1pPr marL="228600" indent="-228600" algn="just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b="1">
                <a:latin typeface="Trebuchet MS" panose="020B0603020202020204" pitchFamily="34" charset="0"/>
              </a:defRPr>
            </a:lvl1pPr>
            <a:lvl2pPr marL="685800" lvl="1" indent="-228600" algn="just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1">
                <a:solidFill>
                  <a:srgbClr val="C00000"/>
                </a:solidFill>
                <a:latin typeface="Trebuchet MS" panose="020B0603020202020204" pitchFamily="34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just"/>
            <a:r>
              <a:rPr lang="en-GB" sz="1800" b="1" dirty="0">
                <a:latin typeface="Trebuchet MS" panose="020B0603020202020204" pitchFamily="34" charset="0"/>
              </a:rPr>
              <a:t>Run16069: </a:t>
            </a:r>
            <a:r>
              <a:rPr lang="en-GB" dirty="0">
                <a:solidFill>
                  <a:srgbClr val="C00000"/>
                </a:solidFill>
              </a:rPr>
              <a:t>3</a:t>
            </a:r>
            <a:r>
              <a:rPr lang="en-GB" sz="1800" b="1" dirty="0">
                <a:solidFill>
                  <a:srgbClr val="C00000"/>
                </a:solidFill>
                <a:latin typeface="Trebuchet MS" panose="020B0603020202020204" pitchFamily="34" charset="0"/>
              </a:rPr>
              <a:t> Wafers</a:t>
            </a:r>
            <a:r>
              <a:rPr lang="en-GB" sz="1800" dirty="0">
                <a:latin typeface="Trebuchet MS" panose="020B0603020202020204" pitchFamily="34" charset="0"/>
              </a:rPr>
              <a:t>, 100 mm, CNM987 Mask Set</a:t>
            </a:r>
          </a:p>
          <a:p>
            <a:pPr algn="just"/>
            <a:r>
              <a:rPr lang="en-GB" dirty="0"/>
              <a:t>Medi</a:t>
            </a:r>
            <a:r>
              <a:rPr lang="en-GB" sz="1800" b="1" dirty="0">
                <a:latin typeface="Trebuchet MS" panose="020B0603020202020204" pitchFamily="34" charset="0"/>
              </a:rPr>
              <a:t>Pix3.</a:t>
            </a:r>
            <a:r>
              <a:rPr lang="en-GB" sz="1800" dirty="0">
                <a:latin typeface="Trebuchet MS" panose="020B0603020202020204" pitchFamily="34" charset="0"/>
              </a:rPr>
              <a:t> 55x55 µm pitch, 256x256 pixels: </a:t>
            </a:r>
            <a:r>
              <a:rPr lang="en-GB" dirty="0">
                <a:solidFill>
                  <a:srgbClr val="C00000"/>
                </a:solidFill>
              </a:rPr>
              <a:t>8</a:t>
            </a:r>
            <a:r>
              <a:rPr lang="en-GB" sz="1800" b="1" dirty="0">
                <a:solidFill>
                  <a:srgbClr val="C00000"/>
                </a:solidFill>
                <a:latin typeface="Trebuchet MS" panose="020B0603020202020204" pitchFamily="34" charset="0"/>
              </a:rPr>
              <a:t> devices.</a:t>
            </a:r>
          </a:p>
          <a:p>
            <a:pPr algn="just"/>
            <a:r>
              <a:rPr lang="en-GB" sz="1800" b="1" dirty="0" err="1">
                <a:latin typeface="Trebuchet MS" panose="020B0603020202020204" pitchFamily="34" charset="0"/>
              </a:rPr>
              <a:t>Altiroc</a:t>
            </a:r>
            <a:r>
              <a:rPr lang="en-GB" sz="1800" b="1" dirty="0">
                <a:latin typeface="Trebuchet MS" panose="020B0603020202020204" pitchFamily="34" charset="0"/>
              </a:rPr>
              <a:t> 1.</a:t>
            </a:r>
            <a:r>
              <a:rPr lang="en-GB" sz="1800" dirty="0">
                <a:latin typeface="Trebuchet MS" panose="020B0603020202020204" pitchFamily="34" charset="0"/>
              </a:rPr>
              <a:t> 300x300 µm pitch, 40x45 pixels: </a:t>
            </a:r>
            <a:r>
              <a:rPr lang="en-GB" dirty="0">
                <a:solidFill>
                  <a:srgbClr val="C00000"/>
                </a:solidFill>
              </a:rPr>
              <a:t>24</a:t>
            </a:r>
            <a:r>
              <a:rPr lang="en-GB" sz="1800" b="1" dirty="0">
                <a:solidFill>
                  <a:srgbClr val="C00000"/>
                </a:solidFill>
                <a:latin typeface="Trebuchet MS" panose="020B0603020202020204" pitchFamily="34" charset="0"/>
              </a:rPr>
              <a:t> devices.</a:t>
            </a:r>
            <a:endParaRPr lang="en-GB" sz="1800" dirty="0">
              <a:latin typeface="Trebuchet MS" panose="020B0603020202020204" pitchFamily="34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252663" y="35350"/>
            <a:ext cx="115623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3D – DS Timing – Run 16069</a:t>
            </a:r>
            <a:endParaRPr lang="en-GB" sz="2800" dirty="0"/>
          </a:p>
        </p:txBody>
      </p:sp>
      <p:sp>
        <p:nvSpPr>
          <p:cNvPr id="17" name="Marcador de número de diapositiva 1">
            <a:extLst>
              <a:ext uri="{FF2B5EF4-FFF2-40B4-BE49-F238E27FC236}">
                <a16:creationId xmlns:a16="http://schemas.microsoft.com/office/drawing/2014/main" id="{26C4DDE8-A1B6-43E3-A48B-2243E0DDE8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74876" y="6483177"/>
            <a:ext cx="535459" cy="323099"/>
          </a:xfrm>
        </p:spPr>
        <p:txBody>
          <a:bodyPr/>
          <a:lstStyle/>
          <a:p>
            <a:fld id="{1374764A-6B52-4A73-9FBE-0C91B1B4C639}" type="slidenum">
              <a:rPr lang="en-GB" smtClean="0">
                <a:solidFill>
                  <a:schemeClr val="bg1"/>
                </a:solidFill>
              </a:rPr>
              <a:pPr/>
              <a:t>14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A5E496-F983-BF6B-92D4-5B718DCC83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403" y="2771480"/>
            <a:ext cx="4499739" cy="3374803"/>
          </a:xfrm>
          <a:prstGeom prst="rect">
            <a:avLst/>
          </a:prstGeom>
        </p:spPr>
      </p:pic>
      <p:pic>
        <p:nvPicPr>
          <p:cNvPr id="2" name="Imagen 5">
            <a:extLst>
              <a:ext uri="{FF2B5EF4-FFF2-40B4-BE49-F238E27FC236}">
                <a16:creationId xmlns:a16="http://schemas.microsoft.com/office/drawing/2014/main" id="{35A8E0FE-DBD7-7242-AD0A-7DCF40D06AA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48" r="17883"/>
          <a:stretch/>
        </p:blipFill>
        <p:spPr>
          <a:xfrm>
            <a:off x="6096000" y="916211"/>
            <a:ext cx="5514286" cy="5029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3759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ángulo 22"/>
          <p:cNvSpPr/>
          <p:nvPr/>
        </p:nvSpPr>
        <p:spPr>
          <a:xfrm>
            <a:off x="252663" y="35350"/>
            <a:ext cx="115623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3D – DS Timing – Non Timing Run</a:t>
            </a:r>
            <a:endParaRPr lang="en-GB" sz="2800" dirty="0"/>
          </a:p>
        </p:txBody>
      </p:sp>
      <p:sp>
        <p:nvSpPr>
          <p:cNvPr id="17" name="Marcador de número de diapositiva 1">
            <a:extLst>
              <a:ext uri="{FF2B5EF4-FFF2-40B4-BE49-F238E27FC236}">
                <a16:creationId xmlns:a16="http://schemas.microsoft.com/office/drawing/2014/main" id="{26C4DDE8-A1B6-43E3-A48B-2243E0DDE8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74876" y="6483177"/>
            <a:ext cx="535459" cy="323099"/>
          </a:xfrm>
        </p:spPr>
        <p:txBody>
          <a:bodyPr/>
          <a:lstStyle/>
          <a:p>
            <a:fld id="{1374764A-6B52-4A73-9FBE-0C91B1B4C639}" type="slidenum">
              <a:rPr lang="en-GB" smtClean="0">
                <a:solidFill>
                  <a:schemeClr val="bg1"/>
                </a:solidFill>
              </a:rPr>
              <a:pPr/>
              <a:t>15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7B0DB39-5C8E-4872-83D6-70931D20B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2914" y="1343022"/>
            <a:ext cx="5581626" cy="412257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0BCAFA34-7620-4A06-BA14-51E86A7384EF}"/>
              </a:ext>
            </a:extLst>
          </p:cNvPr>
          <p:cNvSpPr/>
          <p:nvPr/>
        </p:nvSpPr>
        <p:spPr>
          <a:xfrm>
            <a:off x="5571113" y="5385285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hlinkClick r:id="rId4"/>
              </a:rPr>
              <a:t>https://indico.cern.ch/event/1402825/contributions/5998053/attachments/2879629/5044461/DRD3-Timing.pdf</a:t>
            </a:r>
            <a:endParaRPr lang="en-GB" sz="14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CCFA090-D8B4-4DAA-AFAA-0861515F85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461" y="698200"/>
            <a:ext cx="5888540" cy="255083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BE22A74-4DB5-4561-B4A7-AA48B0041A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887" y="3068530"/>
            <a:ext cx="2286000" cy="3190875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5B4EE8AA-CCA3-447A-A523-C1DF160CD8A6}"/>
              </a:ext>
            </a:extLst>
          </p:cNvPr>
          <p:cNvSpPr txBox="1"/>
          <p:nvPr/>
        </p:nvSpPr>
        <p:spPr>
          <a:xfrm>
            <a:off x="2966844" y="3443167"/>
            <a:ext cx="32737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Insertable B-layer production: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Double 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230µm active thickness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50 x 50µm</a:t>
            </a:r>
            <a:r>
              <a:rPr lang="en-GB" baseline="30000" dirty="0"/>
              <a:t>2 </a:t>
            </a:r>
            <a:r>
              <a:rPr lang="en-GB" dirty="0"/>
              <a:t>unit cell size</a:t>
            </a:r>
            <a:endParaRPr lang="en-GB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100 x 100µm</a:t>
            </a:r>
            <a:r>
              <a:rPr lang="en-GB" baseline="30000" dirty="0"/>
              <a:t>2  </a:t>
            </a:r>
            <a:r>
              <a:rPr lang="en-GB" dirty="0"/>
              <a:t>active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Depletion voltage 5-10V</a:t>
            </a:r>
          </a:p>
        </p:txBody>
      </p:sp>
    </p:spTree>
    <p:extLst>
      <p:ext uri="{BB962C8B-B14F-4D97-AF65-F5344CB8AC3E}">
        <p14:creationId xmlns:p14="http://schemas.microsoft.com/office/powerpoint/2010/main" val="1711975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ángulo 22"/>
          <p:cNvSpPr/>
          <p:nvPr/>
        </p:nvSpPr>
        <p:spPr>
          <a:xfrm>
            <a:off x="-221196" y="51684"/>
            <a:ext cx="115623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3D – DS Timing – Simulation TCAD – Electric field Uniformity</a:t>
            </a:r>
            <a:endParaRPr lang="en-GB" sz="2800" dirty="0"/>
          </a:p>
        </p:txBody>
      </p:sp>
      <p:sp>
        <p:nvSpPr>
          <p:cNvPr id="17" name="Marcador de número de diapositiva 1">
            <a:extLst>
              <a:ext uri="{FF2B5EF4-FFF2-40B4-BE49-F238E27FC236}">
                <a16:creationId xmlns:a16="http://schemas.microsoft.com/office/drawing/2014/main" id="{26C4DDE8-A1B6-43E3-A48B-2243E0DDE8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74876" y="6483177"/>
            <a:ext cx="535459" cy="323099"/>
          </a:xfrm>
        </p:spPr>
        <p:txBody>
          <a:bodyPr/>
          <a:lstStyle/>
          <a:p>
            <a:fld id="{1374764A-6B52-4A73-9FBE-0C91B1B4C639}" type="slidenum">
              <a:rPr lang="en-GB" smtClean="0">
                <a:solidFill>
                  <a:schemeClr val="bg1"/>
                </a:solidFill>
              </a:rPr>
              <a:pPr/>
              <a:t>16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3DFAAB2C-BEAC-434F-8F91-8F17E5EAE1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60" y="1080367"/>
            <a:ext cx="1135192" cy="433684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4F43FA64-47E9-4074-88B2-E5E0B3DDD8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578453" y="1314705"/>
            <a:ext cx="2141283" cy="3535451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004578E0-7FF1-4DB5-9509-ED4EB21992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448" y="1029964"/>
            <a:ext cx="1435656" cy="4278255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1FCD129A-3D45-4CCD-AC75-A2CBAE57C1E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319324" y="2380924"/>
            <a:ext cx="3014659" cy="1761452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84A4552F-2A65-411E-89A0-EC01A0E507E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248" y="1053445"/>
            <a:ext cx="742460" cy="4734101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498506E4-87D8-4ED4-B4A6-6E036A3EF42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634" y="1785573"/>
            <a:ext cx="2312958" cy="230257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D15064E8-4E59-4F84-AB9F-4B6A6B1A23A2}"/>
              </a:ext>
            </a:extLst>
          </p:cNvPr>
          <p:cNvSpPr txBox="1"/>
          <p:nvPr/>
        </p:nvSpPr>
        <p:spPr>
          <a:xfrm>
            <a:off x="335360" y="5594809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Important: hexagonal structures feature 2 pixels, orthogonal only 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Strong electric fields near n-columns, lower values between pixels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AD76D7E-DCDF-4C64-9D74-5C1424F5DC8C}"/>
              </a:ext>
            </a:extLst>
          </p:cNvPr>
          <p:cNvSpPr txBox="1"/>
          <p:nvPr/>
        </p:nvSpPr>
        <p:spPr>
          <a:xfrm>
            <a:off x="9548033" y="131470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Orthogonal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1DDD3D15-AB3A-464F-88A7-22CE61D45AE7}"/>
              </a:ext>
            </a:extLst>
          </p:cNvPr>
          <p:cNvSpPr txBox="1"/>
          <p:nvPr/>
        </p:nvSpPr>
        <p:spPr>
          <a:xfrm>
            <a:off x="1533779" y="954410"/>
            <a:ext cx="20683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Hexagonal  30µm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6165892-A7A6-475B-B77F-8600E1359042}"/>
              </a:ext>
            </a:extLst>
          </p:cNvPr>
          <p:cNvSpPr txBox="1"/>
          <p:nvPr/>
        </p:nvSpPr>
        <p:spPr>
          <a:xfrm>
            <a:off x="5687191" y="1248465"/>
            <a:ext cx="2341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Hexagonal  50µm</a:t>
            </a:r>
          </a:p>
        </p:txBody>
      </p:sp>
    </p:spTree>
    <p:extLst>
      <p:ext uri="{BB962C8B-B14F-4D97-AF65-F5344CB8AC3E}">
        <p14:creationId xmlns:p14="http://schemas.microsoft.com/office/powerpoint/2010/main" val="2059685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ángulo 22"/>
          <p:cNvSpPr/>
          <p:nvPr/>
        </p:nvSpPr>
        <p:spPr>
          <a:xfrm>
            <a:off x="252663" y="35350"/>
            <a:ext cx="115623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3D – DS Timing – Run 16069 – TCAD Simulation</a:t>
            </a:r>
            <a:endParaRPr lang="en-GB" sz="2800" dirty="0"/>
          </a:p>
        </p:txBody>
      </p:sp>
      <p:sp>
        <p:nvSpPr>
          <p:cNvPr id="17" name="Marcador de número de diapositiva 1">
            <a:extLst>
              <a:ext uri="{FF2B5EF4-FFF2-40B4-BE49-F238E27FC236}">
                <a16:creationId xmlns:a16="http://schemas.microsoft.com/office/drawing/2014/main" id="{26C4DDE8-A1B6-43E3-A48B-2243E0DDE8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74876" y="6483177"/>
            <a:ext cx="535459" cy="323099"/>
          </a:xfrm>
        </p:spPr>
        <p:txBody>
          <a:bodyPr/>
          <a:lstStyle/>
          <a:p>
            <a:fld id="{1374764A-6B52-4A73-9FBE-0C91B1B4C639}" type="slidenum">
              <a:rPr lang="en-GB" smtClean="0">
                <a:solidFill>
                  <a:schemeClr val="bg1"/>
                </a:solidFill>
              </a:rPr>
              <a:pPr/>
              <a:t>17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05254E9-4752-4301-9C3C-60FC826A23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8" y="598594"/>
            <a:ext cx="3835818" cy="287686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9EA2B66E-218B-492E-8828-4D9B15D506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757" y="598593"/>
            <a:ext cx="3835818" cy="287686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63F41A95-614E-4604-A8C9-F7EB820F34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7097" y="598592"/>
            <a:ext cx="3773873" cy="283040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136341BA-3E4F-43EC-80A5-58B83E9C78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92" y="3428997"/>
            <a:ext cx="3942974" cy="2957231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0138DCAF-E7A4-4DD4-809B-4F3B27063B91}"/>
              </a:ext>
            </a:extLst>
          </p:cNvPr>
          <p:cNvSpPr txBox="1"/>
          <p:nvPr/>
        </p:nvSpPr>
        <p:spPr>
          <a:xfrm>
            <a:off x="8292599" y="3612750"/>
            <a:ext cx="314977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Electric field distribution slightly more uniform for hexagonal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Stronger electric field for hexagonal geometries throughout the sensor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Need to improve simulations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Oscar Ferrer PhD thesis.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2AA8957C-4F43-4761-BAA3-4B0876F3F5E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277" y="3452227"/>
            <a:ext cx="3942974" cy="295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9320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ángulo 22"/>
          <p:cNvSpPr/>
          <p:nvPr/>
        </p:nvSpPr>
        <p:spPr>
          <a:xfrm>
            <a:off x="252663" y="35350"/>
            <a:ext cx="115623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3D – DS Timing – TCAD Optimisation</a:t>
            </a:r>
            <a:endParaRPr lang="en-GB" sz="2800" dirty="0"/>
          </a:p>
        </p:txBody>
      </p:sp>
      <p:sp>
        <p:nvSpPr>
          <p:cNvPr id="17" name="Marcador de número de diapositiva 1">
            <a:extLst>
              <a:ext uri="{FF2B5EF4-FFF2-40B4-BE49-F238E27FC236}">
                <a16:creationId xmlns:a16="http://schemas.microsoft.com/office/drawing/2014/main" id="{26C4DDE8-A1B6-43E3-A48B-2243E0DDE8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74876" y="6483177"/>
            <a:ext cx="535459" cy="323099"/>
          </a:xfrm>
        </p:spPr>
        <p:txBody>
          <a:bodyPr/>
          <a:lstStyle/>
          <a:p>
            <a:fld id="{1374764A-6B52-4A73-9FBE-0C91B1B4C639}" type="slidenum">
              <a:rPr lang="en-GB" smtClean="0">
                <a:solidFill>
                  <a:schemeClr val="bg1"/>
                </a:solidFill>
              </a:rPr>
              <a:pPr/>
              <a:t>18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7" name="Google Shape;319;p28" title="ezgif-6597d99b4ed716.gif">
            <a:extLst>
              <a:ext uri="{FF2B5EF4-FFF2-40B4-BE49-F238E27FC236}">
                <a16:creationId xmlns:a16="http://schemas.microsoft.com/office/drawing/2014/main" id="{A8122322-E0C4-4BAA-AB36-CEC04538AF5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3790"/>
          <a:stretch/>
        </p:blipFill>
        <p:spPr>
          <a:xfrm>
            <a:off x="4562165" y="3564612"/>
            <a:ext cx="10034417" cy="276287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320;p28">
            <a:extLst>
              <a:ext uri="{FF2B5EF4-FFF2-40B4-BE49-F238E27FC236}">
                <a16:creationId xmlns:a16="http://schemas.microsoft.com/office/drawing/2014/main" id="{B7751C23-7018-47D8-AC7E-7388FEC399A6}"/>
              </a:ext>
            </a:extLst>
          </p:cNvPr>
          <p:cNvSpPr txBox="1">
            <a:spLocks/>
          </p:cNvSpPr>
          <p:nvPr/>
        </p:nvSpPr>
        <p:spPr>
          <a:xfrm>
            <a:off x="454930" y="845809"/>
            <a:ext cx="4375195" cy="4981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67" b="1" dirty="0">
                <a:solidFill>
                  <a:schemeClr val="dk1"/>
                </a:solidFill>
              </a:rPr>
              <a:t>Geometry specifications:</a:t>
            </a:r>
          </a:p>
          <a:p>
            <a:pPr lvl="1" indent="-406390">
              <a:buClr>
                <a:schemeClr val="dk1"/>
              </a:buClr>
              <a:buSzPts val="1200"/>
            </a:pPr>
            <a:r>
              <a:rPr lang="en-GB" sz="1600" dirty="0">
                <a:solidFill>
                  <a:schemeClr val="dk1"/>
                </a:solidFill>
              </a:rPr>
              <a:t>Pitch = 50 um</a:t>
            </a:r>
          </a:p>
          <a:p>
            <a:pPr lvl="1" indent="-406390">
              <a:buClr>
                <a:schemeClr val="dk1"/>
              </a:buClr>
              <a:buSzPts val="1200"/>
            </a:pPr>
            <a:r>
              <a:rPr lang="en-GB" sz="1600" dirty="0">
                <a:solidFill>
                  <a:schemeClr val="dk1"/>
                </a:solidFill>
              </a:rPr>
              <a:t>N col. gap = </a:t>
            </a:r>
            <a:r>
              <a:rPr lang="en-GB" sz="1600" dirty="0">
                <a:solidFill>
                  <a:srgbClr val="FF0000"/>
                </a:solidFill>
              </a:rPr>
              <a:t>20</a:t>
            </a:r>
            <a:r>
              <a:rPr lang="en-GB" sz="1600" dirty="0">
                <a:solidFill>
                  <a:schemeClr val="dk1"/>
                </a:solidFill>
              </a:rPr>
              <a:t>, </a:t>
            </a:r>
            <a:r>
              <a:rPr lang="en-GB" sz="1600" dirty="0">
                <a:solidFill>
                  <a:srgbClr val="38761D"/>
                </a:solidFill>
              </a:rPr>
              <a:t>35</a:t>
            </a:r>
            <a:r>
              <a:rPr lang="en-GB" sz="1600" dirty="0">
                <a:solidFill>
                  <a:schemeClr val="dk1"/>
                </a:solidFill>
              </a:rPr>
              <a:t>, </a:t>
            </a:r>
            <a:r>
              <a:rPr lang="en-GB" sz="1600" dirty="0">
                <a:solidFill>
                  <a:srgbClr val="0033A0"/>
                </a:solidFill>
              </a:rPr>
              <a:t>50</a:t>
            </a:r>
            <a:r>
              <a:rPr lang="en-GB" sz="1600" dirty="0">
                <a:solidFill>
                  <a:schemeClr val="dk1"/>
                </a:solidFill>
              </a:rPr>
              <a:t> um</a:t>
            </a:r>
          </a:p>
          <a:p>
            <a:pPr lvl="1" indent="-406390">
              <a:buClr>
                <a:schemeClr val="dk1"/>
              </a:buClr>
              <a:buSzPts val="1200"/>
            </a:pPr>
            <a:r>
              <a:rPr lang="en-GB" sz="1600" dirty="0">
                <a:solidFill>
                  <a:schemeClr val="dk1"/>
                </a:solidFill>
              </a:rPr>
              <a:t>P col. gap = 20 um</a:t>
            </a:r>
          </a:p>
          <a:p>
            <a:pPr lvl="1" indent="-406390">
              <a:buClr>
                <a:schemeClr val="dk1"/>
              </a:buClr>
              <a:buSzPts val="1200"/>
            </a:pPr>
            <a:r>
              <a:rPr lang="en-GB" sz="1600" dirty="0">
                <a:solidFill>
                  <a:schemeClr val="dk1"/>
                </a:solidFill>
              </a:rPr>
              <a:t>Thickness = 285um</a:t>
            </a:r>
          </a:p>
          <a:p>
            <a:pPr lvl="1" indent="-406390">
              <a:buClr>
                <a:schemeClr val="dk1"/>
              </a:buClr>
              <a:buSzPts val="1200"/>
            </a:pPr>
            <a:r>
              <a:rPr lang="en-GB" sz="1600" dirty="0">
                <a:solidFill>
                  <a:schemeClr val="dk1"/>
                </a:solidFill>
              </a:rPr>
              <a:t>Col. Diameter = 12 um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>
              <a:solidFill>
                <a:schemeClr val="dk1"/>
              </a:solidFill>
            </a:endParaRPr>
          </a:p>
          <a:p>
            <a:pPr>
              <a:buClr>
                <a:schemeClr val="dk1"/>
              </a:buClr>
            </a:pPr>
            <a:r>
              <a:rPr lang="en-GB" sz="1800" dirty="0">
                <a:solidFill>
                  <a:schemeClr val="dk1"/>
                </a:solidFill>
              </a:rPr>
              <a:t>Observations:</a:t>
            </a:r>
          </a:p>
          <a:p>
            <a:pPr lvl="1">
              <a:buClr>
                <a:schemeClr val="dk1"/>
              </a:buClr>
            </a:pPr>
            <a:r>
              <a:rPr lang="en-GB" sz="1800" dirty="0">
                <a:solidFill>
                  <a:schemeClr val="dk1"/>
                </a:solidFill>
              </a:rPr>
              <a:t>Smaller n col. gaps (e.g., 20um), stronger electric field coupling than larger gaps (e.g., 50um) which reduce the overlap and coupling between electrodes.</a:t>
            </a:r>
          </a:p>
        </p:txBody>
      </p:sp>
      <p:pic>
        <p:nvPicPr>
          <p:cNvPr id="9" name="Google Shape;321;p28" title="ezgif-615258d44ac56b.gif">
            <a:extLst>
              <a:ext uri="{FF2B5EF4-FFF2-40B4-BE49-F238E27FC236}">
                <a16:creationId xmlns:a16="http://schemas.microsoft.com/office/drawing/2014/main" id="{EE4F83C4-7EF3-4C02-933B-AC1C1FA0C94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b="6208"/>
          <a:stretch/>
        </p:blipFill>
        <p:spPr>
          <a:xfrm>
            <a:off x="4648530" y="1022601"/>
            <a:ext cx="10034417" cy="237961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327;p28">
            <a:extLst>
              <a:ext uri="{FF2B5EF4-FFF2-40B4-BE49-F238E27FC236}">
                <a16:creationId xmlns:a16="http://schemas.microsoft.com/office/drawing/2014/main" id="{62B1CB9C-16B0-40F3-B2AB-D710116DA8B1}"/>
              </a:ext>
            </a:extLst>
          </p:cNvPr>
          <p:cNvSpPr/>
          <p:nvPr/>
        </p:nvSpPr>
        <p:spPr>
          <a:xfrm>
            <a:off x="454930" y="994690"/>
            <a:ext cx="4193600" cy="1866497"/>
          </a:xfrm>
          <a:prstGeom prst="rect">
            <a:avLst/>
          </a:prstGeom>
          <a:noFill/>
          <a:ln w="19050" cap="flat" cmpd="sng">
            <a:solidFill>
              <a:srgbClr val="0033A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pic>
        <p:nvPicPr>
          <p:cNvPr id="11" name="Google Shape;430;p34" title="logo-300dpi.jpg">
            <a:extLst>
              <a:ext uri="{FF2B5EF4-FFF2-40B4-BE49-F238E27FC236}">
                <a16:creationId xmlns:a16="http://schemas.microsoft.com/office/drawing/2014/main" id="{ACC24699-5BBC-4C9F-8051-9DC93FF6B6EA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00586" y="5801631"/>
            <a:ext cx="955631" cy="652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431;p34" title="Logo EP R&amp;D 3.jpg">
            <a:extLst>
              <a:ext uri="{FF2B5EF4-FFF2-40B4-BE49-F238E27FC236}">
                <a16:creationId xmlns:a16="http://schemas.microsoft.com/office/drawing/2014/main" id="{CFD4C507-BA19-4D60-914A-B4BE14778E58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5801631"/>
            <a:ext cx="992677" cy="6169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82EDB69-4A9B-4780-8D70-A8DA75063722}"/>
              </a:ext>
            </a:extLst>
          </p:cNvPr>
          <p:cNvSpPr txBox="1"/>
          <p:nvPr/>
        </p:nvSpPr>
        <p:spPr>
          <a:xfrm>
            <a:off x="2094270" y="6027174"/>
            <a:ext cx="3785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Plots taken from </a:t>
            </a:r>
            <a:r>
              <a:rPr lang="en-GB" dirty="0">
                <a:solidFill>
                  <a:schemeClr val="dk1"/>
                </a:solidFill>
                <a:highlight>
                  <a:srgbClr val="FFFFFF"/>
                </a:highlight>
              </a:rPr>
              <a:t>Alfonso </a:t>
            </a:r>
            <a:r>
              <a:rPr lang="en-GB" dirty="0" err="1">
                <a:solidFill>
                  <a:schemeClr val="dk1"/>
                </a:solidFill>
                <a:highlight>
                  <a:srgbClr val="FFFFFF"/>
                </a:highlight>
              </a:rPr>
              <a:t>Puicercus</a:t>
            </a:r>
            <a:r>
              <a:rPr lang="en-GB" dirty="0">
                <a:solidFill>
                  <a:schemeClr val="dk1"/>
                </a:solidFill>
                <a:highlight>
                  <a:srgbClr val="FFFFFF"/>
                </a:highlight>
              </a:rPr>
              <a:t>. </a:t>
            </a:r>
          </a:p>
          <a:p>
            <a:endParaRPr lang="en-GB" dirty="0"/>
          </a:p>
        </p:txBody>
      </p:sp>
      <p:sp>
        <p:nvSpPr>
          <p:cNvPr id="13" name="Google Shape;325;p28">
            <a:extLst>
              <a:ext uri="{FF2B5EF4-FFF2-40B4-BE49-F238E27FC236}">
                <a16:creationId xmlns:a16="http://schemas.microsoft.com/office/drawing/2014/main" id="{3B4D170E-07BD-4277-A654-083209763935}"/>
              </a:ext>
            </a:extLst>
          </p:cNvPr>
          <p:cNvSpPr txBox="1"/>
          <p:nvPr/>
        </p:nvSpPr>
        <p:spPr>
          <a:xfrm>
            <a:off x="6340271" y="3205413"/>
            <a:ext cx="13545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0033A0"/>
                </a:solidFill>
              </a:rPr>
              <a:t>Current</a:t>
            </a:r>
            <a:endParaRPr dirty="0">
              <a:solidFill>
                <a:srgbClr val="0033A0"/>
              </a:solidFill>
            </a:endParaRPr>
          </a:p>
        </p:txBody>
      </p:sp>
      <p:sp>
        <p:nvSpPr>
          <p:cNvPr id="14" name="Google Shape;326;p28">
            <a:extLst>
              <a:ext uri="{FF2B5EF4-FFF2-40B4-BE49-F238E27FC236}">
                <a16:creationId xmlns:a16="http://schemas.microsoft.com/office/drawing/2014/main" id="{1339A225-4052-4C47-8EFF-393E04CB5CE1}"/>
              </a:ext>
            </a:extLst>
          </p:cNvPr>
          <p:cNvSpPr txBox="1"/>
          <p:nvPr/>
        </p:nvSpPr>
        <p:spPr>
          <a:xfrm>
            <a:off x="10177944" y="3093167"/>
            <a:ext cx="13545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0033A0"/>
                </a:solidFill>
              </a:rPr>
              <a:t>Electric Field</a:t>
            </a:r>
            <a:endParaRPr dirty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750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4"/>
          </p:nvPr>
        </p:nvSpPr>
        <p:spPr>
          <a:xfrm>
            <a:off x="10074876" y="6483177"/>
            <a:ext cx="535459" cy="323099"/>
          </a:xfrm>
        </p:spPr>
        <p:txBody>
          <a:bodyPr/>
          <a:lstStyle/>
          <a:p>
            <a:fld id="{1374764A-6B52-4A73-9FBE-0C91B1B4C639}" type="slidenum">
              <a:rPr lang="en-GB" smtClean="0">
                <a:solidFill>
                  <a:schemeClr val="bg1"/>
                </a:solidFill>
              </a:rPr>
              <a:pPr/>
              <a:t>1</a:t>
            </a:fld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3" name="Conector recto 2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/>
          <p:cNvSpPr/>
          <p:nvPr/>
        </p:nvSpPr>
        <p:spPr>
          <a:xfrm>
            <a:off x="252663" y="40232"/>
            <a:ext cx="115623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Current Status of the CNM </a:t>
            </a:r>
            <a:r>
              <a:rPr lang="en-US" sz="28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AidaInnova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Runs</a:t>
            </a:r>
            <a:endParaRPr lang="en-GB" sz="2800" dirty="0"/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E32F77CB-C162-4016-B0E7-1A831A09FC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183858"/>
              </p:ext>
            </p:extLst>
          </p:nvPr>
        </p:nvGraphicFramePr>
        <p:xfrm>
          <a:off x="641352" y="745947"/>
          <a:ext cx="10784970" cy="55898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54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772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710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Run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Description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Clean</a:t>
                      </a:r>
                      <a:r>
                        <a:rPr lang="en-GB" sz="1800" baseline="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Room Step</a:t>
                      </a:r>
                      <a:endParaRPr lang="en-GB" sz="1800" dirty="0">
                        <a:solidFill>
                          <a:schemeClr val="tx1"/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72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15543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150 mm 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Timepix4</a:t>
                      </a:r>
                      <a:r>
                        <a:rPr lang="en-GB" sz="1400" b="1" baseline="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</a:t>
                      </a:r>
                      <a:r>
                        <a:rPr lang="en-GB" sz="1400" b="1" baseline="0" dirty="0" err="1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PiN</a:t>
                      </a:r>
                      <a:r>
                        <a:rPr lang="en-GB" sz="1400" baseline="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, </a:t>
                      </a:r>
                      <a:r>
                        <a:rPr lang="it-IT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Si (300 µm)</a:t>
                      </a:r>
                      <a:r>
                        <a:rPr lang="en-GB" sz="1400" baseline="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,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6PN1. </a:t>
                      </a:r>
                      <a:r>
                        <a:rPr lang="en-GB" sz="1400" b="1" dirty="0" err="1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AidaInnova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WP3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Production Completed</a:t>
                      </a:r>
                    </a:p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(Characterization at 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Nikhef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3703319"/>
                  </a:ext>
                </a:extLst>
              </a:tr>
              <a:tr h="6672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16020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150 mm 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AC-LGAD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, </a:t>
                      </a:r>
                      <a:r>
                        <a:rPr lang="it-IT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Si (300 µm) and Si-Si (50/350 µm),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6LG4. 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RD50, </a:t>
                      </a:r>
                      <a:r>
                        <a:rPr lang="en-GB" sz="1400" b="1" dirty="0" err="1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AidaInnova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WP6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kern="12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Production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Completed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(Electrical Characterization)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8514568"/>
                  </a:ext>
                </a:extLst>
              </a:tr>
              <a:tr h="6672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16069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100 mm 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3D-DS Timing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, Si (</a:t>
                      </a:r>
                      <a:r>
                        <a:rPr lang="it-IT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285 µm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),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240 </a:t>
                      </a:r>
                      <a:r>
                        <a:rPr lang="it-IT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µm depth columns, 10 µm columns diameter. </a:t>
                      </a:r>
                      <a:r>
                        <a:rPr lang="it-IT" sz="1400" b="1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RD50, AidaInnova WP6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kern="12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Production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Completed</a:t>
                      </a:r>
                    </a:p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(Electrical Characterization)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2702327"/>
                  </a:ext>
                </a:extLst>
              </a:tr>
              <a:tr h="74526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16421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100 mm 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Timepix3</a:t>
                      </a:r>
                      <a:r>
                        <a:rPr lang="en-GB" sz="1400" b="1" baseline="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Trench </a:t>
                      </a:r>
                      <a:r>
                        <a:rPr lang="en-GB" sz="1400" b="1" baseline="0" dirty="0" err="1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iLGAD</a:t>
                      </a:r>
                      <a:r>
                        <a:rPr lang="en-GB" sz="1400" baseline="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on epitaxial and Si-Si wafers, 4TI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LG. </a:t>
                      </a:r>
                      <a:r>
                        <a:rPr lang="en-GB" sz="1400" b="1" dirty="0">
                          <a:solidFill>
                            <a:srgbClr val="C00000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Engineering Run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. 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RD50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AidaInnova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WP6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kern="12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Production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Completed</a:t>
                      </a:r>
                    </a:p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(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Electrical Characterization finished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6756459"/>
                  </a:ext>
                </a:extLst>
              </a:tr>
              <a:tr h="74526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17941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100 mm 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Timepix4</a:t>
                      </a:r>
                      <a:r>
                        <a:rPr lang="en-GB" sz="1400" b="1" baseline="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Trench </a:t>
                      </a:r>
                      <a:r>
                        <a:rPr lang="en-GB" sz="1400" b="1" baseline="0" dirty="0" err="1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iLGAD</a:t>
                      </a:r>
                      <a:r>
                        <a:rPr lang="en-GB" sz="1400" baseline="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on epitaxial and </a:t>
                      </a:r>
                      <a:r>
                        <a:rPr lang="it-IT" sz="1400" baseline="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Si-Si wafers</a:t>
                      </a:r>
                      <a:r>
                        <a:rPr lang="en-GB" sz="1400" baseline="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, 4TILG, </a:t>
                      </a:r>
                      <a:r>
                        <a:rPr lang="en-GB" sz="1400" b="1" baseline="0" dirty="0">
                          <a:solidFill>
                            <a:srgbClr val="C00000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first version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. </a:t>
                      </a:r>
                      <a:r>
                        <a:rPr lang="en-GB" sz="1400" b="1" dirty="0">
                          <a:solidFill>
                            <a:srgbClr val="C00000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Engineering Run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AidaInnova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WP6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kern="12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Production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Completed</a:t>
                      </a:r>
                    </a:p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(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Electrical Characterization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952328"/>
                  </a:ext>
                </a:extLst>
              </a:tr>
              <a:tr h="74526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18245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100 mm 3D timing 285um </a:t>
                      </a:r>
                      <a:r>
                        <a:rPr lang="es-ES" sz="1400" dirty="0" err="1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thick</a:t>
                      </a:r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</a:t>
                      </a:r>
                      <a:r>
                        <a:rPr lang="es-ES" sz="1400" dirty="0" err="1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wafers</a:t>
                      </a:r>
                      <a:endParaRPr lang="es-ES" sz="1400" dirty="0">
                        <a:solidFill>
                          <a:schemeClr val="tx1"/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AidaInnova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WP6</a:t>
                      </a:r>
                      <a:endParaRPr lang="en-GB" sz="1400" dirty="0">
                        <a:solidFill>
                          <a:schemeClr val="tx1"/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Production at step 29/109</a:t>
                      </a:r>
                    </a:p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(Production delayed until end of 2025)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5146509"/>
                  </a:ext>
                </a:extLst>
              </a:tr>
              <a:tr h="74526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100 mm </a:t>
                      </a:r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Timepix4</a:t>
                      </a:r>
                      <a:r>
                        <a:rPr lang="en-GB" sz="1400" b="1" baseline="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 Trench </a:t>
                      </a:r>
                      <a:r>
                        <a:rPr lang="en-GB" sz="1400" b="1" baseline="0" dirty="0" err="1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iLGAD</a:t>
                      </a:r>
                      <a:r>
                        <a:rPr lang="en-GB" sz="1400" baseline="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, Epitaxial </a:t>
                      </a:r>
                      <a:r>
                        <a:rPr lang="it-IT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and Si-Si wafers</a:t>
                      </a:r>
                      <a:r>
                        <a:rPr lang="en-GB" sz="1400" baseline="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, 4TILG, </a:t>
                      </a:r>
                      <a:r>
                        <a:rPr lang="en-GB" sz="1400" b="1" baseline="0" dirty="0">
                          <a:solidFill>
                            <a:srgbClr val="C00000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second version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. </a:t>
                      </a:r>
                      <a:r>
                        <a:rPr lang="en-GB" sz="1400" b="1" dirty="0">
                          <a:solidFill>
                            <a:srgbClr val="C00000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Engineering Run. </a:t>
                      </a:r>
                      <a:endParaRPr lang="en-GB" sz="1400" dirty="0">
                        <a:solidFill>
                          <a:schemeClr val="tx1"/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baseline="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Set to start in 2025</a:t>
                      </a:r>
                    </a:p>
                    <a:p>
                      <a:pPr algn="ctr"/>
                      <a:r>
                        <a:rPr lang="en-GB" sz="1400" baseline="0" dirty="0">
                          <a:solidFill>
                            <a:schemeClr val="tx1"/>
                          </a:solidFill>
                          <a:latin typeface="Trebuchet MS" charset="0"/>
                          <a:ea typeface="Trebuchet MS" charset="0"/>
                          <a:cs typeface="Trebuchet MS" charset="0"/>
                        </a:rPr>
                        <a:t>CNM1202 Mask Set</a:t>
                      </a:r>
                      <a:endParaRPr lang="en-GB" sz="1400" dirty="0">
                        <a:solidFill>
                          <a:schemeClr val="tx1"/>
                        </a:solidFill>
                        <a:latin typeface="Trebuchet MS" charset="0"/>
                        <a:ea typeface="Trebuchet MS" charset="0"/>
                        <a:cs typeface="Trebuchet MS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5009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3654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ángulo 22"/>
          <p:cNvSpPr/>
          <p:nvPr/>
        </p:nvSpPr>
        <p:spPr>
          <a:xfrm>
            <a:off x="252663" y="35350"/>
            <a:ext cx="115623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3D – DS Timing – TCAD to Garfield</a:t>
            </a:r>
            <a:endParaRPr lang="en-GB" sz="2800" dirty="0"/>
          </a:p>
        </p:txBody>
      </p:sp>
      <p:sp>
        <p:nvSpPr>
          <p:cNvPr id="17" name="Marcador de número de diapositiva 1">
            <a:extLst>
              <a:ext uri="{FF2B5EF4-FFF2-40B4-BE49-F238E27FC236}">
                <a16:creationId xmlns:a16="http://schemas.microsoft.com/office/drawing/2014/main" id="{26C4DDE8-A1B6-43E3-A48B-2243E0DDE8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74876" y="6483177"/>
            <a:ext cx="535459" cy="323099"/>
          </a:xfrm>
        </p:spPr>
        <p:txBody>
          <a:bodyPr/>
          <a:lstStyle/>
          <a:p>
            <a:fld id="{1374764A-6B52-4A73-9FBE-0C91B1B4C639}" type="slidenum">
              <a:rPr lang="en-GB" smtClean="0">
                <a:solidFill>
                  <a:schemeClr val="bg1"/>
                </a:solidFill>
              </a:rPr>
              <a:pPr/>
              <a:t>19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Google Shape;430;p34" title="logo-300dpi.jpg">
            <a:extLst>
              <a:ext uri="{FF2B5EF4-FFF2-40B4-BE49-F238E27FC236}">
                <a16:creationId xmlns:a16="http://schemas.microsoft.com/office/drawing/2014/main" id="{ACC24699-5BBC-4C9F-8051-9DC93FF6B6E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0586" y="5801631"/>
            <a:ext cx="955631" cy="652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431;p34" title="Logo EP R&amp;D 3.jpg">
            <a:extLst>
              <a:ext uri="{FF2B5EF4-FFF2-40B4-BE49-F238E27FC236}">
                <a16:creationId xmlns:a16="http://schemas.microsoft.com/office/drawing/2014/main" id="{CFD4C507-BA19-4D60-914A-B4BE14778E58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5801631"/>
            <a:ext cx="992677" cy="6169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82EDB69-4A9B-4780-8D70-A8DA75063722}"/>
              </a:ext>
            </a:extLst>
          </p:cNvPr>
          <p:cNvSpPr txBox="1"/>
          <p:nvPr/>
        </p:nvSpPr>
        <p:spPr>
          <a:xfrm>
            <a:off x="2094270" y="6027174"/>
            <a:ext cx="3785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Plots taken from </a:t>
            </a:r>
            <a:r>
              <a:rPr lang="en-GB" dirty="0">
                <a:solidFill>
                  <a:schemeClr val="dk1"/>
                </a:solidFill>
                <a:highlight>
                  <a:srgbClr val="FFFFFF"/>
                </a:highlight>
              </a:rPr>
              <a:t>Alfonso </a:t>
            </a:r>
            <a:r>
              <a:rPr lang="en-GB" dirty="0" err="1">
                <a:solidFill>
                  <a:schemeClr val="dk1"/>
                </a:solidFill>
                <a:highlight>
                  <a:srgbClr val="FFFFFF"/>
                </a:highlight>
              </a:rPr>
              <a:t>Puicercus</a:t>
            </a:r>
            <a:r>
              <a:rPr lang="en-GB" dirty="0">
                <a:solidFill>
                  <a:schemeClr val="dk1"/>
                </a:solidFill>
                <a:highlight>
                  <a:srgbClr val="FFFFFF"/>
                </a:highlight>
              </a:rPr>
              <a:t>. </a:t>
            </a:r>
          </a:p>
          <a:p>
            <a:endParaRPr lang="en-GB" dirty="0"/>
          </a:p>
        </p:txBody>
      </p:sp>
      <p:pic>
        <p:nvPicPr>
          <p:cNvPr id="13" name="Google Shape;433;p34" title="image (3).png">
            <a:extLst>
              <a:ext uri="{FF2B5EF4-FFF2-40B4-BE49-F238E27FC236}">
                <a16:creationId xmlns:a16="http://schemas.microsoft.com/office/drawing/2014/main" id="{6071FCDF-1FDF-4365-A6CD-B63ADE12D88E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45067" y="1097134"/>
            <a:ext cx="3270700" cy="4893533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290;p26">
            <a:extLst>
              <a:ext uri="{FF2B5EF4-FFF2-40B4-BE49-F238E27FC236}">
                <a16:creationId xmlns:a16="http://schemas.microsoft.com/office/drawing/2014/main" id="{F65C5EBD-7D22-4FE8-BED7-797B2C63972D}"/>
              </a:ext>
            </a:extLst>
          </p:cNvPr>
          <p:cNvSpPr txBox="1">
            <a:spLocks/>
          </p:cNvSpPr>
          <p:nvPr/>
        </p:nvSpPr>
        <p:spPr>
          <a:xfrm>
            <a:off x="376233" y="768924"/>
            <a:ext cx="6443061" cy="23116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42900">
              <a:spcBef>
                <a:spcPts val="0"/>
              </a:spcBef>
              <a:buClr>
                <a:schemeClr val="dk1"/>
              </a:buClr>
              <a:buSzPts val="1800"/>
              <a:buFont typeface="Arial" panose="020B0604020202020204" pitchFamily="34" charset="0"/>
              <a:buChar char="●"/>
            </a:pPr>
            <a:r>
              <a:rPr lang="en-US" dirty="0">
                <a:solidFill>
                  <a:schemeClr val="dk1"/>
                </a:solidFill>
              </a:rPr>
              <a:t>Weighting field:</a:t>
            </a:r>
          </a:p>
          <a:p>
            <a:pPr marL="914400" lvl="1" indent="-317500">
              <a:spcBef>
                <a:spcPts val="0"/>
              </a:spcBef>
              <a:buClr>
                <a:schemeClr val="dk1"/>
              </a:buClr>
              <a:buSzPts val="1400"/>
              <a:buFont typeface="Arial" panose="020B0604020202020204" pitchFamily="34" charset="0"/>
              <a:buChar char="○"/>
            </a:pPr>
            <a:r>
              <a:rPr lang="en-US" dirty="0">
                <a:solidFill>
                  <a:schemeClr val="dk1"/>
                </a:solidFill>
              </a:rPr>
              <a:t>Determines EM coupling of a charge to an arrangement of conducting electrodes</a:t>
            </a:r>
          </a:p>
          <a:p>
            <a:pPr marL="0" indent="0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dk1"/>
                </a:solidFill>
              </a:rPr>
              <a:t>Last TCAD step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dk1"/>
                </a:solidFill>
              </a:rPr>
              <a:t>Then into Garfield ++</a:t>
            </a:r>
          </a:p>
        </p:txBody>
      </p:sp>
      <p:pic>
        <p:nvPicPr>
          <p:cNvPr id="15" name="Google Shape;291;p26">
            <a:extLst>
              <a:ext uri="{FF2B5EF4-FFF2-40B4-BE49-F238E27FC236}">
                <a16:creationId xmlns:a16="http://schemas.microsoft.com/office/drawing/2014/main" id="{855D45CC-5608-433F-B2D9-6A0A6073C78E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2978"/>
          <a:stretch/>
        </p:blipFill>
        <p:spPr>
          <a:xfrm>
            <a:off x="547437" y="2861456"/>
            <a:ext cx="3030300" cy="294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292;p26">
            <a:extLst>
              <a:ext uri="{FF2B5EF4-FFF2-40B4-BE49-F238E27FC236}">
                <a16:creationId xmlns:a16="http://schemas.microsoft.com/office/drawing/2014/main" id="{4EE15B00-8ED8-44B8-8AAE-1751780F3C04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t="5015"/>
          <a:stretch/>
        </p:blipFill>
        <p:spPr>
          <a:xfrm>
            <a:off x="4343396" y="2201964"/>
            <a:ext cx="4066558" cy="3740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21694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ángulo 22"/>
          <p:cNvSpPr/>
          <p:nvPr/>
        </p:nvSpPr>
        <p:spPr>
          <a:xfrm>
            <a:off x="252663" y="35350"/>
            <a:ext cx="115623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3D – DS Timing – Run 16069</a:t>
            </a:r>
            <a:endParaRPr lang="en-GB" sz="2800" dirty="0"/>
          </a:p>
        </p:txBody>
      </p:sp>
      <p:sp>
        <p:nvSpPr>
          <p:cNvPr id="17" name="Marcador de número de diapositiva 1">
            <a:extLst>
              <a:ext uri="{FF2B5EF4-FFF2-40B4-BE49-F238E27FC236}">
                <a16:creationId xmlns:a16="http://schemas.microsoft.com/office/drawing/2014/main" id="{26C4DDE8-A1B6-43E3-A48B-2243E0DDE8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74876" y="6483177"/>
            <a:ext cx="535459" cy="323099"/>
          </a:xfrm>
        </p:spPr>
        <p:txBody>
          <a:bodyPr/>
          <a:lstStyle/>
          <a:p>
            <a:fld id="{1374764A-6B52-4A73-9FBE-0C91B1B4C639}" type="slidenum">
              <a:rPr lang="en-GB" smtClean="0">
                <a:solidFill>
                  <a:schemeClr val="bg1"/>
                </a:solidFill>
              </a:rPr>
              <a:pPr/>
              <a:t>20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637FC76-81FD-408E-B515-E7FA25C4DDD2}"/>
              </a:ext>
            </a:extLst>
          </p:cNvPr>
          <p:cNvSpPr txBox="1"/>
          <p:nvPr/>
        </p:nvSpPr>
        <p:spPr>
          <a:xfrm>
            <a:off x="252664" y="860202"/>
            <a:ext cx="62071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Plan for 3D detectors, irradiation and timing resolution campaign.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356211C-9F1C-431F-9C58-F327ADA437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728" y="816641"/>
            <a:ext cx="3368511" cy="254058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852F9AA-34AC-44BE-B6B8-44C39CF246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728" y="3500771"/>
            <a:ext cx="3884405" cy="2645180"/>
          </a:xfrm>
          <a:prstGeom prst="rect">
            <a:avLst/>
          </a:prstGeom>
        </p:spPr>
      </p:pic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38A0F58E-0551-4897-AD73-CE60B67FC971}"/>
              </a:ext>
            </a:extLst>
          </p:cNvPr>
          <p:cNvCxnSpPr/>
          <p:nvPr/>
        </p:nvCxnSpPr>
        <p:spPr>
          <a:xfrm>
            <a:off x="8699931" y="5614220"/>
            <a:ext cx="511278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0343789-D33C-4FE2-B547-5FB8A0A33A43}"/>
              </a:ext>
            </a:extLst>
          </p:cNvPr>
          <p:cNvSpPr txBox="1"/>
          <p:nvPr/>
        </p:nvSpPr>
        <p:spPr>
          <a:xfrm>
            <a:off x="8650770" y="5695420"/>
            <a:ext cx="77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55µm</a:t>
            </a:r>
          </a:p>
        </p:txBody>
      </p: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390ACD91-CB62-4237-AC16-AE02E3146BB6}"/>
              </a:ext>
            </a:extLst>
          </p:cNvPr>
          <p:cNvCxnSpPr>
            <a:cxnSpLocks/>
          </p:cNvCxnSpPr>
          <p:nvPr/>
        </p:nvCxnSpPr>
        <p:spPr>
          <a:xfrm>
            <a:off x="8699931" y="1784556"/>
            <a:ext cx="511278" cy="240889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F542BA0-2AAB-4A08-AB29-8E068619A3A8}"/>
              </a:ext>
            </a:extLst>
          </p:cNvPr>
          <p:cNvSpPr txBox="1"/>
          <p:nvPr/>
        </p:nvSpPr>
        <p:spPr>
          <a:xfrm>
            <a:off x="8875234" y="1599890"/>
            <a:ext cx="776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86µm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75C5403-3D96-4EDD-9744-172F6DB269D3}"/>
              </a:ext>
            </a:extLst>
          </p:cNvPr>
          <p:cNvSpPr txBox="1"/>
          <p:nvPr/>
        </p:nvSpPr>
        <p:spPr>
          <a:xfrm>
            <a:off x="252663" y="1784556"/>
            <a:ext cx="620713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Samples have been irradiated in collaboration with Gregor </a:t>
            </a:r>
            <a:r>
              <a:rPr lang="en-GB" dirty="0" err="1"/>
              <a:t>Kramberger</a:t>
            </a:r>
            <a:r>
              <a:rPr lang="en-GB" dirty="0"/>
              <a:t> (</a:t>
            </a:r>
            <a:r>
              <a:rPr lang="en-GB" dirty="0" err="1"/>
              <a:t>Ljubliana</a:t>
            </a:r>
            <a:r>
              <a:rPr lang="en-GB" dirty="0"/>
              <a:t>) and Victor Coco(CERN).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Gregor to study timing performance as a function of fluence in </a:t>
            </a:r>
            <a:r>
              <a:rPr lang="en-GB" dirty="0" err="1"/>
              <a:t>testbeams</a:t>
            </a:r>
            <a:r>
              <a:rPr lang="en-GB" dirty="0"/>
              <a:t> and using the TCT (Neutron Irradiation).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Victor to study timing performance as a function of fluence in </a:t>
            </a:r>
            <a:r>
              <a:rPr lang="en-GB" dirty="0" err="1"/>
              <a:t>testbeams</a:t>
            </a:r>
            <a:r>
              <a:rPr lang="en-GB" dirty="0"/>
              <a:t>. (Proton and Neutron Irradiation).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Neil </a:t>
            </a:r>
            <a:r>
              <a:rPr lang="en-GB" dirty="0" err="1"/>
              <a:t>Moffat</a:t>
            </a:r>
            <a:r>
              <a:rPr lang="en-GB" dirty="0"/>
              <a:t> to study timing performance as a function of laser position at ELI (Non Irradiated). Will obtain a 2D map and show position dependence on timing performance.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Measurements have been performed by IFCA using the TPA to map the timing response to compare different 3D design on unirradiated detectors.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3A269052-91B4-4E92-A68A-497D9FE09F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3837" y="4331159"/>
            <a:ext cx="1948919" cy="984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5735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841DC26F-44DA-42D3-9D90-57334C3EC3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D1B1B2-D176-40BE-ADB9-4E20961125E5}" type="slidenum">
              <a:rPr lang="en-GB" smtClean="0">
                <a:solidFill>
                  <a:schemeClr val="bg1"/>
                </a:solidFill>
              </a:rPr>
              <a:pPr/>
              <a:t>21</a:t>
            </a:fld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D28032FA-3D38-4BD7-AC2C-94A8D8D770A4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ángulo 3">
            <a:extLst>
              <a:ext uri="{FF2B5EF4-FFF2-40B4-BE49-F238E27FC236}">
                <a16:creationId xmlns:a16="http://schemas.microsoft.com/office/drawing/2014/main" id="{92EFDD3E-8CE8-47D2-BDC3-3F01BCC6DED3}"/>
              </a:ext>
            </a:extLst>
          </p:cNvPr>
          <p:cNvSpPr/>
          <p:nvPr/>
        </p:nvSpPr>
        <p:spPr>
          <a:xfrm>
            <a:off x="252663" y="35350"/>
            <a:ext cx="115623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3D – DS Timing – Run 16069 – IFCA TPA</a:t>
            </a:r>
            <a:endParaRPr lang="en-GB" sz="28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CA27A12-2743-4840-8C33-1A1DBA9904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8729" y="763128"/>
            <a:ext cx="1198727" cy="1084563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C0761CD5-F08D-4C23-9226-01F38587D3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544" y="1156880"/>
            <a:ext cx="2890887" cy="225347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EBDD46A-8CBC-4663-8D63-DC046B3B38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529" y="3340560"/>
            <a:ext cx="2647902" cy="163467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98541EC-A3D8-4CA9-B35B-EEB8085857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8231" y="3241607"/>
            <a:ext cx="2673341" cy="1560515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B9EF669D-5559-40CA-AA1F-5FA737C36301}"/>
              </a:ext>
            </a:extLst>
          </p:cNvPr>
          <p:cNvSpPr txBox="1"/>
          <p:nvPr/>
        </p:nvSpPr>
        <p:spPr>
          <a:xfrm>
            <a:off x="2422689" y="666301"/>
            <a:ext cx="2300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TOA Maps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0AD269BD-1451-40F5-A616-1332EBA3BF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31411" y="1127966"/>
            <a:ext cx="3604496" cy="2632185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3114CFEE-7198-48E3-9D8A-0B2355E3CD28}"/>
              </a:ext>
            </a:extLst>
          </p:cNvPr>
          <p:cNvSpPr txBox="1"/>
          <p:nvPr/>
        </p:nvSpPr>
        <p:spPr>
          <a:xfrm>
            <a:off x="7771921" y="721170"/>
            <a:ext cx="2769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Hexagonal sensor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A58EE8D-DF5B-4565-A01A-F31CC9FA1239}"/>
              </a:ext>
            </a:extLst>
          </p:cNvPr>
          <p:cNvSpPr/>
          <p:nvPr/>
        </p:nvSpPr>
        <p:spPr>
          <a:xfrm>
            <a:off x="6319184" y="3881242"/>
            <a:ext cx="549582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Excellent 3D spatial resolution using TPA-TCT allows for the characterization of 3D columnar-electrode pixel sensors throughout their bulk.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non-homogeneity of the electric field can be inferred from the </a:t>
            </a:r>
            <a:r>
              <a:rPr lang="en-US" dirty="0" err="1"/>
              <a:t>ToA</a:t>
            </a:r>
            <a:r>
              <a:rPr lang="en-US" dirty="0"/>
              <a:t> maps.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More uniform response for the square pixel sample. The spread in </a:t>
            </a:r>
            <a:r>
              <a:rPr lang="en-US" dirty="0" err="1"/>
              <a:t>ToA</a:t>
            </a:r>
            <a:r>
              <a:rPr lang="en-US" dirty="0"/>
              <a:t> at -20 V is 75 </a:t>
            </a:r>
            <a:r>
              <a:rPr lang="en-US" dirty="0" err="1"/>
              <a:t>ps</a:t>
            </a:r>
            <a:r>
              <a:rPr lang="en-US" dirty="0"/>
              <a:t> across the square cell and 175 </a:t>
            </a:r>
            <a:r>
              <a:rPr lang="en-US" dirty="0" err="1"/>
              <a:t>ps</a:t>
            </a:r>
            <a:r>
              <a:rPr lang="en-US" dirty="0"/>
              <a:t> across the hexagonal cell. </a:t>
            </a:r>
            <a:endParaRPr lang="en-GB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9C99F676-93B7-43D3-99A2-8EFDD2D946B5}"/>
              </a:ext>
            </a:extLst>
          </p:cNvPr>
          <p:cNvSpPr/>
          <p:nvPr/>
        </p:nvSpPr>
        <p:spPr>
          <a:xfrm>
            <a:off x="376989" y="552399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hlinkClick r:id="rId7"/>
              </a:rPr>
              <a:t>https://indico.cern.ch/event/1455346/contributions/6323191/attachments/3010069/5306865/TREDI25_CLG_20250206.pdf</a:t>
            </a:r>
            <a:endParaRPr lang="en-GB" dirty="0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64F44E56-FEBC-4785-8489-206C4F6C10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33546" y="1187886"/>
            <a:ext cx="2962709" cy="2121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8202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841DC26F-44DA-42D3-9D90-57334C3EC3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D1B1B2-D176-40BE-ADB9-4E20961125E5}" type="slidenum">
              <a:rPr lang="en-GB" smtClean="0">
                <a:solidFill>
                  <a:schemeClr val="bg1"/>
                </a:solidFill>
              </a:rPr>
              <a:pPr/>
              <a:t>22</a:t>
            </a:fld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D28032FA-3D38-4BD7-AC2C-94A8D8D770A4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ángulo 3">
            <a:extLst>
              <a:ext uri="{FF2B5EF4-FFF2-40B4-BE49-F238E27FC236}">
                <a16:creationId xmlns:a16="http://schemas.microsoft.com/office/drawing/2014/main" id="{92EFDD3E-8CE8-47D2-BDC3-3F01BCC6DED3}"/>
              </a:ext>
            </a:extLst>
          </p:cNvPr>
          <p:cNvSpPr/>
          <p:nvPr/>
        </p:nvSpPr>
        <p:spPr>
          <a:xfrm>
            <a:off x="252663" y="35350"/>
            <a:ext cx="115623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3D – DS Timing – Run 16069 – IFCA TPA</a:t>
            </a:r>
            <a:endParaRPr lang="en-GB" sz="28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CA27A12-2743-4840-8C33-1A1DBA9904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8729" y="763128"/>
            <a:ext cx="1198727" cy="108456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B9EF669D-5559-40CA-AA1F-5FA737C36301}"/>
              </a:ext>
            </a:extLst>
          </p:cNvPr>
          <p:cNvSpPr txBox="1"/>
          <p:nvPr/>
        </p:nvSpPr>
        <p:spPr>
          <a:xfrm>
            <a:off x="2422689" y="666301"/>
            <a:ext cx="2300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TOA Maps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0AD269BD-1451-40F5-A616-1332EBA3BF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1411" y="1127966"/>
            <a:ext cx="3604496" cy="2632185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3114CFEE-7198-48E3-9D8A-0B2355E3CD28}"/>
              </a:ext>
            </a:extLst>
          </p:cNvPr>
          <p:cNvSpPr txBox="1"/>
          <p:nvPr/>
        </p:nvSpPr>
        <p:spPr>
          <a:xfrm>
            <a:off x="7771921" y="721170"/>
            <a:ext cx="2769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Hexagonal sensor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A58EE8D-DF5B-4565-A01A-F31CC9FA1239}"/>
              </a:ext>
            </a:extLst>
          </p:cNvPr>
          <p:cNvSpPr/>
          <p:nvPr/>
        </p:nvSpPr>
        <p:spPr>
          <a:xfrm>
            <a:off x="6319184" y="3881242"/>
            <a:ext cx="549582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Excellent 3D spatial resolution using TPA-TCT allows for the characterization of 3D columnar-electrode pixel sensors throughout their bulk.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non-homogeneity of the electric field can be inferred from the </a:t>
            </a:r>
            <a:r>
              <a:rPr lang="en-US" dirty="0" err="1"/>
              <a:t>ToA</a:t>
            </a:r>
            <a:r>
              <a:rPr lang="en-US" dirty="0"/>
              <a:t> maps.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More uniform response for the square pixel sample. The spread in </a:t>
            </a:r>
            <a:r>
              <a:rPr lang="en-US" dirty="0" err="1"/>
              <a:t>ToA</a:t>
            </a:r>
            <a:r>
              <a:rPr lang="en-US" dirty="0"/>
              <a:t> at -20 V is 75 </a:t>
            </a:r>
            <a:r>
              <a:rPr lang="en-US" dirty="0" err="1"/>
              <a:t>ps</a:t>
            </a:r>
            <a:r>
              <a:rPr lang="en-US" dirty="0"/>
              <a:t> across the square cell and 175 </a:t>
            </a:r>
            <a:r>
              <a:rPr lang="en-US" dirty="0" err="1"/>
              <a:t>ps</a:t>
            </a:r>
            <a:r>
              <a:rPr lang="en-US" dirty="0"/>
              <a:t> across the hexagonal cell. </a:t>
            </a:r>
            <a:endParaRPr lang="en-GB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9C99F676-93B7-43D3-99A2-8EFDD2D946B5}"/>
              </a:ext>
            </a:extLst>
          </p:cNvPr>
          <p:cNvSpPr/>
          <p:nvPr/>
        </p:nvSpPr>
        <p:spPr>
          <a:xfrm>
            <a:off x="376989" y="552399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hlinkClick r:id="rId4"/>
              </a:rPr>
              <a:t>https://indico.cern.ch/event/1455346/contributions/6323191/attachments/3010069/5306865/TREDI25_CLG_20250206.pdf</a:t>
            </a:r>
            <a:endParaRPr lang="en-GB" dirty="0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A695DCA5-F437-493D-B514-025C19EB16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043" y="3301791"/>
            <a:ext cx="2265355" cy="2222205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098B91A7-23DB-4A96-8FEC-D6C5E11A5F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6019" y="3199171"/>
            <a:ext cx="2265355" cy="237586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F26F1573-3B5A-413F-8EEA-2A56D262CD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82211" y="1122999"/>
            <a:ext cx="2990778" cy="217875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1B758952-2ADF-4798-97A8-6E81DF8946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846" y="1097995"/>
            <a:ext cx="2612970" cy="2203796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3D0956CD-4F84-49CC-BC0C-D32C69220158}"/>
              </a:ext>
            </a:extLst>
          </p:cNvPr>
          <p:cNvSpPr/>
          <p:nvPr/>
        </p:nvSpPr>
        <p:spPr>
          <a:xfrm>
            <a:off x="5222449" y="4430598"/>
            <a:ext cx="509048" cy="2639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1C92D5A7-CE76-4885-853B-18CE5FFC2349}"/>
              </a:ext>
            </a:extLst>
          </p:cNvPr>
          <p:cNvSpPr/>
          <p:nvPr/>
        </p:nvSpPr>
        <p:spPr>
          <a:xfrm>
            <a:off x="1960293" y="4454868"/>
            <a:ext cx="509048" cy="2639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7938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3E9F89DE-2EED-4909-B6BD-91313C8D6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D1B1B2-D176-40BE-ADB9-4E20961125E5}" type="slidenum">
              <a:rPr lang="en-GB" smtClean="0"/>
              <a:pPr/>
              <a:t>23</a:t>
            </a:fld>
            <a:endParaRPr lang="en-GB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23A3CC66-DF3E-458A-AB40-F9CC3199621C}"/>
              </a:ext>
            </a:extLst>
          </p:cNvPr>
          <p:cNvCxnSpPr/>
          <p:nvPr/>
        </p:nvCxnSpPr>
        <p:spPr>
          <a:xfrm>
            <a:off x="252663" y="61774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ángulo 7">
            <a:extLst>
              <a:ext uri="{FF2B5EF4-FFF2-40B4-BE49-F238E27FC236}">
                <a16:creationId xmlns:a16="http://schemas.microsoft.com/office/drawing/2014/main" id="{A6A55335-BAAE-4759-B108-8C34A6C8C5AE}"/>
              </a:ext>
            </a:extLst>
          </p:cNvPr>
          <p:cNvSpPr/>
          <p:nvPr/>
        </p:nvSpPr>
        <p:spPr>
          <a:xfrm>
            <a:off x="252663" y="40232"/>
            <a:ext cx="115623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b-NO" sz="28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3D-DS Timing, AidaInnova Timing Run</a:t>
            </a:r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98369A63-C752-483C-A390-B55D7A9C32A9}"/>
              </a:ext>
            </a:extLst>
          </p:cNvPr>
          <p:cNvSpPr txBox="1"/>
          <p:nvPr/>
        </p:nvSpPr>
        <p:spPr>
          <a:xfrm>
            <a:off x="176063" y="799501"/>
            <a:ext cx="76922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Run 18245:5 wafers </a:t>
            </a:r>
            <a:br>
              <a:rPr lang="en-US" dirty="0"/>
            </a:br>
            <a:r>
              <a:rPr lang="en-US" dirty="0"/>
              <a:t>Total steps: 109 (29/109)</a:t>
            </a:r>
            <a:br>
              <a:rPr lang="en-US" dirty="0"/>
            </a:br>
            <a:r>
              <a:rPr lang="en-US" dirty="0"/>
              <a:t>Start: October 2024 </a:t>
            </a:r>
            <a:br>
              <a:rPr lang="en-US" dirty="0"/>
            </a:br>
            <a:r>
              <a:rPr lang="en-US" dirty="0"/>
              <a:t>Expected end: End of 2025</a:t>
            </a:r>
          </a:p>
          <a:p>
            <a:r>
              <a:rPr lang="en-US" b="1" dirty="0"/>
              <a:t>More Delays Expected:</a:t>
            </a:r>
          </a:p>
          <a:p>
            <a:r>
              <a:rPr lang="en-US" dirty="0"/>
              <a:t>At the start of 2025 the DRIE was out of service due to technical problems with the machines. Caused major disruption, run stopped for 3 months. Back running as of May 2025.</a:t>
            </a:r>
          </a:p>
          <a:p>
            <a:r>
              <a:rPr lang="en-US" dirty="0"/>
              <a:t>IMB-CNM clean room will be closed from </a:t>
            </a:r>
            <a:r>
              <a:rPr lang="en-US" b="1" dirty="0"/>
              <a:t>June 2025 for 4 months </a:t>
            </a:r>
            <a:r>
              <a:rPr lang="en-US" dirty="0"/>
              <a:t>for essential improvements. No processing will be performed during this period. Causing run not to be finished in time for the end of the project.</a:t>
            </a:r>
            <a:endParaRPr lang="en-GB" b="1" dirty="0"/>
          </a:p>
          <a:p>
            <a:pPr algn="just"/>
            <a:endParaRPr lang="en-GB" sz="2600" dirty="0"/>
          </a:p>
        </p:txBody>
      </p:sp>
      <p:pic>
        <p:nvPicPr>
          <p:cNvPr id="6" name="Picture 2" descr="A computer screen shot of a computer chip&#10;&#10;Description automatically generated">
            <a:extLst>
              <a:ext uri="{FF2B5EF4-FFF2-40B4-BE49-F238E27FC236}">
                <a16:creationId xmlns:a16="http://schemas.microsoft.com/office/drawing/2014/main" id="{95FC0CA0-00F7-4874-8CFE-099B0B1A64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4" r="12522"/>
          <a:stretch/>
        </p:blipFill>
        <p:spPr>
          <a:xfrm>
            <a:off x="7801870" y="672039"/>
            <a:ext cx="4300263" cy="411636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5A465F8-451E-42B4-AE04-55EC86B3E0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429" y="4590399"/>
            <a:ext cx="3659582" cy="1674004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8F32EE94-DE29-4DB0-8C6B-875762E6C938}"/>
              </a:ext>
            </a:extLst>
          </p:cNvPr>
          <p:cNvSpPr txBox="1"/>
          <p:nvPr/>
        </p:nvSpPr>
        <p:spPr>
          <a:xfrm>
            <a:off x="3859323" y="4066839"/>
            <a:ext cx="40001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/>
              <a:t>TimePix3.</a:t>
            </a:r>
            <a:r>
              <a:rPr lang="en-GB" dirty="0"/>
              <a:t> 55x55 µm pitch, 256x256 pixels</a:t>
            </a:r>
            <a:endParaRPr lang="en-GB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/>
              <a:t>TimeSpot1.</a:t>
            </a:r>
            <a:r>
              <a:rPr lang="en-GB" dirty="0"/>
              <a:t> 55x55 µm pitch, 37x32 pixels</a:t>
            </a:r>
            <a:endParaRPr lang="en-GB" b="1" dirty="0">
              <a:solidFill>
                <a:srgbClr val="FF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 err="1"/>
              <a:t>PicoPix</a:t>
            </a:r>
            <a:r>
              <a:rPr lang="en-GB" b="1" dirty="0"/>
              <a:t>.</a:t>
            </a:r>
            <a:r>
              <a:rPr lang="en-GB" dirty="0"/>
              <a:t> 55x55 µm pitch, 64x64 pixels</a:t>
            </a:r>
            <a:endParaRPr lang="en-GB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Different test structures.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Mask CNM1247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70DE19D-2D74-4623-95B2-416302EB8C36}"/>
              </a:ext>
            </a:extLst>
          </p:cNvPr>
          <p:cNvSpPr txBox="1"/>
          <p:nvPr/>
        </p:nvSpPr>
        <p:spPr>
          <a:xfrm>
            <a:off x="214954" y="3869876"/>
            <a:ext cx="37839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Technology</a:t>
            </a:r>
          </a:p>
          <a:p>
            <a:r>
              <a:rPr lang="en-GB" dirty="0"/>
              <a:t>Double sided technology,</a:t>
            </a:r>
          </a:p>
          <a:p>
            <a:r>
              <a:rPr lang="en-GB" dirty="0"/>
              <a:t>Wafer diameter 100mm -&gt; next will be in 150mm wafers</a:t>
            </a:r>
          </a:p>
          <a:p>
            <a:r>
              <a:rPr lang="en-GB" dirty="0"/>
              <a:t>Wafer thickness : 285um +/-10um</a:t>
            </a:r>
          </a:p>
          <a:p>
            <a:r>
              <a:rPr lang="en-GB" dirty="0"/>
              <a:t>HRFZ silicon, p-type&gt;5kohm*cm</a:t>
            </a:r>
          </a:p>
          <a:p>
            <a:r>
              <a:rPr lang="en-GB" dirty="0"/>
              <a:t>P-stop isolation.</a:t>
            </a:r>
          </a:p>
          <a:p>
            <a:r>
              <a:rPr lang="en-GB" dirty="0"/>
              <a:t>Holes diameter 8/10um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98784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ángulo 22"/>
          <p:cNvSpPr/>
          <p:nvPr/>
        </p:nvSpPr>
        <p:spPr>
          <a:xfrm>
            <a:off x="252663" y="35350"/>
            <a:ext cx="115623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Summary and Future Outlook</a:t>
            </a:r>
            <a:endParaRPr lang="en-GB" sz="2800" dirty="0"/>
          </a:p>
        </p:txBody>
      </p:sp>
      <p:sp>
        <p:nvSpPr>
          <p:cNvPr id="17" name="Marcador de número de diapositiva 1">
            <a:extLst>
              <a:ext uri="{FF2B5EF4-FFF2-40B4-BE49-F238E27FC236}">
                <a16:creationId xmlns:a16="http://schemas.microsoft.com/office/drawing/2014/main" id="{26C4DDE8-A1B6-43E3-A48B-2243E0DDE8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74876" y="6483177"/>
            <a:ext cx="535459" cy="323099"/>
          </a:xfrm>
        </p:spPr>
        <p:txBody>
          <a:bodyPr/>
          <a:lstStyle/>
          <a:p>
            <a:fld id="{1374764A-6B52-4A73-9FBE-0C91B1B4C639}" type="slidenum">
              <a:rPr lang="en-GB" smtClean="0">
                <a:solidFill>
                  <a:schemeClr val="bg1"/>
                </a:solidFill>
              </a:rPr>
              <a:pPr/>
              <a:t>24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637FC76-81FD-408E-B515-E7FA25C4DDD2}"/>
              </a:ext>
            </a:extLst>
          </p:cNvPr>
          <p:cNvSpPr txBox="1"/>
          <p:nvPr/>
        </p:nvSpPr>
        <p:spPr>
          <a:xfrm>
            <a:off x="593887" y="860202"/>
            <a:ext cx="10925667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Summary:</a:t>
            </a:r>
          </a:p>
          <a:p>
            <a:r>
              <a:rPr lang="en-GB" sz="2000" dirty="0" err="1"/>
              <a:t>iLGAD</a:t>
            </a:r>
            <a:r>
              <a:rPr lang="en-GB" sz="2000" dirty="0"/>
              <a:t> trench detectors show promise but have issues with the termination and the doping concentration of the substrates. New substrate providers will be used in the future.</a:t>
            </a:r>
          </a:p>
          <a:p>
            <a:endParaRPr lang="en-GB" sz="2000" dirty="0"/>
          </a:p>
          <a:p>
            <a:r>
              <a:rPr lang="en-GB" sz="2000" dirty="0"/>
              <a:t>A laser dicing method will be utilised to aid in the design of a new run to fix the termination issues.</a:t>
            </a:r>
          </a:p>
          <a:p>
            <a:endParaRPr lang="en-GB" sz="2000" dirty="0"/>
          </a:p>
          <a:p>
            <a:r>
              <a:rPr lang="en-GB" sz="2000" dirty="0"/>
              <a:t>The 3D detectors show a good timing performance with hexagonal sensors reaching a time resolution of 22ps. The TPA showed how one can study the TOA to better understand the uniformity of the response.</a:t>
            </a:r>
          </a:p>
          <a:p>
            <a:endParaRPr lang="en-GB" dirty="0"/>
          </a:p>
          <a:p>
            <a:r>
              <a:rPr lang="en-GB" sz="2000" b="1" dirty="0"/>
              <a:t>Future Endeavours:</a:t>
            </a:r>
          </a:p>
          <a:p>
            <a:r>
              <a:rPr lang="en-GB" sz="2000" dirty="0"/>
              <a:t>Future 3D detectors will be optimised with the use of Garfield simulations in parallel with TCAD simulations in collaboration with the EP R&amp;D group at CERN.</a:t>
            </a:r>
          </a:p>
          <a:p>
            <a:endParaRPr lang="en-GB" sz="2000" dirty="0"/>
          </a:p>
          <a:p>
            <a:r>
              <a:rPr lang="en-GB" sz="2000" dirty="0"/>
              <a:t>We are developing the LGAD technology in Silicon Carbide substrates in collaboration with HEPHY Vienna (OEAW). We foresee this as a strategy line for the future of radiation detectors. </a:t>
            </a:r>
          </a:p>
          <a:p>
            <a:endParaRPr lang="en-GB" dirty="0"/>
          </a:p>
          <a:p>
            <a:r>
              <a:rPr lang="en-GB" b="1" dirty="0">
                <a:solidFill>
                  <a:schemeClr val="bg1"/>
                </a:solidFill>
              </a:rPr>
              <a:t>The future is bright the future is now…</a:t>
            </a:r>
          </a:p>
        </p:txBody>
      </p:sp>
    </p:spTree>
    <p:extLst>
      <p:ext uri="{BB962C8B-B14F-4D97-AF65-F5344CB8AC3E}">
        <p14:creationId xmlns:p14="http://schemas.microsoft.com/office/powerpoint/2010/main" val="8239957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>
            <a:extLst>
              <a:ext uri="{FF2B5EF4-FFF2-40B4-BE49-F238E27FC236}">
                <a16:creationId xmlns:a16="http://schemas.microsoft.com/office/drawing/2014/main" id="{2263CA6A-2CFF-4180-91CC-931A5419A8D5}"/>
              </a:ext>
            </a:extLst>
          </p:cNvPr>
          <p:cNvGrpSpPr/>
          <p:nvPr/>
        </p:nvGrpSpPr>
        <p:grpSpPr>
          <a:xfrm>
            <a:off x="1377147" y="5095781"/>
            <a:ext cx="9441053" cy="846716"/>
            <a:chOff x="1258446" y="4459483"/>
            <a:chExt cx="9441053" cy="846716"/>
          </a:xfrm>
        </p:grpSpPr>
        <p:grpSp>
          <p:nvGrpSpPr>
            <p:cNvPr id="2" name="Grupo 1">
              <a:extLst>
                <a:ext uri="{FF2B5EF4-FFF2-40B4-BE49-F238E27FC236}">
                  <a16:creationId xmlns:a16="http://schemas.microsoft.com/office/drawing/2014/main" id="{DBBE34CE-7DE2-46C7-BA68-80FC2BEAA40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621410" y="4459490"/>
              <a:ext cx="8078089" cy="846709"/>
              <a:chOff x="3562366" y="5572156"/>
              <a:chExt cx="5380735" cy="563985"/>
            </a:xfrm>
          </p:grpSpPr>
          <p:grpSp>
            <p:nvGrpSpPr>
              <p:cNvPr id="14" name="Agrupar 13">
                <a:extLst>
                  <a:ext uri="{FF2B5EF4-FFF2-40B4-BE49-F238E27FC236}">
                    <a16:creationId xmlns:a16="http://schemas.microsoft.com/office/drawing/2014/main" id="{348A01F0-02FE-4CAB-9676-E321956E114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275665" y="5600449"/>
                <a:ext cx="3667436" cy="520898"/>
                <a:chOff x="5163341" y="199485"/>
                <a:chExt cx="4812821" cy="683581"/>
              </a:xfrm>
            </p:grpSpPr>
            <p:pic>
              <p:nvPicPr>
                <p:cNvPr id="16" name="Picture 21" descr="csiclogo">
                  <a:extLst>
                    <a:ext uri="{FF2B5EF4-FFF2-40B4-BE49-F238E27FC236}">
                      <a16:creationId xmlns:a16="http://schemas.microsoft.com/office/drawing/2014/main" id="{285926C7-634C-4360-B23D-FB04AB68BF45}"/>
                    </a:ext>
                  </a:extLst>
                </p:cNvPr>
                <p:cNvPicPr>
                  <a:picLocks noChangeAspect="1" noChangeArrowheads="1"/>
                </p:cNvPicPr>
                <p:nvPr userDrawn="1"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07886" y="225273"/>
                  <a:ext cx="2468276" cy="6205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7" name="Picture 20" descr="cnmlogo">
                  <a:extLst>
                    <a:ext uri="{FF2B5EF4-FFF2-40B4-BE49-F238E27FC236}">
                      <a16:creationId xmlns:a16="http://schemas.microsoft.com/office/drawing/2014/main" id="{5984A1FC-E3EA-4E57-BB8F-DFC971350CE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-1" b="-1802"/>
                <a:stretch/>
              </p:blipFill>
              <p:spPr bwMode="auto">
                <a:xfrm>
                  <a:off x="5163341" y="199485"/>
                  <a:ext cx="2236437" cy="68358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1026" name="Picture 2" descr="AIDAinnova Kick-off meeting">
                <a:extLst>
                  <a:ext uri="{FF2B5EF4-FFF2-40B4-BE49-F238E27FC236}">
                    <a16:creationId xmlns:a16="http://schemas.microsoft.com/office/drawing/2014/main" id="{F95CBC22-D07B-4A7B-89DD-BFBB5BD3A94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3" t="15065" r="4858" b="10652"/>
              <a:stretch/>
            </p:blipFill>
            <p:spPr bwMode="auto">
              <a:xfrm>
                <a:off x="3562366" y="5572156"/>
                <a:ext cx="1575527" cy="56398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8446" y="4459483"/>
              <a:ext cx="1269537" cy="846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7 Rectángulo"/>
          <p:cNvSpPr/>
          <p:nvPr/>
        </p:nvSpPr>
        <p:spPr>
          <a:xfrm>
            <a:off x="0" y="83600"/>
            <a:ext cx="12191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Acknowledgement</a:t>
            </a:r>
          </a:p>
        </p:txBody>
      </p:sp>
      <p:cxnSp>
        <p:nvCxnSpPr>
          <p:cNvPr id="18" name="Conector recto 2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">
            <a:extLst>
              <a:ext uri="{FF2B5EF4-FFF2-40B4-BE49-F238E27FC236}">
                <a16:creationId xmlns:a16="http://schemas.microsoft.com/office/drawing/2014/main" id="{018EF7A1-480B-4723-B3B8-57664D03A4D1}"/>
              </a:ext>
            </a:extLst>
          </p:cNvPr>
          <p:cNvSpPr txBox="1"/>
          <p:nvPr/>
        </p:nvSpPr>
        <p:spPr>
          <a:xfrm>
            <a:off x="1373801" y="740595"/>
            <a:ext cx="96564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This work has been financed by the Spanish Ministry of Science and Innovation (</a:t>
            </a:r>
            <a:r>
              <a:rPr lang="es-ES" sz="2400" dirty="0"/>
              <a:t>MCIN/AEI/10.13039/501100011033/)</a:t>
            </a:r>
            <a:endParaRPr lang="en-US" sz="2400" dirty="0"/>
          </a:p>
          <a:p>
            <a:r>
              <a:rPr lang="en-US" sz="2400" dirty="0"/>
              <a:t>Project references: </a:t>
            </a:r>
            <a:r>
              <a:rPr lang="en-GB" sz="2400" dirty="0">
                <a:solidFill>
                  <a:srgbClr val="000000"/>
                </a:solidFill>
              </a:rPr>
              <a:t>PID2020113705RB-C32 and PID2021-124660OB-C22</a:t>
            </a:r>
            <a:r>
              <a:rPr lang="en-GB" sz="2400" dirty="0"/>
              <a:t> </a:t>
            </a:r>
          </a:p>
          <a:p>
            <a:endParaRPr lang="en-GB" sz="2400" dirty="0"/>
          </a:p>
          <a:p>
            <a:r>
              <a:rPr lang="en-US" sz="2400" dirty="0"/>
              <a:t>This project has received funding from the European Union’s Horizon 2020 Research and Innovation program under Grant Agreement No 101004761.</a:t>
            </a:r>
          </a:p>
          <a:p>
            <a:endParaRPr lang="es-ES" sz="2400" dirty="0"/>
          </a:p>
          <a:p>
            <a:r>
              <a:rPr lang="es-ES" sz="2400" dirty="0" err="1"/>
              <a:t>This</a:t>
            </a:r>
            <a:r>
              <a:rPr lang="es-ES" sz="2400" dirty="0"/>
              <a:t> </a:t>
            </a:r>
            <a:r>
              <a:rPr lang="es-ES" sz="2400" dirty="0" err="1"/>
              <a:t>work</a:t>
            </a:r>
            <a:r>
              <a:rPr lang="es-ES" sz="2400" dirty="0"/>
              <a:t> has </a:t>
            </a:r>
            <a:r>
              <a:rPr lang="es-ES" sz="2400" dirty="0" err="1"/>
              <a:t>received</a:t>
            </a:r>
            <a:r>
              <a:rPr lang="es-ES" sz="2400" dirty="0"/>
              <a:t> </a:t>
            </a:r>
            <a:r>
              <a:rPr lang="es-ES" sz="2400" dirty="0" err="1"/>
              <a:t>funding</a:t>
            </a:r>
            <a:r>
              <a:rPr lang="es-ES" sz="2400" dirty="0"/>
              <a:t> </a:t>
            </a:r>
            <a:r>
              <a:rPr lang="es-ES" sz="2400" dirty="0" err="1"/>
              <a:t>from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i="1" dirty="0"/>
              <a:t>Programa Ramón y Cajal </a:t>
            </a:r>
            <a:r>
              <a:rPr lang="es-ES" sz="2400" dirty="0" err="1"/>
              <a:t>of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i="1" dirty="0"/>
              <a:t>Agencia Estatal de investigación </a:t>
            </a:r>
            <a:r>
              <a:rPr lang="es-ES" sz="2400" dirty="0" err="1"/>
              <a:t>under</a:t>
            </a:r>
            <a:r>
              <a:rPr lang="es-ES" sz="2400" dirty="0"/>
              <a:t> </a:t>
            </a:r>
            <a:r>
              <a:rPr lang="es-ES" sz="2400" dirty="0" err="1"/>
              <a:t>grant</a:t>
            </a:r>
            <a:r>
              <a:rPr lang="es-ES" sz="2400" dirty="0"/>
              <a:t> RYC2022-037296-I</a:t>
            </a:r>
          </a:p>
        </p:txBody>
      </p:sp>
    </p:spTree>
    <p:extLst>
      <p:ext uri="{BB962C8B-B14F-4D97-AF65-F5344CB8AC3E}">
        <p14:creationId xmlns:p14="http://schemas.microsoft.com/office/powerpoint/2010/main" val="4251721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4"/>
          </p:nvPr>
        </p:nvSpPr>
        <p:spPr>
          <a:xfrm>
            <a:off x="10074876" y="6483177"/>
            <a:ext cx="535459" cy="323099"/>
          </a:xfrm>
        </p:spPr>
        <p:txBody>
          <a:bodyPr/>
          <a:lstStyle/>
          <a:p>
            <a:fld id="{1374764A-6B52-4A73-9FBE-0C91B1B4C639}" type="slidenum">
              <a:rPr lang="en-GB" smtClean="0">
                <a:solidFill>
                  <a:schemeClr val="bg1"/>
                </a:solidFill>
              </a:rPr>
              <a:pPr/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3" name="Conector recto 2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/>
          <p:cNvSpPr/>
          <p:nvPr/>
        </p:nvSpPr>
        <p:spPr>
          <a:xfrm>
            <a:off x="252663" y="40232"/>
            <a:ext cx="115623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Trench Isolated inverse LGAD (</a:t>
            </a:r>
            <a:r>
              <a:rPr lang="en-US" sz="28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TiLGAD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)</a:t>
            </a:r>
            <a:endParaRPr lang="en-GB" sz="28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0BA1262-6655-449B-B640-7E5362D71E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906"/>
          <a:stretch/>
        </p:blipFill>
        <p:spPr>
          <a:xfrm>
            <a:off x="252663" y="3146052"/>
            <a:ext cx="7771807" cy="3042068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34949A69-8502-4CCA-9F9A-546F006592B1}"/>
              </a:ext>
            </a:extLst>
          </p:cNvPr>
          <p:cNvSpPr/>
          <p:nvPr/>
        </p:nvSpPr>
        <p:spPr>
          <a:xfrm>
            <a:off x="497812" y="983026"/>
            <a:ext cx="957706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600" dirty="0">
                <a:cs typeface="Arial" panose="020B0604020202020204" pitchFamily="34" charset="0"/>
              </a:rPr>
              <a:t>Concept:</a:t>
            </a:r>
            <a:r>
              <a:rPr lang="en-GB" sz="1600" b="1" dirty="0">
                <a:solidFill>
                  <a:srgbClr val="3164AB"/>
                </a:solidFill>
                <a:cs typeface="Arial" panose="020B0604020202020204" pitchFamily="34" charset="0"/>
              </a:rPr>
              <a:t> Inverse LGAD </a:t>
            </a:r>
            <a:r>
              <a:rPr lang="en-GB" sz="1600" dirty="0">
                <a:cs typeface="Arial" panose="020B0604020202020204" pitchFamily="34" charset="0"/>
              </a:rPr>
              <a:t>(pixels on the P+ electrode) </a:t>
            </a:r>
            <a:r>
              <a:rPr lang="en-GB" sz="1600" b="1" dirty="0">
                <a:solidFill>
                  <a:srgbClr val="3164AB"/>
                </a:solidFill>
                <a:cs typeface="Arial" panose="020B0604020202020204" pitchFamily="34" charset="0"/>
              </a:rPr>
              <a:t>+ isolation of active area with trenches</a:t>
            </a:r>
          </a:p>
          <a:p>
            <a:pPr marL="628650" lvl="1" indent="-28575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164AB"/>
                </a:solidFill>
                <a:cs typeface="Arial" panose="020B0604020202020204" pitchFamily="34" charset="0"/>
              </a:rPr>
              <a:t>Multiplication</a:t>
            </a:r>
            <a:r>
              <a:rPr lang="en-GB" sz="1400" dirty="0">
                <a:solidFill>
                  <a:srgbClr val="3164AB"/>
                </a:solidFill>
                <a:cs typeface="Arial" panose="020B0604020202020204" pitchFamily="34" charset="0"/>
              </a:rPr>
              <a:t> </a:t>
            </a:r>
            <a:r>
              <a:rPr lang="en-GB" sz="1400" b="1" dirty="0">
                <a:solidFill>
                  <a:srgbClr val="3164AB"/>
                </a:solidFill>
                <a:cs typeface="Arial" panose="020B0604020202020204" pitchFamily="34" charset="0"/>
              </a:rPr>
              <a:t>region</a:t>
            </a:r>
            <a:r>
              <a:rPr lang="en-GB" sz="1400" dirty="0">
                <a:cs typeface="Arial" panose="020B0604020202020204" pitchFamily="34" charset="0"/>
              </a:rPr>
              <a:t> is fully </a:t>
            </a:r>
            <a:r>
              <a:rPr lang="en-GB" sz="1400" b="1" dirty="0">
                <a:solidFill>
                  <a:srgbClr val="3164AB"/>
                </a:solidFill>
                <a:cs typeface="Arial" panose="020B0604020202020204" pitchFamily="34" charset="0"/>
              </a:rPr>
              <a:t>isolated</a:t>
            </a:r>
            <a:r>
              <a:rPr lang="en-GB" sz="1400" dirty="0">
                <a:cs typeface="Arial" panose="020B0604020202020204" pitchFamily="34" charset="0"/>
              </a:rPr>
              <a:t>.</a:t>
            </a:r>
          </a:p>
          <a:p>
            <a:pPr marL="628650" lvl="1" indent="-28575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cs typeface="Arial" panose="020B0604020202020204" pitchFamily="34" charset="0"/>
              </a:rPr>
              <a:t>Nominally </a:t>
            </a:r>
            <a:r>
              <a:rPr lang="en-GB" sz="1400" b="1" dirty="0">
                <a:solidFill>
                  <a:srgbClr val="3164AB"/>
                </a:solidFill>
                <a:cs typeface="Arial" panose="020B0604020202020204" pitchFamily="34" charset="0"/>
              </a:rPr>
              <a:t>100% fill factor</a:t>
            </a:r>
          </a:p>
          <a:p>
            <a:pPr marL="628650" lvl="1" indent="-28575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164AB"/>
                </a:solidFill>
                <a:cs typeface="Arial" panose="020B0604020202020204" pitchFamily="34" charset="0"/>
              </a:rPr>
              <a:t>Simpler single-side</a:t>
            </a:r>
            <a:r>
              <a:rPr lang="en-GB" sz="1400" dirty="0">
                <a:solidFill>
                  <a:srgbClr val="3164AB"/>
                </a:solidFill>
                <a:cs typeface="Arial" panose="020B0604020202020204" pitchFamily="34" charset="0"/>
              </a:rPr>
              <a:t> </a:t>
            </a:r>
            <a:r>
              <a:rPr lang="en-GB" sz="1400" dirty="0">
                <a:cs typeface="Arial" panose="020B0604020202020204" pitchFamily="34" charset="0"/>
              </a:rPr>
              <a:t>and </a:t>
            </a:r>
            <a:r>
              <a:rPr lang="en-GB" sz="1400" b="1" dirty="0">
                <a:solidFill>
                  <a:srgbClr val="3164AB"/>
                </a:solidFill>
                <a:cs typeface="Arial" panose="020B0604020202020204" pitchFamily="34" charset="0"/>
              </a:rPr>
              <a:t>50% less</a:t>
            </a:r>
            <a:r>
              <a:rPr lang="en-GB" sz="1400" b="1" dirty="0">
                <a:cs typeface="Arial" panose="020B0604020202020204" pitchFamily="34" charset="0"/>
              </a:rPr>
              <a:t> </a:t>
            </a:r>
            <a:r>
              <a:rPr lang="en-GB" sz="1400" dirty="0">
                <a:cs typeface="Arial" panose="020B0604020202020204" pitchFamily="34" charset="0"/>
              </a:rPr>
              <a:t>fabrication steps than </a:t>
            </a:r>
            <a:r>
              <a:rPr lang="en-GB" sz="1400" dirty="0" err="1">
                <a:cs typeface="Arial" panose="020B0604020202020204" pitchFamily="34" charset="0"/>
              </a:rPr>
              <a:t>iLGADs</a:t>
            </a:r>
            <a:r>
              <a:rPr lang="en-GB" sz="1400" dirty="0">
                <a:cs typeface="Arial" panose="020B0604020202020204" pitchFamily="34" charset="0"/>
              </a:rPr>
              <a:t> with planar termination</a:t>
            </a:r>
          </a:p>
          <a:p>
            <a:pPr marL="628650" lvl="1" indent="-28575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cs typeface="Arial" panose="020B0604020202020204" pitchFamily="34" charset="0"/>
              </a:rPr>
              <a:t>Devices are able to sustain </a:t>
            </a:r>
            <a:r>
              <a:rPr lang="en-GB" sz="1400" b="1" dirty="0">
                <a:solidFill>
                  <a:srgbClr val="3164AB"/>
                </a:solidFill>
                <a:cs typeface="Arial" panose="020B0604020202020204" pitchFamily="34" charset="0"/>
              </a:rPr>
              <a:t>higher voltages.</a:t>
            </a:r>
          </a:p>
          <a:p>
            <a:pPr marL="628650" lvl="1" indent="-28575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164AB"/>
                </a:solidFill>
                <a:cs typeface="Arial" panose="020B0604020202020204" pitchFamily="34" charset="0"/>
              </a:rPr>
              <a:t>Slim-edge technology.</a:t>
            </a:r>
          </a:p>
          <a:p>
            <a:pPr marL="628650" lvl="1" indent="-28575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95000"/>
                    <a:lumOff val="5000"/>
                  </a:schemeClr>
                </a:solidFill>
                <a:cs typeface="Arial" panose="020B0604020202020204" pitchFamily="34" charset="0"/>
              </a:rPr>
              <a:t>Optimization of the </a:t>
            </a:r>
            <a:r>
              <a:rPr lang="en-GB" sz="1400" b="1" dirty="0">
                <a:solidFill>
                  <a:srgbClr val="3164AB"/>
                </a:solidFill>
                <a:cs typeface="Arial" panose="020B0604020202020204" pitchFamily="34" charset="0"/>
              </a:rPr>
              <a:t>multiplication layer is independent of charge collection and cross-talk at the electrodes</a:t>
            </a:r>
          </a:p>
          <a:p>
            <a:pPr marL="628650" lvl="1" indent="-28575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3164AB"/>
                </a:solidFill>
                <a:cs typeface="Arial" panose="020B0604020202020204" pitchFamily="34" charset="0"/>
              </a:rPr>
              <a:t>Good performance for both high and low penetrating particles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0445AB5-BD12-48D1-9FFD-3AA73CCB86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2600" y="3420538"/>
            <a:ext cx="3024552" cy="2572677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CA6760DF-691E-4309-95DF-87EDBADF5A3F}"/>
              </a:ext>
            </a:extLst>
          </p:cNvPr>
          <p:cNvSpPr txBox="1"/>
          <p:nvPr/>
        </p:nvSpPr>
        <p:spPr>
          <a:xfrm flipH="1">
            <a:off x="8865646" y="3085301"/>
            <a:ext cx="19801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rgbClr val="002060"/>
                </a:solidFill>
              </a:rPr>
              <a:t>Simulated performance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A0DC5CA-6FA9-4108-A741-60B029A94359}"/>
              </a:ext>
            </a:extLst>
          </p:cNvPr>
          <p:cNvSpPr txBox="1"/>
          <p:nvPr/>
        </p:nvSpPr>
        <p:spPr>
          <a:xfrm>
            <a:off x="8887635" y="5968111"/>
            <a:ext cx="1958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i="1" dirty="0"/>
              <a:t>J. Villegas. PhD </a:t>
            </a:r>
            <a:r>
              <a:rPr lang="es-ES" sz="1200" i="1" dirty="0" err="1"/>
              <a:t>Thesis</a:t>
            </a:r>
            <a:r>
              <a:rPr lang="es-ES" sz="1200" i="1" dirty="0"/>
              <a:t>. p 182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499842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Marcador de número de diapositiva 1">
            <a:extLst>
              <a:ext uri="{FF2B5EF4-FFF2-40B4-BE49-F238E27FC236}">
                <a16:creationId xmlns:a16="http://schemas.microsoft.com/office/drawing/2014/main" id="{26C4DDE8-A1B6-43E3-A48B-2243E0DDE8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74876" y="6483177"/>
            <a:ext cx="535459" cy="323099"/>
          </a:xfrm>
        </p:spPr>
        <p:txBody>
          <a:bodyPr/>
          <a:lstStyle/>
          <a:p>
            <a:fld id="{1374764A-6B52-4A73-9FBE-0C91B1B4C639}" type="slidenum">
              <a:rPr lang="en-GB" smtClean="0">
                <a:solidFill>
                  <a:schemeClr val="bg1"/>
                </a:solidFill>
              </a:rPr>
              <a:pPr/>
              <a:t>3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4" name="Picture 13">
            <a:extLst>
              <a:ext uri="{FF2B5EF4-FFF2-40B4-BE49-F238E27FC236}">
                <a16:creationId xmlns:a16="http://schemas.microsoft.com/office/drawing/2014/main" id="{3DDFABA7-9856-C97E-8BC6-6C11F94628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362" y="954748"/>
            <a:ext cx="2676256" cy="2623126"/>
          </a:xfrm>
          <a:prstGeom prst="rect">
            <a:avLst/>
          </a:prstGeom>
        </p:spPr>
      </p:pic>
      <p:sp>
        <p:nvSpPr>
          <p:cNvPr id="9" name="Rectángulo 19">
            <a:extLst>
              <a:ext uri="{FF2B5EF4-FFF2-40B4-BE49-F238E27FC236}">
                <a16:creationId xmlns:a16="http://schemas.microsoft.com/office/drawing/2014/main" id="{103F932B-16A7-3682-CCF0-6FE609F7F240}"/>
              </a:ext>
            </a:extLst>
          </p:cNvPr>
          <p:cNvSpPr/>
          <p:nvPr/>
        </p:nvSpPr>
        <p:spPr>
          <a:xfrm>
            <a:off x="252663" y="0"/>
            <a:ext cx="1156234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5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First CNM </a:t>
            </a:r>
            <a:r>
              <a:rPr lang="en-GB" sz="35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TiLGAD</a:t>
            </a:r>
            <a:r>
              <a:rPr lang="en-GB" sz="35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Run: TimePix3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4EBD4049-4C42-42B0-976F-419F0114BF5A}"/>
              </a:ext>
            </a:extLst>
          </p:cNvPr>
          <p:cNvSpPr/>
          <p:nvPr/>
        </p:nvSpPr>
        <p:spPr>
          <a:xfrm>
            <a:off x="252663" y="993122"/>
            <a:ext cx="7934604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lvl="1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cs typeface="Arial" panose="020B0604020202020204" pitchFamily="34" charset="0"/>
              </a:rPr>
              <a:t>3 Epitaxial wafers</a:t>
            </a:r>
          </a:p>
          <a:p>
            <a:pPr marL="1085850" lvl="2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cs typeface="Arial" panose="020B0604020202020204" pitchFamily="34" charset="0"/>
                <a:sym typeface="Wingdings" panose="05000000000000000000" pitchFamily="2" charset="2"/>
              </a:rPr>
              <a:t>Doping resulted very high  Devices performed like APDs </a:t>
            </a:r>
          </a:p>
          <a:p>
            <a:pPr marL="1085850" lvl="2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cs typeface="Arial" panose="020B0604020202020204" pitchFamily="34" charset="0"/>
                <a:sym typeface="Wingdings" panose="05000000000000000000" pitchFamily="2" charset="2"/>
              </a:rPr>
              <a:t>Annealing tried (1175ºC, 180min) to reduce doping of the multiplication region (still APD) </a:t>
            </a:r>
          </a:p>
          <a:p>
            <a:pPr marL="6286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cs typeface="Arial" panose="020B0604020202020204" pitchFamily="34" charset="0"/>
                <a:sym typeface="Wingdings" panose="05000000000000000000" pitchFamily="2" charset="2"/>
              </a:rPr>
              <a:t>3 Si-Si wafers (each with different boron dose for the multiplication region)</a:t>
            </a:r>
          </a:p>
          <a:p>
            <a:pPr marL="1085850" lvl="2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cs typeface="Arial" panose="020B0604020202020204" pitchFamily="34" charset="0"/>
                <a:sym typeface="Wingdings" panose="05000000000000000000" pitchFamily="2" charset="2"/>
              </a:rPr>
              <a:t>2 doses performed like </a:t>
            </a:r>
            <a:r>
              <a:rPr lang="en-GB" sz="1400" dirty="0" err="1">
                <a:cs typeface="Arial" panose="020B0604020202020204" pitchFamily="34" charset="0"/>
                <a:sym typeface="Wingdings" panose="05000000000000000000" pitchFamily="2" charset="2"/>
              </a:rPr>
              <a:t>PiN</a:t>
            </a:r>
            <a:r>
              <a:rPr lang="en-GB" sz="1400" dirty="0">
                <a:cs typeface="Arial" panose="020B0604020202020204" pitchFamily="34" charset="0"/>
                <a:sym typeface="Wingdings" panose="05000000000000000000" pitchFamily="2" charset="2"/>
              </a:rPr>
              <a:t> (no gain)</a:t>
            </a:r>
          </a:p>
          <a:p>
            <a:pPr marL="1085850" lvl="2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cs typeface="Arial" panose="020B0604020202020204" pitchFamily="34" charset="0"/>
                <a:sym typeface="Wingdings" panose="05000000000000000000" pitchFamily="2" charset="2"/>
              </a:rPr>
              <a:t>1 dose performed like APD</a:t>
            </a:r>
          </a:p>
          <a:p>
            <a:pPr marL="1085850" lvl="2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cs typeface="Arial" panose="020B0604020202020204" pitchFamily="34" charset="0"/>
                <a:sym typeface="Wingdings" panose="05000000000000000000" pitchFamily="2" charset="2"/>
              </a:rPr>
              <a:t>Issue during passivation: degradation of the IV’s </a:t>
            </a:r>
            <a:endParaRPr lang="en-GB" sz="1400" b="1" dirty="0">
              <a:solidFill>
                <a:srgbClr val="3164AB"/>
              </a:solidFill>
              <a:cs typeface="Arial" panose="020B0604020202020204" pitchFamily="34" charset="0"/>
            </a:endParaRPr>
          </a:p>
        </p:txBody>
      </p:sp>
      <p:grpSp>
        <p:nvGrpSpPr>
          <p:cNvPr id="8" name="Group 4">
            <a:extLst>
              <a:ext uri="{FF2B5EF4-FFF2-40B4-BE49-F238E27FC236}">
                <a16:creationId xmlns:a16="http://schemas.microsoft.com/office/drawing/2014/main" id="{6E364B4D-B600-4765-85B9-513993135C8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11646" y="3183939"/>
            <a:ext cx="3706459" cy="3061901"/>
            <a:chOff x="159" y="919"/>
            <a:chExt cx="3640" cy="3007"/>
          </a:xfrm>
        </p:grpSpPr>
        <p:pic>
          <p:nvPicPr>
            <p:cNvPr id="10" name="Picture 5">
              <a:extLst>
                <a:ext uri="{FF2B5EF4-FFF2-40B4-BE49-F238E27FC236}">
                  <a16:creationId xmlns:a16="http://schemas.microsoft.com/office/drawing/2014/main" id="{874CB6A5-D6BE-4FE1-8CAB-ECA7623B27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6" t="8192" r="10158"/>
            <a:stretch>
              <a:fillRect/>
            </a:stretch>
          </p:blipFill>
          <p:spPr bwMode="auto">
            <a:xfrm>
              <a:off x="159" y="919"/>
              <a:ext cx="3640" cy="30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2386" t="8192" r="10158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1" name="Rectangle 6">
              <a:extLst>
                <a:ext uri="{FF2B5EF4-FFF2-40B4-BE49-F238E27FC236}">
                  <a16:creationId xmlns:a16="http://schemas.microsoft.com/office/drawing/2014/main" id="{F62E84EC-ED41-4507-9EB0-B60FAB3FDE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7" y="919"/>
              <a:ext cx="421" cy="95"/>
            </a:xfrm>
            <a:prstGeom prst="rect">
              <a:avLst/>
            </a:prstGeom>
            <a:solidFill>
              <a:srgbClr val="FFFFFF"/>
            </a:solidFill>
            <a:ln w="12600" cap="flat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2" name="Group 8">
            <a:extLst>
              <a:ext uri="{FF2B5EF4-FFF2-40B4-BE49-F238E27FC236}">
                <a16:creationId xmlns:a16="http://schemas.microsoft.com/office/drawing/2014/main" id="{C4F3FDCA-9774-4C6E-B1F1-A9AFE4E1916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869454" y="3418942"/>
            <a:ext cx="3524117" cy="2890378"/>
            <a:chOff x="3832" y="852"/>
            <a:chExt cx="3748" cy="3074"/>
          </a:xfrm>
        </p:grpSpPr>
        <p:pic>
          <p:nvPicPr>
            <p:cNvPr id="13" name="Picture 9">
              <a:extLst>
                <a:ext uri="{FF2B5EF4-FFF2-40B4-BE49-F238E27FC236}">
                  <a16:creationId xmlns:a16="http://schemas.microsoft.com/office/drawing/2014/main" id="{1E74F895-C16F-48E3-B8B6-BA8D3BFDF0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33" t="7539" r="10789"/>
            <a:stretch>
              <a:fillRect/>
            </a:stretch>
          </p:blipFill>
          <p:spPr bwMode="auto">
            <a:xfrm>
              <a:off x="3832" y="900"/>
              <a:ext cx="3748" cy="30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7033" t="7539" r="10789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4" name="Rectangle 10">
              <a:extLst>
                <a:ext uri="{FF2B5EF4-FFF2-40B4-BE49-F238E27FC236}">
                  <a16:creationId xmlns:a16="http://schemas.microsoft.com/office/drawing/2014/main" id="{2B3C1C77-672C-44CF-BF2F-2F903AE4BC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4" y="852"/>
              <a:ext cx="398" cy="165"/>
            </a:xfrm>
            <a:prstGeom prst="rect">
              <a:avLst/>
            </a:prstGeom>
            <a:solidFill>
              <a:srgbClr val="FFFFFF"/>
            </a:solidFill>
            <a:ln w="12600" cap="flat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3416395-0EE5-44EE-A4B6-4CFF3FF632F5}"/>
              </a:ext>
            </a:extLst>
          </p:cNvPr>
          <p:cNvSpPr txBox="1"/>
          <p:nvPr/>
        </p:nvSpPr>
        <p:spPr>
          <a:xfrm flipH="1">
            <a:off x="356646" y="2882686"/>
            <a:ext cx="2877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>
                <a:solidFill>
                  <a:srgbClr val="0070C0"/>
                </a:solidFill>
              </a:rPr>
              <a:t>TCT </a:t>
            </a:r>
            <a:r>
              <a:rPr lang="es-ES" sz="1400" b="1" dirty="0" err="1">
                <a:solidFill>
                  <a:srgbClr val="0070C0"/>
                </a:solidFill>
              </a:rPr>
              <a:t>measurements</a:t>
            </a:r>
            <a:r>
              <a:rPr lang="es-ES" sz="1400" b="1" dirty="0">
                <a:solidFill>
                  <a:srgbClr val="0070C0"/>
                </a:solidFill>
              </a:rPr>
              <a:t>, 20 </a:t>
            </a:r>
            <a:r>
              <a:rPr lang="es-ES" sz="1400" b="1" dirty="0" err="1">
                <a:solidFill>
                  <a:srgbClr val="0070C0"/>
                </a:solidFill>
              </a:rPr>
              <a:t>ºC</a:t>
            </a:r>
            <a:r>
              <a:rPr lang="es-ES" sz="1400" b="1" dirty="0">
                <a:solidFill>
                  <a:srgbClr val="0070C0"/>
                </a:solidFill>
              </a:rPr>
              <a:t>, IR light</a:t>
            </a:r>
            <a:endParaRPr lang="en-GB" sz="1400" b="1" dirty="0">
              <a:solidFill>
                <a:srgbClr val="0070C0"/>
              </a:solidFill>
            </a:endParaRPr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E55FB0CC-A583-4712-8F70-8BA4DD9145CA}"/>
              </a:ext>
            </a:extLst>
          </p:cNvPr>
          <p:cNvCxnSpPr>
            <a:cxnSpLocks/>
          </p:cNvCxnSpPr>
          <p:nvPr/>
        </p:nvCxnSpPr>
        <p:spPr>
          <a:xfrm>
            <a:off x="7320784" y="4391036"/>
            <a:ext cx="1289816" cy="63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2F453E63-E34B-4443-A29E-C504EA81BEC1}"/>
              </a:ext>
            </a:extLst>
          </p:cNvPr>
          <p:cNvSpPr txBox="1"/>
          <p:nvPr/>
        </p:nvSpPr>
        <p:spPr>
          <a:xfrm>
            <a:off x="8704281" y="4274471"/>
            <a:ext cx="1476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rgbClr val="0070C0"/>
                </a:solidFill>
              </a:rPr>
              <a:t>APD performance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321439A9-A135-4BDD-A86F-EE71AA53A762}"/>
              </a:ext>
            </a:extLst>
          </p:cNvPr>
          <p:cNvSpPr txBox="1"/>
          <p:nvPr/>
        </p:nvSpPr>
        <p:spPr>
          <a:xfrm>
            <a:off x="8639058" y="4893523"/>
            <a:ext cx="285754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Conclusions from 1st Run: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Need to reduce doping conc.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Trench isolation seems to work (ok for </a:t>
            </a:r>
            <a:r>
              <a:rPr lang="en-US" sz="1400" dirty="0" err="1"/>
              <a:t>PiN</a:t>
            </a:r>
            <a:r>
              <a:rPr lang="en-US" sz="1400" dirty="0"/>
              <a:t>-like devices)</a:t>
            </a:r>
          </a:p>
        </p:txBody>
      </p:sp>
    </p:spTree>
    <p:extLst>
      <p:ext uri="{BB962C8B-B14F-4D97-AF65-F5344CB8AC3E}">
        <p14:creationId xmlns:p14="http://schemas.microsoft.com/office/powerpoint/2010/main" val="1505160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08A210-F012-7F06-4CC5-D1C6A1FA10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CE9AE3E1-C07C-9BFA-439A-B8ED222B8EBE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Marcador de número de diapositiva 1">
            <a:extLst>
              <a:ext uri="{FF2B5EF4-FFF2-40B4-BE49-F238E27FC236}">
                <a16:creationId xmlns:a16="http://schemas.microsoft.com/office/drawing/2014/main" id="{3924C279-6161-04CC-5DF0-45338AEFA9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74876" y="6483177"/>
            <a:ext cx="535459" cy="323099"/>
          </a:xfrm>
        </p:spPr>
        <p:txBody>
          <a:bodyPr/>
          <a:lstStyle/>
          <a:p>
            <a:fld id="{1374764A-6B52-4A73-9FBE-0C91B1B4C639}" type="slidenum">
              <a:rPr lang="en-GB" smtClean="0">
                <a:solidFill>
                  <a:schemeClr val="bg1"/>
                </a:solidFill>
              </a:rPr>
              <a:pPr/>
              <a:t>4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ángulo 19">
            <a:extLst>
              <a:ext uri="{FF2B5EF4-FFF2-40B4-BE49-F238E27FC236}">
                <a16:creationId xmlns:a16="http://schemas.microsoft.com/office/drawing/2014/main" id="{98BF8C59-2407-1217-377F-A0D948F316B6}"/>
              </a:ext>
            </a:extLst>
          </p:cNvPr>
          <p:cNvSpPr/>
          <p:nvPr/>
        </p:nvSpPr>
        <p:spPr>
          <a:xfrm>
            <a:off x="252663" y="0"/>
            <a:ext cx="1156234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5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Second CNM </a:t>
            </a:r>
            <a:r>
              <a:rPr lang="en-GB" sz="35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TiLGAD</a:t>
            </a:r>
            <a:r>
              <a:rPr lang="en-GB" sz="35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Run: TimePix4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2CE5AB0-3D73-47A0-8A49-18CA5F03CEC8}"/>
              </a:ext>
            </a:extLst>
          </p:cNvPr>
          <p:cNvSpPr/>
          <p:nvPr/>
        </p:nvSpPr>
        <p:spPr>
          <a:xfrm>
            <a:off x="367077" y="790540"/>
            <a:ext cx="669674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cs typeface="Arial" panose="020B0604020202020204" pitchFamily="34" charset="0"/>
              </a:rPr>
              <a:t>Focused on optimizing the thermal budget to obtain LGAD performance</a:t>
            </a:r>
            <a:endParaRPr lang="en-GB" sz="1600" dirty="0"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1714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cs typeface="Arial" panose="020B0604020202020204" pitchFamily="34" charset="0"/>
                <a:sym typeface="Wingdings" panose="05000000000000000000" pitchFamily="2" charset="2"/>
              </a:rPr>
              <a:t>3 Epitaxial wafers</a:t>
            </a:r>
          </a:p>
          <a:p>
            <a:pPr marL="628650" lvl="1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cs typeface="Arial" panose="020B0604020202020204" pitchFamily="34" charset="0"/>
                <a:sym typeface="Wingdings" panose="05000000000000000000" pitchFamily="2" charset="2"/>
              </a:rPr>
              <a:t>Pre-conditioning thermal step: 1250ºC – 3h</a:t>
            </a:r>
          </a:p>
          <a:p>
            <a:pPr marL="1714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cs typeface="Arial" panose="020B0604020202020204" pitchFamily="34" charset="0"/>
                <a:sym typeface="Wingdings" panose="05000000000000000000" pitchFamily="2" charset="2"/>
              </a:rPr>
              <a:t>2 Si-Si wafers (each with different boron dose for the multiplication region)</a:t>
            </a:r>
          </a:p>
          <a:p>
            <a:pPr marL="628650" lvl="1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cs typeface="Arial" panose="020B0604020202020204" pitchFamily="34" charset="0"/>
                <a:sym typeface="Wingdings" panose="05000000000000000000" pitchFamily="2" charset="2"/>
              </a:rPr>
              <a:t>Pre-conditioning step: 1000 ºC – 0.5 h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3F527AA1-4F73-4BA7-8DAF-AAAB54EFD0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159" y="996901"/>
            <a:ext cx="2672757" cy="2560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5246D3C6-516C-45E7-915B-295C822F1A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241438"/>
              </p:ext>
            </p:extLst>
          </p:nvPr>
        </p:nvGraphicFramePr>
        <p:xfrm>
          <a:off x="369079" y="2235201"/>
          <a:ext cx="8312122" cy="36085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9676">
                  <a:extLst>
                    <a:ext uri="{9D8B030D-6E8A-4147-A177-3AD203B41FA5}">
                      <a16:colId xmlns:a16="http://schemas.microsoft.com/office/drawing/2014/main" val="3684482628"/>
                    </a:ext>
                  </a:extLst>
                </a:gridCol>
                <a:gridCol w="883515">
                  <a:extLst>
                    <a:ext uri="{9D8B030D-6E8A-4147-A177-3AD203B41FA5}">
                      <a16:colId xmlns:a16="http://schemas.microsoft.com/office/drawing/2014/main" val="805775421"/>
                    </a:ext>
                  </a:extLst>
                </a:gridCol>
                <a:gridCol w="1645500">
                  <a:extLst>
                    <a:ext uri="{9D8B030D-6E8A-4147-A177-3AD203B41FA5}">
                      <a16:colId xmlns:a16="http://schemas.microsoft.com/office/drawing/2014/main" val="2286150881"/>
                    </a:ext>
                  </a:extLst>
                </a:gridCol>
                <a:gridCol w="1292991">
                  <a:extLst>
                    <a:ext uri="{9D8B030D-6E8A-4147-A177-3AD203B41FA5}">
                      <a16:colId xmlns:a16="http://schemas.microsoft.com/office/drawing/2014/main" val="928610666"/>
                    </a:ext>
                  </a:extLst>
                </a:gridCol>
                <a:gridCol w="1274452">
                  <a:extLst>
                    <a:ext uri="{9D8B030D-6E8A-4147-A177-3AD203B41FA5}">
                      <a16:colId xmlns:a16="http://schemas.microsoft.com/office/drawing/2014/main" val="1135654484"/>
                    </a:ext>
                  </a:extLst>
                </a:gridCol>
                <a:gridCol w="1352639">
                  <a:extLst>
                    <a:ext uri="{9D8B030D-6E8A-4147-A177-3AD203B41FA5}">
                      <a16:colId xmlns:a16="http://schemas.microsoft.com/office/drawing/2014/main" val="3298295374"/>
                    </a:ext>
                  </a:extLst>
                </a:gridCol>
                <a:gridCol w="1113349">
                  <a:extLst>
                    <a:ext uri="{9D8B030D-6E8A-4147-A177-3AD203B41FA5}">
                      <a16:colId xmlns:a16="http://schemas.microsoft.com/office/drawing/2014/main" val="376445585"/>
                    </a:ext>
                  </a:extLst>
                </a:gridCol>
              </a:tblGrid>
              <a:tr h="900486">
                <a:tc>
                  <a:txBody>
                    <a:bodyPr/>
                    <a:lstStyle/>
                    <a:p>
                      <a:pPr algn="ctr"/>
                      <a:r>
                        <a:rPr lang="es-ES" sz="1400" b="0" dirty="0" err="1">
                          <a:latin typeface="+mn-lt"/>
                        </a:rPr>
                        <a:t>Wafer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0" dirty="0" err="1">
                          <a:latin typeface="+mn-lt"/>
                        </a:rPr>
                        <a:t>Type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0" dirty="0" err="1">
                          <a:latin typeface="+mn-lt"/>
                        </a:rPr>
                        <a:t>Multiplication</a:t>
                      </a:r>
                      <a:r>
                        <a:rPr lang="es-ES" sz="1400" b="0" dirty="0">
                          <a:latin typeface="+mn-lt"/>
                        </a:rPr>
                        <a:t> </a:t>
                      </a:r>
                      <a:r>
                        <a:rPr lang="es-ES" sz="1400" b="0" dirty="0" err="1">
                          <a:latin typeface="+mn-lt"/>
                        </a:rPr>
                        <a:t>layer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0" dirty="0" err="1">
                          <a:latin typeface="+mn-lt"/>
                        </a:rPr>
                        <a:t>Boron</a:t>
                      </a:r>
                      <a:r>
                        <a:rPr lang="es-ES" sz="1400" b="0" dirty="0">
                          <a:latin typeface="+mn-lt"/>
                        </a:rPr>
                        <a:t> </a:t>
                      </a:r>
                      <a:r>
                        <a:rPr lang="es-ES" sz="1400" b="0" dirty="0" err="1">
                          <a:latin typeface="+mn-lt"/>
                        </a:rPr>
                        <a:t>dose</a:t>
                      </a:r>
                      <a:r>
                        <a:rPr lang="es-ES" sz="1400" b="0" dirty="0">
                          <a:latin typeface="+mn-lt"/>
                        </a:rPr>
                        <a:t>/</a:t>
                      </a:r>
                      <a:r>
                        <a:rPr lang="es-ES" sz="1400" b="0" dirty="0" err="1">
                          <a:latin typeface="+mn-lt"/>
                        </a:rPr>
                        <a:t>energy</a:t>
                      </a:r>
                      <a:endParaRPr lang="es-ES" sz="1400" b="0" dirty="0">
                        <a:latin typeface="+mn-lt"/>
                      </a:endParaRPr>
                    </a:p>
                    <a:p>
                      <a:pPr algn="ctr"/>
                      <a:r>
                        <a:rPr lang="es-ES" sz="1400" b="0" dirty="0">
                          <a:latin typeface="+mn-lt"/>
                        </a:rPr>
                        <a:t>(</a:t>
                      </a:r>
                      <a:r>
                        <a:rPr lang="es-ES" sz="1400" b="0" dirty="0" err="1">
                          <a:latin typeface="+mn-lt"/>
                        </a:rPr>
                        <a:t>Mult</a:t>
                      </a:r>
                      <a:r>
                        <a:rPr lang="es-ES" sz="1400" b="0" dirty="0">
                          <a:latin typeface="+mn-lt"/>
                        </a:rPr>
                        <a:t> </a:t>
                      </a:r>
                      <a:r>
                        <a:rPr lang="es-ES" sz="1400" b="0" dirty="0" err="1">
                          <a:latin typeface="+mn-lt"/>
                        </a:rPr>
                        <a:t>layer</a:t>
                      </a:r>
                      <a:r>
                        <a:rPr lang="es-ES" sz="1400" b="0" dirty="0">
                          <a:latin typeface="+mn-lt"/>
                        </a:rPr>
                        <a:t>)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0" dirty="0">
                          <a:latin typeface="+mn-lt"/>
                        </a:rPr>
                        <a:t>Pre-</a:t>
                      </a:r>
                      <a:r>
                        <a:rPr lang="es-ES" sz="1400" b="0" dirty="0" err="1">
                          <a:latin typeface="+mn-lt"/>
                        </a:rPr>
                        <a:t>conditioning</a:t>
                      </a:r>
                      <a:r>
                        <a:rPr lang="es-ES" sz="1400" b="0" baseline="0" dirty="0">
                          <a:latin typeface="+mn-lt"/>
                        </a:rPr>
                        <a:t> </a:t>
                      </a:r>
                      <a:r>
                        <a:rPr lang="es-ES" sz="1400" b="0" baseline="0" dirty="0" err="1">
                          <a:latin typeface="+mn-lt"/>
                        </a:rPr>
                        <a:t>thermal</a:t>
                      </a:r>
                      <a:r>
                        <a:rPr lang="es-ES" sz="1400" b="0" baseline="0" dirty="0">
                          <a:latin typeface="+mn-lt"/>
                        </a:rPr>
                        <a:t> </a:t>
                      </a:r>
                      <a:r>
                        <a:rPr lang="es-ES" sz="1400" b="0" baseline="0" dirty="0" err="1">
                          <a:latin typeface="+mn-lt"/>
                        </a:rPr>
                        <a:t>step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0" dirty="0" err="1">
                          <a:latin typeface="+mn-lt"/>
                        </a:rPr>
                        <a:t>Behavior</a:t>
                      </a:r>
                      <a:r>
                        <a:rPr lang="es-ES" sz="1400" b="0" dirty="0">
                          <a:latin typeface="+mn-lt"/>
                        </a:rPr>
                        <a:t> </a:t>
                      </a:r>
                      <a:r>
                        <a:rPr lang="es-ES" sz="1400" b="0" dirty="0" err="1">
                          <a:latin typeface="+mn-lt"/>
                        </a:rPr>
                        <a:t>on</a:t>
                      </a:r>
                      <a:r>
                        <a:rPr lang="es-ES" sz="1400" b="0" dirty="0">
                          <a:latin typeface="+mn-lt"/>
                        </a:rPr>
                        <a:t> single-</a:t>
                      </a:r>
                      <a:r>
                        <a:rPr lang="es-ES" sz="1400" b="0" dirty="0" err="1">
                          <a:latin typeface="+mn-lt"/>
                        </a:rPr>
                        <a:t>pad</a:t>
                      </a:r>
                      <a:endParaRPr lang="es-ES" sz="1400" b="0" dirty="0">
                        <a:latin typeface="+mn-lt"/>
                      </a:endParaRPr>
                    </a:p>
                    <a:p>
                      <a:pPr algn="ctr"/>
                      <a:r>
                        <a:rPr lang="es-ES" sz="1400" b="0" dirty="0" err="1">
                          <a:latin typeface="+mn-lt"/>
                        </a:rPr>
                        <a:t>devices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0" dirty="0" err="1">
                          <a:latin typeface="+mn-lt"/>
                        </a:rPr>
                        <a:t>Thermal</a:t>
                      </a:r>
                      <a:r>
                        <a:rPr lang="es-ES" sz="1400" b="0" dirty="0">
                          <a:latin typeface="+mn-lt"/>
                        </a:rPr>
                        <a:t> </a:t>
                      </a:r>
                      <a:r>
                        <a:rPr lang="es-ES" sz="1400" b="0" dirty="0" err="1">
                          <a:latin typeface="+mn-lt"/>
                        </a:rPr>
                        <a:t>reprocess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55154074"/>
                  </a:ext>
                </a:extLst>
              </a:tr>
              <a:tr h="580920">
                <a:tc>
                  <a:txBody>
                    <a:bodyPr/>
                    <a:lstStyle/>
                    <a:p>
                      <a:pPr algn="ctr"/>
                      <a:r>
                        <a:rPr lang="es-ES" sz="1400" b="0" dirty="0">
                          <a:latin typeface="+mn-lt"/>
                        </a:rPr>
                        <a:t>1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s-ES" sz="1400" b="0" dirty="0" err="1">
                          <a:latin typeface="+mn-lt"/>
                        </a:rPr>
                        <a:t>Epitaxial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u="none" dirty="0" err="1">
                          <a:effectLst/>
                          <a:latin typeface="+mn-lt"/>
                        </a:rPr>
                        <a:t>Epitaxially</a:t>
                      </a:r>
                      <a:r>
                        <a:rPr lang="es-ES" sz="1400" b="0" u="none" dirty="0">
                          <a:effectLst/>
                          <a:latin typeface="+mn-lt"/>
                        </a:rPr>
                        <a:t> </a:t>
                      </a:r>
                      <a:r>
                        <a:rPr lang="es-ES" sz="1400" b="0" u="none" dirty="0" err="1">
                          <a:effectLst/>
                          <a:latin typeface="+mn-lt"/>
                        </a:rPr>
                        <a:t>grown</a:t>
                      </a:r>
                      <a:endParaRPr lang="es-ES" sz="1400" b="0" u="none" dirty="0"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u="sng" dirty="0" err="1">
                          <a:latin typeface="+mn-lt"/>
                        </a:rPr>
                        <a:t>thickness</a:t>
                      </a:r>
                      <a:endParaRPr lang="es-ES" sz="1400" b="0" u="sng" dirty="0"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dirty="0">
                          <a:latin typeface="+mn-lt"/>
                        </a:rPr>
                        <a:t>3.0±0.3 µm</a:t>
                      </a:r>
                    </a:p>
                    <a:p>
                      <a:pPr algn="ctr"/>
                      <a:r>
                        <a:rPr lang="es-ES" sz="1400" b="0" u="sng" baseline="0" dirty="0">
                          <a:latin typeface="+mn-lt"/>
                        </a:rPr>
                        <a:t>doping</a:t>
                      </a:r>
                    </a:p>
                    <a:p>
                      <a:pPr algn="ctr"/>
                      <a:r>
                        <a:rPr lang="es-ES" sz="1400" b="0" u="sng" baseline="0" dirty="0" err="1">
                          <a:latin typeface="+mn-lt"/>
                        </a:rPr>
                        <a:t>Concentration</a:t>
                      </a:r>
                      <a:endParaRPr lang="es-ES" sz="1400" b="0" u="sng" dirty="0">
                        <a:latin typeface="+mn-lt"/>
                      </a:endParaRPr>
                    </a:p>
                    <a:p>
                      <a:pPr algn="ctr"/>
                      <a:r>
                        <a:rPr lang="es-ES" sz="1400" b="0" dirty="0">
                          <a:latin typeface="+mn-lt"/>
                        </a:rPr>
                        <a:t>3.75±0.75e16 at/cm</a:t>
                      </a:r>
                      <a:r>
                        <a:rPr lang="es-ES" sz="1400" b="0" baseline="30000" dirty="0">
                          <a:latin typeface="+mn-lt"/>
                        </a:rPr>
                        <a:t>3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s-ES" sz="1400" b="0" dirty="0">
                          <a:latin typeface="+mn-lt"/>
                        </a:rPr>
                        <a:t>N/A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s-ES" sz="1400" b="0" u="none" dirty="0">
                          <a:solidFill>
                            <a:srgbClr val="FF0000"/>
                          </a:solidFill>
                          <a:latin typeface="+mn-lt"/>
                        </a:rPr>
                        <a:t>1250ºC</a:t>
                      </a:r>
                      <a:r>
                        <a:rPr lang="es-ES" sz="1400" b="0" u="none" baseline="0" dirty="0">
                          <a:solidFill>
                            <a:srgbClr val="FF0000"/>
                          </a:solidFill>
                          <a:latin typeface="+mn-lt"/>
                        </a:rPr>
                        <a:t> – 3h</a:t>
                      </a:r>
                    </a:p>
                  </a:txBody>
                  <a:tcPr anchor="ctr"/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lang="es-ES" sz="1400" b="0" dirty="0">
                          <a:solidFill>
                            <a:srgbClr val="FF0000"/>
                          </a:solidFill>
                          <a:latin typeface="+mn-lt"/>
                        </a:rPr>
                        <a:t>APD</a:t>
                      </a:r>
                      <a:endParaRPr lang="en-GB" sz="1400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algn="ctr"/>
                      <a:endParaRPr lang="es-ES" sz="1400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es-ES" sz="1400" b="0" dirty="0">
                          <a:solidFill>
                            <a:srgbClr val="FF0000"/>
                          </a:solidFill>
                          <a:latin typeface="+mn-lt"/>
                        </a:rPr>
                        <a:t>V</a:t>
                      </a:r>
                      <a:r>
                        <a:rPr lang="es-ES" sz="1400" b="0" baseline="-25000" dirty="0">
                          <a:solidFill>
                            <a:srgbClr val="FF0000"/>
                          </a:solidFill>
                          <a:latin typeface="+mn-lt"/>
                        </a:rPr>
                        <a:t>BD</a:t>
                      </a:r>
                      <a:r>
                        <a:rPr lang="es-ES" sz="1400" b="0" baseline="0" dirty="0">
                          <a:solidFill>
                            <a:srgbClr val="FF0000"/>
                          </a:solidFill>
                          <a:latin typeface="+mn-lt"/>
                        </a:rPr>
                        <a:t> = 30-40 V</a:t>
                      </a:r>
                    </a:p>
                    <a:p>
                      <a:pPr algn="ctr"/>
                      <a:endParaRPr lang="es-ES" sz="1400" b="0" baseline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es-ES" sz="1400" b="0" baseline="0" dirty="0" err="1">
                          <a:solidFill>
                            <a:srgbClr val="FF0000"/>
                          </a:solidFill>
                          <a:latin typeface="+mn-lt"/>
                        </a:rPr>
                        <a:t>V</a:t>
                      </a:r>
                      <a:r>
                        <a:rPr lang="es-ES" sz="1400" b="0" baseline="-25000" dirty="0" err="1">
                          <a:solidFill>
                            <a:srgbClr val="FF0000"/>
                          </a:solidFill>
                          <a:latin typeface="+mn-lt"/>
                        </a:rPr>
                        <a:t>gl</a:t>
                      </a:r>
                      <a:r>
                        <a:rPr lang="es-ES" sz="1400" b="0" baseline="0" dirty="0">
                          <a:solidFill>
                            <a:srgbClr val="FF0000"/>
                          </a:solidFill>
                          <a:latin typeface="+mn-lt"/>
                        </a:rPr>
                        <a:t> &gt; V</a:t>
                      </a:r>
                      <a:r>
                        <a:rPr lang="es-ES" sz="1400" b="0" baseline="-25000" dirty="0">
                          <a:solidFill>
                            <a:srgbClr val="FF0000"/>
                          </a:solidFill>
                          <a:latin typeface="+mn-lt"/>
                        </a:rPr>
                        <a:t>BD</a:t>
                      </a:r>
                      <a:endParaRPr lang="en-GB" sz="1400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s-ES" sz="1400" b="0" dirty="0">
                          <a:latin typeface="+mn-lt"/>
                        </a:rPr>
                        <a:t>No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4041892"/>
                  </a:ext>
                </a:extLst>
              </a:tr>
              <a:tr h="527416">
                <a:tc>
                  <a:txBody>
                    <a:bodyPr/>
                    <a:lstStyle/>
                    <a:p>
                      <a:pPr algn="ctr"/>
                      <a:r>
                        <a:rPr lang="es-E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500">
                        <a:latin typeface="Trebuchet MS" panose="020B0603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500" dirty="0">
                        <a:latin typeface="Trebuchet MS" panose="020B0603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b="1" dirty="0">
                        <a:latin typeface="Trebuchet MS" panose="020B0603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latin typeface="Trebuchet MS" panose="020B0603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2449758"/>
                  </a:ext>
                </a:extLst>
              </a:tr>
              <a:tr h="160610">
                <a:tc>
                  <a:txBody>
                    <a:bodyPr/>
                    <a:lstStyle/>
                    <a:p>
                      <a:pPr algn="ctr"/>
                      <a:r>
                        <a:rPr lang="es-ES" sz="1400" b="0" dirty="0">
                          <a:latin typeface="+mn-lt"/>
                        </a:rPr>
                        <a:t>3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500" dirty="0">
                        <a:latin typeface="Trebuchet MS" panose="020B0603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500" dirty="0">
                        <a:latin typeface="Trebuchet MS" panose="020B0603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latin typeface="Trebuchet MS" panose="020B0603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latin typeface="Trebuchet MS" panose="020B0603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4304770"/>
                  </a:ext>
                </a:extLst>
              </a:tr>
              <a:tr h="192243">
                <a:tc rowSpan="2">
                  <a:txBody>
                    <a:bodyPr/>
                    <a:lstStyle/>
                    <a:p>
                      <a:pPr algn="ctr"/>
                      <a:r>
                        <a:rPr lang="es-ES" sz="1400" b="0" dirty="0">
                          <a:solidFill>
                            <a:srgbClr val="FF0000"/>
                          </a:solidFill>
                          <a:latin typeface="+mn-lt"/>
                        </a:rPr>
                        <a:t>4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s-ES" sz="1400" b="0">
                          <a:latin typeface="+mn-lt"/>
                        </a:rPr>
                        <a:t>Si-Si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s-ES" sz="1400" b="0" u="none" dirty="0" err="1">
                          <a:effectLst/>
                          <a:latin typeface="+mn-lt"/>
                        </a:rPr>
                        <a:t>Implanted</a:t>
                      </a:r>
                      <a:endParaRPr lang="es-ES" sz="1400" b="0" baseline="300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400" b="0" dirty="0">
                          <a:latin typeface="+mn-lt"/>
                        </a:rPr>
                        <a:t>3.7e14 at/cm</a:t>
                      </a:r>
                      <a:r>
                        <a:rPr lang="es-ES" sz="1400" b="0" baseline="30000" dirty="0">
                          <a:latin typeface="+mn-lt"/>
                        </a:rPr>
                        <a:t>2</a:t>
                      </a:r>
                    </a:p>
                    <a:p>
                      <a:pPr algn="ctr"/>
                      <a:r>
                        <a:rPr lang="es-ES" sz="1400" b="0" dirty="0">
                          <a:latin typeface="+mn-lt"/>
                        </a:rPr>
                        <a:t>150</a:t>
                      </a:r>
                      <a:r>
                        <a:rPr lang="es-ES" sz="1400" b="0" baseline="0" dirty="0">
                          <a:latin typeface="+mn-lt"/>
                        </a:rPr>
                        <a:t> </a:t>
                      </a:r>
                      <a:r>
                        <a:rPr lang="es-ES" sz="1400" b="0" baseline="0" dirty="0" err="1">
                          <a:latin typeface="+mn-lt"/>
                        </a:rPr>
                        <a:t>keV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s-ES" sz="1400" b="0" dirty="0">
                          <a:solidFill>
                            <a:srgbClr val="FF0000"/>
                          </a:solidFill>
                          <a:latin typeface="+mn-lt"/>
                        </a:rPr>
                        <a:t>1000ºC – 0.5h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8435931"/>
                  </a:ext>
                </a:extLst>
              </a:tr>
              <a:tr h="227237">
                <a:tc vMerge="1">
                  <a:txBody>
                    <a:bodyPr/>
                    <a:lstStyle/>
                    <a:p>
                      <a:pPr algn="ctr"/>
                      <a:r>
                        <a:rPr lang="es-ES" sz="1400" b="0" dirty="0">
                          <a:solidFill>
                            <a:srgbClr val="FF0000"/>
                          </a:solidFill>
                          <a:latin typeface="+mn-lt"/>
                        </a:rPr>
                        <a:t>4</a:t>
                      </a:r>
                      <a:endParaRPr lang="en-GB" sz="1400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s-ES" sz="1400" b="0" dirty="0">
                          <a:latin typeface="+mn-lt"/>
                        </a:rPr>
                        <a:t>Si-Si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u="none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Implanted</a:t>
                      </a:r>
                      <a:endParaRPr lang="es-ES" sz="1400" b="0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s-ES" sz="1400" b="0" dirty="0">
                          <a:latin typeface="+mn-lt"/>
                        </a:rPr>
                        <a:t>3.7e14 at/cm</a:t>
                      </a:r>
                      <a:r>
                        <a:rPr lang="es-ES" sz="1400" b="0" baseline="30000" dirty="0">
                          <a:latin typeface="+mn-lt"/>
                        </a:rPr>
                        <a:t>2</a:t>
                      </a:r>
                    </a:p>
                    <a:p>
                      <a:pPr algn="ctr"/>
                      <a:r>
                        <a:rPr lang="es-ES" sz="1400" b="0" dirty="0">
                          <a:latin typeface="+mn-lt"/>
                        </a:rPr>
                        <a:t>150</a:t>
                      </a:r>
                      <a:r>
                        <a:rPr lang="es-ES" sz="1400" b="0" baseline="0" dirty="0">
                          <a:latin typeface="+mn-lt"/>
                        </a:rPr>
                        <a:t> </a:t>
                      </a:r>
                      <a:r>
                        <a:rPr lang="es-ES" sz="1400" b="0" baseline="0" dirty="0" err="1">
                          <a:latin typeface="+mn-lt"/>
                        </a:rPr>
                        <a:t>keV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s-ES" sz="1400" b="0" dirty="0">
                          <a:solidFill>
                            <a:srgbClr val="FF0000"/>
                          </a:solidFill>
                          <a:latin typeface="+mn-lt"/>
                        </a:rPr>
                        <a:t>1000ºC – 0.5h</a:t>
                      </a:r>
                    </a:p>
                    <a:p>
                      <a:pPr algn="ctr"/>
                      <a:endParaRPr lang="es-ES" sz="1400" b="0" dirty="0">
                        <a:latin typeface="+mn-lt"/>
                      </a:endParaRPr>
                    </a:p>
                    <a:p>
                      <a:pPr algn="ctr"/>
                      <a:r>
                        <a:rPr lang="es-ES" sz="1400" b="0" u="none" baseline="0" dirty="0">
                          <a:solidFill>
                            <a:schemeClr val="tx1"/>
                          </a:solidFill>
                          <a:latin typeface="+mn-lt"/>
                        </a:rPr>
                        <a:t>(1175ºC – 3h </a:t>
                      </a:r>
                    </a:p>
                    <a:p>
                      <a:pPr algn="ctr"/>
                      <a:r>
                        <a:rPr lang="es-ES" sz="1400" b="0" u="none" baseline="0" dirty="0">
                          <a:solidFill>
                            <a:schemeClr val="tx1"/>
                          </a:solidFill>
                          <a:latin typeface="+mn-lt"/>
                        </a:rPr>
                        <a:t>In </a:t>
                      </a:r>
                      <a:r>
                        <a:rPr lang="es-ES" sz="1400" b="0" u="none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version</a:t>
                      </a:r>
                      <a:r>
                        <a:rPr lang="es-ES" sz="1400" b="0" u="none" baseline="0" dirty="0">
                          <a:solidFill>
                            <a:schemeClr val="tx1"/>
                          </a:solidFill>
                          <a:latin typeface="+mn-lt"/>
                        </a:rPr>
                        <a:t> 1)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400" b="0" dirty="0">
                          <a:solidFill>
                            <a:srgbClr val="FF0000"/>
                          </a:solidFill>
                          <a:latin typeface="+mn-lt"/>
                        </a:rPr>
                        <a:t>Yes</a:t>
                      </a:r>
                    </a:p>
                    <a:p>
                      <a:pPr algn="ctr"/>
                      <a:r>
                        <a:rPr lang="es-ES" sz="1400" b="0" dirty="0">
                          <a:solidFill>
                            <a:srgbClr val="FF0000"/>
                          </a:solidFill>
                          <a:latin typeface="+mn-lt"/>
                        </a:rPr>
                        <a:t>1100ºC - 1h</a:t>
                      </a:r>
                      <a:endParaRPr lang="en-GB" sz="1400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2312350"/>
                  </a:ext>
                </a:extLst>
              </a:tr>
              <a:tr h="154544">
                <a:tc rowSpan="2">
                  <a:txBody>
                    <a:bodyPr/>
                    <a:lstStyle/>
                    <a:p>
                      <a:pPr algn="ctr"/>
                      <a:r>
                        <a:rPr lang="es-ES" sz="1400" b="0" dirty="0">
                          <a:latin typeface="+mn-lt"/>
                        </a:rPr>
                        <a:t>5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400" b="0" dirty="0">
                          <a:latin typeface="+mn-lt"/>
                        </a:rPr>
                        <a:t>3.9e14 at/cm</a:t>
                      </a:r>
                      <a:r>
                        <a:rPr lang="es-ES" sz="1400" b="0" baseline="30000" dirty="0">
                          <a:latin typeface="+mn-lt"/>
                        </a:rPr>
                        <a:t>2</a:t>
                      </a:r>
                    </a:p>
                    <a:p>
                      <a:pPr algn="ctr"/>
                      <a:r>
                        <a:rPr lang="es-ES" sz="1400" b="0" dirty="0">
                          <a:latin typeface="+mn-lt"/>
                        </a:rPr>
                        <a:t>150</a:t>
                      </a:r>
                      <a:r>
                        <a:rPr lang="es-ES" sz="1400" b="0" baseline="0" dirty="0">
                          <a:latin typeface="+mn-lt"/>
                        </a:rPr>
                        <a:t> </a:t>
                      </a:r>
                      <a:r>
                        <a:rPr lang="es-ES" sz="1400" b="0" baseline="0" dirty="0" err="1">
                          <a:latin typeface="+mn-lt"/>
                        </a:rPr>
                        <a:t>keV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1706886"/>
                  </a:ext>
                </a:extLst>
              </a:tr>
              <a:tr h="412722">
                <a:tc vMerge="1">
                  <a:txBody>
                    <a:bodyPr/>
                    <a:lstStyle/>
                    <a:p>
                      <a:pPr algn="ctr"/>
                      <a:r>
                        <a:rPr lang="es-ES" sz="1400" b="0" dirty="0">
                          <a:latin typeface="+mn-lt"/>
                        </a:rPr>
                        <a:t>5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500" dirty="0">
                        <a:latin typeface="Trebuchet MS" panose="020B0603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s-ES" sz="1400" b="0" dirty="0">
                          <a:latin typeface="+mn-lt"/>
                        </a:rPr>
                        <a:t>3.9e14 at/cm</a:t>
                      </a:r>
                      <a:r>
                        <a:rPr lang="es-ES" sz="1400" b="0" baseline="30000" dirty="0">
                          <a:latin typeface="+mn-lt"/>
                        </a:rPr>
                        <a:t>2</a:t>
                      </a:r>
                    </a:p>
                    <a:p>
                      <a:pPr algn="ctr"/>
                      <a:r>
                        <a:rPr lang="es-ES" sz="1400" b="0" dirty="0">
                          <a:latin typeface="+mn-lt"/>
                        </a:rPr>
                        <a:t>150</a:t>
                      </a:r>
                      <a:r>
                        <a:rPr lang="es-ES" sz="1400" b="0" baseline="0" dirty="0">
                          <a:latin typeface="+mn-lt"/>
                        </a:rPr>
                        <a:t> </a:t>
                      </a:r>
                      <a:r>
                        <a:rPr lang="es-ES" sz="1400" b="0" baseline="0" dirty="0" err="1">
                          <a:latin typeface="+mn-lt"/>
                        </a:rPr>
                        <a:t>keV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500" dirty="0">
                        <a:latin typeface="Trebuchet MS" panose="020B0603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0" dirty="0">
                          <a:latin typeface="+mn-lt"/>
                        </a:rPr>
                        <a:t>No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942608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8716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08A210-F012-7F06-4CC5-D1C6A1FA10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CE9AE3E1-C07C-9BFA-439A-B8ED222B8EBE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Marcador de número de diapositiva 1">
            <a:extLst>
              <a:ext uri="{FF2B5EF4-FFF2-40B4-BE49-F238E27FC236}">
                <a16:creationId xmlns:a16="http://schemas.microsoft.com/office/drawing/2014/main" id="{3924C279-6161-04CC-5DF0-45338AEFA9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74876" y="6483177"/>
            <a:ext cx="535459" cy="323099"/>
          </a:xfrm>
        </p:spPr>
        <p:txBody>
          <a:bodyPr/>
          <a:lstStyle/>
          <a:p>
            <a:fld id="{1374764A-6B52-4A73-9FBE-0C91B1B4C639}" type="slidenum">
              <a:rPr lang="en-GB" smtClean="0">
                <a:solidFill>
                  <a:schemeClr val="bg1"/>
                </a:solidFill>
              </a:rPr>
              <a:pPr/>
              <a:t>5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ángulo 19">
            <a:extLst>
              <a:ext uri="{FF2B5EF4-FFF2-40B4-BE49-F238E27FC236}">
                <a16:creationId xmlns:a16="http://schemas.microsoft.com/office/drawing/2014/main" id="{98BF8C59-2407-1217-377F-A0D948F316B6}"/>
              </a:ext>
            </a:extLst>
          </p:cNvPr>
          <p:cNvSpPr/>
          <p:nvPr/>
        </p:nvSpPr>
        <p:spPr>
          <a:xfrm>
            <a:off x="252663" y="0"/>
            <a:ext cx="1156234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5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Second CNM </a:t>
            </a:r>
            <a:r>
              <a:rPr lang="en-GB" sz="35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TiLGAD</a:t>
            </a:r>
            <a:r>
              <a:rPr lang="en-GB" sz="35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Run: TimePix4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2CE5AB0-3D73-47A0-8A49-18CA5F03CEC8}"/>
              </a:ext>
            </a:extLst>
          </p:cNvPr>
          <p:cNvSpPr/>
          <p:nvPr/>
        </p:nvSpPr>
        <p:spPr>
          <a:xfrm>
            <a:off x="543592" y="1193756"/>
            <a:ext cx="103106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cs typeface="Arial" panose="020B0604020202020204" pitchFamily="34" charset="0"/>
              </a:rPr>
              <a:t>Pre-conditioning annealing + post-fabrication annealing to achieve LGAD performance (measurements on pad diodes)</a:t>
            </a:r>
            <a:endParaRPr lang="en-GB" sz="1600" dirty="0"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C44B729-9D32-439D-B488-49C0D43EDBF3}"/>
              </a:ext>
            </a:extLst>
          </p:cNvPr>
          <p:cNvSpPr txBox="1"/>
          <p:nvPr/>
        </p:nvSpPr>
        <p:spPr>
          <a:xfrm>
            <a:off x="252663" y="725877"/>
            <a:ext cx="19811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Si-Si wafers (W4)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CAEC164B-5E46-4D9F-8F31-C8D8511C77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52" y="1864651"/>
            <a:ext cx="5092257" cy="3890544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F8F57364-069B-4EEE-A43C-A03A35CAB4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7600" y="1921739"/>
            <a:ext cx="5017534" cy="3833455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4668B43E-00E9-4C8F-9059-F455A25AAD06}"/>
              </a:ext>
            </a:extLst>
          </p:cNvPr>
          <p:cNvSpPr txBox="1"/>
          <p:nvPr/>
        </p:nvSpPr>
        <p:spPr>
          <a:xfrm>
            <a:off x="8506367" y="2293673"/>
            <a:ext cx="324796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200" dirty="0"/>
              <a:t>Low </a:t>
            </a:r>
            <a:r>
              <a:rPr lang="es-ES" sz="1200" dirty="0" err="1"/>
              <a:t>V</a:t>
            </a:r>
            <a:r>
              <a:rPr lang="es-ES" sz="1200" baseline="-25000" dirty="0" err="1"/>
              <a:t>gl</a:t>
            </a:r>
            <a:r>
              <a:rPr lang="es-ES" sz="1200" dirty="0"/>
              <a:t> (5-10 V), </a:t>
            </a:r>
            <a:r>
              <a:rPr lang="es-ES" sz="1200" dirty="0" err="1"/>
              <a:t>but</a:t>
            </a:r>
            <a:r>
              <a:rPr lang="es-ES" sz="1200" dirty="0"/>
              <a:t> </a:t>
            </a:r>
            <a:r>
              <a:rPr lang="es-ES" sz="1200" dirty="0" err="1"/>
              <a:t>saturation</a:t>
            </a:r>
            <a:r>
              <a:rPr lang="es-ES" sz="1200" dirty="0"/>
              <a:t> </a:t>
            </a:r>
            <a:r>
              <a:rPr lang="es-ES" sz="1200" dirty="0" err="1"/>
              <a:t>capacitance</a:t>
            </a:r>
            <a:r>
              <a:rPr lang="es-ES" sz="1200" dirty="0"/>
              <a:t> </a:t>
            </a:r>
            <a:r>
              <a:rPr lang="es-ES" sz="1200" dirty="0" err="1"/>
              <a:t>is</a:t>
            </a:r>
            <a:r>
              <a:rPr lang="es-ES" sz="1200" dirty="0"/>
              <a:t> </a:t>
            </a:r>
            <a:r>
              <a:rPr lang="es-ES" sz="1200" dirty="0" err="1"/>
              <a:t>higher</a:t>
            </a:r>
            <a:r>
              <a:rPr lang="es-ES" sz="1200" dirty="0"/>
              <a:t> </a:t>
            </a:r>
            <a:r>
              <a:rPr lang="es-ES" sz="1200" dirty="0" err="1"/>
              <a:t>than</a:t>
            </a:r>
            <a:r>
              <a:rPr lang="es-ES" sz="1200" dirty="0"/>
              <a:t> </a:t>
            </a:r>
            <a:r>
              <a:rPr lang="es-ES" sz="1200" dirty="0" err="1"/>
              <a:t>expected</a:t>
            </a:r>
            <a:r>
              <a:rPr lang="es-ES" sz="1200" dirty="0"/>
              <a:t> </a:t>
            </a:r>
            <a:r>
              <a:rPr lang="es-ES" sz="1200" u="sng" dirty="0"/>
              <a:t>(200 </a:t>
            </a:r>
            <a:r>
              <a:rPr lang="es-ES" sz="1200" u="sng" dirty="0" err="1"/>
              <a:t>pF</a:t>
            </a:r>
            <a:r>
              <a:rPr lang="es-ES" sz="1200" u="sng" dirty="0"/>
              <a:t> </a:t>
            </a:r>
            <a:r>
              <a:rPr lang="es-ES" sz="1200" u="sng" dirty="0" err="1"/>
              <a:t>instead</a:t>
            </a:r>
            <a:r>
              <a:rPr lang="es-ES" sz="1200" u="sng" dirty="0"/>
              <a:t> </a:t>
            </a:r>
            <a:r>
              <a:rPr lang="es-ES" sz="1200" u="sng" dirty="0" err="1"/>
              <a:t>of</a:t>
            </a:r>
            <a:r>
              <a:rPr lang="es-ES" sz="1200" u="sng" dirty="0"/>
              <a:t> </a:t>
            </a:r>
            <a:r>
              <a:rPr lang="es-ES" sz="1200" u="sng" dirty="0" err="1"/>
              <a:t>few</a:t>
            </a:r>
            <a:r>
              <a:rPr lang="es-ES" sz="1200" u="sng" dirty="0"/>
              <a:t> </a:t>
            </a:r>
            <a:r>
              <a:rPr lang="es-ES" sz="1200" u="sng" dirty="0" err="1"/>
              <a:t>pF</a:t>
            </a:r>
            <a:r>
              <a:rPr lang="es-ES" sz="1200" u="sng" dirty="0"/>
              <a:t>)</a:t>
            </a:r>
            <a:endParaRPr lang="es-ES" sz="1200" i="1" u="sng" dirty="0">
              <a:solidFill>
                <a:srgbClr val="C00000"/>
              </a:solidFill>
            </a:endParaRP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A2C0F9B4-9B1F-4EA5-BD6F-79109CA101A5}"/>
              </a:ext>
            </a:extLst>
          </p:cNvPr>
          <p:cNvCxnSpPr>
            <a:cxnSpLocks/>
          </p:cNvCxnSpPr>
          <p:nvPr/>
        </p:nvCxnSpPr>
        <p:spPr>
          <a:xfrm flipH="1">
            <a:off x="8932333" y="2755338"/>
            <a:ext cx="1303867" cy="15880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341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08A210-F012-7F06-4CC5-D1C6A1FA10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CE9AE3E1-C07C-9BFA-439A-B8ED222B8EBE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Marcador de número de diapositiva 1">
            <a:extLst>
              <a:ext uri="{FF2B5EF4-FFF2-40B4-BE49-F238E27FC236}">
                <a16:creationId xmlns:a16="http://schemas.microsoft.com/office/drawing/2014/main" id="{3924C279-6161-04CC-5DF0-45338AEFA9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74876" y="6483177"/>
            <a:ext cx="535459" cy="323099"/>
          </a:xfrm>
        </p:spPr>
        <p:txBody>
          <a:bodyPr/>
          <a:lstStyle/>
          <a:p>
            <a:fld id="{1374764A-6B52-4A73-9FBE-0C91B1B4C639}" type="slidenum">
              <a:rPr lang="en-GB" smtClean="0">
                <a:solidFill>
                  <a:schemeClr val="bg1"/>
                </a:solidFill>
              </a:rPr>
              <a:pPr/>
              <a:t>6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ángulo 19">
            <a:extLst>
              <a:ext uri="{FF2B5EF4-FFF2-40B4-BE49-F238E27FC236}">
                <a16:creationId xmlns:a16="http://schemas.microsoft.com/office/drawing/2014/main" id="{98BF8C59-2407-1217-377F-A0D948F316B6}"/>
              </a:ext>
            </a:extLst>
          </p:cNvPr>
          <p:cNvSpPr/>
          <p:nvPr/>
        </p:nvSpPr>
        <p:spPr>
          <a:xfrm>
            <a:off x="252663" y="0"/>
            <a:ext cx="1156234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5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Second CNM </a:t>
            </a:r>
            <a:r>
              <a:rPr lang="en-GB" sz="35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TiLGAD</a:t>
            </a:r>
            <a:r>
              <a:rPr lang="en-GB" sz="35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Run: TimePix4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C44B729-9D32-439D-B488-49C0D43EDBF3}"/>
              </a:ext>
            </a:extLst>
          </p:cNvPr>
          <p:cNvSpPr txBox="1"/>
          <p:nvPr/>
        </p:nvSpPr>
        <p:spPr>
          <a:xfrm>
            <a:off x="252663" y="725877"/>
            <a:ext cx="24395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Epitaxial wafers (W2)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67A34DAE-E91D-4295-BEB5-936F3DAB88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1380" y="2139935"/>
            <a:ext cx="4885180" cy="3742875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05174DC4-A966-4E83-8EC8-74B742BE6F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492" y="2267687"/>
            <a:ext cx="4517598" cy="3615124"/>
          </a:xfrm>
          <a:prstGeom prst="rect">
            <a:avLst/>
          </a:prstGeom>
        </p:spPr>
      </p:pic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3E3ADFA7-BB46-4A6F-9CC7-D59FD6473C8D}"/>
              </a:ext>
            </a:extLst>
          </p:cNvPr>
          <p:cNvCxnSpPr/>
          <p:nvPr/>
        </p:nvCxnSpPr>
        <p:spPr>
          <a:xfrm>
            <a:off x="2114125" y="2597247"/>
            <a:ext cx="592101" cy="6746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F429F734-A311-4725-BADB-7C1D5AA26230}"/>
              </a:ext>
            </a:extLst>
          </p:cNvPr>
          <p:cNvSpPr txBox="1"/>
          <p:nvPr/>
        </p:nvSpPr>
        <p:spPr>
          <a:xfrm>
            <a:off x="1055440" y="2392237"/>
            <a:ext cx="1140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First Run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4E29FEEF-D8BC-4BF0-BDC1-35AACAACA6BD}"/>
              </a:ext>
            </a:extLst>
          </p:cNvPr>
          <p:cNvCxnSpPr/>
          <p:nvPr/>
        </p:nvCxnSpPr>
        <p:spPr>
          <a:xfrm flipH="1">
            <a:off x="4369493" y="2597247"/>
            <a:ext cx="339112" cy="41041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A15C126-BAC3-4296-89C6-3B243FAF39EF}"/>
              </a:ext>
            </a:extLst>
          </p:cNvPr>
          <p:cNvSpPr txBox="1"/>
          <p:nvPr/>
        </p:nvSpPr>
        <p:spPr>
          <a:xfrm>
            <a:off x="4511824" y="2238929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Second run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C3DF5633-9444-4C51-BE0B-1E302A7AA37A}"/>
              </a:ext>
            </a:extLst>
          </p:cNvPr>
          <p:cNvSpPr/>
          <p:nvPr/>
        </p:nvSpPr>
        <p:spPr>
          <a:xfrm>
            <a:off x="539393" y="1189006"/>
            <a:ext cx="79993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285750" algn="just">
              <a:buFont typeface="Arial" panose="020B0604020202020204" pitchFamily="34" charset="0"/>
              <a:buChar char="•"/>
            </a:pPr>
            <a:r>
              <a:rPr lang="es-ES" sz="1600" dirty="0">
                <a:cs typeface="Arial" panose="020B0604020202020204" pitchFamily="34" charset="0"/>
                <a:sym typeface="Wingdings" panose="05000000000000000000" pitchFamily="2" charset="2"/>
              </a:rPr>
              <a:t>P</a:t>
            </a:r>
            <a:r>
              <a:rPr lang="en-GB" sz="1600" dirty="0">
                <a:cs typeface="Arial" panose="020B0604020202020204" pitchFamily="34" charset="0"/>
                <a:sym typeface="Wingdings" panose="05000000000000000000" pitchFamily="2" charset="2"/>
              </a:rPr>
              <a:t>re-conditioning thermal step improves performance (higher BDV and lower capacitance)</a:t>
            </a:r>
          </a:p>
          <a:p>
            <a:pPr marL="1714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cs typeface="Arial" panose="020B0604020202020204" pitchFamily="34" charset="0"/>
                <a:sym typeface="Wingdings" panose="05000000000000000000" pitchFamily="2" charset="2"/>
              </a:rPr>
              <a:t>Still, as for the Si-Si, breakdown is lower than expected and capacitance higher</a:t>
            </a:r>
            <a:endParaRPr lang="en-GB" sz="1400" dirty="0"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DC835801-1EE7-4E27-9D97-95F3B65A3C83}"/>
              </a:ext>
            </a:extLst>
          </p:cNvPr>
          <p:cNvCxnSpPr>
            <a:cxnSpLocks/>
          </p:cNvCxnSpPr>
          <p:nvPr/>
        </p:nvCxnSpPr>
        <p:spPr>
          <a:xfrm flipH="1">
            <a:off x="8610600" y="2847532"/>
            <a:ext cx="276491" cy="4735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adroTexto 24">
            <a:extLst>
              <a:ext uri="{FF2B5EF4-FFF2-40B4-BE49-F238E27FC236}">
                <a16:creationId xmlns:a16="http://schemas.microsoft.com/office/drawing/2014/main" id="{C9B961D3-3069-45F0-8BEE-C22C21AC3A46}"/>
              </a:ext>
            </a:extLst>
          </p:cNvPr>
          <p:cNvSpPr txBox="1"/>
          <p:nvPr/>
        </p:nvSpPr>
        <p:spPr>
          <a:xfrm>
            <a:off x="8459055" y="2478200"/>
            <a:ext cx="1140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First Run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FDC3A9E8-D980-4868-A3F3-0E18944E048F}"/>
              </a:ext>
            </a:extLst>
          </p:cNvPr>
          <p:cNvCxnSpPr>
            <a:cxnSpLocks/>
          </p:cNvCxnSpPr>
          <p:nvPr/>
        </p:nvCxnSpPr>
        <p:spPr>
          <a:xfrm>
            <a:off x="10056440" y="4221088"/>
            <a:ext cx="360040" cy="17485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E1B53550-55D1-4FF9-89B5-8FFBE49A06EC}"/>
              </a:ext>
            </a:extLst>
          </p:cNvPr>
          <p:cNvSpPr txBox="1"/>
          <p:nvPr/>
        </p:nvSpPr>
        <p:spPr>
          <a:xfrm>
            <a:off x="8832304" y="3890583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Second run</a:t>
            </a:r>
          </a:p>
        </p:txBody>
      </p:sp>
    </p:spTree>
    <p:extLst>
      <p:ext uri="{BB962C8B-B14F-4D97-AF65-F5344CB8AC3E}">
        <p14:creationId xmlns:p14="http://schemas.microsoft.com/office/powerpoint/2010/main" val="510796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38A3D1-9BF7-8ECD-E401-9D699E128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1A23838F-44DD-FC64-CBFA-5416E021491F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Marcador de número de diapositiva 1">
            <a:extLst>
              <a:ext uri="{FF2B5EF4-FFF2-40B4-BE49-F238E27FC236}">
                <a16:creationId xmlns:a16="http://schemas.microsoft.com/office/drawing/2014/main" id="{90751632-821E-F697-7AEA-2A6BC34D3A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74876" y="6483177"/>
            <a:ext cx="535459" cy="323099"/>
          </a:xfrm>
        </p:spPr>
        <p:txBody>
          <a:bodyPr/>
          <a:lstStyle/>
          <a:p>
            <a:fld id="{1374764A-6B52-4A73-9FBE-0C91B1B4C639}" type="slidenum">
              <a:rPr lang="en-GB" smtClean="0">
                <a:solidFill>
                  <a:schemeClr val="bg1"/>
                </a:solidFill>
              </a:rPr>
              <a:pPr/>
              <a:t>7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Rectángulo 19">
            <a:extLst>
              <a:ext uri="{FF2B5EF4-FFF2-40B4-BE49-F238E27FC236}">
                <a16:creationId xmlns:a16="http://schemas.microsoft.com/office/drawing/2014/main" id="{A2BD5C91-74A4-9BFE-0FD1-3D95C92D4FD3}"/>
              </a:ext>
            </a:extLst>
          </p:cNvPr>
          <p:cNvSpPr/>
          <p:nvPr/>
        </p:nvSpPr>
        <p:spPr>
          <a:xfrm>
            <a:off x="252663" y="59986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Simulation: </a:t>
            </a:r>
            <a:r>
              <a:rPr lang="en-GB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PiN</a:t>
            </a:r>
            <a:r>
              <a:rPr lang="en-GB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isolated with trenches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B473611-01AD-4A71-B19E-336F1BAAE2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230" y="1414974"/>
            <a:ext cx="4202783" cy="2240346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2C63ECB1-283E-4740-8EAD-30C703D20B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4971" y="994862"/>
            <a:ext cx="3302230" cy="2522943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3390BD0A-7019-48D1-9BF0-93C63874AA3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0203"/>
          <a:stretch/>
        </p:blipFill>
        <p:spPr>
          <a:xfrm>
            <a:off x="7214971" y="3517805"/>
            <a:ext cx="3302230" cy="2809625"/>
          </a:xfrm>
          <a:prstGeom prst="rect">
            <a:avLst/>
          </a:prstGeom>
        </p:spPr>
      </p:pic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1632CA3F-F76C-4121-91BF-803B88DDCD1B}"/>
              </a:ext>
            </a:extLst>
          </p:cNvPr>
          <p:cNvSpPr/>
          <p:nvPr/>
        </p:nvSpPr>
        <p:spPr>
          <a:xfrm>
            <a:off x="8932333" y="1718733"/>
            <a:ext cx="956734" cy="1608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Flecha: a la derecha 26">
            <a:extLst>
              <a:ext uri="{FF2B5EF4-FFF2-40B4-BE49-F238E27FC236}">
                <a16:creationId xmlns:a16="http://schemas.microsoft.com/office/drawing/2014/main" id="{6C2A19F0-5671-4878-BC97-63EF7A3BCF77}"/>
              </a:ext>
            </a:extLst>
          </p:cNvPr>
          <p:cNvSpPr/>
          <p:nvPr/>
        </p:nvSpPr>
        <p:spPr>
          <a:xfrm rot="5400000">
            <a:off x="7890933" y="4935319"/>
            <a:ext cx="956734" cy="1608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E097D79C-F7D8-4F56-BB60-21D1118A85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1777" y="4070818"/>
            <a:ext cx="2850845" cy="2093072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90458200-1D87-078F-A276-636E0D88DFA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708" y="4062349"/>
            <a:ext cx="2800255" cy="2093072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CE017B4C-6083-4445-A00C-5624F19F8F94}"/>
              </a:ext>
            </a:extLst>
          </p:cNvPr>
          <p:cNvSpPr txBox="1"/>
          <p:nvPr/>
        </p:nvSpPr>
        <p:spPr>
          <a:xfrm>
            <a:off x="656686" y="3793819"/>
            <a:ext cx="23410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/>
              <a:t>Electric Field (</a:t>
            </a:r>
            <a:r>
              <a:rPr lang="es-ES" sz="1200" dirty="0" err="1"/>
              <a:t>with</a:t>
            </a:r>
            <a:r>
              <a:rPr lang="es-ES" sz="1200" dirty="0"/>
              <a:t> </a:t>
            </a:r>
            <a:r>
              <a:rPr lang="es-ES" sz="1200" dirty="0" err="1"/>
              <a:t>silicon</a:t>
            </a:r>
            <a:r>
              <a:rPr lang="es-ES" sz="1200" dirty="0"/>
              <a:t>) @ 350V</a:t>
            </a:r>
            <a:endParaRPr lang="en-GB" sz="1200" dirty="0"/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5F2B30F6-A7E5-4D4C-8384-9F12EAEE39AB}"/>
              </a:ext>
            </a:extLst>
          </p:cNvPr>
          <p:cNvSpPr txBox="1"/>
          <p:nvPr/>
        </p:nvSpPr>
        <p:spPr>
          <a:xfrm>
            <a:off x="3530708" y="3793819"/>
            <a:ext cx="2998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/>
              <a:t>Electric Field (</a:t>
            </a:r>
            <a:r>
              <a:rPr lang="es-ES" sz="1200" dirty="0" err="1"/>
              <a:t>removing</a:t>
            </a:r>
            <a:r>
              <a:rPr lang="es-ES" sz="1200" dirty="0"/>
              <a:t> </a:t>
            </a:r>
            <a:r>
              <a:rPr lang="es-ES" sz="1200" dirty="0" err="1"/>
              <a:t>termination</a:t>
            </a:r>
            <a:r>
              <a:rPr lang="es-ES" sz="1200" dirty="0"/>
              <a:t>) @ 950V</a:t>
            </a:r>
            <a:endParaRPr lang="en-GB" sz="1200" dirty="0"/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C480BD88-4AB1-4731-9757-C6E6FC61D0ED}"/>
              </a:ext>
            </a:extLst>
          </p:cNvPr>
          <p:cNvSpPr/>
          <p:nvPr/>
        </p:nvSpPr>
        <p:spPr>
          <a:xfrm>
            <a:off x="358668" y="768257"/>
            <a:ext cx="63440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cs typeface="Arial" panose="020B0604020202020204" pitchFamily="34" charset="0"/>
                <a:sym typeface="Wingdings" panose="05000000000000000000" pitchFamily="2" charset="2"/>
              </a:rPr>
              <a:t>Silicon at the termination seems to degrade the breakdown</a:t>
            </a:r>
          </a:p>
          <a:p>
            <a:pPr marL="1714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cs typeface="Arial" panose="020B0604020202020204" pitchFamily="34" charset="0"/>
                <a:sym typeface="Wingdings" panose="05000000000000000000" pitchFamily="2" charset="2"/>
              </a:rPr>
              <a:t>Design proposal  remove the termination silicon</a:t>
            </a:r>
          </a:p>
        </p:txBody>
      </p:sp>
    </p:spTree>
    <p:extLst>
      <p:ext uri="{BB962C8B-B14F-4D97-AF65-F5344CB8AC3E}">
        <p14:creationId xmlns:p14="http://schemas.microsoft.com/office/powerpoint/2010/main" val="1152656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38A3D1-9BF7-8ECD-E401-9D699E128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1A23838F-44DD-FC64-CBFA-5416E021491F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Marcador de número de diapositiva 1">
            <a:extLst>
              <a:ext uri="{FF2B5EF4-FFF2-40B4-BE49-F238E27FC236}">
                <a16:creationId xmlns:a16="http://schemas.microsoft.com/office/drawing/2014/main" id="{90751632-821E-F697-7AEA-2A6BC34D3A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74876" y="6483177"/>
            <a:ext cx="535459" cy="323099"/>
          </a:xfrm>
        </p:spPr>
        <p:txBody>
          <a:bodyPr/>
          <a:lstStyle/>
          <a:p>
            <a:fld id="{1374764A-6B52-4A73-9FBE-0C91B1B4C639}" type="slidenum">
              <a:rPr lang="en-GB" smtClean="0">
                <a:solidFill>
                  <a:schemeClr val="bg1"/>
                </a:solidFill>
              </a:rPr>
              <a:pPr/>
              <a:t>8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Rectángulo 19">
            <a:extLst>
              <a:ext uri="{FF2B5EF4-FFF2-40B4-BE49-F238E27FC236}">
                <a16:creationId xmlns:a16="http://schemas.microsoft.com/office/drawing/2014/main" id="{A2BD5C91-74A4-9BFE-0FD1-3D95C92D4FD3}"/>
              </a:ext>
            </a:extLst>
          </p:cNvPr>
          <p:cNvSpPr/>
          <p:nvPr/>
        </p:nvSpPr>
        <p:spPr>
          <a:xfrm>
            <a:off x="252663" y="59986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Engineering the termination: Wafer 2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B59DEB23-78A7-4B40-A79D-62D7DFE6AF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028" y="2031688"/>
            <a:ext cx="3719906" cy="378963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1C5B6A6-291C-483D-8334-37C1E2E1D18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298" y="2031688"/>
            <a:ext cx="3789637" cy="3789637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9810B202-C49D-4DBE-8AFB-BEC2DB51B6F4}"/>
              </a:ext>
            </a:extLst>
          </p:cNvPr>
          <p:cNvSpPr txBox="1"/>
          <p:nvPr/>
        </p:nvSpPr>
        <p:spPr>
          <a:xfrm>
            <a:off x="1857184" y="1700238"/>
            <a:ext cx="23606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Not polished device (W2_D4)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12204CAE-92F8-4A2A-877A-9E9C774362D4}"/>
              </a:ext>
            </a:extLst>
          </p:cNvPr>
          <p:cNvSpPr/>
          <p:nvPr/>
        </p:nvSpPr>
        <p:spPr>
          <a:xfrm>
            <a:off x="358668" y="768257"/>
            <a:ext cx="634407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cs typeface="Arial" panose="020B0604020202020204" pitchFamily="34" charset="0"/>
                <a:sym typeface="Wingdings" panose="05000000000000000000" pitchFamily="2" charset="2"/>
              </a:rPr>
              <a:t>To proof the concept, tried by polishing on a diced device</a:t>
            </a:r>
          </a:p>
          <a:p>
            <a:pPr marL="628650" lvl="1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cs typeface="Arial" panose="020B0604020202020204" pitchFamily="34" charset="0"/>
                <a:sym typeface="Wingdings" panose="05000000000000000000" pitchFamily="2" charset="2"/>
              </a:rPr>
              <a:t>Not ideal (silicon remains at the corners)</a:t>
            </a:r>
          </a:p>
          <a:p>
            <a:pPr marL="628650" lvl="1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cs typeface="Arial" panose="020B0604020202020204" pitchFamily="34" charset="0"/>
                <a:sym typeface="Wingdings" panose="05000000000000000000" pitchFamily="2" charset="2"/>
              </a:rPr>
              <a:t>Very aggressive and non-repeatable (only 1 sample survived)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F2BBB5BD-6F9C-4DD7-9D75-426D1E68BB3A}"/>
              </a:ext>
            </a:extLst>
          </p:cNvPr>
          <p:cNvSpPr txBox="1"/>
          <p:nvPr/>
        </p:nvSpPr>
        <p:spPr>
          <a:xfrm>
            <a:off x="7288932" y="1723911"/>
            <a:ext cx="2040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Polished device (W2_D3)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334C32BF-0884-4DAE-AA3E-D1C6D28ACA09}"/>
              </a:ext>
            </a:extLst>
          </p:cNvPr>
          <p:cNvSpPr/>
          <p:nvPr/>
        </p:nvSpPr>
        <p:spPr>
          <a:xfrm>
            <a:off x="6764867" y="2252133"/>
            <a:ext cx="626533" cy="51646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5173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Albert" id="{797C0B0C-9A81-4D76-B453-B5A288B859BA}" vid="{CAC526DB-5BFB-49FF-9690-A3FBA86BAB3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B109674C969714DAB7EC60EB1C756D3" ma:contentTypeVersion="9" ma:contentTypeDescription="Create a new document." ma:contentTypeScope="" ma:versionID="3c1369bdaa66e1add12357440a6768f9">
  <xsd:schema xmlns:xsd="http://www.w3.org/2001/XMLSchema" xmlns:xs="http://www.w3.org/2001/XMLSchema" xmlns:p="http://schemas.microsoft.com/office/2006/metadata/properties" xmlns:ns3="96829c36-b35e-4bbb-a722-6e40572dbbb4" targetNamespace="http://schemas.microsoft.com/office/2006/metadata/properties" ma:root="true" ma:fieldsID="0235b051cf1269d365424d47acf6a365" ns3:_="">
    <xsd:import namespace="96829c36-b35e-4bbb-a722-6e40572dbbb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829c36-b35e-4bbb-a722-6e40572dbb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F923102-3921-4D2B-9247-04EA36B743FF}">
  <ds:schemaRefs>
    <ds:schemaRef ds:uri="http://schemas.microsoft.com/office/infopath/2007/PartnerControls"/>
    <ds:schemaRef ds:uri="96829c36-b35e-4bbb-a722-6e40572dbbb4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1EF2D8D-6F98-477F-8D5C-3EFD944D26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6829c36-b35e-4bbb-a722-6e40572dbb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475AC1-27EA-43A6-BA2E-2FAA43370A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14894</TotalTime>
  <Words>2054</Words>
  <Application>Microsoft Office PowerPoint</Application>
  <PresentationFormat>Panorámica</PresentationFormat>
  <Paragraphs>312</Paragraphs>
  <Slides>26</Slides>
  <Notes>22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2" baseType="lpstr">
      <vt:lpstr>Arial</vt:lpstr>
      <vt:lpstr>Arial Rounded MT Bold</vt:lpstr>
      <vt:lpstr>Calibri</vt:lpstr>
      <vt:lpstr>Trebuchet MS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Albert</dc:creator>
  <cp:lastModifiedBy>users</cp:lastModifiedBy>
  <cp:revision>604</cp:revision>
  <dcterms:created xsi:type="dcterms:W3CDTF">2018-07-23T12:49:46Z</dcterms:created>
  <dcterms:modified xsi:type="dcterms:W3CDTF">2025-05-07T10:30:10Z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0x0101008B109674C969714DAB7EC60EB1C756D3</vt:lpwstr>
  </property>
</Properties>
</file>