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68" r:id="rId2"/>
    <p:sldId id="2308" r:id="rId3"/>
    <p:sldId id="2309" r:id="rId4"/>
    <p:sldId id="2310" r:id="rId5"/>
    <p:sldId id="2312" r:id="rId6"/>
    <p:sldId id="2314" r:id="rId7"/>
    <p:sldId id="2317" r:id="rId8"/>
    <p:sldId id="2293" r:id="rId9"/>
    <p:sldId id="2346" r:id="rId10"/>
    <p:sldId id="2335" r:id="rId11"/>
    <p:sldId id="2396" r:id="rId12"/>
    <p:sldId id="2397" r:id="rId13"/>
    <p:sldId id="2398" r:id="rId14"/>
    <p:sldId id="2402" r:id="rId15"/>
    <p:sldId id="2350" r:id="rId16"/>
    <p:sldId id="2351" r:id="rId17"/>
    <p:sldId id="2352" r:id="rId18"/>
    <p:sldId id="2353" r:id="rId19"/>
    <p:sldId id="2399" r:id="rId20"/>
    <p:sldId id="2400" r:id="rId21"/>
    <p:sldId id="2403" r:id="rId22"/>
    <p:sldId id="2341" r:id="rId23"/>
    <p:sldId id="2342" r:id="rId24"/>
    <p:sldId id="2311" r:id="rId25"/>
    <p:sldId id="2404" r:id="rId2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4" d="100"/>
          <a:sy n="74" d="100"/>
        </p:scale>
        <p:origin x="340" y="56"/>
      </p:cViewPr>
      <p:guideLst/>
    </p:cSldViewPr>
  </p:slideViewPr>
  <p:notesTextViewPr>
    <p:cViewPr>
      <p:scale>
        <a:sx n="1" d="1"/>
        <a:sy n="1" d="1"/>
      </p:scale>
      <p:origin x="0" y="0"/>
    </p:cViewPr>
  </p:notesTextViewPr>
  <p:sorterViewPr>
    <p:cViewPr>
      <p:scale>
        <a:sx n="100" d="100"/>
        <a:sy n="100" d="100"/>
      </p:scale>
      <p:origin x="0" y="-111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E16ADA-B1CD-4189-ACFA-5FECD9452857}" type="datetimeFigureOut">
              <a:rPr lang="it-IT" smtClean="0"/>
              <a:t>17/04/2025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417640-3419-491C-AB26-C57F27A43EA0}" type="slidenum">
              <a:rPr lang="it-IT" smtClean="0"/>
              <a:t>‹N›</a:t>
            </a:fld>
            <a:endParaRPr lang="it-IT"/>
          </a:p>
        </p:txBody>
      </p:sp>
    </p:spTree>
    <p:extLst>
      <p:ext uri="{BB962C8B-B14F-4D97-AF65-F5344CB8AC3E}">
        <p14:creationId xmlns:p14="http://schemas.microsoft.com/office/powerpoint/2010/main" val="1482511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TextShape 1"/>
          <p:cNvSpPr txBox="1"/>
          <p:nvPr/>
        </p:nvSpPr>
        <p:spPr>
          <a:xfrm>
            <a:off x="3850589" y="9430250"/>
            <a:ext cx="2945302" cy="497584"/>
          </a:xfrm>
          <a:prstGeom prst="rect">
            <a:avLst/>
          </a:prstGeom>
          <a:noFill/>
          <a:ln>
            <a:noFill/>
          </a:ln>
        </p:spPr>
        <p:txBody>
          <a:bodyPr anchor="b"/>
          <a:lstStyle/>
          <a:p>
            <a:pPr algn="r">
              <a:lnSpc>
                <a:spcPct val="93000"/>
              </a:lnSpc>
            </a:pPr>
            <a:fld id="{00AE0A97-D82E-4A3E-BFF6-2153DF7500E8}" type="slidenum">
              <a:rPr lang="en-US" sz="1400" b="0" strike="noStrike" spc="-1">
                <a:solidFill>
                  <a:srgbClr val="000000"/>
                </a:solidFill>
                <a:uFill>
                  <a:solidFill>
                    <a:srgbClr val="FFFFFF"/>
                  </a:solidFill>
                </a:uFill>
                <a:latin typeface="Times New Roman"/>
                <a:ea typeface="+mn-ea"/>
              </a:rPr>
              <a:t>1</a:t>
            </a:fld>
            <a:endParaRPr lang="en-US" sz="1400" b="0" strike="noStrike" spc="-1">
              <a:solidFill>
                <a:srgbClr val="000000"/>
              </a:solidFill>
              <a:uFill>
                <a:solidFill>
                  <a:srgbClr val="FFFFFF"/>
                </a:solidFill>
              </a:uFill>
              <a:latin typeface="Times New Roman"/>
            </a:endParaRPr>
          </a:p>
        </p:txBody>
      </p:sp>
      <p:sp>
        <p:nvSpPr>
          <p:cNvPr id="394" name="PlaceHolder 2"/>
          <p:cNvSpPr>
            <a:spLocks noGrp="1"/>
          </p:cNvSpPr>
          <p:nvPr>
            <p:ph type="body"/>
          </p:nvPr>
        </p:nvSpPr>
        <p:spPr>
          <a:xfrm>
            <a:off x="771117" y="5186520"/>
            <a:ext cx="6163225" cy="4913690"/>
          </a:xfrm>
          <a:prstGeom prst="rect">
            <a:avLst/>
          </a:prstGeom>
        </p:spPr>
        <p:txBody>
          <a:bodyPr anchor="ctr"/>
          <a:lstStyle/>
          <a:p>
            <a:endParaRPr lang="en-US" sz="2000" b="0" strike="noStrike" spc="-1" dirty="0">
              <a:solidFill>
                <a:srgbClr val="000000"/>
              </a:solidFill>
              <a:uFill>
                <a:solidFill>
                  <a:srgbClr val="FFFFFF"/>
                </a:solidFill>
              </a:uFill>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CCC949-F7BB-43C1-9890-59456063E08B}" type="slidenum">
              <a:rPr kumimoji="0" lang="en-US" sz="1400" b="0" i="0" u="none" strike="noStrike" kern="1200" cap="none" spc="-1" normalizeH="0" baseline="0" noProof="0" smtClean="0">
                <a:ln>
                  <a:noFill/>
                </a:ln>
                <a:solidFill>
                  <a:srgbClr val="000000"/>
                </a:solidFill>
                <a:effectLst/>
                <a:uLnTx/>
                <a:uFill>
                  <a:solidFill>
                    <a:srgbClr val="FFFFFF"/>
                  </a:solidFill>
                </a:uFill>
                <a:latin typeface="Times New Roman"/>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400" b="0" i="0" u="none" strike="noStrike" kern="1200" cap="none" spc="-1" normalizeH="0" baseline="0" noProof="0">
              <a:ln>
                <a:noFill/>
              </a:ln>
              <a:solidFill>
                <a:srgbClr val="000000"/>
              </a:solidFill>
              <a:effectLst/>
              <a:uLnTx/>
              <a:uFill>
                <a:solidFill>
                  <a:srgbClr val="FFFFFF"/>
                </a:solidFill>
              </a:uFill>
              <a:latin typeface="Times New Roman"/>
            </a:endParaRPr>
          </a:p>
        </p:txBody>
      </p:sp>
    </p:spTree>
    <p:extLst>
      <p:ext uri="{BB962C8B-B14F-4D97-AF65-F5344CB8AC3E}">
        <p14:creationId xmlns:p14="http://schemas.microsoft.com/office/powerpoint/2010/main" val="2196558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422275" y="1241425"/>
            <a:ext cx="5953125" cy="3349625"/>
          </a:xfrm>
          <a:prstGeom prst="rect">
            <a:avLst/>
          </a:prstGeom>
          <a:noFill/>
          <a:ln w="12700">
            <a:solidFill>
              <a:prstClr val="black"/>
            </a:solidFill>
          </a:ln>
        </p:spPr>
      </p:sp>
      <p:sp>
        <p:nvSpPr>
          <p:cNvPr id="3" name="Segnaposto note 2"/>
          <p:cNvSpPr>
            <a:spLocks noGrp="1"/>
          </p:cNvSpPr>
          <p:nvPr>
            <p:ph type="body" idx="1"/>
          </p:nvPr>
        </p:nvSpPr>
        <p:spPr/>
        <p:txBody>
          <a:bodyPr/>
          <a:lstStyle/>
          <a:p>
            <a:pPr marL="171450" indent="-171450">
              <a:buFont typeface="Arial" panose="020B0604020202020204" pitchFamily="34" charset="0"/>
              <a:buChar char="•"/>
            </a:pPr>
            <a:r>
              <a:rPr lang="en-GB" b="1" dirty="0"/>
              <a:t>Coupling</a:t>
            </a:r>
            <a:r>
              <a:rPr lang="en-GB" b="0" dirty="0"/>
              <a:t> the </a:t>
            </a:r>
            <a:r>
              <a:rPr lang="en-GB" b="1" dirty="0"/>
              <a:t>Torino analytical </a:t>
            </a:r>
            <a:r>
              <a:rPr lang="en-GB" b="0" dirty="0"/>
              <a:t>Bulk and Gain Layer </a:t>
            </a:r>
            <a:r>
              <a:rPr lang="en-GB" b="1" dirty="0"/>
              <a:t>parameterizations</a:t>
            </a:r>
            <a:r>
              <a:rPr lang="en-GB" b="0" dirty="0"/>
              <a:t> with the </a:t>
            </a:r>
            <a:r>
              <a:rPr lang="en-GB" b="1" dirty="0"/>
              <a:t>“New University of Perugia” Radiation Damage modelling scheme</a:t>
            </a:r>
            <a:r>
              <a:rPr lang="en-GB" b="0" dirty="0"/>
              <a:t>, we defined a </a:t>
            </a:r>
            <a:r>
              <a:rPr lang="en-GB" b="1" dirty="0"/>
              <a:t>new version of the model</a:t>
            </a:r>
            <a:r>
              <a:rPr lang="en-GB" b="0" dirty="0"/>
              <a:t>, named “</a:t>
            </a:r>
            <a:r>
              <a:rPr lang="en-GB" b="1" dirty="0"/>
              <a:t>Perugia Modified Doping</a:t>
            </a:r>
            <a:r>
              <a:rPr lang="en-GB" b="0" dirty="0"/>
              <a:t>”.</a:t>
            </a:r>
          </a:p>
          <a:p>
            <a:pPr marL="171450" indent="-171450">
              <a:buFont typeface="Arial" panose="020B0604020202020204" pitchFamily="34" charset="0"/>
              <a:buChar char="•"/>
            </a:pPr>
            <a:endParaRPr lang="en-GB" b="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t>“New University of Perugia” </a:t>
            </a:r>
            <a:r>
              <a:rPr lang="en-GB" b="0" dirty="0"/>
              <a:t>Radiation Damage modelling scheme -&gt; </a:t>
            </a:r>
            <a:r>
              <a:rPr lang="en-GB" b="1" dirty="0"/>
              <a:t>modelling the effects of the radiation damage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t>Bulk damage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dirty="0"/>
          </a:p>
          <a:p>
            <a:pPr lvl="2">
              <a:lnSpc>
                <a:spcPct val="107000"/>
              </a:lnSpc>
              <a:spcAft>
                <a:spcPts val="800"/>
              </a:spcAft>
            </a:pPr>
            <a:r>
              <a:rPr lang="en-GB" sz="1800" b="1" dirty="0">
                <a:effectLst/>
                <a:latin typeface="Calibri" panose="020F0502020204030204" pitchFamily="34" charset="0"/>
                <a:ea typeface="Calibri" panose="020F0502020204030204" pitchFamily="34" charset="0"/>
                <a:cs typeface="Arial" panose="020B0604020202020204" pitchFamily="34" charset="0"/>
              </a:rPr>
              <a:t>Traps</a:t>
            </a:r>
            <a:r>
              <a:rPr lang="en-GB" sz="1800" dirty="0">
                <a:effectLst/>
                <a:latin typeface="Calibri" panose="020F0502020204030204" pitchFamily="34" charset="0"/>
                <a:ea typeface="Calibri" panose="020F0502020204030204" pitchFamily="34" charset="0"/>
                <a:cs typeface="Arial" panose="020B0604020202020204" pitchFamily="34" charset="0"/>
              </a:rPr>
              <a:t> (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a:solidFill>
                  <a:srgbClr val="FF0000"/>
                </a:solidFill>
                <a:effectLst/>
                <a:latin typeface="Calibri" panose="020F0502020204030204" pitchFamily="34" charset="0"/>
                <a:ea typeface="Calibri" panose="020F0502020204030204" pitchFamily="34" charset="0"/>
                <a:cs typeface="Arial" panose="020B0604020202020204" pitchFamily="34" charset="0"/>
              </a:rPr>
              <a:t>Acceptor</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b="1" dirty="0" err="1">
                <a:effectLst/>
                <a:latin typeface="Calibri" panose="020F0502020204030204" pitchFamily="34" charset="0"/>
                <a:ea typeface="Calibri" panose="020F0502020204030204" pitchFamily="34" charset="0"/>
                <a:cs typeface="Arial" panose="020B0604020202020204" pitchFamily="34" charset="0"/>
              </a:rPr>
              <a:t>Conc</a:t>
            </a:r>
            <a:r>
              <a:rPr lang="en-GB" sz="1800" dirty="0">
                <a:effectLst/>
                <a:latin typeface="Calibri" panose="020F0502020204030204" pitchFamily="34" charset="0"/>
                <a:ea typeface="Calibri" panose="020F0502020204030204" pitchFamily="34" charset="0"/>
                <a:cs typeface="Arial" panose="020B0604020202020204" pitchFamily="34" charset="0"/>
              </a:rPr>
              <a:t>=@ConcAcc1@   </a:t>
            </a:r>
            <a:r>
              <a:rPr lang="en-GB" sz="1800" b="1" dirty="0">
                <a:effectLst/>
                <a:latin typeface="Calibri" panose="020F0502020204030204" pitchFamily="34" charset="0"/>
                <a:ea typeface="Calibri" panose="020F0502020204030204" pitchFamily="34" charset="0"/>
                <a:cs typeface="Arial" panose="020B0604020202020204" pitchFamily="34" charset="0"/>
              </a:rPr>
              <a:t>Level</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EnergyMid</a:t>
            </a:r>
            <a:r>
              <a:rPr lang="en-GB" sz="1800" dirty="0">
                <a:effectLst/>
                <a:latin typeface="Calibri" panose="020F0502020204030204" pitchFamily="34" charset="0"/>
                <a:ea typeface="Calibri" panose="020F0502020204030204" pitchFamily="34" charset="0"/>
                <a:cs typeface="Arial" panose="020B0604020202020204" pitchFamily="34" charset="0"/>
              </a:rPr>
              <a:t>=0.42   </a:t>
            </a:r>
            <a:r>
              <a:rPr lang="en-GB" sz="1800" b="1" dirty="0" err="1">
                <a:effectLst/>
                <a:latin typeface="Calibri" panose="020F0502020204030204" pitchFamily="34" charset="0"/>
                <a:ea typeface="Calibri" panose="020F0502020204030204" pitchFamily="34" charset="0"/>
                <a:cs typeface="Arial" panose="020B0604020202020204" pitchFamily="34" charset="0"/>
              </a:rPr>
              <a:t>fromCondBand</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eXsection</a:t>
            </a:r>
            <a:r>
              <a:rPr lang="en-GB" sz="1800" dirty="0">
                <a:effectLst/>
                <a:latin typeface="Calibri" panose="020F0502020204030204" pitchFamily="34" charset="0"/>
                <a:ea typeface="Calibri" panose="020F0502020204030204" pitchFamily="34" charset="0"/>
                <a:cs typeface="Arial" panose="020B0604020202020204" pitchFamily="34" charset="0"/>
              </a:rPr>
              <a:t>=1e-15     </a:t>
            </a:r>
            <a:r>
              <a:rPr lang="en-GB" sz="1800" dirty="0" err="1">
                <a:effectLst/>
                <a:latin typeface="Calibri" panose="020F0502020204030204" pitchFamily="34" charset="0"/>
                <a:ea typeface="Calibri" panose="020F0502020204030204" pitchFamily="34" charset="0"/>
                <a:cs typeface="Arial" panose="020B0604020202020204" pitchFamily="34" charset="0"/>
              </a:rPr>
              <a:t>hXsection</a:t>
            </a:r>
            <a:r>
              <a:rPr lang="en-GB" sz="1800" dirty="0">
                <a:effectLst/>
                <a:latin typeface="Calibri" panose="020F0502020204030204" pitchFamily="34" charset="0"/>
                <a:ea typeface="Calibri" panose="020F0502020204030204" pitchFamily="34" charset="0"/>
                <a:cs typeface="Arial" panose="020B0604020202020204" pitchFamily="34" charset="0"/>
              </a:rPr>
              <a:t>=1e-14     </a:t>
            </a:r>
            <a:r>
              <a:rPr lang="en-GB" sz="1800" b="1" dirty="0">
                <a:effectLst/>
                <a:latin typeface="Calibri" panose="020F0502020204030204" pitchFamily="34" charset="0"/>
                <a:ea typeface="Calibri" panose="020F0502020204030204" pitchFamily="34" charset="0"/>
                <a:cs typeface="Arial" panose="020B0604020202020204" pitchFamily="34" charset="0"/>
              </a:rPr>
              <a:t>Add2TotalDoping</a:t>
            </a:r>
            <a:r>
              <a:rPr lang="en-GB" sz="18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a:solidFill>
                  <a:srgbClr val="FF0000"/>
                </a:solidFill>
                <a:effectLst/>
                <a:latin typeface="Calibri" panose="020F0502020204030204" pitchFamily="34" charset="0"/>
                <a:ea typeface="Calibri" panose="020F0502020204030204" pitchFamily="34" charset="0"/>
                <a:cs typeface="Arial" panose="020B0604020202020204" pitchFamily="34" charset="0"/>
              </a:rPr>
              <a:t>Acceptor</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b="1" dirty="0" err="1">
                <a:effectLst/>
                <a:latin typeface="Calibri" panose="020F0502020204030204" pitchFamily="34" charset="0"/>
                <a:ea typeface="Calibri" panose="020F0502020204030204" pitchFamily="34" charset="0"/>
                <a:cs typeface="Arial" panose="020B0604020202020204" pitchFamily="34" charset="0"/>
              </a:rPr>
              <a:t>Conc</a:t>
            </a:r>
            <a:r>
              <a:rPr lang="en-GB" sz="1800" dirty="0">
                <a:effectLst/>
                <a:latin typeface="Calibri" panose="020F0502020204030204" pitchFamily="34" charset="0"/>
                <a:ea typeface="Calibri" panose="020F0502020204030204" pitchFamily="34" charset="0"/>
                <a:cs typeface="Arial" panose="020B0604020202020204" pitchFamily="34" charset="0"/>
              </a:rPr>
              <a:t>=@ConcAcc2@   </a:t>
            </a:r>
            <a:r>
              <a:rPr lang="en-GB" sz="1800" b="1" dirty="0">
                <a:effectLst/>
                <a:latin typeface="Calibri" panose="020F0502020204030204" pitchFamily="34" charset="0"/>
                <a:ea typeface="Calibri" panose="020F0502020204030204" pitchFamily="34" charset="0"/>
                <a:cs typeface="Arial" panose="020B0604020202020204" pitchFamily="34" charset="0"/>
              </a:rPr>
              <a:t>Level</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EnergyMid</a:t>
            </a:r>
            <a:r>
              <a:rPr lang="en-GB" sz="1800" dirty="0">
                <a:effectLst/>
                <a:latin typeface="Calibri" panose="020F0502020204030204" pitchFamily="34" charset="0"/>
                <a:ea typeface="Calibri" panose="020F0502020204030204" pitchFamily="34" charset="0"/>
                <a:cs typeface="Arial" panose="020B0604020202020204" pitchFamily="34" charset="0"/>
              </a:rPr>
              <a:t>=0.46   </a:t>
            </a:r>
            <a:r>
              <a:rPr lang="en-GB" sz="1800" b="1" dirty="0" err="1">
                <a:effectLst/>
                <a:latin typeface="Calibri" panose="020F0502020204030204" pitchFamily="34" charset="0"/>
                <a:ea typeface="Calibri" panose="020F0502020204030204" pitchFamily="34" charset="0"/>
                <a:cs typeface="Arial" panose="020B0604020202020204" pitchFamily="34" charset="0"/>
              </a:rPr>
              <a:t>fromCondBand</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eXsection</a:t>
            </a:r>
            <a:r>
              <a:rPr lang="en-GB" sz="1800" dirty="0">
                <a:effectLst/>
                <a:latin typeface="Calibri" panose="020F0502020204030204" pitchFamily="34" charset="0"/>
                <a:ea typeface="Calibri" panose="020F0502020204030204" pitchFamily="34" charset="0"/>
                <a:cs typeface="Arial" panose="020B0604020202020204" pitchFamily="34" charset="0"/>
              </a:rPr>
              <a:t>=7.00e-14  </a:t>
            </a:r>
            <a:r>
              <a:rPr lang="en-GB" sz="1800" dirty="0" err="1">
                <a:effectLst/>
                <a:latin typeface="Calibri" panose="020F0502020204030204" pitchFamily="34" charset="0"/>
                <a:ea typeface="Calibri" panose="020F0502020204030204" pitchFamily="34" charset="0"/>
                <a:cs typeface="Arial" panose="020B0604020202020204" pitchFamily="34" charset="0"/>
              </a:rPr>
              <a:t>hXsection</a:t>
            </a:r>
            <a:r>
              <a:rPr lang="en-GB" sz="1800" dirty="0">
                <a:effectLst/>
                <a:latin typeface="Calibri" panose="020F0502020204030204" pitchFamily="34" charset="0"/>
                <a:ea typeface="Calibri" panose="020F0502020204030204" pitchFamily="34" charset="0"/>
                <a:cs typeface="Arial" panose="020B0604020202020204" pitchFamily="34" charset="0"/>
              </a:rPr>
              <a:t>=7.00e-13  </a:t>
            </a:r>
            <a:r>
              <a:rPr lang="en-GB" sz="1800" b="1" dirty="0">
                <a:effectLst/>
                <a:latin typeface="Calibri" panose="020F0502020204030204" pitchFamily="34" charset="0"/>
                <a:ea typeface="Calibri" panose="020F0502020204030204" pitchFamily="34" charset="0"/>
                <a:cs typeface="Arial" panose="020B0604020202020204" pitchFamily="34" charset="0"/>
              </a:rPr>
              <a:t>Add2TotalDoping</a:t>
            </a:r>
            <a:r>
              <a:rPr lang="en-GB" sz="18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Donor</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b="1" dirty="0" err="1">
                <a:effectLst/>
                <a:latin typeface="Calibri" panose="020F0502020204030204" pitchFamily="34" charset="0"/>
                <a:ea typeface="Calibri" panose="020F0502020204030204" pitchFamily="34" charset="0"/>
                <a:cs typeface="Arial" panose="020B0604020202020204" pitchFamily="34" charset="0"/>
              </a:rPr>
              <a:t>Conc</a:t>
            </a:r>
            <a:r>
              <a:rPr lang="en-GB" sz="1800" dirty="0">
                <a:effectLst/>
                <a:latin typeface="Calibri" panose="020F0502020204030204" pitchFamily="34" charset="0"/>
                <a:ea typeface="Calibri" panose="020F0502020204030204" pitchFamily="34" charset="0"/>
                <a:cs typeface="Arial" panose="020B0604020202020204" pitchFamily="34" charset="0"/>
              </a:rPr>
              <a:t>=@ConcDon@    </a:t>
            </a:r>
            <a:r>
              <a:rPr lang="en-GB" sz="1800" b="1" dirty="0">
                <a:effectLst/>
                <a:latin typeface="Calibri" panose="020F0502020204030204" pitchFamily="34" charset="0"/>
                <a:ea typeface="Calibri" panose="020F0502020204030204" pitchFamily="34" charset="0"/>
                <a:cs typeface="Arial" panose="020B0604020202020204" pitchFamily="34" charset="0"/>
              </a:rPr>
              <a:t>Level</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EnergyMid</a:t>
            </a:r>
            <a:r>
              <a:rPr lang="en-GB" sz="1800" dirty="0">
                <a:effectLst/>
                <a:latin typeface="Calibri" panose="020F0502020204030204" pitchFamily="34" charset="0"/>
                <a:ea typeface="Calibri" panose="020F0502020204030204" pitchFamily="34" charset="0"/>
                <a:cs typeface="Arial" panose="020B0604020202020204" pitchFamily="34" charset="0"/>
              </a:rPr>
              <a:t>=0.23   </a:t>
            </a:r>
            <a:r>
              <a:rPr lang="en-GB" sz="1800" b="1" dirty="0" err="1">
                <a:effectLst/>
                <a:latin typeface="Calibri" panose="020F0502020204030204" pitchFamily="34" charset="0"/>
                <a:ea typeface="Calibri" panose="020F0502020204030204" pitchFamily="34" charset="0"/>
                <a:cs typeface="Arial" panose="020B0604020202020204" pitchFamily="34" charset="0"/>
              </a:rPr>
              <a:t>fromCondBand</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eXsection</a:t>
            </a:r>
            <a:r>
              <a:rPr lang="en-GB" sz="1800" dirty="0">
                <a:effectLst/>
                <a:latin typeface="Calibri" panose="020F0502020204030204" pitchFamily="34" charset="0"/>
                <a:ea typeface="Calibri" panose="020F0502020204030204" pitchFamily="34" charset="0"/>
                <a:cs typeface="Arial" panose="020B0604020202020204" pitchFamily="34" charset="0"/>
              </a:rPr>
              <a:t>=2.3e-14   </a:t>
            </a:r>
            <a:r>
              <a:rPr lang="en-GB" sz="1800" dirty="0" err="1">
                <a:effectLst/>
                <a:latin typeface="Calibri" panose="020F0502020204030204" pitchFamily="34" charset="0"/>
                <a:ea typeface="Calibri" panose="020F0502020204030204" pitchFamily="34" charset="0"/>
                <a:cs typeface="Arial" panose="020B0604020202020204" pitchFamily="34" charset="0"/>
              </a:rPr>
              <a:t>hXsection</a:t>
            </a:r>
            <a:r>
              <a:rPr lang="en-GB" sz="1800" dirty="0">
                <a:effectLst/>
                <a:latin typeface="Calibri" panose="020F0502020204030204" pitchFamily="34" charset="0"/>
                <a:ea typeface="Calibri" panose="020F0502020204030204" pitchFamily="34" charset="0"/>
                <a:cs typeface="Arial" panose="020B0604020202020204" pitchFamily="34" charset="0"/>
              </a:rPr>
              <a:t>=2.3e-15   </a:t>
            </a:r>
            <a:r>
              <a:rPr lang="en-GB" sz="1800" b="1" dirty="0">
                <a:effectLst/>
                <a:latin typeface="Calibri" panose="020F0502020204030204" pitchFamily="34" charset="0"/>
                <a:ea typeface="Calibri" panose="020F0502020204030204" pitchFamily="34" charset="0"/>
                <a:cs typeface="Arial" panose="020B0604020202020204" pitchFamily="34" charset="0"/>
              </a:rPr>
              <a:t>Add2TotalDoping</a:t>
            </a:r>
            <a:r>
              <a:rPr lang="en-GB" sz="18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	)</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lvl="2">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where </a:t>
            </a:r>
          </a:p>
          <a:p>
            <a:pPr lvl="3">
              <a:lnSpc>
                <a:spcPct val="107000"/>
              </a:lnSpc>
              <a:spcAft>
                <a:spcPts val="800"/>
              </a:spcAft>
            </a:pPr>
            <a:r>
              <a:rPr lang="it-IT" sz="1800" dirty="0">
                <a:effectLst/>
                <a:latin typeface="Calibri" panose="020F0502020204030204" pitchFamily="34" charset="0"/>
                <a:ea typeface="Calibri" panose="020F0502020204030204" pitchFamily="34" charset="0"/>
                <a:cs typeface="Arial" panose="020B0604020202020204" pitchFamily="34" charset="0"/>
              </a:rPr>
              <a:t>#set </a:t>
            </a:r>
            <a:r>
              <a:rPr lang="it-IT" sz="1800" b="1" dirty="0">
                <a:effectLst/>
                <a:latin typeface="Calibri" panose="020F0502020204030204" pitchFamily="34" charset="0"/>
                <a:ea typeface="Calibri" panose="020F0502020204030204" pitchFamily="34" charset="0"/>
                <a:cs typeface="Arial" panose="020B0604020202020204" pitchFamily="34" charset="0"/>
              </a:rPr>
              <a:t>ConcAcc1</a:t>
            </a:r>
            <a:r>
              <a:rPr lang="it-IT" sz="1800" dirty="0">
                <a:effectLst/>
                <a:latin typeface="Calibri" panose="020F0502020204030204" pitchFamily="34" charset="0"/>
                <a:ea typeface="Calibri" panose="020F0502020204030204" pitchFamily="34" charset="0"/>
                <a:cs typeface="Arial" panose="020B0604020202020204" pitchFamily="34" charset="0"/>
              </a:rPr>
              <a:t> [format %.2e @&lt;1.6*Flu&gt;@]</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lvl="3">
              <a:lnSpc>
                <a:spcPct val="107000"/>
              </a:lnSpc>
              <a:spcAft>
                <a:spcPts val="800"/>
              </a:spcAft>
            </a:pPr>
            <a:r>
              <a:rPr lang="it-IT" sz="1800" dirty="0">
                <a:effectLst/>
                <a:latin typeface="Calibri" panose="020F0502020204030204" pitchFamily="34" charset="0"/>
                <a:ea typeface="Calibri" panose="020F0502020204030204" pitchFamily="34" charset="0"/>
                <a:cs typeface="Arial" panose="020B0604020202020204" pitchFamily="34" charset="0"/>
              </a:rPr>
              <a:t>#set </a:t>
            </a:r>
            <a:r>
              <a:rPr lang="it-IT" sz="1800" b="1" dirty="0">
                <a:effectLst/>
                <a:latin typeface="Calibri" panose="020F0502020204030204" pitchFamily="34" charset="0"/>
                <a:ea typeface="Calibri" panose="020F0502020204030204" pitchFamily="34" charset="0"/>
                <a:cs typeface="Arial" panose="020B0604020202020204" pitchFamily="34" charset="0"/>
              </a:rPr>
              <a:t>ConcAcc2</a:t>
            </a:r>
            <a:r>
              <a:rPr lang="it-IT" sz="1800" dirty="0">
                <a:effectLst/>
                <a:latin typeface="Calibri" panose="020F0502020204030204" pitchFamily="34" charset="0"/>
                <a:ea typeface="Calibri" panose="020F0502020204030204" pitchFamily="34" charset="0"/>
                <a:cs typeface="Arial" panose="020B0604020202020204" pitchFamily="34" charset="0"/>
              </a:rPr>
              <a:t> [format %.2e @&lt;0.9*Flu&gt;@]</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lvl="3">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#set </a:t>
            </a:r>
            <a:r>
              <a:rPr lang="en-GB" sz="1800" b="1" dirty="0" err="1">
                <a:effectLst/>
                <a:latin typeface="Calibri" panose="020F0502020204030204" pitchFamily="34" charset="0"/>
                <a:ea typeface="Calibri" panose="020F0502020204030204" pitchFamily="34" charset="0"/>
                <a:cs typeface="Arial" panose="020B0604020202020204" pitchFamily="34" charset="0"/>
              </a:rPr>
              <a:t>ConcDon</a:t>
            </a:r>
            <a:r>
              <a:rPr lang="en-GB" sz="1800" dirty="0">
                <a:effectLst/>
                <a:latin typeface="Calibri" panose="020F0502020204030204" pitchFamily="34" charset="0"/>
                <a:ea typeface="Calibri" panose="020F0502020204030204" pitchFamily="34" charset="0"/>
                <a:cs typeface="Arial" panose="020B0604020202020204" pitchFamily="34" charset="0"/>
              </a:rPr>
              <a:t> [format %.2e @&lt;0.006*Flu&gt;@]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dirty="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t>Surface damage </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dirty="0"/>
          </a:p>
          <a:p>
            <a:pPr lvl="2">
              <a:lnSpc>
                <a:spcPct val="107000"/>
              </a:lnSpc>
              <a:spcAft>
                <a:spcPts val="800"/>
              </a:spcAft>
            </a:pPr>
            <a:r>
              <a:rPr lang="en-GB" sz="1800" b="1" dirty="0">
                <a:effectLst/>
                <a:latin typeface="Calibri" panose="020F0502020204030204" pitchFamily="34" charset="0"/>
                <a:ea typeface="Calibri" panose="020F0502020204030204" pitchFamily="34" charset="0"/>
                <a:cs typeface="Arial" panose="020B0604020202020204" pitchFamily="34" charset="0"/>
              </a:rPr>
              <a:t>Traps</a:t>
            </a:r>
            <a:r>
              <a:rPr lang="en-GB" sz="1800" dirty="0">
                <a:effectLst/>
                <a:latin typeface="Calibri" panose="020F0502020204030204" pitchFamily="34" charset="0"/>
                <a:ea typeface="Calibri" panose="020F0502020204030204" pitchFamily="34" charset="0"/>
                <a:cs typeface="Arial" panose="020B0604020202020204" pitchFamily="34"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a:solidFill>
                  <a:srgbClr val="FF0000"/>
                </a:solidFill>
                <a:effectLst/>
                <a:latin typeface="Calibri" panose="020F0502020204030204" pitchFamily="34" charset="0"/>
                <a:ea typeface="Calibri" panose="020F0502020204030204" pitchFamily="34" charset="0"/>
                <a:cs typeface="Arial" panose="020B0604020202020204" pitchFamily="34" charset="0"/>
              </a:rPr>
              <a:t>Acceptor</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b="1" dirty="0" err="1">
                <a:effectLst/>
                <a:latin typeface="Calibri" panose="020F0502020204030204" pitchFamily="34" charset="0"/>
                <a:ea typeface="Calibri" panose="020F0502020204030204" pitchFamily="34" charset="0"/>
                <a:cs typeface="Arial" panose="020B0604020202020204" pitchFamily="34" charset="0"/>
              </a:rPr>
              <a:t>Conc</a:t>
            </a:r>
            <a:r>
              <a:rPr lang="en-GB" sz="1800" dirty="0">
                <a:effectLst/>
                <a:latin typeface="Calibri" panose="020F0502020204030204" pitchFamily="34" charset="0"/>
                <a:ea typeface="Calibri" panose="020F0502020204030204" pitchFamily="34" charset="0"/>
                <a:cs typeface="Arial" panose="020B0604020202020204" pitchFamily="34" charset="0"/>
              </a:rPr>
              <a:t>=@Dit_acc@  </a:t>
            </a:r>
            <a:r>
              <a:rPr lang="en-GB" sz="1800" b="1" dirty="0">
                <a:effectLst/>
                <a:latin typeface="Calibri" panose="020F0502020204030204" pitchFamily="34" charset="0"/>
                <a:ea typeface="Calibri" panose="020F0502020204030204" pitchFamily="34" charset="0"/>
                <a:cs typeface="Arial" panose="020B0604020202020204" pitchFamily="34" charset="0"/>
              </a:rPr>
              <a:t>Uniform</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EnergyMid</a:t>
            </a:r>
            <a:r>
              <a:rPr lang="en-GB" sz="1800" dirty="0">
                <a:effectLst/>
                <a:latin typeface="Calibri" panose="020F0502020204030204" pitchFamily="34" charset="0"/>
                <a:ea typeface="Calibri" panose="020F0502020204030204" pitchFamily="34" charset="0"/>
                <a:cs typeface="Arial" panose="020B0604020202020204" pitchFamily="34" charset="0"/>
              </a:rPr>
              <a:t>=0.84  </a:t>
            </a:r>
            <a:r>
              <a:rPr lang="en-GB" sz="1800" dirty="0" err="1">
                <a:effectLst/>
                <a:latin typeface="Calibri" panose="020F0502020204030204" pitchFamily="34" charset="0"/>
                <a:ea typeface="Calibri" panose="020F0502020204030204" pitchFamily="34" charset="0"/>
                <a:cs typeface="Arial" panose="020B0604020202020204" pitchFamily="34" charset="0"/>
              </a:rPr>
              <a:t>EnergySig</a:t>
            </a:r>
            <a:r>
              <a:rPr lang="en-GB" sz="1800" dirty="0">
                <a:effectLst/>
                <a:latin typeface="Calibri" panose="020F0502020204030204" pitchFamily="34" charset="0"/>
                <a:ea typeface="Calibri" panose="020F0502020204030204" pitchFamily="34" charset="0"/>
                <a:cs typeface="Arial" panose="020B0604020202020204" pitchFamily="34" charset="0"/>
              </a:rPr>
              <a:t>=0.56  </a:t>
            </a:r>
            <a:r>
              <a:rPr lang="en-GB" sz="1800" b="1" dirty="0" err="1">
                <a:effectLst/>
                <a:latin typeface="Calibri" panose="020F0502020204030204" pitchFamily="34" charset="0"/>
                <a:ea typeface="Calibri" panose="020F0502020204030204" pitchFamily="34" charset="0"/>
                <a:cs typeface="Arial" panose="020B0604020202020204" pitchFamily="34" charset="0"/>
              </a:rPr>
              <a:t>fromValBand</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eXsection</a:t>
            </a:r>
            <a:r>
              <a:rPr lang="en-GB" sz="1800" dirty="0">
                <a:effectLst/>
                <a:latin typeface="Calibri" panose="020F0502020204030204" pitchFamily="34" charset="0"/>
                <a:ea typeface="Calibri" panose="020F0502020204030204" pitchFamily="34" charset="0"/>
                <a:cs typeface="Arial" panose="020B0604020202020204" pitchFamily="34" charset="0"/>
              </a:rPr>
              <a:t>=1e-16  </a:t>
            </a:r>
            <a:r>
              <a:rPr lang="en-GB" sz="1800" dirty="0" err="1">
                <a:effectLst/>
                <a:latin typeface="Calibri" panose="020F0502020204030204" pitchFamily="34" charset="0"/>
                <a:ea typeface="Calibri" panose="020F0502020204030204" pitchFamily="34" charset="0"/>
                <a:cs typeface="Arial" panose="020B0604020202020204" pitchFamily="34" charset="0"/>
              </a:rPr>
              <a:t>hXsection</a:t>
            </a:r>
            <a:r>
              <a:rPr lang="en-GB" sz="1800" dirty="0">
                <a:effectLst/>
                <a:latin typeface="Calibri" panose="020F0502020204030204" pitchFamily="34" charset="0"/>
                <a:ea typeface="Calibri" panose="020F0502020204030204" pitchFamily="34" charset="0"/>
                <a:cs typeface="Arial" panose="020B0604020202020204" pitchFamily="34" charset="0"/>
              </a:rPr>
              <a:t>=1e-15  </a:t>
            </a:r>
            <a:r>
              <a:rPr lang="en-GB" sz="1800" b="1" dirty="0">
                <a:effectLst/>
                <a:latin typeface="Calibri" panose="020F0502020204030204" pitchFamily="34" charset="0"/>
                <a:ea typeface="Calibri" panose="020F0502020204030204" pitchFamily="34" charset="0"/>
                <a:cs typeface="Arial" panose="020B0604020202020204" pitchFamily="34" charset="0"/>
              </a:rPr>
              <a:t>Add2TotalDoping</a:t>
            </a:r>
            <a:r>
              <a:rPr lang="en-GB" sz="1800" dirty="0">
                <a:effectLst/>
                <a:latin typeface="Calibri" panose="020F0502020204030204" pitchFamily="34" charset="0"/>
                <a:ea typeface="Calibri" panose="020F0502020204030204" pitchFamily="34" charset="0"/>
                <a:cs typeface="Arial" panose="020B0604020202020204" pitchFamily="34" charset="0"/>
              </a:rPr>
              <a: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a:solidFill>
                  <a:srgbClr val="0070C0"/>
                </a:solidFill>
                <a:effectLst/>
                <a:latin typeface="Calibri" panose="020F0502020204030204" pitchFamily="34" charset="0"/>
                <a:ea typeface="Calibri" panose="020F0502020204030204" pitchFamily="34" charset="0"/>
                <a:cs typeface="Arial" panose="020B0604020202020204" pitchFamily="34" charset="0"/>
              </a:rPr>
              <a:t>Donor</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b="1" dirty="0" err="1">
                <a:effectLst/>
                <a:latin typeface="Calibri" panose="020F0502020204030204" pitchFamily="34" charset="0"/>
                <a:ea typeface="Calibri" panose="020F0502020204030204" pitchFamily="34" charset="0"/>
                <a:cs typeface="Arial" panose="020B0604020202020204" pitchFamily="34" charset="0"/>
              </a:rPr>
              <a:t>Conc</a:t>
            </a:r>
            <a:r>
              <a:rPr lang="en-GB" sz="1800" dirty="0">
                <a:effectLst/>
                <a:latin typeface="Calibri" panose="020F0502020204030204" pitchFamily="34" charset="0"/>
                <a:ea typeface="Calibri" panose="020F0502020204030204" pitchFamily="34" charset="0"/>
                <a:cs typeface="Arial" panose="020B0604020202020204" pitchFamily="34" charset="0"/>
              </a:rPr>
              <a:t>=@Dit_don@  </a:t>
            </a:r>
            <a:r>
              <a:rPr lang="en-GB" sz="1800" b="1" dirty="0">
                <a:effectLst/>
                <a:latin typeface="Calibri" panose="020F0502020204030204" pitchFamily="34" charset="0"/>
                <a:ea typeface="Calibri" panose="020F0502020204030204" pitchFamily="34" charset="0"/>
                <a:cs typeface="Arial" panose="020B0604020202020204" pitchFamily="34" charset="0"/>
              </a:rPr>
              <a:t>Uniform</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EnergyMid</a:t>
            </a:r>
            <a:r>
              <a:rPr lang="en-GB" sz="1800" dirty="0">
                <a:effectLst/>
                <a:latin typeface="Calibri" panose="020F0502020204030204" pitchFamily="34" charset="0"/>
                <a:ea typeface="Calibri" panose="020F0502020204030204" pitchFamily="34" charset="0"/>
                <a:cs typeface="Arial" panose="020B0604020202020204" pitchFamily="34" charset="0"/>
              </a:rPr>
              <a:t>=0.30  </a:t>
            </a:r>
            <a:r>
              <a:rPr lang="en-GB" sz="1800" dirty="0" err="1">
                <a:effectLst/>
                <a:latin typeface="Calibri" panose="020F0502020204030204" pitchFamily="34" charset="0"/>
                <a:ea typeface="Calibri" panose="020F0502020204030204" pitchFamily="34" charset="0"/>
                <a:cs typeface="Arial" panose="020B0604020202020204" pitchFamily="34" charset="0"/>
              </a:rPr>
              <a:t>EnergySig</a:t>
            </a:r>
            <a:r>
              <a:rPr lang="en-GB" sz="1800" dirty="0">
                <a:effectLst/>
                <a:latin typeface="Calibri" panose="020F0502020204030204" pitchFamily="34" charset="0"/>
                <a:ea typeface="Calibri" panose="020F0502020204030204" pitchFamily="34" charset="0"/>
                <a:cs typeface="Arial" panose="020B0604020202020204" pitchFamily="34" charset="0"/>
              </a:rPr>
              <a:t>=0.60  </a:t>
            </a:r>
            <a:r>
              <a:rPr lang="en-GB" sz="1800" b="1" dirty="0" err="1">
                <a:effectLst/>
                <a:latin typeface="Calibri" panose="020F0502020204030204" pitchFamily="34" charset="0"/>
                <a:ea typeface="Calibri" panose="020F0502020204030204" pitchFamily="34" charset="0"/>
                <a:cs typeface="Arial" panose="020B0604020202020204" pitchFamily="34" charset="0"/>
              </a:rPr>
              <a:t>fromValBand</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dirty="0" err="1">
                <a:effectLst/>
                <a:latin typeface="Calibri" panose="020F0502020204030204" pitchFamily="34" charset="0"/>
                <a:ea typeface="Calibri" panose="020F0502020204030204" pitchFamily="34" charset="0"/>
                <a:cs typeface="Arial" panose="020B0604020202020204" pitchFamily="34" charset="0"/>
              </a:rPr>
              <a:t>eXsection</a:t>
            </a:r>
            <a:r>
              <a:rPr lang="en-GB" sz="1800" dirty="0">
                <a:effectLst/>
                <a:latin typeface="Calibri" panose="020F0502020204030204" pitchFamily="34" charset="0"/>
                <a:ea typeface="Calibri" panose="020F0502020204030204" pitchFamily="34" charset="0"/>
                <a:cs typeface="Arial" panose="020B0604020202020204" pitchFamily="34" charset="0"/>
              </a:rPr>
              <a:t>=1e-15  </a:t>
            </a:r>
            <a:r>
              <a:rPr lang="en-GB" sz="1800" dirty="0" err="1">
                <a:effectLst/>
                <a:latin typeface="Calibri" panose="020F0502020204030204" pitchFamily="34" charset="0"/>
                <a:ea typeface="Calibri" panose="020F0502020204030204" pitchFamily="34" charset="0"/>
                <a:cs typeface="Arial" panose="020B0604020202020204" pitchFamily="34" charset="0"/>
              </a:rPr>
              <a:t>hXsection</a:t>
            </a:r>
            <a:r>
              <a:rPr lang="en-GB" sz="1800" dirty="0">
                <a:effectLst/>
                <a:latin typeface="Calibri" panose="020F0502020204030204" pitchFamily="34" charset="0"/>
                <a:ea typeface="Calibri" panose="020F0502020204030204" pitchFamily="34" charset="0"/>
                <a:cs typeface="Arial" panose="020B0604020202020204" pitchFamily="34" charset="0"/>
              </a:rPr>
              <a:t>=1e-16  </a:t>
            </a:r>
            <a:r>
              <a:rPr lang="en-GB" sz="1800" b="1" dirty="0">
                <a:effectLst/>
                <a:latin typeface="Calibri" panose="020F0502020204030204" pitchFamily="34" charset="0"/>
                <a:ea typeface="Calibri" panose="020F0502020204030204" pitchFamily="34" charset="0"/>
                <a:cs typeface="Arial" panose="020B0604020202020204" pitchFamily="34" charset="0"/>
              </a:rPr>
              <a:t>Add2TotalDoping</a:t>
            </a:r>
            <a:r>
              <a:rPr lang="en-GB" sz="1800" dirty="0">
                <a:effectLst/>
                <a:latin typeface="Calibri" panose="020F0502020204030204" pitchFamily="34" charset="0"/>
                <a:ea typeface="Calibri" panose="020F0502020204030204" pitchFamily="34" charset="0"/>
                <a:cs typeface="Arial" panose="020B0604020202020204" pitchFamily="34" charset="0"/>
              </a:rPr>
              <a:t>)</a:t>
            </a:r>
          </a:p>
          <a:p>
            <a:pPr>
              <a:lnSpc>
                <a:spcPct val="107000"/>
              </a:lnSpc>
              <a:spcAft>
                <a:spcPts val="800"/>
              </a:spcAft>
            </a:pP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1828800" marR="0" lvl="4"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Calibri" panose="020F0502020204030204" pitchFamily="34" charset="0"/>
                <a:ea typeface="Calibri" panose="020F0502020204030204" pitchFamily="34" charset="0"/>
                <a:cs typeface="Arial" panose="020B0604020202020204" pitchFamily="34" charset="0"/>
              </a:rPr>
              <a:t>(</a:t>
            </a:r>
            <a:r>
              <a:rPr lang="en-GB" sz="1800" b="1" dirty="0" err="1">
                <a:effectLst/>
                <a:latin typeface="Calibri" panose="020F0502020204030204" pitchFamily="34" charset="0"/>
                <a:ea typeface="Calibri" panose="020F0502020204030204" pitchFamily="34" charset="0"/>
                <a:cs typeface="Arial" panose="020B0604020202020204" pitchFamily="34" charset="0"/>
              </a:rPr>
              <a:t>FixedCharge</a:t>
            </a:r>
            <a:r>
              <a:rPr lang="en-GB" sz="1800" dirty="0">
                <a:effectLst/>
                <a:latin typeface="Calibri" panose="020F0502020204030204" pitchFamily="34" charset="0"/>
                <a:ea typeface="Calibri" panose="020F0502020204030204" pitchFamily="34" charset="0"/>
                <a:cs typeface="Arial" panose="020B0604020202020204" pitchFamily="34" charset="0"/>
              </a:rPr>
              <a:t> </a:t>
            </a:r>
            <a:r>
              <a:rPr lang="en-GB" sz="1800" b="1" dirty="0" err="1">
                <a:effectLst/>
                <a:latin typeface="Calibri" panose="020F0502020204030204" pitchFamily="34" charset="0"/>
                <a:ea typeface="Calibri" panose="020F0502020204030204" pitchFamily="34" charset="0"/>
                <a:cs typeface="Arial" panose="020B0604020202020204" pitchFamily="34" charset="0"/>
              </a:rPr>
              <a:t>Conc</a:t>
            </a:r>
            <a:r>
              <a:rPr lang="en-GB" sz="1800" dirty="0">
                <a:effectLst/>
                <a:latin typeface="Calibri" panose="020F0502020204030204" pitchFamily="34" charset="0"/>
                <a:ea typeface="Calibri" panose="020F0502020204030204" pitchFamily="34" charset="0"/>
                <a:cs typeface="Arial" panose="020B0604020202020204" pitchFamily="34" charset="0"/>
              </a:rPr>
              <a:t>=@Qox@)</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dirty="0"/>
          </a:p>
          <a:p>
            <a:pPr marL="914400" marR="0" lvl="2" indent="0" algn="l" defTabSz="914400" rtl="0" eaLnBrk="1" fontAlgn="auto" latinLnBrk="0" hangingPunct="1">
              <a:lnSpc>
                <a:spcPct val="100000"/>
              </a:lnSpc>
              <a:spcBef>
                <a:spcPts val="0"/>
              </a:spcBef>
              <a:spcAft>
                <a:spcPts val="0"/>
              </a:spcAft>
              <a:buClrTx/>
              <a:buSzTx/>
              <a:buFontTx/>
              <a:buNone/>
              <a:tabLst/>
              <a:defRPr/>
            </a:pPr>
            <a:r>
              <a:rPr lang="en-GB" b="0" dirty="0"/>
              <a:t>where</a:t>
            </a:r>
          </a:p>
          <a:p>
            <a:pPr lvl="2">
              <a:lnSpc>
                <a:spcPct val="107000"/>
              </a:lnSpc>
              <a:spcAft>
                <a:spcPts val="800"/>
              </a:spcAft>
            </a:pPr>
            <a:r>
              <a:rPr lang="fr-FR" sz="1800" b="0" dirty="0">
                <a:effectLst/>
                <a:latin typeface="Calibri" panose="020F0502020204030204" pitchFamily="34" charset="0"/>
                <a:ea typeface="Calibri" panose="020F0502020204030204" pitchFamily="34" charset="0"/>
                <a:cs typeface="Arial" panose="020B0604020202020204" pitchFamily="34" charset="0"/>
              </a:rPr>
              <a:t>	#set </a:t>
            </a:r>
            <a:r>
              <a:rPr lang="fr-FR" sz="1800" b="1" dirty="0" err="1">
                <a:effectLst/>
                <a:latin typeface="Calibri" panose="020F0502020204030204" pitchFamily="34" charset="0"/>
                <a:ea typeface="Calibri" panose="020F0502020204030204" pitchFamily="34" charset="0"/>
                <a:cs typeface="Arial" panose="020B0604020202020204" pitchFamily="34" charset="0"/>
              </a:rPr>
              <a:t>Dit_acc</a:t>
            </a:r>
            <a:r>
              <a:rPr lang="fr-FR" sz="1800" b="1" dirty="0">
                <a:effectLst/>
                <a:latin typeface="Calibri" panose="020F0502020204030204" pitchFamily="34" charset="0"/>
                <a:ea typeface="Calibri" panose="020F0502020204030204" pitchFamily="34" charset="0"/>
                <a:cs typeface="Arial" panose="020B0604020202020204" pitchFamily="34" charset="0"/>
              </a:rPr>
              <a:t> </a:t>
            </a:r>
            <a:r>
              <a:rPr lang="fr-FR" sz="1800" b="0" dirty="0">
                <a:effectLst/>
                <a:latin typeface="Calibri" panose="020F0502020204030204" pitchFamily="34" charset="0"/>
                <a:ea typeface="Calibri" panose="020F0502020204030204" pitchFamily="34" charset="0"/>
                <a:cs typeface="Arial" panose="020B0604020202020204" pitchFamily="34" charset="0"/>
              </a:rPr>
              <a:t>		[format %.2e @&lt;(</a:t>
            </a:r>
            <a:r>
              <a:rPr lang="fr-FR" sz="1800" b="1" dirty="0">
                <a:effectLst/>
                <a:latin typeface="Calibri" panose="020F0502020204030204" pitchFamily="34" charset="0"/>
                <a:ea typeface="Calibri" panose="020F0502020204030204" pitchFamily="34" charset="0"/>
                <a:cs typeface="Arial" panose="020B0604020202020204" pitchFamily="34" charset="0"/>
              </a:rPr>
              <a:t>DeltaNitacc</a:t>
            </a:r>
            <a:r>
              <a:rPr lang="fr-FR" sz="1800" b="0" dirty="0">
                <a:effectLst/>
                <a:latin typeface="Calibri" panose="020F0502020204030204" pitchFamily="34" charset="0"/>
                <a:ea typeface="Calibri" panose="020F0502020204030204" pitchFamily="34" charset="0"/>
                <a:cs typeface="Arial" panose="020B0604020202020204" pitchFamily="34" charset="0"/>
              </a:rPr>
              <a:t>+Nitaccpre)/0.56&gt;@] </a:t>
            </a:r>
            <a:endParaRPr lang="en-GB" sz="1800" b="0" dirty="0">
              <a:effectLst/>
              <a:latin typeface="Calibri" panose="020F0502020204030204" pitchFamily="34" charset="0"/>
              <a:ea typeface="Calibri" panose="020F0502020204030204" pitchFamily="34" charset="0"/>
              <a:cs typeface="Arial" panose="020B0604020202020204" pitchFamily="34" charset="0"/>
            </a:endParaRPr>
          </a:p>
          <a:p>
            <a:pPr lvl="2">
              <a:lnSpc>
                <a:spcPct val="107000"/>
              </a:lnSpc>
              <a:spcAft>
                <a:spcPts val="800"/>
              </a:spcAft>
            </a:pPr>
            <a:r>
              <a:rPr lang="fr-FR" sz="1800" b="0" dirty="0">
                <a:effectLst/>
                <a:latin typeface="Calibri" panose="020F0502020204030204" pitchFamily="34" charset="0"/>
                <a:ea typeface="Calibri" panose="020F0502020204030204" pitchFamily="34" charset="0"/>
                <a:cs typeface="Arial" panose="020B0604020202020204" pitchFamily="34" charset="0"/>
              </a:rPr>
              <a:t>	#set </a:t>
            </a:r>
            <a:r>
              <a:rPr lang="fr-FR" sz="1800" b="1" dirty="0" err="1">
                <a:effectLst/>
                <a:latin typeface="Calibri" panose="020F0502020204030204" pitchFamily="34" charset="0"/>
                <a:ea typeface="Calibri" panose="020F0502020204030204" pitchFamily="34" charset="0"/>
                <a:cs typeface="Arial" panose="020B0604020202020204" pitchFamily="34" charset="0"/>
              </a:rPr>
              <a:t>Dit_don</a:t>
            </a:r>
            <a:r>
              <a:rPr lang="fr-FR" sz="1800" b="1" dirty="0">
                <a:effectLst/>
                <a:latin typeface="Calibri" panose="020F0502020204030204" pitchFamily="34" charset="0"/>
                <a:ea typeface="Calibri" panose="020F0502020204030204" pitchFamily="34" charset="0"/>
                <a:cs typeface="Arial" panose="020B0604020202020204" pitchFamily="34" charset="0"/>
              </a:rPr>
              <a:t> </a:t>
            </a:r>
            <a:r>
              <a:rPr lang="fr-FR" sz="1800" b="0" dirty="0">
                <a:effectLst/>
                <a:latin typeface="Calibri" panose="020F0502020204030204" pitchFamily="34" charset="0"/>
                <a:ea typeface="Calibri" panose="020F0502020204030204" pitchFamily="34" charset="0"/>
                <a:cs typeface="Arial" panose="020B0604020202020204" pitchFamily="34" charset="0"/>
              </a:rPr>
              <a:t>		[format %.2e @&lt;(</a:t>
            </a:r>
            <a:r>
              <a:rPr lang="fr-FR" sz="1800" b="1" dirty="0">
                <a:effectLst/>
                <a:latin typeface="Calibri" panose="020F0502020204030204" pitchFamily="34" charset="0"/>
                <a:ea typeface="Calibri" panose="020F0502020204030204" pitchFamily="34" charset="0"/>
                <a:cs typeface="Arial" panose="020B0604020202020204" pitchFamily="34" charset="0"/>
              </a:rPr>
              <a:t>DeltaNitdon</a:t>
            </a:r>
            <a:r>
              <a:rPr lang="fr-FR" sz="1800" b="0" dirty="0">
                <a:effectLst/>
                <a:latin typeface="Calibri" panose="020F0502020204030204" pitchFamily="34" charset="0"/>
                <a:ea typeface="Calibri" panose="020F0502020204030204" pitchFamily="34" charset="0"/>
                <a:cs typeface="Arial" panose="020B0604020202020204" pitchFamily="34" charset="0"/>
              </a:rPr>
              <a:t>+Nitdonpre)/0.3&gt;@]</a:t>
            </a:r>
          </a:p>
          <a:p>
            <a:pPr lvl="2">
              <a:lnSpc>
                <a:spcPct val="107000"/>
              </a:lnSpc>
              <a:spcAft>
                <a:spcPts val="800"/>
              </a:spcAft>
            </a:pPr>
            <a:endParaRPr lang="en-GB" sz="1800" b="0" dirty="0">
              <a:effectLst/>
              <a:latin typeface="Calibri" panose="020F0502020204030204" pitchFamily="34" charset="0"/>
              <a:ea typeface="Calibri" panose="020F0502020204030204" pitchFamily="34" charset="0"/>
              <a:cs typeface="Arial" panose="020B0604020202020204" pitchFamily="34" charset="0"/>
            </a:endParaRPr>
          </a:p>
          <a:p>
            <a:pPr lvl="2">
              <a:lnSpc>
                <a:spcPct val="107000"/>
              </a:lnSpc>
              <a:spcAft>
                <a:spcPts val="800"/>
              </a:spcAft>
            </a:pPr>
            <a:r>
              <a:rPr lang="en-GB" sz="1800" dirty="0">
                <a:effectLst/>
                <a:latin typeface="Calibri" panose="020F0502020204030204" pitchFamily="34" charset="0"/>
                <a:ea typeface="Calibri" panose="020F0502020204030204" pitchFamily="34" charset="0"/>
                <a:cs typeface="Arial" panose="020B0604020202020204" pitchFamily="34" charset="0"/>
              </a:rPr>
              <a:t>	#set </a:t>
            </a:r>
            <a:r>
              <a:rPr lang="en-GB" sz="1800" b="1" dirty="0" err="1">
                <a:effectLst/>
                <a:latin typeface="Calibri" panose="020F0502020204030204" pitchFamily="34" charset="0"/>
                <a:ea typeface="Calibri" panose="020F0502020204030204" pitchFamily="34" charset="0"/>
                <a:cs typeface="Arial" panose="020B0604020202020204" pitchFamily="34" charset="0"/>
              </a:rPr>
              <a:t>Qox</a:t>
            </a:r>
            <a:r>
              <a:rPr lang="en-GB" sz="1800" dirty="0">
                <a:effectLst/>
                <a:latin typeface="Calibri" panose="020F0502020204030204" pitchFamily="34" charset="0"/>
                <a:ea typeface="Calibri" panose="020F0502020204030204" pitchFamily="34" charset="0"/>
                <a:cs typeface="Arial" panose="020B0604020202020204" pitchFamily="34" charset="0"/>
              </a:rPr>
              <a:t>     		[format %.2e @&lt;Qoxpre+DeltaQox&gt;@]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b="1" dirty="0"/>
          </a:p>
          <a:p>
            <a:pPr marL="914400" marR="0" lvl="2" indent="0" algn="l" defTabSz="914400" rtl="0" eaLnBrk="1" fontAlgn="auto" latinLnBrk="0" hangingPunct="1">
              <a:lnSpc>
                <a:spcPct val="100000"/>
              </a:lnSpc>
              <a:spcBef>
                <a:spcPts val="0"/>
              </a:spcBef>
              <a:spcAft>
                <a:spcPts val="0"/>
              </a:spcAft>
              <a:buClrTx/>
              <a:buSzTx/>
              <a:buFontTx/>
              <a:buNone/>
              <a:tabLst/>
              <a:defRPr/>
            </a:pPr>
            <a:r>
              <a:rPr lang="en-GB" b="0" dirty="0"/>
              <a:t>and</a:t>
            </a:r>
          </a:p>
          <a:p>
            <a:pPr lvl="2">
              <a:lnSpc>
                <a:spcPct val="107000"/>
              </a:lnSpc>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	#set </a:t>
            </a:r>
            <a:r>
              <a:rPr lang="fr-FR" sz="1800" b="1" dirty="0" err="1">
                <a:effectLst/>
                <a:latin typeface="Calibri" panose="020F0502020204030204" pitchFamily="34" charset="0"/>
                <a:ea typeface="Calibri" panose="020F0502020204030204" pitchFamily="34" charset="0"/>
                <a:cs typeface="Arial" panose="020B0604020202020204" pitchFamily="34" charset="0"/>
              </a:rPr>
              <a:t>DeltaNitacc</a:t>
            </a:r>
            <a:r>
              <a:rPr lang="fr-FR" sz="1800" b="1" dirty="0">
                <a:effectLst/>
                <a:latin typeface="Calibri" panose="020F0502020204030204" pitchFamily="34" charset="0"/>
                <a:ea typeface="Calibri" panose="020F0502020204030204" pitchFamily="34" charset="0"/>
                <a:cs typeface="Arial" panose="020B0604020202020204" pitchFamily="34" charset="0"/>
              </a:rPr>
              <a:t> </a:t>
            </a:r>
            <a:r>
              <a:rPr lang="fr-FR" sz="1800" dirty="0">
                <a:effectLst/>
                <a:latin typeface="Calibri" panose="020F0502020204030204" pitchFamily="34" charset="0"/>
                <a:ea typeface="Calibri" panose="020F0502020204030204" pitchFamily="34" charset="0"/>
                <a:cs typeface="Arial" panose="020B0604020202020204" pitchFamily="34" charset="0"/>
              </a:rPr>
              <a:t>	[format %.2e [</a:t>
            </a:r>
            <a:r>
              <a:rPr lang="fr-FR" sz="1800" dirty="0" err="1">
                <a:effectLst/>
                <a:latin typeface="Calibri" panose="020F0502020204030204" pitchFamily="34" charset="0"/>
                <a:ea typeface="Calibri" panose="020F0502020204030204" pitchFamily="34" charset="0"/>
                <a:cs typeface="Arial" panose="020B0604020202020204" pitchFamily="34" charset="0"/>
              </a:rPr>
              <a:t>expr</a:t>
            </a:r>
            <a:r>
              <a:rPr lang="fr-FR" sz="1800" dirty="0">
                <a:effectLst/>
                <a:latin typeface="Calibri" panose="020F0502020204030204" pitchFamily="34" charset="0"/>
                <a:ea typeface="Calibri" panose="020F0502020204030204" pitchFamily="34" charset="0"/>
                <a:cs typeface="Arial" panose="020B0604020202020204" pitchFamily="34" charset="0"/>
              </a:rPr>
              <a:t> @&lt;1.58e+12+3.76e+11*log(Dose)&gt;@]]</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lvl="2">
              <a:lnSpc>
                <a:spcPct val="107000"/>
              </a:lnSpc>
              <a:spcAft>
                <a:spcPts val="800"/>
              </a:spcAft>
            </a:pPr>
            <a:r>
              <a:rPr lang="fr-FR" sz="1800" dirty="0">
                <a:effectLst/>
                <a:latin typeface="Calibri" panose="020F0502020204030204" pitchFamily="34" charset="0"/>
                <a:ea typeface="Calibri" panose="020F0502020204030204" pitchFamily="34" charset="0"/>
                <a:cs typeface="Arial" panose="020B0604020202020204" pitchFamily="34" charset="0"/>
              </a:rPr>
              <a:t>	#set </a:t>
            </a:r>
            <a:r>
              <a:rPr lang="fr-FR" sz="1800" b="1" dirty="0" err="1">
                <a:effectLst/>
                <a:latin typeface="Calibri" panose="020F0502020204030204" pitchFamily="34" charset="0"/>
                <a:ea typeface="Calibri" panose="020F0502020204030204" pitchFamily="34" charset="0"/>
                <a:cs typeface="Arial" panose="020B0604020202020204" pitchFamily="34" charset="0"/>
              </a:rPr>
              <a:t>DeltaNitdon</a:t>
            </a:r>
            <a:r>
              <a:rPr lang="fr-FR" sz="1800" b="1" dirty="0">
                <a:effectLst/>
                <a:latin typeface="Calibri" panose="020F0502020204030204" pitchFamily="34" charset="0"/>
                <a:ea typeface="Calibri" panose="020F0502020204030204" pitchFamily="34" charset="0"/>
                <a:cs typeface="Arial" panose="020B0604020202020204" pitchFamily="34" charset="0"/>
              </a:rPr>
              <a:t> </a:t>
            </a:r>
            <a:r>
              <a:rPr lang="fr-FR" sz="1800" dirty="0">
                <a:effectLst/>
                <a:latin typeface="Calibri" panose="020F0502020204030204" pitchFamily="34" charset="0"/>
                <a:ea typeface="Calibri" panose="020F0502020204030204" pitchFamily="34" charset="0"/>
                <a:cs typeface="Arial" panose="020B0604020202020204" pitchFamily="34" charset="0"/>
              </a:rPr>
              <a:t>	[format %.2e [</a:t>
            </a:r>
            <a:r>
              <a:rPr lang="fr-FR" sz="1800" dirty="0" err="1">
                <a:effectLst/>
                <a:latin typeface="Calibri" panose="020F0502020204030204" pitchFamily="34" charset="0"/>
                <a:ea typeface="Calibri" panose="020F0502020204030204" pitchFamily="34" charset="0"/>
                <a:cs typeface="Arial" panose="020B0604020202020204" pitchFamily="34" charset="0"/>
              </a:rPr>
              <a:t>expr</a:t>
            </a:r>
            <a:r>
              <a:rPr lang="fr-FR" sz="1800" dirty="0">
                <a:effectLst/>
                <a:latin typeface="Calibri" panose="020F0502020204030204" pitchFamily="34" charset="0"/>
                <a:ea typeface="Calibri" panose="020F0502020204030204" pitchFamily="34" charset="0"/>
                <a:cs typeface="Arial" panose="020B0604020202020204" pitchFamily="34" charset="0"/>
              </a:rPr>
              <a:t> @&lt;6.28e+11+1.98e+11*log(Dose)&gt;@]]</a:t>
            </a:r>
          </a:p>
          <a:p>
            <a:pPr lvl="2">
              <a:lnSpc>
                <a:spcPct val="107000"/>
              </a:lnSpc>
              <a:spcAft>
                <a:spcPts val="800"/>
              </a:spcAft>
            </a:pPr>
            <a:endParaRPr lang="fr-FR" sz="1800" dirty="0">
              <a:effectLst/>
              <a:latin typeface="Calibri" panose="020F0502020204030204" pitchFamily="34" charset="0"/>
              <a:ea typeface="Calibri" panose="020F0502020204030204" pitchFamily="34" charset="0"/>
              <a:cs typeface="Arial" panose="020B0604020202020204" pitchFamily="34" charset="0"/>
            </a:endParaRPr>
          </a:p>
          <a:p>
            <a:pPr marL="1828800" marR="0" lvl="4" indent="0" algn="l" defTabSz="914400" rtl="0" eaLnBrk="1" fontAlgn="auto" latinLnBrk="0" hangingPunct="1">
              <a:lnSpc>
                <a:spcPct val="107000"/>
              </a:lnSpc>
              <a:spcBef>
                <a:spcPts val="0"/>
              </a:spcBef>
              <a:spcAft>
                <a:spcPts val="800"/>
              </a:spcAft>
              <a:buClrTx/>
              <a:buSzTx/>
              <a:buFontTx/>
              <a:buNone/>
              <a:tabLst/>
              <a:defRPr/>
            </a:pPr>
            <a:r>
              <a:rPr lang="fr-FR" sz="1800" dirty="0">
                <a:effectLst/>
                <a:latin typeface="Calibri" panose="020F0502020204030204" pitchFamily="34" charset="0"/>
                <a:ea typeface="Calibri" panose="020F0502020204030204" pitchFamily="34" charset="0"/>
                <a:cs typeface="Arial" panose="020B0604020202020204" pitchFamily="34" charset="0"/>
              </a:rPr>
              <a:t>#set </a:t>
            </a:r>
            <a:r>
              <a:rPr lang="fr-FR" sz="1800" b="1" dirty="0" err="1">
                <a:effectLst/>
                <a:latin typeface="Calibri" panose="020F0502020204030204" pitchFamily="34" charset="0"/>
                <a:ea typeface="Calibri" panose="020F0502020204030204" pitchFamily="34" charset="0"/>
                <a:cs typeface="Arial" panose="020B0604020202020204" pitchFamily="34" charset="0"/>
              </a:rPr>
              <a:t>DeltaQox</a:t>
            </a:r>
            <a:r>
              <a:rPr lang="fr-FR" sz="1800" dirty="0">
                <a:effectLst/>
                <a:latin typeface="Calibri" panose="020F0502020204030204" pitchFamily="34" charset="0"/>
                <a:ea typeface="Calibri" panose="020F0502020204030204" pitchFamily="34" charset="0"/>
                <a:cs typeface="Arial" panose="020B0604020202020204" pitchFamily="34" charset="0"/>
              </a:rPr>
              <a:t> 	[format %.2e [</a:t>
            </a:r>
            <a:r>
              <a:rPr lang="fr-FR" sz="1800" dirty="0" err="1">
                <a:effectLst/>
                <a:latin typeface="Calibri" panose="020F0502020204030204" pitchFamily="34" charset="0"/>
                <a:ea typeface="Calibri" panose="020F0502020204030204" pitchFamily="34" charset="0"/>
                <a:cs typeface="Arial" panose="020B0604020202020204" pitchFamily="34" charset="0"/>
              </a:rPr>
              <a:t>expr</a:t>
            </a:r>
            <a:r>
              <a:rPr lang="fr-FR" sz="1800" dirty="0">
                <a:effectLst/>
                <a:latin typeface="Calibri" panose="020F0502020204030204" pitchFamily="34" charset="0"/>
                <a:ea typeface="Calibri" panose="020F0502020204030204" pitchFamily="34" charset="0"/>
                <a:cs typeface="Arial" panose="020B0604020202020204" pitchFamily="34" charset="0"/>
              </a:rPr>
              <a:t> @&lt;5.86e+11+1.24e+11*log(Dose)&gt;@]]</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b="1"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t>Torino</a:t>
            </a:r>
            <a:r>
              <a:rPr lang="en-GB" b="0" dirty="0"/>
              <a:t> analytical parameterizations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t>gain layer </a:t>
            </a:r>
            <a:r>
              <a:rPr lang="en-GB" b="0" dirty="0"/>
              <a:t>and </a:t>
            </a:r>
            <a:r>
              <a:rPr lang="en-GB" b="1" dirty="0"/>
              <a:t>bulk effective acceptor doping evolution with fluence, </a:t>
            </a:r>
            <a:r>
              <a:rPr lang="en-GB" b="0" dirty="0"/>
              <a:t>which have been obtained </a:t>
            </a:r>
            <a:r>
              <a:rPr lang="en-GB" b="1" dirty="0"/>
              <a:t>via C-V measurements.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altLang="it-IT" sz="1200" b="1" dirty="0" err="1">
                <a:solidFill>
                  <a:srgbClr val="002060"/>
                </a:solidFill>
                <a:latin typeface="Tahoma" panose="020B0604030504040204" pitchFamily="34" charset="0"/>
                <a:ea typeface="Tahoma" panose="020B0604030504040204" pitchFamily="34" charset="0"/>
                <a:cs typeface="Tahoma" panose="020B0604030504040204" pitchFamily="34" charset="0"/>
              </a:rPr>
              <a:t>Saturation</a:t>
            </a:r>
            <a:r>
              <a:rPr lang="it-IT" altLang="it-IT" sz="1200" dirty="0">
                <a:solidFill>
                  <a:srgbClr val="002060"/>
                </a:solidFill>
                <a:latin typeface="Tahoma" panose="020B0604030504040204" pitchFamily="34" charset="0"/>
                <a:ea typeface="Tahoma" panose="020B0604030504040204" pitchFamily="34" charset="0"/>
                <a:cs typeface="Tahoma" panose="020B0604030504040204" pitchFamily="34" charset="0"/>
              </a:rPr>
              <a:t> of radiation </a:t>
            </a:r>
            <a:r>
              <a:rPr lang="it-IT" altLang="it-IT" sz="1200" dirty="0" err="1">
                <a:solidFill>
                  <a:srgbClr val="002060"/>
                </a:solidFill>
                <a:latin typeface="Tahoma" panose="020B0604030504040204" pitchFamily="34" charset="0"/>
                <a:ea typeface="Tahoma" panose="020B0604030504040204" pitchFamily="34" charset="0"/>
                <a:cs typeface="Tahoma" panose="020B0604030504040204" pitchFamily="34" charset="0"/>
              </a:rPr>
              <a:t>effects</a:t>
            </a:r>
            <a:r>
              <a:rPr lang="it-IT" altLang="it-IT" sz="1200" dirty="0">
                <a:solidFill>
                  <a:srgbClr val="002060"/>
                </a:solidFill>
                <a:latin typeface="Tahoma" panose="020B0604030504040204" pitchFamily="34" charset="0"/>
                <a:ea typeface="Tahoma" panose="020B0604030504040204" pitchFamily="34" charset="0"/>
                <a:cs typeface="Tahoma" panose="020B0604030504040204" pitchFamily="34" charset="0"/>
              </a:rPr>
              <a:t> </a:t>
            </a:r>
            <a:r>
              <a:rPr lang="it-IT" altLang="it-IT" sz="1200" b="1" dirty="0" err="1">
                <a:solidFill>
                  <a:srgbClr val="002060"/>
                </a:solidFill>
                <a:latin typeface="Tahoma" panose="020B0604030504040204" pitchFamily="34" charset="0"/>
                <a:ea typeface="Tahoma" panose="020B0604030504040204" pitchFamily="34" charset="0"/>
                <a:cs typeface="Tahoma" panose="020B0604030504040204" pitchFamily="34" charset="0"/>
              </a:rPr>
              <a:t>observed</a:t>
            </a:r>
            <a:r>
              <a:rPr lang="it-IT" altLang="it-IT" sz="1200" b="1" dirty="0">
                <a:solidFill>
                  <a:srgbClr val="002060"/>
                </a:solidFill>
                <a:latin typeface="Tahoma" panose="020B0604030504040204" pitchFamily="34" charset="0"/>
                <a:ea typeface="Tahoma" panose="020B0604030504040204" pitchFamily="34" charset="0"/>
                <a:cs typeface="Tahoma" panose="020B0604030504040204" pitchFamily="34" charset="0"/>
              </a:rPr>
              <a:t> @ </a:t>
            </a:r>
            <a:r>
              <a:rPr lang="el-GR" altLang="it-IT" sz="1200" b="1" dirty="0">
                <a:solidFill>
                  <a:srgbClr val="002060"/>
                </a:solidFill>
                <a:latin typeface="Tahoma" panose="020B0604030504040204" pitchFamily="34" charset="0"/>
                <a:ea typeface="Tahoma" panose="020B0604030504040204" pitchFamily="34" charset="0"/>
                <a:cs typeface="Tahoma" panose="020B0604030504040204" pitchFamily="34" charset="0"/>
              </a:rPr>
              <a:t>Φ</a:t>
            </a:r>
            <a:r>
              <a:rPr lang="it-IT" altLang="it-IT" sz="1200" b="1" dirty="0">
                <a:solidFill>
                  <a:srgbClr val="002060"/>
                </a:solidFill>
                <a:latin typeface="Tahoma" panose="020B0604030504040204" pitchFamily="34" charset="0"/>
                <a:ea typeface="Tahoma" panose="020B0604030504040204" pitchFamily="34" charset="0"/>
                <a:cs typeface="Tahoma" panose="020B0604030504040204" pitchFamily="34" charset="0"/>
              </a:rPr>
              <a:t> &gt; 5E15 n</a:t>
            </a:r>
            <a:r>
              <a:rPr lang="it-IT" altLang="it-IT" sz="1200" b="1" baseline="-25000" dirty="0">
                <a:solidFill>
                  <a:srgbClr val="002060"/>
                </a:solidFill>
                <a:latin typeface="Tahoma" panose="020B0604030504040204" pitchFamily="34" charset="0"/>
                <a:ea typeface="Tahoma" panose="020B0604030504040204" pitchFamily="34" charset="0"/>
                <a:cs typeface="Tahoma" panose="020B0604030504040204" pitchFamily="34" charset="0"/>
              </a:rPr>
              <a:t>eq</a:t>
            </a:r>
            <a:r>
              <a:rPr lang="it-IT" altLang="it-IT" sz="1200" b="1" dirty="0">
                <a:solidFill>
                  <a:srgbClr val="002060"/>
                </a:solidFill>
                <a:latin typeface="Tahoma" panose="020B0604030504040204" pitchFamily="34" charset="0"/>
                <a:ea typeface="Tahoma" panose="020B0604030504040204" pitchFamily="34" charset="0"/>
                <a:cs typeface="Tahoma" panose="020B0604030504040204" pitchFamily="34" charset="0"/>
              </a:rPr>
              <a:t>/cm</a:t>
            </a:r>
            <a:r>
              <a:rPr lang="it-IT" altLang="it-IT" sz="1200" b="1" baseline="30000" dirty="0">
                <a:solidFill>
                  <a:srgbClr val="002060"/>
                </a:solidFill>
                <a:latin typeface="Tahoma" panose="020B0604030504040204" pitchFamily="34" charset="0"/>
                <a:ea typeface="Tahoma" panose="020B0604030504040204" pitchFamily="34" charset="0"/>
                <a:cs typeface="Tahoma" panose="020B0604030504040204" pitchFamily="34" charset="0"/>
              </a:rPr>
              <a:t>2</a:t>
            </a:r>
            <a:r>
              <a:rPr lang="it-IT" altLang="it-IT" sz="1200" b="1" dirty="0">
                <a:solidFill>
                  <a:srgbClr val="002060"/>
                </a:solidFill>
                <a:latin typeface="Tahoma" panose="020B0604030504040204" pitchFamily="34" charset="0"/>
                <a:ea typeface="Tahoma" panose="020B0604030504040204" pitchFamily="34" charset="0"/>
                <a:cs typeface="Tahoma" panose="020B0604030504040204" pitchFamily="34" charset="0"/>
              </a:rPr>
              <a:t> </a:t>
            </a:r>
            <a:r>
              <a:rPr lang="it-IT" altLang="it-IT" sz="1200" b="0" dirty="0">
                <a:solidFill>
                  <a:srgbClr val="002060"/>
                </a:solidFill>
                <a:latin typeface="Tahoma" panose="020B0604030504040204" pitchFamily="34" charset="0"/>
                <a:ea typeface="Tahoma" panose="020B0604030504040204" pitchFamily="34" charset="0"/>
                <a:cs typeface="Tahoma" panose="020B0604030504040204" pitchFamily="34" charset="0"/>
              </a:rPr>
              <a:t>(</a:t>
            </a:r>
            <a:r>
              <a:rPr lang="en-GB" sz="1800" b="0" i="0" u="none" strike="noStrike" baseline="0" dirty="0">
                <a:latin typeface="Calibri" panose="020F0502020204030204" pitchFamily="34" charset="0"/>
              </a:rPr>
              <a:t>onset of </a:t>
            </a:r>
            <a:r>
              <a:rPr lang="en-GB" sz="1800" b="1" i="0" u="none" strike="noStrike" baseline="0" dirty="0">
                <a:latin typeface="Calibri-Bold"/>
              </a:rPr>
              <a:t>acceptor creation saturation above </a:t>
            </a:r>
            <a:r>
              <a:rPr lang="en-GB" sz="1800" b="0" i="0" u="none" strike="noStrike" baseline="0" dirty="0">
                <a:latin typeface="Calibri" panose="020F0502020204030204" pitchFamily="34" charset="0"/>
              </a:rPr>
              <a:t>fluence of </a:t>
            </a:r>
            <a:r>
              <a:rPr lang="en-GB" sz="1800" b="1" i="0" u="none" strike="noStrike" baseline="0" dirty="0">
                <a:latin typeface="Calibri-Bold"/>
              </a:rPr>
              <a:t>3E15 n</a:t>
            </a:r>
            <a:r>
              <a:rPr lang="en-GB" sz="1800" b="1" i="0" u="none" strike="noStrike" baseline="-25000" dirty="0">
                <a:latin typeface="Calibri-Bold"/>
              </a:rPr>
              <a:t>eq</a:t>
            </a:r>
            <a:r>
              <a:rPr lang="en-GB" sz="1800" b="1" i="0" u="none" strike="noStrike" baseline="0" dirty="0">
                <a:latin typeface="Calibri-Bold"/>
              </a:rPr>
              <a:t>/cm</a:t>
            </a:r>
            <a:r>
              <a:rPr lang="en-GB" sz="1800" b="1" i="0" u="none" strike="noStrike" baseline="30000" dirty="0">
                <a:latin typeface="Calibri-Bold"/>
              </a:rPr>
              <a:t>2</a:t>
            </a:r>
            <a:r>
              <a:rPr lang="it-IT" altLang="it-IT" sz="1200" b="0" dirty="0">
                <a:solidFill>
                  <a:srgbClr val="002060"/>
                </a:solidFill>
                <a:latin typeface="Tahoma" panose="020B0604030504040204" pitchFamily="34" charset="0"/>
                <a:ea typeface="Tahoma" panose="020B0604030504040204" pitchFamily="34" charset="0"/>
                <a:cs typeface="Tahoma" panose="020B0604030504040204" pitchFamily="34" charset="0"/>
              </a:rPr>
              <a:t>)</a:t>
            </a:r>
            <a:endParaRPr lang="en-GB" b="0" dirty="0"/>
          </a:p>
          <a:p>
            <a:pPr marL="171450" indent="-171450">
              <a:buFont typeface="Arial" panose="020B0604020202020204" pitchFamily="34" charset="0"/>
              <a:buChar char="•"/>
            </a:pPr>
            <a:endParaRPr lang="en-GB" b="0" dirty="0"/>
          </a:p>
        </p:txBody>
      </p:sp>
      <p:sp>
        <p:nvSpPr>
          <p:cNvPr id="4" name="Segnaposto numero diapositiva 3"/>
          <p:cNvSpPr>
            <a:spLocks noGrp="1"/>
          </p:cNvSpPr>
          <p:nvPr>
            <p:ph type="sldNum"/>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CCC949-F7BB-43C1-9890-59456063E08B}" type="slidenum">
              <a:rPr kumimoji="0" lang="en-US" sz="1400" b="0" i="0" u="none" strike="noStrike" kern="1200" cap="none" spc="-1" normalizeH="0" baseline="0" noProof="0" smtClean="0">
                <a:ln>
                  <a:noFill/>
                </a:ln>
                <a:solidFill>
                  <a:srgbClr val="000000"/>
                </a:solidFill>
                <a:effectLst/>
                <a:uLnTx/>
                <a:uFill>
                  <a:solidFill>
                    <a:srgbClr val="FFFFFF"/>
                  </a:solidFill>
                </a:uFill>
                <a:latin typeface="Times New Roman"/>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400" b="0" i="0" u="none" strike="noStrike" kern="1200" cap="none" spc="-1" normalizeH="0" baseline="0" noProof="0">
              <a:ln>
                <a:noFill/>
              </a:ln>
              <a:solidFill>
                <a:srgbClr val="000000"/>
              </a:solidFill>
              <a:effectLst/>
              <a:uLnTx/>
              <a:uFill>
                <a:solidFill>
                  <a:srgbClr val="FFFFFF"/>
                </a:solidFill>
              </a:uFill>
              <a:latin typeface="Times New Roman"/>
            </a:endParaRPr>
          </a:p>
        </p:txBody>
      </p:sp>
    </p:spTree>
    <p:extLst>
      <p:ext uri="{BB962C8B-B14F-4D97-AF65-F5344CB8AC3E}">
        <p14:creationId xmlns:p14="http://schemas.microsoft.com/office/powerpoint/2010/main" val="4184915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immagine diapositiva 1">
            <a:extLst>
              <a:ext uri="{FF2B5EF4-FFF2-40B4-BE49-F238E27FC236}">
                <a16:creationId xmlns:a16="http://schemas.microsoft.com/office/drawing/2014/main" id="{54792A8C-03DD-47A0-8BF2-EF9DC052779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Segnaposto note 2">
            <a:extLst>
              <a:ext uri="{FF2B5EF4-FFF2-40B4-BE49-F238E27FC236}">
                <a16:creationId xmlns:a16="http://schemas.microsoft.com/office/drawing/2014/main" id="{AB4AAB23-3B62-41DA-9478-8ED9ADD2B7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noProof="0" dirty="0"/>
              <a:t>Than we have </a:t>
            </a:r>
            <a:r>
              <a:rPr lang="en-GB" altLang="it-IT" sz="1050" b="1" noProof="0" dirty="0"/>
              <a:t>validated this model with </a:t>
            </a:r>
            <a:r>
              <a:rPr lang="en-GB" altLang="it-IT" sz="1050" b="0" noProof="0" dirty="0"/>
              <a:t>Low-Gain Avalanche Diode measurements data.</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noProof="0" dirty="0"/>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noProof="0" dirty="0"/>
              <a:t>The </a:t>
            </a:r>
            <a:r>
              <a:rPr lang="en-GB" altLang="it-IT" sz="1050" b="1" noProof="0" dirty="0"/>
              <a:t>layout</a:t>
            </a:r>
            <a:r>
              <a:rPr lang="en-GB" altLang="it-IT" sz="1050" b="0" noProof="0" dirty="0"/>
              <a:t> of the simulated device </a:t>
            </a:r>
            <a:r>
              <a:rPr lang="en-GB" altLang="it-IT" sz="1050" b="1" noProof="0" dirty="0"/>
              <a:t>has been designed </a:t>
            </a:r>
            <a:r>
              <a:rPr lang="en-GB" altLang="it-IT" sz="1050" b="0" noProof="0" dirty="0"/>
              <a:t>in a </a:t>
            </a:r>
            <a:r>
              <a:rPr lang="en-GB" altLang="it-IT" sz="1050" b="1" i="1" noProof="0" dirty="0"/>
              <a:t>quasi-</a:t>
            </a:r>
            <a:r>
              <a:rPr lang="en-GB" altLang="it-IT" sz="1050" b="1" noProof="0" dirty="0"/>
              <a:t>mono dimensional domain</a:t>
            </a:r>
            <a:r>
              <a:rPr lang="en-GB" altLang="it-IT" sz="1050" b="0" noProof="0" dirty="0"/>
              <a:t>, since this helps to </a:t>
            </a:r>
            <a:r>
              <a:rPr lang="en-GB" altLang="it-IT" sz="1050" b="1" noProof="0" dirty="0"/>
              <a:t>focus the study </a:t>
            </a:r>
            <a:r>
              <a:rPr lang="en-GB" altLang="it-IT" sz="1050" b="0" noProof="0" dirty="0"/>
              <a:t>on the </a:t>
            </a:r>
            <a:r>
              <a:rPr lang="en-GB" altLang="it-IT" sz="1050" b="1" noProof="0" dirty="0"/>
              <a:t>main performances </a:t>
            </a:r>
            <a:r>
              <a:rPr lang="en-GB" altLang="it-IT" sz="1050" b="0" noProof="0" dirty="0"/>
              <a:t>of such a </a:t>
            </a:r>
            <a:r>
              <a:rPr lang="en-GB" altLang="it-IT" sz="1050" b="1" noProof="0" dirty="0"/>
              <a:t>complex structure</a:t>
            </a:r>
            <a:r>
              <a:rPr lang="en-GB" altLang="it-IT" sz="1050" b="0" noProof="0" dirty="0"/>
              <a:t>.</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noProof="0" dirty="0"/>
          </a:p>
          <a:p>
            <a:pPr marL="171450" indent="-171450" algn="just">
              <a:buFont typeface="Arial" panose="020B0604020202020204" pitchFamily="34" charset="0"/>
              <a:buChar char="•"/>
            </a:pPr>
            <a:r>
              <a:rPr lang="en-GB" altLang="it-IT" sz="1050" b="0" kern="1200" noProof="0" dirty="0">
                <a:solidFill>
                  <a:schemeClr val="tx1"/>
                </a:solidFill>
                <a:latin typeface="+mn-lt"/>
                <a:ea typeface="+mn-ea"/>
                <a:cs typeface="+mn-cs"/>
              </a:rPr>
              <a:t>A </a:t>
            </a:r>
            <a:r>
              <a:rPr lang="en-GB" altLang="it-IT" sz="1050" b="1" kern="1200" noProof="0" dirty="0">
                <a:solidFill>
                  <a:schemeClr val="tx1"/>
                </a:solidFill>
                <a:latin typeface="+mn-lt"/>
                <a:ea typeface="+mn-ea"/>
                <a:cs typeface="+mn-cs"/>
              </a:rPr>
              <a:t>Gaussian analytical profile </a:t>
            </a:r>
            <a:r>
              <a:rPr lang="en-GB" altLang="it-IT" sz="1050" b="0" kern="1200" noProof="0" dirty="0">
                <a:solidFill>
                  <a:schemeClr val="tx1"/>
                </a:solidFill>
                <a:latin typeface="+mn-lt"/>
                <a:ea typeface="+mn-ea"/>
                <a:cs typeface="+mn-cs"/>
              </a:rPr>
              <a:t>has been used for both the </a:t>
            </a:r>
            <a:r>
              <a:rPr lang="en-GB" altLang="it-IT" sz="1050" b="1" kern="1200" noProof="0" dirty="0">
                <a:solidFill>
                  <a:schemeClr val="tx1"/>
                </a:solidFill>
                <a:latin typeface="+mn-lt"/>
                <a:ea typeface="+mn-ea"/>
                <a:cs typeface="+mn-cs"/>
              </a:rPr>
              <a:t>highly doped n-type electrode </a:t>
            </a:r>
            <a:r>
              <a:rPr lang="en-GB" altLang="it-IT" sz="1050" b="0" kern="1200" noProof="0" dirty="0">
                <a:solidFill>
                  <a:schemeClr val="tx1"/>
                </a:solidFill>
                <a:latin typeface="+mn-lt"/>
                <a:ea typeface="+mn-ea"/>
                <a:cs typeface="+mn-cs"/>
              </a:rPr>
              <a:t>and for the </a:t>
            </a:r>
            <a:r>
              <a:rPr lang="en-GB" altLang="it-IT" sz="1050" b="1" kern="1200" noProof="0" dirty="0">
                <a:solidFill>
                  <a:schemeClr val="tx1"/>
                </a:solidFill>
                <a:latin typeface="+mn-lt"/>
                <a:ea typeface="+mn-ea"/>
                <a:cs typeface="+mn-cs"/>
              </a:rPr>
              <a:t>moderately doped p-type region</a:t>
            </a:r>
            <a:r>
              <a:rPr lang="en-GB" altLang="it-IT" sz="1050" b="0" kern="1200" noProof="0" dirty="0">
                <a:solidFill>
                  <a:schemeClr val="tx1"/>
                </a:solidFill>
                <a:latin typeface="+mn-lt"/>
                <a:ea typeface="+mn-ea"/>
                <a:cs typeface="+mn-cs"/>
              </a:rPr>
              <a:t> implanted below, which define the</a:t>
            </a:r>
            <a:r>
              <a:rPr lang="en-GB" altLang="it-IT" sz="1050" b="1" kern="1200" noProof="0" dirty="0">
                <a:solidFill>
                  <a:schemeClr val="tx1"/>
                </a:solidFill>
                <a:latin typeface="+mn-lt"/>
                <a:ea typeface="+mn-ea"/>
                <a:cs typeface="+mn-cs"/>
              </a:rPr>
              <a:t> multiplication region. </a:t>
            </a:r>
          </a:p>
          <a:p>
            <a:pPr marL="171450" indent="-171450" algn="just">
              <a:buFont typeface="Arial" panose="020B0604020202020204" pitchFamily="34" charset="0"/>
              <a:buChar char="•"/>
            </a:pPr>
            <a:r>
              <a:rPr lang="en-GB" altLang="it-IT" sz="1050" b="0" kern="1200" noProof="0" dirty="0">
                <a:solidFill>
                  <a:schemeClr val="tx1"/>
                </a:solidFill>
                <a:latin typeface="+mn-lt"/>
                <a:ea typeface="+mn-ea"/>
                <a:cs typeface="+mn-cs"/>
              </a:rPr>
              <a:t>The </a:t>
            </a:r>
            <a:r>
              <a:rPr lang="en-GB" altLang="it-IT" sz="1050" b="1" kern="1200" noProof="0" dirty="0">
                <a:solidFill>
                  <a:schemeClr val="tx1"/>
                </a:solidFill>
                <a:latin typeface="+mn-lt"/>
                <a:ea typeface="+mn-ea"/>
                <a:cs typeface="+mn-cs"/>
              </a:rPr>
              <a:t>peak doping concentration </a:t>
            </a:r>
            <a:r>
              <a:rPr lang="en-GB" altLang="it-IT" sz="1050" b="0" kern="1200" noProof="0" dirty="0">
                <a:solidFill>
                  <a:schemeClr val="tx1"/>
                </a:solidFill>
                <a:latin typeface="+mn-lt"/>
                <a:ea typeface="+mn-ea"/>
                <a:cs typeface="+mn-cs"/>
              </a:rPr>
              <a:t>and the </a:t>
            </a:r>
            <a:r>
              <a:rPr lang="en-GB" altLang="it-IT" sz="1050" b="1" kern="1200" noProof="0" dirty="0">
                <a:solidFill>
                  <a:schemeClr val="tx1"/>
                </a:solidFill>
                <a:latin typeface="+mn-lt"/>
                <a:ea typeface="+mn-ea"/>
                <a:cs typeface="+mn-cs"/>
              </a:rPr>
              <a:t>implantation depth</a:t>
            </a:r>
            <a:r>
              <a:rPr lang="en-GB" altLang="it-IT" sz="1050" b="0" kern="1200" noProof="0" dirty="0">
                <a:solidFill>
                  <a:schemeClr val="tx1"/>
                </a:solidFill>
                <a:latin typeface="+mn-lt"/>
                <a:ea typeface="+mn-ea"/>
                <a:cs typeface="+mn-cs"/>
              </a:rPr>
              <a:t> of the </a:t>
            </a:r>
            <a:r>
              <a:rPr lang="en-GB" altLang="it-IT" sz="1050" b="1" kern="1200" noProof="0" dirty="0">
                <a:solidFill>
                  <a:schemeClr val="tx1"/>
                </a:solidFill>
                <a:latin typeface="+mn-lt"/>
                <a:ea typeface="+mn-ea"/>
                <a:cs typeface="+mn-cs"/>
              </a:rPr>
              <a:t>p-type region </a:t>
            </a:r>
            <a:r>
              <a:rPr lang="en-GB" altLang="it-IT" sz="1050" b="0" kern="1200" noProof="0" dirty="0">
                <a:solidFill>
                  <a:schemeClr val="tx1"/>
                </a:solidFill>
                <a:latin typeface="+mn-lt"/>
                <a:ea typeface="+mn-ea"/>
                <a:cs typeface="+mn-cs"/>
              </a:rPr>
              <a:t>have been </a:t>
            </a:r>
            <a:r>
              <a:rPr lang="en-GB" altLang="it-IT" sz="1050" b="1" kern="1200" noProof="0" dirty="0">
                <a:solidFill>
                  <a:schemeClr val="tx1"/>
                </a:solidFill>
                <a:latin typeface="+mn-lt"/>
                <a:ea typeface="+mn-ea"/>
                <a:cs typeface="+mn-cs"/>
              </a:rPr>
              <a:t>carefully tuned </a:t>
            </a:r>
            <a:r>
              <a:rPr lang="en-GB" altLang="it-IT" sz="1050" b="0" kern="1200" noProof="0" dirty="0">
                <a:solidFill>
                  <a:schemeClr val="tx1"/>
                </a:solidFill>
                <a:latin typeface="+mn-lt"/>
                <a:ea typeface="+mn-ea"/>
                <a:cs typeface="+mn-cs"/>
              </a:rPr>
              <a:t>since </a:t>
            </a:r>
            <a:r>
              <a:rPr lang="en-GB" altLang="it-IT" sz="1050" b="1" kern="1200" noProof="0" dirty="0">
                <a:solidFill>
                  <a:schemeClr val="tx1"/>
                </a:solidFill>
                <a:latin typeface="+mn-lt"/>
                <a:ea typeface="+mn-ea"/>
                <a:cs typeface="+mn-cs"/>
              </a:rPr>
              <a:t>these parameters strongly influence the gain properties </a:t>
            </a:r>
            <a:r>
              <a:rPr lang="en-GB" altLang="it-IT" sz="1050" b="0" kern="1200" noProof="0" dirty="0">
                <a:solidFill>
                  <a:schemeClr val="tx1"/>
                </a:solidFill>
                <a:latin typeface="+mn-lt"/>
                <a:ea typeface="+mn-ea"/>
                <a:cs typeface="+mn-cs"/>
              </a:rPr>
              <a:t>of the device.</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050" b="0" kern="1200" noProof="0" dirty="0">
                <a:solidFill>
                  <a:schemeClr val="tx1"/>
                </a:solidFill>
                <a:latin typeface="+mn-lt"/>
                <a:ea typeface="+mn-ea"/>
                <a:cs typeface="+mn-cs"/>
              </a:rPr>
              <a:t>Moreover, the </a:t>
            </a:r>
            <a:r>
              <a:rPr lang="en-GB" sz="1050" b="1" kern="1200" noProof="0" dirty="0">
                <a:solidFill>
                  <a:schemeClr val="tx1"/>
                </a:solidFill>
                <a:latin typeface="+mn-lt"/>
                <a:ea typeface="+mn-ea"/>
                <a:cs typeface="+mn-cs"/>
              </a:rPr>
              <a:t>peak dose of the multiplication layer </a:t>
            </a:r>
            <a:r>
              <a:rPr lang="en-GB" sz="1050" b="0" kern="1200" noProof="0" dirty="0">
                <a:solidFill>
                  <a:schemeClr val="tx1"/>
                </a:solidFill>
                <a:latin typeface="+mn-lt"/>
                <a:ea typeface="+mn-ea"/>
                <a:cs typeface="+mn-cs"/>
              </a:rPr>
              <a:t>has been properly </a:t>
            </a:r>
            <a:r>
              <a:rPr lang="en-GB" sz="1050" b="1" kern="1200" noProof="0" dirty="0">
                <a:solidFill>
                  <a:schemeClr val="tx1"/>
                </a:solidFill>
                <a:latin typeface="+mn-lt"/>
                <a:ea typeface="+mn-ea"/>
                <a:cs typeface="+mn-cs"/>
              </a:rPr>
              <a:t>reduced for increasing values of fluence, </a:t>
            </a:r>
            <a:r>
              <a:rPr lang="en-GB" sz="1050" b="0" kern="1200" noProof="0" dirty="0">
                <a:solidFill>
                  <a:schemeClr val="tx1"/>
                </a:solidFill>
                <a:latin typeface="+mn-lt"/>
                <a:ea typeface="+mn-ea"/>
                <a:cs typeface="+mn-cs"/>
              </a:rPr>
              <a:t>in order to consider the </a:t>
            </a:r>
            <a:r>
              <a:rPr lang="en-GB" sz="1050" b="1" kern="1200" noProof="0" dirty="0">
                <a:solidFill>
                  <a:schemeClr val="tx1"/>
                </a:solidFill>
                <a:latin typeface="+mn-lt"/>
                <a:ea typeface="+mn-ea"/>
                <a:cs typeface="+mn-cs"/>
              </a:rPr>
              <a:t>acceptor-removal mechanism </a:t>
            </a:r>
            <a:r>
              <a:rPr lang="en-GB" sz="1050" b="0" kern="1200" noProof="0" dirty="0">
                <a:solidFill>
                  <a:schemeClr val="tx1"/>
                </a:solidFill>
                <a:latin typeface="+mn-lt"/>
                <a:ea typeface="+mn-ea"/>
                <a:cs typeface="+mn-cs"/>
              </a:rPr>
              <a:t>for the </a:t>
            </a:r>
            <a:r>
              <a:rPr lang="en-GB" sz="1050" b="1" kern="1200" noProof="0" dirty="0">
                <a:solidFill>
                  <a:schemeClr val="tx1"/>
                </a:solidFill>
                <a:latin typeface="+mn-lt"/>
                <a:ea typeface="+mn-ea"/>
                <a:cs typeface="+mn-cs"/>
              </a:rPr>
              <a:t>irradiated structures</a:t>
            </a:r>
            <a:r>
              <a:rPr lang="en-GB" sz="1050" b="0" kern="1200" noProof="0" dirty="0">
                <a:solidFill>
                  <a:schemeClr val="tx1"/>
                </a:solidFill>
                <a:latin typeface="+mn-lt"/>
                <a:ea typeface="+mn-ea"/>
                <a:cs typeface="+mn-cs"/>
              </a:rPr>
              <a:t>.</a:t>
            </a:r>
          </a:p>
          <a:p>
            <a:pPr marL="0" marR="0" lvl="0" indent="0" algn="just" defTabSz="6858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GB" sz="1050" b="0" kern="1200" noProof="0" dirty="0">
              <a:solidFill>
                <a:schemeClr val="tx1"/>
              </a:solidFill>
              <a:latin typeface="+mn-lt"/>
              <a:ea typeface="+mn-ea"/>
              <a:cs typeface="+mn-cs"/>
            </a:endParaRPr>
          </a:p>
          <a:p>
            <a:pPr marL="0" marR="0" lvl="0" indent="0" algn="just" defTabSz="685800" rtl="0" eaLnBrk="0" fontAlgn="base" latinLnBrk="0" hangingPunct="0">
              <a:lnSpc>
                <a:spcPct val="100000"/>
              </a:lnSpc>
              <a:spcBef>
                <a:spcPct val="30000"/>
              </a:spcBef>
              <a:spcAft>
                <a:spcPct val="0"/>
              </a:spcAft>
              <a:buClrTx/>
              <a:buSzTx/>
              <a:buFontTx/>
              <a:buNone/>
              <a:tabLst/>
              <a:defRPr/>
            </a:pPr>
            <a:r>
              <a:rPr lang="en-GB" sz="1050" b="1" u="sng" baseline="0" noProof="0" dirty="0"/>
              <a:t>ONLY IF TIME ALLOWS</a:t>
            </a:r>
            <a:r>
              <a:rPr lang="en-GB" sz="1050" b="1" baseline="0" noProof="0" dirty="0"/>
              <a:t>!</a:t>
            </a:r>
            <a:r>
              <a:rPr lang="en-GB" sz="1050" b="0" baseline="0" noProof="0" dirty="0"/>
              <a:t> </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noProof="0" dirty="0"/>
              <a:t>Indeed, </a:t>
            </a:r>
            <a:r>
              <a:rPr lang="en-GB" altLang="it-IT" sz="1050" b="1" noProof="0" dirty="0"/>
              <a:t>neglecting the edge of the multiplication implant</a:t>
            </a:r>
            <a:r>
              <a:rPr lang="en-GB" altLang="it-IT" sz="1050" b="0" noProof="0" dirty="0"/>
              <a:t>, the </a:t>
            </a:r>
            <a:r>
              <a:rPr lang="en-GB" altLang="it-IT" sz="1050" b="1" noProof="0" dirty="0"/>
              <a:t>breakdown voltage </a:t>
            </a:r>
            <a:r>
              <a:rPr lang="en-GB" altLang="it-IT" sz="1050" b="0" noProof="0" dirty="0"/>
              <a:t>is </a:t>
            </a:r>
            <a:r>
              <a:rPr lang="en-GB" altLang="it-IT" sz="1050" b="1" noProof="0" dirty="0"/>
              <a:t>only due to </a:t>
            </a:r>
            <a:r>
              <a:rPr lang="en-GB" altLang="it-IT" sz="1050" b="0" noProof="0" dirty="0"/>
              <a:t>the </a:t>
            </a:r>
            <a:r>
              <a:rPr lang="en-GB" altLang="it-IT" sz="1050" b="1" noProof="0" dirty="0"/>
              <a:t>high electric field in the core region </a:t>
            </a:r>
            <a:r>
              <a:rPr lang="en-GB" altLang="it-IT" sz="1050" b="0" noProof="0" dirty="0"/>
              <a:t>of the device.</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noProof="0" dirty="0"/>
              <a:t>Fully </a:t>
            </a:r>
            <a:r>
              <a:rPr lang="en-GB" altLang="it-IT" sz="1050" b="1" noProof="0" dirty="0"/>
              <a:t>2D</a:t>
            </a:r>
            <a:r>
              <a:rPr lang="en-GB" altLang="it-IT" sz="1050" b="0" noProof="0" dirty="0"/>
              <a:t> or </a:t>
            </a:r>
            <a:r>
              <a:rPr lang="en-GB" altLang="it-IT" sz="1050" b="1" noProof="0" dirty="0"/>
              <a:t>3D structures </a:t>
            </a:r>
            <a:r>
              <a:rPr lang="en-GB" altLang="it-IT" sz="1050" b="0" noProof="0" dirty="0"/>
              <a:t>would be needed to investigate the </a:t>
            </a:r>
            <a:r>
              <a:rPr lang="en-GB" altLang="it-IT" sz="1050" b="1" noProof="0" dirty="0"/>
              <a:t>breakdown voltage </a:t>
            </a:r>
            <a:r>
              <a:rPr lang="en-GB" altLang="it-IT" sz="1050" b="0" noProof="0" dirty="0"/>
              <a:t>of the device </a:t>
            </a:r>
            <a:r>
              <a:rPr lang="en-GB" altLang="it-IT" sz="1050" b="1" noProof="0" dirty="0"/>
              <a:t>due to the field distribution at the </a:t>
            </a:r>
            <a:r>
              <a:rPr lang="en-GB" altLang="it-IT" sz="1050" b="1" kern="1200" noProof="0" dirty="0">
                <a:solidFill>
                  <a:schemeClr val="tx1"/>
                </a:solidFill>
                <a:latin typeface="+mn-lt"/>
                <a:ea typeface="+mn-ea"/>
                <a:cs typeface="+mn-cs"/>
              </a:rPr>
              <a:t>edge of the implants</a:t>
            </a:r>
            <a:r>
              <a:rPr lang="en-GB" altLang="it-IT" sz="1050" b="0" kern="1200" noProof="0" dirty="0">
                <a:solidFill>
                  <a:schemeClr val="tx1"/>
                </a:solidFill>
                <a:latin typeface="+mn-lt"/>
                <a:ea typeface="+mn-ea"/>
                <a:cs typeface="+mn-cs"/>
              </a:rPr>
              <a:t>.</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kern="1200" noProof="0" dirty="0">
              <a:solidFill>
                <a:schemeClr val="tx1"/>
              </a:solidFill>
              <a:latin typeface="+mn-lt"/>
              <a:ea typeface="+mn-ea"/>
              <a:cs typeface="+mn-cs"/>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kern="1200" noProof="0" dirty="0">
                <a:solidFill>
                  <a:schemeClr val="tx1"/>
                </a:solidFill>
                <a:latin typeface="+mn-lt"/>
                <a:ea typeface="+mn-ea"/>
                <a:cs typeface="+mn-cs"/>
              </a:rPr>
              <a:t>The </a:t>
            </a:r>
            <a:r>
              <a:rPr lang="en-GB" altLang="it-IT" sz="1050" b="1" kern="1200" noProof="0" dirty="0">
                <a:solidFill>
                  <a:schemeClr val="tx1"/>
                </a:solidFill>
                <a:latin typeface="+mn-lt"/>
                <a:ea typeface="+mn-ea"/>
                <a:cs typeface="+mn-cs"/>
              </a:rPr>
              <a:t>p-type epitaxial layer </a:t>
            </a:r>
            <a:r>
              <a:rPr lang="en-GB" altLang="it-IT" sz="1050" b="0" kern="1200" noProof="0" dirty="0">
                <a:solidFill>
                  <a:schemeClr val="tx1"/>
                </a:solidFill>
                <a:latin typeface="+mn-lt"/>
                <a:ea typeface="+mn-ea"/>
                <a:cs typeface="+mn-cs"/>
              </a:rPr>
              <a:t>has been described by a </a:t>
            </a:r>
            <a:r>
              <a:rPr lang="en-GB" altLang="it-IT" sz="1050" b="1" kern="1200" noProof="0" dirty="0">
                <a:solidFill>
                  <a:schemeClr val="tx1"/>
                </a:solidFill>
                <a:latin typeface="+mn-lt"/>
                <a:ea typeface="+mn-ea"/>
                <a:cs typeface="+mn-cs"/>
              </a:rPr>
              <a:t>uniform doping concentration</a:t>
            </a:r>
            <a:r>
              <a:rPr lang="en-GB" altLang="it-IT" sz="1050" b="0" kern="1200" noProof="0" dirty="0">
                <a:solidFill>
                  <a:schemeClr val="tx1"/>
                </a:solidFill>
                <a:latin typeface="+mn-lt"/>
                <a:ea typeface="+mn-ea"/>
                <a:cs typeface="+mn-cs"/>
              </a:rPr>
              <a:t>, whereas an </a:t>
            </a:r>
            <a:r>
              <a:rPr lang="en-GB" altLang="it-IT" sz="1050" b="1" kern="1200" noProof="0" dirty="0">
                <a:solidFill>
                  <a:schemeClr val="tx1"/>
                </a:solidFill>
                <a:latin typeface="+mn-lt"/>
                <a:ea typeface="+mn-ea"/>
                <a:cs typeface="+mn-cs"/>
              </a:rPr>
              <a:t>error function analytical profile </a:t>
            </a:r>
            <a:r>
              <a:rPr lang="en-GB" altLang="it-IT" sz="1050" b="0" kern="1200" noProof="0" dirty="0">
                <a:solidFill>
                  <a:schemeClr val="tx1"/>
                </a:solidFill>
                <a:latin typeface="+mn-lt"/>
                <a:ea typeface="+mn-ea"/>
                <a:cs typeface="+mn-cs"/>
              </a:rPr>
              <a:t>has been considered for the </a:t>
            </a:r>
            <a:r>
              <a:rPr lang="en-GB" altLang="it-IT" sz="1050" b="1" kern="1200" noProof="0" dirty="0">
                <a:solidFill>
                  <a:schemeClr val="tx1"/>
                </a:solidFill>
                <a:latin typeface="+mn-lt"/>
                <a:ea typeface="+mn-ea"/>
                <a:cs typeface="+mn-cs"/>
              </a:rPr>
              <a:t>backside highly doped p-type contact</a:t>
            </a:r>
            <a:r>
              <a:rPr lang="en-GB" altLang="it-IT" sz="1050" b="0" kern="1200" noProof="0" dirty="0">
                <a:solidFill>
                  <a:schemeClr val="tx1"/>
                </a:solidFill>
                <a:latin typeface="+mn-lt"/>
                <a:ea typeface="+mn-ea"/>
                <a:cs typeface="+mn-cs"/>
              </a:rPr>
              <a:t>.</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kern="1200" noProof="0" dirty="0">
              <a:solidFill>
                <a:schemeClr val="tx1"/>
              </a:solidFill>
              <a:latin typeface="+mn-lt"/>
              <a:ea typeface="+mn-ea"/>
              <a:cs typeface="+mn-cs"/>
            </a:endParaRPr>
          </a:p>
          <a:p>
            <a:pPr marL="171450" indent="-171450" algn="just">
              <a:buFont typeface="Arial" panose="020B0604020202020204" pitchFamily="34" charset="0"/>
              <a:buChar char="•"/>
            </a:pPr>
            <a:r>
              <a:rPr lang="it-IT" sz="1050" b="0" i="0" dirty="0" err="1"/>
              <a:t>Regarding</a:t>
            </a:r>
            <a:r>
              <a:rPr lang="it-IT" sz="1050" b="0" i="0" dirty="0"/>
              <a:t> the </a:t>
            </a:r>
            <a:r>
              <a:rPr lang="it-IT" sz="1050" b="1" i="0" dirty="0"/>
              <a:t>radiation </a:t>
            </a:r>
            <a:r>
              <a:rPr lang="it-IT" sz="1050" b="1" i="0" dirty="0" err="1"/>
              <a:t>damage</a:t>
            </a:r>
            <a:r>
              <a:rPr lang="it-IT" sz="1050" b="1" i="0" dirty="0"/>
              <a:t> model, </a:t>
            </a:r>
            <a:r>
              <a:rPr lang="it-IT" sz="1050" b="0" i="0" dirty="0"/>
              <a:t>t</a:t>
            </a:r>
            <a:r>
              <a:rPr lang="it-IT" sz="1050" b="0" dirty="0"/>
              <a:t>he </a:t>
            </a:r>
            <a:r>
              <a:rPr lang="en-GB" sz="1050" dirty="0">
                <a:effectLst/>
                <a:latin typeface="Calibri" panose="020F0502020204030204" pitchFamily="34" charset="0"/>
                <a:ea typeface="+mn-ea"/>
                <a:cs typeface="Times New Roman" panose="02020603050405020304" pitchFamily="18" charset="0"/>
              </a:rPr>
              <a:t>“</a:t>
            </a:r>
            <a:r>
              <a:rPr lang="en-GB" sz="1050" b="1" dirty="0">
                <a:effectLst/>
                <a:latin typeface="Calibri" panose="020F0502020204030204" pitchFamily="34" charset="0"/>
                <a:ea typeface="+mn-ea"/>
                <a:cs typeface="Times New Roman" panose="02020603050405020304" pitchFamily="18" charset="0"/>
              </a:rPr>
              <a:t>New University of </a:t>
            </a:r>
            <a:r>
              <a:rPr lang="it-IT" sz="1050" b="1" dirty="0"/>
              <a:t>Perugia TCAD model</a:t>
            </a:r>
            <a:r>
              <a:rPr lang="en-GB" sz="1050" dirty="0">
                <a:effectLst/>
                <a:latin typeface="Calibri" panose="020F0502020204030204" pitchFamily="34" charset="0"/>
                <a:ea typeface="+mn-ea"/>
                <a:cs typeface="Times New Roman" panose="02020603050405020304" pitchFamily="18" charset="0"/>
              </a:rPr>
              <a:t>”</a:t>
            </a:r>
            <a:r>
              <a:rPr lang="it-IT" sz="1050" b="0" dirty="0">
                <a:effectLst/>
                <a:latin typeface="+mn-lt"/>
                <a:ea typeface="+mn-ea"/>
                <a:cs typeface="+mn-cs"/>
              </a:rPr>
              <a:t> </a:t>
            </a:r>
            <a:r>
              <a:rPr lang="it-IT" sz="1050" b="1" dirty="0" err="1">
                <a:effectLst/>
                <a:latin typeface="+mn-lt"/>
                <a:ea typeface="+mn-ea"/>
                <a:cs typeface="+mn-cs"/>
              </a:rPr>
              <a:t>scheme</a:t>
            </a:r>
            <a:r>
              <a:rPr lang="it-IT" sz="1050" b="1" dirty="0">
                <a:effectLst/>
                <a:latin typeface="+mn-lt"/>
                <a:ea typeface="+mn-ea"/>
                <a:cs typeface="+mn-cs"/>
              </a:rPr>
              <a:t> </a:t>
            </a:r>
            <a:r>
              <a:rPr lang="it-IT" sz="1050" b="0" dirty="0" err="1">
                <a:effectLst/>
                <a:latin typeface="+mn-lt"/>
                <a:ea typeface="+mn-ea"/>
                <a:cs typeface="+mn-cs"/>
              </a:rPr>
              <a:t>has</a:t>
            </a:r>
            <a:r>
              <a:rPr lang="it-IT" sz="1050" b="0" dirty="0">
                <a:effectLst/>
                <a:latin typeface="+mn-lt"/>
                <a:ea typeface="+mn-ea"/>
                <a:cs typeface="+mn-cs"/>
              </a:rPr>
              <a:t> </a:t>
            </a:r>
            <a:r>
              <a:rPr lang="it-IT" sz="1050" b="0" dirty="0" err="1">
                <a:effectLst/>
                <a:latin typeface="+mn-lt"/>
                <a:ea typeface="+mn-ea"/>
                <a:cs typeface="+mn-cs"/>
              </a:rPr>
              <a:t>been</a:t>
            </a:r>
            <a:r>
              <a:rPr lang="it-IT" sz="1050" b="0" dirty="0">
                <a:effectLst/>
                <a:latin typeface="+mn-lt"/>
                <a:ea typeface="+mn-ea"/>
                <a:cs typeface="+mn-cs"/>
              </a:rPr>
              <a:t> </a:t>
            </a:r>
            <a:r>
              <a:rPr lang="it-IT" sz="1050" b="0" i="0" dirty="0" err="1"/>
              <a:t>implemented</a:t>
            </a:r>
            <a:r>
              <a:rPr lang="it-IT" sz="1050" b="0" i="0" dirty="0"/>
              <a:t> in the </a:t>
            </a:r>
            <a:r>
              <a:rPr lang="it-IT" sz="1050" b="0" i="0" dirty="0" err="1"/>
              <a:t>simulation</a:t>
            </a:r>
            <a:r>
              <a:rPr lang="it-IT" sz="1050" b="0" i="0" dirty="0"/>
              <a:t> framework</a:t>
            </a:r>
            <a:r>
              <a:rPr lang="it-IT" sz="1050" b="0" dirty="0">
                <a:effectLst/>
                <a:latin typeface="+mn-lt"/>
                <a:ea typeface="+mn-ea"/>
                <a:cs typeface="+mn-cs"/>
              </a:rPr>
              <a:t>. </a:t>
            </a:r>
          </a:p>
          <a:p>
            <a:pPr marL="171450" indent="-171450" algn="just">
              <a:buFont typeface="Arial" panose="020B0604020202020204" pitchFamily="34" charset="0"/>
              <a:buChar char="•"/>
            </a:pPr>
            <a:r>
              <a:rPr lang="it-IT" sz="1050" b="0" dirty="0" err="1">
                <a:effectLst/>
                <a:latin typeface="+mn-lt"/>
                <a:ea typeface="+mn-ea"/>
                <a:cs typeface="+mn-cs"/>
              </a:rPr>
              <a:t>This</a:t>
            </a:r>
            <a:r>
              <a:rPr lang="it-IT" sz="1050" b="0" dirty="0">
                <a:effectLst/>
                <a:latin typeface="+mn-lt"/>
                <a:ea typeface="+mn-ea"/>
                <a:cs typeface="+mn-cs"/>
              </a:rPr>
              <a:t> model </a:t>
            </a:r>
            <a:r>
              <a:rPr lang="en-GB" sz="1050" dirty="0">
                <a:effectLst/>
                <a:latin typeface="Calibri" panose="020F0502020204030204" pitchFamily="34" charset="0"/>
                <a:ea typeface="+mn-ea"/>
                <a:cs typeface="Times New Roman" panose="02020603050405020304" pitchFamily="18" charset="0"/>
              </a:rPr>
              <a:t>allows to consider the </a:t>
            </a:r>
            <a:r>
              <a:rPr lang="en-GB" sz="1050" b="1" dirty="0">
                <a:effectLst/>
                <a:latin typeface="Calibri" panose="020F0502020204030204" pitchFamily="34" charset="0"/>
                <a:ea typeface="+mn-ea"/>
                <a:cs typeface="Times New Roman" panose="02020603050405020304" pitchFamily="18" charset="0"/>
              </a:rPr>
              <a:t>comprehensive </a:t>
            </a:r>
            <a:r>
              <a:rPr lang="it-IT" sz="1050" b="1" dirty="0" err="1"/>
              <a:t>surface</a:t>
            </a:r>
            <a:r>
              <a:rPr lang="it-IT" sz="1050" b="1" dirty="0"/>
              <a:t> and bulk radiation </a:t>
            </a:r>
            <a:r>
              <a:rPr lang="it-IT" sz="1050" b="1" dirty="0" err="1"/>
              <a:t>damage</a:t>
            </a:r>
            <a:r>
              <a:rPr lang="it-IT" sz="1050" b="1" dirty="0"/>
              <a:t> </a:t>
            </a:r>
            <a:r>
              <a:rPr lang="it-IT" sz="1050" b="1" dirty="0" err="1"/>
              <a:t>effects</a:t>
            </a:r>
            <a:r>
              <a:rPr lang="it-IT" sz="1050" b="0" dirty="0"/>
              <a:t> in silicon </a:t>
            </a:r>
            <a:r>
              <a:rPr lang="it-IT" sz="1050" b="1" dirty="0"/>
              <a:t>by</a:t>
            </a:r>
            <a:r>
              <a:rPr lang="it-IT" sz="1050" b="0" dirty="0"/>
              <a:t> </a:t>
            </a:r>
            <a:r>
              <a:rPr lang="it-IT" sz="1050" b="0" dirty="0" err="1"/>
              <a:t>means</a:t>
            </a:r>
            <a:r>
              <a:rPr lang="it-IT" sz="1050" b="0" dirty="0"/>
              <a:t> of </a:t>
            </a:r>
            <a:r>
              <a:rPr lang="it-IT" sz="1050" b="1" dirty="0"/>
              <a:t>a limited set </a:t>
            </a:r>
            <a:r>
              <a:rPr lang="it-IT" sz="1050" b="0" dirty="0"/>
              <a:t>of </a:t>
            </a:r>
            <a:r>
              <a:rPr lang="it-IT" sz="1050" b="1" dirty="0" err="1"/>
              <a:t>physically</a:t>
            </a:r>
            <a:r>
              <a:rPr lang="it-IT" sz="1050" b="1" dirty="0"/>
              <a:t> </a:t>
            </a:r>
            <a:r>
              <a:rPr lang="it-IT" sz="1050" b="1" dirty="0" err="1"/>
              <a:t>meaningful</a:t>
            </a:r>
            <a:r>
              <a:rPr lang="it-IT" sz="1050" b="1" dirty="0"/>
              <a:t> deep-</a:t>
            </a:r>
            <a:r>
              <a:rPr lang="it-IT" sz="1050" b="1" dirty="0" err="1"/>
              <a:t>level</a:t>
            </a:r>
            <a:r>
              <a:rPr lang="it-IT" sz="1050" b="1" dirty="0"/>
              <a:t> radiation-</a:t>
            </a:r>
            <a:r>
              <a:rPr lang="it-IT" sz="1050" b="1" dirty="0" err="1"/>
              <a:t>induced</a:t>
            </a:r>
            <a:r>
              <a:rPr lang="it-IT" sz="1050" b="1" dirty="0"/>
              <a:t> </a:t>
            </a:r>
            <a:r>
              <a:rPr lang="it-IT" sz="1050" b="1" dirty="0" err="1"/>
              <a:t>traps</a:t>
            </a:r>
            <a:r>
              <a:rPr lang="it-IT" sz="1050" b="0" dirty="0"/>
              <a:t>.</a:t>
            </a:r>
          </a:p>
          <a:p>
            <a:pPr marL="0" indent="0" algn="just">
              <a:buFont typeface="Arial" panose="020B0604020202020204" pitchFamily="34" charset="0"/>
              <a:buNone/>
            </a:pPr>
            <a:endParaRPr lang="it-IT" sz="1050" b="0" dirty="0"/>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it-IT" sz="1050" b="1" i="0" kern="1200" dirty="0">
                <a:solidFill>
                  <a:schemeClr val="tx1"/>
                </a:solidFill>
                <a:effectLst/>
                <a:latin typeface="Calibri" panose="020F0502020204030204" pitchFamily="34" charset="0"/>
                <a:ea typeface="+mn-ea"/>
                <a:cs typeface="Times New Roman" panose="02020603050405020304" pitchFamily="18" charset="0"/>
              </a:rPr>
              <a:t>Surface =&gt; </a:t>
            </a:r>
            <a:r>
              <a:rPr lang="it-IT" sz="1050" b="1" i="0" kern="1200" dirty="0" err="1">
                <a:solidFill>
                  <a:schemeClr val="tx1"/>
                </a:solidFill>
                <a:effectLst/>
                <a:latin typeface="Calibri" panose="020F0502020204030204" pitchFamily="34" charset="0"/>
                <a:ea typeface="+mn-ea"/>
                <a:cs typeface="Times New Roman" panose="02020603050405020304" pitchFamily="18" charset="0"/>
              </a:rPr>
              <a:t>two</a:t>
            </a:r>
            <a:r>
              <a:rPr lang="it-IT" sz="1050" b="1" i="0" kern="1200" dirty="0">
                <a:solidFill>
                  <a:schemeClr val="tx1"/>
                </a:solidFill>
                <a:effectLst/>
                <a:latin typeface="Calibri" panose="020F0502020204030204" pitchFamily="34" charset="0"/>
                <a:ea typeface="+mn-ea"/>
                <a:cs typeface="Times New Roman" panose="02020603050405020304" pitchFamily="18" charset="0"/>
              </a:rPr>
              <a: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trapped</a:t>
            </a:r>
            <a:r>
              <a:rPr lang="it-IT" sz="1050" b="1" kern="1200" dirty="0">
                <a:solidFill>
                  <a:schemeClr val="tx1"/>
                </a:solidFill>
                <a:effectLst/>
                <a:latin typeface="Calibri" panose="020F0502020204030204" pitchFamily="34" charset="0"/>
                <a:ea typeface="+mn-ea"/>
                <a:cs typeface="Times New Roman" panose="02020603050405020304" pitchFamily="18" charset="0"/>
              </a:rPr>
              <a: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states</a:t>
            </a:r>
            <a:r>
              <a:rPr lang="it-IT" sz="1050" b="0" kern="1200" dirty="0">
                <a:solidFill>
                  <a:schemeClr val="tx1"/>
                </a:solidFill>
                <a:effectLst/>
                <a:latin typeface="Calibri" panose="020F0502020204030204" pitchFamily="34" charset="0"/>
                <a:ea typeface="+mn-ea"/>
                <a:cs typeface="Times New Roman" panose="02020603050405020304" pitchFamily="18" charset="0"/>
              </a:rPr>
              <a:t>: one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acceptor</a:t>
            </a:r>
            <a:r>
              <a:rPr lang="it-IT" sz="1050" b="0" kern="1200" dirty="0">
                <a:solidFill>
                  <a:schemeClr val="tx1"/>
                </a:solidFill>
                <a:effectLst/>
                <a:latin typeface="Calibri" panose="020F0502020204030204" pitchFamily="34" charset="0"/>
                <a:ea typeface="+mn-ea"/>
                <a:cs typeface="Times New Roman" panose="02020603050405020304" pitchFamily="18" charset="0"/>
              </a:rPr>
              <a:t> and one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donor</a:t>
            </a:r>
            <a:r>
              <a:rPr lang="it-IT" sz="1050" b="0" kern="1200" dirty="0">
                <a:solidFill>
                  <a:schemeClr val="tx1"/>
                </a:solidFill>
                <a:effectLst/>
                <a:latin typeface="Calibri" panose="020F0502020204030204" pitchFamily="34" charset="0"/>
                <a:ea typeface="+mn-ea"/>
                <a:cs typeface="Times New Roman" panose="02020603050405020304" pitchFamily="18" charset="0"/>
              </a:rPr>
              <a:t>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type</a:t>
            </a:r>
            <a:endParaRPr lang="it-IT" sz="1050" b="0" kern="1200" dirty="0">
              <a:solidFill>
                <a:schemeClr val="tx1"/>
              </a:solidFill>
              <a:effectLst/>
              <a:latin typeface="Calibri" panose="020F0502020204030204" pitchFamily="34" charset="0"/>
              <a:ea typeface="+mn-ea"/>
              <a:cs typeface="Times New Roman" panose="02020603050405020304" pitchFamily="18" charset="0"/>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it-IT" sz="1050" b="1" kern="1200" dirty="0">
                <a:solidFill>
                  <a:schemeClr val="tx1"/>
                </a:solidFill>
                <a:effectLst/>
                <a:latin typeface="Calibri" panose="020F0502020204030204" pitchFamily="34" charset="0"/>
                <a:ea typeface="+mn-ea"/>
                <a:cs typeface="Times New Roman" panose="02020603050405020304" pitchFamily="18" charset="0"/>
              </a:rPr>
              <a:t>Bulk =&gt;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three</a:t>
            </a:r>
            <a:r>
              <a:rPr lang="it-IT" sz="1050" b="1" kern="1200" dirty="0">
                <a:solidFill>
                  <a:schemeClr val="tx1"/>
                </a:solidFill>
                <a:effectLst/>
                <a:latin typeface="Calibri" panose="020F0502020204030204" pitchFamily="34" charset="0"/>
                <a:ea typeface="+mn-ea"/>
                <a:cs typeface="Times New Roman" panose="02020603050405020304" pitchFamily="18" charset="0"/>
              </a:rPr>
              <a: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trapped</a:t>
            </a:r>
            <a:r>
              <a:rPr lang="it-IT" sz="1050" b="1" kern="1200" dirty="0">
                <a:solidFill>
                  <a:schemeClr val="tx1"/>
                </a:solidFill>
                <a:effectLst/>
                <a:latin typeface="Calibri" panose="020F0502020204030204" pitchFamily="34" charset="0"/>
                <a:ea typeface="+mn-ea"/>
                <a:cs typeface="Times New Roman" panose="02020603050405020304" pitchFamily="18" charset="0"/>
              </a:rPr>
              <a: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states</a:t>
            </a:r>
            <a:r>
              <a:rPr lang="it-IT" sz="1050" b="0" kern="1200" dirty="0">
                <a:solidFill>
                  <a:schemeClr val="tx1"/>
                </a:solidFill>
                <a:effectLst/>
                <a:latin typeface="Calibri" panose="020F0502020204030204" pitchFamily="34" charset="0"/>
                <a:ea typeface="+mn-ea"/>
                <a:cs typeface="Times New Roman" panose="02020603050405020304" pitchFamily="18" charset="0"/>
              </a:rPr>
              <a:t>: 2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acceptors</a:t>
            </a:r>
            <a:r>
              <a:rPr lang="it-IT" sz="1050" b="0" kern="1200" dirty="0">
                <a:solidFill>
                  <a:schemeClr val="tx1"/>
                </a:solidFill>
                <a:effectLst/>
                <a:latin typeface="Calibri" panose="020F0502020204030204" pitchFamily="34" charset="0"/>
                <a:ea typeface="+mn-ea"/>
                <a:cs typeface="Times New Roman" panose="02020603050405020304" pitchFamily="18" charset="0"/>
              </a:rPr>
              <a:t>, 1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donor</a:t>
            </a:r>
            <a:endParaRPr lang="it-IT" sz="1050" b="0" kern="1200" dirty="0">
              <a:solidFill>
                <a:schemeClr val="tx1"/>
              </a:solidFill>
              <a:effectLst/>
              <a:latin typeface="Calibri" panose="020F0502020204030204" pitchFamily="34" charset="0"/>
              <a:ea typeface="+mn-ea"/>
              <a:cs typeface="Times New Roman" panose="02020603050405020304" pitchFamily="18" charset="0"/>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it-IT" sz="1050" b="0" kern="1200" dirty="0">
              <a:solidFill>
                <a:schemeClr val="tx1"/>
              </a:solidFill>
              <a:effectLst/>
              <a:latin typeface="Calibri" panose="020F0502020204030204" pitchFamily="34" charset="0"/>
              <a:ea typeface="+mn-ea"/>
              <a:cs typeface="Times New Roman" panose="02020603050405020304" pitchFamily="18" charset="0"/>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it-IT" sz="1050" b="0" baseline="0" dirty="0"/>
              <a:t>The </a:t>
            </a:r>
            <a:r>
              <a:rPr lang="it-IT" sz="1050" b="1" baseline="0" dirty="0" err="1"/>
              <a:t>surface</a:t>
            </a:r>
            <a:r>
              <a:rPr lang="it-IT" sz="1050" b="1" baseline="0" dirty="0"/>
              <a:t> </a:t>
            </a:r>
            <a:r>
              <a:rPr lang="it-IT" sz="1050" b="1" baseline="0" dirty="0" err="1"/>
              <a:t>recombination</a:t>
            </a:r>
            <a:r>
              <a:rPr lang="it-IT" sz="1050" b="1" baseline="0" dirty="0"/>
              <a:t> </a:t>
            </a:r>
            <a:r>
              <a:rPr lang="it-IT" sz="1050" b="1" baseline="0" dirty="0" err="1"/>
              <a:t>velocity</a:t>
            </a:r>
            <a:r>
              <a:rPr lang="it-IT" sz="1050" b="1" baseline="0" dirty="0"/>
              <a:t> </a:t>
            </a:r>
            <a:r>
              <a:rPr lang="it-IT" sz="1050" b="1" baseline="0" dirty="0" err="1"/>
              <a:t>parameter</a:t>
            </a:r>
            <a:r>
              <a:rPr lang="it-IT" sz="1050" b="1" baseline="0" dirty="0"/>
              <a:t> </a:t>
            </a:r>
            <a:r>
              <a:rPr lang="it-IT" sz="1050" b="0" baseline="0" dirty="0" err="1"/>
              <a:t>is</a:t>
            </a:r>
            <a:r>
              <a:rPr lang="it-IT" sz="1050" b="0" baseline="0" dirty="0"/>
              <a:t> </a:t>
            </a:r>
            <a:r>
              <a:rPr lang="it-IT" sz="1050" b="1" baseline="0" dirty="0"/>
              <a:t>self-</a:t>
            </a:r>
            <a:r>
              <a:rPr lang="it-IT" sz="1050" b="1" baseline="0" dirty="0" err="1"/>
              <a:t>consistently</a:t>
            </a:r>
            <a:r>
              <a:rPr lang="it-IT" sz="1050" b="1" baseline="0" dirty="0"/>
              <a:t> </a:t>
            </a:r>
            <a:r>
              <a:rPr lang="it-IT" sz="1050" b="1" baseline="0" dirty="0" err="1"/>
              <a:t>defined</a:t>
            </a:r>
            <a:r>
              <a:rPr lang="it-IT" sz="1050" b="1" baseline="0" dirty="0"/>
              <a:t> </a:t>
            </a:r>
            <a:r>
              <a:rPr lang="it-IT" sz="1050" b="0" baseline="0" dirty="0"/>
              <a:t>with the </a:t>
            </a:r>
            <a:r>
              <a:rPr lang="it-IT" sz="1050" b="1" baseline="0" dirty="0" err="1"/>
              <a:t>traps</a:t>
            </a:r>
            <a:r>
              <a:rPr lang="it-IT" sz="1050" b="0" baseline="0" dirty="0"/>
              <a:t>.</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it-IT" sz="1050" b="0" kern="1200" baseline="0" dirty="0">
              <a:solidFill>
                <a:schemeClr val="tx1"/>
              </a:solidFill>
              <a:effectLst/>
              <a:latin typeface="Calibri" panose="020F0502020204030204" pitchFamily="34" charset="0"/>
              <a:ea typeface="+mn-ea"/>
              <a:cs typeface="Times New Roman" panose="02020603050405020304" pitchFamily="18" charset="0"/>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it-IT" sz="1050" b="0" dirty="0"/>
              <a:t>In the «</a:t>
            </a:r>
            <a:r>
              <a:rPr lang="it-IT" sz="1050" b="1" dirty="0"/>
              <a:t>New University of Perugia TCAD Model</a:t>
            </a:r>
            <a:r>
              <a:rPr lang="it-IT" sz="1050" b="0" dirty="0"/>
              <a:t>», </a:t>
            </a:r>
            <a:r>
              <a:rPr lang="it-IT" sz="1050" b="1" dirty="0"/>
              <a:t>bulk and </a:t>
            </a:r>
            <a:r>
              <a:rPr lang="it-IT" sz="1050" b="1" dirty="0" err="1"/>
              <a:t>surface</a:t>
            </a:r>
            <a:r>
              <a:rPr lang="it-IT" sz="1050" b="1" dirty="0"/>
              <a:t> radiation </a:t>
            </a:r>
            <a:r>
              <a:rPr lang="it-IT" sz="1050" b="1" dirty="0" err="1"/>
              <a:t>damage</a:t>
            </a:r>
            <a:r>
              <a:rPr lang="it-IT" sz="1050" b="1" dirty="0"/>
              <a:t> </a:t>
            </a:r>
            <a:r>
              <a:rPr lang="it-IT" sz="1050" b="1" dirty="0" err="1"/>
              <a:t>effects</a:t>
            </a:r>
            <a:r>
              <a:rPr lang="it-IT" sz="1050" b="1" dirty="0"/>
              <a:t> </a:t>
            </a:r>
            <a:r>
              <a:rPr lang="it-IT" sz="1050" dirty="0" err="1"/>
              <a:t>have</a:t>
            </a:r>
            <a:r>
              <a:rPr lang="it-IT" sz="1050" dirty="0"/>
              <a:t> </a:t>
            </a:r>
            <a:r>
              <a:rPr lang="it-IT" sz="1050" dirty="0" err="1"/>
              <a:t>been</a:t>
            </a:r>
            <a:r>
              <a:rPr lang="it-IT" sz="1050" dirty="0"/>
              <a:t> </a:t>
            </a:r>
            <a:r>
              <a:rPr lang="it-IT" sz="1050" dirty="0" err="1"/>
              <a:t>modelled</a:t>
            </a:r>
            <a:r>
              <a:rPr lang="it-IT" sz="1050" dirty="0"/>
              <a:t> by </a:t>
            </a:r>
            <a:r>
              <a:rPr lang="it-IT" sz="1050" dirty="0" err="1"/>
              <a:t>means</a:t>
            </a:r>
            <a:r>
              <a:rPr lang="it-IT" sz="1050" dirty="0"/>
              <a:t> of a </a:t>
            </a:r>
            <a:r>
              <a:rPr lang="it-IT" sz="1050" b="1" dirty="0"/>
              <a:t>limited set </a:t>
            </a:r>
            <a:r>
              <a:rPr lang="it-IT" sz="1050" dirty="0"/>
              <a:t>of </a:t>
            </a:r>
            <a:r>
              <a:rPr lang="it-IT" sz="1050" b="1" dirty="0" err="1"/>
              <a:t>physically</a:t>
            </a:r>
            <a:r>
              <a:rPr lang="it-IT" sz="1050" b="1" dirty="0"/>
              <a:t> </a:t>
            </a:r>
            <a:r>
              <a:rPr lang="it-IT" sz="1050" b="1" dirty="0" err="1"/>
              <a:t>meaningful</a:t>
            </a:r>
            <a:r>
              <a:rPr lang="it-IT" sz="1050" b="1" dirty="0"/>
              <a:t> deep-</a:t>
            </a:r>
            <a:r>
              <a:rPr lang="it-IT" sz="1050" b="1" dirty="0" err="1"/>
              <a:t>level</a:t>
            </a:r>
            <a:r>
              <a:rPr lang="it-IT" sz="1050" b="1" dirty="0"/>
              <a:t> radiation-</a:t>
            </a:r>
            <a:r>
              <a:rPr lang="it-IT" sz="1050" b="1" dirty="0" err="1"/>
              <a:t>induced</a:t>
            </a:r>
            <a:r>
              <a:rPr lang="it-IT" sz="1050" b="1" dirty="0"/>
              <a:t> </a:t>
            </a:r>
            <a:r>
              <a:rPr lang="it-IT" sz="1050" b="1" dirty="0" err="1"/>
              <a:t>traps</a:t>
            </a:r>
            <a:r>
              <a:rPr lang="it-IT" sz="1050" b="1" dirty="0"/>
              <a:t> </a:t>
            </a:r>
            <a:r>
              <a:rPr lang="it-IT" sz="1050" b="0" dirty="0"/>
              <a:t>(</a:t>
            </a:r>
            <a:r>
              <a:rPr lang="it-IT" sz="1050" b="0" dirty="0" err="1"/>
              <a:t>which</a:t>
            </a:r>
            <a:r>
              <a:rPr lang="it-IT" sz="1050" b="0" dirty="0"/>
              <a:t> </a:t>
            </a:r>
            <a:r>
              <a:rPr lang="it-IT" sz="1050" b="1" dirty="0"/>
              <a:t>act </a:t>
            </a:r>
            <a:r>
              <a:rPr lang="it-IT" sz="1050" b="1" dirty="0" err="1"/>
              <a:t>as</a:t>
            </a:r>
            <a:r>
              <a:rPr lang="it-IT" sz="1050" b="1" dirty="0"/>
              <a:t> </a:t>
            </a:r>
            <a:r>
              <a:rPr lang="it-IT" sz="1050" b="1" dirty="0" err="1"/>
              <a:t>recombination</a:t>
            </a:r>
            <a:r>
              <a:rPr lang="it-IT" sz="1050" b="1" dirty="0"/>
              <a:t> centres</a:t>
            </a:r>
            <a:r>
              <a:rPr lang="it-IT" sz="1050" b="0" dirty="0"/>
              <a:t>)</a:t>
            </a:r>
            <a:r>
              <a:rPr lang="it-IT" sz="1050" b="1" dirty="0"/>
              <a:t> </a:t>
            </a:r>
            <a:r>
              <a:rPr lang="it-IT" sz="1050" dirty="0" err="1"/>
              <a:t>whose</a:t>
            </a:r>
            <a:r>
              <a:rPr lang="it-IT" sz="1050" dirty="0"/>
              <a:t> </a:t>
            </a:r>
            <a:r>
              <a:rPr lang="it-IT" sz="1050" b="1" dirty="0" err="1"/>
              <a:t>parameterization</a:t>
            </a:r>
            <a:r>
              <a:rPr lang="it-IT" sz="1050" dirty="0"/>
              <a:t> </a:t>
            </a:r>
            <a:r>
              <a:rPr lang="it-IT" sz="1050" dirty="0" err="1"/>
              <a:t>is</a:t>
            </a:r>
            <a:r>
              <a:rPr lang="it-IT" sz="1050" dirty="0"/>
              <a:t> </a:t>
            </a:r>
            <a:r>
              <a:rPr lang="it-IT" sz="1050" b="1" dirty="0" err="1"/>
              <a:t>based</a:t>
            </a:r>
            <a:r>
              <a:rPr lang="it-IT" sz="1050" b="1" dirty="0"/>
              <a:t> </a:t>
            </a:r>
            <a:r>
              <a:rPr lang="it-IT" sz="1050" b="0" dirty="0"/>
              <a:t>on </a:t>
            </a:r>
            <a:r>
              <a:rPr lang="it-IT" sz="1050" b="1" dirty="0" err="1"/>
              <a:t>experimental</a:t>
            </a:r>
            <a:r>
              <a:rPr lang="it-IT" sz="1050" b="1" dirty="0"/>
              <a:t> </a:t>
            </a:r>
            <a:r>
              <a:rPr lang="it-IT" sz="1050" b="1" dirty="0" err="1"/>
              <a:t>evidences</a:t>
            </a:r>
            <a:r>
              <a:rPr lang="it-IT" sz="1050" dirty="0"/>
              <a:t>. </a:t>
            </a:r>
            <a:r>
              <a:rPr lang="it-IT" sz="1050" dirty="0" err="1"/>
              <a:t>This</a:t>
            </a:r>
            <a:r>
              <a:rPr lang="it-IT" sz="1050" dirty="0"/>
              <a:t> </a:t>
            </a:r>
            <a:r>
              <a:rPr lang="it-IT" sz="1050" dirty="0" err="1"/>
              <a:t>parameterization</a:t>
            </a:r>
            <a:r>
              <a:rPr lang="it-IT" sz="1050" dirty="0"/>
              <a:t> </a:t>
            </a:r>
            <a:r>
              <a:rPr lang="it-IT" sz="1050" b="1" dirty="0" err="1"/>
              <a:t>allows</a:t>
            </a:r>
            <a:r>
              <a:rPr lang="it-IT" sz="1050" b="1" dirty="0"/>
              <a:t> a </a:t>
            </a:r>
            <a:r>
              <a:rPr lang="it-IT" sz="1050" b="1" dirty="0" err="1"/>
              <a:t>realistic</a:t>
            </a:r>
            <a:r>
              <a:rPr lang="it-IT" sz="1050" b="1" dirty="0"/>
              <a:t> device-</a:t>
            </a:r>
            <a:r>
              <a:rPr lang="it-IT" sz="1050" b="1" dirty="0" err="1"/>
              <a:t>level</a:t>
            </a:r>
            <a:r>
              <a:rPr lang="it-IT" sz="1050" b="1" dirty="0"/>
              <a:t> </a:t>
            </a:r>
            <a:r>
              <a:rPr lang="it-IT" sz="1050" b="1" dirty="0" err="1"/>
              <a:t>modeling</a:t>
            </a:r>
            <a:r>
              <a:rPr lang="it-IT" sz="1050" b="1" dirty="0"/>
              <a:t> </a:t>
            </a:r>
            <a:r>
              <a:rPr lang="it-IT" sz="1050" b="0" dirty="0"/>
              <a:t>and</a:t>
            </a:r>
            <a:r>
              <a:rPr lang="it-IT" sz="1050" b="1" dirty="0"/>
              <a:t> </a:t>
            </a:r>
            <a:r>
              <a:rPr lang="it-IT" sz="1050" b="1" dirty="0" err="1"/>
              <a:t>electrical</a:t>
            </a:r>
            <a:r>
              <a:rPr lang="it-IT" sz="1050" b="1" dirty="0"/>
              <a:t> behavior </a:t>
            </a:r>
            <a:r>
              <a:rPr lang="it-IT" sz="1050" b="1" dirty="0" err="1"/>
              <a:t>description</a:t>
            </a:r>
            <a:r>
              <a:rPr lang="it-IT" sz="1050" b="1" dirty="0"/>
              <a:t> </a:t>
            </a:r>
            <a:r>
              <a:rPr lang="it-IT" sz="1050" dirty="0"/>
              <a:t>in </a:t>
            </a:r>
            <a:r>
              <a:rPr lang="it-IT" sz="1050" dirty="0" err="1"/>
              <a:t>terms</a:t>
            </a:r>
            <a:r>
              <a:rPr lang="it-IT" sz="1050" dirty="0"/>
              <a:t> of </a:t>
            </a:r>
            <a:r>
              <a:rPr lang="it-IT" sz="1050" dirty="0" err="1"/>
              <a:t>space-charge</a:t>
            </a:r>
            <a:r>
              <a:rPr lang="it-IT" sz="1050" dirty="0"/>
              <a:t>, </a:t>
            </a:r>
            <a:r>
              <a:rPr lang="it-IT" sz="1050" dirty="0" err="1"/>
              <a:t>electric</a:t>
            </a:r>
            <a:r>
              <a:rPr lang="it-IT" sz="1050" dirty="0"/>
              <a:t> field </a:t>
            </a:r>
            <a:r>
              <a:rPr lang="it-IT" sz="1050" dirty="0" err="1"/>
              <a:t>profile</a:t>
            </a:r>
            <a:r>
              <a:rPr lang="it-IT" sz="1050" dirty="0"/>
              <a:t> and </a:t>
            </a:r>
            <a:r>
              <a:rPr lang="it-IT" sz="1050" dirty="0" err="1"/>
              <a:t>charge</a:t>
            </a:r>
            <a:r>
              <a:rPr lang="it-IT" sz="1050" dirty="0"/>
              <a:t> collection </a:t>
            </a:r>
            <a:r>
              <a:rPr lang="it-IT" sz="1050" dirty="0" err="1"/>
              <a:t>properties</a:t>
            </a:r>
            <a:r>
              <a:rPr lang="it-IT" sz="1050" dirty="0"/>
              <a:t>. The </a:t>
            </a:r>
            <a:r>
              <a:rPr lang="it-IT" sz="1050" b="1" dirty="0"/>
              <a:t>trapping </a:t>
            </a:r>
            <a:r>
              <a:rPr lang="it-IT" sz="1050" b="1" dirty="0" err="1"/>
              <a:t>mechanism</a:t>
            </a:r>
            <a:r>
              <a:rPr lang="it-IT" sz="1050" b="1" dirty="0"/>
              <a:t> </a:t>
            </a:r>
            <a:r>
              <a:rPr lang="it-IT" sz="1050" dirty="0"/>
              <a:t>can be </a:t>
            </a:r>
            <a:r>
              <a:rPr lang="it-IT" sz="1050" b="1" dirty="0" err="1"/>
              <a:t>described</a:t>
            </a:r>
            <a:r>
              <a:rPr lang="it-IT" sz="1050" dirty="0"/>
              <a:t> </a:t>
            </a:r>
            <a:r>
              <a:rPr lang="it-IT" sz="1050" b="1" dirty="0" err="1"/>
              <a:t>within</a:t>
            </a:r>
            <a:r>
              <a:rPr lang="it-IT" sz="1050" b="1" dirty="0"/>
              <a:t> the TCAD </a:t>
            </a:r>
            <a:r>
              <a:rPr lang="it-IT" sz="1050" b="1" dirty="0" err="1"/>
              <a:t>environment</a:t>
            </a:r>
            <a:r>
              <a:rPr lang="it-IT" sz="1050" b="1" dirty="0"/>
              <a:t> by</a:t>
            </a:r>
            <a:r>
              <a:rPr lang="it-IT" sz="1050" dirty="0"/>
              <a:t> the </a:t>
            </a:r>
            <a:r>
              <a:rPr lang="it-IT" sz="1050" b="1" dirty="0"/>
              <a:t>SRH </a:t>
            </a:r>
            <a:r>
              <a:rPr lang="it-IT" sz="1050" b="1" dirty="0" err="1"/>
              <a:t>statistics</a:t>
            </a:r>
            <a:r>
              <a:rPr lang="it-IT" sz="1050" b="1" dirty="0"/>
              <a:t> </a:t>
            </a:r>
            <a:r>
              <a:rPr lang="it-IT" sz="1050" dirty="0" err="1"/>
              <a:t>which</a:t>
            </a:r>
            <a:r>
              <a:rPr lang="it-IT" sz="1050" dirty="0"/>
              <a:t> </a:t>
            </a:r>
            <a:r>
              <a:rPr lang="it-IT" sz="1050" dirty="0" err="1"/>
              <a:t>calculate</a:t>
            </a:r>
            <a:r>
              <a:rPr lang="it-IT" sz="1050" dirty="0"/>
              <a:t> the </a:t>
            </a:r>
            <a:r>
              <a:rPr lang="it-IT" sz="1050" dirty="0" err="1"/>
              <a:t>effect</a:t>
            </a:r>
            <a:r>
              <a:rPr lang="it-IT" sz="1050" dirty="0"/>
              <a:t> of a single </a:t>
            </a:r>
            <a:r>
              <a:rPr lang="it-IT" sz="1050" dirty="0" err="1"/>
              <a:t>defect</a:t>
            </a:r>
            <a:r>
              <a:rPr lang="it-IT" sz="1050" dirty="0"/>
              <a:t> once </a:t>
            </a:r>
            <a:r>
              <a:rPr lang="it-IT" sz="1050" dirty="0" err="1"/>
              <a:t>its</a:t>
            </a:r>
            <a:r>
              <a:rPr lang="it-IT" sz="1050" dirty="0"/>
              <a:t> </a:t>
            </a:r>
            <a:r>
              <a:rPr lang="it-IT" sz="1050" dirty="0" err="1"/>
              <a:t>type</a:t>
            </a:r>
            <a:r>
              <a:rPr lang="it-IT" sz="1050" dirty="0"/>
              <a:t> (</a:t>
            </a:r>
            <a:r>
              <a:rPr lang="it-IT" sz="1050" dirty="0" err="1"/>
              <a:t>acceptor</a:t>
            </a:r>
            <a:r>
              <a:rPr lang="it-IT" sz="1050" dirty="0"/>
              <a:t> or </a:t>
            </a:r>
            <a:r>
              <a:rPr lang="it-IT" sz="1050" dirty="0" err="1"/>
              <a:t>donor</a:t>
            </a:r>
            <a:r>
              <a:rPr lang="it-IT" sz="1050" dirty="0"/>
              <a:t>), </a:t>
            </a:r>
            <a:r>
              <a:rPr lang="it-IT" sz="1050" dirty="0" err="1"/>
              <a:t>concentration</a:t>
            </a:r>
            <a:r>
              <a:rPr lang="it-IT" sz="1050" dirty="0"/>
              <a:t>, energy </a:t>
            </a:r>
            <a:r>
              <a:rPr lang="it-IT" sz="1050" dirty="0" err="1"/>
              <a:t>distribution</a:t>
            </a:r>
            <a:r>
              <a:rPr lang="it-IT" sz="1050" dirty="0"/>
              <a:t> and </a:t>
            </a:r>
            <a:r>
              <a:rPr lang="it-IT" sz="1050" dirty="0" err="1"/>
              <a:t>capture</a:t>
            </a:r>
            <a:r>
              <a:rPr lang="it-IT" sz="1050" dirty="0"/>
              <a:t> cross </a:t>
            </a:r>
            <a:r>
              <a:rPr lang="it-IT" sz="1050" dirty="0" err="1"/>
              <a:t>sections</a:t>
            </a:r>
            <a:r>
              <a:rPr lang="it-IT" sz="1050" dirty="0"/>
              <a:t> for </a:t>
            </a:r>
            <a:r>
              <a:rPr lang="it-IT" sz="1050" dirty="0" err="1"/>
              <a:t>both</a:t>
            </a:r>
            <a:r>
              <a:rPr lang="it-IT" sz="1050" dirty="0"/>
              <a:t> </a:t>
            </a:r>
            <a:r>
              <a:rPr lang="it-IT" sz="1050" dirty="0" err="1"/>
              <a:t>electrons</a:t>
            </a:r>
            <a:r>
              <a:rPr lang="it-IT" sz="1050" dirty="0"/>
              <a:t> and </a:t>
            </a:r>
            <a:r>
              <a:rPr lang="it-IT" sz="1050" dirty="0" err="1"/>
              <a:t>holes</a:t>
            </a:r>
            <a:r>
              <a:rPr lang="it-IT" sz="1050" dirty="0"/>
              <a:t>. </a:t>
            </a:r>
            <a:r>
              <a:rPr lang="it-IT" sz="1050" dirty="0" err="1"/>
              <a:t>This</a:t>
            </a:r>
            <a:r>
              <a:rPr lang="it-IT" sz="1050" dirty="0"/>
              <a:t> </a:t>
            </a:r>
            <a:r>
              <a:rPr lang="it-IT" sz="1050" b="1" dirty="0" err="1"/>
              <a:t>modeling</a:t>
            </a:r>
            <a:r>
              <a:rPr lang="it-IT" sz="1050" b="1" dirty="0"/>
              <a:t> </a:t>
            </a:r>
            <a:r>
              <a:rPr lang="it-IT" sz="1050" b="1" dirty="0" err="1"/>
              <a:t>scheme</a:t>
            </a:r>
            <a:r>
              <a:rPr lang="it-IT" sz="1050" b="1" dirty="0"/>
              <a:t> </a:t>
            </a:r>
            <a:r>
              <a:rPr lang="it-IT" sz="1050" dirty="0" err="1"/>
              <a:t>has</a:t>
            </a:r>
            <a:r>
              <a:rPr lang="it-IT" sz="1050" dirty="0"/>
              <a:t> </a:t>
            </a:r>
            <a:r>
              <a:rPr lang="it-IT" sz="1050" dirty="0" err="1"/>
              <a:t>been</a:t>
            </a:r>
            <a:r>
              <a:rPr lang="it-IT" sz="1050" dirty="0"/>
              <a:t> </a:t>
            </a:r>
            <a:r>
              <a:rPr lang="it-IT" sz="1050" dirty="0" err="1"/>
              <a:t>extensively</a:t>
            </a:r>
            <a:r>
              <a:rPr lang="it-IT" sz="1050" dirty="0"/>
              <a:t> </a:t>
            </a:r>
            <a:r>
              <a:rPr lang="it-IT" sz="1050" b="1" dirty="0" err="1"/>
              <a:t>validated</a:t>
            </a:r>
            <a:r>
              <a:rPr lang="it-IT" sz="1050" b="1" dirty="0"/>
              <a:t> by the </a:t>
            </a:r>
            <a:r>
              <a:rPr lang="it-IT" sz="1050" b="1" dirty="0" err="1"/>
              <a:t>comparison</a:t>
            </a:r>
            <a:r>
              <a:rPr lang="it-IT" sz="1050" b="1" dirty="0"/>
              <a:t> </a:t>
            </a:r>
            <a:r>
              <a:rPr lang="it-IT" sz="1050" b="1" dirty="0" err="1"/>
              <a:t>between</a:t>
            </a:r>
            <a:r>
              <a:rPr lang="it-IT" sz="1050" dirty="0"/>
              <a:t> TCAD </a:t>
            </a:r>
            <a:r>
              <a:rPr lang="it-IT" sz="1050" b="1" dirty="0" err="1"/>
              <a:t>simulations</a:t>
            </a:r>
            <a:r>
              <a:rPr lang="it-IT" sz="1050" dirty="0"/>
              <a:t> </a:t>
            </a:r>
            <a:r>
              <a:rPr lang="it-IT" sz="1050" b="1" dirty="0"/>
              <a:t>and</a:t>
            </a:r>
            <a:r>
              <a:rPr lang="it-IT" sz="1050" dirty="0"/>
              <a:t> </a:t>
            </a:r>
            <a:r>
              <a:rPr lang="it-IT" sz="1050" b="1" dirty="0" err="1"/>
              <a:t>experimental</a:t>
            </a:r>
            <a:r>
              <a:rPr lang="it-IT" sz="1050" b="1" dirty="0"/>
              <a:t> data </a:t>
            </a:r>
            <a:r>
              <a:rPr lang="it-IT" sz="1050" dirty="0"/>
              <a:t>in </a:t>
            </a:r>
            <a:r>
              <a:rPr lang="it-IT" sz="1050" dirty="0" err="1"/>
              <a:t>terms</a:t>
            </a:r>
            <a:r>
              <a:rPr lang="it-IT" sz="1050" dirty="0"/>
              <a:t> of </a:t>
            </a:r>
            <a:r>
              <a:rPr lang="it-IT" sz="1050" dirty="0" err="1"/>
              <a:t>current-voltage</a:t>
            </a:r>
            <a:r>
              <a:rPr lang="it-IT" sz="1050" dirty="0"/>
              <a:t> (I-V) and </a:t>
            </a:r>
            <a:r>
              <a:rPr lang="it-IT" sz="1050" dirty="0" err="1"/>
              <a:t>capacitance-voltage</a:t>
            </a:r>
            <a:r>
              <a:rPr lang="it-IT" sz="1050" dirty="0"/>
              <a:t> (C-V) </a:t>
            </a:r>
            <a:r>
              <a:rPr lang="it-IT" sz="1050" dirty="0" err="1"/>
              <a:t>analyses</a:t>
            </a:r>
            <a:r>
              <a:rPr lang="it-IT" sz="1050" dirty="0"/>
              <a:t> of </a:t>
            </a:r>
            <a:r>
              <a:rPr lang="it-IT" sz="1050" dirty="0" err="1"/>
              <a:t>dedicated</a:t>
            </a:r>
            <a:r>
              <a:rPr lang="it-IT" sz="1050" dirty="0"/>
              <a:t> test </a:t>
            </a:r>
            <a:r>
              <a:rPr lang="it-IT" sz="1050" dirty="0" err="1"/>
              <a:t>structures</a:t>
            </a:r>
            <a:r>
              <a:rPr lang="it-IT" sz="1050" dirty="0"/>
              <a:t> </a:t>
            </a:r>
            <a:r>
              <a:rPr lang="it-IT" sz="1050" dirty="0" err="1"/>
              <a:t>exposed</a:t>
            </a:r>
            <a:r>
              <a:rPr lang="it-IT" sz="1050" dirty="0"/>
              <a:t> to </a:t>
            </a:r>
            <a:r>
              <a:rPr lang="it-IT" sz="1050" dirty="0" err="1"/>
              <a:t>irradiation</a:t>
            </a:r>
            <a:r>
              <a:rPr lang="it-IT" sz="1050" dirty="0"/>
              <a:t>. The </a:t>
            </a:r>
            <a:r>
              <a:rPr lang="it-IT" sz="1050" dirty="0" err="1"/>
              <a:t>extensively</a:t>
            </a:r>
            <a:r>
              <a:rPr lang="it-IT" sz="1050" dirty="0"/>
              <a:t> </a:t>
            </a:r>
            <a:r>
              <a:rPr lang="it-IT" sz="1050" dirty="0" err="1"/>
              <a:t>reported</a:t>
            </a:r>
            <a:r>
              <a:rPr lang="it-IT" sz="1050" dirty="0"/>
              <a:t> </a:t>
            </a:r>
            <a:r>
              <a:rPr lang="it-IT" sz="1050" b="1" dirty="0"/>
              <a:t>good agreement </a:t>
            </a:r>
            <a:r>
              <a:rPr lang="it-IT" sz="1050" b="1" dirty="0" err="1"/>
              <a:t>between</a:t>
            </a:r>
            <a:r>
              <a:rPr lang="it-IT" sz="1050" b="1" dirty="0"/>
              <a:t> the </a:t>
            </a:r>
            <a:r>
              <a:rPr lang="it-IT" sz="1050" b="1" dirty="0" err="1"/>
              <a:t>two</a:t>
            </a:r>
            <a:r>
              <a:rPr lang="it-IT" sz="1050" b="1" dirty="0"/>
              <a:t> </a:t>
            </a:r>
            <a:r>
              <a:rPr lang="it-IT" sz="1050" dirty="0" err="1"/>
              <a:t>ensures</a:t>
            </a:r>
            <a:r>
              <a:rPr lang="it-IT" sz="1050" dirty="0"/>
              <a:t> the use of the model for the </a:t>
            </a:r>
            <a:r>
              <a:rPr lang="it-IT" sz="1050" dirty="0" err="1"/>
              <a:t>analysis</a:t>
            </a:r>
            <a:r>
              <a:rPr lang="it-IT" sz="1050" dirty="0"/>
              <a:t> and </a:t>
            </a:r>
            <a:r>
              <a:rPr lang="it-IT" sz="1050" dirty="0" err="1"/>
              <a:t>prediction</a:t>
            </a:r>
            <a:r>
              <a:rPr lang="it-IT" sz="1050" dirty="0"/>
              <a:t> of the radiation </a:t>
            </a:r>
            <a:r>
              <a:rPr lang="it-IT" sz="1050" dirty="0" err="1"/>
              <a:t>damage</a:t>
            </a:r>
            <a:r>
              <a:rPr lang="it-IT" sz="1050" dirty="0"/>
              <a:t> </a:t>
            </a:r>
            <a:r>
              <a:rPr lang="it-IT" sz="1050" dirty="0" err="1"/>
              <a:t>effects</a:t>
            </a:r>
            <a:r>
              <a:rPr lang="it-IT" sz="1050" dirty="0"/>
              <a:t> of </a:t>
            </a:r>
            <a:r>
              <a:rPr lang="it-IT" sz="1050" dirty="0" err="1"/>
              <a:t>different</a:t>
            </a:r>
            <a:r>
              <a:rPr lang="it-IT" sz="1050" dirty="0"/>
              <a:t> classes of devices.</a:t>
            </a:r>
            <a:endParaRPr lang="it-IT" sz="1050" b="0" kern="1200" dirty="0">
              <a:solidFill>
                <a:schemeClr val="tx1"/>
              </a:solidFill>
              <a:effectLst/>
              <a:latin typeface="Calibri" panose="020F0502020204030204" pitchFamily="34" charset="0"/>
              <a:ea typeface="+mn-ea"/>
              <a:cs typeface="Times New Roman" panose="02020603050405020304" pitchFamily="18" charset="0"/>
            </a:endParaRPr>
          </a:p>
          <a:p>
            <a:pPr marL="171450" indent="-171450" algn="just">
              <a:buFont typeface="Arial" panose="020B0604020202020204" pitchFamily="34" charset="0"/>
              <a:buChar char="•"/>
            </a:pPr>
            <a:endParaRPr lang="it-IT" sz="1050" b="0" dirty="0"/>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kern="1200" noProof="0" dirty="0">
              <a:solidFill>
                <a:schemeClr val="tx1"/>
              </a:solidFill>
              <a:latin typeface="+mn-lt"/>
              <a:ea typeface="+mn-ea"/>
              <a:cs typeface="+mn-cs"/>
            </a:endParaRPr>
          </a:p>
        </p:txBody>
      </p:sp>
      <p:sp>
        <p:nvSpPr>
          <p:cNvPr id="4" name="Segnaposto intestazione 3">
            <a:extLst>
              <a:ext uri="{FF2B5EF4-FFF2-40B4-BE49-F238E27FC236}">
                <a16:creationId xmlns:a16="http://schemas.microsoft.com/office/drawing/2014/main" id="{C4CEF546-90DF-4CAE-A19A-4B1E6FBA3408}"/>
              </a:ext>
            </a:extLst>
          </p:cNvPr>
          <p:cNvSpPr>
            <a:spLocks noGrp="1"/>
          </p:cNvSpPr>
          <p:nvPr>
            <p:ph type="hdr" sz="quarter"/>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Segnaposto piè di pagina 4">
            <a:extLst>
              <a:ext uri="{FF2B5EF4-FFF2-40B4-BE49-F238E27FC236}">
                <a16:creationId xmlns:a16="http://schemas.microsoft.com/office/drawing/2014/main" id="{00C7E735-B960-4C7F-887E-B0BB8C38BA42}"/>
              </a:ext>
            </a:extLst>
          </p:cNvPr>
          <p:cNvSpPr>
            <a:spLocks noGrp="1"/>
          </p:cNvSpPr>
          <p:nvPr>
            <p:ph type="ftr"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342" name="Segnaposto numero diapositiva 5">
            <a:extLst>
              <a:ext uri="{FF2B5EF4-FFF2-40B4-BE49-F238E27FC236}">
                <a16:creationId xmlns:a16="http://schemas.microsoft.com/office/drawing/2014/main" id="{24301778-02F2-4B0C-9E18-51EF2B18DAD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2043FBFB-0A29-4E02-9703-2D4A51413BA2}" type="slidenum">
              <a:rPr kumimoji="0" lang="it-IT" altLang="it-IT"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457200" rtl="0" eaLnBrk="1" fontAlgn="base" latinLnBrk="0" hangingPunct="1">
                <a:lnSpc>
                  <a:spcPct val="100000"/>
                </a:lnSpc>
                <a:spcBef>
                  <a:spcPct val="0"/>
                </a:spcBef>
                <a:spcAft>
                  <a:spcPct val="0"/>
                </a:spcAft>
                <a:buClrTx/>
                <a:buSzTx/>
                <a:buFontTx/>
                <a:buNone/>
                <a:tabLst/>
                <a:defRPr/>
              </a:pPr>
              <a:t>4</a:t>
            </a:fld>
            <a:endParaRPr kumimoji="0" lang="it-IT" altLang="it-IT"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2" name="Segnaposto data 1">
            <a:extLst>
              <a:ext uri="{FF2B5EF4-FFF2-40B4-BE49-F238E27FC236}">
                <a16:creationId xmlns:a16="http://schemas.microsoft.com/office/drawing/2014/main" id="{68AEA025-137F-45DB-A905-6832DE089AC3}"/>
              </a:ext>
            </a:extLst>
          </p:cNvPr>
          <p:cNvSpPr>
            <a:spLocks noGrp="1"/>
          </p:cNvSpPr>
          <p:nvPr>
            <p:ph type="dt" idx="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7A0FC3-1D3B-4A07-96D8-09203EB5BED0}" type="datetime1">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05/05/2025</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9068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immagine diapositiva 1">
            <a:extLst>
              <a:ext uri="{FF2B5EF4-FFF2-40B4-BE49-F238E27FC236}">
                <a16:creationId xmlns:a16="http://schemas.microsoft.com/office/drawing/2014/main" id="{54792A8C-03DD-47A0-8BF2-EF9DC052779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Segnaposto note 2">
            <a:extLst>
              <a:ext uri="{FF2B5EF4-FFF2-40B4-BE49-F238E27FC236}">
                <a16:creationId xmlns:a16="http://schemas.microsoft.com/office/drawing/2014/main" id="{AB4AAB23-3B62-41DA-9478-8ED9ADD2B7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noProof="0" dirty="0"/>
              <a:t>Than we have </a:t>
            </a:r>
            <a:r>
              <a:rPr lang="en-GB" altLang="it-IT" sz="1050" b="1" noProof="0" dirty="0"/>
              <a:t>validated this model with </a:t>
            </a:r>
            <a:r>
              <a:rPr lang="en-GB" altLang="it-IT" sz="1050" b="0" noProof="0" dirty="0"/>
              <a:t>Low-Gain Avalanche Diode measurements data.</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noProof="0" dirty="0"/>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noProof="0" dirty="0"/>
              <a:t>The </a:t>
            </a:r>
            <a:r>
              <a:rPr lang="en-GB" altLang="it-IT" sz="1050" b="1" noProof="0" dirty="0"/>
              <a:t>layout</a:t>
            </a:r>
            <a:r>
              <a:rPr lang="en-GB" altLang="it-IT" sz="1050" b="0" noProof="0" dirty="0"/>
              <a:t> of the simulated device </a:t>
            </a:r>
            <a:r>
              <a:rPr lang="en-GB" altLang="it-IT" sz="1050" b="1" noProof="0" dirty="0"/>
              <a:t>has been designed </a:t>
            </a:r>
            <a:r>
              <a:rPr lang="en-GB" altLang="it-IT" sz="1050" b="0" noProof="0" dirty="0"/>
              <a:t>in a </a:t>
            </a:r>
            <a:r>
              <a:rPr lang="en-GB" altLang="it-IT" sz="1050" b="1" i="1" noProof="0" dirty="0"/>
              <a:t>quasi-</a:t>
            </a:r>
            <a:r>
              <a:rPr lang="en-GB" altLang="it-IT" sz="1050" b="1" noProof="0" dirty="0"/>
              <a:t>mono dimensional domain</a:t>
            </a:r>
            <a:r>
              <a:rPr lang="en-GB" altLang="it-IT" sz="1050" b="0" noProof="0" dirty="0"/>
              <a:t>, since this helps to </a:t>
            </a:r>
            <a:r>
              <a:rPr lang="en-GB" altLang="it-IT" sz="1050" b="1" noProof="0" dirty="0"/>
              <a:t>focus the study </a:t>
            </a:r>
            <a:r>
              <a:rPr lang="en-GB" altLang="it-IT" sz="1050" b="0" noProof="0" dirty="0"/>
              <a:t>on the </a:t>
            </a:r>
            <a:r>
              <a:rPr lang="en-GB" altLang="it-IT" sz="1050" b="1" noProof="0" dirty="0"/>
              <a:t>main performances </a:t>
            </a:r>
            <a:r>
              <a:rPr lang="en-GB" altLang="it-IT" sz="1050" b="0" noProof="0" dirty="0"/>
              <a:t>of such a </a:t>
            </a:r>
            <a:r>
              <a:rPr lang="en-GB" altLang="it-IT" sz="1050" b="1" noProof="0" dirty="0"/>
              <a:t>complex structure</a:t>
            </a:r>
            <a:r>
              <a:rPr lang="en-GB" altLang="it-IT" sz="1050" b="0" noProof="0" dirty="0"/>
              <a:t>.</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noProof="0" dirty="0"/>
          </a:p>
          <a:p>
            <a:pPr marL="171450" indent="-171450" algn="just">
              <a:buFont typeface="Arial" panose="020B0604020202020204" pitchFamily="34" charset="0"/>
              <a:buChar char="•"/>
            </a:pPr>
            <a:r>
              <a:rPr lang="en-GB" altLang="it-IT" sz="1050" b="0" kern="1200" noProof="0" dirty="0">
                <a:solidFill>
                  <a:schemeClr val="tx1"/>
                </a:solidFill>
                <a:latin typeface="+mn-lt"/>
                <a:ea typeface="+mn-ea"/>
                <a:cs typeface="+mn-cs"/>
              </a:rPr>
              <a:t>A </a:t>
            </a:r>
            <a:r>
              <a:rPr lang="en-GB" altLang="it-IT" sz="1050" b="1" kern="1200" noProof="0" dirty="0">
                <a:solidFill>
                  <a:schemeClr val="tx1"/>
                </a:solidFill>
                <a:latin typeface="+mn-lt"/>
                <a:ea typeface="+mn-ea"/>
                <a:cs typeface="+mn-cs"/>
              </a:rPr>
              <a:t>Gaussian analytical profile </a:t>
            </a:r>
            <a:r>
              <a:rPr lang="en-GB" altLang="it-IT" sz="1050" b="0" kern="1200" noProof="0" dirty="0">
                <a:solidFill>
                  <a:schemeClr val="tx1"/>
                </a:solidFill>
                <a:latin typeface="+mn-lt"/>
                <a:ea typeface="+mn-ea"/>
                <a:cs typeface="+mn-cs"/>
              </a:rPr>
              <a:t>has been used for both the </a:t>
            </a:r>
            <a:r>
              <a:rPr lang="en-GB" altLang="it-IT" sz="1050" b="1" kern="1200" noProof="0" dirty="0">
                <a:solidFill>
                  <a:schemeClr val="tx1"/>
                </a:solidFill>
                <a:latin typeface="+mn-lt"/>
                <a:ea typeface="+mn-ea"/>
                <a:cs typeface="+mn-cs"/>
              </a:rPr>
              <a:t>highly doped n-type electrode </a:t>
            </a:r>
            <a:r>
              <a:rPr lang="en-GB" altLang="it-IT" sz="1050" b="0" kern="1200" noProof="0" dirty="0">
                <a:solidFill>
                  <a:schemeClr val="tx1"/>
                </a:solidFill>
                <a:latin typeface="+mn-lt"/>
                <a:ea typeface="+mn-ea"/>
                <a:cs typeface="+mn-cs"/>
              </a:rPr>
              <a:t>and for the </a:t>
            </a:r>
            <a:r>
              <a:rPr lang="en-GB" altLang="it-IT" sz="1050" b="1" kern="1200" noProof="0" dirty="0">
                <a:solidFill>
                  <a:schemeClr val="tx1"/>
                </a:solidFill>
                <a:latin typeface="+mn-lt"/>
                <a:ea typeface="+mn-ea"/>
                <a:cs typeface="+mn-cs"/>
              </a:rPr>
              <a:t>moderately doped p-type region</a:t>
            </a:r>
            <a:r>
              <a:rPr lang="en-GB" altLang="it-IT" sz="1050" b="0" kern="1200" noProof="0" dirty="0">
                <a:solidFill>
                  <a:schemeClr val="tx1"/>
                </a:solidFill>
                <a:latin typeface="+mn-lt"/>
                <a:ea typeface="+mn-ea"/>
                <a:cs typeface="+mn-cs"/>
              </a:rPr>
              <a:t> implanted below, which define the</a:t>
            </a:r>
            <a:r>
              <a:rPr lang="en-GB" altLang="it-IT" sz="1050" b="1" kern="1200" noProof="0" dirty="0">
                <a:solidFill>
                  <a:schemeClr val="tx1"/>
                </a:solidFill>
                <a:latin typeface="+mn-lt"/>
                <a:ea typeface="+mn-ea"/>
                <a:cs typeface="+mn-cs"/>
              </a:rPr>
              <a:t> multiplication region. </a:t>
            </a:r>
          </a:p>
          <a:p>
            <a:pPr marL="171450" indent="-171450" algn="just">
              <a:buFont typeface="Arial" panose="020B0604020202020204" pitchFamily="34" charset="0"/>
              <a:buChar char="•"/>
            </a:pPr>
            <a:r>
              <a:rPr lang="en-GB" altLang="it-IT" sz="1050" b="0" kern="1200" noProof="0" dirty="0">
                <a:solidFill>
                  <a:schemeClr val="tx1"/>
                </a:solidFill>
                <a:latin typeface="+mn-lt"/>
                <a:ea typeface="+mn-ea"/>
                <a:cs typeface="+mn-cs"/>
              </a:rPr>
              <a:t>The </a:t>
            </a:r>
            <a:r>
              <a:rPr lang="en-GB" altLang="it-IT" sz="1050" b="1" kern="1200" noProof="0" dirty="0">
                <a:solidFill>
                  <a:schemeClr val="tx1"/>
                </a:solidFill>
                <a:latin typeface="+mn-lt"/>
                <a:ea typeface="+mn-ea"/>
                <a:cs typeface="+mn-cs"/>
              </a:rPr>
              <a:t>peak doping concentration </a:t>
            </a:r>
            <a:r>
              <a:rPr lang="en-GB" altLang="it-IT" sz="1050" b="0" kern="1200" noProof="0" dirty="0">
                <a:solidFill>
                  <a:schemeClr val="tx1"/>
                </a:solidFill>
                <a:latin typeface="+mn-lt"/>
                <a:ea typeface="+mn-ea"/>
                <a:cs typeface="+mn-cs"/>
              </a:rPr>
              <a:t>and the </a:t>
            </a:r>
            <a:r>
              <a:rPr lang="en-GB" altLang="it-IT" sz="1050" b="1" kern="1200" noProof="0" dirty="0">
                <a:solidFill>
                  <a:schemeClr val="tx1"/>
                </a:solidFill>
                <a:latin typeface="+mn-lt"/>
                <a:ea typeface="+mn-ea"/>
                <a:cs typeface="+mn-cs"/>
              </a:rPr>
              <a:t>implantation depth</a:t>
            </a:r>
            <a:r>
              <a:rPr lang="en-GB" altLang="it-IT" sz="1050" b="0" kern="1200" noProof="0" dirty="0">
                <a:solidFill>
                  <a:schemeClr val="tx1"/>
                </a:solidFill>
                <a:latin typeface="+mn-lt"/>
                <a:ea typeface="+mn-ea"/>
                <a:cs typeface="+mn-cs"/>
              </a:rPr>
              <a:t> of the </a:t>
            </a:r>
            <a:r>
              <a:rPr lang="en-GB" altLang="it-IT" sz="1050" b="1" kern="1200" noProof="0" dirty="0">
                <a:solidFill>
                  <a:schemeClr val="tx1"/>
                </a:solidFill>
                <a:latin typeface="+mn-lt"/>
                <a:ea typeface="+mn-ea"/>
                <a:cs typeface="+mn-cs"/>
              </a:rPr>
              <a:t>p-type region </a:t>
            </a:r>
            <a:r>
              <a:rPr lang="en-GB" altLang="it-IT" sz="1050" b="0" kern="1200" noProof="0" dirty="0">
                <a:solidFill>
                  <a:schemeClr val="tx1"/>
                </a:solidFill>
                <a:latin typeface="+mn-lt"/>
                <a:ea typeface="+mn-ea"/>
                <a:cs typeface="+mn-cs"/>
              </a:rPr>
              <a:t>have been </a:t>
            </a:r>
            <a:r>
              <a:rPr lang="en-GB" altLang="it-IT" sz="1050" b="1" kern="1200" noProof="0" dirty="0">
                <a:solidFill>
                  <a:schemeClr val="tx1"/>
                </a:solidFill>
                <a:latin typeface="+mn-lt"/>
                <a:ea typeface="+mn-ea"/>
                <a:cs typeface="+mn-cs"/>
              </a:rPr>
              <a:t>carefully tuned </a:t>
            </a:r>
            <a:r>
              <a:rPr lang="en-GB" altLang="it-IT" sz="1050" b="0" kern="1200" noProof="0" dirty="0">
                <a:solidFill>
                  <a:schemeClr val="tx1"/>
                </a:solidFill>
                <a:latin typeface="+mn-lt"/>
                <a:ea typeface="+mn-ea"/>
                <a:cs typeface="+mn-cs"/>
              </a:rPr>
              <a:t>since </a:t>
            </a:r>
            <a:r>
              <a:rPr lang="en-GB" altLang="it-IT" sz="1050" b="1" kern="1200" noProof="0" dirty="0">
                <a:solidFill>
                  <a:schemeClr val="tx1"/>
                </a:solidFill>
                <a:latin typeface="+mn-lt"/>
                <a:ea typeface="+mn-ea"/>
                <a:cs typeface="+mn-cs"/>
              </a:rPr>
              <a:t>these parameters strongly influence the gain properties </a:t>
            </a:r>
            <a:r>
              <a:rPr lang="en-GB" altLang="it-IT" sz="1050" b="0" kern="1200" noProof="0" dirty="0">
                <a:solidFill>
                  <a:schemeClr val="tx1"/>
                </a:solidFill>
                <a:latin typeface="+mn-lt"/>
                <a:ea typeface="+mn-ea"/>
                <a:cs typeface="+mn-cs"/>
              </a:rPr>
              <a:t>of the device.</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050" b="0" kern="1200" noProof="0" dirty="0">
                <a:solidFill>
                  <a:schemeClr val="tx1"/>
                </a:solidFill>
                <a:latin typeface="+mn-lt"/>
                <a:ea typeface="+mn-ea"/>
                <a:cs typeface="+mn-cs"/>
              </a:rPr>
              <a:t>Moreover, the </a:t>
            </a:r>
            <a:r>
              <a:rPr lang="en-GB" sz="1050" b="1" kern="1200" noProof="0" dirty="0">
                <a:solidFill>
                  <a:schemeClr val="tx1"/>
                </a:solidFill>
                <a:latin typeface="+mn-lt"/>
                <a:ea typeface="+mn-ea"/>
                <a:cs typeface="+mn-cs"/>
              </a:rPr>
              <a:t>peak dose of the multiplication layer </a:t>
            </a:r>
            <a:r>
              <a:rPr lang="en-GB" sz="1050" b="0" kern="1200" noProof="0" dirty="0">
                <a:solidFill>
                  <a:schemeClr val="tx1"/>
                </a:solidFill>
                <a:latin typeface="+mn-lt"/>
                <a:ea typeface="+mn-ea"/>
                <a:cs typeface="+mn-cs"/>
              </a:rPr>
              <a:t>has been properly </a:t>
            </a:r>
            <a:r>
              <a:rPr lang="en-GB" sz="1050" b="1" kern="1200" noProof="0" dirty="0">
                <a:solidFill>
                  <a:schemeClr val="tx1"/>
                </a:solidFill>
                <a:latin typeface="+mn-lt"/>
                <a:ea typeface="+mn-ea"/>
                <a:cs typeface="+mn-cs"/>
              </a:rPr>
              <a:t>reduced for increasing values of fluence, </a:t>
            </a:r>
            <a:r>
              <a:rPr lang="en-GB" sz="1050" b="0" kern="1200" noProof="0" dirty="0">
                <a:solidFill>
                  <a:schemeClr val="tx1"/>
                </a:solidFill>
                <a:latin typeface="+mn-lt"/>
                <a:ea typeface="+mn-ea"/>
                <a:cs typeface="+mn-cs"/>
              </a:rPr>
              <a:t>in order to consider the </a:t>
            </a:r>
            <a:r>
              <a:rPr lang="en-GB" sz="1050" b="1" kern="1200" noProof="0" dirty="0">
                <a:solidFill>
                  <a:schemeClr val="tx1"/>
                </a:solidFill>
                <a:latin typeface="+mn-lt"/>
                <a:ea typeface="+mn-ea"/>
                <a:cs typeface="+mn-cs"/>
              </a:rPr>
              <a:t>acceptor-removal mechanism </a:t>
            </a:r>
            <a:r>
              <a:rPr lang="en-GB" sz="1050" b="0" kern="1200" noProof="0" dirty="0">
                <a:solidFill>
                  <a:schemeClr val="tx1"/>
                </a:solidFill>
                <a:latin typeface="+mn-lt"/>
                <a:ea typeface="+mn-ea"/>
                <a:cs typeface="+mn-cs"/>
              </a:rPr>
              <a:t>for the </a:t>
            </a:r>
            <a:r>
              <a:rPr lang="en-GB" sz="1050" b="1" kern="1200" noProof="0" dirty="0">
                <a:solidFill>
                  <a:schemeClr val="tx1"/>
                </a:solidFill>
                <a:latin typeface="+mn-lt"/>
                <a:ea typeface="+mn-ea"/>
                <a:cs typeface="+mn-cs"/>
              </a:rPr>
              <a:t>irradiated structures</a:t>
            </a:r>
            <a:r>
              <a:rPr lang="en-GB" sz="1050" b="0" kern="1200" noProof="0" dirty="0">
                <a:solidFill>
                  <a:schemeClr val="tx1"/>
                </a:solidFill>
                <a:latin typeface="+mn-lt"/>
                <a:ea typeface="+mn-ea"/>
                <a:cs typeface="+mn-cs"/>
              </a:rPr>
              <a:t>.</a:t>
            </a:r>
          </a:p>
          <a:p>
            <a:pPr marL="0" marR="0" lvl="0" indent="0" algn="just" defTabSz="6858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GB" sz="1050" b="0" kern="1200" noProof="0" dirty="0">
              <a:solidFill>
                <a:schemeClr val="tx1"/>
              </a:solidFill>
              <a:latin typeface="+mn-lt"/>
              <a:ea typeface="+mn-ea"/>
              <a:cs typeface="+mn-cs"/>
            </a:endParaRPr>
          </a:p>
          <a:p>
            <a:pPr marL="0" marR="0" lvl="0" indent="0" algn="just" defTabSz="685800" rtl="0" eaLnBrk="0" fontAlgn="base" latinLnBrk="0" hangingPunct="0">
              <a:lnSpc>
                <a:spcPct val="100000"/>
              </a:lnSpc>
              <a:spcBef>
                <a:spcPct val="30000"/>
              </a:spcBef>
              <a:spcAft>
                <a:spcPct val="0"/>
              </a:spcAft>
              <a:buClrTx/>
              <a:buSzTx/>
              <a:buFontTx/>
              <a:buNone/>
              <a:tabLst/>
              <a:defRPr/>
            </a:pPr>
            <a:r>
              <a:rPr lang="en-GB" sz="1050" b="1" u="sng" baseline="0" noProof="0" dirty="0"/>
              <a:t>ONLY IF TIME ALLOWS</a:t>
            </a:r>
            <a:r>
              <a:rPr lang="en-GB" sz="1050" b="1" baseline="0" noProof="0" dirty="0"/>
              <a:t>!</a:t>
            </a:r>
            <a:r>
              <a:rPr lang="en-GB" sz="1050" b="0" baseline="0" noProof="0" dirty="0"/>
              <a:t> </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noProof="0" dirty="0"/>
              <a:t>Indeed, </a:t>
            </a:r>
            <a:r>
              <a:rPr lang="en-GB" altLang="it-IT" sz="1050" b="1" noProof="0" dirty="0"/>
              <a:t>neglecting the edge of the multiplication implant</a:t>
            </a:r>
            <a:r>
              <a:rPr lang="en-GB" altLang="it-IT" sz="1050" b="0" noProof="0" dirty="0"/>
              <a:t>, the </a:t>
            </a:r>
            <a:r>
              <a:rPr lang="en-GB" altLang="it-IT" sz="1050" b="1" noProof="0" dirty="0"/>
              <a:t>breakdown voltage </a:t>
            </a:r>
            <a:r>
              <a:rPr lang="en-GB" altLang="it-IT" sz="1050" b="0" noProof="0" dirty="0"/>
              <a:t>is </a:t>
            </a:r>
            <a:r>
              <a:rPr lang="en-GB" altLang="it-IT" sz="1050" b="1" noProof="0" dirty="0"/>
              <a:t>only due to </a:t>
            </a:r>
            <a:r>
              <a:rPr lang="en-GB" altLang="it-IT" sz="1050" b="0" noProof="0" dirty="0"/>
              <a:t>the </a:t>
            </a:r>
            <a:r>
              <a:rPr lang="en-GB" altLang="it-IT" sz="1050" b="1" noProof="0" dirty="0"/>
              <a:t>high electric field in the core region </a:t>
            </a:r>
            <a:r>
              <a:rPr lang="en-GB" altLang="it-IT" sz="1050" b="0" noProof="0" dirty="0"/>
              <a:t>of the device.</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noProof="0" dirty="0"/>
              <a:t>Fully </a:t>
            </a:r>
            <a:r>
              <a:rPr lang="en-GB" altLang="it-IT" sz="1050" b="1" noProof="0" dirty="0"/>
              <a:t>2D</a:t>
            </a:r>
            <a:r>
              <a:rPr lang="en-GB" altLang="it-IT" sz="1050" b="0" noProof="0" dirty="0"/>
              <a:t> or </a:t>
            </a:r>
            <a:r>
              <a:rPr lang="en-GB" altLang="it-IT" sz="1050" b="1" noProof="0" dirty="0"/>
              <a:t>3D structures </a:t>
            </a:r>
            <a:r>
              <a:rPr lang="en-GB" altLang="it-IT" sz="1050" b="0" noProof="0" dirty="0"/>
              <a:t>would be needed to investigate the </a:t>
            </a:r>
            <a:r>
              <a:rPr lang="en-GB" altLang="it-IT" sz="1050" b="1" noProof="0" dirty="0"/>
              <a:t>breakdown voltage </a:t>
            </a:r>
            <a:r>
              <a:rPr lang="en-GB" altLang="it-IT" sz="1050" b="0" noProof="0" dirty="0"/>
              <a:t>of the device </a:t>
            </a:r>
            <a:r>
              <a:rPr lang="en-GB" altLang="it-IT" sz="1050" b="1" noProof="0" dirty="0"/>
              <a:t>due to the field distribution at the </a:t>
            </a:r>
            <a:r>
              <a:rPr lang="en-GB" altLang="it-IT" sz="1050" b="1" kern="1200" noProof="0" dirty="0">
                <a:solidFill>
                  <a:schemeClr val="tx1"/>
                </a:solidFill>
                <a:latin typeface="+mn-lt"/>
                <a:ea typeface="+mn-ea"/>
                <a:cs typeface="+mn-cs"/>
              </a:rPr>
              <a:t>edge of the implants</a:t>
            </a:r>
            <a:r>
              <a:rPr lang="en-GB" altLang="it-IT" sz="1050" b="0" kern="1200" noProof="0" dirty="0">
                <a:solidFill>
                  <a:schemeClr val="tx1"/>
                </a:solidFill>
                <a:latin typeface="+mn-lt"/>
                <a:ea typeface="+mn-ea"/>
                <a:cs typeface="+mn-cs"/>
              </a:rPr>
              <a:t>.</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kern="1200" noProof="0" dirty="0">
              <a:solidFill>
                <a:schemeClr val="tx1"/>
              </a:solidFill>
              <a:latin typeface="+mn-lt"/>
              <a:ea typeface="+mn-ea"/>
              <a:cs typeface="+mn-cs"/>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it-IT" sz="1050" b="0" kern="1200" noProof="0" dirty="0">
                <a:solidFill>
                  <a:schemeClr val="tx1"/>
                </a:solidFill>
                <a:latin typeface="+mn-lt"/>
                <a:ea typeface="+mn-ea"/>
                <a:cs typeface="+mn-cs"/>
              </a:rPr>
              <a:t>The </a:t>
            </a:r>
            <a:r>
              <a:rPr lang="en-GB" altLang="it-IT" sz="1050" b="1" kern="1200" noProof="0" dirty="0">
                <a:solidFill>
                  <a:schemeClr val="tx1"/>
                </a:solidFill>
                <a:latin typeface="+mn-lt"/>
                <a:ea typeface="+mn-ea"/>
                <a:cs typeface="+mn-cs"/>
              </a:rPr>
              <a:t>p-type epitaxial layer </a:t>
            </a:r>
            <a:r>
              <a:rPr lang="en-GB" altLang="it-IT" sz="1050" b="0" kern="1200" noProof="0" dirty="0">
                <a:solidFill>
                  <a:schemeClr val="tx1"/>
                </a:solidFill>
                <a:latin typeface="+mn-lt"/>
                <a:ea typeface="+mn-ea"/>
                <a:cs typeface="+mn-cs"/>
              </a:rPr>
              <a:t>has been described by a </a:t>
            </a:r>
            <a:r>
              <a:rPr lang="en-GB" altLang="it-IT" sz="1050" b="1" kern="1200" noProof="0" dirty="0">
                <a:solidFill>
                  <a:schemeClr val="tx1"/>
                </a:solidFill>
                <a:latin typeface="+mn-lt"/>
                <a:ea typeface="+mn-ea"/>
                <a:cs typeface="+mn-cs"/>
              </a:rPr>
              <a:t>uniform doping concentration</a:t>
            </a:r>
            <a:r>
              <a:rPr lang="en-GB" altLang="it-IT" sz="1050" b="0" kern="1200" noProof="0" dirty="0">
                <a:solidFill>
                  <a:schemeClr val="tx1"/>
                </a:solidFill>
                <a:latin typeface="+mn-lt"/>
                <a:ea typeface="+mn-ea"/>
                <a:cs typeface="+mn-cs"/>
              </a:rPr>
              <a:t>, whereas an </a:t>
            </a:r>
            <a:r>
              <a:rPr lang="en-GB" altLang="it-IT" sz="1050" b="1" kern="1200" noProof="0" dirty="0">
                <a:solidFill>
                  <a:schemeClr val="tx1"/>
                </a:solidFill>
                <a:latin typeface="+mn-lt"/>
                <a:ea typeface="+mn-ea"/>
                <a:cs typeface="+mn-cs"/>
              </a:rPr>
              <a:t>error function analytical profile </a:t>
            </a:r>
            <a:r>
              <a:rPr lang="en-GB" altLang="it-IT" sz="1050" b="0" kern="1200" noProof="0" dirty="0">
                <a:solidFill>
                  <a:schemeClr val="tx1"/>
                </a:solidFill>
                <a:latin typeface="+mn-lt"/>
                <a:ea typeface="+mn-ea"/>
                <a:cs typeface="+mn-cs"/>
              </a:rPr>
              <a:t>has been considered for the </a:t>
            </a:r>
            <a:r>
              <a:rPr lang="en-GB" altLang="it-IT" sz="1050" b="1" kern="1200" noProof="0" dirty="0">
                <a:solidFill>
                  <a:schemeClr val="tx1"/>
                </a:solidFill>
                <a:latin typeface="+mn-lt"/>
                <a:ea typeface="+mn-ea"/>
                <a:cs typeface="+mn-cs"/>
              </a:rPr>
              <a:t>backside highly doped p-type contact</a:t>
            </a:r>
            <a:r>
              <a:rPr lang="en-GB" altLang="it-IT" sz="1050" b="0" kern="1200" noProof="0" dirty="0">
                <a:solidFill>
                  <a:schemeClr val="tx1"/>
                </a:solidFill>
                <a:latin typeface="+mn-lt"/>
                <a:ea typeface="+mn-ea"/>
                <a:cs typeface="+mn-cs"/>
              </a:rPr>
              <a:t>.</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kern="1200" noProof="0" dirty="0">
              <a:solidFill>
                <a:schemeClr val="tx1"/>
              </a:solidFill>
              <a:latin typeface="+mn-lt"/>
              <a:ea typeface="+mn-ea"/>
              <a:cs typeface="+mn-cs"/>
            </a:endParaRPr>
          </a:p>
          <a:p>
            <a:pPr marL="171450" indent="-171450" algn="just">
              <a:buFont typeface="Arial" panose="020B0604020202020204" pitchFamily="34" charset="0"/>
              <a:buChar char="•"/>
            </a:pPr>
            <a:r>
              <a:rPr lang="it-IT" sz="1050" b="0" i="0" dirty="0" err="1"/>
              <a:t>Regarding</a:t>
            </a:r>
            <a:r>
              <a:rPr lang="it-IT" sz="1050" b="0" i="0" dirty="0"/>
              <a:t> the </a:t>
            </a:r>
            <a:r>
              <a:rPr lang="it-IT" sz="1050" b="1" i="0" dirty="0"/>
              <a:t>radiation </a:t>
            </a:r>
            <a:r>
              <a:rPr lang="it-IT" sz="1050" b="1" i="0" dirty="0" err="1"/>
              <a:t>damage</a:t>
            </a:r>
            <a:r>
              <a:rPr lang="it-IT" sz="1050" b="1" i="0" dirty="0"/>
              <a:t> model, </a:t>
            </a:r>
            <a:r>
              <a:rPr lang="it-IT" sz="1050" b="0" i="0" dirty="0"/>
              <a:t>t</a:t>
            </a:r>
            <a:r>
              <a:rPr lang="it-IT" sz="1050" b="0" dirty="0"/>
              <a:t>he </a:t>
            </a:r>
            <a:r>
              <a:rPr lang="en-GB" sz="1050" dirty="0">
                <a:effectLst/>
                <a:latin typeface="Calibri" panose="020F0502020204030204" pitchFamily="34" charset="0"/>
                <a:ea typeface="+mn-ea"/>
                <a:cs typeface="Times New Roman" panose="02020603050405020304" pitchFamily="18" charset="0"/>
              </a:rPr>
              <a:t>“</a:t>
            </a:r>
            <a:r>
              <a:rPr lang="en-GB" sz="1050" b="1" dirty="0">
                <a:effectLst/>
                <a:latin typeface="Calibri" panose="020F0502020204030204" pitchFamily="34" charset="0"/>
                <a:ea typeface="+mn-ea"/>
                <a:cs typeface="Times New Roman" panose="02020603050405020304" pitchFamily="18" charset="0"/>
              </a:rPr>
              <a:t>New University of </a:t>
            </a:r>
            <a:r>
              <a:rPr lang="it-IT" sz="1050" b="1" dirty="0"/>
              <a:t>Perugia TCAD model</a:t>
            </a:r>
            <a:r>
              <a:rPr lang="en-GB" sz="1050" dirty="0">
                <a:effectLst/>
                <a:latin typeface="Calibri" panose="020F0502020204030204" pitchFamily="34" charset="0"/>
                <a:ea typeface="+mn-ea"/>
                <a:cs typeface="Times New Roman" panose="02020603050405020304" pitchFamily="18" charset="0"/>
              </a:rPr>
              <a:t>”</a:t>
            </a:r>
            <a:r>
              <a:rPr lang="it-IT" sz="1050" b="0" dirty="0">
                <a:effectLst/>
                <a:latin typeface="+mn-lt"/>
                <a:ea typeface="+mn-ea"/>
                <a:cs typeface="+mn-cs"/>
              </a:rPr>
              <a:t> </a:t>
            </a:r>
            <a:r>
              <a:rPr lang="it-IT" sz="1050" b="1" dirty="0" err="1">
                <a:effectLst/>
                <a:latin typeface="+mn-lt"/>
                <a:ea typeface="+mn-ea"/>
                <a:cs typeface="+mn-cs"/>
              </a:rPr>
              <a:t>scheme</a:t>
            </a:r>
            <a:r>
              <a:rPr lang="it-IT" sz="1050" b="1" dirty="0">
                <a:effectLst/>
                <a:latin typeface="+mn-lt"/>
                <a:ea typeface="+mn-ea"/>
                <a:cs typeface="+mn-cs"/>
              </a:rPr>
              <a:t> </a:t>
            </a:r>
            <a:r>
              <a:rPr lang="it-IT" sz="1050" b="0" dirty="0" err="1">
                <a:effectLst/>
                <a:latin typeface="+mn-lt"/>
                <a:ea typeface="+mn-ea"/>
                <a:cs typeface="+mn-cs"/>
              </a:rPr>
              <a:t>has</a:t>
            </a:r>
            <a:r>
              <a:rPr lang="it-IT" sz="1050" b="0" dirty="0">
                <a:effectLst/>
                <a:latin typeface="+mn-lt"/>
                <a:ea typeface="+mn-ea"/>
                <a:cs typeface="+mn-cs"/>
              </a:rPr>
              <a:t> </a:t>
            </a:r>
            <a:r>
              <a:rPr lang="it-IT" sz="1050" b="0" dirty="0" err="1">
                <a:effectLst/>
                <a:latin typeface="+mn-lt"/>
                <a:ea typeface="+mn-ea"/>
                <a:cs typeface="+mn-cs"/>
              </a:rPr>
              <a:t>been</a:t>
            </a:r>
            <a:r>
              <a:rPr lang="it-IT" sz="1050" b="0" dirty="0">
                <a:effectLst/>
                <a:latin typeface="+mn-lt"/>
                <a:ea typeface="+mn-ea"/>
                <a:cs typeface="+mn-cs"/>
              </a:rPr>
              <a:t> </a:t>
            </a:r>
            <a:r>
              <a:rPr lang="it-IT" sz="1050" b="0" i="0" dirty="0" err="1"/>
              <a:t>implemented</a:t>
            </a:r>
            <a:r>
              <a:rPr lang="it-IT" sz="1050" b="0" i="0" dirty="0"/>
              <a:t> in the </a:t>
            </a:r>
            <a:r>
              <a:rPr lang="it-IT" sz="1050" b="0" i="0" dirty="0" err="1"/>
              <a:t>simulation</a:t>
            </a:r>
            <a:r>
              <a:rPr lang="it-IT" sz="1050" b="0" i="0" dirty="0"/>
              <a:t> framework</a:t>
            </a:r>
            <a:r>
              <a:rPr lang="it-IT" sz="1050" b="0" dirty="0">
                <a:effectLst/>
                <a:latin typeface="+mn-lt"/>
                <a:ea typeface="+mn-ea"/>
                <a:cs typeface="+mn-cs"/>
              </a:rPr>
              <a:t>. </a:t>
            </a:r>
          </a:p>
          <a:p>
            <a:pPr marL="171450" indent="-171450" algn="just">
              <a:buFont typeface="Arial" panose="020B0604020202020204" pitchFamily="34" charset="0"/>
              <a:buChar char="•"/>
            </a:pPr>
            <a:r>
              <a:rPr lang="it-IT" sz="1050" b="0" dirty="0" err="1">
                <a:effectLst/>
                <a:latin typeface="+mn-lt"/>
                <a:ea typeface="+mn-ea"/>
                <a:cs typeface="+mn-cs"/>
              </a:rPr>
              <a:t>This</a:t>
            </a:r>
            <a:r>
              <a:rPr lang="it-IT" sz="1050" b="0" dirty="0">
                <a:effectLst/>
                <a:latin typeface="+mn-lt"/>
                <a:ea typeface="+mn-ea"/>
                <a:cs typeface="+mn-cs"/>
              </a:rPr>
              <a:t> model </a:t>
            </a:r>
            <a:r>
              <a:rPr lang="en-GB" sz="1050" dirty="0">
                <a:effectLst/>
                <a:latin typeface="Calibri" panose="020F0502020204030204" pitchFamily="34" charset="0"/>
                <a:ea typeface="+mn-ea"/>
                <a:cs typeface="Times New Roman" panose="02020603050405020304" pitchFamily="18" charset="0"/>
              </a:rPr>
              <a:t>allows to consider the </a:t>
            </a:r>
            <a:r>
              <a:rPr lang="en-GB" sz="1050" b="1" dirty="0">
                <a:effectLst/>
                <a:latin typeface="Calibri" panose="020F0502020204030204" pitchFamily="34" charset="0"/>
                <a:ea typeface="+mn-ea"/>
                <a:cs typeface="Times New Roman" panose="02020603050405020304" pitchFamily="18" charset="0"/>
              </a:rPr>
              <a:t>comprehensive </a:t>
            </a:r>
            <a:r>
              <a:rPr lang="it-IT" sz="1050" b="1" dirty="0" err="1"/>
              <a:t>surface</a:t>
            </a:r>
            <a:r>
              <a:rPr lang="it-IT" sz="1050" b="1" dirty="0"/>
              <a:t> and bulk radiation </a:t>
            </a:r>
            <a:r>
              <a:rPr lang="it-IT" sz="1050" b="1" dirty="0" err="1"/>
              <a:t>damage</a:t>
            </a:r>
            <a:r>
              <a:rPr lang="it-IT" sz="1050" b="1" dirty="0"/>
              <a:t> </a:t>
            </a:r>
            <a:r>
              <a:rPr lang="it-IT" sz="1050" b="1" dirty="0" err="1"/>
              <a:t>effects</a:t>
            </a:r>
            <a:r>
              <a:rPr lang="it-IT" sz="1050" b="0" dirty="0"/>
              <a:t> in silicon </a:t>
            </a:r>
            <a:r>
              <a:rPr lang="it-IT" sz="1050" b="1" dirty="0"/>
              <a:t>by</a:t>
            </a:r>
            <a:r>
              <a:rPr lang="it-IT" sz="1050" b="0" dirty="0"/>
              <a:t> </a:t>
            </a:r>
            <a:r>
              <a:rPr lang="it-IT" sz="1050" b="0" dirty="0" err="1"/>
              <a:t>means</a:t>
            </a:r>
            <a:r>
              <a:rPr lang="it-IT" sz="1050" b="0" dirty="0"/>
              <a:t> of </a:t>
            </a:r>
            <a:r>
              <a:rPr lang="it-IT" sz="1050" b="1" dirty="0"/>
              <a:t>a limited set </a:t>
            </a:r>
            <a:r>
              <a:rPr lang="it-IT" sz="1050" b="0" dirty="0"/>
              <a:t>of </a:t>
            </a:r>
            <a:r>
              <a:rPr lang="it-IT" sz="1050" b="1" dirty="0" err="1"/>
              <a:t>physically</a:t>
            </a:r>
            <a:r>
              <a:rPr lang="it-IT" sz="1050" b="1" dirty="0"/>
              <a:t> </a:t>
            </a:r>
            <a:r>
              <a:rPr lang="it-IT" sz="1050" b="1" dirty="0" err="1"/>
              <a:t>meaningful</a:t>
            </a:r>
            <a:r>
              <a:rPr lang="it-IT" sz="1050" b="1" dirty="0"/>
              <a:t> deep-</a:t>
            </a:r>
            <a:r>
              <a:rPr lang="it-IT" sz="1050" b="1" dirty="0" err="1"/>
              <a:t>level</a:t>
            </a:r>
            <a:r>
              <a:rPr lang="it-IT" sz="1050" b="1" dirty="0"/>
              <a:t> radiation-</a:t>
            </a:r>
            <a:r>
              <a:rPr lang="it-IT" sz="1050" b="1" dirty="0" err="1"/>
              <a:t>induced</a:t>
            </a:r>
            <a:r>
              <a:rPr lang="it-IT" sz="1050" b="1" dirty="0"/>
              <a:t> </a:t>
            </a:r>
            <a:r>
              <a:rPr lang="it-IT" sz="1050" b="1" dirty="0" err="1"/>
              <a:t>traps</a:t>
            </a:r>
            <a:r>
              <a:rPr lang="it-IT" sz="1050" b="0" dirty="0"/>
              <a:t>.</a:t>
            </a:r>
          </a:p>
          <a:p>
            <a:pPr marL="0" indent="0" algn="just">
              <a:buFont typeface="Arial" panose="020B0604020202020204" pitchFamily="34" charset="0"/>
              <a:buNone/>
            </a:pPr>
            <a:endParaRPr lang="it-IT" sz="1050" b="0" dirty="0"/>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it-IT" sz="1050" b="1" i="0" kern="1200" dirty="0">
                <a:solidFill>
                  <a:schemeClr val="tx1"/>
                </a:solidFill>
                <a:effectLst/>
                <a:latin typeface="Calibri" panose="020F0502020204030204" pitchFamily="34" charset="0"/>
                <a:ea typeface="+mn-ea"/>
                <a:cs typeface="Times New Roman" panose="02020603050405020304" pitchFamily="18" charset="0"/>
              </a:rPr>
              <a:t>Surface =&gt; </a:t>
            </a:r>
            <a:r>
              <a:rPr lang="it-IT" sz="1050" b="1" i="0" kern="1200" dirty="0" err="1">
                <a:solidFill>
                  <a:schemeClr val="tx1"/>
                </a:solidFill>
                <a:effectLst/>
                <a:latin typeface="Calibri" panose="020F0502020204030204" pitchFamily="34" charset="0"/>
                <a:ea typeface="+mn-ea"/>
                <a:cs typeface="Times New Roman" panose="02020603050405020304" pitchFamily="18" charset="0"/>
              </a:rPr>
              <a:t>two</a:t>
            </a:r>
            <a:r>
              <a:rPr lang="it-IT" sz="1050" b="1" i="0" kern="1200" dirty="0">
                <a:solidFill>
                  <a:schemeClr val="tx1"/>
                </a:solidFill>
                <a:effectLst/>
                <a:latin typeface="Calibri" panose="020F0502020204030204" pitchFamily="34" charset="0"/>
                <a:ea typeface="+mn-ea"/>
                <a:cs typeface="Times New Roman" panose="02020603050405020304" pitchFamily="18" charset="0"/>
              </a:rPr>
              <a: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trapped</a:t>
            </a:r>
            <a:r>
              <a:rPr lang="it-IT" sz="1050" b="1" kern="1200" dirty="0">
                <a:solidFill>
                  <a:schemeClr val="tx1"/>
                </a:solidFill>
                <a:effectLst/>
                <a:latin typeface="Calibri" panose="020F0502020204030204" pitchFamily="34" charset="0"/>
                <a:ea typeface="+mn-ea"/>
                <a:cs typeface="Times New Roman" panose="02020603050405020304" pitchFamily="18" charset="0"/>
              </a:rPr>
              <a: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states</a:t>
            </a:r>
            <a:r>
              <a:rPr lang="it-IT" sz="1050" b="0" kern="1200" dirty="0">
                <a:solidFill>
                  <a:schemeClr val="tx1"/>
                </a:solidFill>
                <a:effectLst/>
                <a:latin typeface="Calibri" panose="020F0502020204030204" pitchFamily="34" charset="0"/>
                <a:ea typeface="+mn-ea"/>
                <a:cs typeface="Times New Roman" panose="02020603050405020304" pitchFamily="18" charset="0"/>
              </a:rPr>
              <a:t>: one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acceptor</a:t>
            </a:r>
            <a:r>
              <a:rPr lang="it-IT" sz="1050" b="0" kern="1200" dirty="0">
                <a:solidFill>
                  <a:schemeClr val="tx1"/>
                </a:solidFill>
                <a:effectLst/>
                <a:latin typeface="Calibri" panose="020F0502020204030204" pitchFamily="34" charset="0"/>
                <a:ea typeface="+mn-ea"/>
                <a:cs typeface="Times New Roman" panose="02020603050405020304" pitchFamily="18" charset="0"/>
              </a:rPr>
              <a:t> and one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donor</a:t>
            </a:r>
            <a:r>
              <a:rPr lang="it-IT" sz="1050" b="0" kern="1200" dirty="0">
                <a:solidFill>
                  <a:schemeClr val="tx1"/>
                </a:solidFill>
                <a:effectLst/>
                <a:latin typeface="Calibri" panose="020F0502020204030204" pitchFamily="34" charset="0"/>
                <a:ea typeface="+mn-ea"/>
                <a:cs typeface="Times New Roman" panose="02020603050405020304" pitchFamily="18" charset="0"/>
              </a:rPr>
              <a:t>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type</a:t>
            </a:r>
            <a:endParaRPr lang="it-IT" sz="1050" b="0" kern="1200" dirty="0">
              <a:solidFill>
                <a:schemeClr val="tx1"/>
              </a:solidFill>
              <a:effectLst/>
              <a:latin typeface="Calibri" panose="020F0502020204030204" pitchFamily="34" charset="0"/>
              <a:ea typeface="+mn-ea"/>
              <a:cs typeface="Times New Roman" panose="02020603050405020304" pitchFamily="18" charset="0"/>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it-IT" sz="1050" b="1" kern="1200" dirty="0">
                <a:solidFill>
                  <a:schemeClr val="tx1"/>
                </a:solidFill>
                <a:effectLst/>
                <a:latin typeface="Calibri" panose="020F0502020204030204" pitchFamily="34" charset="0"/>
                <a:ea typeface="+mn-ea"/>
                <a:cs typeface="Times New Roman" panose="02020603050405020304" pitchFamily="18" charset="0"/>
              </a:rPr>
              <a:t>Bulk =&gt;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three</a:t>
            </a:r>
            <a:r>
              <a:rPr lang="it-IT" sz="1050" b="1" kern="1200" dirty="0">
                <a:solidFill>
                  <a:schemeClr val="tx1"/>
                </a:solidFill>
                <a:effectLst/>
                <a:latin typeface="Calibri" panose="020F0502020204030204" pitchFamily="34" charset="0"/>
                <a:ea typeface="+mn-ea"/>
                <a:cs typeface="Times New Roman" panose="02020603050405020304" pitchFamily="18" charset="0"/>
              </a:rPr>
              <a: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trapped</a:t>
            </a:r>
            <a:r>
              <a:rPr lang="it-IT" sz="1050" b="1" kern="1200" dirty="0">
                <a:solidFill>
                  <a:schemeClr val="tx1"/>
                </a:solidFill>
                <a:effectLst/>
                <a:latin typeface="Calibri" panose="020F0502020204030204" pitchFamily="34" charset="0"/>
                <a:ea typeface="+mn-ea"/>
                <a:cs typeface="Times New Roman" panose="02020603050405020304" pitchFamily="18" charset="0"/>
              </a:rPr>
              <a:t> </a:t>
            </a:r>
            <a:r>
              <a:rPr lang="it-IT" sz="1050" b="1" kern="1200" dirty="0" err="1">
                <a:solidFill>
                  <a:schemeClr val="tx1"/>
                </a:solidFill>
                <a:effectLst/>
                <a:latin typeface="Calibri" panose="020F0502020204030204" pitchFamily="34" charset="0"/>
                <a:ea typeface="+mn-ea"/>
                <a:cs typeface="Times New Roman" panose="02020603050405020304" pitchFamily="18" charset="0"/>
              </a:rPr>
              <a:t>states</a:t>
            </a:r>
            <a:r>
              <a:rPr lang="it-IT" sz="1050" b="0" kern="1200" dirty="0">
                <a:solidFill>
                  <a:schemeClr val="tx1"/>
                </a:solidFill>
                <a:effectLst/>
                <a:latin typeface="Calibri" panose="020F0502020204030204" pitchFamily="34" charset="0"/>
                <a:ea typeface="+mn-ea"/>
                <a:cs typeface="Times New Roman" panose="02020603050405020304" pitchFamily="18" charset="0"/>
              </a:rPr>
              <a:t>: 2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acceptors</a:t>
            </a:r>
            <a:r>
              <a:rPr lang="it-IT" sz="1050" b="0" kern="1200" dirty="0">
                <a:solidFill>
                  <a:schemeClr val="tx1"/>
                </a:solidFill>
                <a:effectLst/>
                <a:latin typeface="Calibri" panose="020F0502020204030204" pitchFamily="34" charset="0"/>
                <a:ea typeface="+mn-ea"/>
                <a:cs typeface="Times New Roman" panose="02020603050405020304" pitchFamily="18" charset="0"/>
              </a:rPr>
              <a:t>, 1 </a:t>
            </a:r>
            <a:r>
              <a:rPr lang="it-IT" sz="1050" b="0" kern="1200" dirty="0" err="1">
                <a:solidFill>
                  <a:schemeClr val="tx1"/>
                </a:solidFill>
                <a:effectLst/>
                <a:latin typeface="Calibri" panose="020F0502020204030204" pitchFamily="34" charset="0"/>
                <a:ea typeface="+mn-ea"/>
                <a:cs typeface="Times New Roman" panose="02020603050405020304" pitchFamily="18" charset="0"/>
              </a:rPr>
              <a:t>donor</a:t>
            </a:r>
            <a:endParaRPr lang="it-IT" sz="1050" b="0" kern="1200" dirty="0">
              <a:solidFill>
                <a:schemeClr val="tx1"/>
              </a:solidFill>
              <a:effectLst/>
              <a:latin typeface="Calibri" panose="020F0502020204030204" pitchFamily="34" charset="0"/>
              <a:ea typeface="+mn-ea"/>
              <a:cs typeface="Times New Roman" panose="02020603050405020304" pitchFamily="18" charset="0"/>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it-IT" sz="1050" b="0" kern="1200" dirty="0">
              <a:solidFill>
                <a:schemeClr val="tx1"/>
              </a:solidFill>
              <a:effectLst/>
              <a:latin typeface="Calibri" panose="020F0502020204030204" pitchFamily="34" charset="0"/>
              <a:ea typeface="+mn-ea"/>
              <a:cs typeface="Times New Roman" panose="02020603050405020304" pitchFamily="18" charset="0"/>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it-IT" sz="1050" b="0" baseline="0" dirty="0"/>
              <a:t>The </a:t>
            </a:r>
            <a:r>
              <a:rPr lang="it-IT" sz="1050" b="1" baseline="0" dirty="0" err="1"/>
              <a:t>surface</a:t>
            </a:r>
            <a:r>
              <a:rPr lang="it-IT" sz="1050" b="1" baseline="0" dirty="0"/>
              <a:t> </a:t>
            </a:r>
            <a:r>
              <a:rPr lang="it-IT" sz="1050" b="1" baseline="0" dirty="0" err="1"/>
              <a:t>recombination</a:t>
            </a:r>
            <a:r>
              <a:rPr lang="it-IT" sz="1050" b="1" baseline="0" dirty="0"/>
              <a:t> </a:t>
            </a:r>
            <a:r>
              <a:rPr lang="it-IT" sz="1050" b="1" baseline="0" dirty="0" err="1"/>
              <a:t>velocity</a:t>
            </a:r>
            <a:r>
              <a:rPr lang="it-IT" sz="1050" b="1" baseline="0" dirty="0"/>
              <a:t> </a:t>
            </a:r>
            <a:r>
              <a:rPr lang="it-IT" sz="1050" b="1" baseline="0" dirty="0" err="1"/>
              <a:t>parameter</a:t>
            </a:r>
            <a:r>
              <a:rPr lang="it-IT" sz="1050" b="1" baseline="0" dirty="0"/>
              <a:t> </a:t>
            </a:r>
            <a:r>
              <a:rPr lang="it-IT" sz="1050" b="0" baseline="0" dirty="0" err="1"/>
              <a:t>is</a:t>
            </a:r>
            <a:r>
              <a:rPr lang="it-IT" sz="1050" b="0" baseline="0" dirty="0"/>
              <a:t> </a:t>
            </a:r>
            <a:r>
              <a:rPr lang="it-IT" sz="1050" b="1" baseline="0" dirty="0"/>
              <a:t>self-</a:t>
            </a:r>
            <a:r>
              <a:rPr lang="it-IT" sz="1050" b="1" baseline="0" dirty="0" err="1"/>
              <a:t>consistently</a:t>
            </a:r>
            <a:r>
              <a:rPr lang="it-IT" sz="1050" b="1" baseline="0" dirty="0"/>
              <a:t> </a:t>
            </a:r>
            <a:r>
              <a:rPr lang="it-IT" sz="1050" b="1" baseline="0" dirty="0" err="1"/>
              <a:t>defined</a:t>
            </a:r>
            <a:r>
              <a:rPr lang="it-IT" sz="1050" b="1" baseline="0" dirty="0"/>
              <a:t> </a:t>
            </a:r>
            <a:r>
              <a:rPr lang="it-IT" sz="1050" b="0" baseline="0" dirty="0"/>
              <a:t>with the </a:t>
            </a:r>
            <a:r>
              <a:rPr lang="it-IT" sz="1050" b="1" baseline="0" dirty="0" err="1"/>
              <a:t>traps</a:t>
            </a:r>
            <a:r>
              <a:rPr lang="it-IT" sz="1050" b="0" baseline="0" dirty="0"/>
              <a:t>.</a:t>
            </a: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it-IT" sz="1050" b="0" kern="1200" baseline="0" dirty="0">
              <a:solidFill>
                <a:schemeClr val="tx1"/>
              </a:solidFill>
              <a:effectLst/>
              <a:latin typeface="Calibri" panose="020F0502020204030204" pitchFamily="34" charset="0"/>
              <a:ea typeface="+mn-ea"/>
              <a:cs typeface="Times New Roman" panose="02020603050405020304" pitchFamily="18" charset="0"/>
            </a:endParaRPr>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it-IT" sz="1050" b="0" dirty="0"/>
              <a:t>In the «</a:t>
            </a:r>
            <a:r>
              <a:rPr lang="it-IT" sz="1050" b="1" dirty="0"/>
              <a:t>New University of Perugia TCAD Model</a:t>
            </a:r>
            <a:r>
              <a:rPr lang="it-IT" sz="1050" b="0" dirty="0"/>
              <a:t>», </a:t>
            </a:r>
            <a:r>
              <a:rPr lang="it-IT" sz="1050" b="1" dirty="0"/>
              <a:t>bulk and </a:t>
            </a:r>
            <a:r>
              <a:rPr lang="it-IT" sz="1050" b="1" dirty="0" err="1"/>
              <a:t>surface</a:t>
            </a:r>
            <a:r>
              <a:rPr lang="it-IT" sz="1050" b="1" dirty="0"/>
              <a:t> radiation </a:t>
            </a:r>
            <a:r>
              <a:rPr lang="it-IT" sz="1050" b="1" dirty="0" err="1"/>
              <a:t>damage</a:t>
            </a:r>
            <a:r>
              <a:rPr lang="it-IT" sz="1050" b="1" dirty="0"/>
              <a:t> </a:t>
            </a:r>
            <a:r>
              <a:rPr lang="it-IT" sz="1050" b="1" dirty="0" err="1"/>
              <a:t>effects</a:t>
            </a:r>
            <a:r>
              <a:rPr lang="it-IT" sz="1050" b="1" dirty="0"/>
              <a:t> </a:t>
            </a:r>
            <a:r>
              <a:rPr lang="it-IT" sz="1050" dirty="0" err="1"/>
              <a:t>have</a:t>
            </a:r>
            <a:r>
              <a:rPr lang="it-IT" sz="1050" dirty="0"/>
              <a:t> </a:t>
            </a:r>
            <a:r>
              <a:rPr lang="it-IT" sz="1050" dirty="0" err="1"/>
              <a:t>been</a:t>
            </a:r>
            <a:r>
              <a:rPr lang="it-IT" sz="1050" dirty="0"/>
              <a:t> </a:t>
            </a:r>
            <a:r>
              <a:rPr lang="it-IT" sz="1050" dirty="0" err="1"/>
              <a:t>modelled</a:t>
            </a:r>
            <a:r>
              <a:rPr lang="it-IT" sz="1050" dirty="0"/>
              <a:t> by </a:t>
            </a:r>
            <a:r>
              <a:rPr lang="it-IT" sz="1050" dirty="0" err="1"/>
              <a:t>means</a:t>
            </a:r>
            <a:r>
              <a:rPr lang="it-IT" sz="1050" dirty="0"/>
              <a:t> of a </a:t>
            </a:r>
            <a:r>
              <a:rPr lang="it-IT" sz="1050" b="1" dirty="0"/>
              <a:t>limited set </a:t>
            </a:r>
            <a:r>
              <a:rPr lang="it-IT" sz="1050" dirty="0"/>
              <a:t>of </a:t>
            </a:r>
            <a:r>
              <a:rPr lang="it-IT" sz="1050" b="1" dirty="0" err="1"/>
              <a:t>physically</a:t>
            </a:r>
            <a:r>
              <a:rPr lang="it-IT" sz="1050" b="1" dirty="0"/>
              <a:t> </a:t>
            </a:r>
            <a:r>
              <a:rPr lang="it-IT" sz="1050" b="1" dirty="0" err="1"/>
              <a:t>meaningful</a:t>
            </a:r>
            <a:r>
              <a:rPr lang="it-IT" sz="1050" b="1" dirty="0"/>
              <a:t> deep-</a:t>
            </a:r>
            <a:r>
              <a:rPr lang="it-IT" sz="1050" b="1" dirty="0" err="1"/>
              <a:t>level</a:t>
            </a:r>
            <a:r>
              <a:rPr lang="it-IT" sz="1050" b="1" dirty="0"/>
              <a:t> radiation-</a:t>
            </a:r>
            <a:r>
              <a:rPr lang="it-IT" sz="1050" b="1" dirty="0" err="1"/>
              <a:t>induced</a:t>
            </a:r>
            <a:r>
              <a:rPr lang="it-IT" sz="1050" b="1" dirty="0"/>
              <a:t> </a:t>
            </a:r>
            <a:r>
              <a:rPr lang="it-IT" sz="1050" b="1" dirty="0" err="1"/>
              <a:t>traps</a:t>
            </a:r>
            <a:r>
              <a:rPr lang="it-IT" sz="1050" b="1" dirty="0"/>
              <a:t> </a:t>
            </a:r>
            <a:r>
              <a:rPr lang="it-IT" sz="1050" b="0" dirty="0"/>
              <a:t>(</a:t>
            </a:r>
            <a:r>
              <a:rPr lang="it-IT" sz="1050" b="0" dirty="0" err="1"/>
              <a:t>which</a:t>
            </a:r>
            <a:r>
              <a:rPr lang="it-IT" sz="1050" b="0" dirty="0"/>
              <a:t> </a:t>
            </a:r>
            <a:r>
              <a:rPr lang="it-IT" sz="1050" b="1" dirty="0"/>
              <a:t>act </a:t>
            </a:r>
            <a:r>
              <a:rPr lang="it-IT" sz="1050" b="1" dirty="0" err="1"/>
              <a:t>as</a:t>
            </a:r>
            <a:r>
              <a:rPr lang="it-IT" sz="1050" b="1" dirty="0"/>
              <a:t> </a:t>
            </a:r>
            <a:r>
              <a:rPr lang="it-IT" sz="1050" b="1" dirty="0" err="1"/>
              <a:t>recombination</a:t>
            </a:r>
            <a:r>
              <a:rPr lang="it-IT" sz="1050" b="1" dirty="0"/>
              <a:t> centres</a:t>
            </a:r>
            <a:r>
              <a:rPr lang="it-IT" sz="1050" b="0" dirty="0"/>
              <a:t>)</a:t>
            </a:r>
            <a:r>
              <a:rPr lang="it-IT" sz="1050" b="1" dirty="0"/>
              <a:t> </a:t>
            </a:r>
            <a:r>
              <a:rPr lang="it-IT" sz="1050" dirty="0" err="1"/>
              <a:t>whose</a:t>
            </a:r>
            <a:r>
              <a:rPr lang="it-IT" sz="1050" dirty="0"/>
              <a:t> </a:t>
            </a:r>
            <a:r>
              <a:rPr lang="it-IT" sz="1050" b="1" dirty="0" err="1"/>
              <a:t>parameterization</a:t>
            </a:r>
            <a:r>
              <a:rPr lang="it-IT" sz="1050" dirty="0"/>
              <a:t> </a:t>
            </a:r>
            <a:r>
              <a:rPr lang="it-IT" sz="1050" dirty="0" err="1"/>
              <a:t>is</a:t>
            </a:r>
            <a:r>
              <a:rPr lang="it-IT" sz="1050" dirty="0"/>
              <a:t> </a:t>
            </a:r>
            <a:r>
              <a:rPr lang="it-IT" sz="1050" b="1" dirty="0" err="1"/>
              <a:t>based</a:t>
            </a:r>
            <a:r>
              <a:rPr lang="it-IT" sz="1050" b="1" dirty="0"/>
              <a:t> </a:t>
            </a:r>
            <a:r>
              <a:rPr lang="it-IT" sz="1050" b="0" dirty="0"/>
              <a:t>on </a:t>
            </a:r>
            <a:r>
              <a:rPr lang="it-IT" sz="1050" b="1" dirty="0" err="1"/>
              <a:t>experimental</a:t>
            </a:r>
            <a:r>
              <a:rPr lang="it-IT" sz="1050" b="1" dirty="0"/>
              <a:t> </a:t>
            </a:r>
            <a:r>
              <a:rPr lang="it-IT" sz="1050" b="1" dirty="0" err="1"/>
              <a:t>evidences</a:t>
            </a:r>
            <a:r>
              <a:rPr lang="it-IT" sz="1050" dirty="0"/>
              <a:t>. </a:t>
            </a:r>
            <a:r>
              <a:rPr lang="it-IT" sz="1050" dirty="0" err="1"/>
              <a:t>This</a:t>
            </a:r>
            <a:r>
              <a:rPr lang="it-IT" sz="1050" dirty="0"/>
              <a:t> </a:t>
            </a:r>
            <a:r>
              <a:rPr lang="it-IT" sz="1050" dirty="0" err="1"/>
              <a:t>parameterization</a:t>
            </a:r>
            <a:r>
              <a:rPr lang="it-IT" sz="1050" dirty="0"/>
              <a:t> </a:t>
            </a:r>
            <a:r>
              <a:rPr lang="it-IT" sz="1050" b="1" dirty="0" err="1"/>
              <a:t>allows</a:t>
            </a:r>
            <a:r>
              <a:rPr lang="it-IT" sz="1050" b="1" dirty="0"/>
              <a:t> a </a:t>
            </a:r>
            <a:r>
              <a:rPr lang="it-IT" sz="1050" b="1" dirty="0" err="1"/>
              <a:t>realistic</a:t>
            </a:r>
            <a:r>
              <a:rPr lang="it-IT" sz="1050" b="1" dirty="0"/>
              <a:t> device-</a:t>
            </a:r>
            <a:r>
              <a:rPr lang="it-IT" sz="1050" b="1" dirty="0" err="1"/>
              <a:t>level</a:t>
            </a:r>
            <a:r>
              <a:rPr lang="it-IT" sz="1050" b="1" dirty="0"/>
              <a:t> </a:t>
            </a:r>
            <a:r>
              <a:rPr lang="it-IT" sz="1050" b="1" dirty="0" err="1"/>
              <a:t>modeling</a:t>
            </a:r>
            <a:r>
              <a:rPr lang="it-IT" sz="1050" b="1" dirty="0"/>
              <a:t> </a:t>
            </a:r>
            <a:r>
              <a:rPr lang="it-IT" sz="1050" b="0" dirty="0"/>
              <a:t>and</a:t>
            </a:r>
            <a:r>
              <a:rPr lang="it-IT" sz="1050" b="1" dirty="0"/>
              <a:t> </a:t>
            </a:r>
            <a:r>
              <a:rPr lang="it-IT" sz="1050" b="1" dirty="0" err="1"/>
              <a:t>electrical</a:t>
            </a:r>
            <a:r>
              <a:rPr lang="it-IT" sz="1050" b="1" dirty="0"/>
              <a:t> behavior </a:t>
            </a:r>
            <a:r>
              <a:rPr lang="it-IT" sz="1050" b="1" dirty="0" err="1"/>
              <a:t>description</a:t>
            </a:r>
            <a:r>
              <a:rPr lang="it-IT" sz="1050" b="1" dirty="0"/>
              <a:t> </a:t>
            </a:r>
            <a:r>
              <a:rPr lang="it-IT" sz="1050" dirty="0"/>
              <a:t>in </a:t>
            </a:r>
            <a:r>
              <a:rPr lang="it-IT" sz="1050" dirty="0" err="1"/>
              <a:t>terms</a:t>
            </a:r>
            <a:r>
              <a:rPr lang="it-IT" sz="1050" dirty="0"/>
              <a:t> of </a:t>
            </a:r>
            <a:r>
              <a:rPr lang="it-IT" sz="1050" dirty="0" err="1"/>
              <a:t>space-charge</a:t>
            </a:r>
            <a:r>
              <a:rPr lang="it-IT" sz="1050" dirty="0"/>
              <a:t>, </a:t>
            </a:r>
            <a:r>
              <a:rPr lang="it-IT" sz="1050" dirty="0" err="1"/>
              <a:t>electric</a:t>
            </a:r>
            <a:r>
              <a:rPr lang="it-IT" sz="1050" dirty="0"/>
              <a:t> field </a:t>
            </a:r>
            <a:r>
              <a:rPr lang="it-IT" sz="1050" dirty="0" err="1"/>
              <a:t>profile</a:t>
            </a:r>
            <a:r>
              <a:rPr lang="it-IT" sz="1050" dirty="0"/>
              <a:t> and </a:t>
            </a:r>
            <a:r>
              <a:rPr lang="it-IT" sz="1050" dirty="0" err="1"/>
              <a:t>charge</a:t>
            </a:r>
            <a:r>
              <a:rPr lang="it-IT" sz="1050" dirty="0"/>
              <a:t> collection </a:t>
            </a:r>
            <a:r>
              <a:rPr lang="it-IT" sz="1050" dirty="0" err="1"/>
              <a:t>properties</a:t>
            </a:r>
            <a:r>
              <a:rPr lang="it-IT" sz="1050" dirty="0"/>
              <a:t>. The </a:t>
            </a:r>
            <a:r>
              <a:rPr lang="it-IT" sz="1050" b="1" dirty="0"/>
              <a:t>trapping </a:t>
            </a:r>
            <a:r>
              <a:rPr lang="it-IT" sz="1050" b="1" dirty="0" err="1"/>
              <a:t>mechanism</a:t>
            </a:r>
            <a:r>
              <a:rPr lang="it-IT" sz="1050" b="1" dirty="0"/>
              <a:t> </a:t>
            </a:r>
            <a:r>
              <a:rPr lang="it-IT" sz="1050" dirty="0"/>
              <a:t>can be </a:t>
            </a:r>
            <a:r>
              <a:rPr lang="it-IT" sz="1050" b="1" dirty="0" err="1"/>
              <a:t>described</a:t>
            </a:r>
            <a:r>
              <a:rPr lang="it-IT" sz="1050" dirty="0"/>
              <a:t> </a:t>
            </a:r>
            <a:r>
              <a:rPr lang="it-IT" sz="1050" b="1" dirty="0" err="1"/>
              <a:t>within</a:t>
            </a:r>
            <a:r>
              <a:rPr lang="it-IT" sz="1050" b="1" dirty="0"/>
              <a:t> the TCAD </a:t>
            </a:r>
            <a:r>
              <a:rPr lang="it-IT" sz="1050" b="1" dirty="0" err="1"/>
              <a:t>environment</a:t>
            </a:r>
            <a:r>
              <a:rPr lang="it-IT" sz="1050" b="1" dirty="0"/>
              <a:t> by</a:t>
            </a:r>
            <a:r>
              <a:rPr lang="it-IT" sz="1050" dirty="0"/>
              <a:t> the </a:t>
            </a:r>
            <a:r>
              <a:rPr lang="it-IT" sz="1050" b="1" dirty="0"/>
              <a:t>SRH </a:t>
            </a:r>
            <a:r>
              <a:rPr lang="it-IT" sz="1050" b="1" dirty="0" err="1"/>
              <a:t>statistics</a:t>
            </a:r>
            <a:r>
              <a:rPr lang="it-IT" sz="1050" b="1" dirty="0"/>
              <a:t> </a:t>
            </a:r>
            <a:r>
              <a:rPr lang="it-IT" sz="1050" dirty="0" err="1"/>
              <a:t>which</a:t>
            </a:r>
            <a:r>
              <a:rPr lang="it-IT" sz="1050" dirty="0"/>
              <a:t> </a:t>
            </a:r>
            <a:r>
              <a:rPr lang="it-IT" sz="1050" dirty="0" err="1"/>
              <a:t>calculate</a:t>
            </a:r>
            <a:r>
              <a:rPr lang="it-IT" sz="1050" dirty="0"/>
              <a:t> the </a:t>
            </a:r>
            <a:r>
              <a:rPr lang="it-IT" sz="1050" dirty="0" err="1"/>
              <a:t>effect</a:t>
            </a:r>
            <a:r>
              <a:rPr lang="it-IT" sz="1050" dirty="0"/>
              <a:t> of a single </a:t>
            </a:r>
            <a:r>
              <a:rPr lang="it-IT" sz="1050" dirty="0" err="1"/>
              <a:t>defect</a:t>
            </a:r>
            <a:r>
              <a:rPr lang="it-IT" sz="1050" dirty="0"/>
              <a:t> once </a:t>
            </a:r>
            <a:r>
              <a:rPr lang="it-IT" sz="1050" dirty="0" err="1"/>
              <a:t>its</a:t>
            </a:r>
            <a:r>
              <a:rPr lang="it-IT" sz="1050" dirty="0"/>
              <a:t> </a:t>
            </a:r>
            <a:r>
              <a:rPr lang="it-IT" sz="1050" dirty="0" err="1"/>
              <a:t>type</a:t>
            </a:r>
            <a:r>
              <a:rPr lang="it-IT" sz="1050" dirty="0"/>
              <a:t> (</a:t>
            </a:r>
            <a:r>
              <a:rPr lang="it-IT" sz="1050" dirty="0" err="1"/>
              <a:t>acceptor</a:t>
            </a:r>
            <a:r>
              <a:rPr lang="it-IT" sz="1050" dirty="0"/>
              <a:t> or </a:t>
            </a:r>
            <a:r>
              <a:rPr lang="it-IT" sz="1050" dirty="0" err="1"/>
              <a:t>donor</a:t>
            </a:r>
            <a:r>
              <a:rPr lang="it-IT" sz="1050" dirty="0"/>
              <a:t>), </a:t>
            </a:r>
            <a:r>
              <a:rPr lang="it-IT" sz="1050" dirty="0" err="1"/>
              <a:t>concentration</a:t>
            </a:r>
            <a:r>
              <a:rPr lang="it-IT" sz="1050" dirty="0"/>
              <a:t>, energy </a:t>
            </a:r>
            <a:r>
              <a:rPr lang="it-IT" sz="1050" dirty="0" err="1"/>
              <a:t>distribution</a:t>
            </a:r>
            <a:r>
              <a:rPr lang="it-IT" sz="1050" dirty="0"/>
              <a:t> and </a:t>
            </a:r>
            <a:r>
              <a:rPr lang="it-IT" sz="1050" dirty="0" err="1"/>
              <a:t>capture</a:t>
            </a:r>
            <a:r>
              <a:rPr lang="it-IT" sz="1050" dirty="0"/>
              <a:t> cross </a:t>
            </a:r>
            <a:r>
              <a:rPr lang="it-IT" sz="1050" dirty="0" err="1"/>
              <a:t>sections</a:t>
            </a:r>
            <a:r>
              <a:rPr lang="it-IT" sz="1050" dirty="0"/>
              <a:t> for </a:t>
            </a:r>
            <a:r>
              <a:rPr lang="it-IT" sz="1050" dirty="0" err="1"/>
              <a:t>both</a:t>
            </a:r>
            <a:r>
              <a:rPr lang="it-IT" sz="1050" dirty="0"/>
              <a:t> </a:t>
            </a:r>
            <a:r>
              <a:rPr lang="it-IT" sz="1050" dirty="0" err="1"/>
              <a:t>electrons</a:t>
            </a:r>
            <a:r>
              <a:rPr lang="it-IT" sz="1050" dirty="0"/>
              <a:t> and </a:t>
            </a:r>
            <a:r>
              <a:rPr lang="it-IT" sz="1050" dirty="0" err="1"/>
              <a:t>holes</a:t>
            </a:r>
            <a:r>
              <a:rPr lang="it-IT" sz="1050" dirty="0"/>
              <a:t>. </a:t>
            </a:r>
            <a:r>
              <a:rPr lang="it-IT" sz="1050" dirty="0" err="1"/>
              <a:t>This</a:t>
            </a:r>
            <a:r>
              <a:rPr lang="it-IT" sz="1050" dirty="0"/>
              <a:t> </a:t>
            </a:r>
            <a:r>
              <a:rPr lang="it-IT" sz="1050" b="1" dirty="0" err="1"/>
              <a:t>modeling</a:t>
            </a:r>
            <a:r>
              <a:rPr lang="it-IT" sz="1050" b="1" dirty="0"/>
              <a:t> </a:t>
            </a:r>
            <a:r>
              <a:rPr lang="it-IT" sz="1050" b="1" dirty="0" err="1"/>
              <a:t>scheme</a:t>
            </a:r>
            <a:r>
              <a:rPr lang="it-IT" sz="1050" b="1" dirty="0"/>
              <a:t> </a:t>
            </a:r>
            <a:r>
              <a:rPr lang="it-IT" sz="1050" dirty="0" err="1"/>
              <a:t>has</a:t>
            </a:r>
            <a:r>
              <a:rPr lang="it-IT" sz="1050" dirty="0"/>
              <a:t> </a:t>
            </a:r>
            <a:r>
              <a:rPr lang="it-IT" sz="1050" dirty="0" err="1"/>
              <a:t>been</a:t>
            </a:r>
            <a:r>
              <a:rPr lang="it-IT" sz="1050" dirty="0"/>
              <a:t> </a:t>
            </a:r>
            <a:r>
              <a:rPr lang="it-IT" sz="1050" dirty="0" err="1"/>
              <a:t>extensively</a:t>
            </a:r>
            <a:r>
              <a:rPr lang="it-IT" sz="1050" dirty="0"/>
              <a:t> </a:t>
            </a:r>
            <a:r>
              <a:rPr lang="it-IT" sz="1050" b="1" dirty="0" err="1"/>
              <a:t>validated</a:t>
            </a:r>
            <a:r>
              <a:rPr lang="it-IT" sz="1050" b="1" dirty="0"/>
              <a:t> by the </a:t>
            </a:r>
            <a:r>
              <a:rPr lang="it-IT" sz="1050" b="1" dirty="0" err="1"/>
              <a:t>comparison</a:t>
            </a:r>
            <a:r>
              <a:rPr lang="it-IT" sz="1050" b="1" dirty="0"/>
              <a:t> </a:t>
            </a:r>
            <a:r>
              <a:rPr lang="it-IT" sz="1050" b="1" dirty="0" err="1"/>
              <a:t>between</a:t>
            </a:r>
            <a:r>
              <a:rPr lang="it-IT" sz="1050" dirty="0"/>
              <a:t> TCAD </a:t>
            </a:r>
            <a:r>
              <a:rPr lang="it-IT" sz="1050" b="1" dirty="0" err="1"/>
              <a:t>simulations</a:t>
            </a:r>
            <a:r>
              <a:rPr lang="it-IT" sz="1050" dirty="0"/>
              <a:t> </a:t>
            </a:r>
            <a:r>
              <a:rPr lang="it-IT" sz="1050" b="1" dirty="0"/>
              <a:t>and</a:t>
            </a:r>
            <a:r>
              <a:rPr lang="it-IT" sz="1050" dirty="0"/>
              <a:t> </a:t>
            </a:r>
            <a:r>
              <a:rPr lang="it-IT" sz="1050" b="1" dirty="0" err="1"/>
              <a:t>experimental</a:t>
            </a:r>
            <a:r>
              <a:rPr lang="it-IT" sz="1050" b="1" dirty="0"/>
              <a:t> data </a:t>
            </a:r>
            <a:r>
              <a:rPr lang="it-IT" sz="1050" dirty="0"/>
              <a:t>in </a:t>
            </a:r>
            <a:r>
              <a:rPr lang="it-IT" sz="1050" dirty="0" err="1"/>
              <a:t>terms</a:t>
            </a:r>
            <a:r>
              <a:rPr lang="it-IT" sz="1050" dirty="0"/>
              <a:t> of </a:t>
            </a:r>
            <a:r>
              <a:rPr lang="it-IT" sz="1050" dirty="0" err="1"/>
              <a:t>current-voltage</a:t>
            </a:r>
            <a:r>
              <a:rPr lang="it-IT" sz="1050" dirty="0"/>
              <a:t> (I-V) and </a:t>
            </a:r>
            <a:r>
              <a:rPr lang="it-IT" sz="1050" dirty="0" err="1"/>
              <a:t>capacitance-voltage</a:t>
            </a:r>
            <a:r>
              <a:rPr lang="it-IT" sz="1050" dirty="0"/>
              <a:t> (C-V) </a:t>
            </a:r>
            <a:r>
              <a:rPr lang="it-IT" sz="1050" dirty="0" err="1"/>
              <a:t>analyses</a:t>
            </a:r>
            <a:r>
              <a:rPr lang="it-IT" sz="1050" dirty="0"/>
              <a:t> of </a:t>
            </a:r>
            <a:r>
              <a:rPr lang="it-IT" sz="1050" dirty="0" err="1"/>
              <a:t>dedicated</a:t>
            </a:r>
            <a:r>
              <a:rPr lang="it-IT" sz="1050" dirty="0"/>
              <a:t> test </a:t>
            </a:r>
            <a:r>
              <a:rPr lang="it-IT" sz="1050" dirty="0" err="1"/>
              <a:t>structures</a:t>
            </a:r>
            <a:r>
              <a:rPr lang="it-IT" sz="1050" dirty="0"/>
              <a:t> </a:t>
            </a:r>
            <a:r>
              <a:rPr lang="it-IT" sz="1050" dirty="0" err="1"/>
              <a:t>exposed</a:t>
            </a:r>
            <a:r>
              <a:rPr lang="it-IT" sz="1050" dirty="0"/>
              <a:t> to </a:t>
            </a:r>
            <a:r>
              <a:rPr lang="it-IT" sz="1050" dirty="0" err="1"/>
              <a:t>irradiation</a:t>
            </a:r>
            <a:r>
              <a:rPr lang="it-IT" sz="1050" dirty="0"/>
              <a:t>. The </a:t>
            </a:r>
            <a:r>
              <a:rPr lang="it-IT" sz="1050" dirty="0" err="1"/>
              <a:t>extensively</a:t>
            </a:r>
            <a:r>
              <a:rPr lang="it-IT" sz="1050" dirty="0"/>
              <a:t> </a:t>
            </a:r>
            <a:r>
              <a:rPr lang="it-IT" sz="1050" dirty="0" err="1"/>
              <a:t>reported</a:t>
            </a:r>
            <a:r>
              <a:rPr lang="it-IT" sz="1050" dirty="0"/>
              <a:t> </a:t>
            </a:r>
            <a:r>
              <a:rPr lang="it-IT" sz="1050" b="1" dirty="0"/>
              <a:t>good agreement </a:t>
            </a:r>
            <a:r>
              <a:rPr lang="it-IT" sz="1050" b="1" dirty="0" err="1"/>
              <a:t>between</a:t>
            </a:r>
            <a:r>
              <a:rPr lang="it-IT" sz="1050" b="1" dirty="0"/>
              <a:t> the </a:t>
            </a:r>
            <a:r>
              <a:rPr lang="it-IT" sz="1050" b="1" dirty="0" err="1"/>
              <a:t>two</a:t>
            </a:r>
            <a:r>
              <a:rPr lang="it-IT" sz="1050" b="1" dirty="0"/>
              <a:t> </a:t>
            </a:r>
            <a:r>
              <a:rPr lang="it-IT" sz="1050" dirty="0" err="1"/>
              <a:t>ensures</a:t>
            </a:r>
            <a:r>
              <a:rPr lang="it-IT" sz="1050" dirty="0"/>
              <a:t> the use of the model for the </a:t>
            </a:r>
            <a:r>
              <a:rPr lang="it-IT" sz="1050" dirty="0" err="1"/>
              <a:t>analysis</a:t>
            </a:r>
            <a:r>
              <a:rPr lang="it-IT" sz="1050" dirty="0"/>
              <a:t> and </a:t>
            </a:r>
            <a:r>
              <a:rPr lang="it-IT" sz="1050" dirty="0" err="1"/>
              <a:t>prediction</a:t>
            </a:r>
            <a:r>
              <a:rPr lang="it-IT" sz="1050" dirty="0"/>
              <a:t> of the radiation </a:t>
            </a:r>
            <a:r>
              <a:rPr lang="it-IT" sz="1050" dirty="0" err="1"/>
              <a:t>damage</a:t>
            </a:r>
            <a:r>
              <a:rPr lang="it-IT" sz="1050" dirty="0"/>
              <a:t> </a:t>
            </a:r>
            <a:r>
              <a:rPr lang="it-IT" sz="1050" dirty="0" err="1"/>
              <a:t>effects</a:t>
            </a:r>
            <a:r>
              <a:rPr lang="it-IT" sz="1050" dirty="0"/>
              <a:t> of </a:t>
            </a:r>
            <a:r>
              <a:rPr lang="it-IT" sz="1050" dirty="0" err="1"/>
              <a:t>different</a:t>
            </a:r>
            <a:r>
              <a:rPr lang="it-IT" sz="1050" dirty="0"/>
              <a:t> classes of devices.</a:t>
            </a:r>
            <a:endParaRPr lang="it-IT" sz="1050" b="0" kern="1200" dirty="0">
              <a:solidFill>
                <a:schemeClr val="tx1"/>
              </a:solidFill>
              <a:effectLst/>
              <a:latin typeface="Calibri" panose="020F0502020204030204" pitchFamily="34" charset="0"/>
              <a:ea typeface="+mn-ea"/>
              <a:cs typeface="Times New Roman" panose="02020603050405020304" pitchFamily="18" charset="0"/>
            </a:endParaRPr>
          </a:p>
          <a:p>
            <a:pPr marL="171450" indent="-171450" algn="just">
              <a:buFont typeface="Arial" panose="020B0604020202020204" pitchFamily="34" charset="0"/>
              <a:buChar char="•"/>
            </a:pPr>
            <a:endParaRPr lang="it-IT" sz="1050" b="0" dirty="0"/>
          </a:p>
          <a:p>
            <a:pPr marL="171450" marR="0" lvl="0" indent="-171450" algn="just" defTabSz="6858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it-IT" sz="1050" b="0" kern="1200" noProof="0" dirty="0">
              <a:solidFill>
                <a:schemeClr val="tx1"/>
              </a:solidFill>
              <a:latin typeface="+mn-lt"/>
              <a:ea typeface="+mn-ea"/>
              <a:cs typeface="+mn-cs"/>
            </a:endParaRPr>
          </a:p>
        </p:txBody>
      </p:sp>
      <p:sp>
        <p:nvSpPr>
          <p:cNvPr id="4" name="Segnaposto intestazione 3">
            <a:extLst>
              <a:ext uri="{FF2B5EF4-FFF2-40B4-BE49-F238E27FC236}">
                <a16:creationId xmlns:a16="http://schemas.microsoft.com/office/drawing/2014/main" id="{C4CEF546-90DF-4CAE-A19A-4B1E6FBA3408}"/>
              </a:ext>
            </a:extLst>
          </p:cNvPr>
          <p:cNvSpPr>
            <a:spLocks noGrp="1"/>
          </p:cNvSpPr>
          <p:nvPr>
            <p:ph type="hdr" sz="quarter"/>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Segnaposto piè di pagina 4">
            <a:extLst>
              <a:ext uri="{FF2B5EF4-FFF2-40B4-BE49-F238E27FC236}">
                <a16:creationId xmlns:a16="http://schemas.microsoft.com/office/drawing/2014/main" id="{00C7E735-B960-4C7F-887E-B0BB8C38BA42}"/>
              </a:ext>
            </a:extLst>
          </p:cNvPr>
          <p:cNvSpPr>
            <a:spLocks noGrp="1"/>
          </p:cNvSpPr>
          <p:nvPr>
            <p:ph type="ftr"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342" name="Segnaposto numero diapositiva 5">
            <a:extLst>
              <a:ext uri="{FF2B5EF4-FFF2-40B4-BE49-F238E27FC236}">
                <a16:creationId xmlns:a16="http://schemas.microsoft.com/office/drawing/2014/main" id="{24301778-02F2-4B0C-9E18-51EF2B18DAD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2043FBFB-0A29-4E02-9703-2D4A51413BA2}" type="slidenum">
              <a:rPr kumimoji="0" lang="it-IT" altLang="it-IT"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mn-cs"/>
              </a:rPr>
              <a:pPr marL="0" marR="0" lvl="0" indent="0" algn="r" defTabSz="457200" rtl="0" eaLnBrk="1" fontAlgn="base" latinLnBrk="0" hangingPunct="1">
                <a:lnSpc>
                  <a:spcPct val="100000"/>
                </a:lnSpc>
                <a:spcBef>
                  <a:spcPct val="0"/>
                </a:spcBef>
                <a:spcAft>
                  <a:spcPct val="0"/>
                </a:spcAft>
                <a:buClrTx/>
                <a:buSzTx/>
                <a:buFontTx/>
                <a:buNone/>
                <a:tabLst/>
                <a:defRPr/>
              </a:pPr>
              <a:t>5</a:t>
            </a:fld>
            <a:endParaRPr kumimoji="0" lang="it-IT" altLang="it-IT" sz="1200" b="0" i="0" u="none" strike="noStrike" kern="1200" cap="none" spc="0" normalizeH="0" baseline="0" noProof="0">
              <a:ln>
                <a:noFill/>
              </a:ln>
              <a:solidFill>
                <a:prstClr val="black"/>
              </a:solidFill>
              <a:effectLst/>
              <a:uLnTx/>
              <a:uFillTx/>
              <a:latin typeface="Calibri" panose="020F0502020204030204" pitchFamily="34" charset="0"/>
              <a:ea typeface="+mn-ea"/>
              <a:cs typeface="+mn-cs"/>
            </a:endParaRPr>
          </a:p>
        </p:txBody>
      </p:sp>
      <p:sp>
        <p:nvSpPr>
          <p:cNvPr id="2" name="Segnaposto data 1">
            <a:extLst>
              <a:ext uri="{FF2B5EF4-FFF2-40B4-BE49-F238E27FC236}">
                <a16:creationId xmlns:a16="http://schemas.microsoft.com/office/drawing/2014/main" id="{68AEA025-137F-45DB-A905-6832DE089AC3}"/>
              </a:ext>
            </a:extLst>
          </p:cNvPr>
          <p:cNvSpPr>
            <a:spLocks noGrp="1"/>
          </p:cNvSpPr>
          <p:nvPr>
            <p:ph type="dt" idx="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7A0FC3-1D3B-4A07-96D8-09203EB5BED0}" type="datetime1">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05/05/2025</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9383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immagine diapositiva 1">
            <a:extLst>
              <a:ext uri="{FF2B5EF4-FFF2-40B4-BE49-F238E27FC236}">
                <a16:creationId xmlns:a16="http://schemas.microsoft.com/office/drawing/2014/main" id="{54792A8C-03DD-47A0-8BF2-EF9DC052779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Segnaposto note 2">
            <a:extLst>
              <a:ext uri="{FF2B5EF4-FFF2-40B4-BE49-F238E27FC236}">
                <a16:creationId xmlns:a16="http://schemas.microsoft.com/office/drawing/2014/main" id="{AB4AAB23-3B62-41DA-9478-8ED9ADD2B7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dirty="0"/>
          </a:p>
        </p:txBody>
      </p:sp>
      <p:sp>
        <p:nvSpPr>
          <p:cNvPr id="4" name="Segnaposto intestazione 3">
            <a:extLst>
              <a:ext uri="{FF2B5EF4-FFF2-40B4-BE49-F238E27FC236}">
                <a16:creationId xmlns:a16="http://schemas.microsoft.com/office/drawing/2014/main" id="{C4CEF546-90DF-4CAE-A19A-4B1E6FBA3408}"/>
              </a:ext>
            </a:extLst>
          </p:cNvPr>
          <p:cNvSpPr>
            <a:spLocks noGrp="1"/>
          </p:cNvSpPr>
          <p:nvPr>
            <p:ph type="hdr" sz="quarter"/>
          </p:nvPr>
        </p:nvSpPr>
        <p:spPr/>
        <p:txBody>
          <a:bodyPr/>
          <a:lstStyle/>
          <a:p>
            <a:pPr>
              <a:defRPr/>
            </a:pPr>
            <a:endParaRPr lang="it-IT" dirty="0"/>
          </a:p>
        </p:txBody>
      </p:sp>
      <p:sp>
        <p:nvSpPr>
          <p:cNvPr id="5" name="Segnaposto piè di pagina 4">
            <a:extLst>
              <a:ext uri="{FF2B5EF4-FFF2-40B4-BE49-F238E27FC236}">
                <a16:creationId xmlns:a16="http://schemas.microsoft.com/office/drawing/2014/main" id="{00C7E735-B960-4C7F-887E-B0BB8C38BA42}"/>
              </a:ext>
            </a:extLst>
          </p:cNvPr>
          <p:cNvSpPr>
            <a:spLocks noGrp="1"/>
          </p:cNvSpPr>
          <p:nvPr>
            <p:ph type="ftr" sz="quarter" idx="4"/>
          </p:nvPr>
        </p:nvSpPr>
        <p:spPr/>
        <p:txBody>
          <a:bodyPr/>
          <a:lstStyle/>
          <a:p>
            <a:pPr>
              <a:defRPr/>
            </a:pPr>
            <a:endParaRPr lang="it-IT" dirty="0"/>
          </a:p>
        </p:txBody>
      </p:sp>
      <p:sp>
        <p:nvSpPr>
          <p:cNvPr id="14342" name="Segnaposto numero diapositiva 5">
            <a:extLst>
              <a:ext uri="{FF2B5EF4-FFF2-40B4-BE49-F238E27FC236}">
                <a16:creationId xmlns:a16="http://schemas.microsoft.com/office/drawing/2014/main" id="{24301778-02F2-4B0C-9E18-51EF2B18DAD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2043FBFB-0A29-4E02-9703-2D4A51413BA2}" type="slidenum">
              <a:rPr lang="it-IT" altLang="it-IT" smtClean="0"/>
              <a:pPr/>
              <a:t>6</a:t>
            </a:fld>
            <a:endParaRPr lang="it-IT" altLang="it-IT" dirty="0"/>
          </a:p>
        </p:txBody>
      </p:sp>
      <p:sp>
        <p:nvSpPr>
          <p:cNvPr id="2" name="Segnaposto data 1">
            <a:extLst>
              <a:ext uri="{FF2B5EF4-FFF2-40B4-BE49-F238E27FC236}">
                <a16:creationId xmlns:a16="http://schemas.microsoft.com/office/drawing/2014/main" id="{68AEA025-137F-45DB-A905-6832DE089AC3}"/>
              </a:ext>
            </a:extLst>
          </p:cNvPr>
          <p:cNvSpPr>
            <a:spLocks noGrp="1"/>
          </p:cNvSpPr>
          <p:nvPr>
            <p:ph type="dt" idx="1"/>
          </p:nvPr>
        </p:nvSpPr>
        <p:spPr/>
        <p:txBody>
          <a:bodyPr/>
          <a:lstStyle/>
          <a:p>
            <a:pPr>
              <a:defRPr/>
            </a:pPr>
            <a:fld id="{80DE3D9F-303C-44C5-8739-DA29AACA2AC3}" type="datetime1">
              <a:rPr lang="it-IT" smtClean="0"/>
              <a:t>05/05/2025</a:t>
            </a:fld>
            <a:endParaRPr lang="it-IT" dirty="0"/>
          </a:p>
        </p:txBody>
      </p:sp>
    </p:spTree>
    <p:extLst>
      <p:ext uri="{BB962C8B-B14F-4D97-AF65-F5344CB8AC3E}">
        <p14:creationId xmlns:p14="http://schemas.microsoft.com/office/powerpoint/2010/main" val="1655077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egnaposto immagine diapositiva 1">
            <a:extLst>
              <a:ext uri="{FF2B5EF4-FFF2-40B4-BE49-F238E27FC236}">
                <a16:creationId xmlns:a16="http://schemas.microsoft.com/office/drawing/2014/main" id="{54792A8C-03DD-47A0-8BF2-EF9DC052779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Segnaposto note 2">
            <a:extLst>
              <a:ext uri="{FF2B5EF4-FFF2-40B4-BE49-F238E27FC236}">
                <a16:creationId xmlns:a16="http://schemas.microsoft.com/office/drawing/2014/main" id="{AB4AAB23-3B62-41DA-9478-8ED9ADD2B7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just" defTabSz="914400" rtl="0" eaLnBrk="0" fontAlgn="base" latinLnBrk="0" hangingPunct="0">
              <a:lnSpc>
                <a:spcPct val="150000"/>
              </a:lnSpc>
              <a:spcBef>
                <a:spcPct val="0"/>
              </a:spcBef>
              <a:spcAft>
                <a:spcPct val="0"/>
              </a:spcAft>
              <a:buClrTx/>
              <a:buSzTx/>
              <a:buFontTx/>
              <a:buNone/>
              <a:tabLst/>
              <a:defRPr/>
            </a:pPr>
            <a:r>
              <a:rPr kumimoji="0" lang="en-US" altLang="zh-CN" sz="1200" b="1" i="1" u="none" strike="noStrike" kern="1200" cap="none" spc="0" normalizeH="0" baseline="0" noProof="0" dirty="0">
                <a:ln>
                  <a:noFill/>
                </a:ln>
                <a:solidFill>
                  <a:srgbClr val="FF0000"/>
                </a:solidFill>
                <a:effectLst/>
                <a:uLnTx/>
                <a:uFillTx/>
                <a:latin typeface="Times New Roman" panose="02020603050405020304" pitchFamily="18" charset="0"/>
                <a:ea typeface="宋体" panose="02010600030101010101" pitchFamily="2" charset="-122"/>
                <a:cs typeface="Times New Roman" panose="02020603050405020304" pitchFamily="18" charset="0"/>
              </a:rPr>
              <a:t>Analysis of leakage and breakdown voltage </a:t>
            </a:r>
            <a:r>
              <a:rPr kumimoji="0" lang="en-US" altLang="zh-CN" sz="1200" b="0" i="1" u="none" strike="noStrike" kern="1200" cap="none" spc="0" normalizeH="0" baseline="0" noProof="0" dirty="0">
                <a:ln>
                  <a:noFill/>
                </a:ln>
                <a:solidFill>
                  <a:srgbClr val="00B05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r>
              <a:rPr kumimoji="0" lang="en-US" altLang="zh-CN" sz="1200" b="0" i="1" u="none" strike="noStrike" kern="1200" cap="none" spc="0" normalizeH="0" baseline="0" noProof="0" dirty="0" err="1">
                <a:ln>
                  <a:noFill/>
                </a:ln>
                <a:solidFill>
                  <a:srgbClr val="00B050"/>
                </a:solidFill>
                <a:effectLst/>
                <a:uLnTx/>
                <a:uFillTx/>
                <a:latin typeface="Times New Roman" panose="02020603050405020304" pitchFamily="18" charset="0"/>
                <a:ea typeface="宋体" panose="02010600030101010101" pitchFamily="2" charset="-122"/>
                <a:cs typeface="Times New Roman" panose="02020603050405020304" pitchFamily="18" charset="0"/>
              </a:rPr>
              <a:t>irr</a:t>
            </a:r>
            <a:r>
              <a:rPr kumimoji="0" lang="en-US" altLang="zh-CN" sz="1200" b="0" i="1" u="none" strike="noStrike" kern="1200" cap="none" spc="0" normalizeH="0" baseline="0" noProof="0" dirty="0">
                <a:ln>
                  <a:noFill/>
                </a:ln>
                <a:solidFill>
                  <a:srgbClr val="00B050"/>
                </a:solidFill>
                <a:effectLst/>
                <a:uLnTx/>
                <a:uFillTx/>
                <a:latin typeface="Times New Roman" panose="02020603050405020304" pitchFamily="18" charset="0"/>
                <a:ea typeface="宋体" panose="02010600030101010101" pitchFamily="2" charset="-122"/>
                <a:cs typeface="Times New Roman" panose="02020603050405020304" pitchFamily="18" charset="0"/>
              </a:rPr>
              <a:t>. w/ neutrons)</a:t>
            </a:r>
            <a:endPar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defRPr/>
            </a:pPr>
            <a:endPar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Perugia Model:</a:t>
            </a:r>
          </a:p>
          <a:p>
            <a:pPr marL="285750" marR="0" lvl="0" indent="-285750" algn="just"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predicted breakdown voltage of both layouts before and after surface damage;</a:t>
            </a:r>
          </a:p>
          <a:p>
            <a:pPr marL="285750" marR="0" lvl="0" indent="-285750" algn="just"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the prediction of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breakdown voltage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is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still in good agreement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with experiment after bulk damage; </a:t>
            </a:r>
          </a:p>
          <a:p>
            <a:pPr marL="285750" marR="0" lvl="0" indent="-285750" algn="just"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the shape of the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leakage current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is different from the measured I-V curve.</a:t>
            </a:r>
          </a:p>
          <a:p>
            <a:endParaRPr lang="it-IT" altLang="it-IT" b="0" i="0" dirty="0"/>
          </a:p>
          <a:p>
            <a:pPr marL="0" marR="0" lvl="0" indent="0" algn="just" defTabSz="914400" rtl="0" eaLnBrk="0" fontAlgn="base" latinLnBrk="0" hangingPunct="0">
              <a:lnSpc>
                <a:spcPct val="150000"/>
              </a:lnSpc>
              <a:spcBef>
                <a:spcPct val="0"/>
              </a:spcBef>
              <a:spcAft>
                <a:spcPct val="0"/>
              </a:spcAft>
              <a:buClrTx/>
              <a:buSzTx/>
              <a:buFontTx/>
              <a:buNone/>
              <a:tabLst/>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CERN Model:</a:t>
            </a:r>
          </a:p>
          <a:p>
            <a:pPr marL="285750" marR="0" lvl="0" indent="-285750" algn="just"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leakage current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well predicted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at low reverse bias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when the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fluence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is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low</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p>
          <a:p>
            <a:pPr marL="285750" marR="0" lvl="0" indent="-285750" algn="just"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leakage current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starts to deviate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from measured results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at high fluence</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p>
          <a:p>
            <a:pPr marL="285750" marR="0" lvl="0" indent="-285750" algn="just" defTabSz="914400" rtl="0" eaLnBrk="0" fontAlgn="base" latinLnBrk="0" hangingPunct="0">
              <a:lnSpc>
                <a:spcPct val="150000"/>
              </a:lnSpc>
              <a:spcBef>
                <a:spcPct val="0"/>
              </a:spcBef>
              <a:spcAft>
                <a:spcPct val="0"/>
              </a:spcAft>
              <a:buClrTx/>
              <a:buSzTx/>
              <a:buFont typeface="Arial" panose="020B0604020202020204" pitchFamily="34" charset="0"/>
              <a:buChar char="•"/>
              <a:tabLst/>
              <a:defRPr/>
            </a:pP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over-estimates</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the </a:t>
            </a:r>
            <a:r>
              <a:rPr kumimoji="0" lang="en-US" altLang="zh-CN" sz="12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breakdown voltage </a:t>
            </a:r>
            <a:r>
              <a:rPr kumimoji="0" lang="en-US" altLang="zh-CN" sz="12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for all simulated scenarios, including different layouts and fluences.</a:t>
            </a:r>
          </a:p>
        </p:txBody>
      </p:sp>
      <p:sp>
        <p:nvSpPr>
          <p:cNvPr id="4" name="Segnaposto intestazione 3">
            <a:extLst>
              <a:ext uri="{FF2B5EF4-FFF2-40B4-BE49-F238E27FC236}">
                <a16:creationId xmlns:a16="http://schemas.microsoft.com/office/drawing/2014/main" id="{C4CEF546-90DF-4CAE-A19A-4B1E6FBA3408}"/>
              </a:ext>
            </a:extLst>
          </p:cNvPr>
          <p:cNvSpPr>
            <a:spLocks noGrp="1"/>
          </p:cNvSpPr>
          <p:nvPr>
            <p:ph type="hdr" sz="quarter"/>
          </p:nvPr>
        </p:nvSpPr>
        <p:spPr/>
        <p:txBody>
          <a:bodyPr/>
          <a:lstStyle/>
          <a:p>
            <a:pPr>
              <a:defRPr/>
            </a:pPr>
            <a:endParaRPr lang="it-IT" dirty="0"/>
          </a:p>
        </p:txBody>
      </p:sp>
      <p:sp>
        <p:nvSpPr>
          <p:cNvPr id="5" name="Segnaposto piè di pagina 4">
            <a:extLst>
              <a:ext uri="{FF2B5EF4-FFF2-40B4-BE49-F238E27FC236}">
                <a16:creationId xmlns:a16="http://schemas.microsoft.com/office/drawing/2014/main" id="{00C7E735-B960-4C7F-887E-B0BB8C38BA42}"/>
              </a:ext>
            </a:extLst>
          </p:cNvPr>
          <p:cNvSpPr>
            <a:spLocks noGrp="1"/>
          </p:cNvSpPr>
          <p:nvPr>
            <p:ph type="ftr" sz="quarter" idx="4"/>
          </p:nvPr>
        </p:nvSpPr>
        <p:spPr/>
        <p:txBody>
          <a:bodyPr/>
          <a:lstStyle/>
          <a:p>
            <a:pPr>
              <a:defRPr/>
            </a:pPr>
            <a:endParaRPr lang="it-IT" dirty="0"/>
          </a:p>
        </p:txBody>
      </p:sp>
      <p:sp>
        <p:nvSpPr>
          <p:cNvPr id="14342" name="Segnaposto numero diapositiva 5">
            <a:extLst>
              <a:ext uri="{FF2B5EF4-FFF2-40B4-BE49-F238E27FC236}">
                <a16:creationId xmlns:a16="http://schemas.microsoft.com/office/drawing/2014/main" id="{24301778-02F2-4B0C-9E18-51EF2B18DAD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fld id="{2043FBFB-0A29-4E02-9703-2D4A51413BA2}" type="slidenum">
              <a:rPr lang="it-IT" altLang="it-IT" smtClean="0"/>
              <a:pPr/>
              <a:t>8</a:t>
            </a:fld>
            <a:endParaRPr lang="it-IT" altLang="it-IT" dirty="0"/>
          </a:p>
        </p:txBody>
      </p:sp>
      <p:sp>
        <p:nvSpPr>
          <p:cNvPr id="2" name="Segnaposto data 1">
            <a:extLst>
              <a:ext uri="{FF2B5EF4-FFF2-40B4-BE49-F238E27FC236}">
                <a16:creationId xmlns:a16="http://schemas.microsoft.com/office/drawing/2014/main" id="{68AEA025-137F-45DB-A905-6832DE089AC3}"/>
              </a:ext>
            </a:extLst>
          </p:cNvPr>
          <p:cNvSpPr>
            <a:spLocks noGrp="1"/>
          </p:cNvSpPr>
          <p:nvPr>
            <p:ph type="dt" idx="1"/>
          </p:nvPr>
        </p:nvSpPr>
        <p:spPr/>
        <p:txBody>
          <a:bodyPr/>
          <a:lstStyle/>
          <a:p>
            <a:pPr>
              <a:defRPr/>
            </a:pPr>
            <a:fld id="{80DE3D9F-303C-44C5-8739-DA29AACA2AC3}" type="datetime1">
              <a:rPr lang="it-IT" smtClean="0"/>
              <a:t>05/05/2025</a:t>
            </a:fld>
            <a:endParaRPr lang="it-IT" dirty="0"/>
          </a:p>
        </p:txBody>
      </p:sp>
    </p:spTree>
    <p:extLst>
      <p:ext uri="{BB962C8B-B14F-4D97-AF65-F5344CB8AC3E}">
        <p14:creationId xmlns:p14="http://schemas.microsoft.com/office/powerpoint/2010/main" val="10382074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GB" sz="2800" b="0" dirty="0"/>
              <a:t>We are waiting for the </a:t>
            </a:r>
            <a:r>
              <a:rPr lang="en-GB" sz="2800" b="1" dirty="0"/>
              <a:t>measurements</a:t>
            </a:r>
            <a:r>
              <a:rPr lang="en-GB" sz="2800" b="0" dirty="0"/>
              <a:t> of </a:t>
            </a:r>
            <a:r>
              <a:rPr lang="en-GB" sz="2800" b="1" dirty="0"/>
              <a:t>irradiated samples</a:t>
            </a:r>
            <a:r>
              <a:rPr lang="en-GB" sz="2800" b="0" dirty="0"/>
              <a:t>, in order </a:t>
            </a:r>
            <a:r>
              <a:rPr lang="en-GB" sz="2800" b="1" dirty="0"/>
              <a:t>to start</a:t>
            </a:r>
            <a:r>
              <a:rPr lang="en-GB" sz="2800" b="0" dirty="0"/>
              <a:t> a </a:t>
            </a:r>
            <a:r>
              <a:rPr lang="en-GB" sz="2800" b="1" dirty="0"/>
              <a:t>new batch of simulations </a:t>
            </a:r>
            <a:r>
              <a:rPr lang="en-GB" sz="2800" b="0" dirty="0"/>
              <a:t>for the model validation purpose.</a:t>
            </a:r>
            <a:endParaRPr lang="it-IT" sz="1400" b="0" kern="1200" dirty="0">
              <a:solidFill>
                <a:schemeClr val="tx1"/>
              </a:solidFill>
              <a:effectLst/>
              <a:latin typeface="Calibri" panose="020F0502020204030204" pitchFamily="34" charset="0"/>
              <a:ea typeface="+mn-ea"/>
              <a:cs typeface="Times New Roman" panose="02020603050405020304" pitchFamily="18" charset="0"/>
            </a:endParaRPr>
          </a:p>
        </p:txBody>
      </p:sp>
      <p:sp>
        <p:nvSpPr>
          <p:cNvPr id="4" name="Segnaposto intestazione 3"/>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Arial"/>
            </a:endParaRPr>
          </a:p>
        </p:txBody>
      </p:sp>
      <p:sp>
        <p:nvSpPr>
          <p:cNvPr id="5" name="Segnaposto data 4"/>
          <p:cNvSpPr>
            <a:spLocks noGrp="1"/>
          </p:cNvSpPr>
          <p:nvPr>
            <p:ph type="dt"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C3952D1-F790-4589-86B5-2BC959902658}" type="datetime1">
              <a:rPr kumimoji="0" lang="it-IT" sz="1800" b="0" i="0" u="none" strike="noStrike" kern="1200" cap="none" spc="0" normalizeH="0" baseline="0" noProof="0" smtClean="0">
                <a:ln>
                  <a:noFill/>
                </a:ln>
                <a:solidFill>
                  <a:prstClr val="black"/>
                </a:solidFill>
                <a:effectLst/>
                <a:uLnTx/>
                <a:uFillTx/>
                <a:latin typeface="Arial"/>
              </a:rPr>
              <a:pPr marL="0" marR="0" lvl="0" indent="0" algn="l" defTabSz="914400" rtl="0" eaLnBrk="1" fontAlgn="auto" latinLnBrk="0" hangingPunct="1">
                <a:lnSpc>
                  <a:spcPct val="100000"/>
                </a:lnSpc>
                <a:spcBef>
                  <a:spcPts val="0"/>
                </a:spcBef>
                <a:spcAft>
                  <a:spcPts val="0"/>
                </a:spcAft>
                <a:buClrTx/>
                <a:buSzTx/>
                <a:buFontTx/>
                <a:buNone/>
                <a:tabLst/>
                <a:defRPr/>
              </a:pPr>
              <a:t>17/04/2025</a:t>
            </a:fld>
            <a:endParaRPr kumimoji="0" lang="it-IT" sz="1800" b="0" i="0" u="none" strike="noStrike" kern="1200" cap="none" spc="0" normalizeH="0" baseline="0" noProof="0">
              <a:ln>
                <a:noFill/>
              </a:ln>
              <a:solidFill>
                <a:prstClr val="black"/>
              </a:solidFill>
              <a:effectLst/>
              <a:uLnTx/>
              <a:uFillTx/>
              <a:latin typeface="Arial"/>
            </a:endParaRPr>
          </a:p>
        </p:txBody>
      </p:sp>
      <p:sp>
        <p:nvSpPr>
          <p:cNvPr id="6" name="Segnaposto piè di pagina 5"/>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black"/>
              </a:solidFill>
              <a:effectLst/>
              <a:uLnTx/>
              <a:uFillTx/>
              <a:latin typeface="Arial"/>
            </a:endParaRPr>
          </a:p>
        </p:txBody>
      </p:sp>
      <p:sp>
        <p:nvSpPr>
          <p:cNvPr id="7" name="Segnaposto numero diapositiva 6"/>
          <p:cNvSpPr>
            <a:spLocks noGrp="1"/>
          </p:cNvSpPr>
          <p:nvPr>
            <p:ph type="sldNum" sz="quarter" idx="5"/>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9096B49-89C4-40F5-99E2-36997413476D}" type="slidenum">
              <a:rPr kumimoji="0" lang="it-IT" altLang="it-IT" sz="1800" b="0" i="0" u="none" strike="noStrike" kern="1200" cap="none" spc="0" normalizeH="0" baseline="0" noProof="0" smtClean="0">
                <a:ln>
                  <a:noFill/>
                </a:ln>
                <a:solidFill>
                  <a:prstClr val="black"/>
                </a:solidFill>
                <a:effectLst/>
                <a:uLnTx/>
                <a:uFillTx/>
                <a:latin typeface="Arial"/>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it-IT" altLang="it-IT" sz="1800" b="0" i="0" u="none" strike="noStrike" kern="1200" cap="none" spc="0" normalizeH="0" baseline="0" noProof="0">
              <a:ln>
                <a:noFill/>
              </a:ln>
              <a:solidFill>
                <a:prstClr val="black"/>
              </a:solidFill>
              <a:effectLst/>
              <a:uLnTx/>
              <a:uFillTx/>
              <a:latin typeface="Arial"/>
            </a:endParaRPr>
          </a:p>
        </p:txBody>
      </p:sp>
    </p:spTree>
    <p:extLst>
      <p:ext uri="{BB962C8B-B14F-4D97-AF65-F5344CB8AC3E}">
        <p14:creationId xmlns:p14="http://schemas.microsoft.com/office/powerpoint/2010/main" val="11129703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454C280-6DC1-19ED-8DE5-41C4845AFA15}"/>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84F76B7-8CD2-B721-D88C-F3FDBE7BA890}"/>
              </a:ext>
            </a:extLst>
          </p:cNvPr>
          <p:cNvSpPr>
            <a:spLocks noGrp="1"/>
          </p:cNvSpPr>
          <p:nvPr>
            <p:ph type="dt" sz="half" idx="10"/>
          </p:nvPr>
        </p:nvSpPr>
        <p:spPr/>
        <p:txBody>
          <a:bodyPr/>
          <a:lstStyle/>
          <a:p>
            <a:fld id="{03764F5E-BAF6-4596-942C-4C6EDDB47F76}" type="datetimeFigureOut">
              <a:rPr lang="it-IT" smtClean="0"/>
              <a:t>17/04/2025</a:t>
            </a:fld>
            <a:endParaRPr lang="it-IT"/>
          </a:p>
        </p:txBody>
      </p:sp>
      <p:sp>
        <p:nvSpPr>
          <p:cNvPr id="5" name="Segnaposto piè di pagina 4">
            <a:extLst>
              <a:ext uri="{FF2B5EF4-FFF2-40B4-BE49-F238E27FC236}">
                <a16:creationId xmlns:a16="http://schemas.microsoft.com/office/drawing/2014/main" id="{A392BCBB-F869-B53D-358C-1F07B9458FD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A1BD7AC-B6D2-DFF5-7774-B9DE82F79079}"/>
              </a:ext>
            </a:extLst>
          </p:cNvPr>
          <p:cNvSpPr>
            <a:spLocks noGrp="1"/>
          </p:cNvSpPr>
          <p:nvPr>
            <p:ph type="sldNum" sz="quarter" idx="12"/>
          </p:nvPr>
        </p:nvSpPr>
        <p:spPr/>
        <p:txBody>
          <a:bodyPr/>
          <a:lstStyle/>
          <a:p>
            <a:fld id="{DF49FE50-67BA-495F-B1C3-4EFC6148CA35}" type="slidenum">
              <a:rPr lang="it-IT" smtClean="0"/>
              <a:t>‹N›</a:t>
            </a:fld>
            <a:endParaRPr lang="it-IT"/>
          </a:p>
        </p:txBody>
      </p:sp>
      <p:pic>
        <p:nvPicPr>
          <p:cNvPr id="8" name="Immagine 7">
            <a:extLst>
              <a:ext uri="{FF2B5EF4-FFF2-40B4-BE49-F238E27FC236}">
                <a16:creationId xmlns:a16="http://schemas.microsoft.com/office/drawing/2014/main" id="{8D8AD227-7D60-767D-7ECC-3402632EFF9F}"/>
              </a:ext>
            </a:extLst>
          </p:cNvPr>
          <p:cNvPicPr>
            <a:picLocks noChangeAspect="1"/>
          </p:cNvPicPr>
          <p:nvPr userDrawn="1"/>
        </p:nvPicPr>
        <p:blipFill rotWithShape="1">
          <a:blip r:embed="rId2"/>
          <a:srcRect r="68764"/>
          <a:stretch/>
        </p:blipFill>
        <p:spPr>
          <a:xfrm>
            <a:off x="192426" y="6428460"/>
            <a:ext cx="338704" cy="336000"/>
          </a:xfrm>
          <a:prstGeom prst="rect">
            <a:avLst/>
          </a:prstGeom>
        </p:spPr>
      </p:pic>
      <p:pic>
        <p:nvPicPr>
          <p:cNvPr id="9" name="Immagine 8">
            <a:extLst>
              <a:ext uri="{FF2B5EF4-FFF2-40B4-BE49-F238E27FC236}">
                <a16:creationId xmlns:a16="http://schemas.microsoft.com/office/drawing/2014/main" id="{4ECE8C38-FF6B-F499-E0C2-332CB938D4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2164" y="6414777"/>
            <a:ext cx="605405" cy="336000"/>
          </a:xfrm>
          <a:prstGeom prst="rect">
            <a:avLst/>
          </a:prstGeom>
        </p:spPr>
      </p:pic>
      <p:pic>
        <p:nvPicPr>
          <p:cNvPr id="10" name="Picture 8">
            <a:extLst>
              <a:ext uri="{FF2B5EF4-FFF2-40B4-BE49-F238E27FC236}">
                <a16:creationId xmlns:a16="http://schemas.microsoft.com/office/drawing/2014/main" id="{F4C85313-1A0D-1631-8165-128782B8984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310238" y="6364903"/>
            <a:ext cx="721746" cy="3640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 name="Google Shape;29;p3">
            <a:extLst>
              <a:ext uri="{FF2B5EF4-FFF2-40B4-BE49-F238E27FC236}">
                <a16:creationId xmlns:a16="http://schemas.microsoft.com/office/drawing/2014/main" id="{C9A0E7C3-975B-AF25-EEBD-C1CD733E9027}"/>
              </a:ext>
            </a:extLst>
          </p:cNvPr>
          <p:cNvPicPr preferRelativeResize="0"/>
          <p:nvPr userDrawn="1"/>
        </p:nvPicPr>
        <p:blipFill rotWithShape="1">
          <a:blip r:embed="rId5">
            <a:alphaModFix/>
          </a:blip>
          <a:srcRect/>
          <a:stretch/>
        </p:blipFill>
        <p:spPr>
          <a:xfrm>
            <a:off x="9827240" y="142461"/>
            <a:ext cx="2176920" cy="839972"/>
          </a:xfrm>
          <a:prstGeom prst="rect">
            <a:avLst/>
          </a:prstGeom>
          <a:noFill/>
          <a:ln>
            <a:noFill/>
          </a:ln>
        </p:spPr>
      </p:pic>
    </p:spTree>
    <p:extLst>
      <p:ext uri="{BB962C8B-B14F-4D97-AF65-F5344CB8AC3E}">
        <p14:creationId xmlns:p14="http://schemas.microsoft.com/office/powerpoint/2010/main" val="3784424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A665CD69-6669-7261-4246-C6B134B2AE72}"/>
              </a:ext>
            </a:extLst>
          </p:cNvPr>
          <p:cNvSpPr>
            <a:spLocks noGrp="1"/>
          </p:cNvSpPr>
          <p:nvPr>
            <p:ph type="dt" sz="half" idx="10"/>
          </p:nvPr>
        </p:nvSpPr>
        <p:spPr/>
        <p:txBody>
          <a:bodyPr/>
          <a:lstStyle/>
          <a:p>
            <a:fld id="{03764F5E-BAF6-4596-942C-4C6EDDB47F76}" type="datetimeFigureOut">
              <a:rPr lang="it-IT" smtClean="0"/>
              <a:t>17/04/2025</a:t>
            </a:fld>
            <a:endParaRPr lang="it-IT"/>
          </a:p>
        </p:txBody>
      </p:sp>
      <p:sp>
        <p:nvSpPr>
          <p:cNvPr id="3" name="Segnaposto piè di pagina 2">
            <a:extLst>
              <a:ext uri="{FF2B5EF4-FFF2-40B4-BE49-F238E27FC236}">
                <a16:creationId xmlns:a16="http://schemas.microsoft.com/office/drawing/2014/main" id="{138B4C4F-83AD-E8B2-27F9-AF3651D1E745}"/>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1AE4B95-A3B3-2DCF-1927-BB25CFBDCD44}"/>
              </a:ext>
            </a:extLst>
          </p:cNvPr>
          <p:cNvSpPr>
            <a:spLocks noGrp="1"/>
          </p:cNvSpPr>
          <p:nvPr>
            <p:ph type="sldNum" sz="quarter" idx="12"/>
          </p:nvPr>
        </p:nvSpPr>
        <p:spPr/>
        <p:txBody>
          <a:bodyPr/>
          <a:lstStyle/>
          <a:p>
            <a:fld id="{DF49FE50-67BA-495F-B1C3-4EFC6148CA35}" type="slidenum">
              <a:rPr lang="it-IT" smtClean="0"/>
              <a:t>‹N›</a:t>
            </a:fld>
            <a:endParaRPr lang="it-IT"/>
          </a:p>
        </p:txBody>
      </p:sp>
      <p:pic>
        <p:nvPicPr>
          <p:cNvPr id="5" name="Immagine 4">
            <a:extLst>
              <a:ext uri="{FF2B5EF4-FFF2-40B4-BE49-F238E27FC236}">
                <a16:creationId xmlns:a16="http://schemas.microsoft.com/office/drawing/2014/main" id="{CC4153D0-9EB5-CA32-20FA-1E1C87ABAB72}"/>
              </a:ext>
            </a:extLst>
          </p:cNvPr>
          <p:cNvPicPr>
            <a:picLocks noChangeAspect="1"/>
          </p:cNvPicPr>
          <p:nvPr userDrawn="1"/>
        </p:nvPicPr>
        <p:blipFill rotWithShape="1">
          <a:blip r:embed="rId2"/>
          <a:srcRect r="68764"/>
          <a:stretch/>
        </p:blipFill>
        <p:spPr>
          <a:xfrm>
            <a:off x="192426" y="6428460"/>
            <a:ext cx="338704" cy="336000"/>
          </a:xfrm>
          <a:prstGeom prst="rect">
            <a:avLst/>
          </a:prstGeom>
        </p:spPr>
      </p:pic>
      <p:pic>
        <p:nvPicPr>
          <p:cNvPr id="6" name="Immagine 5">
            <a:extLst>
              <a:ext uri="{FF2B5EF4-FFF2-40B4-BE49-F238E27FC236}">
                <a16:creationId xmlns:a16="http://schemas.microsoft.com/office/drawing/2014/main" id="{10D34EF5-615E-6D2C-1AEB-FA1B92B2401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2164" y="6414777"/>
            <a:ext cx="605405" cy="336000"/>
          </a:xfrm>
          <a:prstGeom prst="rect">
            <a:avLst/>
          </a:prstGeom>
        </p:spPr>
      </p:pic>
      <p:pic>
        <p:nvPicPr>
          <p:cNvPr id="7" name="Picture 8">
            <a:extLst>
              <a:ext uri="{FF2B5EF4-FFF2-40B4-BE49-F238E27FC236}">
                <a16:creationId xmlns:a16="http://schemas.microsoft.com/office/drawing/2014/main" id="{D2394940-7BAE-CF14-F256-3A6AF1F5C20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310238" y="6364903"/>
            <a:ext cx="721746" cy="3640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Google Shape;29;p3">
            <a:extLst>
              <a:ext uri="{FF2B5EF4-FFF2-40B4-BE49-F238E27FC236}">
                <a16:creationId xmlns:a16="http://schemas.microsoft.com/office/drawing/2014/main" id="{FC43DACB-BA54-FC0C-412A-8312E14340E0}"/>
              </a:ext>
            </a:extLst>
          </p:cNvPr>
          <p:cNvPicPr preferRelativeResize="0"/>
          <p:nvPr userDrawn="1"/>
        </p:nvPicPr>
        <p:blipFill rotWithShape="1">
          <a:blip r:embed="rId5">
            <a:alphaModFix/>
          </a:blip>
          <a:srcRect/>
          <a:stretch/>
        </p:blipFill>
        <p:spPr>
          <a:xfrm>
            <a:off x="9827240" y="142461"/>
            <a:ext cx="2176920" cy="839972"/>
          </a:xfrm>
          <a:prstGeom prst="rect">
            <a:avLst/>
          </a:prstGeom>
          <a:noFill/>
          <a:ln>
            <a:noFill/>
          </a:ln>
        </p:spPr>
      </p:pic>
      <p:sp>
        <p:nvSpPr>
          <p:cNvPr id="9" name="Footer Placeholder 5">
            <a:extLst>
              <a:ext uri="{FF2B5EF4-FFF2-40B4-BE49-F238E27FC236}">
                <a16:creationId xmlns:a16="http://schemas.microsoft.com/office/drawing/2014/main" id="{8A651CB2-6D88-6A8A-6481-E26F02F97D0A}"/>
              </a:ext>
            </a:extLst>
          </p:cNvPr>
          <p:cNvSpPr txBox="1">
            <a:spLocks/>
          </p:cNvSpPr>
          <p:nvPr userDrawn="1"/>
        </p:nvSpPr>
        <p:spPr>
          <a:xfrm rot="16200000">
            <a:off x="-2039740" y="3526067"/>
            <a:ext cx="4416467" cy="338703"/>
          </a:xfrm>
          <a:prstGeom prst="rect">
            <a:avLst/>
          </a:prstGeom>
        </p:spPr>
        <p:txBody>
          <a:bodyPr vert="horz" lIns="91440" tIns="45720" rIns="91440" bIns="45720" rtlCol="0" anchor="ctr"/>
          <a:lstStyle>
            <a:defPPr>
              <a:defRPr lang="it-IT"/>
            </a:defPPr>
            <a:lvl1pPr marL="0" algn="ctr"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F. </a:t>
            </a:r>
            <a:r>
              <a:rPr lang="en-US">
                <a:solidFill>
                  <a:schemeClr val="tx1"/>
                </a:solidFill>
              </a:rPr>
              <a:t>Moscatelli </a:t>
            </a:r>
            <a:r>
              <a:rPr lang="mr-IN">
                <a:solidFill>
                  <a:schemeClr val="tx1"/>
                </a:solidFill>
              </a:rPr>
              <a:t>–</a:t>
            </a:r>
            <a:r>
              <a:rPr lang="en-US">
                <a:solidFill>
                  <a:schemeClr val="tx1"/>
                </a:solidFill>
              </a:rPr>
              <a:t> AIDAinnova Final Annual meeting</a:t>
            </a:r>
            <a:endParaRPr lang="en-US" dirty="0">
              <a:solidFill>
                <a:schemeClr val="tx1"/>
              </a:solidFill>
            </a:endParaRPr>
          </a:p>
        </p:txBody>
      </p:sp>
    </p:spTree>
    <p:extLst>
      <p:ext uri="{BB962C8B-B14F-4D97-AF65-F5344CB8AC3E}">
        <p14:creationId xmlns:p14="http://schemas.microsoft.com/office/powerpoint/2010/main" val="1358312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Footer Placeholder 5">
            <a:extLst>
              <a:ext uri="{FF2B5EF4-FFF2-40B4-BE49-F238E27FC236}">
                <a16:creationId xmlns:a16="http://schemas.microsoft.com/office/drawing/2014/main" id="{056A4208-09E8-2A51-B280-D1DD49EFF622}"/>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t>F.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pic>
        <p:nvPicPr>
          <p:cNvPr id="3" name="Immagine 2">
            <a:extLst>
              <a:ext uri="{FF2B5EF4-FFF2-40B4-BE49-F238E27FC236}">
                <a16:creationId xmlns:a16="http://schemas.microsoft.com/office/drawing/2014/main" id="{4A394A79-4146-498D-CFBB-4F0C3C9FA737}"/>
              </a:ext>
            </a:extLst>
          </p:cNvPr>
          <p:cNvPicPr>
            <a:picLocks noChangeAspect="1"/>
          </p:cNvPicPr>
          <p:nvPr userDrawn="1"/>
        </p:nvPicPr>
        <p:blipFill rotWithShape="1">
          <a:blip r:embed="rId2"/>
          <a:srcRect r="68764"/>
          <a:stretch/>
        </p:blipFill>
        <p:spPr>
          <a:xfrm>
            <a:off x="192426" y="6428460"/>
            <a:ext cx="338704" cy="336000"/>
          </a:xfrm>
          <a:prstGeom prst="rect">
            <a:avLst/>
          </a:prstGeom>
        </p:spPr>
      </p:pic>
      <p:pic>
        <p:nvPicPr>
          <p:cNvPr id="4" name="Immagine 3">
            <a:extLst>
              <a:ext uri="{FF2B5EF4-FFF2-40B4-BE49-F238E27FC236}">
                <a16:creationId xmlns:a16="http://schemas.microsoft.com/office/drawing/2014/main" id="{127E68AD-4BA2-11B2-AB8D-72B8A21E0A5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2164" y="6414777"/>
            <a:ext cx="605405" cy="336000"/>
          </a:xfrm>
          <a:prstGeom prst="rect">
            <a:avLst/>
          </a:prstGeom>
        </p:spPr>
      </p:pic>
      <p:pic>
        <p:nvPicPr>
          <p:cNvPr id="5" name="Picture 8">
            <a:extLst>
              <a:ext uri="{FF2B5EF4-FFF2-40B4-BE49-F238E27FC236}">
                <a16:creationId xmlns:a16="http://schemas.microsoft.com/office/drawing/2014/main" id="{3CC746BE-12F1-D1A5-45B2-DF8B77C8C48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310238" y="6364903"/>
            <a:ext cx="721746" cy="3640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Google Shape;29;p3">
            <a:extLst>
              <a:ext uri="{FF2B5EF4-FFF2-40B4-BE49-F238E27FC236}">
                <a16:creationId xmlns:a16="http://schemas.microsoft.com/office/drawing/2014/main" id="{E9BC5CE4-8EAD-1EF5-BD0A-ED39CD869B82}"/>
              </a:ext>
            </a:extLst>
          </p:cNvPr>
          <p:cNvPicPr preferRelativeResize="0"/>
          <p:nvPr userDrawn="1"/>
        </p:nvPicPr>
        <p:blipFill rotWithShape="1">
          <a:blip r:embed="rId5">
            <a:alphaModFix/>
          </a:blip>
          <a:srcRect/>
          <a:stretch/>
        </p:blipFill>
        <p:spPr>
          <a:xfrm>
            <a:off x="9827240" y="142461"/>
            <a:ext cx="2176920" cy="839972"/>
          </a:xfrm>
          <a:prstGeom prst="rect">
            <a:avLst/>
          </a:prstGeom>
          <a:noFill/>
          <a:ln>
            <a:noFill/>
          </a:ln>
        </p:spPr>
      </p:pic>
      <p:sp>
        <p:nvSpPr>
          <p:cNvPr id="7" name="Titolo 1">
            <a:extLst>
              <a:ext uri="{FF2B5EF4-FFF2-40B4-BE49-F238E27FC236}">
                <a16:creationId xmlns:a16="http://schemas.microsoft.com/office/drawing/2014/main" id="{47B5FB16-9DC6-DA5C-0882-249BE1158786}"/>
              </a:ext>
            </a:extLst>
          </p:cNvPr>
          <p:cNvSpPr>
            <a:spLocks noGrp="1"/>
          </p:cNvSpPr>
          <p:nvPr>
            <p:ph type="title"/>
          </p:nvPr>
        </p:nvSpPr>
        <p:spPr>
          <a:xfrm>
            <a:off x="0" y="275573"/>
            <a:ext cx="12192000" cy="659705"/>
          </a:xfrm>
        </p:spPr>
        <p:txBody>
          <a:bodyPr>
            <a:normAutofit/>
          </a:bodyPr>
          <a:lstStyle>
            <a:lvl1pPr algn="l" defTabSz="914377" rtl="0" eaLnBrk="1" latinLnBrk="0" hangingPunct="1">
              <a:lnSpc>
                <a:spcPct val="90000"/>
              </a:lnSpc>
              <a:spcBef>
                <a:spcPct val="0"/>
              </a:spcBef>
              <a:buNone/>
              <a:defRPr lang="en-US" sz="4000" kern="1200">
                <a:solidFill>
                  <a:srgbClr val="000099"/>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defRPr>
            </a:lvl1pPr>
          </a:lstStyle>
          <a:p>
            <a:r>
              <a:rPr lang="it-IT" dirty="0"/>
              <a:t>Fare clic per modificare lo stile del titolo</a:t>
            </a:r>
            <a:endParaRPr lang="en-US" dirty="0"/>
          </a:p>
        </p:txBody>
      </p:sp>
    </p:spTree>
    <p:extLst>
      <p:ext uri="{BB962C8B-B14F-4D97-AF65-F5344CB8AC3E}">
        <p14:creationId xmlns:p14="http://schemas.microsoft.com/office/powerpoint/2010/main" val="1887297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Arianna">
    <p:spTree>
      <p:nvGrpSpPr>
        <p:cNvPr id="1" name=""/>
        <p:cNvGrpSpPr/>
        <p:nvPr/>
      </p:nvGrpSpPr>
      <p:grpSpPr>
        <a:xfrm>
          <a:off x="0" y="0"/>
          <a:ext cx="0" cy="0"/>
          <a:chOff x="0" y="0"/>
          <a:chExt cx="0" cy="0"/>
        </a:xfrm>
      </p:grpSpPr>
      <p:sp>
        <p:nvSpPr>
          <p:cNvPr id="7" name="Titolo 1"/>
          <p:cNvSpPr>
            <a:spLocks noGrp="1"/>
          </p:cNvSpPr>
          <p:nvPr>
            <p:ph type="title"/>
          </p:nvPr>
        </p:nvSpPr>
        <p:spPr>
          <a:xfrm>
            <a:off x="0" y="275573"/>
            <a:ext cx="12192000" cy="659705"/>
          </a:xfrm>
        </p:spPr>
        <p:txBody>
          <a:bodyPr>
            <a:normAutofit/>
          </a:bodyPr>
          <a:lstStyle>
            <a:lvl1pPr algn="l" defTabSz="914377" rtl="0" eaLnBrk="1" latinLnBrk="0" hangingPunct="1">
              <a:lnSpc>
                <a:spcPct val="90000"/>
              </a:lnSpc>
              <a:spcBef>
                <a:spcPct val="0"/>
              </a:spcBef>
              <a:buNone/>
              <a:defRPr lang="en-US" sz="3600" kern="1200">
                <a:solidFill>
                  <a:srgbClr val="000099"/>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defRPr>
            </a:lvl1pPr>
          </a:lstStyle>
          <a:p>
            <a:r>
              <a:rPr lang="it-IT" dirty="0"/>
              <a:t>Fare clic per modificare lo stile del titolo</a:t>
            </a:r>
            <a:endParaRPr lang="en-US" dirty="0"/>
          </a:p>
        </p:txBody>
      </p:sp>
      <p:sp>
        <p:nvSpPr>
          <p:cNvPr id="6" name="Segnaposto numero diapositiva 5">
            <a:extLst>
              <a:ext uri="{FF2B5EF4-FFF2-40B4-BE49-F238E27FC236}">
                <a16:creationId xmlns:a16="http://schemas.microsoft.com/office/drawing/2014/main" id="{7CA41425-E0A1-4BF3-9F72-EE008E56DE7E}"/>
              </a:ext>
            </a:extLst>
          </p:cNvPr>
          <p:cNvSpPr>
            <a:spLocks noGrp="1"/>
          </p:cNvSpPr>
          <p:nvPr>
            <p:ph type="sldNum" sz="quarter" idx="10"/>
          </p:nvPr>
        </p:nvSpPr>
        <p:spPr>
          <a:xfrm>
            <a:off x="11530840" y="6400393"/>
            <a:ext cx="2743200" cy="364067"/>
          </a:xfrm>
        </p:spPr>
        <p:txBody>
          <a:bodyPr anchor="t"/>
          <a:lstStyle>
            <a:lvl1pPr>
              <a:defRPr sz="1867">
                <a:solidFill>
                  <a:srgbClr val="A6A6A6"/>
                </a:solidFill>
                <a:latin typeface="Tahoma" panose="020B0604030504040204" pitchFamily="34" charset="0"/>
                <a:cs typeface="Tahoma" panose="020B0604030504040204" pitchFamily="34" charset="0"/>
              </a:defRPr>
            </a:lvl1pPr>
          </a:lstStyle>
          <a:p>
            <a:pPr>
              <a:defRPr/>
            </a:pPr>
            <a:fld id="{10B602AE-1263-4FC7-AA68-871CB470B1F3}" type="slidenum">
              <a:rPr lang="en-US" altLang="it-IT"/>
              <a:pPr>
                <a:defRPr/>
              </a:pPr>
              <a:t>‹N›</a:t>
            </a:fld>
            <a:endParaRPr lang="en-US" altLang="it-IT"/>
          </a:p>
        </p:txBody>
      </p:sp>
      <p:pic>
        <p:nvPicPr>
          <p:cNvPr id="2" name="Immagine 1">
            <a:extLst>
              <a:ext uri="{FF2B5EF4-FFF2-40B4-BE49-F238E27FC236}">
                <a16:creationId xmlns:a16="http://schemas.microsoft.com/office/drawing/2014/main" id="{B84ECF03-39B7-F80A-404E-1BD607C16D0D}"/>
              </a:ext>
            </a:extLst>
          </p:cNvPr>
          <p:cNvPicPr>
            <a:picLocks noChangeAspect="1"/>
          </p:cNvPicPr>
          <p:nvPr userDrawn="1"/>
        </p:nvPicPr>
        <p:blipFill rotWithShape="1">
          <a:blip r:embed="rId2"/>
          <a:srcRect r="68764"/>
          <a:stretch/>
        </p:blipFill>
        <p:spPr>
          <a:xfrm>
            <a:off x="192426" y="6428460"/>
            <a:ext cx="338704" cy="336000"/>
          </a:xfrm>
          <a:prstGeom prst="rect">
            <a:avLst/>
          </a:prstGeom>
        </p:spPr>
      </p:pic>
      <p:pic>
        <p:nvPicPr>
          <p:cNvPr id="3" name="Immagine 2">
            <a:extLst>
              <a:ext uri="{FF2B5EF4-FFF2-40B4-BE49-F238E27FC236}">
                <a16:creationId xmlns:a16="http://schemas.microsoft.com/office/drawing/2014/main" id="{49F62F5B-DA76-498E-5B05-1870C2BC44B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2164" y="6414777"/>
            <a:ext cx="605405" cy="336000"/>
          </a:xfrm>
          <a:prstGeom prst="rect">
            <a:avLst/>
          </a:prstGeom>
        </p:spPr>
      </p:pic>
      <p:sp>
        <p:nvSpPr>
          <p:cNvPr id="5" name="Footer Placeholder 5">
            <a:extLst>
              <a:ext uri="{FF2B5EF4-FFF2-40B4-BE49-F238E27FC236}">
                <a16:creationId xmlns:a16="http://schemas.microsoft.com/office/drawing/2014/main" id="{34DB0F53-B752-EE61-304A-6F661EF2D6FC}"/>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t>F.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pic>
        <p:nvPicPr>
          <p:cNvPr id="8" name="Picture 8">
            <a:extLst>
              <a:ext uri="{FF2B5EF4-FFF2-40B4-BE49-F238E27FC236}">
                <a16:creationId xmlns:a16="http://schemas.microsoft.com/office/drawing/2014/main" id="{7FA46883-C355-4FF7-0F9C-38269AE52983}"/>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310238" y="6364903"/>
            <a:ext cx="721746" cy="36406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 name="Google Shape;29;p3">
            <a:extLst>
              <a:ext uri="{FF2B5EF4-FFF2-40B4-BE49-F238E27FC236}">
                <a16:creationId xmlns:a16="http://schemas.microsoft.com/office/drawing/2014/main" id="{B10EA0C6-80AD-08AA-541A-35635AA5263A}"/>
              </a:ext>
            </a:extLst>
          </p:cNvPr>
          <p:cNvPicPr preferRelativeResize="0"/>
          <p:nvPr userDrawn="1"/>
        </p:nvPicPr>
        <p:blipFill rotWithShape="1">
          <a:blip r:embed="rId5">
            <a:alphaModFix/>
          </a:blip>
          <a:srcRect/>
          <a:stretch/>
        </p:blipFill>
        <p:spPr>
          <a:xfrm>
            <a:off x="9827240" y="142461"/>
            <a:ext cx="2176920" cy="839972"/>
          </a:xfrm>
          <a:prstGeom prst="rect">
            <a:avLst/>
          </a:prstGeom>
          <a:noFill/>
          <a:ln>
            <a:noFill/>
          </a:ln>
        </p:spPr>
      </p:pic>
    </p:spTree>
    <p:extLst>
      <p:ext uri="{BB962C8B-B14F-4D97-AF65-F5344CB8AC3E}">
        <p14:creationId xmlns:p14="http://schemas.microsoft.com/office/powerpoint/2010/main" val="31643788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4B0A7-6A7C-4A93-8E82-1EE954CF91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dirty="0"/>
              <a:t>Fare clic per modificare lo stile del titolo dello schema</a:t>
            </a:r>
          </a:p>
        </p:txBody>
      </p:sp>
      <p:sp>
        <p:nvSpPr>
          <p:cNvPr id="3" name="Segnaposto testo 2">
            <a:extLst>
              <a:ext uri="{FF2B5EF4-FFF2-40B4-BE49-F238E27FC236}">
                <a16:creationId xmlns:a16="http://schemas.microsoft.com/office/drawing/2014/main" id="{6C9134B8-CA51-F86E-EA28-66A462868F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F45628F-7032-05D0-DE7C-70D1B9085DE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3764F5E-BAF6-4596-942C-4C6EDDB47F76}" type="datetimeFigureOut">
              <a:rPr lang="it-IT" smtClean="0"/>
              <a:t>17/04/2025</a:t>
            </a:fld>
            <a:endParaRPr lang="it-IT"/>
          </a:p>
        </p:txBody>
      </p:sp>
      <p:sp>
        <p:nvSpPr>
          <p:cNvPr id="5" name="Segnaposto piè di pagina 4">
            <a:extLst>
              <a:ext uri="{FF2B5EF4-FFF2-40B4-BE49-F238E27FC236}">
                <a16:creationId xmlns:a16="http://schemas.microsoft.com/office/drawing/2014/main" id="{21CF5AD0-B79F-3D06-147E-4244CE2F70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it-IT"/>
          </a:p>
        </p:txBody>
      </p:sp>
      <p:sp>
        <p:nvSpPr>
          <p:cNvPr id="6" name="Segnaposto numero diapositiva 5">
            <a:extLst>
              <a:ext uri="{FF2B5EF4-FFF2-40B4-BE49-F238E27FC236}">
                <a16:creationId xmlns:a16="http://schemas.microsoft.com/office/drawing/2014/main" id="{8CC1E99A-788D-A55C-F3ED-FEF1489AD65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F49FE50-67BA-495F-B1C3-4EFC6148CA35}" type="slidenum">
              <a:rPr lang="it-IT" smtClean="0"/>
              <a:t>‹N›</a:t>
            </a:fld>
            <a:endParaRPr lang="it-IT"/>
          </a:p>
        </p:txBody>
      </p:sp>
    </p:spTree>
    <p:extLst>
      <p:ext uri="{BB962C8B-B14F-4D97-AF65-F5344CB8AC3E}">
        <p14:creationId xmlns:p14="http://schemas.microsoft.com/office/powerpoint/2010/main" val="1492090624"/>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60" r:id="rId3"/>
    <p:sldLayoutId id="2147483661"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4.xml"/><Relationship Id="rId5" Type="http://schemas.openxmlformats.org/officeDocument/2006/relationships/image" Target="../media/image37.png"/><Relationship Id="rId4" Type="http://schemas.openxmlformats.org/officeDocument/2006/relationships/image" Target="../media/image36.emf"/></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6" Type="http://schemas.openxmlformats.org/officeDocument/2006/relationships/image" Target="../media/image42.emf"/><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image" Target="../media/image49.emf"/><Relationship Id="rId3" Type="http://schemas.openxmlformats.org/officeDocument/2006/relationships/image" Target="../media/image44.emf"/><Relationship Id="rId7" Type="http://schemas.openxmlformats.org/officeDocument/2006/relationships/image" Target="../media/image48.emf"/><Relationship Id="rId2" Type="http://schemas.openxmlformats.org/officeDocument/2006/relationships/image" Target="../media/image43.png"/><Relationship Id="rId1" Type="http://schemas.openxmlformats.org/officeDocument/2006/relationships/slideLayout" Target="../slideLayouts/slideLayout4.xml"/><Relationship Id="rId6" Type="http://schemas.openxmlformats.org/officeDocument/2006/relationships/image" Target="../media/image47.emf"/><Relationship Id="rId5" Type="http://schemas.openxmlformats.org/officeDocument/2006/relationships/image" Target="../media/image46.emf"/><Relationship Id="rId4" Type="http://schemas.openxmlformats.org/officeDocument/2006/relationships/image" Target="../media/image45.emf"/></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 Id="rId5" Type="http://schemas.openxmlformats.org/officeDocument/2006/relationships/image" Target="../media/image53.png"/><Relationship Id="rId4" Type="http://schemas.openxmlformats.org/officeDocument/2006/relationships/image" Target="../media/image52.png"/></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 Id="rId4" Type="http://schemas.openxmlformats.org/officeDocument/2006/relationships/image" Target="../media/image60.png"/></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4.xml"/><Relationship Id="rId4" Type="http://schemas.openxmlformats.org/officeDocument/2006/relationships/image" Target="../media/image65.png"/></Relationships>
</file>

<file path=ppt/slides/_rels/slide2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5.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2.jpg"/><Relationship Id="rId11" Type="http://schemas.openxmlformats.org/officeDocument/2006/relationships/image" Target="../media/image11.png"/><Relationship Id="rId5" Type="http://schemas.openxmlformats.org/officeDocument/2006/relationships/image" Target="../media/image1.png"/><Relationship Id="rId10" Type="http://schemas.openxmlformats.org/officeDocument/2006/relationships/image" Target="../media/image10.png"/><Relationship Id="rId4" Type="http://schemas.openxmlformats.org/officeDocument/2006/relationships/image" Target="../media/image6.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7.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0.png"/><Relationship Id="rId11" Type="http://schemas.openxmlformats.org/officeDocument/2006/relationships/image" Target="../media/image15.png"/><Relationship Id="rId5" Type="http://schemas.openxmlformats.org/officeDocument/2006/relationships/image" Target="../media/image19.png"/><Relationship Id="rId10" Type="http://schemas.openxmlformats.org/officeDocument/2006/relationships/image" Target="../media/image22.png"/><Relationship Id="rId4" Type="http://schemas.openxmlformats.org/officeDocument/2006/relationships/image" Target="../media/image18.png"/><Relationship Id="rId9"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CustomShape 4"/>
          <p:cNvSpPr/>
          <p:nvPr/>
        </p:nvSpPr>
        <p:spPr>
          <a:xfrm>
            <a:off x="1215423" y="3270738"/>
            <a:ext cx="10119686" cy="1581035"/>
          </a:xfrm>
          <a:prstGeom prst="rect">
            <a:avLst/>
          </a:prstGeom>
          <a:noFill/>
          <a:ln>
            <a:noFill/>
          </a:ln>
        </p:spPr>
        <p:style>
          <a:lnRef idx="0">
            <a:scrgbClr r="0" g="0" b="0"/>
          </a:lnRef>
          <a:fillRef idx="0">
            <a:scrgbClr r="0" g="0" b="0"/>
          </a:fillRef>
          <a:effectRef idx="0">
            <a:scrgbClr r="0" g="0" b="0"/>
          </a:effectRef>
          <a:fontRef idx="minor"/>
        </p:style>
        <p:txBody>
          <a:bodyPr lIns="75600" tIns="37800" rIns="75600" bIns="37800"/>
          <a:lstStyle/>
          <a:p>
            <a:pPr algn="ctr">
              <a:lnSpc>
                <a:spcPct val="100000"/>
              </a:lnSpc>
            </a:pPr>
            <a:r>
              <a:rPr lang="en-US" sz="2500" b="1" spc="-1" dirty="0">
                <a:solidFill>
                  <a:srgbClr val="002060"/>
                </a:solidFill>
                <a:latin typeface="Tahoma" panose="020B0604030504040204" pitchFamily="34" charset="0"/>
                <a:ea typeface="Tahoma" panose="020B0604030504040204" pitchFamily="34" charset="0"/>
                <a:cs typeface="Tahoma" panose="020B0604030504040204" pitchFamily="34" charset="0"/>
              </a:rPr>
              <a:t>F. Moscatelli</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(2,1)</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K. </a:t>
            </a:r>
            <a:r>
              <a:rPr lang="en-US" sz="2500" spc="-1" dirty="0" err="1">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Aouadj</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(1)</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T. </a:t>
            </a:r>
            <a:r>
              <a:rPr lang="en-US" sz="2500" spc="-1" dirty="0" err="1">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Croci</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(1)</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D. Passeri</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(3,1)</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a:t>
            </a:r>
            <a:r>
              <a:rPr lang="en-US" sz="2500" spc="-1" dirty="0">
                <a:solidFill>
                  <a:srgbClr val="002060"/>
                </a:solidFill>
                <a:latin typeface="Tahoma" panose="020B0604030504040204" pitchFamily="34" charset="0"/>
                <a:ea typeface="Tahoma" panose="020B0604030504040204" pitchFamily="34" charset="0"/>
                <a:cs typeface="Tahoma" panose="020B0604030504040204" pitchFamily="34" charset="0"/>
              </a:rPr>
              <a:t>A. Morozzi</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(1)</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a:t>
            </a:r>
            <a:b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b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A. </a:t>
            </a:r>
            <a:r>
              <a:rPr lang="en-US" sz="2500" spc="-1" dirty="0" err="1">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Fondacci</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(3)</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M. </a:t>
            </a:r>
            <a:r>
              <a:rPr lang="en-US" sz="2500" spc="-1" dirty="0" err="1">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Menichelli</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(1)</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G.M. </a:t>
            </a:r>
            <a:r>
              <a:rPr lang="en-US" sz="2500" spc="-1" dirty="0" err="1">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Bilei</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(1)</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a:t>
            </a:r>
            <a:b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b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V. Sola</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(5,4)</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M. Ferrero</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(4)</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F. </a:t>
            </a:r>
            <a:r>
              <a:rPr lang="en-US" sz="2500" spc="-1" dirty="0" err="1">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Siviero</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(5)</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L. </a:t>
            </a:r>
            <a:r>
              <a:rPr lang="en-US" sz="2500" spc="-1" dirty="0" err="1">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Lanteri</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(5)</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a:t>
            </a:r>
            <a:b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b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J. Ye</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(6)</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A. </a:t>
            </a:r>
            <a:r>
              <a:rPr lang="en-US" sz="2500" spc="-1" dirty="0" err="1">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Boughedda</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(6)</a:t>
            </a:r>
            <a:r>
              <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 G.-F. Dalla Betta</a:t>
            </a:r>
            <a:r>
              <a:rPr lang="en-US" sz="2500" spc="-1" baseline="30000"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(6)</a:t>
            </a:r>
            <a:endParaRPr lang="en-US" sz="2500" spc="-1" dirty="0">
              <a:solidFill>
                <a:srgbClr val="002060"/>
              </a:solidFill>
              <a:uFill>
                <a:solidFill>
                  <a:srgbClr val="FFFFFF"/>
                </a:solidFill>
              </a:uFill>
              <a:latin typeface="Tahoma" panose="020B0604030504040204" pitchFamily="34" charset="0"/>
              <a:ea typeface="Tahoma" panose="020B0604030504040204" pitchFamily="34" charset="0"/>
              <a:cs typeface="Tahoma" panose="020B0604030504040204" pitchFamily="34" charset="0"/>
            </a:endParaRPr>
          </a:p>
        </p:txBody>
      </p:sp>
      <p:sp>
        <p:nvSpPr>
          <p:cNvPr id="142" name="CustomShape 5"/>
          <p:cNvSpPr/>
          <p:nvPr/>
        </p:nvSpPr>
        <p:spPr>
          <a:xfrm>
            <a:off x="4016555" y="4618627"/>
            <a:ext cx="4148450" cy="1479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endParaRPr lang="en-US" sz="2400" spc="-1" dirty="0">
              <a:solidFill>
                <a:srgbClr val="002060"/>
              </a:solidFill>
              <a:uFill>
                <a:solidFill>
                  <a:srgbClr val="FFFFFF"/>
                </a:solidFill>
              </a:uFill>
              <a:latin typeface="Arial"/>
            </a:endParaRPr>
          </a:p>
          <a:p>
            <a:pPr algn="ctr"/>
            <a:r>
              <a:rPr lang="en-US" sz="1600" i="1" spc="-1" dirty="0">
                <a:solidFill>
                  <a:srgbClr val="000099"/>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(1) INFN Perugia, Perugia, Italy</a:t>
            </a:r>
            <a:endParaRPr lang="en-US" sz="1600" spc="-1" dirty="0">
              <a:solidFill>
                <a:srgbClr val="000099"/>
              </a:solidFill>
              <a:uFill>
                <a:solidFill>
                  <a:srgbClr val="FFFFFF"/>
                </a:solidFill>
              </a:uFill>
              <a:latin typeface="Tahoma" panose="020B0604030504040204" pitchFamily="34" charset="0"/>
              <a:ea typeface="Tahoma" panose="020B0604030504040204" pitchFamily="34" charset="0"/>
              <a:cs typeface="Tahoma" panose="020B0604030504040204" pitchFamily="34" charset="0"/>
            </a:endParaRPr>
          </a:p>
          <a:p>
            <a:pPr algn="ctr">
              <a:lnSpc>
                <a:spcPct val="100000"/>
              </a:lnSpc>
            </a:pPr>
            <a:r>
              <a:rPr lang="en-US" sz="1600" i="1" spc="-1" dirty="0">
                <a:solidFill>
                  <a:srgbClr val="000099"/>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(2) IOM-CNR Perugia, Perugia, Italy</a:t>
            </a:r>
            <a:endParaRPr lang="en-US" sz="1600" spc="-1" dirty="0">
              <a:solidFill>
                <a:srgbClr val="000099"/>
              </a:solidFill>
              <a:uFill>
                <a:solidFill>
                  <a:srgbClr val="FFFFFF"/>
                </a:solidFill>
              </a:uFill>
              <a:latin typeface="Tahoma" panose="020B0604030504040204" pitchFamily="34" charset="0"/>
              <a:ea typeface="Tahoma" panose="020B0604030504040204" pitchFamily="34" charset="0"/>
              <a:cs typeface="Tahoma" panose="020B0604030504040204" pitchFamily="34" charset="0"/>
            </a:endParaRPr>
          </a:p>
          <a:p>
            <a:pPr algn="ctr">
              <a:lnSpc>
                <a:spcPct val="100000"/>
              </a:lnSpc>
            </a:pPr>
            <a:r>
              <a:rPr lang="en-US" sz="1600" i="1" spc="-1" dirty="0">
                <a:solidFill>
                  <a:srgbClr val="000099"/>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(3) DI, University of Perugia, Perugia, Italy</a:t>
            </a:r>
          </a:p>
          <a:p>
            <a:pPr algn="ctr"/>
            <a:r>
              <a:rPr lang="en-US" sz="1600" i="1" spc="-1" dirty="0">
                <a:solidFill>
                  <a:srgbClr val="000099"/>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(4) INFN Torino, Torino, Italy</a:t>
            </a:r>
          </a:p>
          <a:p>
            <a:pPr algn="ctr"/>
            <a:r>
              <a:rPr lang="en-US" sz="1600" i="1" spc="-1" dirty="0">
                <a:solidFill>
                  <a:srgbClr val="000099"/>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(5) University of Torino, Torino, Italy</a:t>
            </a:r>
            <a:endParaRPr lang="en-US" sz="1600" spc="-1" dirty="0">
              <a:solidFill>
                <a:srgbClr val="000099"/>
              </a:solidFill>
              <a:uFill>
                <a:solidFill>
                  <a:srgbClr val="FFFFFF"/>
                </a:solidFill>
              </a:uFill>
              <a:latin typeface="Tahoma" panose="020B0604030504040204" pitchFamily="34" charset="0"/>
              <a:ea typeface="Tahoma" panose="020B0604030504040204" pitchFamily="34" charset="0"/>
              <a:cs typeface="Tahoma" panose="020B0604030504040204" pitchFamily="34" charset="0"/>
            </a:endParaRPr>
          </a:p>
          <a:p>
            <a:pPr algn="ctr">
              <a:lnSpc>
                <a:spcPct val="100000"/>
              </a:lnSpc>
            </a:pPr>
            <a:r>
              <a:rPr lang="en-US" sz="1600" i="1" spc="-1" dirty="0">
                <a:solidFill>
                  <a:srgbClr val="000099"/>
                </a:solidFill>
                <a:uFill>
                  <a:solidFill>
                    <a:srgbClr val="FFFFFF"/>
                  </a:solidFill>
                </a:uFill>
                <a:latin typeface="Tahoma" panose="020B0604030504040204" pitchFamily="34" charset="0"/>
                <a:ea typeface="Tahoma" panose="020B0604030504040204" pitchFamily="34" charset="0"/>
                <a:cs typeface="Tahoma" panose="020B0604030504040204" pitchFamily="34" charset="0"/>
              </a:rPr>
              <a:t>(6) University of Trento, Trento, Italy</a:t>
            </a:r>
          </a:p>
        </p:txBody>
      </p:sp>
      <p:sp>
        <p:nvSpPr>
          <p:cNvPr id="8" name="CustomShape 3">
            <a:extLst>
              <a:ext uri="{FF2B5EF4-FFF2-40B4-BE49-F238E27FC236}">
                <a16:creationId xmlns:a16="http://schemas.microsoft.com/office/drawing/2014/main" id="{09793B6C-561F-47A1-A0A0-80AA14A7A8EB}"/>
              </a:ext>
            </a:extLst>
          </p:cNvPr>
          <p:cNvSpPr/>
          <p:nvPr/>
        </p:nvSpPr>
        <p:spPr>
          <a:xfrm>
            <a:off x="495523" y="1417684"/>
            <a:ext cx="11190514" cy="1213920"/>
          </a:xfrm>
          <a:prstGeom prst="rect">
            <a:avLst/>
          </a:prstGeom>
          <a:noFill/>
          <a:ln>
            <a:noFill/>
          </a:ln>
        </p:spPr>
        <p:style>
          <a:lnRef idx="0">
            <a:scrgbClr r="0" g="0" b="0"/>
          </a:lnRef>
          <a:fillRef idx="0">
            <a:scrgbClr r="0" g="0" b="0"/>
          </a:fillRef>
          <a:effectRef idx="0">
            <a:scrgbClr r="0" g="0" b="0"/>
          </a:effectRef>
          <a:fontRef idx="minor"/>
        </p:style>
        <p:txBody>
          <a:bodyPr lIns="75600" tIns="37800" rIns="75600" bIns="37800" anchor="ctr"/>
          <a:lstStyle/>
          <a:p>
            <a:pPr algn="ctr">
              <a:lnSpc>
                <a:spcPct val="100000"/>
              </a:lnSpc>
            </a:pPr>
            <a:r>
              <a:rPr lang="en-US" sz="4400" b="1" i="0" dirty="0">
                <a:solidFill>
                  <a:srgbClr val="C00000"/>
                </a:solidFill>
                <a:effectLst/>
                <a:latin typeface="Tahoma" panose="020B0604030504040204" pitchFamily="34" charset="0"/>
                <a:ea typeface="Tahoma" panose="020B0604030504040204" pitchFamily="34" charset="0"/>
                <a:cs typeface="Tahoma" panose="020B0604030504040204" pitchFamily="34" charset="0"/>
              </a:rPr>
              <a:t>Measurements and Simulations of LGAD and 3D detectors</a:t>
            </a:r>
            <a:endParaRPr lang="en-US" sz="2400" spc="-1" dirty="0">
              <a:solidFill>
                <a:srgbClr val="C00000"/>
              </a:solidFill>
              <a:uFill>
                <a:solidFill>
                  <a:srgbClr val="FFFFFF"/>
                </a:solidFill>
              </a:uFill>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A77509F-4DE7-BD0A-677F-042755BE3770}"/>
              </a:ext>
            </a:extLst>
          </p:cNvPr>
          <p:cNvSpPr>
            <a:spLocks noGrp="1"/>
          </p:cNvSpPr>
          <p:nvPr>
            <p:ph type="title"/>
          </p:nvPr>
        </p:nvSpPr>
        <p:spPr>
          <a:xfrm>
            <a:off x="435937" y="248969"/>
            <a:ext cx="9462977" cy="659705"/>
          </a:xfrm>
        </p:spPr>
        <p:txBody>
          <a:bodyPr>
            <a:noAutofit/>
          </a:bodyPr>
          <a:lstStyle/>
          <a:p>
            <a:r>
              <a:rPr lang="it-IT" dirty="0"/>
              <a:t>IV: 50x50 and 1 E 25x100 3D </a:t>
            </a:r>
            <a:r>
              <a:rPr lang="it-IT" dirty="0" err="1"/>
              <a:t>diodes</a:t>
            </a:r>
            <a:endParaRPr lang="it-IT" dirty="0"/>
          </a:p>
        </p:txBody>
      </p:sp>
      <p:pic>
        <p:nvPicPr>
          <p:cNvPr id="3" name="Segnaposto contenuto 4" descr="Immagine che contiene testo, diagramma, linea, Carattere&#10;&#10;Descrizione generata automaticamente">
            <a:extLst>
              <a:ext uri="{FF2B5EF4-FFF2-40B4-BE49-F238E27FC236}">
                <a16:creationId xmlns:a16="http://schemas.microsoft.com/office/drawing/2014/main" id="{BEC715D5-0538-A6BE-0DDB-B1B8276EEEC8}"/>
              </a:ext>
            </a:extLst>
          </p:cNvPr>
          <p:cNvPicPr>
            <a:picLocks noChangeAspect="1"/>
          </p:cNvPicPr>
          <p:nvPr/>
        </p:nvPicPr>
        <p:blipFill rotWithShape="1">
          <a:blip r:embed="rId2">
            <a:extLst>
              <a:ext uri="{28A0092B-C50C-407E-A947-70E740481C1C}">
                <a14:useLocalDpi xmlns:a14="http://schemas.microsoft.com/office/drawing/2010/main" val="0"/>
              </a:ext>
            </a:extLst>
          </a:blip>
          <a:srcRect t="7194" r="7628"/>
          <a:stretch/>
        </p:blipFill>
        <p:spPr>
          <a:xfrm>
            <a:off x="3712419" y="1050713"/>
            <a:ext cx="6930773" cy="5380760"/>
          </a:xfrm>
          <a:prstGeom prst="rect">
            <a:avLst/>
          </a:prstGeom>
        </p:spPr>
      </p:pic>
      <p:sp>
        <p:nvSpPr>
          <p:cNvPr id="6" name="CasellaDiTesto 5">
            <a:extLst>
              <a:ext uri="{FF2B5EF4-FFF2-40B4-BE49-F238E27FC236}">
                <a16:creationId xmlns:a16="http://schemas.microsoft.com/office/drawing/2014/main" id="{2C70D82C-B548-07CC-6047-F3932286AD0A}"/>
              </a:ext>
            </a:extLst>
          </p:cNvPr>
          <p:cNvSpPr txBox="1"/>
          <p:nvPr/>
        </p:nvSpPr>
        <p:spPr>
          <a:xfrm>
            <a:off x="827567" y="1532861"/>
            <a:ext cx="2734340" cy="3108543"/>
          </a:xfrm>
          <a:prstGeom prst="rect">
            <a:avLst/>
          </a:prstGeom>
          <a:noFill/>
        </p:spPr>
        <p:txBody>
          <a:bodyPr wrap="square" rtlCol="0">
            <a:spAutoFit/>
          </a:bodyPr>
          <a:lstStyle/>
          <a:p>
            <a:r>
              <a:rPr lang="it-IT" sz="2800" dirty="0"/>
              <a:t>V</a:t>
            </a:r>
            <a:r>
              <a:rPr lang="it-IT" sz="2800" baseline="-25000" dirty="0"/>
              <a:t>BD</a:t>
            </a:r>
            <a:r>
              <a:rPr lang="it-IT" sz="2800" dirty="0"/>
              <a:t> for 50x50 </a:t>
            </a:r>
            <a:r>
              <a:rPr lang="it-IT" sz="2800" dirty="0" err="1"/>
              <a:t>structures</a:t>
            </a:r>
            <a:r>
              <a:rPr lang="it-IT" sz="2800" dirty="0"/>
              <a:t> </a:t>
            </a:r>
            <a:r>
              <a:rPr lang="it-IT" sz="2800" dirty="0" err="1"/>
              <a:t>is</a:t>
            </a:r>
            <a:r>
              <a:rPr lang="it-IT" sz="2800" dirty="0"/>
              <a:t> over 300 V</a:t>
            </a:r>
          </a:p>
          <a:p>
            <a:r>
              <a:rPr lang="it-IT" sz="2800" dirty="0"/>
              <a:t>V</a:t>
            </a:r>
            <a:r>
              <a:rPr lang="it-IT" sz="2800" baseline="-25000" dirty="0"/>
              <a:t>BD</a:t>
            </a:r>
            <a:r>
              <a:rPr lang="it-IT" sz="2800" dirty="0"/>
              <a:t> for 1 E 25x100 </a:t>
            </a:r>
            <a:r>
              <a:rPr lang="it-IT" sz="2800" dirty="0" err="1"/>
              <a:t>structures</a:t>
            </a:r>
            <a:r>
              <a:rPr lang="it-IT" sz="2800" dirty="0"/>
              <a:t> </a:t>
            </a:r>
            <a:r>
              <a:rPr lang="it-IT" sz="2800" dirty="0" err="1"/>
              <a:t>is</a:t>
            </a:r>
            <a:r>
              <a:rPr lang="it-IT" sz="2800" dirty="0"/>
              <a:t> </a:t>
            </a:r>
            <a:r>
              <a:rPr lang="it-IT" sz="2800" dirty="0" err="1"/>
              <a:t>near</a:t>
            </a:r>
            <a:r>
              <a:rPr lang="it-IT" sz="2800" dirty="0"/>
              <a:t> 350 V. </a:t>
            </a:r>
          </a:p>
        </p:txBody>
      </p:sp>
      <p:sp>
        <p:nvSpPr>
          <p:cNvPr id="7" name="Segnaposto numero diapositiva 5">
            <a:extLst>
              <a:ext uri="{FF2B5EF4-FFF2-40B4-BE49-F238E27FC236}">
                <a16:creationId xmlns:a16="http://schemas.microsoft.com/office/drawing/2014/main" id="{432719B6-8243-BFF4-F0A6-CFC11D885197}"/>
              </a:ext>
            </a:extLst>
          </p:cNvPr>
          <p:cNvSpPr>
            <a:spLocks noGrp="1"/>
          </p:cNvSpPr>
          <p:nvPr>
            <p:ph type="sldNum" sz="quarter" idx="10"/>
          </p:nvPr>
        </p:nvSpPr>
        <p:spPr>
          <a:xfrm>
            <a:off x="11592984" y="6377517"/>
            <a:ext cx="599016" cy="364067"/>
          </a:xfrm>
        </p:spPr>
        <p:txBody>
          <a:bodyPr/>
          <a:lstStyle/>
          <a:p>
            <a:pPr>
              <a:defRPr/>
            </a:pPr>
            <a:fld id="{10B602AE-1263-4FC7-AA68-871CB470B1F3}" type="slidenum">
              <a:rPr lang="en-US" altLang="it-IT" smtClean="0"/>
              <a:pPr>
                <a:defRPr/>
              </a:pPr>
              <a:t>10</a:t>
            </a:fld>
            <a:endParaRPr lang="en-US" altLang="it-IT" dirty="0"/>
          </a:p>
        </p:txBody>
      </p:sp>
      <p:sp>
        <p:nvSpPr>
          <p:cNvPr id="4" name="CasellaDiTesto 3">
            <a:extLst>
              <a:ext uri="{FF2B5EF4-FFF2-40B4-BE49-F238E27FC236}">
                <a16:creationId xmlns:a16="http://schemas.microsoft.com/office/drawing/2014/main" id="{016F9A4E-F8F1-393F-5AE5-95584638A5FB}"/>
              </a:ext>
            </a:extLst>
          </p:cNvPr>
          <p:cNvSpPr txBox="1"/>
          <p:nvPr/>
        </p:nvSpPr>
        <p:spPr>
          <a:xfrm>
            <a:off x="864437" y="5325140"/>
            <a:ext cx="2660600" cy="523220"/>
          </a:xfrm>
          <a:prstGeom prst="rect">
            <a:avLst/>
          </a:prstGeom>
          <a:noFill/>
        </p:spPr>
        <p:txBody>
          <a:bodyPr wrap="none" rtlCol="0">
            <a:spAutoFit/>
          </a:bodyPr>
          <a:lstStyle/>
          <a:p>
            <a:r>
              <a:rPr lang="el-GR" sz="2800" dirty="0"/>
              <a:t>Φ</a:t>
            </a:r>
            <a:r>
              <a:rPr lang="it-IT" sz="2800" dirty="0"/>
              <a:t>=1×10</a:t>
            </a:r>
            <a:r>
              <a:rPr lang="it-IT" sz="2800" baseline="30000" dirty="0"/>
              <a:t>16</a:t>
            </a:r>
            <a:r>
              <a:rPr lang="it-IT" sz="2800" dirty="0"/>
              <a:t> n/cm</a:t>
            </a:r>
            <a:r>
              <a:rPr lang="it-IT" sz="2800" baseline="30000" dirty="0"/>
              <a:t>2</a:t>
            </a:r>
            <a:endParaRPr lang="it-IT" sz="2800" dirty="0"/>
          </a:p>
        </p:txBody>
      </p:sp>
      <p:sp>
        <p:nvSpPr>
          <p:cNvPr id="5" name="Footer Placeholder 5">
            <a:extLst>
              <a:ext uri="{FF2B5EF4-FFF2-40B4-BE49-F238E27FC236}">
                <a16:creationId xmlns:a16="http://schemas.microsoft.com/office/drawing/2014/main" id="{ABEAD515-5E71-6081-57E6-F45A2F53E916}"/>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4033777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B9A6AC-FD38-39C4-2B01-89079F6006CF}"/>
              </a:ext>
            </a:extLst>
          </p:cNvPr>
          <p:cNvSpPr>
            <a:spLocks noGrp="1"/>
          </p:cNvSpPr>
          <p:nvPr>
            <p:ph type="title"/>
          </p:nvPr>
        </p:nvSpPr>
        <p:spPr/>
        <p:txBody>
          <a:bodyPr>
            <a:normAutofit/>
          </a:bodyPr>
          <a:lstStyle/>
          <a:p>
            <a:r>
              <a:rPr lang="it-IT" dirty="0"/>
              <a:t>3D </a:t>
            </a:r>
            <a:r>
              <a:rPr lang="it-IT" dirty="0" err="1"/>
              <a:t>diodes</a:t>
            </a:r>
            <a:r>
              <a:rPr lang="it-IT" dirty="0"/>
              <a:t>: I-V </a:t>
            </a:r>
            <a:r>
              <a:rPr lang="it-IT" dirty="0" err="1"/>
              <a:t>measurements</a:t>
            </a:r>
            <a:endParaRPr lang="it-IT" dirty="0"/>
          </a:p>
        </p:txBody>
      </p:sp>
      <p:sp>
        <p:nvSpPr>
          <p:cNvPr id="3" name="TextBox 12">
            <a:extLst>
              <a:ext uri="{FF2B5EF4-FFF2-40B4-BE49-F238E27FC236}">
                <a16:creationId xmlns:a16="http://schemas.microsoft.com/office/drawing/2014/main" id="{65E45A47-0F92-7E27-4263-5603C8398303}"/>
              </a:ext>
            </a:extLst>
          </p:cNvPr>
          <p:cNvSpPr txBox="1"/>
          <p:nvPr/>
        </p:nvSpPr>
        <p:spPr>
          <a:xfrm>
            <a:off x="837402" y="802295"/>
            <a:ext cx="6671733" cy="1222194"/>
          </a:xfrm>
          <a:prstGeom prst="rect">
            <a:avLst/>
          </a:prstGeom>
          <a:noFill/>
        </p:spPr>
        <p:txBody>
          <a:bodyPr wrap="square">
            <a:spAutoFit/>
          </a:bodyPr>
          <a:lstStyle/>
          <a:p>
            <a:pPr marL="380990" indent="-380990">
              <a:lnSpc>
                <a:spcPct val="200000"/>
              </a:lnSpc>
              <a:buFont typeface="Wingdings" panose="05000000000000000000" pitchFamily="2" charset="2"/>
              <a:buChar char="Ø"/>
            </a:pPr>
            <a:r>
              <a:rPr lang="en-US" sz="2000" dirty="0">
                <a:solidFill>
                  <a:srgbClr val="000099"/>
                </a:solidFill>
                <a:latin typeface="Tahoma" panose="020B0604030504040204" pitchFamily="34" charset="0"/>
                <a:ea typeface="Tahoma" panose="020B0604030504040204" pitchFamily="34" charset="0"/>
                <a:cs typeface="Tahoma" panose="020B0604030504040204" pitchFamily="34" charset="0"/>
              </a:rPr>
              <a:t>50x50-1E</a:t>
            </a:r>
            <a:r>
              <a:rPr lang="en-US" sz="2000" dirty="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rPr>
              <a:t> </a:t>
            </a:r>
          </a:p>
          <a:p>
            <a:pPr marL="380990" indent="-380990">
              <a:lnSpc>
                <a:spcPct val="200000"/>
              </a:lnSpc>
              <a:buFont typeface="Wingdings" panose="05000000000000000000" pitchFamily="2" charset="2"/>
              <a:buChar char="Ø"/>
            </a:pPr>
            <a:r>
              <a:rPr lang="en-GB" sz="2000"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T=248 K</a:t>
            </a:r>
          </a:p>
        </p:txBody>
      </p:sp>
      <p:grpSp>
        <p:nvGrpSpPr>
          <p:cNvPr id="4" name="Group 20">
            <a:extLst>
              <a:ext uri="{FF2B5EF4-FFF2-40B4-BE49-F238E27FC236}">
                <a16:creationId xmlns:a16="http://schemas.microsoft.com/office/drawing/2014/main" id="{B0F5D17B-48A0-E844-4765-C0205DDD9708}"/>
              </a:ext>
            </a:extLst>
          </p:cNvPr>
          <p:cNvGrpSpPr/>
          <p:nvPr/>
        </p:nvGrpSpPr>
        <p:grpSpPr>
          <a:xfrm>
            <a:off x="1329132" y="2293883"/>
            <a:ext cx="9585632" cy="3631087"/>
            <a:chOff x="1248672" y="1961418"/>
            <a:chExt cx="7003127" cy="2706434"/>
          </a:xfrm>
        </p:grpSpPr>
        <p:grpSp>
          <p:nvGrpSpPr>
            <p:cNvPr id="5" name="Group 18">
              <a:extLst>
                <a:ext uri="{FF2B5EF4-FFF2-40B4-BE49-F238E27FC236}">
                  <a16:creationId xmlns:a16="http://schemas.microsoft.com/office/drawing/2014/main" id="{88DAD1BC-BB97-F58C-CCC2-294E3CA5B7C0}"/>
                </a:ext>
              </a:extLst>
            </p:cNvPr>
            <p:cNvGrpSpPr/>
            <p:nvPr/>
          </p:nvGrpSpPr>
          <p:grpSpPr>
            <a:xfrm>
              <a:off x="1248672" y="1961418"/>
              <a:ext cx="7003127" cy="2706434"/>
              <a:chOff x="1248672" y="1961418"/>
              <a:chExt cx="7003127" cy="2706434"/>
            </a:xfrm>
          </p:grpSpPr>
          <p:grpSp>
            <p:nvGrpSpPr>
              <p:cNvPr id="7" name="Group 15">
                <a:extLst>
                  <a:ext uri="{FF2B5EF4-FFF2-40B4-BE49-F238E27FC236}">
                    <a16:creationId xmlns:a16="http://schemas.microsoft.com/office/drawing/2014/main" id="{9B7FCAD4-C07D-7FE8-949A-ACC51E3716C2}"/>
                  </a:ext>
                </a:extLst>
              </p:cNvPr>
              <p:cNvGrpSpPr/>
              <p:nvPr/>
            </p:nvGrpSpPr>
            <p:grpSpPr>
              <a:xfrm>
                <a:off x="1248672" y="1961418"/>
                <a:ext cx="7003127" cy="2706434"/>
                <a:chOff x="659643" y="1924878"/>
                <a:chExt cx="7741950" cy="3125317"/>
              </a:xfrm>
            </p:grpSpPr>
            <p:pic>
              <p:nvPicPr>
                <p:cNvPr id="9" name="Picture 13">
                  <a:extLst>
                    <a:ext uri="{FF2B5EF4-FFF2-40B4-BE49-F238E27FC236}">
                      <a16:creationId xmlns:a16="http://schemas.microsoft.com/office/drawing/2014/main" id="{0528FC8D-B563-E5FC-9EDC-ACB67F70D509}"/>
                    </a:ext>
                  </a:extLst>
                </p:cNvPr>
                <p:cNvPicPr>
                  <a:picLocks noChangeAspect="1"/>
                </p:cNvPicPr>
                <p:nvPr/>
              </p:nvPicPr>
              <p:blipFill>
                <a:blip r:embed="rId2"/>
                <a:srcRect t="2332" b="-866"/>
                <a:stretch/>
              </p:blipFill>
              <p:spPr>
                <a:xfrm>
                  <a:off x="659643" y="1924878"/>
                  <a:ext cx="3814349" cy="3120441"/>
                </a:xfrm>
                <a:prstGeom prst="rect">
                  <a:avLst/>
                </a:prstGeom>
                <a:solidFill>
                  <a:srgbClr val="FFFFFF"/>
                </a:solidFill>
              </p:spPr>
            </p:pic>
            <p:pic>
              <p:nvPicPr>
                <p:cNvPr id="10" name="Picture 14" descr="Project Path: C:\Users\khaou\Desktop\Results AIDA.opju&#10;PE Folder: /Results AIDA/Folder1/results/&#10;Short Name: Graph7">
                  <a:extLst>
                    <a:ext uri="{FF2B5EF4-FFF2-40B4-BE49-F238E27FC236}">
                      <a16:creationId xmlns:a16="http://schemas.microsoft.com/office/drawing/2014/main" id="{B7F8BEEF-ADFE-B444-6785-A677BDDBA115}"/>
                    </a:ext>
                  </a:extLst>
                </p:cNvPr>
                <p:cNvPicPr>
                  <a:picLocks noChangeAspect="1"/>
                </p:cNvPicPr>
                <p:nvPr/>
              </p:nvPicPr>
              <p:blipFill>
                <a:blip r:embed="rId3"/>
                <a:srcRect l="5107" t="8077" r="10129" b="5000"/>
                <a:stretch/>
              </p:blipFill>
              <p:spPr>
                <a:xfrm>
                  <a:off x="4429702" y="1929754"/>
                  <a:ext cx="3971891" cy="3120441"/>
                </a:xfrm>
                <a:prstGeom prst="rect">
                  <a:avLst/>
                </a:prstGeom>
                <a:solidFill>
                  <a:srgbClr val="FFFFFF"/>
                </a:solidFill>
              </p:spPr>
            </p:pic>
          </p:grpSp>
          <p:pic>
            <p:nvPicPr>
              <p:cNvPr id="8" name="Picture 16" descr="Project Path: C:\Users\khaou\Desktop\Results AIDA.opju&#10;PE Folder: /Results AIDA/Folder1/results/&#10;Short Name: Graph1">
                <a:extLst>
                  <a:ext uri="{FF2B5EF4-FFF2-40B4-BE49-F238E27FC236}">
                    <a16:creationId xmlns:a16="http://schemas.microsoft.com/office/drawing/2014/main" id="{C5866DA5-732A-B95E-5CF3-F17207646208}"/>
                  </a:ext>
                </a:extLst>
              </p:cNvPr>
              <p:cNvPicPr>
                <a:picLocks noChangeAspect="1"/>
              </p:cNvPicPr>
              <p:nvPr/>
            </p:nvPicPr>
            <p:blipFill>
              <a:blip r:embed="rId4"/>
              <a:srcRect l="28434" t="23694" r="51638" b="70493"/>
              <a:stretch/>
            </p:blipFill>
            <p:spPr>
              <a:xfrm>
                <a:off x="2431365" y="2635412"/>
                <a:ext cx="1084955" cy="242467"/>
              </a:xfrm>
              <a:prstGeom prst="rect">
                <a:avLst/>
              </a:prstGeom>
            </p:spPr>
          </p:pic>
        </p:grpSp>
        <p:pic>
          <p:nvPicPr>
            <p:cNvPr id="6" name="Picture 19">
              <a:extLst>
                <a:ext uri="{FF2B5EF4-FFF2-40B4-BE49-F238E27FC236}">
                  <a16:creationId xmlns:a16="http://schemas.microsoft.com/office/drawing/2014/main" id="{D9AEBDA1-6EFB-E1E3-007B-2B53AA5AEBFC}"/>
                </a:ext>
              </a:extLst>
            </p:cNvPr>
            <p:cNvPicPr>
              <a:picLocks noChangeAspect="1"/>
            </p:cNvPicPr>
            <p:nvPr/>
          </p:nvPicPr>
          <p:blipFill>
            <a:blip r:embed="rId5">
              <a:extLst>
                <a:ext uri="{28A0092B-C50C-407E-A947-70E740481C1C}">
                  <a14:useLocalDpi xmlns:a14="http://schemas.microsoft.com/office/drawing/2010/main" val="0"/>
                </a:ext>
              </a:extLst>
            </a:blip>
            <a:srcRect l="62131" t="11123" r="10959" b="82277"/>
            <a:stretch/>
          </p:blipFill>
          <p:spPr>
            <a:xfrm>
              <a:off x="5895326" y="2635412"/>
              <a:ext cx="1022906" cy="242467"/>
            </a:xfrm>
            <a:prstGeom prst="rect">
              <a:avLst/>
            </a:prstGeom>
            <a:solidFill>
              <a:srgbClr val="FFFFFF"/>
            </a:solidFill>
          </p:spPr>
        </p:pic>
      </p:grpSp>
      <p:sp>
        <p:nvSpPr>
          <p:cNvPr id="12" name="Segnaposto numero diapositiva 10">
            <a:extLst>
              <a:ext uri="{FF2B5EF4-FFF2-40B4-BE49-F238E27FC236}">
                <a16:creationId xmlns:a16="http://schemas.microsoft.com/office/drawing/2014/main" id="{D1C62AC8-EE55-9951-3961-B908F4DFBC3E}"/>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13" name="Footer Placeholder 5">
            <a:extLst>
              <a:ext uri="{FF2B5EF4-FFF2-40B4-BE49-F238E27FC236}">
                <a16:creationId xmlns:a16="http://schemas.microsoft.com/office/drawing/2014/main" id="{2DDDFE9A-C5F3-C471-70C8-8B409BD68C23}"/>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14786823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2EAB21-EAAA-1A8F-8408-C8605C2381FA}"/>
              </a:ext>
            </a:extLst>
          </p:cNvPr>
          <p:cNvSpPr>
            <a:spLocks noGrp="1"/>
          </p:cNvSpPr>
          <p:nvPr>
            <p:ph type="title"/>
          </p:nvPr>
        </p:nvSpPr>
        <p:spPr/>
        <p:txBody>
          <a:bodyPr>
            <a:normAutofit/>
          </a:bodyPr>
          <a:lstStyle/>
          <a:p>
            <a:r>
              <a:rPr lang="it-IT" dirty="0"/>
              <a:t>3D </a:t>
            </a:r>
            <a:r>
              <a:rPr lang="it-IT" dirty="0" err="1"/>
              <a:t>diodes</a:t>
            </a:r>
            <a:r>
              <a:rPr lang="it-IT" dirty="0"/>
              <a:t> C-V </a:t>
            </a:r>
            <a:r>
              <a:rPr lang="it-IT" dirty="0" err="1"/>
              <a:t>measurements</a:t>
            </a:r>
            <a:r>
              <a:rPr lang="it-IT" dirty="0"/>
              <a:t>:</a:t>
            </a:r>
            <a:r>
              <a:rPr lang="fr-FR" sz="3600" b="1" dirty="0">
                <a:latin typeface="Times New Roman" panose="02020603050405020304" pitchFamily="18" charset="0"/>
                <a:cs typeface="Times New Roman" panose="02020603050405020304" pitchFamily="18" charset="0"/>
              </a:rPr>
              <a:t> </a:t>
            </a:r>
            <a:r>
              <a:rPr lang="fr-FR" sz="3600" dirty="0"/>
              <a:t>1e16 </a:t>
            </a:r>
            <a:r>
              <a:rPr lang="fr-FR" sz="3600" dirty="0" err="1"/>
              <a:t>n</a:t>
            </a:r>
            <a:r>
              <a:rPr lang="fr-FR" sz="3600" baseline="-25000" dirty="0" err="1"/>
              <a:t>eq</a:t>
            </a:r>
            <a:r>
              <a:rPr lang="fr-FR" sz="3600" dirty="0"/>
              <a:t>\cm</a:t>
            </a:r>
            <a:r>
              <a:rPr lang="fr-FR" sz="3600" baseline="30000" dirty="0"/>
              <a:t>2</a:t>
            </a:r>
            <a:r>
              <a:rPr lang="it-IT" dirty="0"/>
              <a:t> </a:t>
            </a:r>
          </a:p>
        </p:txBody>
      </p:sp>
      <p:graphicFrame>
        <p:nvGraphicFramePr>
          <p:cNvPr id="4" name="Table 23">
            <a:extLst>
              <a:ext uri="{FF2B5EF4-FFF2-40B4-BE49-F238E27FC236}">
                <a16:creationId xmlns:a16="http://schemas.microsoft.com/office/drawing/2014/main" id="{07B114A0-2B07-B3C5-34E2-9708B0C5A71A}"/>
              </a:ext>
            </a:extLst>
          </p:cNvPr>
          <p:cNvGraphicFramePr>
            <a:graphicFrameLocks noGrp="1"/>
          </p:cNvGraphicFramePr>
          <p:nvPr/>
        </p:nvGraphicFramePr>
        <p:xfrm>
          <a:off x="9086019" y="4594977"/>
          <a:ext cx="2204720" cy="1074560"/>
        </p:xfrm>
        <a:graphic>
          <a:graphicData uri="http://schemas.openxmlformats.org/drawingml/2006/table">
            <a:tbl>
              <a:tblPr firstRow="1" bandRow="1">
                <a:tableStyleId>{2D5ABB26-0587-4C30-8999-92F81FD0307C}</a:tableStyleId>
              </a:tblPr>
              <a:tblGrid>
                <a:gridCol w="836507">
                  <a:extLst>
                    <a:ext uri="{9D8B030D-6E8A-4147-A177-3AD203B41FA5}">
                      <a16:colId xmlns:a16="http://schemas.microsoft.com/office/drawing/2014/main" val="4184036100"/>
                    </a:ext>
                  </a:extLst>
                </a:gridCol>
                <a:gridCol w="726440">
                  <a:extLst>
                    <a:ext uri="{9D8B030D-6E8A-4147-A177-3AD203B41FA5}">
                      <a16:colId xmlns:a16="http://schemas.microsoft.com/office/drawing/2014/main" val="2521641834"/>
                    </a:ext>
                  </a:extLst>
                </a:gridCol>
                <a:gridCol w="641773">
                  <a:extLst>
                    <a:ext uri="{9D8B030D-6E8A-4147-A177-3AD203B41FA5}">
                      <a16:colId xmlns:a16="http://schemas.microsoft.com/office/drawing/2014/main" val="858084984"/>
                    </a:ext>
                  </a:extLst>
                </a:gridCol>
              </a:tblGrid>
              <a:tr h="304800">
                <a:tc>
                  <a:txBody>
                    <a:bodyPr/>
                    <a:lstStyle/>
                    <a:p>
                      <a:pPr algn="ctr"/>
                      <a:endParaRPr lang="en-US" sz="1200" dirty="0"/>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200" b="1" i="0" dirty="0"/>
                        <a:t>500Hz</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200" b="1" i="0" dirty="0"/>
                        <a:t>1kHz</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392641">
                <a:tc>
                  <a:txBody>
                    <a:bodyPr/>
                    <a:lstStyle/>
                    <a:p>
                      <a:pPr algn="ctr"/>
                      <a:r>
                        <a:rPr lang="en-US" sz="1200" b="1" dirty="0"/>
                        <a:t>Diode 1</a:t>
                      </a:r>
                    </a:p>
                  </a:txBody>
                  <a:tcPr marL="121920" marR="121920" marT="60960" marB="6096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200" dirty="0"/>
                        <a:t>84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t>70</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377119">
                <a:tc>
                  <a:txBody>
                    <a:bodyPr/>
                    <a:lstStyle/>
                    <a:p>
                      <a:pPr algn="ctr"/>
                      <a:r>
                        <a:rPr lang="en-US" sz="1200" b="1" dirty="0"/>
                        <a:t>Diode 2</a:t>
                      </a:r>
                    </a:p>
                  </a:txBody>
                  <a:tcPr marL="121920" marR="121920" marT="60960" marB="6096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94</a:t>
                      </a:r>
                    </a:p>
                  </a:txBody>
                  <a:tcPr marL="121920" marR="121920" marT="60960" marB="6096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dirty="0"/>
                        <a:t>84</a:t>
                      </a:r>
                    </a:p>
                  </a:txBody>
                  <a:tcPr marL="121920" marR="121920" marT="60960" marB="609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1216787"/>
                  </a:ext>
                </a:extLst>
              </a:tr>
            </a:tbl>
          </a:graphicData>
        </a:graphic>
      </p:graphicFrame>
      <p:grpSp>
        <p:nvGrpSpPr>
          <p:cNvPr id="5" name="Group 7">
            <a:extLst>
              <a:ext uri="{FF2B5EF4-FFF2-40B4-BE49-F238E27FC236}">
                <a16:creationId xmlns:a16="http://schemas.microsoft.com/office/drawing/2014/main" id="{1B707F15-6DEE-C409-76C3-AB90F41619E0}"/>
              </a:ext>
            </a:extLst>
          </p:cNvPr>
          <p:cNvGrpSpPr/>
          <p:nvPr/>
        </p:nvGrpSpPr>
        <p:grpSpPr>
          <a:xfrm>
            <a:off x="463815" y="935278"/>
            <a:ext cx="6978771" cy="5348546"/>
            <a:chOff x="757781" y="1658552"/>
            <a:chExt cx="5024509" cy="3690266"/>
          </a:xfrm>
        </p:grpSpPr>
        <p:pic>
          <p:nvPicPr>
            <p:cNvPr id="6" name="Picture 25">
              <a:extLst>
                <a:ext uri="{FF2B5EF4-FFF2-40B4-BE49-F238E27FC236}">
                  <a16:creationId xmlns:a16="http://schemas.microsoft.com/office/drawing/2014/main" id="{37B987C8-1D53-E5F6-537F-3E90FFADEAA0}"/>
                </a:ext>
              </a:extLst>
            </p:cNvPr>
            <p:cNvPicPr>
              <a:picLocks noChangeAspect="1"/>
            </p:cNvPicPr>
            <p:nvPr/>
          </p:nvPicPr>
          <p:blipFill>
            <a:blip r:embed="rId2"/>
            <a:srcRect t="301" b="301"/>
            <a:stretch/>
          </p:blipFill>
          <p:spPr>
            <a:xfrm>
              <a:off x="757781" y="1658552"/>
              <a:ext cx="2561688" cy="1750693"/>
            </a:xfrm>
            <a:prstGeom prst="rect">
              <a:avLst/>
            </a:prstGeom>
            <a:solidFill>
              <a:srgbClr val="FFFFFF"/>
            </a:solidFill>
          </p:spPr>
        </p:pic>
        <p:pic>
          <p:nvPicPr>
            <p:cNvPr id="7" name="Picture 26">
              <a:extLst>
                <a:ext uri="{FF2B5EF4-FFF2-40B4-BE49-F238E27FC236}">
                  <a16:creationId xmlns:a16="http://schemas.microsoft.com/office/drawing/2014/main" id="{D42A0C40-941B-34CA-0020-1AD845173C4C}"/>
                </a:ext>
              </a:extLst>
            </p:cNvPr>
            <p:cNvPicPr>
              <a:picLocks noChangeAspect="1"/>
            </p:cNvPicPr>
            <p:nvPr/>
          </p:nvPicPr>
          <p:blipFill>
            <a:blip r:embed="rId3"/>
            <a:srcRect l="455" t="-2155" r="-455" b="-2824"/>
            <a:stretch/>
          </p:blipFill>
          <p:spPr>
            <a:xfrm>
              <a:off x="757781" y="3409245"/>
              <a:ext cx="2557606" cy="1936135"/>
            </a:xfrm>
            <a:prstGeom prst="rect">
              <a:avLst/>
            </a:prstGeom>
            <a:solidFill>
              <a:srgbClr val="FFFFFF"/>
            </a:solidFill>
          </p:spPr>
        </p:pic>
        <p:pic>
          <p:nvPicPr>
            <p:cNvPr id="8" name="Picture 27">
              <a:extLst>
                <a:ext uri="{FF2B5EF4-FFF2-40B4-BE49-F238E27FC236}">
                  <a16:creationId xmlns:a16="http://schemas.microsoft.com/office/drawing/2014/main" id="{46E17247-56B1-E7D5-7A02-601EE9349CFE}"/>
                </a:ext>
              </a:extLst>
            </p:cNvPr>
            <p:cNvPicPr>
              <a:picLocks noChangeAspect="1"/>
            </p:cNvPicPr>
            <p:nvPr/>
          </p:nvPicPr>
          <p:blipFill>
            <a:blip r:embed="rId4"/>
            <a:srcRect t="1151" b="-2401"/>
            <a:stretch/>
          </p:blipFill>
          <p:spPr>
            <a:xfrm>
              <a:off x="3315387" y="3412683"/>
              <a:ext cx="2466903" cy="1936135"/>
            </a:xfrm>
            <a:prstGeom prst="rect">
              <a:avLst/>
            </a:prstGeom>
            <a:solidFill>
              <a:srgbClr val="FFFFFF"/>
            </a:solidFill>
          </p:spPr>
        </p:pic>
        <p:pic>
          <p:nvPicPr>
            <p:cNvPr id="9" name="Picture 28">
              <a:extLst>
                <a:ext uri="{FF2B5EF4-FFF2-40B4-BE49-F238E27FC236}">
                  <a16:creationId xmlns:a16="http://schemas.microsoft.com/office/drawing/2014/main" id="{2DBE7B76-93AD-3A1C-49EC-D1FC86D0A984}"/>
                </a:ext>
              </a:extLst>
            </p:cNvPr>
            <p:cNvPicPr>
              <a:picLocks noChangeAspect="1"/>
            </p:cNvPicPr>
            <p:nvPr/>
          </p:nvPicPr>
          <p:blipFill>
            <a:blip r:embed="rId5"/>
            <a:srcRect t="1186" b="40"/>
            <a:stretch/>
          </p:blipFill>
          <p:spPr>
            <a:xfrm>
              <a:off x="3315387" y="1658552"/>
              <a:ext cx="2466903" cy="1750693"/>
            </a:xfrm>
            <a:prstGeom prst="rect">
              <a:avLst/>
            </a:prstGeom>
            <a:solidFill>
              <a:srgbClr val="FFFFFF"/>
            </a:solidFill>
          </p:spPr>
        </p:pic>
      </p:grpSp>
      <p:pic>
        <p:nvPicPr>
          <p:cNvPr id="10" name="Picture 29" descr="Project Path: C:\Users\khaou\Desktop\Results AIDA.opju&#10;PE Folder: /Results AIDA/Folder1/results/&#10;Short Name: Graph1">
            <a:extLst>
              <a:ext uri="{FF2B5EF4-FFF2-40B4-BE49-F238E27FC236}">
                <a16:creationId xmlns:a16="http://schemas.microsoft.com/office/drawing/2014/main" id="{816FA4AC-693E-1F42-C8DC-00F48EB084E0}"/>
              </a:ext>
            </a:extLst>
          </p:cNvPr>
          <p:cNvPicPr>
            <a:picLocks noChangeAspect="1"/>
          </p:cNvPicPr>
          <p:nvPr/>
        </p:nvPicPr>
        <p:blipFill>
          <a:blip r:embed="rId6"/>
          <a:srcRect l="7073" t="7821" r="10619" b="5129"/>
          <a:stretch/>
        </p:blipFill>
        <p:spPr>
          <a:xfrm>
            <a:off x="8584274" y="1195183"/>
            <a:ext cx="3422529" cy="2773147"/>
          </a:xfrm>
          <a:prstGeom prst="rect">
            <a:avLst/>
          </a:prstGeom>
          <a:solidFill>
            <a:srgbClr val="FFFFFF"/>
          </a:solidFill>
        </p:spPr>
      </p:pic>
      <p:sp>
        <p:nvSpPr>
          <p:cNvPr id="11" name="TextBox 30">
            <a:extLst>
              <a:ext uri="{FF2B5EF4-FFF2-40B4-BE49-F238E27FC236}">
                <a16:creationId xmlns:a16="http://schemas.microsoft.com/office/drawing/2014/main" id="{E647896F-48CC-B95E-6C47-CE256A8F2BFA}"/>
              </a:ext>
            </a:extLst>
          </p:cNvPr>
          <p:cNvSpPr txBox="1"/>
          <p:nvPr/>
        </p:nvSpPr>
        <p:spPr>
          <a:xfrm>
            <a:off x="7724784" y="4283403"/>
            <a:ext cx="5035377" cy="276999"/>
          </a:xfrm>
          <a:prstGeom prst="rect">
            <a:avLst/>
          </a:prstGeom>
          <a:noFill/>
        </p:spPr>
        <p:txBody>
          <a:bodyPr wrap="square" rtlCol="0">
            <a:spAutoFit/>
          </a:bodyPr>
          <a:lstStyle/>
          <a:p>
            <a:pPr algn="ctr"/>
            <a:r>
              <a:rPr lang="en-US" sz="1200" b="1" i="1" dirty="0"/>
              <a:t>Table:</a:t>
            </a:r>
            <a:r>
              <a:rPr lang="en-US" sz="1200" i="1" dirty="0"/>
              <a:t> Depletion Voltage values</a:t>
            </a:r>
          </a:p>
        </p:txBody>
      </p:sp>
      <p:sp>
        <p:nvSpPr>
          <p:cNvPr id="13" name="TextBox 12">
            <a:extLst>
              <a:ext uri="{FF2B5EF4-FFF2-40B4-BE49-F238E27FC236}">
                <a16:creationId xmlns:a16="http://schemas.microsoft.com/office/drawing/2014/main" id="{13099345-9C83-A8B3-781F-2BAE3AA4F85D}"/>
              </a:ext>
            </a:extLst>
          </p:cNvPr>
          <p:cNvSpPr txBox="1"/>
          <p:nvPr/>
        </p:nvSpPr>
        <p:spPr>
          <a:xfrm>
            <a:off x="7724784" y="5451933"/>
            <a:ext cx="2190470" cy="1222194"/>
          </a:xfrm>
          <a:prstGeom prst="rect">
            <a:avLst/>
          </a:prstGeom>
          <a:noFill/>
        </p:spPr>
        <p:txBody>
          <a:bodyPr wrap="square">
            <a:spAutoFit/>
          </a:bodyPr>
          <a:lstStyle/>
          <a:p>
            <a:pPr marL="380990" indent="-380990">
              <a:lnSpc>
                <a:spcPct val="200000"/>
              </a:lnSpc>
              <a:buFont typeface="Wingdings" panose="05000000000000000000" pitchFamily="2" charset="2"/>
              <a:buChar char="Ø"/>
            </a:pPr>
            <a:r>
              <a:rPr lang="en-US" sz="2000" dirty="0">
                <a:solidFill>
                  <a:srgbClr val="000099"/>
                </a:solidFill>
                <a:latin typeface="Tahoma" panose="020B0604030504040204" pitchFamily="34" charset="0"/>
                <a:ea typeface="Tahoma" panose="020B0604030504040204" pitchFamily="34" charset="0"/>
                <a:cs typeface="Tahoma" panose="020B0604030504040204" pitchFamily="34" charset="0"/>
              </a:rPr>
              <a:t>50x50-1E</a:t>
            </a:r>
            <a:r>
              <a:rPr lang="en-US" sz="2000" dirty="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rPr>
              <a:t> </a:t>
            </a:r>
          </a:p>
          <a:p>
            <a:pPr marL="380990" indent="-380990">
              <a:lnSpc>
                <a:spcPct val="200000"/>
              </a:lnSpc>
              <a:buFont typeface="Wingdings" panose="05000000000000000000" pitchFamily="2" charset="2"/>
              <a:buChar char="Ø"/>
            </a:pPr>
            <a:r>
              <a:rPr lang="en-GB" sz="2000"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T=248 K</a:t>
            </a:r>
          </a:p>
        </p:txBody>
      </p:sp>
      <p:sp>
        <p:nvSpPr>
          <p:cNvPr id="14" name="Segnaposto numero diapositiva 10">
            <a:extLst>
              <a:ext uri="{FF2B5EF4-FFF2-40B4-BE49-F238E27FC236}">
                <a16:creationId xmlns:a16="http://schemas.microsoft.com/office/drawing/2014/main" id="{7C069179-C30D-9830-DB43-57F7273433F4}"/>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15" name="Footer Placeholder 5">
            <a:extLst>
              <a:ext uri="{FF2B5EF4-FFF2-40B4-BE49-F238E27FC236}">
                <a16:creationId xmlns:a16="http://schemas.microsoft.com/office/drawing/2014/main" id="{B720CACA-06E5-1611-50ED-F0426466288A}"/>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1695107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C297EA-B913-1233-D8EF-91DC41DD5401}"/>
              </a:ext>
            </a:extLst>
          </p:cNvPr>
          <p:cNvSpPr>
            <a:spLocks noGrp="1"/>
          </p:cNvSpPr>
          <p:nvPr>
            <p:ph type="title"/>
          </p:nvPr>
        </p:nvSpPr>
        <p:spPr>
          <a:xfrm>
            <a:off x="0" y="153551"/>
            <a:ext cx="12192000" cy="659705"/>
          </a:xfrm>
        </p:spPr>
        <p:txBody>
          <a:bodyPr/>
          <a:lstStyle/>
          <a:p>
            <a:r>
              <a:rPr lang="it-IT" dirty="0"/>
              <a:t>3D </a:t>
            </a:r>
            <a:r>
              <a:rPr lang="it-IT" dirty="0" err="1"/>
              <a:t>diodes</a:t>
            </a:r>
            <a:r>
              <a:rPr lang="it-IT" dirty="0"/>
              <a:t> C-V </a:t>
            </a:r>
            <a:r>
              <a:rPr lang="it-IT" dirty="0" err="1"/>
              <a:t>measurements</a:t>
            </a:r>
            <a:r>
              <a:rPr lang="it-IT" dirty="0"/>
              <a:t>:</a:t>
            </a:r>
            <a:r>
              <a:rPr lang="fr-FR" sz="3600" b="1" dirty="0">
                <a:latin typeface="Times New Roman" panose="02020603050405020304" pitchFamily="18" charset="0"/>
                <a:cs typeface="Times New Roman" panose="02020603050405020304" pitchFamily="18" charset="0"/>
              </a:rPr>
              <a:t> </a:t>
            </a:r>
            <a:r>
              <a:rPr lang="fr-FR" sz="3600" dirty="0"/>
              <a:t>2.5e16 </a:t>
            </a:r>
            <a:r>
              <a:rPr lang="fr-FR" sz="3600" dirty="0" err="1"/>
              <a:t>n</a:t>
            </a:r>
            <a:r>
              <a:rPr lang="fr-FR" sz="3600" baseline="-25000" dirty="0" err="1"/>
              <a:t>eq</a:t>
            </a:r>
            <a:r>
              <a:rPr lang="fr-FR" sz="3600" dirty="0"/>
              <a:t>\cm</a:t>
            </a:r>
            <a:r>
              <a:rPr lang="fr-FR" sz="3600" baseline="30000" dirty="0"/>
              <a:t>2</a:t>
            </a:r>
            <a:r>
              <a:rPr lang="it-IT" dirty="0"/>
              <a:t> </a:t>
            </a:r>
          </a:p>
        </p:txBody>
      </p:sp>
      <p:graphicFrame>
        <p:nvGraphicFramePr>
          <p:cNvPr id="3" name="Table 9">
            <a:extLst>
              <a:ext uri="{FF2B5EF4-FFF2-40B4-BE49-F238E27FC236}">
                <a16:creationId xmlns:a16="http://schemas.microsoft.com/office/drawing/2014/main" id="{77F2C080-DDCE-54E6-7AF4-7AC50C9FE48C}"/>
              </a:ext>
            </a:extLst>
          </p:cNvPr>
          <p:cNvGraphicFramePr>
            <a:graphicFrameLocks noGrp="1"/>
          </p:cNvGraphicFramePr>
          <p:nvPr/>
        </p:nvGraphicFramePr>
        <p:xfrm>
          <a:off x="9475144" y="4300857"/>
          <a:ext cx="2560322" cy="1999707"/>
        </p:xfrm>
        <a:graphic>
          <a:graphicData uri="http://schemas.openxmlformats.org/drawingml/2006/table">
            <a:tbl>
              <a:tblPr firstRow="1" bandRow="1">
                <a:tableStyleId>{2D5ABB26-0587-4C30-8999-92F81FD0307C}</a:tableStyleId>
              </a:tblPr>
              <a:tblGrid>
                <a:gridCol w="831516">
                  <a:extLst>
                    <a:ext uri="{9D8B030D-6E8A-4147-A177-3AD203B41FA5}">
                      <a16:colId xmlns:a16="http://schemas.microsoft.com/office/drawing/2014/main" val="4184036100"/>
                    </a:ext>
                  </a:extLst>
                </a:gridCol>
                <a:gridCol w="729779">
                  <a:extLst>
                    <a:ext uri="{9D8B030D-6E8A-4147-A177-3AD203B41FA5}">
                      <a16:colId xmlns:a16="http://schemas.microsoft.com/office/drawing/2014/main" val="2521641834"/>
                    </a:ext>
                  </a:extLst>
                </a:gridCol>
                <a:gridCol w="999027">
                  <a:extLst>
                    <a:ext uri="{9D8B030D-6E8A-4147-A177-3AD203B41FA5}">
                      <a16:colId xmlns:a16="http://schemas.microsoft.com/office/drawing/2014/main" val="858084984"/>
                    </a:ext>
                  </a:extLst>
                </a:gridCol>
              </a:tblGrid>
              <a:tr h="303711">
                <a:tc>
                  <a:txBody>
                    <a:bodyPr/>
                    <a:lstStyle/>
                    <a:p>
                      <a:pPr algn="ctr"/>
                      <a:endParaRPr lang="en-US" sz="13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200" b="1" i="0" dirty="0"/>
                        <a:t>500Hz</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200" b="1" i="0" dirty="0"/>
                        <a:t>1kHz</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274320">
                <a:tc>
                  <a:txBody>
                    <a:bodyPr/>
                    <a:lstStyle/>
                    <a:p>
                      <a:pPr algn="ctr"/>
                      <a:r>
                        <a:rPr lang="en-US" sz="1200" b="1" dirty="0"/>
                        <a:t>Diode 1</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200" dirty="0"/>
                        <a:t>177</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200" dirty="0"/>
                        <a:t>161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274320">
                <a:tc>
                  <a:txBody>
                    <a:bodyPr/>
                    <a:lstStyle/>
                    <a:p>
                      <a:pPr algn="ctr"/>
                      <a:r>
                        <a:rPr lang="en-US" sz="1200" b="1" dirty="0"/>
                        <a:t>Diode 2</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200" dirty="0"/>
                        <a:t>138</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1200" dirty="0"/>
                        <a:t>131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3501216787"/>
                  </a:ext>
                </a:extLst>
              </a:tr>
              <a:tr h="274320">
                <a:tc>
                  <a:txBody>
                    <a:bodyPr/>
                    <a:lstStyle/>
                    <a:p>
                      <a:pPr algn="ctr"/>
                      <a:r>
                        <a:rPr lang="en-US" sz="1200" b="1" dirty="0"/>
                        <a:t>Diode 3</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200" dirty="0"/>
                        <a:t>179</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1200" dirty="0"/>
                        <a:t>161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252417088"/>
                  </a:ext>
                </a:extLst>
              </a:tr>
              <a:tr h="274320">
                <a:tc>
                  <a:txBody>
                    <a:bodyPr/>
                    <a:lstStyle/>
                    <a:p>
                      <a:pPr algn="ctr"/>
                      <a:r>
                        <a:rPr lang="en-US" sz="1200" b="1" dirty="0"/>
                        <a:t>Diode 4</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200" dirty="0"/>
                        <a:t>160</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1200" dirty="0"/>
                        <a:t>129</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334170492"/>
                  </a:ext>
                </a:extLst>
              </a:tr>
              <a:tr h="27432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Diode 5</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200" dirty="0"/>
                        <a:t>142</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tcPr>
                </a:tc>
                <a:tc>
                  <a:txBody>
                    <a:bodyPr/>
                    <a:lstStyle/>
                    <a:p>
                      <a:pPr algn="ctr"/>
                      <a:r>
                        <a:rPr lang="en-US" sz="1200" dirty="0"/>
                        <a:t>132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475624849"/>
                  </a:ext>
                </a:extLst>
              </a:tr>
              <a:tr h="32439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Diode 6</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146</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200" dirty="0"/>
                        <a:t>117</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5052974"/>
                  </a:ext>
                </a:extLst>
              </a:tr>
            </a:tbl>
          </a:graphicData>
        </a:graphic>
      </p:graphicFrame>
      <p:pic>
        <p:nvPicPr>
          <p:cNvPr id="4" name="Picture 19">
            <a:extLst>
              <a:ext uri="{FF2B5EF4-FFF2-40B4-BE49-F238E27FC236}">
                <a16:creationId xmlns:a16="http://schemas.microsoft.com/office/drawing/2014/main" id="{87634456-5C96-7282-9D12-F28F70BEB3A6}"/>
              </a:ext>
            </a:extLst>
          </p:cNvPr>
          <p:cNvPicPr>
            <a:picLocks noChangeAspect="1"/>
          </p:cNvPicPr>
          <p:nvPr/>
        </p:nvPicPr>
        <p:blipFill>
          <a:blip r:embed="rId2"/>
          <a:srcRect l="314" r="1146"/>
          <a:stretch/>
        </p:blipFill>
        <p:spPr>
          <a:xfrm>
            <a:off x="9286994" y="1252189"/>
            <a:ext cx="2856844" cy="2504636"/>
          </a:xfrm>
          <a:prstGeom prst="rect">
            <a:avLst/>
          </a:prstGeom>
          <a:solidFill>
            <a:srgbClr val="FFFFFF"/>
          </a:solidFill>
        </p:spPr>
      </p:pic>
      <p:pic>
        <p:nvPicPr>
          <p:cNvPr id="5" name="Picture 37" descr="Project Path: C:\Users\khaou\Desktop\Results AIDA.opju&#10;PE Folder: /Results AIDA/Folder1/results/&#10;Short Name: Graph1">
            <a:extLst>
              <a:ext uri="{FF2B5EF4-FFF2-40B4-BE49-F238E27FC236}">
                <a16:creationId xmlns:a16="http://schemas.microsoft.com/office/drawing/2014/main" id="{8CE8530D-0BE1-7261-5864-141BB7168B72}"/>
              </a:ext>
            </a:extLst>
          </p:cNvPr>
          <p:cNvPicPr>
            <a:picLocks noChangeAspect="1"/>
          </p:cNvPicPr>
          <p:nvPr/>
        </p:nvPicPr>
        <p:blipFill>
          <a:blip r:embed="rId3"/>
          <a:srcRect l="1090" t="7823" r="10653" b="5244"/>
          <a:stretch/>
        </p:blipFill>
        <p:spPr>
          <a:xfrm>
            <a:off x="437546" y="1119428"/>
            <a:ext cx="2496343" cy="2585251"/>
          </a:xfrm>
          <a:prstGeom prst="rect">
            <a:avLst/>
          </a:prstGeom>
          <a:solidFill>
            <a:srgbClr val="FFFFFF"/>
          </a:solidFill>
        </p:spPr>
      </p:pic>
      <p:pic>
        <p:nvPicPr>
          <p:cNvPr id="6" name="Picture 38" descr="Project Path: C:\Users\khaou\Desktop\Results AIDA.opju&#10;PE Folder: /Results AIDA/Folder1/results/&#10;Short Name: Graph1">
            <a:extLst>
              <a:ext uri="{FF2B5EF4-FFF2-40B4-BE49-F238E27FC236}">
                <a16:creationId xmlns:a16="http://schemas.microsoft.com/office/drawing/2014/main" id="{BE734BCD-890D-C02D-6693-75C2095E5F11}"/>
              </a:ext>
            </a:extLst>
          </p:cNvPr>
          <p:cNvPicPr>
            <a:picLocks noChangeAspect="1"/>
          </p:cNvPicPr>
          <p:nvPr/>
        </p:nvPicPr>
        <p:blipFill>
          <a:blip r:embed="rId4"/>
          <a:srcRect l="1226" t="6755" r="10926" b="5422"/>
          <a:stretch/>
        </p:blipFill>
        <p:spPr>
          <a:xfrm>
            <a:off x="3117825" y="957224"/>
            <a:ext cx="2770298" cy="2963556"/>
          </a:xfrm>
          <a:prstGeom prst="rect">
            <a:avLst/>
          </a:prstGeom>
          <a:solidFill>
            <a:srgbClr val="FFFFFF"/>
          </a:solidFill>
        </p:spPr>
      </p:pic>
      <p:pic>
        <p:nvPicPr>
          <p:cNvPr id="7" name="Picture 39" descr="Project Path: C:\Users\khaou\Desktop\Results AIDA.opju&#10;PE Folder: /Results AIDA/Folder1/results/&#10;Short Name: Graph1">
            <a:extLst>
              <a:ext uri="{FF2B5EF4-FFF2-40B4-BE49-F238E27FC236}">
                <a16:creationId xmlns:a16="http://schemas.microsoft.com/office/drawing/2014/main" id="{D394983D-C35D-10C5-C08C-B80079790C12}"/>
              </a:ext>
            </a:extLst>
          </p:cNvPr>
          <p:cNvPicPr>
            <a:picLocks noChangeAspect="1"/>
          </p:cNvPicPr>
          <p:nvPr/>
        </p:nvPicPr>
        <p:blipFill>
          <a:blip r:embed="rId5"/>
          <a:srcRect l="1226" t="8001" r="10516" b="4533"/>
          <a:stretch/>
        </p:blipFill>
        <p:spPr>
          <a:xfrm>
            <a:off x="5936286" y="1081925"/>
            <a:ext cx="2714126" cy="2860802"/>
          </a:xfrm>
          <a:prstGeom prst="rect">
            <a:avLst/>
          </a:prstGeom>
          <a:solidFill>
            <a:srgbClr val="FFFFFF"/>
          </a:solidFill>
        </p:spPr>
      </p:pic>
      <p:pic>
        <p:nvPicPr>
          <p:cNvPr id="8" name="Picture 40" descr="Project Path: C:\Users\khaou\Desktop\Results AIDA.opju&#10;PE Folder: /Results AIDA/Folder1/results/&#10;Short Name: Graph1">
            <a:extLst>
              <a:ext uri="{FF2B5EF4-FFF2-40B4-BE49-F238E27FC236}">
                <a16:creationId xmlns:a16="http://schemas.microsoft.com/office/drawing/2014/main" id="{C5D5DD73-5B4B-CFF4-4C82-D075233DF865}"/>
              </a:ext>
            </a:extLst>
          </p:cNvPr>
          <p:cNvPicPr>
            <a:picLocks noChangeAspect="1"/>
          </p:cNvPicPr>
          <p:nvPr/>
        </p:nvPicPr>
        <p:blipFill>
          <a:blip r:embed="rId6"/>
          <a:srcRect l="1498" t="8356" r="10244" b="4889"/>
          <a:stretch/>
        </p:blipFill>
        <p:spPr>
          <a:xfrm>
            <a:off x="437546" y="3756825"/>
            <a:ext cx="2496343" cy="2698175"/>
          </a:xfrm>
          <a:prstGeom prst="rect">
            <a:avLst/>
          </a:prstGeom>
          <a:solidFill>
            <a:srgbClr val="FFFFFF"/>
          </a:solidFill>
        </p:spPr>
      </p:pic>
      <p:pic>
        <p:nvPicPr>
          <p:cNvPr id="9" name="Picture 41" descr="Project Path: C:\Users\khaou\Desktop\Results AIDA.opju&#10;PE Folder: /Results AIDA/Folder1/results/&#10;Short Name: Graph1">
            <a:extLst>
              <a:ext uri="{FF2B5EF4-FFF2-40B4-BE49-F238E27FC236}">
                <a16:creationId xmlns:a16="http://schemas.microsoft.com/office/drawing/2014/main" id="{4EFA716C-B71A-810A-078D-B8651C8C74C8}"/>
              </a:ext>
            </a:extLst>
          </p:cNvPr>
          <p:cNvPicPr>
            <a:picLocks noChangeAspect="1"/>
          </p:cNvPicPr>
          <p:nvPr/>
        </p:nvPicPr>
        <p:blipFill>
          <a:blip r:embed="rId7"/>
          <a:srcRect l="1362" t="7288" r="11334" b="4889"/>
          <a:stretch/>
        </p:blipFill>
        <p:spPr>
          <a:xfrm>
            <a:off x="3291734" y="3961365"/>
            <a:ext cx="2422479" cy="2635421"/>
          </a:xfrm>
          <a:prstGeom prst="rect">
            <a:avLst/>
          </a:prstGeom>
          <a:solidFill>
            <a:srgbClr val="FFFFFF"/>
          </a:solidFill>
        </p:spPr>
      </p:pic>
      <p:pic>
        <p:nvPicPr>
          <p:cNvPr id="10" name="Picture 42" descr="Project Path: C:\Users\khaou\Desktop\Results AIDA.opju&#10;PE Folder: /Results AIDA/Folder1/results/&#10;Short Name: Graph1">
            <a:extLst>
              <a:ext uri="{FF2B5EF4-FFF2-40B4-BE49-F238E27FC236}">
                <a16:creationId xmlns:a16="http://schemas.microsoft.com/office/drawing/2014/main" id="{36B0C0CF-4E21-0E83-60FE-86EE9C2D5379}"/>
              </a:ext>
            </a:extLst>
          </p:cNvPr>
          <p:cNvPicPr>
            <a:picLocks noChangeAspect="1"/>
          </p:cNvPicPr>
          <p:nvPr/>
        </p:nvPicPr>
        <p:blipFill>
          <a:blip r:embed="rId8"/>
          <a:srcRect l="1089" t="8356" r="10790" b="5066"/>
          <a:stretch/>
        </p:blipFill>
        <p:spPr>
          <a:xfrm>
            <a:off x="5936286" y="3804963"/>
            <a:ext cx="2714126" cy="2791823"/>
          </a:xfrm>
          <a:prstGeom prst="rect">
            <a:avLst/>
          </a:prstGeom>
          <a:solidFill>
            <a:srgbClr val="FFFFFF"/>
          </a:solidFill>
        </p:spPr>
      </p:pic>
      <p:sp>
        <p:nvSpPr>
          <p:cNvPr id="11" name="TextBox 43">
            <a:extLst>
              <a:ext uri="{FF2B5EF4-FFF2-40B4-BE49-F238E27FC236}">
                <a16:creationId xmlns:a16="http://schemas.microsoft.com/office/drawing/2014/main" id="{4968F5E8-A467-DEEC-87BC-CB0C3E0D6E26}"/>
              </a:ext>
            </a:extLst>
          </p:cNvPr>
          <p:cNvSpPr txBox="1"/>
          <p:nvPr/>
        </p:nvSpPr>
        <p:spPr>
          <a:xfrm>
            <a:off x="8174942" y="4080490"/>
            <a:ext cx="5035377" cy="276999"/>
          </a:xfrm>
          <a:prstGeom prst="rect">
            <a:avLst/>
          </a:prstGeom>
          <a:noFill/>
        </p:spPr>
        <p:txBody>
          <a:bodyPr wrap="square" rtlCol="0">
            <a:spAutoFit/>
          </a:bodyPr>
          <a:lstStyle/>
          <a:p>
            <a:pPr algn="ctr"/>
            <a:r>
              <a:rPr lang="en-US" sz="1200" b="1" i="1" dirty="0"/>
              <a:t>Table:</a:t>
            </a:r>
            <a:r>
              <a:rPr lang="en-US" sz="1200" i="1" dirty="0"/>
              <a:t> Depletion Voltage values</a:t>
            </a:r>
          </a:p>
        </p:txBody>
      </p:sp>
      <p:sp>
        <p:nvSpPr>
          <p:cNvPr id="12" name="TextBox 44">
            <a:extLst>
              <a:ext uri="{FF2B5EF4-FFF2-40B4-BE49-F238E27FC236}">
                <a16:creationId xmlns:a16="http://schemas.microsoft.com/office/drawing/2014/main" id="{CF9ADD21-55C7-3DB8-16E3-EFAF6D1BED2D}"/>
              </a:ext>
            </a:extLst>
          </p:cNvPr>
          <p:cNvSpPr txBox="1"/>
          <p:nvPr/>
        </p:nvSpPr>
        <p:spPr>
          <a:xfrm>
            <a:off x="8603966" y="3536294"/>
            <a:ext cx="1942861" cy="451406"/>
          </a:xfrm>
          <a:prstGeom prst="rect">
            <a:avLst/>
          </a:prstGeom>
          <a:noFill/>
        </p:spPr>
        <p:txBody>
          <a:bodyPr wrap="square">
            <a:spAutoFit/>
          </a:bodyPr>
          <a:lstStyle/>
          <a:p>
            <a:pPr marL="380990" indent="-380990">
              <a:lnSpc>
                <a:spcPct val="150000"/>
              </a:lnSpc>
              <a:buFont typeface="Wingdings" panose="05000000000000000000" pitchFamily="2" charset="2"/>
              <a:buChar char="Ø"/>
            </a:pPr>
            <a:r>
              <a:rPr lang="en-US" b="1" dirty="0">
                <a:solidFill>
                  <a:srgbClr val="000099"/>
                </a:solidFill>
                <a:latin typeface="Tahoma" panose="020B0604030504040204" pitchFamily="34" charset="0"/>
                <a:ea typeface="Tahoma" panose="020B0604030504040204" pitchFamily="34" charset="0"/>
                <a:cs typeface="Tahoma" panose="020B0604030504040204" pitchFamily="34" charset="0"/>
              </a:rPr>
              <a:t>50x50-1E</a:t>
            </a:r>
            <a:r>
              <a:rPr lang="en-US" b="1" dirty="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rPr>
              <a:t> </a:t>
            </a:r>
            <a:endParaRPr lang="en-US" b="1" dirty="0">
              <a:solidFill>
                <a:schemeClr val="tx2">
                  <a:lumMod val="50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3" name="CasellaDiTesto 12">
            <a:extLst>
              <a:ext uri="{FF2B5EF4-FFF2-40B4-BE49-F238E27FC236}">
                <a16:creationId xmlns:a16="http://schemas.microsoft.com/office/drawing/2014/main" id="{7FB3CB8B-B04C-ECED-9189-7CD8265CADC4}"/>
              </a:ext>
            </a:extLst>
          </p:cNvPr>
          <p:cNvSpPr txBox="1"/>
          <p:nvPr/>
        </p:nvSpPr>
        <p:spPr>
          <a:xfrm>
            <a:off x="8698575" y="860142"/>
            <a:ext cx="1323156" cy="646331"/>
          </a:xfrm>
          <a:prstGeom prst="rect">
            <a:avLst/>
          </a:prstGeom>
          <a:noFill/>
        </p:spPr>
        <p:txBody>
          <a:bodyPr wrap="square" rtlCol="0">
            <a:spAutoFit/>
          </a:bodyPr>
          <a:lstStyle/>
          <a:p>
            <a:r>
              <a:rPr lang="en-GB" sz="1800" b="1" dirty="0">
                <a:solidFill>
                  <a:schemeClr val="accent2">
                    <a:lumMod val="50000"/>
                  </a:schemeClr>
                </a:solidFill>
                <a:latin typeface="Tahoma" panose="020B0604030504040204" pitchFamily="34" charset="0"/>
                <a:ea typeface="Tahoma" panose="020B0604030504040204" pitchFamily="34" charset="0"/>
                <a:cs typeface="Tahoma" panose="020B0604030504040204" pitchFamily="34" charset="0"/>
              </a:rPr>
              <a:t>T=248 K</a:t>
            </a:r>
          </a:p>
          <a:p>
            <a:endParaRPr lang="it-IT" dirty="0"/>
          </a:p>
        </p:txBody>
      </p:sp>
      <p:sp>
        <p:nvSpPr>
          <p:cNvPr id="15" name="Segnaposto numero diapositiva 10">
            <a:extLst>
              <a:ext uri="{FF2B5EF4-FFF2-40B4-BE49-F238E27FC236}">
                <a16:creationId xmlns:a16="http://schemas.microsoft.com/office/drawing/2014/main" id="{22FEC666-8B30-05C8-2868-6FC95D80AF43}"/>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16" name="Footer Placeholder 5">
            <a:extLst>
              <a:ext uri="{FF2B5EF4-FFF2-40B4-BE49-F238E27FC236}">
                <a16:creationId xmlns:a16="http://schemas.microsoft.com/office/drawing/2014/main" id="{7ECA80AA-4668-D7E1-BCEA-F681E5DD03DE}"/>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8265658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4D447D6-EA40-0310-4956-ADEDBB212DB0}"/>
              </a:ext>
            </a:extLst>
          </p:cNvPr>
          <p:cNvSpPr>
            <a:spLocks noGrp="1"/>
          </p:cNvSpPr>
          <p:nvPr>
            <p:ph type="title"/>
          </p:nvPr>
        </p:nvSpPr>
        <p:spPr>
          <a:xfrm>
            <a:off x="37037" y="68299"/>
            <a:ext cx="12192000" cy="659705"/>
          </a:xfrm>
        </p:spPr>
        <p:txBody>
          <a:bodyPr/>
          <a:lstStyle/>
          <a:p>
            <a:r>
              <a:rPr lang="en-US" sz="3600" dirty="0"/>
              <a:t>Simulation Setup: Sensor Layout &amp; Models</a:t>
            </a:r>
            <a:endParaRPr lang="it-IT" dirty="0"/>
          </a:p>
        </p:txBody>
      </p:sp>
      <p:pic>
        <p:nvPicPr>
          <p:cNvPr id="4" name="Picture 30">
            <a:extLst>
              <a:ext uri="{FF2B5EF4-FFF2-40B4-BE49-F238E27FC236}">
                <a16:creationId xmlns:a16="http://schemas.microsoft.com/office/drawing/2014/main" id="{24835264-ECE4-67CA-BAB5-1E4D3B2580DD}"/>
              </a:ext>
            </a:extLst>
          </p:cNvPr>
          <p:cNvPicPr>
            <a:picLocks noChangeAspect="1"/>
          </p:cNvPicPr>
          <p:nvPr/>
        </p:nvPicPr>
        <p:blipFill>
          <a:blip r:embed="rId2"/>
          <a:srcRect l="36494" t="13180" r="50862" b="25058"/>
          <a:stretch/>
        </p:blipFill>
        <p:spPr>
          <a:xfrm>
            <a:off x="5356166" y="648705"/>
            <a:ext cx="1381065" cy="4216433"/>
          </a:xfrm>
          <a:prstGeom prst="rect">
            <a:avLst/>
          </a:prstGeom>
        </p:spPr>
      </p:pic>
      <p:pic>
        <p:nvPicPr>
          <p:cNvPr id="5" name="Picture 4">
            <a:extLst>
              <a:ext uri="{FF2B5EF4-FFF2-40B4-BE49-F238E27FC236}">
                <a16:creationId xmlns:a16="http://schemas.microsoft.com/office/drawing/2014/main" id="{638C5A7F-8ADA-1CF8-6667-C5E856C595C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764" b="15406"/>
          <a:stretch/>
        </p:blipFill>
        <p:spPr bwMode="auto">
          <a:xfrm>
            <a:off x="472971" y="4521920"/>
            <a:ext cx="3655203" cy="15465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6" name="TextBox 31">
            <a:extLst>
              <a:ext uri="{FF2B5EF4-FFF2-40B4-BE49-F238E27FC236}">
                <a16:creationId xmlns:a16="http://schemas.microsoft.com/office/drawing/2014/main" id="{335A8DB6-2EE0-2DE5-FD27-CA3482882303}"/>
              </a:ext>
            </a:extLst>
          </p:cNvPr>
          <p:cNvSpPr txBox="1"/>
          <p:nvPr/>
        </p:nvSpPr>
        <p:spPr>
          <a:xfrm>
            <a:off x="4485799" y="5073991"/>
            <a:ext cx="4593020" cy="1077218"/>
          </a:xfrm>
          <a:prstGeom prst="rect">
            <a:avLst/>
          </a:prstGeom>
          <a:noFill/>
        </p:spPr>
        <p:txBody>
          <a:bodyPr wrap="square" rtlCol="0">
            <a:spAutoFit/>
          </a:bodyPr>
          <a:lstStyle/>
          <a:p>
            <a:r>
              <a:rPr lang="en-US" sz="1600" dirty="0">
                <a:solidFill>
                  <a:srgbClr val="FF0000"/>
                </a:solidFill>
                <a:latin typeface="Tahoma" panose="020B0604030504040204" pitchFamily="34" charset="0"/>
                <a:ea typeface="Tahoma" panose="020B0604030504040204" pitchFamily="34" charset="0"/>
                <a:cs typeface="Tahoma" panose="020B0604030504040204" pitchFamily="34" charset="0"/>
              </a:rPr>
              <a:t>Geometrical parameters:</a:t>
            </a:r>
          </a:p>
          <a:p>
            <a:pPr marL="380990" indent="-380990">
              <a:buFont typeface="Arial" panose="020B0604020202020204" pitchFamily="34" charset="0"/>
              <a:buChar char="•"/>
            </a:pPr>
            <a:r>
              <a:rPr lang="en-US" sz="1600" dirty="0">
                <a:solidFill>
                  <a:srgbClr val="FF0000"/>
                </a:solidFill>
                <a:latin typeface="Tahoma" panose="020B0604030504040204" pitchFamily="34" charset="0"/>
                <a:ea typeface="Tahoma" panose="020B0604030504040204" pitchFamily="34" charset="0"/>
                <a:cs typeface="Tahoma" panose="020B0604030504040204" pitchFamily="34" charset="0"/>
              </a:rPr>
              <a:t>Active thickness : 150 </a:t>
            </a:r>
            <a:r>
              <a:rPr lang="en-US" sz="1600" dirty="0" err="1">
                <a:solidFill>
                  <a:srgbClr val="FF0000"/>
                </a:solidFill>
                <a:latin typeface="Tahoma" panose="020B0604030504040204" pitchFamily="34" charset="0"/>
                <a:ea typeface="Tahoma" panose="020B0604030504040204" pitchFamily="34" charset="0"/>
                <a:cs typeface="Tahoma" panose="020B0604030504040204" pitchFamily="34" charset="0"/>
              </a:rPr>
              <a:t>μm</a:t>
            </a:r>
            <a:endParaRPr lang="en-US" sz="1600" dirty="0">
              <a:solidFill>
                <a:srgbClr val="FF0000"/>
              </a:solidFill>
              <a:latin typeface="Tahoma" panose="020B0604030504040204" pitchFamily="34" charset="0"/>
              <a:ea typeface="Tahoma" panose="020B0604030504040204" pitchFamily="34" charset="0"/>
              <a:cs typeface="Tahoma" panose="020B0604030504040204" pitchFamily="34" charset="0"/>
            </a:endParaRPr>
          </a:p>
          <a:p>
            <a:pPr marL="380990" indent="-380990">
              <a:buFont typeface="Arial" panose="020B0604020202020204" pitchFamily="34" charset="0"/>
              <a:buChar char="•"/>
            </a:pPr>
            <a:r>
              <a:rPr lang="en-US" sz="1600" dirty="0">
                <a:solidFill>
                  <a:srgbClr val="FF0000"/>
                </a:solidFill>
                <a:latin typeface="Tahoma" panose="020B0604030504040204" pitchFamily="34" charset="0"/>
                <a:ea typeface="Tahoma" panose="020B0604030504040204" pitchFamily="34" charset="0"/>
                <a:cs typeface="Tahoma" panose="020B0604030504040204" pitchFamily="34" charset="0"/>
              </a:rPr>
              <a:t>Nominal radius : ~2.5 </a:t>
            </a:r>
            <a:r>
              <a:rPr lang="en-US" sz="1600" dirty="0" err="1">
                <a:solidFill>
                  <a:srgbClr val="FF0000"/>
                </a:solidFill>
                <a:latin typeface="Tahoma" panose="020B0604030504040204" pitchFamily="34" charset="0"/>
                <a:ea typeface="Tahoma" panose="020B0604030504040204" pitchFamily="34" charset="0"/>
                <a:cs typeface="Tahoma" panose="020B0604030504040204" pitchFamily="34" charset="0"/>
              </a:rPr>
              <a:t>μm</a:t>
            </a:r>
            <a:endParaRPr lang="en-US" sz="1600" dirty="0">
              <a:solidFill>
                <a:srgbClr val="FF0000"/>
              </a:solidFill>
              <a:latin typeface="Tahoma" panose="020B0604030504040204" pitchFamily="34" charset="0"/>
              <a:ea typeface="Tahoma" panose="020B0604030504040204" pitchFamily="34" charset="0"/>
              <a:cs typeface="Tahoma" panose="020B0604030504040204" pitchFamily="34" charset="0"/>
            </a:endParaRPr>
          </a:p>
          <a:p>
            <a:pPr marL="380990" indent="-380990">
              <a:buFont typeface="Arial" panose="020B0604020202020204" pitchFamily="34" charset="0"/>
              <a:buChar char="•"/>
            </a:pPr>
            <a:r>
              <a:rPr lang="en-US" sz="1600" dirty="0">
                <a:solidFill>
                  <a:srgbClr val="FF0000"/>
                </a:solidFill>
                <a:latin typeface="Tahoma" panose="020B0604030504040204" pitchFamily="34" charset="0"/>
                <a:ea typeface="Tahoma" panose="020B0604030504040204" pitchFamily="34" charset="0"/>
                <a:cs typeface="Tahoma" panose="020B0604030504040204" pitchFamily="34" charset="0"/>
              </a:rPr>
              <a:t>Effective gap : ~20 </a:t>
            </a:r>
            <a:r>
              <a:rPr lang="en-US" sz="1600" dirty="0" err="1">
                <a:solidFill>
                  <a:srgbClr val="FF0000"/>
                </a:solidFill>
                <a:latin typeface="Tahoma" panose="020B0604030504040204" pitchFamily="34" charset="0"/>
                <a:ea typeface="Tahoma" panose="020B0604030504040204" pitchFamily="34" charset="0"/>
                <a:cs typeface="Tahoma" panose="020B0604030504040204" pitchFamily="34" charset="0"/>
              </a:rPr>
              <a:t>μm</a:t>
            </a:r>
            <a:endParaRPr lang="en-US" sz="16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grpSp>
        <p:nvGrpSpPr>
          <p:cNvPr id="7" name="Group 4">
            <a:extLst>
              <a:ext uri="{FF2B5EF4-FFF2-40B4-BE49-F238E27FC236}">
                <a16:creationId xmlns:a16="http://schemas.microsoft.com/office/drawing/2014/main" id="{D5BA58D8-FACE-7588-3903-7F1BBB394DA8}"/>
              </a:ext>
            </a:extLst>
          </p:cNvPr>
          <p:cNvGrpSpPr/>
          <p:nvPr/>
        </p:nvGrpSpPr>
        <p:grpSpPr>
          <a:xfrm>
            <a:off x="2461367" y="1289191"/>
            <a:ext cx="2607937" cy="2319676"/>
            <a:chOff x="2141090" y="1115298"/>
            <a:chExt cx="2085782" cy="2039223"/>
          </a:xfrm>
        </p:grpSpPr>
        <p:pic>
          <p:nvPicPr>
            <p:cNvPr id="8" name="Picture 2">
              <a:extLst>
                <a:ext uri="{FF2B5EF4-FFF2-40B4-BE49-F238E27FC236}">
                  <a16:creationId xmlns:a16="http://schemas.microsoft.com/office/drawing/2014/main" id="{288E93CD-CC0D-CF9B-0783-60DBCB78A1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1090" y="1496423"/>
              <a:ext cx="2085782" cy="165809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TextBox 2">
              <a:extLst>
                <a:ext uri="{FF2B5EF4-FFF2-40B4-BE49-F238E27FC236}">
                  <a16:creationId xmlns:a16="http://schemas.microsoft.com/office/drawing/2014/main" id="{D195E681-5B5A-84C1-33C2-0A55CB22E5AF}"/>
                </a:ext>
              </a:extLst>
            </p:cNvPr>
            <p:cNvSpPr txBox="1"/>
            <p:nvPr/>
          </p:nvSpPr>
          <p:spPr>
            <a:xfrm>
              <a:off x="2634795" y="1115298"/>
              <a:ext cx="1274516" cy="451413"/>
            </a:xfrm>
            <a:prstGeom prst="rect">
              <a:avLst/>
            </a:prstGeom>
            <a:noFill/>
          </p:spPr>
          <p:txBody>
            <a:bodyPr wrap="square" rtlCol="0">
              <a:spAutoFit/>
            </a:bodyPr>
            <a:lstStyle/>
            <a:p>
              <a:r>
                <a:rPr lang="en-US" sz="2400" dirty="0">
                  <a:solidFill>
                    <a:schemeClr val="accent2">
                      <a:lumMod val="50000"/>
                    </a:schemeClr>
                  </a:solidFill>
                </a:rPr>
                <a:t>(50x50-1E)</a:t>
              </a:r>
            </a:p>
          </p:txBody>
        </p:sp>
      </p:grpSp>
      <p:sp>
        <p:nvSpPr>
          <p:cNvPr id="10" name="TextBox 3">
            <a:extLst>
              <a:ext uri="{FF2B5EF4-FFF2-40B4-BE49-F238E27FC236}">
                <a16:creationId xmlns:a16="http://schemas.microsoft.com/office/drawing/2014/main" id="{BE7AEBAF-D37F-B72E-8F2F-5A9D813CA196}"/>
              </a:ext>
            </a:extLst>
          </p:cNvPr>
          <p:cNvSpPr txBox="1"/>
          <p:nvPr/>
        </p:nvSpPr>
        <p:spPr>
          <a:xfrm>
            <a:off x="4128174" y="4691199"/>
            <a:ext cx="4078012" cy="338554"/>
          </a:xfrm>
          <a:prstGeom prst="rect">
            <a:avLst/>
          </a:prstGeom>
          <a:noFill/>
        </p:spPr>
        <p:txBody>
          <a:bodyPr wrap="square" rtlCol="0">
            <a:spAutoFit/>
          </a:bodyPr>
          <a:lstStyle/>
          <a:p>
            <a:r>
              <a:rPr lang="en-US" sz="1600" dirty="0">
                <a:solidFill>
                  <a:schemeClr val="tx2">
                    <a:lumMod val="25000"/>
                  </a:schemeClr>
                </a:solidFill>
                <a:latin typeface="Tahoma" panose="020B0604030504040204" pitchFamily="34" charset="0"/>
                <a:ea typeface="Tahoma" panose="020B0604030504040204" pitchFamily="34" charset="0"/>
                <a:cs typeface="Tahoma" panose="020B0604030504040204" pitchFamily="34" charset="0"/>
              </a:rPr>
              <a:t>Simulated domain : ¼ of pixel layout</a:t>
            </a:r>
          </a:p>
        </p:txBody>
      </p:sp>
      <p:graphicFrame>
        <p:nvGraphicFramePr>
          <p:cNvPr id="11" name="Table 5">
            <a:extLst>
              <a:ext uri="{FF2B5EF4-FFF2-40B4-BE49-F238E27FC236}">
                <a16:creationId xmlns:a16="http://schemas.microsoft.com/office/drawing/2014/main" id="{26214D39-378A-D3ED-0DD7-9DC87B8EFF1F}"/>
              </a:ext>
            </a:extLst>
          </p:cNvPr>
          <p:cNvGraphicFramePr>
            <a:graphicFrameLocks noGrp="1"/>
          </p:cNvGraphicFramePr>
          <p:nvPr>
            <p:extLst>
              <p:ext uri="{D42A27DB-BD31-4B8C-83A1-F6EECF244321}">
                <p14:modId xmlns:p14="http://schemas.microsoft.com/office/powerpoint/2010/main" val="3472329360"/>
              </p:ext>
            </p:extLst>
          </p:nvPr>
        </p:nvGraphicFramePr>
        <p:xfrm>
          <a:off x="7119589" y="3039373"/>
          <a:ext cx="5120638" cy="1603088"/>
        </p:xfrm>
        <a:graphic>
          <a:graphicData uri="http://schemas.openxmlformats.org/drawingml/2006/table">
            <a:tbl>
              <a:tblPr firstRow="1" bandRow="1">
                <a:tableStyleId>{2D5ABB26-0587-4C30-8999-92F81FD0307C}</a:tableStyleId>
              </a:tblPr>
              <a:tblGrid>
                <a:gridCol w="961757">
                  <a:extLst>
                    <a:ext uri="{9D8B030D-6E8A-4147-A177-3AD203B41FA5}">
                      <a16:colId xmlns:a16="http://schemas.microsoft.com/office/drawing/2014/main" val="4184036100"/>
                    </a:ext>
                  </a:extLst>
                </a:gridCol>
                <a:gridCol w="934465">
                  <a:extLst>
                    <a:ext uri="{9D8B030D-6E8A-4147-A177-3AD203B41FA5}">
                      <a16:colId xmlns:a16="http://schemas.microsoft.com/office/drawing/2014/main" val="2521641834"/>
                    </a:ext>
                  </a:extLst>
                </a:gridCol>
                <a:gridCol w="949073">
                  <a:extLst>
                    <a:ext uri="{9D8B030D-6E8A-4147-A177-3AD203B41FA5}">
                      <a16:colId xmlns:a16="http://schemas.microsoft.com/office/drawing/2014/main" val="1104557335"/>
                    </a:ext>
                  </a:extLst>
                </a:gridCol>
                <a:gridCol w="840615">
                  <a:extLst>
                    <a:ext uri="{9D8B030D-6E8A-4147-A177-3AD203B41FA5}">
                      <a16:colId xmlns:a16="http://schemas.microsoft.com/office/drawing/2014/main" val="858084984"/>
                    </a:ext>
                  </a:extLst>
                </a:gridCol>
                <a:gridCol w="769352">
                  <a:extLst>
                    <a:ext uri="{9D8B030D-6E8A-4147-A177-3AD203B41FA5}">
                      <a16:colId xmlns:a16="http://schemas.microsoft.com/office/drawing/2014/main" val="4147948779"/>
                    </a:ext>
                  </a:extLst>
                </a:gridCol>
                <a:gridCol w="665376">
                  <a:extLst>
                    <a:ext uri="{9D8B030D-6E8A-4147-A177-3AD203B41FA5}">
                      <a16:colId xmlns:a16="http://schemas.microsoft.com/office/drawing/2014/main" val="629774008"/>
                    </a:ext>
                  </a:extLst>
                </a:gridCol>
              </a:tblGrid>
              <a:tr h="406400">
                <a:tc>
                  <a:txBody>
                    <a:bodyPr/>
                    <a:lstStyle/>
                    <a:p>
                      <a:pPr algn="ctr"/>
                      <a:r>
                        <a:rPr lang="en-US" sz="1000" b="1" dirty="0">
                          <a:solidFill>
                            <a:schemeClr val="tx2">
                              <a:lumMod val="10000"/>
                            </a:schemeClr>
                          </a:solidFill>
                        </a:rPr>
                        <a:t>Defect number</a:t>
                      </a: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000" b="1" i="0" dirty="0">
                          <a:solidFill>
                            <a:schemeClr val="tx2">
                              <a:lumMod val="10000"/>
                            </a:schemeClr>
                          </a:solidFill>
                        </a:rPr>
                        <a:t>Type</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000" b="1" i="0" dirty="0">
                          <a:solidFill>
                            <a:schemeClr val="tx2">
                              <a:lumMod val="10000"/>
                            </a:schemeClr>
                          </a:solidFill>
                        </a:rPr>
                        <a:t>Energy level</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1000" b="1" i="0" dirty="0">
                          <a:solidFill>
                            <a:schemeClr val="tx2">
                              <a:lumMod val="10000"/>
                            </a:schemeClr>
                          </a:solidFill>
                        </a:rPr>
                        <a:t>𝜎</a:t>
                      </a:r>
                      <a:r>
                        <a:rPr lang="en-US" sz="1000" b="1" i="0" baseline="-25000" dirty="0">
                          <a:solidFill>
                            <a:schemeClr val="tx2">
                              <a:lumMod val="10000"/>
                            </a:schemeClr>
                          </a:solidFill>
                        </a:rPr>
                        <a:t>e</a:t>
                      </a:r>
                      <a:r>
                        <a:rPr lang="en-US" sz="1000" b="1" i="0" baseline="0" dirty="0">
                          <a:solidFill>
                            <a:schemeClr val="tx2">
                              <a:lumMod val="10000"/>
                            </a:schemeClr>
                          </a:solidFill>
                        </a:rPr>
                        <a:t>[cm</a:t>
                      </a:r>
                      <a:r>
                        <a:rPr lang="en-US" sz="1000" b="1" i="0" baseline="30000" dirty="0">
                          <a:solidFill>
                            <a:schemeClr val="tx2">
                              <a:lumMod val="10000"/>
                            </a:schemeClr>
                          </a:solidFill>
                        </a:rPr>
                        <a:t>-2</a:t>
                      </a:r>
                      <a:r>
                        <a:rPr lang="en-US" sz="1000" b="1" i="0" baseline="0" dirty="0">
                          <a:solidFill>
                            <a:schemeClr val="tx2">
                              <a:lumMod val="10000"/>
                            </a:schemeClr>
                          </a:solidFill>
                        </a:rPr>
                        <a:t>]</a:t>
                      </a:r>
                      <a:endParaRPr lang="en-US" sz="1000" b="1" i="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tx2">
                              <a:lumMod val="10000"/>
                            </a:schemeClr>
                          </a:solidFill>
                          <a:latin typeface="+mn-lt"/>
                          <a:ea typeface="+mn-ea"/>
                          <a:cs typeface="+mn-cs"/>
                        </a:rPr>
                        <a:t>𝜎</a:t>
                      </a:r>
                      <a:r>
                        <a:rPr lang="en-US" sz="1000" b="1" i="0" kern="1200" baseline="-25000" dirty="0">
                          <a:solidFill>
                            <a:schemeClr val="tx2">
                              <a:lumMod val="10000"/>
                            </a:schemeClr>
                          </a:solidFill>
                          <a:latin typeface="+mn-lt"/>
                          <a:ea typeface="+mn-ea"/>
                          <a:cs typeface="+mn-cs"/>
                        </a:rPr>
                        <a:t>h</a:t>
                      </a:r>
                      <a:r>
                        <a:rPr lang="en-US" sz="1000" b="1" i="0" kern="1200" baseline="0" dirty="0">
                          <a:solidFill>
                            <a:schemeClr val="tx2">
                              <a:lumMod val="10000"/>
                            </a:schemeClr>
                          </a:solidFill>
                          <a:latin typeface="+mn-lt"/>
                          <a:ea typeface="+mn-ea"/>
                          <a:cs typeface="+mn-cs"/>
                        </a:rPr>
                        <a:t>[</a:t>
                      </a:r>
                      <a:r>
                        <a:rPr lang="en-US" sz="1000" b="1" i="0" kern="1200" dirty="0">
                          <a:solidFill>
                            <a:schemeClr val="tx2">
                              <a:lumMod val="10000"/>
                            </a:schemeClr>
                          </a:solidFill>
                          <a:latin typeface="+mn-lt"/>
                          <a:ea typeface="+mn-ea"/>
                          <a:cs typeface="+mn-cs"/>
                        </a:rPr>
                        <a:t>cm</a:t>
                      </a:r>
                      <a:r>
                        <a:rPr lang="en-US" sz="1000" b="1" i="0" kern="1200" baseline="30000" dirty="0">
                          <a:solidFill>
                            <a:schemeClr val="tx2">
                              <a:lumMod val="10000"/>
                            </a:schemeClr>
                          </a:solidFill>
                          <a:latin typeface="+mn-lt"/>
                          <a:ea typeface="+mn-ea"/>
                          <a:cs typeface="+mn-cs"/>
                        </a:rPr>
                        <a:t>-2</a:t>
                      </a:r>
                      <a:r>
                        <a:rPr lang="en-US" sz="10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i="0" kern="1200" dirty="0">
                          <a:solidFill>
                            <a:schemeClr val="tx2">
                              <a:lumMod val="10000"/>
                            </a:schemeClr>
                          </a:solidFill>
                          <a:latin typeface="+mn-lt"/>
                          <a:ea typeface="+mn-ea"/>
                          <a:cs typeface="+mn-cs"/>
                        </a:rPr>
                        <a:t>η</a:t>
                      </a:r>
                      <a:r>
                        <a:rPr lang="en-US" sz="1000" b="1" i="0" kern="1200" baseline="0" dirty="0">
                          <a:solidFill>
                            <a:schemeClr val="tx2">
                              <a:lumMod val="10000"/>
                            </a:schemeClr>
                          </a:solidFill>
                          <a:latin typeface="+mn-lt"/>
                          <a:ea typeface="+mn-ea"/>
                          <a:cs typeface="+mn-cs"/>
                        </a:rPr>
                        <a:t>[</a:t>
                      </a:r>
                      <a:r>
                        <a:rPr lang="en-US" sz="1000" b="1" i="0" kern="1200" dirty="0">
                          <a:solidFill>
                            <a:schemeClr val="tx2">
                              <a:lumMod val="10000"/>
                            </a:schemeClr>
                          </a:solidFill>
                          <a:latin typeface="+mn-lt"/>
                          <a:ea typeface="+mn-ea"/>
                          <a:cs typeface="+mn-cs"/>
                        </a:rPr>
                        <a:t>cm</a:t>
                      </a:r>
                      <a:r>
                        <a:rPr lang="en-US" sz="1000" b="1" i="0" kern="1200" baseline="30000" dirty="0">
                          <a:solidFill>
                            <a:schemeClr val="tx2">
                              <a:lumMod val="10000"/>
                            </a:schemeClr>
                          </a:solidFill>
                          <a:latin typeface="+mn-lt"/>
                          <a:ea typeface="+mn-ea"/>
                          <a:cs typeface="+mn-cs"/>
                        </a:rPr>
                        <a:t>-1</a:t>
                      </a:r>
                      <a:r>
                        <a:rPr lang="en-US" sz="10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367931">
                <a:tc>
                  <a:txBody>
                    <a:bodyPr/>
                    <a:lstStyle/>
                    <a:p>
                      <a:pPr marL="0" algn="ctr" defTabSz="685800" rtl="0" eaLnBrk="1" latinLnBrk="0" hangingPunct="1"/>
                      <a:r>
                        <a:rPr lang="en-US" sz="1000" b="0" kern="1200" dirty="0">
                          <a:solidFill>
                            <a:schemeClr val="tx2">
                              <a:lumMod val="10000"/>
                            </a:schemeClr>
                          </a:solidFill>
                          <a:latin typeface="+mn-lt"/>
                          <a:ea typeface="+mn-ea"/>
                          <a:cs typeface="+mn-cs"/>
                        </a:rPr>
                        <a:t>1</a:t>
                      </a: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1000" b="1" i="1" kern="1200" dirty="0">
                          <a:solidFill>
                            <a:schemeClr val="tx2">
                              <a:lumMod val="10000"/>
                            </a:schemeClr>
                          </a:solidFill>
                          <a:latin typeface="+mn-lt"/>
                          <a:ea typeface="+mn-ea"/>
                          <a:cs typeface="+mn-cs"/>
                        </a:rPr>
                        <a:t>Donor</a:t>
                      </a:r>
                    </a:p>
                  </a:txBody>
                  <a:tcPr marL="162560" marR="162560" marT="81280" marB="8128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b="0" i="0" kern="1200" dirty="0">
                          <a:solidFill>
                            <a:schemeClr val="tx2">
                              <a:lumMod val="10000"/>
                            </a:schemeClr>
                          </a:solidFill>
                          <a:latin typeface="+mn-lt"/>
                          <a:ea typeface="+mn-ea"/>
                          <a:cs typeface="+mn-cs"/>
                        </a:rPr>
                        <a:t>Ev+0.48</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1000" b="0" i="1" kern="1200" dirty="0">
                          <a:solidFill>
                            <a:schemeClr val="tx2">
                              <a:lumMod val="10000"/>
                            </a:schemeClr>
                          </a:solidFill>
                          <a:latin typeface="+mn-lt"/>
                          <a:ea typeface="+mn-ea"/>
                          <a:cs typeface="+mn-cs"/>
                        </a:rPr>
                        <a:t>2x10</a:t>
                      </a:r>
                      <a:r>
                        <a:rPr lang="en-US" sz="1000" b="0" i="1" kern="1200" baseline="30000" dirty="0">
                          <a:solidFill>
                            <a:schemeClr val="tx2">
                              <a:lumMod val="10000"/>
                            </a:schemeClr>
                          </a:solidFill>
                          <a:latin typeface="+mn-lt"/>
                          <a:ea typeface="+mn-ea"/>
                          <a:cs typeface="+mn-cs"/>
                        </a:rPr>
                        <a:t>-14</a:t>
                      </a:r>
                      <a:endParaRPr lang="en-US" sz="10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b="0" i="1" kern="1200" dirty="0">
                          <a:solidFill>
                            <a:schemeClr val="tx2">
                              <a:lumMod val="10000"/>
                            </a:schemeClr>
                          </a:solidFill>
                          <a:latin typeface="+mn-lt"/>
                          <a:ea typeface="+mn-ea"/>
                          <a:cs typeface="+mn-cs"/>
                        </a:rPr>
                        <a:t>1x10</a:t>
                      </a:r>
                      <a:r>
                        <a:rPr lang="en-US" sz="1000" b="0" i="1" kern="1200" baseline="30000" dirty="0">
                          <a:solidFill>
                            <a:schemeClr val="tx2">
                              <a:lumMod val="10000"/>
                            </a:schemeClr>
                          </a:solidFill>
                          <a:latin typeface="+mn-lt"/>
                          <a:ea typeface="+mn-ea"/>
                          <a:cs typeface="+mn-cs"/>
                        </a:rPr>
                        <a:t>-14</a:t>
                      </a:r>
                      <a:endParaRPr lang="en-US" sz="10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b="0" i="1" kern="1200" dirty="0">
                          <a:solidFill>
                            <a:schemeClr val="tx2">
                              <a:lumMod val="10000"/>
                            </a:schemeClr>
                          </a:solidFill>
                          <a:latin typeface="+mn-lt"/>
                          <a:ea typeface="+mn-ea"/>
                          <a:cs typeface="+mn-cs"/>
                        </a:rPr>
                        <a:t>4</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621587772"/>
                  </a:ext>
                </a:extLst>
              </a:tr>
              <a:tr h="452837">
                <a:tc>
                  <a:txBody>
                    <a:bodyPr/>
                    <a:lstStyle/>
                    <a:p>
                      <a:pPr algn="ctr"/>
                      <a:r>
                        <a:rPr lang="en-US" sz="1000" b="0">
                          <a:solidFill>
                            <a:schemeClr val="tx2">
                              <a:lumMod val="10000"/>
                            </a:schemeClr>
                          </a:solidFill>
                        </a:rPr>
                        <a:t>2</a:t>
                      </a:r>
                      <a:endParaRPr lang="en-US" sz="10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000" b="1" dirty="0">
                          <a:solidFill>
                            <a:schemeClr val="tx2">
                              <a:lumMod val="10000"/>
                            </a:schemeClr>
                          </a:solidFill>
                        </a:rPr>
                        <a:t>Acceptor</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000" b="0" i="0" dirty="0">
                          <a:solidFill>
                            <a:schemeClr val="tx2">
                              <a:lumMod val="10000"/>
                            </a:schemeClr>
                          </a:solidFill>
                        </a:rPr>
                        <a:t>EC-0.525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i="1" kern="1200" dirty="0">
                          <a:solidFill>
                            <a:schemeClr val="tx2">
                              <a:lumMod val="10000"/>
                            </a:schemeClr>
                          </a:solidFill>
                          <a:latin typeface="+mn-lt"/>
                          <a:ea typeface="+mn-ea"/>
                          <a:cs typeface="+mn-cs"/>
                        </a:rPr>
                        <a:t>5x10</a:t>
                      </a:r>
                      <a:r>
                        <a:rPr lang="en-US" sz="1000" b="0" i="1" kern="1200" baseline="30000" dirty="0">
                          <a:solidFill>
                            <a:schemeClr val="tx2">
                              <a:lumMod val="10000"/>
                            </a:schemeClr>
                          </a:solidFill>
                          <a:latin typeface="+mn-lt"/>
                          <a:ea typeface="+mn-ea"/>
                          <a:cs typeface="+mn-cs"/>
                        </a:rPr>
                        <a:t>-15</a:t>
                      </a:r>
                      <a:endParaRPr lang="en-US" sz="10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i="1" kern="1200" dirty="0">
                          <a:solidFill>
                            <a:schemeClr val="tx2">
                              <a:lumMod val="10000"/>
                            </a:schemeClr>
                          </a:solidFill>
                          <a:latin typeface="+mn-lt"/>
                          <a:ea typeface="+mn-ea"/>
                          <a:cs typeface="+mn-cs"/>
                        </a:rPr>
                        <a:t>1x10</a:t>
                      </a:r>
                      <a:r>
                        <a:rPr lang="en-US" sz="1000" b="0" i="1" kern="1200" baseline="30000" dirty="0">
                          <a:solidFill>
                            <a:schemeClr val="tx2">
                              <a:lumMod val="10000"/>
                            </a:schemeClr>
                          </a:solidFill>
                          <a:latin typeface="+mn-lt"/>
                          <a:ea typeface="+mn-ea"/>
                          <a:cs typeface="+mn-cs"/>
                        </a:rPr>
                        <a:t>-14</a:t>
                      </a:r>
                      <a:endParaRPr lang="en-US" sz="10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000" dirty="0">
                          <a:solidFill>
                            <a:schemeClr val="tx2">
                              <a:lumMod val="10000"/>
                            </a:schemeClr>
                          </a:solidFill>
                        </a:rPr>
                        <a:t>0.75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284480">
                <a:tc>
                  <a:txBody>
                    <a:bodyPr/>
                    <a:lstStyle/>
                    <a:p>
                      <a:pPr algn="ctr"/>
                      <a:r>
                        <a:rPr lang="en-US" sz="1000" b="0">
                          <a:solidFill>
                            <a:schemeClr val="tx2">
                              <a:lumMod val="10000"/>
                            </a:schemeClr>
                          </a:solidFill>
                        </a:rPr>
                        <a:t>3</a:t>
                      </a:r>
                      <a:endParaRPr lang="en-US" sz="10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000" b="1">
                          <a:solidFill>
                            <a:schemeClr val="tx2">
                              <a:lumMod val="10000"/>
                            </a:schemeClr>
                          </a:solidFill>
                        </a:rPr>
                        <a:t>Acceptor</a:t>
                      </a:r>
                      <a:endParaRPr lang="en-US" sz="1000" b="1" dirty="0">
                        <a:solidFill>
                          <a:schemeClr val="tx2">
                            <a:lumMod val="10000"/>
                          </a:schemeClr>
                        </a:solidFill>
                      </a:endParaRP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000" b="0" i="0" dirty="0">
                          <a:solidFill>
                            <a:schemeClr val="tx2">
                              <a:lumMod val="10000"/>
                            </a:schemeClr>
                          </a:solidFill>
                        </a:rPr>
                        <a:t>Ev+0.90</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i="1" kern="1200">
                          <a:solidFill>
                            <a:schemeClr val="tx2">
                              <a:lumMod val="10000"/>
                            </a:schemeClr>
                          </a:solidFill>
                          <a:latin typeface="+mn-lt"/>
                          <a:ea typeface="+mn-ea"/>
                          <a:cs typeface="+mn-cs"/>
                        </a:rPr>
                        <a:t>1x10</a:t>
                      </a:r>
                      <a:r>
                        <a:rPr lang="en-US" sz="1000" b="0" i="1" kern="1200" baseline="30000">
                          <a:solidFill>
                            <a:schemeClr val="tx2">
                              <a:lumMod val="10000"/>
                            </a:schemeClr>
                          </a:solidFill>
                          <a:latin typeface="+mn-lt"/>
                          <a:ea typeface="+mn-ea"/>
                          <a:cs typeface="+mn-cs"/>
                        </a:rPr>
                        <a:t>-16</a:t>
                      </a:r>
                      <a:endParaRPr lang="en-US" sz="10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i="1" kern="1200" dirty="0">
                          <a:solidFill>
                            <a:schemeClr val="tx2">
                              <a:lumMod val="10000"/>
                            </a:schemeClr>
                          </a:solidFill>
                          <a:latin typeface="+mn-lt"/>
                          <a:ea typeface="+mn-ea"/>
                          <a:cs typeface="+mn-cs"/>
                        </a:rPr>
                        <a:t>1x10</a:t>
                      </a:r>
                      <a:r>
                        <a:rPr lang="en-US" sz="1000" b="0" i="1" kern="1200" baseline="30000" dirty="0">
                          <a:solidFill>
                            <a:schemeClr val="tx2">
                              <a:lumMod val="10000"/>
                            </a:schemeClr>
                          </a:solidFill>
                          <a:latin typeface="+mn-lt"/>
                          <a:ea typeface="+mn-ea"/>
                          <a:cs typeface="+mn-cs"/>
                        </a:rPr>
                        <a:t>-16</a:t>
                      </a:r>
                      <a:endParaRPr lang="en-US" sz="10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1000" dirty="0">
                          <a:solidFill>
                            <a:schemeClr val="tx2">
                              <a:lumMod val="10000"/>
                            </a:schemeClr>
                          </a:solidFill>
                        </a:rPr>
                        <a:t>36</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1216787"/>
                  </a:ext>
                </a:extLst>
              </a:tr>
            </a:tbl>
          </a:graphicData>
        </a:graphic>
      </p:graphicFrame>
      <p:sp>
        <p:nvSpPr>
          <p:cNvPr id="12" name="TextBox 6">
            <a:extLst>
              <a:ext uri="{FF2B5EF4-FFF2-40B4-BE49-F238E27FC236}">
                <a16:creationId xmlns:a16="http://schemas.microsoft.com/office/drawing/2014/main" id="{0E16F763-C32D-A8D7-2AF6-4A65759931C8}"/>
              </a:ext>
            </a:extLst>
          </p:cNvPr>
          <p:cNvSpPr txBox="1"/>
          <p:nvPr/>
        </p:nvSpPr>
        <p:spPr>
          <a:xfrm>
            <a:off x="6994894" y="1144131"/>
            <a:ext cx="5513208" cy="1669944"/>
          </a:xfrm>
          <a:prstGeom prst="rect">
            <a:avLst/>
          </a:prstGeom>
          <a:noFill/>
        </p:spPr>
        <p:txBody>
          <a:bodyPr wrap="square" rtlCol="0">
            <a:spAutoFit/>
          </a:bodyPr>
          <a:lstStyle/>
          <a:p>
            <a:pPr marL="380990" indent="-380990">
              <a:lnSpc>
                <a:spcPct val="200000"/>
              </a:lnSpc>
              <a:buClr>
                <a:schemeClr val="tx1">
                  <a:lumMod val="60000"/>
                  <a:lumOff val="40000"/>
                </a:schemeClr>
              </a:buClr>
              <a:buFont typeface="Wingdings" panose="05000000000000000000" pitchFamily="2" charset="2"/>
              <a:buChar char="Ø"/>
            </a:pPr>
            <a:r>
              <a:rPr lang="en-US" b="1" dirty="0">
                <a:solidFill>
                  <a:srgbClr val="000099"/>
                </a:solidFill>
                <a:latin typeface="Tahoma" panose="020B0604030504040204" pitchFamily="34" charset="0"/>
                <a:ea typeface="Tahoma" panose="020B0604030504040204" pitchFamily="34" charset="0"/>
                <a:cs typeface="Tahoma" panose="020B0604030504040204" pitchFamily="34" charset="0"/>
              </a:rPr>
              <a:t>Van </a:t>
            </a:r>
            <a:r>
              <a:rPr lang="en-US" b="1" dirty="0" err="1">
                <a:solidFill>
                  <a:srgbClr val="000099"/>
                </a:solidFill>
                <a:latin typeface="Tahoma" panose="020B0604030504040204" pitchFamily="34" charset="0"/>
                <a:ea typeface="Tahoma" panose="020B0604030504040204" pitchFamily="34" charset="0"/>
                <a:cs typeface="Tahoma" panose="020B0604030504040204" pitchFamily="34" charset="0"/>
              </a:rPr>
              <a:t>Overstraeten</a:t>
            </a:r>
            <a:r>
              <a:rPr lang="en-US" b="1" dirty="0">
                <a:solidFill>
                  <a:srgbClr val="000099"/>
                </a:solidFill>
                <a:latin typeface="Tahoma" panose="020B0604030504040204" pitchFamily="34" charset="0"/>
                <a:ea typeface="Tahoma" panose="020B0604030504040204" pitchFamily="34" charset="0"/>
                <a:cs typeface="Tahoma" panose="020B0604030504040204" pitchFamily="34" charset="0"/>
              </a:rPr>
              <a:t>- de Man model</a:t>
            </a:r>
          </a:p>
          <a:p>
            <a:pPr marL="380990" indent="-380990">
              <a:lnSpc>
                <a:spcPct val="200000"/>
              </a:lnSpc>
              <a:buClr>
                <a:schemeClr val="bg2">
                  <a:lumMod val="75000"/>
                </a:schemeClr>
              </a:buClr>
              <a:buFont typeface="Wingdings" panose="05000000000000000000" pitchFamily="2" charset="2"/>
              <a:buChar char="Ø"/>
            </a:pPr>
            <a:r>
              <a:rPr lang="en-GB" b="1" dirty="0">
                <a:solidFill>
                  <a:srgbClr val="000099"/>
                </a:solidFill>
                <a:latin typeface="Tahoma" panose="020B0604030504040204" pitchFamily="34" charset="0"/>
                <a:ea typeface="Tahoma" panose="020B0604030504040204" pitchFamily="34" charset="0"/>
                <a:cs typeface="Tahoma" panose="020B0604030504040204" pitchFamily="34" charset="0"/>
              </a:rPr>
              <a:t>Heavy ion model for </a:t>
            </a:r>
            <a:r>
              <a:rPr lang="en-GB" b="1" dirty="0" err="1">
                <a:solidFill>
                  <a:srgbClr val="000099"/>
                </a:solidFill>
                <a:latin typeface="Tahoma" panose="020B0604030504040204" pitchFamily="34" charset="0"/>
                <a:ea typeface="Tahoma" panose="020B0604030504040204" pitchFamily="34" charset="0"/>
                <a:cs typeface="Tahoma" panose="020B0604030504040204" pitchFamily="34" charset="0"/>
              </a:rPr>
              <a:t>mip</a:t>
            </a:r>
            <a:r>
              <a:rPr lang="en-GB" b="1" dirty="0">
                <a:solidFill>
                  <a:srgbClr val="000099"/>
                </a:solidFill>
                <a:latin typeface="Tahoma" panose="020B0604030504040204" pitchFamily="34" charset="0"/>
                <a:ea typeface="Tahoma" panose="020B0604030504040204" pitchFamily="34" charset="0"/>
                <a:cs typeface="Tahoma" panose="020B0604030504040204" pitchFamily="34" charset="0"/>
              </a:rPr>
              <a:t> (80 e-/µm) </a:t>
            </a:r>
          </a:p>
          <a:p>
            <a:pPr marL="380990" indent="-380990">
              <a:lnSpc>
                <a:spcPct val="200000"/>
              </a:lnSpc>
              <a:buClr>
                <a:schemeClr val="accent2">
                  <a:lumMod val="50000"/>
                </a:schemeClr>
              </a:buClr>
              <a:buFont typeface="Wingdings" panose="05000000000000000000" pitchFamily="2" charset="2"/>
              <a:buChar char="Ø"/>
            </a:pPr>
            <a:r>
              <a:rPr lang="en-US" b="1" dirty="0">
                <a:solidFill>
                  <a:srgbClr val="000099"/>
                </a:solidFill>
                <a:latin typeface="Tahoma" panose="020B0604030504040204" pitchFamily="34" charset="0"/>
                <a:ea typeface="Tahoma" panose="020B0604030504040204" pitchFamily="34" charset="0"/>
                <a:cs typeface="Tahoma" panose="020B0604030504040204" pitchFamily="34" charset="0"/>
              </a:rPr>
              <a:t>CERN Bulk Damage Model *   @ -38 ℃</a:t>
            </a:r>
          </a:p>
        </p:txBody>
      </p:sp>
      <p:sp>
        <p:nvSpPr>
          <p:cNvPr id="13" name="TextBox 9">
            <a:extLst>
              <a:ext uri="{FF2B5EF4-FFF2-40B4-BE49-F238E27FC236}">
                <a16:creationId xmlns:a16="http://schemas.microsoft.com/office/drawing/2014/main" id="{D62B71E5-CE20-E666-C0AA-F658AA2AF00C}"/>
              </a:ext>
            </a:extLst>
          </p:cNvPr>
          <p:cNvSpPr txBox="1"/>
          <p:nvPr/>
        </p:nvSpPr>
        <p:spPr>
          <a:xfrm>
            <a:off x="7281869" y="4948714"/>
            <a:ext cx="4961815" cy="584775"/>
          </a:xfrm>
          <a:prstGeom prst="rect">
            <a:avLst/>
          </a:prstGeom>
          <a:noFill/>
        </p:spPr>
        <p:txBody>
          <a:bodyPr wrap="square" rtlCol="0">
            <a:spAutoFit/>
          </a:bodyPr>
          <a:lstStyle/>
          <a:p>
            <a:r>
              <a:rPr lang="en-US" sz="1600" dirty="0">
                <a:solidFill>
                  <a:schemeClr val="accent1">
                    <a:lumMod val="75000"/>
                  </a:schemeClr>
                </a:solidFill>
              </a:rPr>
              <a:t>Simulation used Temp=-38 ℃, the leakage current was then scaled to-25 ℃ using Chilingarov’s formula</a:t>
            </a:r>
          </a:p>
        </p:txBody>
      </p:sp>
      <p:sp>
        <p:nvSpPr>
          <p:cNvPr id="14" name="TextBox 12">
            <a:extLst>
              <a:ext uri="{FF2B5EF4-FFF2-40B4-BE49-F238E27FC236}">
                <a16:creationId xmlns:a16="http://schemas.microsoft.com/office/drawing/2014/main" id="{AF21CCE3-641C-4CB8-AAA5-9AB5DB549826}"/>
              </a:ext>
            </a:extLst>
          </p:cNvPr>
          <p:cNvSpPr txBox="1"/>
          <p:nvPr/>
        </p:nvSpPr>
        <p:spPr>
          <a:xfrm>
            <a:off x="7206420" y="6030654"/>
            <a:ext cx="4985580" cy="830997"/>
          </a:xfrm>
          <a:prstGeom prst="rect">
            <a:avLst/>
          </a:prstGeom>
          <a:noFill/>
        </p:spPr>
        <p:txBody>
          <a:bodyPr wrap="square" rtlCol="0">
            <a:spAutoFit/>
          </a:bodyPr>
          <a:lstStyle/>
          <a:p>
            <a:r>
              <a:rPr lang="en-US" sz="1200" kern="100" dirty="0">
                <a:solidFill>
                  <a:srgbClr val="002060"/>
                </a:solidFill>
                <a:latin typeface="Times New Roman" panose="02020603050405020304" pitchFamily="18" charset="0"/>
                <a:cs typeface="Times New Roman" panose="02020603050405020304" pitchFamily="18" charset="0"/>
              </a:rPr>
              <a:t>*  Folkestad, Å. et al, "Development of a silicon bulk radiation damage model for Sentaurus TCAD," NIMA874 (2017) </a:t>
            </a:r>
            <a:endParaRPr lang="en-US" sz="1200" kern="100" dirty="0">
              <a:solidFill>
                <a:srgbClr val="002060"/>
              </a:solidFill>
              <a:latin typeface="Times New Roman" panose="02020603050405020304" pitchFamily="18" charset="0"/>
              <a:ea typeface="Aptos" panose="020B0004020202020204" pitchFamily="34" charset="0"/>
              <a:cs typeface="Times New Roman" panose="02020603050405020304" pitchFamily="18" charset="0"/>
            </a:endParaRPr>
          </a:p>
          <a:p>
            <a:endParaRPr lang="en-US" sz="2400" dirty="0">
              <a:solidFill>
                <a:srgbClr val="002060"/>
              </a:solidFill>
            </a:endParaRPr>
          </a:p>
        </p:txBody>
      </p:sp>
      <p:sp>
        <p:nvSpPr>
          <p:cNvPr id="18" name="Oval 14">
            <a:extLst>
              <a:ext uri="{FF2B5EF4-FFF2-40B4-BE49-F238E27FC236}">
                <a16:creationId xmlns:a16="http://schemas.microsoft.com/office/drawing/2014/main" id="{29799194-4776-01CE-BF9D-313A054CC69E}"/>
              </a:ext>
            </a:extLst>
          </p:cNvPr>
          <p:cNvSpPr/>
          <p:nvPr/>
        </p:nvSpPr>
        <p:spPr>
          <a:xfrm>
            <a:off x="10117139" y="3582209"/>
            <a:ext cx="483475" cy="270700"/>
          </a:xfrm>
          <a:prstGeom prst="ellipse">
            <a:avLst/>
          </a:prstGeom>
          <a:noFill/>
          <a:ln w="95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Oval 17">
            <a:extLst>
              <a:ext uri="{FF2B5EF4-FFF2-40B4-BE49-F238E27FC236}">
                <a16:creationId xmlns:a16="http://schemas.microsoft.com/office/drawing/2014/main" id="{2060F4A1-109E-7BCA-91CA-FA53D8E45FC4}"/>
              </a:ext>
            </a:extLst>
          </p:cNvPr>
          <p:cNvSpPr/>
          <p:nvPr/>
        </p:nvSpPr>
        <p:spPr>
          <a:xfrm>
            <a:off x="10955704" y="3953871"/>
            <a:ext cx="483475" cy="235685"/>
          </a:xfrm>
          <a:prstGeom prst="ellipse">
            <a:avLst/>
          </a:prstGeom>
          <a:noFill/>
          <a:ln w="95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Oval 18">
            <a:extLst>
              <a:ext uri="{FF2B5EF4-FFF2-40B4-BE49-F238E27FC236}">
                <a16:creationId xmlns:a16="http://schemas.microsoft.com/office/drawing/2014/main" id="{3FC32EB1-BD33-02EA-A6CE-9D6580B62ACB}"/>
              </a:ext>
            </a:extLst>
          </p:cNvPr>
          <p:cNvSpPr/>
          <p:nvPr/>
        </p:nvSpPr>
        <p:spPr>
          <a:xfrm>
            <a:off x="11770031" y="3965817"/>
            <a:ext cx="271389" cy="235684"/>
          </a:xfrm>
          <a:prstGeom prst="ellipse">
            <a:avLst/>
          </a:prstGeom>
          <a:noFill/>
          <a:ln w="95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Oval 19">
            <a:extLst>
              <a:ext uri="{FF2B5EF4-FFF2-40B4-BE49-F238E27FC236}">
                <a16:creationId xmlns:a16="http://schemas.microsoft.com/office/drawing/2014/main" id="{70D90D4E-562A-124F-F701-5434C9B4B4CE}"/>
              </a:ext>
            </a:extLst>
          </p:cNvPr>
          <p:cNvSpPr/>
          <p:nvPr/>
        </p:nvSpPr>
        <p:spPr>
          <a:xfrm>
            <a:off x="11764676" y="4325351"/>
            <a:ext cx="271389" cy="235683"/>
          </a:xfrm>
          <a:prstGeom prst="ellipse">
            <a:avLst/>
          </a:prstGeom>
          <a:noFill/>
          <a:ln w="95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22" name="Picture 7">
            <a:extLst>
              <a:ext uri="{FF2B5EF4-FFF2-40B4-BE49-F238E27FC236}">
                <a16:creationId xmlns:a16="http://schemas.microsoft.com/office/drawing/2014/main" id="{9E724C0E-1A18-1471-77B3-B1BD760188A7}"/>
              </a:ext>
            </a:extLst>
          </p:cNvPr>
          <p:cNvPicPr>
            <a:picLocks noChangeAspect="1"/>
          </p:cNvPicPr>
          <p:nvPr/>
        </p:nvPicPr>
        <p:blipFill>
          <a:blip r:embed="rId5"/>
          <a:srcRect l="19282" t="-1237" r="27428" b="6072"/>
          <a:stretch/>
        </p:blipFill>
        <p:spPr>
          <a:xfrm>
            <a:off x="424200" y="1718541"/>
            <a:ext cx="1728517" cy="1546552"/>
          </a:xfrm>
          <a:prstGeom prst="rect">
            <a:avLst/>
          </a:prstGeom>
          <a:ln>
            <a:solidFill>
              <a:schemeClr val="tx1"/>
            </a:solidFill>
          </a:ln>
        </p:spPr>
      </p:pic>
      <p:sp>
        <p:nvSpPr>
          <p:cNvPr id="23" name="Segnaposto numero diapositiva 10">
            <a:extLst>
              <a:ext uri="{FF2B5EF4-FFF2-40B4-BE49-F238E27FC236}">
                <a16:creationId xmlns:a16="http://schemas.microsoft.com/office/drawing/2014/main" id="{E0A24BF2-65BC-217D-0853-776E216900BA}"/>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24" name="Footer Placeholder 5">
            <a:extLst>
              <a:ext uri="{FF2B5EF4-FFF2-40B4-BE49-F238E27FC236}">
                <a16:creationId xmlns:a16="http://schemas.microsoft.com/office/drawing/2014/main" id="{D1D4D2DC-3D50-DBB0-E3B3-723413673F64}"/>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1006886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5B62D8-F879-08F5-F109-DD12D5449A95}"/>
              </a:ext>
            </a:extLst>
          </p:cNvPr>
          <p:cNvSpPr>
            <a:spLocks noGrp="1"/>
          </p:cNvSpPr>
          <p:nvPr>
            <p:ph type="title"/>
          </p:nvPr>
        </p:nvSpPr>
        <p:spPr/>
        <p:txBody>
          <a:bodyPr/>
          <a:lstStyle/>
          <a:p>
            <a:r>
              <a:rPr lang="en-US" dirty="0"/>
              <a:t>Simulation Results: Effect of the η </a:t>
            </a:r>
            <a:r>
              <a:rPr lang="en-US" baseline="-25000" dirty="0"/>
              <a:t>acc</a:t>
            </a:r>
            <a:endParaRPr lang="it-IT" baseline="-25000" dirty="0"/>
          </a:p>
        </p:txBody>
      </p:sp>
      <p:grpSp>
        <p:nvGrpSpPr>
          <p:cNvPr id="3" name="Group 57">
            <a:extLst>
              <a:ext uri="{FF2B5EF4-FFF2-40B4-BE49-F238E27FC236}">
                <a16:creationId xmlns:a16="http://schemas.microsoft.com/office/drawing/2014/main" id="{5B9DF717-9FC6-2DAE-4AA7-9B3714EE1EF6}"/>
              </a:ext>
            </a:extLst>
          </p:cNvPr>
          <p:cNvGrpSpPr/>
          <p:nvPr/>
        </p:nvGrpSpPr>
        <p:grpSpPr>
          <a:xfrm>
            <a:off x="970442" y="2259580"/>
            <a:ext cx="4792004" cy="4244738"/>
            <a:chOff x="5669280" y="1283651"/>
            <a:chExt cx="2714094" cy="2576197"/>
          </a:xfrm>
        </p:grpSpPr>
        <p:sp>
          <p:nvSpPr>
            <p:cNvPr id="4" name="Rectangle 4">
              <a:extLst>
                <a:ext uri="{FF2B5EF4-FFF2-40B4-BE49-F238E27FC236}">
                  <a16:creationId xmlns:a16="http://schemas.microsoft.com/office/drawing/2014/main" id="{952A91EB-CC51-CEF1-8B80-A6A91BDD3E42}"/>
                </a:ext>
              </a:extLst>
            </p:cNvPr>
            <p:cNvSpPr/>
            <p:nvPr/>
          </p:nvSpPr>
          <p:spPr>
            <a:xfrm>
              <a:off x="5669280" y="1283651"/>
              <a:ext cx="2714094" cy="257619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5" name="Group 3">
              <a:extLst>
                <a:ext uri="{FF2B5EF4-FFF2-40B4-BE49-F238E27FC236}">
                  <a16:creationId xmlns:a16="http://schemas.microsoft.com/office/drawing/2014/main" id="{12C32696-C3A9-67D1-C8A6-6BD04F9F7393}"/>
                </a:ext>
              </a:extLst>
            </p:cNvPr>
            <p:cNvGrpSpPr/>
            <p:nvPr/>
          </p:nvGrpSpPr>
          <p:grpSpPr>
            <a:xfrm>
              <a:off x="5700635" y="1442382"/>
              <a:ext cx="2516903" cy="2121093"/>
              <a:chOff x="3699944" y="2079411"/>
              <a:chExt cx="3777543" cy="2996294"/>
            </a:xfrm>
          </p:grpSpPr>
          <p:pic>
            <p:nvPicPr>
              <p:cNvPr id="6" name="Picture 6">
                <a:extLst>
                  <a:ext uri="{FF2B5EF4-FFF2-40B4-BE49-F238E27FC236}">
                    <a16:creationId xmlns:a16="http://schemas.microsoft.com/office/drawing/2014/main" id="{0BE90ACA-7985-2F19-C6C9-F7D4ACFBECE7}"/>
                  </a:ext>
                </a:extLst>
              </p:cNvPr>
              <p:cNvPicPr>
                <a:picLocks noChangeAspect="1"/>
              </p:cNvPicPr>
              <p:nvPr/>
            </p:nvPicPr>
            <p:blipFill>
              <a:blip r:embed="rId2">
                <a:extLst>
                  <a:ext uri="{28A0092B-C50C-407E-A947-70E740481C1C}">
                    <a14:useLocalDpi xmlns:a14="http://schemas.microsoft.com/office/drawing/2010/main" val="0"/>
                  </a:ext>
                </a:extLst>
              </a:blip>
              <a:srcRect t="1507" b="1507"/>
              <a:stretch/>
            </p:blipFill>
            <p:spPr>
              <a:xfrm>
                <a:off x="3699944" y="2079411"/>
                <a:ext cx="3777543" cy="2996294"/>
              </a:xfrm>
              <a:prstGeom prst="rect">
                <a:avLst/>
              </a:prstGeom>
            </p:spPr>
          </p:pic>
          <p:pic>
            <p:nvPicPr>
              <p:cNvPr id="7" name="Picture 7">
                <a:extLst>
                  <a:ext uri="{FF2B5EF4-FFF2-40B4-BE49-F238E27FC236}">
                    <a16:creationId xmlns:a16="http://schemas.microsoft.com/office/drawing/2014/main" id="{8A29368D-978B-A512-6877-9FF0F8C5E52D}"/>
                  </a:ext>
                </a:extLst>
              </p:cNvPr>
              <p:cNvPicPr>
                <a:picLocks noChangeAspect="1"/>
              </p:cNvPicPr>
              <p:nvPr/>
            </p:nvPicPr>
            <p:blipFill>
              <a:blip r:embed="rId2">
                <a:extLst>
                  <a:ext uri="{28A0092B-C50C-407E-A947-70E740481C1C}">
                    <a14:useLocalDpi xmlns:a14="http://schemas.microsoft.com/office/drawing/2010/main" val="0"/>
                  </a:ext>
                </a:extLst>
              </a:blip>
              <a:srcRect l="77973" t="60302" r="6215" b="15355"/>
              <a:stretch/>
            </p:blipFill>
            <p:spPr>
              <a:xfrm>
                <a:off x="6445190" y="3572999"/>
                <a:ext cx="864000" cy="1087889"/>
              </a:xfrm>
              <a:prstGeom prst="rect">
                <a:avLst/>
              </a:prstGeom>
            </p:spPr>
          </p:pic>
        </p:grpSp>
      </p:grpSp>
      <p:grpSp>
        <p:nvGrpSpPr>
          <p:cNvPr id="8" name="Group 58">
            <a:extLst>
              <a:ext uri="{FF2B5EF4-FFF2-40B4-BE49-F238E27FC236}">
                <a16:creationId xmlns:a16="http://schemas.microsoft.com/office/drawing/2014/main" id="{CB20E3DA-9C98-09E6-81D9-7AEB131CE5DB}"/>
              </a:ext>
            </a:extLst>
          </p:cNvPr>
          <p:cNvGrpSpPr/>
          <p:nvPr/>
        </p:nvGrpSpPr>
        <p:grpSpPr>
          <a:xfrm>
            <a:off x="6232322" y="2425893"/>
            <a:ext cx="4816414" cy="4156534"/>
            <a:chOff x="5669280" y="1283651"/>
            <a:chExt cx="2714094" cy="2576197"/>
          </a:xfrm>
        </p:grpSpPr>
        <p:sp>
          <p:nvSpPr>
            <p:cNvPr id="9" name="Rectangle 59">
              <a:extLst>
                <a:ext uri="{FF2B5EF4-FFF2-40B4-BE49-F238E27FC236}">
                  <a16:creationId xmlns:a16="http://schemas.microsoft.com/office/drawing/2014/main" id="{579FB34D-DD65-F567-FF69-55CE97E5AF93}"/>
                </a:ext>
              </a:extLst>
            </p:cNvPr>
            <p:cNvSpPr/>
            <p:nvPr/>
          </p:nvSpPr>
          <p:spPr>
            <a:xfrm>
              <a:off x="5669280" y="1283651"/>
              <a:ext cx="2714094" cy="257619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10" name="Picture 60">
              <a:extLst>
                <a:ext uri="{FF2B5EF4-FFF2-40B4-BE49-F238E27FC236}">
                  <a16:creationId xmlns:a16="http://schemas.microsoft.com/office/drawing/2014/main" id="{AB506FD8-4073-73F0-0390-03C13A797472}"/>
                </a:ext>
              </a:extLst>
            </p:cNvPr>
            <p:cNvPicPr>
              <a:picLocks noChangeAspect="1"/>
            </p:cNvPicPr>
            <p:nvPr/>
          </p:nvPicPr>
          <p:blipFill>
            <a:blip r:embed="rId3"/>
            <a:srcRect l="901" r="901"/>
            <a:stretch/>
          </p:blipFill>
          <p:spPr>
            <a:xfrm>
              <a:off x="5713211" y="1475157"/>
              <a:ext cx="2516903" cy="2121093"/>
            </a:xfrm>
            <a:prstGeom prst="rect">
              <a:avLst/>
            </a:prstGeom>
          </p:spPr>
        </p:pic>
      </p:grpSp>
      <p:graphicFrame>
        <p:nvGraphicFramePr>
          <p:cNvPr id="11" name="Table 11">
            <a:extLst>
              <a:ext uri="{FF2B5EF4-FFF2-40B4-BE49-F238E27FC236}">
                <a16:creationId xmlns:a16="http://schemas.microsoft.com/office/drawing/2014/main" id="{2BBCC3E4-01C9-3192-96BD-48FD87608EFD}"/>
              </a:ext>
            </a:extLst>
          </p:cNvPr>
          <p:cNvGraphicFramePr>
            <a:graphicFrameLocks noGrp="1"/>
          </p:cNvGraphicFramePr>
          <p:nvPr>
            <p:extLst>
              <p:ext uri="{D42A27DB-BD31-4B8C-83A1-F6EECF244321}">
                <p14:modId xmlns:p14="http://schemas.microsoft.com/office/powerpoint/2010/main" val="780348079"/>
              </p:ext>
            </p:extLst>
          </p:nvPr>
        </p:nvGraphicFramePr>
        <p:xfrm>
          <a:off x="6696292" y="1035831"/>
          <a:ext cx="5120638" cy="1511648"/>
        </p:xfrm>
        <a:graphic>
          <a:graphicData uri="http://schemas.openxmlformats.org/drawingml/2006/table">
            <a:tbl>
              <a:tblPr firstRow="1" bandRow="1">
                <a:tableStyleId>{2D5ABB26-0587-4C30-8999-92F81FD0307C}</a:tableStyleId>
              </a:tblPr>
              <a:tblGrid>
                <a:gridCol w="961757">
                  <a:extLst>
                    <a:ext uri="{9D8B030D-6E8A-4147-A177-3AD203B41FA5}">
                      <a16:colId xmlns:a16="http://schemas.microsoft.com/office/drawing/2014/main" val="4184036100"/>
                    </a:ext>
                  </a:extLst>
                </a:gridCol>
                <a:gridCol w="934465">
                  <a:extLst>
                    <a:ext uri="{9D8B030D-6E8A-4147-A177-3AD203B41FA5}">
                      <a16:colId xmlns:a16="http://schemas.microsoft.com/office/drawing/2014/main" val="2521641834"/>
                    </a:ext>
                  </a:extLst>
                </a:gridCol>
                <a:gridCol w="949073">
                  <a:extLst>
                    <a:ext uri="{9D8B030D-6E8A-4147-A177-3AD203B41FA5}">
                      <a16:colId xmlns:a16="http://schemas.microsoft.com/office/drawing/2014/main" val="1104557335"/>
                    </a:ext>
                  </a:extLst>
                </a:gridCol>
                <a:gridCol w="840615">
                  <a:extLst>
                    <a:ext uri="{9D8B030D-6E8A-4147-A177-3AD203B41FA5}">
                      <a16:colId xmlns:a16="http://schemas.microsoft.com/office/drawing/2014/main" val="858084984"/>
                    </a:ext>
                  </a:extLst>
                </a:gridCol>
                <a:gridCol w="769352">
                  <a:extLst>
                    <a:ext uri="{9D8B030D-6E8A-4147-A177-3AD203B41FA5}">
                      <a16:colId xmlns:a16="http://schemas.microsoft.com/office/drawing/2014/main" val="4147948779"/>
                    </a:ext>
                  </a:extLst>
                </a:gridCol>
                <a:gridCol w="665376">
                  <a:extLst>
                    <a:ext uri="{9D8B030D-6E8A-4147-A177-3AD203B41FA5}">
                      <a16:colId xmlns:a16="http://schemas.microsoft.com/office/drawing/2014/main" val="629774008"/>
                    </a:ext>
                  </a:extLst>
                </a:gridCol>
              </a:tblGrid>
              <a:tr h="406400">
                <a:tc>
                  <a:txBody>
                    <a:bodyPr/>
                    <a:lstStyle/>
                    <a:p>
                      <a:pPr algn="ctr"/>
                      <a:r>
                        <a:rPr lang="en-US" sz="800" b="1" dirty="0">
                          <a:solidFill>
                            <a:schemeClr val="tx2">
                              <a:lumMod val="10000"/>
                            </a:schemeClr>
                          </a:solidFill>
                        </a:rPr>
                        <a:t>Defect number</a:t>
                      </a: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Type</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Energy level</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𝜎</a:t>
                      </a:r>
                      <a:r>
                        <a:rPr lang="en-US" sz="800" b="1" i="0" baseline="-25000" dirty="0">
                          <a:solidFill>
                            <a:schemeClr val="tx2">
                              <a:lumMod val="10000"/>
                            </a:schemeClr>
                          </a:solidFill>
                        </a:rPr>
                        <a:t>e</a:t>
                      </a:r>
                      <a:r>
                        <a:rPr lang="en-US" sz="800" b="1" i="0" baseline="0" dirty="0">
                          <a:solidFill>
                            <a:schemeClr val="tx2">
                              <a:lumMod val="10000"/>
                            </a:schemeClr>
                          </a:solidFill>
                        </a:rPr>
                        <a:t>[cm</a:t>
                      </a:r>
                      <a:r>
                        <a:rPr lang="en-US" sz="800" b="1" i="0" baseline="30000" dirty="0">
                          <a:solidFill>
                            <a:schemeClr val="tx2">
                              <a:lumMod val="10000"/>
                            </a:schemeClr>
                          </a:solidFill>
                        </a:rPr>
                        <a:t>-2</a:t>
                      </a:r>
                      <a:r>
                        <a:rPr lang="en-US" sz="800" b="1" i="0" baseline="0" dirty="0">
                          <a:solidFill>
                            <a:schemeClr val="tx2">
                              <a:lumMod val="10000"/>
                            </a:schemeClr>
                          </a:solidFill>
                        </a:rPr>
                        <a:t>]</a:t>
                      </a:r>
                      <a:endParaRPr lang="en-US" sz="800" b="1" i="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𝜎</a:t>
                      </a:r>
                      <a:r>
                        <a:rPr lang="en-US" sz="800" b="1" i="0" kern="1200" baseline="-25000" dirty="0">
                          <a:solidFill>
                            <a:schemeClr val="tx2">
                              <a:lumMod val="10000"/>
                            </a:schemeClr>
                          </a:solidFill>
                          <a:latin typeface="+mn-lt"/>
                          <a:ea typeface="+mn-ea"/>
                          <a:cs typeface="+mn-cs"/>
                        </a:rPr>
                        <a:t>h</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-2</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η</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-1</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367931">
                <a:tc>
                  <a:txBody>
                    <a:bodyPr/>
                    <a:lstStyle/>
                    <a:p>
                      <a:pPr marL="0" algn="ctr" defTabSz="685800" rtl="0" eaLnBrk="1" latinLnBrk="0" hangingPunct="1"/>
                      <a:r>
                        <a:rPr lang="en-US" sz="800" b="0" kern="1200">
                          <a:solidFill>
                            <a:schemeClr val="tx2">
                              <a:lumMod val="10000"/>
                            </a:schemeClr>
                          </a:solidFill>
                          <a:latin typeface="+mn-lt"/>
                          <a:ea typeface="+mn-ea"/>
                          <a:cs typeface="+mn-cs"/>
                        </a:rPr>
                        <a:t>1</a:t>
                      </a:r>
                      <a:endParaRPr lang="en-US" sz="800" b="0"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800" b="1" i="1" kern="1200" dirty="0">
                          <a:solidFill>
                            <a:schemeClr val="tx2">
                              <a:lumMod val="10000"/>
                            </a:schemeClr>
                          </a:solidFill>
                          <a:latin typeface="+mn-lt"/>
                          <a:ea typeface="+mn-ea"/>
                          <a:cs typeface="+mn-cs"/>
                        </a:rPr>
                        <a:t>Donor</a:t>
                      </a:r>
                    </a:p>
                  </a:txBody>
                  <a:tcPr marL="162560" marR="162560" marT="81280" marB="8128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0" kern="1200" dirty="0">
                          <a:solidFill>
                            <a:schemeClr val="tx2">
                              <a:lumMod val="10000"/>
                            </a:schemeClr>
                          </a:solidFill>
                          <a:latin typeface="+mn-lt"/>
                          <a:ea typeface="+mn-ea"/>
                          <a:cs typeface="+mn-cs"/>
                        </a:rPr>
                        <a:t>Ev+0.48</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800" b="0" i="1" kern="1200" dirty="0">
                          <a:solidFill>
                            <a:schemeClr val="tx2">
                              <a:lumMod val="10000"/>
                            </a:schemeClr>
                          </a:solidFill>
                          <a:latin typeface="+mn-lt"/>
                          <a:ea typeface="+mn-ea"/>
                          <a:cs typeface="+mn-cs"/>
                        </a:rPr>
                        <a:t>2x10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4</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621587772"/>
                  </a:ext>
                </a:extLst>
              </a:tr>
              <a:tr h="452837">
                <a:tc>
                  <a:txBody>
                    <a:bodyPr/>
                    <a:lstStyle/>
                    <a:p>
                      <a:pPr algn="ctr"/>
                      <a:r>
                        <a:rPr lang="en-US" sz="800" b="0">
                          <a:solidFill>
                            <a:schemeClr val="tx2">
                              <a:lumMod val="10000"/>
                            </a:schemeClr>
                          </a:solidFill>
                        </a:rPr>
                        <a:t>2</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1" dirty="0">
                          <a:solidFill>
                            <a:schemeClr val="tx2">
                              <a:lumMod val="10000"/>
                            </a:schemeClr>
                          </a:solidFill>
                        </a:rPr>
                        <a:t>Acceptor</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0" i="0" dirty="0">
                          <a:solidFill>
                            <a:schemeClr val="tx2">
                              <a:lumMod val="10000"/>
                            </a:schemeClr>
                          </a:solidFill>
                        </a:rPr>
                        <a:t>EC-0.525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5x10</a:t>
                      </a:r>
                      <a:r>
                        <a:rPr lang="en-US" sz="800" b="0" i="1" kern="1200" baseline="30000" dirty="0">
                          <a:solidFill>
                            <a:schemeClr val="tx2">
                              <a:lumMod val="10000"/>
                            </a:schemeClr>
                          </a:solidFill>
                          <a:latin typeface="+mn-lt"/>
                          <a:ea typeface="+mn-ea"/>
                          <a:cs typeface="+mn-cs"/>
                        </a:rPr>
                        <a:t>-15</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1400" b="0" i="1" kern="1200" dirty="0">
                          <a:solidFill>
                            <a:srgbClr val="C00000"/>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284480">
                <a:tc>
                  <a:txBody>
                    <a:bodyPr/>
                    <a:lstStyle/>
                    <a:p>
                      <a:pPr algn="ctr"/>
                      <a:r>
                        <a:rPr lang="en-US" sz="800" b="0">
                          <a:solidFill>
                            <a:schemeClr val="tx2">
                              <a:lumMod val="10000"/>
                            </a:schemeClr>
                          </a:solidFill>
                        </a:rPr>
                        <a:t>3</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b="1">
                          <a:solidFill>
                            <a:schemeClr val="tx2">
                              <a:lumMod val="10000"/>
                            </a:schemeClr>
                          </a:solidFill>
                        </a:rPr>
                        <a:t>Acceptor</a:t>
                      </a:r>
                      <a:endParaRPr lang="en-US" sz="800" b="1" dirty="0">
                        <a:solidFill>
                          <a:schemeClr val="tx2">
                            <a:lumMod val="10000"/>
                          </a:schemeClr>
                        </a:solidFill>
                      </a:endParaRP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dirty="0">
                          <a:solidFill>
                            <a:schemeClr val="tx2">
                              <a:lumMod val="10000"/>
                            </a:schemeClr>
                          </a:solidFill>
                        </a:rPr>
                        <a:t>Ev+0.90</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dirty="0">
                          <a:solidFill>
                            <a:schemeClr val="tx2">
                              <a:lumMod val="10000"/>
                            </a:schemeClr>
                          </a:solidFill>
                        </a:rPr>
                        <a:t>36</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1216787"/>
                  </a:ext>
                </a:extLst>
              </a:tr>
            </a:tbl>
          </a:graphicData>
        </a:graphic>
      </p:graphicFrame>
      <p:sp>
        <p:nvSpPr>
          <p:cNvPr id="12" name="TextBox 27">
            <a:extLst>
              <a:ext uri="{FF2B5EF4-FFF2-40B4-BE49-F238E27FC236}">
                <a16:creationId xmlns:a16="http://schemas.microsoft.com/office/drawing/2014/main" id="{0F15CDA9-69A7-7B00-8146-56932FA4EE28}"/>
              </a:ext>
            </a:extLst>
          </p:cNvPr>
          <p:cNvSpPr txBox="1"/>
          <p:nvPr/>
        </p:nvSpPr>
        <p:spPr>
          <a:xfrm>
            <a:off x="626600" y="613832"/>
            <a:ext cx="6547437" cy="1633524"/>
          </a:xfrm>
          <a:prstGeom prst="rect">
            <a:avLst/>
          </a:prstGeom>
          <a:noFill/>
        </p:spPr>
        <p:txBody>
          <a:bodyPr wrap="square">
            <a:spAutoFit/>
          </a:bodyPr>
          <a:lstStyle/>
          <a:p>
            <a:pPr marL="380990" indent="-380990">
              <a:lnSpc>
                <a:spcPct val="200000"/>
              </a:lnSpc>
              <a:buFont typeface="Wingdings" panose="05000000000000000000" pitchFamily="2" charset="2"/>
              <a:buChar char="Ø"/>
            </a:pPr>
            <a:r>
              <a:rPr lang="el-GR" sz="2133" b="1" dirty="0">
                <a:solidFill>
                  <a:srgbClr val="FF0000"/>
                </a:solidFill>
                <a:latin typeface="Times New Roman" panose="02020603050405020304" pitchFamily="18" charset="0"/>
                <a:cs typeface="Times New Roman" panose="02020603050405020304" pitchFamily="18" charset="0"/>
              </a:rPr>
              <a:t>Φ</a:t>
            </a:r>
            <a:r>
              <a:rPr lang="fr-FR" sz="2133" b="1" dirty="0">
                <a:solidFill>
                  <a:srgbClr val="FF0000"/>
                </a:solidFill>
                <a:latin typeface="Times New Roman" panose="02020603050405020304" pitchFamily="18" charset="0"/>
                <a:cs typeface="Times New Roman" panose="02020603050405020304" pitchFamily="18" charset="0"/>
              </a:rPr>
              <a:t>= 1e16 </a:t>
            </a:r>
            <a:r>
              <a:rPr lang="fr-FR" sz="2133" b="1" dirty="0" err="1">
                <a:solidFill>
                  <a:srgbClr val="FF0000"/>
                </a:solidFill>
                <a:latin typeface="Times New Roman" panose="02020603050405020304" pitchFamily="18" charset="0"/>
                <a:cs typeface="Times New Roman" panose="02020603050405020304" pitchFamily="18" charset="0"/>
              </a:rPr>
              <a:t>n</a:t>
            </a:r>
            <a:r>
              <a:rPr lang="fr-FR" sz="2133" b="1" baseline="-25000" dirty="0" err="1">
                <a:solidFill>
                  <a:srgbClr val="FF0000"/>
                </a:solidFill>
                <a:latin typeface="Times New Roman" panose="02020603050405020304" pitchFamily="18" charset="0"/>
                <a:cs typeface="Times New Roman" panose="02020603050405020304" pitchFamily="18" charset="0"/>
              </a:rPr>
              <a:t>eq</a:t>
            </a:r>
            <a:r>
              <a:rPr lang="fr-FR" sz="2133" b="1" dirty="0">
                <a:solidFill>
                  <a:srgbClr val="FF0000"/>
                </a:solidFill>
                <a:latin typeface="Times New Roman" panose="02020603050405020304" pitchFamily="18" charset="0"/>
                <a:cs typeface="Times New Roman" panose="02020603050405020304" pitchFamily="18" charset="0"/>
              </a:rPr>
              <a:t>\cm</a:t>
            </a:r>
            <a:r>
              <a:rPr lang="fr-FR" sz="2133" b="1" baseline="30000" dirty="0">
                <a:solidFill>
                  <a:srgbClr val="FF0000"/>
                </a:solidFill>
                <a:latin typeface="Times New Roman" panose="02020603050405020304" pitchFamily="18" charset="0"/>
                <a:cs typeface="Times New Roman" panose="02020603050405020304" pitchFamily="18" charset="0"/>
              </a:rPr>
              <a:t>2</a:t>
            </a:r>
          </a:p>
          <a:p>
            <a:pPr marL="380990" indent="-380990">
              <a:buFont typeface="Wingdings" panose="05000000000000000000" pitchFamily="2" charset="2"/>
              <a:buChar char="Ø"/>
            </a:pPr>
            <a:r>
              <a:rPr lang="en-GB" sz="2133" b="1" dirty="0">
                <a:solidFill>
                  <a:srgbClr val="000099"/>
                </a:solidFill>
                <a:latin typeface="Times New Roman" panose="02020603050405020304" pitchFamily="18" charset="0"/>
                <a:cs typeface="Times New Roman" panose="02020603050405020304" pitchFamily="18" charset="0"/>
              </a:rPr>
              <a:t>T=248 K</a:t>
            </a:r>
          </a:p>
          <a:p>
            <a:pPr marL="380990" indent="-380990">
              <a:lnSpc>
                <a:spcPct val="200000"/>
              </a:lnSpc>
              <a:buFont typeface="Wingdings" panose="05000000000000000000" pitchFamily="2" charset="2"/>
              <a:buChar char="Ø"/>
            </a:pPr>
            <a:r>
              <a:rPr lang="en-US" sz="2133" b="1" dirty="0">
                <a:solidFill>
                  <a:srgbClr val="000099"/>
                </a:solidFill>
                <a:latin typeface="Times New Roman" panose="02020603050405020304" pitchFamily="18" charset="0"/>
                <a:cs typeface="Times New Roman" panose="02020603050405020304" pitchFamily="18" charset="0"/>
              </a:rPr>
              <a:t>Van </a:t>
            </a:r>
            <a:r>
              <a:rPr lang="en-US" sz="2133" b="1" dirty="0" err="1">
                <a:solidFill>
                  <a:srgbClr val="000099"/>
                </a:solidFill>
                <a:latin typeface="Times New Roman" panose="02020603050405020304" pitchFamily="18" charset="0"/>
                <a:cs typeface="Times New Roman" panose="02020603050405020304" pitchFamily="18" charset="0"/>
              </a:rPr>
              <a:t>Overstraeten</a:t>
            </a:r>
            <a:r>
              <a:rPr lang="en-US" sz="2133" b="1" dirty="0">
                <a:solidFill>
                  <a:srgbClr val="000099"/>
                </a:solidFill>
                <a:latin typeface="Times New Roman" panose="02020603050405020304" pitchFamily="18" charset="0"/>
                <a:cs typeface="Times New Roman" panose="02020603050405020304" pitchFamily="18" charset="0"/>
              </a:rPr>
              <a:t>- de Man model</a:t>
            </a:r>
          </a:p>
        </p:txBody>
      </p:sp>
      <p:cxnSp>
        <p:nvCxnSpPr>
          <p:cNvPr id="13" name="Straight Arrow Connector 12">
            <a:extLst>
              <a:ext uri="{FF2B5EF4-FFF2-40B4-BE49-F238E27FC236}">
                <a16:creationId xmlns:a16="http://schemas.microsoft.com/office/drawing/2014/main" id="{EA378568-F2DA-29D2-B2B7-FEBA012CE1D8}"/>
              </a:ext>
            </a:extLst>
          </p:cNvPr>
          <p:cNvCxnSpPr>
            <a:cxnSpLocks/>
          </p:cNvCxnSpPr>
          <p:nvPr/>
        </p:nvCxnSpPr>
        <p:spPr>
          <a:xfrm flipV="1">
            <a:off x="3318548" y="3730118"/>
            <a:ext cx="0" cy="764721"/>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F5244202-8076-13B6-E81A-9CFE20E1CA65}"/>
              </a:ext>
            </a:extLst>
          </p:cNvPr>
          <p:cNvCxnSpPr>
            <a:cxnSpLocks/>
          </p:cNvCxnSpPr>
          <p:nvPr/>
        </p:nvCxnSpPr>
        <p:spPr>
          <a:xfrm flipH="1">
            <a:off x="4415798" y="3699499"/>
            <a:ext cx="645708" cy="31877"/>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3F5EACEF-36AB-688C-AC71-AA8E1897BF03}"/>
              </a:ext>
            </a:extLst>
          </p:cNvPr>
          <p:cNvCxnSpPr>
            <a:cxnSpLocks/>
          </p:cNvCxnSpPr>
          <p:nvPr/>
        </p:nvCxnSpPr>
        <p:spPr>
          <a:xfrm>
            <a:off x="2382256" y="4259206"/>
            <a:ext cx="381264" cy="468581"/>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0A0AE99-0F0C-FAA2-F8CC-D8492B8C1B3F}"/>
              </a:ext>
            </a:extLst>
          </p:cNvPr>
          <p:cNvSpPr txBox="1"/>
          <p:nvPr/>
        </p:nvSpPr>
        <p:spPr>
          <a:xfrm>
            <a:off x="2233166" y="3018631"/>
            <a:ext cx="769689" cy="379656"/>
          </a:xfrm>
          <a:prstGeom prst="rect">
            <a:avLst/>
          </a:prstGeom>
          <a:noFill/>
          <a:ln>
            <a:noFill/>
          </a:ln>
        </p:spPr>
        <p:txBody>
          <a:bodyPr wrap="square" rtlCol="0">
            <a:spAutoFit/>
          </a:bodyPr>
          <a:lstStyle/>
          <a:p>
            <a:r>
              <a:rPr lang="el-GR" sz="1867" dirty="0">
                <a:solidFill>
                  <a:srgbClr val="FF0000"/>
                </a:solidFill>
                <a:latin typeface="Times New Roman" panose="02020603050405020304" pitchFamily="18" charset="0"/>
                <a:cs typeface="Times New Roman" panose="02020603050405020304" pitchFamily="18" charset="0"/>
              </a:rPr>
              <a:t>η </a:t>
            </a:r>
            <a:r>
              <a:rPr lang="it-IT" sz="1867" baseline="-25000" dirty="0">
                <a:solidFill>
                  <a:srgbClr val="FF0000"/>
                </a:solidFill>
              </a:rPr>
              <a:t>acc</a:t>
            </a:r>
            <a:endParaRPr lang="en-US" sz="2400" dirty="0">
              <a:solidFill>
                <a:srgbClr val="FF0000"/>
              </a:solidFill>
            </a:endParaRPr>
          </a:p>
        </p:txBody>
      </p:sp>
      <p:cxnSp>
        <p:nvCxnSpPr>
          <p:cNvPr id="17" name="Straight Arrow Connector 16">
            <a:extLst>
              <a:ext uri="{FF2B5EF4-FFF2-40B4-BE49-F238E27FC236}">
                <a16:creationId xmlns:a16="http://schemas.microsoft.com/office/drawing/2014/main" id="{A069AE7C-5864-1B39-56AE-C5817198BAC9}"/>
              </a:ext>
            </a:extLst>
          </p:cNvPr>
          <p:cNvCxnSpPr>
            <a:cxnSpLocks/>
          </p:cNvCxnSpPr>
          <p:nvPr/>
        </p:nvCxnSpPr>
        <p:spPr>
          <a:xfrm flipV="1">
            <a:off x="2273805" y="3073472"/>
            <a:ext cx="0" cy="548273"/>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20">
            <a:extLst>
              <a:ext uri="{FF2B5EF4-FFF2-40B4-BE49-F238E27FC236}">
                <a16:creationId xmlns:a16="http://schemas.microsoft.com/office/drawing/2014/main" id="{85AD08AB-1CB1-D28D-811A-3812434B5570}"/>
              </a:ext>
            </a:extLst>
          </p:cNvPr>
          <p:cNvCxnSpPr>
            <a:cxnSpLocks/>
          </p:cNvCxnSpPr>
          <p:nvPr/>
        </p:nvCxnSpPr>
        <p:spPr>
          <a:xfrm rot="5400000" flipH="1">
            <a:off x="8649417" y="4052453"/>
            <a:ext cx="861419" cy="0"/>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9" name="TextBox 25">
            <a:extLst>
              <a:ext uri="{FF2B5EF4-FFF2-40B4-BE49-F238E27FC236}">
                <a16:creationId xmlns:a16="http://schemas.microsoft.com/office/drawing/2014/main" id="{51BC0AE2-2FB2-79F0-7A2B-128BA9838BF1}"/>
              </a:ext>
            </a:extLst>
          </p:cNvPr>
          <p:cNvSpPr txBox="1"/>
          <p:nvPr/>
        </p:nvSpPr>
        <p:spPr>
          <a:xfrm>
            <a:off x="2713259" y="4483163"/>
            <a:ext cx="925860" cy="461665"/>
          </a:xfrm>
          <a:prstGeom prst="rect">
            <a:avLst/>
          </a:prstGeom>
          <a:noFill/>
        </p:spPr>
        <p:txBody>
          <a:bodyPr wrap="square" rtlCol="0">
            <a:spAutoFit/>
          </a:bodyPr>
          <a:lstStyle/>
          <a:p>
            <a:r>
              <a:rPr lang="en-US" sz="2400" dirty="0">
                <a:solidFill>
                  <a:srgbClr val="FF0000"/>
                </a:solidFill>
              </a:rPr>
              <a:t>I leak</a:t>
            </a:r>
          </a:p>
        </p:txBody>
      </p:sp>
      <p:sp>
        <p:nvSpPr>
          <p:cNvPr id="20" name="TextBox 26">
            <a:extLst>
              <a:ext uri="{FF2B5EF4-FFF2-40B4-BE49-F238E27FC236}">
                <a16:creationId xmlns:a16="http://schemas.microsoft.com/office/drawing/2014/main" id="{C3890FC9-2908-6885-30FB-F25237CE36A3}"/>
              </a:ext>
            </a:extLst>
          </p:cNvPr>
          <p:cNvSpPr txBox="1"/>
          <p:nvPr/>
        </p:nvSpPr>
        <p:spPr>
          <a:xfrm>
            <a:off x="4608249" y="3219042"/>
            <a:ext cx="1012481" cy="461665"/>
          </a:xfrm>
          <a:prstGeom prst="rect">
            <a:avLst/>
          </a:prstGeom>
          <a:noFill/>
        </p:spPr>
        <p:txBody>
          <a:bodyPr wrap="square" rtlCol="0">
            <a:spAutoFit/>
          </a:bodyPr>
          <a:lstStyle/>
          <a:p>
            <a:r>
              <a:rPr lang="en-US" sz="2400" dirty="0" err="1">
                <a:solidFill>
                  <a:srgbClr val="FF0000"/>
                </a:solidFill>
              </a:rPr>
              <a:t>Vbd</a:t>
            </a:r>
            <a:endParaRPr lang="en-US" sz="2400" dirty="0">
              <a:solidFill>
                <a:srgbClr val="FF0000"/>
              </a:solidFill>
            </a:endParaRPr>
          </a:p>
        </p:txBody>
      </p:sp>
      <p:sp>
        <p:nvSpPr>
          <p:cNvPr id="22" name="TextBox 34">
            <a:extLst>
              <a:ext uri="{FF2B5EF4-FFF2-40B4-BE49-F238E27FC236}">
                <a16:creationId xmlns:a16="http://schemas.microsoft.com/office/drawing/2014/main" id="{C2C1C4E7-7FD8-9F17-B832-4EB7739B8BDF}"/>
              </a:ext>
            </a:extLst>
          </p:cNvPr>
          <p:cNvSpPr txBox="1"/>
          <p:nvPr/>
        </p:nvSpPr>
        <p:spPr>
          <a:xfrm>
            <a:off x="8699112" y="4561313"/>
            <a:ext cx="1012481" cy="461665"/>
          </a:xfrm>
          <a:prstGeom prst="rect">
            <a:avLst/>
          </a:prstGeom>
          <a:noFill/>
        </p:spPr>
        <p:txBody>
          <a:bodyPr wrap="square" rtlCol="0">
            <a:spAutoFit/>
          </a:bodyPr>
          <a:lstStyle/>
          <a:p>
            <a:r>
              <a:rPr lang="en-US" sz="2400" dirty="0" err="1">
                <a:solidFill>
                  <a:srgbClr val="FF0000"/>
                </a:solidFill>
              </a:rPr>
              <a:t>V</a:t>
            </a:r>
            <a:r>
              <a:rPr lang="en-US" sz="2400" baseline="-25000" dirty="0" err="1">
                <a:solidFill>
                  <a:srgbClr val="FF0000"/>
                </a:solidFill>
              </a:rPr>
              <a:t>dep</a:t>
            </a:r>
            <a:endParaRPr lang="en-US" sz="2400" baseline="-25000" dirty="0">
              <a:solidFill>
                <a:srgbClr val="FF0000"/>
              </a:solidFill>
            </a:endParaRPr>
          </a:p>
        </p:txBody>
      </p:sp>
      <p:sp>
        <p:nvSpPr>
          <p:cNvPr id="24" name="Segnaposto numero diapositiva 10">
            <a:extLst>
              <a:ext uri="{FF2B5EF4-FFF2-40B4-BE49-F238E27FC236}">
                <a16:creationId xmlns:a16="http://schemas.microsoft.com/office/drawing/2014/main" id="{1DCDFDED-D16F-AC51-B764-88E17AE514A2}"/>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25" name="Footer Placeholder 5">
            <a:extLst>
              <a:ext uri="{FF2B5EF4-FFF2-40B4-BE49-F238E27FC236}">
                <a16:creationId xmlns:a16="http://schemas.microsoft.com/office/drawing/2014/main" id="{419CD748-F97C-E97F-81B8-8E35DA52A914}"/>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1143384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6E50202-905E-7A09-17B3-A8EDEB2A3994}"/>
              </a:ext>
            </a:extLst>
          </p:cNvPr>
          <p:cNvSpPr>
            <a:spLocks noGrp="1"/>
          </p:cNvSpPr>
          <p:nvPr>
            <p:ph type="title"/>
          </p:nvPr>
        </p:nvSpPr>
        <p:spPr>
          <a:xfrm>
            <a:off x="0" y="67642"/>
            <a:ext cx="12192000" cy="659705"/>
          </a:xfrm>
        </p:spPr>
        <p:txBody>
          <a:bodyPr/>
          <a:lstStyle/>
          <a:p>
            <a:r>
              <a:rPr lang="en-US" sz="3600" dirty="0"/>
              <a:t>Simulation Results: </a:t>
            </a:r>
            <a:r>
              <a:rPr lang="it-IT" sz="3600" dirty="0" err="1"/>
              <a:t>Effect</a:t>
            </a:r>
            <a:r>
              <a:rPr lang="it-IT" sz="3600" dirty="0"/>
              <a:t> of the </a:t>
            </a:r>
            <a:r>
              <a:rPr lang="el-GR" sz="3600" dirty="0">
                <a:latin typeface="Times New Roman" panose="02020603050405020304" pitchFamily="18" charset="0"/>
                <a:cs typeface="Times New Roman" panose="02020603050405020304" pitchFamily="18" charset="0"/>
              </a:rPr>
              <a:t>σ </a:t>
            </a:r>
            <a:r>
              <a:rPr lang="it-IT" sz="3600" baseline="-25000" dirty="0" err="1"/>
              <a:t>acc</a:t>
            </a:r>
            <a:endParaRPr lang="it-IT" dirty="0"/>
          </a:p>
        </p:txBody>
      </p:sp>
      <p:grpSp>
        <p:nvGrpSpPr>
          <p:cNvPr id="3" name="Group 57">
            <a:extLst>
              <a:ext uri="{FF2B5EF4-FFF2-40B4-BE49-F238E27FC236}">
                <a16:creationId xmlns:a16="http://schemas.microsoft.com/office/drawing/2014/main" id="{3C0B2D8D-DDD4-3921-CFFB-266AB646E05F}"/>
              </a:ext>
            </a:extLst>
          </p:cNvPr>
          <p:cNvGrpSpPr/>
          <p:nvPr/>
        </p:nvGrpSpPr>
        <p:grpSpPr>
          <a:xfrm>
            <a:off x="1139382" y="2425894"/>
            <a:ext cx="4423079" cy="3864767"/>
            <a:chOff x="5623986" y="1282248"/>
            <a:chExt cx="2759388" cy="2577600"/>
          </a:xfrm>
        </p:grpSpPr>
        <p:sp>
          <p:nvSpPr>
            <p:cNvPr id="4" name="Rectangle 4">
              <a:extLst>
                <a:ext uri="{FF2B5EF4-FFF2-40B4-BE49-F238E27FC236}">
                  <a16:creationId xmlns:a16="http://schemas.microsoft.com/office/drawing/2014/main" id="{7236D3F6-9052-5D04-B73C-32F6D633E54C}"/>
                </a:ext>
              </a:extLst>
            </p:cNvPr>
            <p:cNvSpPr/>
            <p:nvPr/>
          </p:nvSpPr>
          <p:spPr>
            <a:xfrm>
              <a:off x="5669280" y="1283651"/>
              <a:ext cx="2714094" cy="257619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5" name="Picture 6">
              <a:extLst>
                <a:ext uri="{FF2B5EF4-FFF2-40B4-BE49-F238E27FC236}">
                  <a16:creationId xmlns:a16="http://schemas.microsoft.com/office/drawing/2014/main" id="{64D76111-6B6A-5716-71A7-F5F57319BF55}"/>
                </a:ext>
              </a:extLst>
            </p:cNvPr>
            <p:cNvPicPr>
              <a:picLocks noChangeAspect="1"/>
            </p:cNvPicPr>
            <p:nvPr/>
          </p:nvPicPr>
          <p:blipFill>
            <a:blip r:embed="rId2"/>
            <a:srcRect t="295" b="295"/>
            <a:stretch/>
          </p:blipFill>
          <p:spPr>
            <a:xfrm>
              <a:off x="5623986" y="1282248"/>
              <a:ext cx="2744446" cy="2546591"/>
            </a:xfrm>
            <a:prstGeom prst="rect">
              <a:avLst/>
            </a:prstGeom>
          </p:spPr>
        </p:pic>
      </p:grpSp>
      <p:graphicFrame>
        <p:nvGraphicFramePr>
          <p:cNvPr id="6" name="Table 11">
            <a:extLst>
              <a:ext uri="{FF2B5EF4-FFF2-40B4-BE49-F238E27FC236}">
                <a16:creationId xmlns:a16="http://schemas.microsoft.com/office/drawing/2014/main" id="{2FB39B92-5102-11A9-7A6A-48496BBA3D71}"/>
              </a:ext>
            </a:extLst>
          </p:cNvPr>
          <p:cNvGraphicFramePr>
            <a:graphicFrameLocks noGrp="1"/>
          </p:cNvGraphicFramePr>
          <p:nvPr/>
        </p:nvGraphicFramePr>
        <p:xfrm>
          <a:off x="6748050" y="838333"/>
          <a:ext cx="5120638" cy="1511648"/>
        </p:xfrm>
        <a:graphic>
          <a:graphicData uri="http://schemas.openxmlformats.org/drawingml/2006/table">
            <a:tbl>
              <a:tblPr firstRow="1" bandRow="1">
                <a:tableStyleId>{2D5ABB26-0587-4C30-8999-92F81FD0307C}</a:tableStyleId>
              </a:tblPr>
              <a:tblGrid>
                <a:gridCol w="961757">
                  <a:extLst>
                    <a:ext uri="{9D8B030D-6E8A-4147-A177-3AD203B41FA5}">
                      <a16:colId xmlns:a16="http://schemas.microsoft.com/office/drawing/2014/main" val="4184036100"/>
                    </a:ext>
                  </a:extLst>
                </a:gridCol>
                <a:gridCol w="934465">
                  <a:extLst>
                    <a:ext uri="{9D8B030D-6E8A-4147-A177-3AD203B41FA5}">
                      <a16:colId xmlns:a16="http://schemas.microsoft.com/office/drawing/2014/main" val="2521641834"/>
                    </a:ext>
                  </a:extLst>
                </a:gridCol>
                <a:gridCol w="949073">
                  <a:extLst>
                    <a:ext uri="{9D8B030D-6E8A-4147-A177-3AD203B41FA5}">
                      <a16:colId xmlns:a16="http://schemas.microsoft.com/office/drawing/2014/main" val="1104557335"/>
                    </a:ext>
                  </a:extLst>
                </a:gridCol>
                <a:gridCol w="840615">
                  <a:extLst>
                    <a:ext uri="{9D8B030D-6E8A-4147-A177-3AD203B41FA5}">
                      <a16:colId xmlns:a16="http://schemas.microsoft.com/office/drawing/2014/main" val="858084984"/>
                    </a:ext>
                  </a:extLst>
                </a:gridCol>
                <a:gridCol w="769352">
                  <a:extLst>
                    <a:ext uri="{9D8B030D-6E8A-4147-A177-3AD203B41FA5}">
                      <a16:colId xmlns:a16="http://schemas.microsoft.com/office/drawing/2014/main" val="4147948779"/>
                    </a:ext>
                  </a:extLst>
                </a:gridCol>
                <a:gridCol w="665376">
                  <a:extLst>
                    <a:ext uri="{9D8B030D-6E8A-4147-A177-3AD203B41FA5}">
                      <a16:colId xmlns:a16="http://schemas.microsoft.com/office/drawing/2014/main" val="629774008"/>
                    </a:ext>
                  </a:extLst>
                </a:gridCol>
              </a:tblGrid>
              <a:tr h="406400">
                <a:tc>
                  <a:txBody>
                    <a:bodyPr/>
                    <a:lstStyle/>
                    <a:p>
                      <a:pPr algn="ctr"/>
                      <a:r>
                        <a:rPr lang="en-US" sz="800" b="1" dirty="0">
                          <a:solidFill>
                            <a:schemeClr val="tx2">
                              <a:lumMod val="10000"/>
                            </a:schemeClr>
                          </a:solidFill>
                        </a:rPr>
                        <a:t>Defect number</a:t>
                      </a: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Type</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Energy level</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𝜎</a:t>
                      </a:r>
                      <a:r>
                        <a:rPr lang="en-US" sz="800" b="1" i="0" baseline="-25000" dirty="0">
                          <a:solidFill>
                            <a:schemeClr val="tx2">
                              <a:lumMod val="10000"/>
                            </a:schemeClr>
                          </a:solidFill>
                        </a:rPr>
                        <a:t>e</a:t>
                      </a:r>
                      <a:r>
                        <a:rPr lang="en-US" sz="800" b="1" i="0" baseline="0" dirty="0">
                          <a:solidFill>
                            <a:schemeClr val="tx2">
                              <a:lumMod val="10000"/>
                            </a:schemeClr>
                          </a:solidFill>
                        </a:rPr>
                        <a:t>[cm</a:t>
                      </a:r>
                      <a:r>
                        <a:rPr lang="en-US" sz="800" b="1" i="0" baseline="30000" dirty="0">
                          <a:solidFill>
                            <a:schemeClr val="tx2">
                              <a:lumMod val="10000"/>
                            </a:schemeClr>
                          </a:solidFill>
                        </a:rPr>
                        <a:t>-2</a:t>
                      </a:r>
                      <a:r>
                        <a:rPr lang="en-US" sz="800" b="1" i="0" baseline="0" dirty="0">
                          <a:solidFill>
                            <a:schemeClr val="tx2">
                              <a:lumMod val="10000"/>
                            </a:schemeClr>
                          </a:solidFill>
                        </a:rPr>
                        <a:t>]</a:t>
                      </a:r>
                      <a:endParaRPr lang="en-US" sz="800" b="1" i="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𝜎</a:t>
                      </a:r>
                      <a:r>
                        <a:rPr lang="en-US" sz="800" b="1" i="0" kern="1200" baseline="-25000" dirty="0">
                          <a:solidFill>
                            <a:schemeClr val="tx2">
                              <a:lumMod val="10000"/>
                            </a:schemeClr>
                          </a:solidFill>
                          <a:latin typeface="+mn-lt"/>
                          <a:ea typeface="+mn-ea"/>
                          <a:cs typeface="+mn-cs"/>
                        </a:rPr>
                        <a:t>h</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-2</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η</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-1</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367931">
                <a:tc>
                  <a:txBody>
                    <a:bodyPr/>
                    <a:lstStyle/>
                    <a:p>
                      <a:pPr marL="0" algn="ctr" defTabSz="685800" rtl="0" eaLnBrk="1" latinLnBrk="0" hangingPunct="1"/>
                      <a:r>
                        <a:rPr lang="en-US" sz="800" b="0" kern="1200">
                          <a:solidFill>
                            <a:schemeClr val="tx2">
                              <a:lumMod val="10000"/>
                            </a:schemeClr>
                          </a:solidFill>
                          <a:latin typeface="+mn-lt"/>
                          <a:ea typeface="+mn-ea"/>
                          <a:cs typeface="+mn-cs"/>
                        </a:rPr>
                        <a:t>1</a:t>
                      </a:r>
                      <a:endParaRPr lang="en-US" sz="800" b="0"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800" b="1" i="1" kern="1200" dirty="0">
                          <a:solidFill>
                            <a:schemeClr val="tx2">
                              <a:lumMod val="10000"/>
                            </a:schemeClr>
                          </a:solidFill>
                          <a:latin typeface="+mn-lt"/>
                          <a:ea typeface="+mn-ea"/>
                          <a:cs typeface="+mn-cs"/>
                        </a:rPr>
                        <a:t>Donor</a:t>
                      </a:r>
                    </a:p>
                  </a:txBody>
                  <a:tcPr marL="162560" marR="162560" marT="81280" marB="8128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0" kern="1200" dirty="0">
                          <a:solidFill>
                            <a:schemeClr val="tx2">
                              <a:lumMod val="10000"/>
                            </a:schemeClr>
                          </a:solidFill>
                          <a:latin typeface="+mn-lt"/>
                          <a:ea typeface="+mn-ea"/>
                          <a:cs typeface="+mn-cs"/>
                        </a:rPr>
                        <a:t>Ev+0.48</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800" b="0" i="1" kern="1200" dirty="0">
                          <a:solidFill>
                            <a:schemeClr val="tx2">
                              <a:lumMod val="10000"/>
                            </a:schemeClr>
                          </a:solidFill>
                          <a:latin typeface="+mn-lt"/>
                          <a:ea typeface="+mn-ea"/>
                          <a:cs typeface="+mn-cs"/>
                        </a:rPr>
                        <a:t>2x10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4</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621587772"/>
                  </a:ext>
                </a:extLst>
              </a:tr>
              <a:tr h="452837">
                <a:tc>
                  <a:txBody>
                    <a:bodyPr/>
                    <a:lstStyle/>
                    <a:p>
                      <a:pPr algn="ctr"/>
                      <a:r>
                        <a:rPr lang="en-US" sz="800" b="0">
                          <a:solidFill>
                            <a:schemeClr val="tx2">
                              <a:lumMod val="10000"/>
                            </a:schemeClr>
                          </a:solidFill>
                        </a:rPr>
                        <a:t>2</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1" dirty="0">
                          <a:solidFill>
                            <a:schemeClr val="tx2">
                              <a:lumMod val="10000"/>
                            </a:schemeClr>
                          </a:solidFill>
                        </a:rPr>
                        <a:t>Acceptor</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0" i="0" dirty="0">
                          <a:solidFill>
                            <a:schemeClr val="tx2">
                              <a:lumMod val="10000"/>
                            </a:schemeClr>
                          </a:solidFill>
                        </a:rPr>
                        <a:t>EC-0.525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5x10</a:t>
                      </a:r>
                      <a:r>
                        <a:rPr lang="en-US" sz="800" b="0" i="1" kern="1200" baseline="30000" dirty="0">
                          <a:solidFill>
                            <a:schemeClr val="tx2">
                              <a:lumMod val="10000"/>
                            </a:schemeClr>
                          </a:solidFill>
                          <a:latin typeface="+mn-lt"/>
                          <a:ea typeface="+mn-ea"/>
                          <a:cs typeface="+mn-cs"/>
                        </a:rPr>
                        <a:t>-15</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1400" b="0" i="1" u="none" strike="noStrike" kern="1200" cap="none" dirty="0">
                          <a:solidFill>
                            <a:srgbClr val="C00000"/>
                          </a:solidFill>
                          <a:latin typeface="+mn-lt"/>
                          <a:ea typeface="+mn-ea"/>
                          <a:cs typeface="+mn-cs"/>
                          <a:sym typeface="Arial"/>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defTabSz="685800" rtl="0" eaLnBrk="1" latinLnBrk="0" hangingPunct="1">
                        <a:lnSpc>
                          <a:spcPct val="100000"/>
                        </a:lnSpc>
                        <a:spcBef>
                          <a:spcPts val="0"/>
                        </a:spcBef>
                        <a:spcAft>
                          <a:spcPts val="0"/>
                        </a:spcAft>
                        <a:buClr>
                          <a:srgbClr val="000000"/>
                        </a:buClr>
                        <a:buFont typeface="Arial"/>
                      </a:pPr>
                      <a:r>
                        <a:rPr lang="en-US" sz="800" b="0" i="0" u="none" strike="noStrike" cap="none" dirty="0">
                          <a:solidFill>
                            <a:schemeClr val="tx2">
                              <a:lumMod val="10000"/>
                            </a:schemeClr>
                          </a:solidFill>
                          <a:latin typeface="+mn-lt"/>
                          <a:ea typeface="+mn-ea"/>
                          <a:cs typeface="+mn-cs"/>
                          <a:sym typeface="Arial"/>
                        </a:rPr>
                        <a:t>0.75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284480">
                <a:tc>
                  <a:txBody>
                    <a:bodyPr/>
                    <a:lstStyle/>
                    <a:p>
                      <a:pPr algn="ctr"/>
                      <a:r>
                        <a:rPr lang="en-US" sz="800" b="0">
                          <a:solidFill>
                            <a:schemeClr val="tx2">
                              <a:lumMod val="10000"/>
                            </a:schemeClr>
                          </a:solidFill>
                        </a:rPr>
                        <a:t>3</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b="1">
                          <a:solidFill>
                            <a:schemeClr val="tx2">
                              <a:lumMod val="10000"/>
                            </a:schemeClr>
                          </a:solidFill>
                        </a:rPr>
                        <a:t>Acceptor</a:t>
                      </a:r>
                      <a:endParaRPr lang="en-US" sz="800" b="1" dirty="0">
                        <a:solidFill>
                          <a:schemeClr val="tx2">
                            <a:lumMod val="10000"/>
                          </a:schemeClr>
                        </a:solidFill>
                      </a:endParaRP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dirty="0">
                          <a:solidFill>
                            <a:schemeClr val="tx2">
                              <a:lumMod val="10000"/>
                            </a:schemeClr>
                          </a:solidFill>
                        </a:rPr>
                        <a:t>Ev+0.90</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u="none" strike="noStrike" cap="none" dirty="0">
                          <a:solidFill>
                            <a:schemeClr val="tx2">
                              <a:lumMod val="10000"/>
                            </a:schemeClr>
                          </a:solidFill>
                          <a:latin typeface="+mn-lt"/>
                          <a:ea typeface="+mn-ea"/>
                          <a:cs typeface="+mn-cs"/>
                          <a:sym typeface="Arial"/>
                        </a:rPr>
                        <a:t>36</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1216787"/>
                  </a:ext>
                </a:extLst>
              </a:tr>
            </a:tbl>
          </a:graphicData>
        </a:graphic>
      </p:graphicFrame>
      <p:sp>
        <p:nvSpPr>
          <p:cNvPr id="7" name="TextBox 27">
            <a:extLst>
              <a:ext uri="{FF2B5EF4-FFF2-40B4-BE49-F238E27FC236}">
                <a16:creationId xmlns:a16="http://schemas.microsoft.com/office/drawing/2014/main" id="{5852CE94-C652-FAE0-F076-CDC94A26915D}"/>
              </a:ext>
            </a:extLst>
          </p:cNvPr>
          <p:cNvSpPr txBox="1"/>
          <p:nvPr/>
        </p:nvSpPr>
        <p:spPr>
          <a:xfrm>
            <a:off x="626600" y="613832"/>
            <a:ext cx="6547437" cy="1633524"/>
          </a:xfrm>
          <a:prstGeom prst="rect">
            <a:avLst/>
          </a:prstGeom>
          <a:noFill/>
        </p:spPr>
        <p:txBody>
          <a:bodyPr wrap="square">
            <a:spAutoFit/>
          </a:bodyPr>
          <a:lstStyle/>
          <a:p>
            <a:pPr marL="380990" indent="-380990">
              <a:lnSpc>
                <a:spcPct val="200000"/>
              </a:lnSpc>
              <a:buFont typeface="Wingdings" panose="05000000000000000000" pitchFamily="2" charset="2"/>
              <a:buChar char="Ø"/>
            </a:pPr>
            <a:r>
              <a:rPr lang="el-GR" sz="2133" b="1" dirty="0">
                <a:solidFill>
                  <a:schemeClr val="tx2">
                    <a:lumMod val="50000"/>
                  </a:schemeClr>
                </a:solidFill>
                <a:latin typeface="Times New Roman" panose="02020603050405020304" pitchFamily="18" charset="0"/>
                <a:cs typeface="Times New Roman" panose="02020603050405020304" pitchFamily="18" charset="0"/>
              </a:rPr>
              <a:t>Φ</a:t>
            </a:r>
            <a:r>
              <a:rPr lang="fr-FR" sz="2133" b="1" dirty="0">
                <a:solidFill>
                  <a:schemeClr val="tx2">
                    <a:lumMod val="50000"/>
                  </a:schemeClr>
                </a:solidFill>
                <a:latin typeface="Times New Roman" panose="02020603050405020304" pitchFamily="18" charset="0"/>
                <a:cs typeface="Times New Roman" panose="02020603050405020304" pitchFamily="18" charset="0"/>
              </a:rPr>
              <a:t>= 1e16 </a:t>
            </a:r>
            <a:r>
              <a:rPr lang="fr-FR" sz="2133" b="1" dirty="0" err="1">
                <a:solidFill>
                  <a:schemeClr val="tx2">
                    <a:lumMod val="50000"/>
                  </a:schemeClr>
                </a:solidFill>
                <a:latin typeface="Times New Roman" panose="02020603050405020304" pitchFamily="18" charset="0"/>
                <a:cs typeface="Times New Roman" panose="02020603050405020304" pitchFamily="18" charset="0"/>
              </a:rPr>
              <a:t>n</a:t>
            </a:r>
            <a:r>
              <a:rPr lang="fr-FR" sz="2133" b="1" baseline="-25000" dirty="0" err="1">
                <a:solidFill>
                  <a:schemeClr val="tx2">
                    <a:lumMod val="50000"/>
                  </a:schemeClr>
                </a:solidFill>
                <a:latin typeface="Times New Roman" panose="02020603050405020304" pitchFamily="18" charset="0"/>
                <a:cs typeface="Times New Roman" panose="02020603050405020304" pitchFamily="18" charset="0"/>
              </a:rPr>
              <a:t>eq</a:t>
            </a:r>
            <a:r>
              <a:rPr lang="fr-FR" sz="2133" b="1" dirty="0">
                <a:solidFill>
                  <a:schemeClr val="tx2">
                    <a:lumMod val="50000"/>
                  </a:schemeClr>
                </a:solidFill>
                <a:latin typeface="Times New Roman" panose="02020603050405020304" pitchFamily="18" charset="0"/>
                <a:cs typeface="Times New Roman" panose="02020603050405020304" pitchFamily="18" charset="0"/>
              </a:rPr>
              <a:t>\cm</a:t>
            </a:r>
            <a:r>
              <a:rPr lang="fr-FR" sz="2133" b="1" baseline="30000" dirty="0">
                <a:solidFill>
                  <a:schemeClr val="tx2">
                    <a:lumMod val="50000"/>
                  </a:schemeClr>
                </a:solidFill>
                <a:latin typeface="Times New Roman" panose="02020603050405020304" pitchFamily="18" charset="0"/>
                <a:cs typeface="Times New Roman" panose="02020603050405020304" pitchFamily="18" charset="0"/>
              </a:rPr>
              <a:t>2</a:t>
            </a:r>
          </a:p>
          <a:p>
            <a:pPr marL="380990" indent="-380990">
              <a:buFont typeface="Wingdings" panose="05000000000000000000" pitchFamily="2" charset="2"/>
              <a:buChar char="Ø"/>
            </a:pPr>
            <a:r>
              <a:rPr lang="en-GB" sz="2133" b="1" dirty="0">
                <a:solidFill>
                  <a:schemeClr val="accent2">
                    <a:lumMod val="50000"/>
                  </a:schemeClr>
                </a:solidFill>
                <a:latin typeface="Times New Roman" panose="02020603050405020304" pitchFamily="18" charset="0"/>
                <a:cs typeface="Times New Roman" panose="02020603050405020304" pitchFamily="18" charset="0"/>
              </a:rPr>
              <a:t>T=248 K</a:t>
            </a:r>
          </a:p>
          <a:p>
            <a:pPr marL="380990" indent="-380990">
              <a:lnSpc>
                <a:spcPct val="200000"/>
              </a:lnSpc>
              <a:buFont typeface="Wingdings" panose="05000000000000000000" pitchFamily="2" charset="2"/>
              <a:buChar char="Ø"/>
            </a:pP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Van </a:t>
            </a:r>
            <a:r>
              <a:rPr lang="en-US" sz="2133" b="1" dirty="0" err="1">
                <a:solidFill>
                  <a:schemeClr val="tx1">
                    <a:lumMod val="60000"/>
                    <a:lumOff val="40000"/>
                  </a:schemeClr>
                </a:solidFill>
                <a:latin typeface="Times New Roman" panose="02020603050405020304" pitchFamily="18" charset="0"/>
                <a:cs typeface="Times New Roman" panose="02020603050405020304" pitchFamily="18" charset="0"/>
              </a:rPr>
              <a:t>Overstraeten</a:t>
            </a: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 de Man model</a:t>
            </a:r>
          </a:p>
        </p:txBody>
      </p:sp>
      <p:cxnSp>
        <p:nvCxnSpPr>
          <p:cNvPr id="8" name="Straight Arrow Connector 12">
            <a:extLst>
              <a:ext uri="{FF2B5EF4-FFF2-40B4-BE49-F238E27FC236}">
                <a16:creationId xmlns:a16="http://schemas.microsoft.com/office/drawing/2014/main" id="{70BB7208-6B0B-C9F9-9B96-9ECCC92709C9}"/>
              </a:ext>
            </a:extLst>
          </p:cNvPr>
          <p:cNvCxnSpPr>
            <a:cxnSpLocks/>
          </p:cNvCxnSpPr>
          <p:nvPr/>
        </p:nvCxnSpPr>
        <p:spPr>
          <a:xfrm flipV="1">
            <a:off x="3318548" y="3730118"/>
            <a:ext cx="0" cy="764721"/>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13">
            <a:extLst>
              <a:ext uri="{FF2B5EF4-FFF2-40B4-BE49-F238E27FC236}">
                <a16:creationId xmlns:a16="http://schemas.microsoft.com/office/drawing/2014/main" id="{7C07FF63-3340-24CA-7634-9DBF1DA32C71}"/>
              </a:ext>
            </a:extLst>
          </p:cNvPr>
          <p:cNvCxnSpPr>
            <a:cxnSpLocks/>
          </p:cNvCxnSpPr>
          <p:nvPr/>
        </p:nvCxnSpPr>
        <p:spPr>
          <a:xfrm flipH="1">
            <a:off x="4159431" y="3450129"/>
            <a:ext cx="603956" cy="0"/>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0" name="TextBox 15">
            <a:extLst>
              <a:ext uri="{FF2B5EF4-FFF2-40B4-BE49-F238E27FC236}">
                <a16:creationId xmlns:a16="http://schemas.microsoft.com/office/drawing/2014/main" id="{01E0DFAC-C47B-16E8-9A85-B81502FF1929}"/>
              </a:ext>
            </a:extLst>
          </p:cNvPr>
          <p:cNvSpPr txBox="1"/>
          <p:nvPr/>
        </p:nvSpPr>
        <p:spPr>
          <a:xfrm>
            <a:off x="2233166" y="3018631"/>
            <a:ext cx="769689" cy="379656"/>
          </a:xfrm>
          <a:prstGeom prst="rect">
            <a:avLst/>
          </a:prstGeom>
          <a:noFill/>
          <a:ln>
            <a:noFill/>
          </a:ln>
        </p:spPr>
        <p:txBody>
          <a:bodyPr wrap="square" rtlCol="0">
            <a:spAutoFit/>
          </a:bodyPr>
          <a:lstStyle/>
          <a:p>
            <a:r>
              <a:rPr lang="el-GR" sz="1867" dirty="0">
                <a:solidFill>
                  <a:srgbClr val="FF0000"/>
                </a:solidFill>
                <a:latin typeface="Times New Roman" panose="02020603050405020304" pitchFamily="18" charset="0"/>
                <a:cs typeface="Times New Roman" panose="02020603050405020304" pitchFamily="18" charset="0"/>
              </a:rPr>
              <a:t>σ </a:t>
            </a:r>
            <a:r>
              <a:rPr lang="it-IT" sz="1867" baseline="-25000" dirty="0">
                <a:solidFill>
                  <a:srgbClr val="FF0000"/>
                </a:solidFill>
              </a:rPr>
              <a:t>acc</a:t>
            </a:r>
            <a:endParaRPr lang="en-US" sz="2400" dirty="0">
              <a:solidFill>
                <a:srgbClr val="FF0000"/>
              </a:solidFill>
            </a:endParaRPr>
          </a:p>
        </p:txBody>
      </p:sp>
      <p:cxnSp>
        <p:nvCxnSpPr>
          <p:cNvPr id="11" name="Straight Arrow Connector 16">
            <a:extLst>
              <a:ext uri="{FF2B5EF4-FFF2-40B4-BE49-F238E27FC236}">
                <a16:creationId xmlns:a16="http://schemas.microsoft.com/office/drawing/2014/main" id="{19FC0BA5-0C0C-D539-1978-AC1D95F239BB}"/>
              </a:ext>
            </a:extLst>
          </p:cNvPr>
          <p:cNvCxnSpPr>
            <a:cxnSpLocks/>
          </p:cNvCxnSpPr>
          <p:nvPr/>
        </p:nvCxnSpPr>
        <p:spPr>
          <a:xfrm flipV="1">
            <a:off x="2273805" y="3073472"/>
            <a:ext cx="0" cy="548273"/>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2" name="TextBox 25">
            <a:extLst>
              <a:ext uri="{FF2B5EF4-FFF2-40B4-BE49-F238E27FC236}">
                <a16:creationId xmlns:a16="http://schemas.microsoft.com/office/drawing/2014/main" id="{4855F029-FA24-91C4-60C1-8CC43BD57F17}"/>
              </a:ext>
            </a:extLst>
          </p:cNvPr>
          <p:cNvSpPr txBox="1"/>
          <p:nvPr/>
        </p:nvSpPr>
        <p:spPr>
          <a:xfrm>
            <a:off x="2488118" y="3683625"/>
            <a:ext cx="925860" cy="461665"/>
          </a:xfrm>
          <a:prstGeom prst="rect">
            <a:avLst/>
          </a:prstGeom>
          <a:noFill/>
        </p:spPr>
        <p:txBody>
          <a:bodyPr wrap="square" rtlCol="0">
            <a:spAutoFit/>
          </a:bodyPr>
          <a:lstStyle/>
          <a:p>
            <a:r>
              <a:rPr lang="en-US" sz="2400" dirty="0">
                <a:solidFill>
                  <a:srgbClr val="FF0000"/>
                </a:solidFill>
              </a:rPr>
              <a:t>I leak</a:t>
            </a:r>
          </a:p>
        </p:txBody>
      </p:sp>
      <p:sp>
        <p:nvSpPr>
          <p:cNvPr id="13" name="TextBox 26">
            <a:extLst>
              <a:ext uri="{FF2B5EF4-FFF2-40B4-BE49-F238E27FC236}">
                <a16:creationId xmlns:a16="http://schemas.microsoft.com/office/drawing/2014/main" id="{C98A7140-A958-997D-30A1-0030339ED12D}"/>
              </a:ext>
            </a:extLst>
          </p:cNvPr>
          <p:cNvSpPr txBox="1"/>
          <p:nvPr/>
        </p:nvSpPr>
        <p:spPr>
          <a:xfrm>
            <a:off x="4055714" y="3039761"/>
            <a:ext cx="1012481" cy="461665"/>
          </a:xfrm>
          <a:prstGeom prst="rect">
            <a:avLst/>
          </a:prstGeom>
          <a:noFill/>
        </p:spPr>
        <p:txBody>
          <a:bodyPr wrap="square" rtlCol="0">
            <a:spAutoFit/>
          </a:bodyPr>
          <a:lstStyle/>
          <a:p>
            <a:r>
              <a:rPr lang="en-US" sz="2400" dirty="0" err="1">
                <a:solidFill>
                  <a:srgbClr val="FF0000"/>
                </a:solidFill>
              </a:rPr>
              <a:t>Vbd</a:t>
            </a:r>
            <a:endParaRPr lang="en-US" sz="2400" dirty="0">
              <a:solidFill>
                <a:srgbClr val="FF0000"/>
              </a:solidFill>
            </a:endParaRPr>
          </a:p>
        </p:txBody>
      </p:sp>
      <p:sp>
        <p:nvSpPr>
          <p:cNvPr id="14" name="Oval 24">
            <a:extLst>
              <a:ext uri="{FF2B5EF4-FFF2-40B4-BE49-F238E27FC236}">
                <a16:creationId xmlns:a16="http://schemas.microsoft.com/office/drawing/2014/main" id="{C3E30386-59C5-5B34-F34B-4858FF48D9E1}"/>
              </a:ext>
            </a:extLst>
          </p:cNvPr>
          <p:cNvSpPr/>
          <p:nvPr/>
        </p:nvSpPr>
        <p:spPr>
          <a:xfrm>
            <a:off x="2402867" y="4251974"/>
            <a:ext cx="548181" cy="558503"/>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Oval 28">
            <a:extLst>
              <a:ext uri="{FF2B5EF4-FFF2-40B4-BE49-F238E27FC236}">
                <a16:creationId xmlns:a16="http://schemas.microsoft.com/office/drawing/2014/main" id="{86227CEF-89DC-A078-66AD-1AD22CD1CE2A}"/>
              </a:ext>
            </a:extLst>
          </p:cNvPr>
          <p:cNvSpPr/>
          <p:nvPr/>
        </p:nvSpPr>
        <p:spPr>
          <a:xfrm>
            <a:off x="11358104" y="1355161"/>
            <a:ext cx="414593" cy="203200"/>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6" name="Picture 33">
            <a:extLst>
              <a:ext uri="{FF2B5EF4-FFF2-40B4-BE49-F238E27FC236}">
                <a16:creationId xmlns:a16="http://schemas.microsoft.com/office/drawing/2014/main" id="{387BB7CC-085D-B4FA-C45D-CE3AE35CAC35}"/>
              </a:ext>
            </a:extLst>
          </p:cNvPr>
          <p:cNvPicPr>
            <a:picLocks noChangeAspect="1"/>
          </p:cNvPicPr>
          <p:nvPr/>
        </p:nvPicPr>
        <p:blipFill>
          <a:blip r:embed="rId2"/>
          <a:srcRect l="59003" t="66120" r="4075" b="19293"/>
          <a:stretch/>
        </p:blipFill>
        <p:spPr>
          <a:xfrm>
            <a:off x="3231854" y="4794247"/>
            <a:ext cx="2118709" cy="730851"/>
          </a:xfrm>
          <a:prstGeom prst="rect">
            <a:avLst/>
          </a:prstGeom>
        </p:spPr>
      </p:pic>
      <p:sp>
        <p:nvSpPr>
          <p:cNvPr id="18" name="Segnaposto numero diapositiva 10">
            <a:extLst>
              <a:ext uri="{FF2B5EF4-FFF2-40B4-BE49-F238E27FC236}">
                <a16:creationId xmlns:a16="http://schemas.microsoft.com/office/drawing/2014/main" id="{815A4B29-7975-6E57-729F-C6FCDE3E9537}"/>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19" name="Footer Placeholder 5">
            <a:extLst>
              <a:ext uri="{FF2B5EF4-FFF2-40B4-BE49-F238E27FC236}">
                <a16:creationId xmlns:a16="http://schemas.microsoft.com/office/drawing/2014/main" id="{23596C91-0A07-991B-8558-130AF16F21BE}"/>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1147958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FF1D2A-CD79-8161-B454-5DDBC836144D}"/>
              </a:ext>
            </a:extLst>
          </p:cNvPr>
          <p:cNvSpPr>
            <a:spLocks noGrp="1"/>
          </p:cNvSpPr>
          <p:nvPr>
            <p:ph type="title"/>
          </p:nvPr>
        </p:nvSpPr>
        <p:spPr>
          <a:xfrm>
            <a:off x="0" y="116687"/>
            <a:ext cx="12192000" cy="659705"/>
          </a:xfrm>
        </p:spPr>
        <p:txBody>
          <a:bodyPr/>
          <a:lstStyle/>
          <a:p>
            <a:r>
              <a:rPr lang="en-US" sz="3600" dirty="0"/>
              <a:t>Simulation Results: </a:t>
            </a:r>
            <a:r>
              <a:rPr lang="it-IT" sz="3600" dirty="0" err="1"/>
              <a:t>Effect</a:t>
            </a:r>
            <a:r>
              <a:rPr lang="it-IT" sz="3600" dirty="0"/>
              <a:t> of the </a:t>
            </a:r>
            <a:r>
              <a:rPr lang="el-GR" sz="3600" dirty="0">
                <a:latin typeface="Times New Roman" panose="02020603050405020304" pitchFamily="18" charset="0"/>
                <a:cs typeface="Times New Roman" panose="02020603050405020304" pitchFamily="18" charset="0"/>
              </a:rPr>
              <a:t>σ </a:t>
            </a:r>
            <a:r>
              <a:rPr lang="it-IT" sz="3600" baseline="-25000" dirty="0" err="1"/>
              <a:t>acc</a:t>
            </a:r>
            <a:endParaRPr lang="it-IT" dirty="0"/>
          </a:p>
        </p:txBody>
      </p:sp>
      <p:grpSp>
        <p:nvGrpSpPr>
          <p:cNvPr id="3" name="Group 57">
            <a:extLst>
              <a:ext uri="{FF2B5EF4-FFF2-40B4-BE49-F238E27FC236}">
                <a16:creationId xmlns:a16="http://schemas.microsoft.com/office/drawing/2014/main" id="{5A822C3C-8229-6C0B-6BF7-DB306D90511B}"/>
              </a:ext>
            </a:extLst>
          </p:cNvPr>
          <p:cNvGrpSpPr/>
          <p:nvPr/>
        </p:nvGrpSpPr>
        <p:grpSpPr>
          <a:xfrm>
            <a:off x="1139382" y="2425894"/>
            <a:ext cx="4423079" cy="3864767"/>
            <a:chOff x="5623986" y="1282248"/>
            <a:chExt cx="2759388" cy="2577600"/>
          </a:xfrm>
        </p:grpSpPr>
        <p:sp>
          <p:nvSpPr>
            <p:cNvPr id="4" name="Rectangle 4">
              <a:extLst>
                <a:ext uri="{FF2B5EF4-FFF2-40B4-BE49-F238E27FC236}">
                  <a16:creationId xmlns:a16="http://schemas.microsoft.com/office/drawing/2014/main" id="{53689B60-4D17-4E43-E615-894044FB5219}"/>
                </a:ext>
              </a:extLst>
            </p:cNvPr>
            <p:cNvSpPr/>
            <p:nvPr/>
          </p:nvSpPr>
          <p:spPr>
            <a:xfrm>
              <a:off x="5669280" y="1283651"/>
              <a:ext cx="2714094" cy="257619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5" name="Picture 6">
              <a:extLst>
                <a:ext uri="{FF2B5EF4-FFF2-40B4-BE49-F238E27FC236}">
                  <a16:creationId xmlns:a16="http://schemas.microsoft.com/office/drawing/2014/main" id="{168A39E1-A84F-BB53-DF3D-44315B6DD712}"/>
                </a:ext>
              </a:extLst>
            </p:cNvPr>
            <p:cNvPicPr>
              <a:picLocks noChangeAspect="1"/>
            </p:cNvPicPr>
            <p:nvPr/>
          </p:nvPicPr>
          <p:blipFill>
            <a:blip r:embed="rId2"/>
            <a:srcRect t="295" b="295"/>
            <a:stretch/>
          </p:blipFill>
          <p:spPr>
            <a:xfrm>
              <a:off x="5623986" y="1282248"/>
              <a:ext cx="2744446" cy="2546591"/>
            </a:xfrm>
            <a:prstGeom prst="rect">
              <a:avLst/>
            </a:prstGeom>
          </p:spPr>
        </p:pic>
      </p:grpSp>
      <p:graphicFrame>
        <p:nvGraphicFramePr>
          <p:cNvPr id="6" name="Table 11">
            <a:extLst>
              <a:ext uri="{FF2B5EF4-FFF2-40B4-BE49-F238E27FC236}">
                <a16:creationId xmlns:a16="http://schemas.microsoft.com/office/drawing/2014/main" id="{4BED0CDD-57CF-85CF-E148-FA3A98101B94}"/>
              </a:ext>
            </a:extLst>
          </p:cNvPr>
          <p:cNvGraphicFramePr>
            <a:graphicFrameLocks noGrp="1"/>
          </p:cNvGraphicFramePr>
          <p:nvPr/>
        </p:nvGraphicFramePr>
        <p:xfrm>
          <a:off x="6748050" y="838333"/>
          <a:ext cx="5120638" cy="1511648"/>
        </p:xfrm>
        <a:graphic>
          <a:graphicData uri="http://schemas.openxmlformats.org/drawingml/2006/table">
            <a:tbl>
              <a:tblPr firstRow="1" bandRow="1">
                <a:tableStyleId>{2D5ABB26-0587-4C30-8999-92F81FD0307C}</a:tableStyleId>
              </a:tblPr>
              <a:tblGrid>
                <a:gridCol w="961757">
                  <a:extLst>
                    <a:ext uri="{9D8B030D-6E8A-4147-A177-3AD203B41FA5}">
                      <a16:colId xmlns:a16="http://schemas.microsoft.com/office/drawing/2014/main" val="4184036100"/>
                    </a:ext>
                  </a:extLst>
                </a:gridCol>
                <a:gridCol w="934465">
                  <a:extLst>
                    <a:ext uri="{9D8B030D-6E8A-4147-A177-3AD203B41FA5}">
                      <a16:colId xmlns:a16="http://schemas.microsoft.com/office/drawing/2014/main" val="2521641834"/>
                    </a:ext>
                  </a:extLst>
                </a:gridCol>
                <a:gridCol w="949073">
                  <a:extLst>
                    <a:ext uri="{9D8B030D-6E8A-4147-A177-3AD203B41FA5}">
                      <a16:colId xmlns:a16="http://schemas.microsoft.com/office/drawing/2014/main" val="1104557335"/>
                    </a:ext>
                  </a:extLst>
                </a:gridCol>
                <a:gridCol w="840615">
                  <a:extLst>
                    <a:ext uri="{9D8B030D-6E8A-4147-A177-3AD203B41FA5}">
                      <a16:colId xmlns:a16="http://schemas.microsoft.com/office/drawing/2014/main" val="858084984"/>
                    </a:ext>
                  </a:extLst>
                </a:gridCol>
                <a:gridCol w="769352">
                  <a:extLst>
                    <a:ext uri="{9D8B030D-6E8A-4147-A177-3AD203B41FA5}">
                      <a16:colId xmlns:a16="http://schemas.microsoft.com/office/drawing/2014/main" val="4147948779"/>
                    </a:ext>
                  </a:extLst>
                </a:gridCol>
                <a:gridCol w="665376">
                  <a:extLst>
                    <a:ext uri="{9D8B030D-6E8A-4147-A177-3AD203B41FA5}">
                      <a16:colId xmlns:a16="http://schemas.microsoft.com/office/drawing/2014/main" val="629774008"/>
                    </a:ext>
                  </a:extLst>
                </a:gridCol>
              </a:tblGrid>
              <a:tr h="406400">
                <a:tc>
                  <a:txBody>
                    <a:bodyPr/>
                    <a:lstStyle/>
                    <a:p>
                      <a:pPr algn="ctr"/>
                      <a:r>
                        <a:rPr lang="en-US" sz="800" b="1" dirty="0">
                          <a:solidFill>
                            <a:schemeClr val="tx2">
                              <a:lumMod val="10000"/>
                            </a:schemeClr>
                          </a:solidFill>
                        </a:rPr>
                        <a:t>Defect number</a:t>
                      </a: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Type</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Energy level</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𝜎</a:t>
                      </a:r>
                      <a:r>
                        <a:rPr lang="en-US" sz="800" b="1" i="0" baseline="-25000" dirty="0">
                          <a:solidFill>
                            <a:schemeClr val="tx2">
                              <a:lumMod val="10000"/>
                            </a:schemeClr>
                          </a:solidFill>
                        </a:rPr>
                        <a:t>e</a:t>
                      </a:r>
                      <a:r>
                        <a:rPr lang="en-US" sz="800" b="1" i="0" baseline="0" dirty="0">
                          <a:solidFill>
                            <a:schemeClr val="tx2">
                              <a:lumMod val="10000"/>
                            </a:schemeClr>
                          </a:solidFill>
                        </a:rPr>
                        <a:t>[cm</a:t>
                      </a:r>
                      <a:r>
                        <a:rPr lang="en-US" sz="800" b="1" i="0" baseline="30000" dirty="0">
                          <a:solidFill>
                            <a:schemeClr val="tx2">
                              <a:lumMod val="10000"/>
                            </a:schemeClr>
                          </a:solidFill>
                        </a:rPr>
                        <a:t>-2</a:t>
                      </a:r>
                      <a:r>
                        <a:rPr lang="en-US" sz="800" b="1" i="0" baseline="0" dirty="0">
                          <a:solidFill>
                            <a:schemeClr val="tx2">
                              <a:lumMod val="10000"/>
                            </a:schemeClr>
                          </a:solidFill>
                        </a:rPr>
                        <a:t>]</a:t>
                      </a:r>
                      <a:endParaRPr lang="en-US" sz="800" b="1" i="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𝜎</a:t>
                      </a:r>
                      <a:r>
                        <a:rPr lang="en-US" sz="800" b="1" i="0" kern="1200" baseline="-25000" dirty="0">
                          <a:solidFill>
                            <a:schemeClr val="tx2">
                              <a:lumMod val="10000"/>
                            </a:schemeClr>
                          </a:solidFill>
                          <a:latin typeface="+mn-lt"/>
                          <a:ea typeface="+mn-ea"/>
                          <a:cs typeface="+mn-cs"/>
                        </a:rPr>
                        <a:t>h</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-2</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η</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-1</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367931">
                <a:tc>
                  <a:txBody>
                    <a:bodyPr/>
                    <a:lstStyle/>
                    <a:p>
                      <a:pPr marL="0" algn="ctr" defTabSz="685800" rtl="0" eaLnBrk="1" latinLnBrk="0" hangingPunct="1"/>
                      <a:r>
                        <a:rPr lang="en-US" sz="800" b="0" kern="1200">
                          <a:solidFill>
                            <a:schemeClr val="tx2">
                              <a:lumMod val="10000"/>
                            </a:schemeClr>
                          </a:solidFill>
                          <a:latin typeface="+mn-lt"/>
                          <a:ea typeface="+mn-ea"/>
                          <a:cs typeface="+mn-cs"/>
                        </a:rPr>
                        <a:t>1</a:t>
                      </a:r>
                      <a:endParaRPr lang="en-US" sz="800" b="0"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800" b="1" i="1" kern="1200" dirty="0">
                          <a:solidFill>
                            <a:schemeClr val="tx2">
                              <a:lumMod val="10000"/>
                            </a:schemeClr>
                          </a:solidFill>
                          <a:latin typeface="+mn-lt"/>
                          <a:ea typeface="+mn-ea"/>
                          <a:cs typeface="+mn-cs"/>
                        </a:rPr>
                        <a:t>Donor</a:t>
                      </a:r>
                    </a:p>
                  </a:txBody>
                  <a:tcPr marL="162560" marR="162560" marT="81280" marB="8128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0" kern="1200" dirty="0">
                          <a:solidFill>
                            <a:schemeClr val="tx2">
                              <a:lumMod val="10000"/>
                            </a:schemeClr>
                          </a:solidFill>
                          <a:latin typeface="+mn-lt"/>
                          <a:ea typeface="+mn-ea"/>
                          <a:cs typeface="+mn-cs"/>
                        </a:rPr>
                        <a:t>Ev+0.48</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800" b="0" i="1" kern="1200" dirty="0">
                          <a:solidFill>
                            <a:schemeClr val="tx2">
                              <a:lumMod val="10000"/>
                            </a:schemeClr>
                          </a:solidFill>
                          <a:latin typeface="+mn-lt"/>
                          <a:ea typeface="+mn-ea"/>
                          <a:cs typeface="+mn-cs"/>
                        </a:rPr>
                        <a:t>3x10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6</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621587772"/>
                  </a:ext>
                </a:extLst>
              </a:tr>
              <a:tr h="452837">
                <a:tc>
                  <a:txBody>
                    <a:bodyPr/>
                    <a:lstStyle/>
                    <a:p>
                      <a:pPr algn="ctr"/>
                      <a:r>
                        <a:rPr lang="en-US" sz="800" b="0">
                          <a:solidFill>
                            <a:schemeClr val="tx2">
                              <a:lumMod val="10000"/>
                            </a:schemeClr>
                          </a:solidFill>
                        </a:rPr>
                        <a:t>2</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1" dirty="0">
                          <a:solidFill>
                            <a:schemeClr val="tx2">
                              <a:lumMod val="10000"/>
                            </a:schemeClr>
                          </a:solidFill>
                        </a:rPr>
                        <a:t>Acceptor</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0" i="0" dirty="0">
                          <a:solidFill>
                            <a:schemeClr val="tx2">
                              <a:lumMod val="10000"/>
                            </a:schemeClr>
                          </a:solidFill>
                        </a:rPr>
                        <a:t>EC-0.525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5x10</a:t>
                      </a:r>
                      <a:r>
                        <a:rPr lang="en-US" sz="800" b="0" i="1" kern="1200" baseline="30000" dirty="0">
                          <a:solidFill>
                            <a:schemeClr val="tx2">
                              <a:lumMod val="10000"/>
                            </a:schemeClr>
                          </a:solidFill>
                          <a:latin typeface="+mn-lt"/>
                          <a:ea typeface="+mn-ea"/>
                          <a:cs typeface="+mn-cs"/>
                        </a:rPr>
                        <a:t>-15</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1400" b="0" i="1" u="none" strike="noStrike" kern="1200" cap="none" dirty="0">
                          <a:solidFill>
                            <a:srgbClr val="C00000"/>
                          </a:solidFill>
                          <a:latin typeface="+mn-lt"/>
                          <a:ea typeface="+mn-ea"/>
                          <a:cs typeface="+mn-cs"/>
                          <a:sym typeface="Arial"/>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defTabSz="685800" rtl="0" eaLnBrk="1" latinLnBrk="0" hangingPunct="1">
                        <a:lnSpc>
                          <a:spcPct val="100000"/>
                        </a:lnSpc>
                        <a:spcBef>
                          <a:spcPts val="0"/>
                        </a:spcBef>
                        <a:spcAft>
                          <a:spcPts val="0"/>
                        </a:spcAft>
                        <a:buClr>
                          <a:srgbClr val="000000"/>
                        </a:buClr>
                        <a:buFont typeface="Arial"/>
                      </a:pPr>
                      <a:r>
                        <a:rPr lang="en-US" sz="800" b="0" i="0" u="none" strike="noStrike" cap="none" dirty="0">
                          <a:solidFill>
                            <a:schemeClr val="tx2">
                              <a:lumMod val="10000"/>
                            </a:schemeClr>
                          </a:solidFill>
                          <a:latin typeface="+mn-lt"/>
                          <a:ea typeface="+mn-ea"/>
                          <a:cs typeface="+mn-cs"/>
                          <a:sym typeface="Arial"/>
                        </a:rPr>
                        <a:t>0.75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284480">
                <a:tc>
                  <a:txBody>
                    <a:bodyPr/>
                    <a:lstStyle/>
                    <a:p>
                      <a:pPr algn="ctr"/>
                      <a:r>
                        <a:rPr lang="en-US" sz="800" b="0">
                          <a:solidFill>
                            <a:schemeClr val="tx2">
                              <a:lumMod val="10000"/>
                            </a:schemeClr>
                          </a:solidFill>
                        </a:rPr>
                        <a:t>3</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b="1">
                          <a:solidFill>
                            <a:schemeClr val="tx2">
                              <a:lumMod val="10000"/>
                            </a:schemeClr>
                          </a:solidFill>
                        </a:rPr>
                        <a:t>Acceptor</a:t>
                      </a:r>
                      <a:endParaRPr lang="en-US" sz="800" b="1" dirty="0">
                        <a:solidFill>
                          <a:schemeClr val="tx2">
                            <a:lumMod val="10000"/>
                          </a:schemeClr>
                        </a:solidFill>
                      </a:endParaRP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dirty="0">
                          <a:solidFill>
                            <a:schemeClr val="tx2">
                              <a:lumMod val="10000"/>
                            </a:schemeClr>
                          </a:solidFill>
                        </a:rPr>
                        <a:t>Ev+0.90</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u="none" strike="noStrike" cap="none" dirty="0">
                          <a:solidFill>
                            <a:schemeClr val="tx2">
                              <a:lumMod val="10000"/>
                            </a:schemeClr>
                          </a:solidFill>
                          <a:latin typeface="+mn-lt"/>
                          <a:ea typeface="+mn-ea"/>
                          <a:cs typeface="+mn-cs"/>
                          <a:sym typeface="Arial"/>
                        </a:rPr>
                        <a:t>36</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1216787"/>
                  </a:ext>
                </a:extLst>
              </a:tr>
            </a:tbl>
          </a:graphicData>
        </a:graphic>
      </p:graphicFrame>
      <p:sp>
        <p:nvSpPr>
          <p:cNvPr id="7" name="TextBox 27">
            <a:extLst>
              <a:ext uri="{FF2B5EF4-FFF2-40B4-BE49-F238E27FC236}">
                <a16:creationId xmlns:a16="http://schemas.microsoft.com/office/drawing/2014/main" id="{C0FEB404-B571-146E-2D2C-5BF9FDDFC72E}"/>
              </a:ext>
            </a:extLst>
          </p:cNvPr>
          <p:cNvSpPr txBox="1"/>
          <p:nvPr/>
        </p:nvSpPr>
        <p:spPr>
          <a:xfrm>
            <a:off x="626600" y="613832"/>
            <a:ext cx="6547437" cy="1633524"/>
          </a:xfrm>
          <a:prstGeom prst="rect">
            <a:avLst/>
          </a:prstGeom>
          <a:noFill/>
        </p:spPr>
        <p:txBody>
          <a:bodyPr wrap="square">
            <a:spAutoFit/>
          </a:bodyPr>
          <a:lstStyle/>
          <a:p>
            <a:pPr marL="380990" indent="-380990">
              <a:lnSpc>
                <a:spcPct val="200000"/>
              </a:lnSpc>
              <a:buFont typeface="Wingdings" panose="05000000000000000000" pitchFamily="2" charset="2"/>
              <a:buChar char="Ø"/>
            </a:pPr>
            <a:r>
              <a:rPr lang="el-GR" sz="2133" b="1" dirty="0">
                <a:solidFill>
                  <a:schemeClr val="tx2">
                    <a:lumMod val="50000"/>
                  </a:schemeClr>
                </a:solidFill>
                <a:latin typeface="Times New Roman" panose="02020603050405020304" pitchFamily="18" charset="0"/>
                <a:cs typeface="Times New Roman" panose="02020603050405020304" pitchFamily="18" charset="0"/>
              </a:rPr>
              <a:t>Φ</a:t>
            </a:r>
            <a:r>
              <a:rPr lang="fr-FR" sz="2133" b="1" dirty="0">
                <a:solidFill>
                  <a:schemeClr val="tx2">
                    <a:lumMod val="50000"/>
                  </a:schemeClr>
                </a:solidFill>
                <a:latin typeface="Times New Roman" panose="02020603050405020304" pitchFamily="18" charset="0"/>
                <a:cs typeface="Times New Roman" panose="02020603050405020304" pitchFamily="18" charset="0"/>
              </a:rPr>
              <a:t>= 1e16 </a:t>
            </a:r>
            <a:r>
              <a:rPr lang="fr-FR" sz="2133" b="1" dirty="0" err="1">
                <a:solidFill>
                  <a:schemeClr val="tx2">
                    <a:lumMod val="50000"/>
                  </a:schemeClr>
                </a:solidFill>
                <a:latin typeface="Times New Roman" panose="02020603050405020304" pitchFamily="18" charset="0"/>
                <a:cs typeface="Times New Roman" panose="02020603050405020304" pitchFamily="18" charset="0"/>
              </a:rPr>
              <a:t>n</a:t>
            </a:r>
            <a:r>
              <a:rPr lang="fr-FR" sz="2133" b="1" baseline="-25000" dirty="0" err="1">
                <a:solidFill>
                  <a:schemeClr val="tx2">
                    <a:lumMod val="50000"/>
                  </a:schemeClr>
                </a:solidFill>
                <a:latin typeface="Times New Roman" panose="02020603050405020304" pitchFamily="18" charset="0"/>
                <a:cs typeface="Times New Roman" panose="02020603050405020304" pitchFamily="18" charset="0"/>
              </a:rPr>
              <a:t>eq</a:t>
            </a:r>
            <a:r>
              <a:rPr lang="fr-FR" sz="2133" b="1" dirty="0">
                <a:solidFill>
                  <a:schemeClr val="tx2">
                    <a:lumMod val="50000"/>
                  </a:schemeClr>
                </a:solidFill>
                <a:latin typeface="Times New Roman" panose="02020603050405020304" pitchFamily="18" charset="0"/>
                <a:cs typeface="Times New Roman" panose="02020603050405020304" pitchFamily="18" charset="0"/>
              </a:rPr>
              <a:t>\cm</a:t>
            </a:r>
            <a:r>
              <a:rPr lang="fr-FR" sz="2133" b="1" baseline="30000" dirty="0">
                <a:solidFill>
                  <a:schemeClr val="tx2">
                    <a:lumMod val="50000"/>
                  </a:schemeClr>
                </a:solidFill>
                <a:latin typeface="Times New Roman" panose="02020603050405020304" pitchFamily="18" charset="0"/>
                <a:cs typeface="Times New Roman" panose="02020603050405020304" pitchFamily="18" charset="0"/>
              </a:rPr>
              <a:t>2</a:t>
            </a:r>
          </a:p>
          <a:p>
            <a:pPr marL="380990" indent="-380990">
              <a:buFont typeface="Wingdings" panose="05000000000000000000" pitchFamily="2" charset="2"/>
              <a:buChar char="Ø"/>
            </a:pPr>
            <a:r>
              <a:rPr lang="en-GB" sz="2133" b="1" dirty="0">
                <a:solidFill>
                  <a:schemeClr val="accent2">
                    <a:lumMod val="50000"/>
                  </a:schemeClr>
                </a:solidFill>
                <a:latin typeface="Times New Roman" panose="02020603050405020304" pitchFamily="18" charset="0"/>
                <a:cs typeface="Times New Roman" panose="02020603050405020304" pitchFamily="18" charset="0"/>
              </a:rPr>
              <a:t>T=248 K</a:t>
            </a:r>
          </a:p>
          <a:p>
            <a:pPr marL="380990" indent="-380990">
              <a:lnSpc>
                <a:spcPct val="200000"/>
              </a:lnSpc>
              <a:buFont typeface="Wingdings" panose="05000000000000000000" pitchFamily="2" charset="2"/>
              <a:buChar char="Ø"/>
            </a:pP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Van </a:t>
            </a:r>
            <a:r>
              <a:rPr lang="en-US" sz="2133" b="1" dirty="0" err="1">
                <a:solidFill>
                  <a:schemeClr val="tx1">
                    <a:lumMod val="60000"/>
                    <a:lumOff val="40000"/>
                  </a:schemeClr>
                </a:solidFill>
                <a:latin typeface="Times New Roman" panose="02020603050405020304" pitchFamily="18" charset="0"/>
                <a:cs typeface="Times New Roman" panose="02020603050405020304" pitchFamily="18" charset="0"/>
              </a:rPr>
              <a:t>Overstraeten</a:t>
            </a: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 de Man model</a:t>
            </a:r>
          </a:p>
        </p:txBody>
      </p:sp>
      <p:cxnSp>
        <p:nvCxnSpPr>
          <p:cNvPr id="8" name="Straight Arrow Connector 12">
            <a:extLst>
              <a:ext uri="{FF2B5EF4-FFF2-40B4-BE49-F238E27FC236}">
                <a16:creationId xmlns:a16="http://schemas.microsoft.com/office/drawing/2014/main" id="{7B6F0518-302C-9340-7A7A-381E35BECA79}"/>
              </a:ext>
            </a:extLst>
          </p:cNvPr>
          <p:cNvCxnSpPr>
            <a:cxnSpLocks/>
          </p:cNvCxnSpPr>
          <p:nvPr/>
        </p:nvCxnSpPr>
        <p:spPr>
          <a:xfrm flipV="1">
            <a:off x="3318548" y="3730118"/>
            <a:ext cx="0" cy="764721"/>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13">
            <a:extLst>
              <a:ext uri="{FF2B5EF4-FFF2-40B4-BE49-F238E27FC236}">
                <a16:creationId xmlns:a16="http://schemas.microsoft.com/office/drawing/2014/main" id="{E89857D8-2F50-5707-0451-DD928A79F4C2}"/>
              </a:ext>
            </a:extLst>
          </p:cNvPr>
          <p:cNvCxnSpPr>
            <a:cxnSpLocks/>
          </p:cNvCxnSpPr>
          <p:nvPr/>
        </p:nvCxnSpPr>
        <p:spPr>
          <a:xfrm flipH="1">
            <a:off x="4159431" y="3450129"/>
            <a:ext cx="603956" cy="0"/>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0" name="TextBox 15">
            <a:extLst>
              <a:ext uri="{FF2B5EF4-FFF2-40B4-BE49-F238E27FC236}">
                <a16:creationId xmlns:a16="http://schemas.microsoft.com/office/drawing/2014/main" id="{69D42D4F-D2B9-9157-893F-FF357E49609D}"/>
              </a:ext>
            </a:extLst>
          </p:cNvPr>
          <p:cNvSpPr txBox="1"/>
          <p:nvPr/>
        </p:nvSpPr>
        <p:spPr>
          <a:xfrm>
            <a:off x="2233166" y="3018631"/>
            <a:ext cx="769689" cy="379656"/>
          </a:xfrm>
          <a:prstGeom prst="rect">
            <a:avLst/>
          </a:prstGeom>
          <a:noFill/>
          <a:ln>
            <a:noFill/>
          </a:ln>
        </p:spPr>
        <p:txBody>
          <a:bodyPr wrap="square" rtlCol="0">
            <a:spAutoFit/>
          </a:bodyPr>
          <a:lstStyle/>
          <a:p>
            <a:r>
              <a:rPr lang="el-GR" sz="1867" dirty="0">
                <a:solidFill>
                  <a:srgbClr val="FF0000"/>
                </a:solidFill>
                <a:latin typeface="Times New Roman" panose="02020603050405020304" pitchFamily="18" charset="0"/>
                <a:cs typeface="Times New Roman" panose="02020603050405020304" pitchFamily="18" charset="0"/>
              </a:rPr>
              <a:t>σ </a:t>
            </a:r>
            <a:r>
              <a:rPr lang="it-IT" sz="1867" baseline="-25000" dirty="0">
                <a:solidFill>
                  <a:srgbClr val="FF0000"/>
                </a:solidFill>
              </a:rPr>
              <a:t>acc</a:t>
            </a:r>
            <a:endParaRPr lang="en-US" sz="2400" dirty="0">
              <a:solidFill>
                <a:srgbClr val="FF0000"/>
              </a:solidFill>
            </a:endParaRPr>
          </a:p>
        </p:txBody>
      </p:sp>
      <p:cxnSp>
        <p:nvCxnSpPr>
          <p:cNvPr id="11" name="Straight Arrow Connector 16">
            <a:extLst>
              <a:ext uri="{FF2B5EF4-FFF2-40B4-BE49-F238E27FC236}">
                <a16:creationId xmlns:a16="http://schemas.microsoft.com/office/drawing/2014/main" id="{64ECC8C0-F627-DF31-388E-8FFDC4536525}"/>
              </a:ext>
            </a:extLst>
          </p:cNvPr>
          <p:cNvCxnSpPr>
            <a:cxnSpLocks/>
          </p:cNvCxnSpPr>
          <p:nvPr/>
        </p:nvCxnSpPr>
        <p:spPr>
          <a:xfrm flipV="1">
            <a:off x="2273805" y="3073472"/>
            <a:ext cx="0" cy="548273"/>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2" name="TextBox 25">
            <a:extLst>
              <a:ext uri="{FF2B5EF4-FFF2-40B4-BE49-F238E27FC236}">
                <a16:creationId xmlns:a16="http://schemas.microsoft.com/office/drawing/2014/main" id="{40EEB366-ED14-9D06-D999-4E9A8A345227}"/>
              </a:ext>
            </a:extLst>
          </p:cNvPr>
          <p:cNvSpPr txBox="1"/>
          <p:nvPr/>
        </p:nvSpPr>
        <p:spPr>
          <a:xfrm>
            <a:off x="2488118" y="3683625"/>
            <a:ext cx="925860" cy="461665"/>
          </a:xfrm>
          <a:prstGeom prst="rect">
            <a:avLst/>
          </a:prstGeom>
          <a:noFill/>
        </p:spPr>
        <p:txBody>
          <a:bodyPr wrap="square" rtlCol="0">
            <a:spAutoFit/>
          </a:bodyPr>
          <a:lstStyle/>
          <a:p>
            <a:r>
              <a:rPr lang="en-US" sz="2400" dirty="0">
                <a:solidFill>
                  <a:srgbClr val="FF0000"/>
                </a:solidFill>
              </a:rPr>
              <a:t>I leak</a:t>
            </a:r>
          </a:p>
        </p:txBody>
      </p:sp>
      <p:sp>
        <p:nvSpPr>
          <p:cNvPr id="13" name="TextBox 26">
            <a:extLst>
              <a:ext uri="{FF2B5EF4-FFF2-40B4-BE49-F238E27FC236}">
                <a16:creationId xmlns:a16="http://schemas.microsoft.com/office/drawing/2014/main" id="{58974EF8-DAB7-93AF-2925-FFE8475B3445}"/>
              </a:ext>
            </a:extLst>
          </p:cNvPr>
          <p:cNvSpPr txBox="1"/>
          <p:nvPr/>
        </p:nvSpPr>
        <p:spPr>
          <a:xfrm>
            <a:off x="4055714" y="3039761"/>
            <a:ext cx="1012481" cy="461665"/>
          </a:xfrm>
          <a:prstGeom prst="rect">
            <a:avLst/>
          </a:prstGeom>
          <a:noFill/>
        </p:spPr>
        <p:txBody>
          <a:bodyPr wrap="square" rtlCol="0">
            <a:spAutoFit/>
          </a:bodyPr>
          <a:lstStyle/>
          <a:p>
            <a:r>
              <a:rPr lang="en-US" sz="2400" dirty="0" err="1">
                <a:solidFill>
                  <a:srgbClr val="FF0000"/>
                </a:solidFill>
              </a:rPr>
              <a:t>Vbd</a:t>
            </a:r>
            <a:endParaRPr lang="en-US" sz="2400" dirty="0">
              <a:solidFill>
                <a:srgbClr val="FF0000"/>
              </a:solidFill>
            </a:endParaRPr>
          </a:p>
        </p:txBody>
      </p:sp>
      <p:sp>
        <p:nvSpPr>
          <p:cNvPr id="14" name="Oval 24">
            <a:extLst>
              <a:ext uri="{FF2B5EF4-FFF2-40B4-BE49-F238E27FC236}">
                <a16:creationId xmlns:a16="http://schemas.microsoft.com/office/drawing/2014/main" id="{71450354-8850-CCE2-4DA9-C27E29D797AE}"/>
              </a:ext>
            </a:extLst>
          </p:cNvPr>
          <p:cNvSpPr/>
          <p:nvPr/>
        </p:nvSpPr>
        <p:spPr>
          <a:xfrm>
            <a:off x="2402867" y="4251974"/>
            <a:ext cx="548181" cy="558503"/>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Oval 28">
            <a:extLst>
              <a:ext uri="{FF2B5EF4-FFF2-40B4-BE49-F238E27FC236}">
                <a16:creationId xmlns:a16="http://schemas.microsoft.com/office/drawing/2014/main" id="{CE2B7C6D-BDDF-2653-B288-384A9F33DB72}"/>
              </a:ext>
            </a:extLst>
          </p:cNvPr>
          <p:cNvSpPr/>
          <p:nvPr/>
        </p:nvSpPr>
        <p:spPr>
          <a:xfrm>
            <a:off x="11358104" y="1355161"/>
            <a:ext cx="414593" cy="203200"/>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6" name="Picture 30">
            <a:extLst>
              <a:ext uri="{FF2B5EF4-FFF2-40B4-BE49-F238E27FC236}">
                <a16:creationId xmlns:a16="http://schemas.microsoft.com/office/drawing/2014/main" id="{8AFA9728-3528-3A4C-1811-374AB002293F}"/>
              </a:ext>
            </a:extLst>
          </p:cNvPr>
          <p:cNvPicPr>
            <a:picLocks noChangeAspect="1"/>
          </p:cNvPicPr>
          <p:nvPr/>
        </p:nvPicPr>
        <p:blipFill>
          <a:blip r:embed="rId3">
            <a:extLst>
              <a:ext uri="{28A0092B-C50C-407E-A947-70E740481C1C}">
                <a14:useLocalDpi xmlns:a14="http://schemas.microsoft.com/office/drawing/2010/main" val="0"/>
              </a:ext>
            </a:extLst>
          </a:blip>
          <a:srcRect l="796" r="796"/>
          <a:stretch/>
        </p:blipFill>
        <p:spPr>
          <a:xfrm>
            <a:off x="5848671" y="2438675"/>
            <a:ext cx="4903716" cy="3862188"/>
          </a:xfrm>
          <a:prstGeom prst="rect">
            <a:avLst/>
          </a:prstGeom>
          <a:solidFill>
            <a:srgbClr val="FFFFFF"/>
          </a:solidFill>
        </p:spPr>
      </p:pic>
      <p:pic>
        <p:nvPicPr>
          <p:cNvPr id="17" name="Picture 7">
            <a:extLst>
              <a:ext uri="{FF2B5EF4-FFF2-40B4-BE49-F238E27FC236}">
                <a16:creationId xmlns:a16="http://schemas.microsoft.com/office/drawing/2014/main" id="{47BE6545-F5AB-FE18-D7F4-5482B392C70C}"/>
              </a:ext>
            </a:extLst>
          </p:cNvPr>
          <p:cNvPicPr>
            <a:picLocks noChangeAspect="1"/>
          </p:cNvPicPr>
          <p:nvPr/>
        </p:nvPicPr>
        <p:blipFill>
          <a:blip r:embed="rId2"/>
          <a:srcRect l="59003" t="66120" r="4075" b="19293"/>
          <a:stretch/>
        </p:blipFill>
        <p:spPr>
          <a:xfrm>
            <a:off x="3231854" y="4794247"/>
            <a:ext cx="2118709" cy="730851"/>
          </a:xfrm>
          <a:prstGeom prst="rect">
            <a:avLst/>
          </a:prstGeom>
        </p:spPr>
      </p:pic>
      <p:sp>
        <p:nvSpPr>
          <p:cNvPr id="18" name="Oval 17">
            <a:extLst>
              <a:ext uri="{FF2B5EF4-FFF2-40B4-BE49-F238E27FC236}">
                <a16:creationId xmlns:a16="http://schemas.microsoft.com/office/drawing/2014/main" id="{0AF54A27-6B0E-C3F5-724D-696FF34D7199}"/>
              </a:ext>
            </a:extLst>
          </p:cNvPr>
          <p:cNvSpPr/>
          <p:nvPr/>
        </p:nvSpPr>
        <p:spPr>
          <a:xfrm>
            <a:off x="9311843" y="3429001"/>
            <a:ext cx="548181" cy="1209579"/>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Oval 20">
            <a:extLst>
              <a:ext uri="{FF2B5EF4-FFF2-40B4-BE49-F238E27FC236}">
                <a16:creationId xmlns:a16="http://schemas.microsoft.com/office/drawing/2014/main" id="{A88BB40D-8137-D9EB-5ABB-A04FF2D16094}"/>
              </a:ext>
            </a:extLst>
          </p:cNvPr>
          <p:cNvSpPr/>
          <p:nvPr/>
        </p:nvSpPr>
        <p:spPr>
          <a:xfrm rot="15974616">
            <a:off x="7905735" y="3926435"/>
            <a:ext cx="548181" cy="1209579"/>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TextBox 21">
            <a:extLst>
              <a:ext uri="{FF2B5EF4-FFF2-40B4-BE49-F238E27FC236}">
                <a16:creationId xmlns:a16="http://schemas.microsoft.com/office/drawing/2014/main" id="{DA90C422-67F5-BF0C-CE0E-E9BDA4A2CE65}"/>
              </a:ext>
            </a:extLst>
          </p:cNvPr>
          <p:cNvSpPr txBox="1"/>
          <p:nvPr/>
        </p:nvSpPr>
        <p:spPr>
          <a:xfrm>
            <a:off x="7427905" y="3859936"/>
            <a:ext cx="1740832" cy="338554"/>
          </a:xfrm>
          <a:prstGeom prst="rect">
            <a:avLst/>
          </a:prstGeom>
          <a:noFill/>
        </p:spPr>
        <p:txBody>
          <a:bodyPr wrap="square" rtlCol="0">
            <a:spAutoFit/>
          </a:bodyPr>
          <a:lstStyle/>
          <a:p>
            <a:r>
              <a:rPr lang="en-US" sz="1600" dirty="0">
                <a:solidFill>
                  <a:srgbClr val="FF0000"/>
                </a:solidFill>
              </a:rPr>
              <a:t>Flat Current </a:t>
            </a:r>
          </a:p>
        </p:txBody>
      </p:sp>
      <p:sp>
        <p:nvSpPr>
          <p:cNvPr id="21" name="TextBox 22">
            <a:extLst>
              <a:ext uri="{FF2B5EF4-FFF2-40B4-BE49-F238E27FC236}">
                <a16:creationId xmlns:a16="http://schemas.microsoft.com/office/drawing/2014/main" id="{C119BD9C-5082-F5FC-BD29-BBCA1B0C509C}"/>
              </a:ext>
            </a:extLst>
          </p:cNvPr>
          <p:cNvSpPr txBox="1"/>
          <p:nvPr/>
        </p:nvSpPr>
        <p:spPr>
          <a:xfrm>
            <a:off x="8941736" y="3094926"/>
            <a:ext cx="1740832" cy="338554"/>
          </a:xfrm>
          <a:prstGeom prst="rect">
            <a:avLst/>
          </a:prstGeom>
          <a:noFill/>
        </p:spPr>
        <p:txBody>
          <a:bodyPr wrap="square" rtlCol="0">
            <a:spAutoFit/>
          </a:bodyPr>
          <a:lstStyle/>
          <a:p>
            <a:r>
              <a:rPr lang="en-US" sz="1600" dirty="0" err="1">
                <a:solidFill>
                  <a:srgbClr val="FF0000"/>
                </a:solidFill>
              </a:rPr>
              <a:t>Vbd</a:t>
            </a:r>
            <a:r>
              <a:rPr lang="en-US" sz="1600" dirty="0">
                <a:solidFill>
                  <a:srgbClr val="FF0000"/>
                </a:solidFill>
              </a:rPr>
              <a:t> CST</a:t>
            </a:r>
          </a:p>
        </p:txBody>
      </p:sp>
      <p:sp>
        <p:nvSpPr>
          <p:cNvPr id="24" name="Segnaposto numero diapositiva 10">
            <a:extLst>
              <a:ext uri="{FF2B5EF4-FFF2-40B4-BE49-F238E27FC236}">
                <a16:creationId xmlns:a16="http://schemas.microsoft.com/office/drawing/2014/main" id="{E74B3C91-6A1C-4018-25AE-E5BC9A526EA8}"/>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25" name="Footer Placeholder 5">
            <a:extLst>
              <a:ext uri="{FF2B5EF4-FFF2-40B4-BE49-F238E27FC236}">
                <a16:creationId xmlns:a16="http://schemas.microsoft.com/office/drawing/2014/main" id="{0C98FCC1-EBBB-85ED-08C9-01E4DA8BE431}"/>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222651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19" grpId="0" animBg="1"/>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F9D8D2-46AD-BF4C-8645-F2CB60F1200A}"/>
              </a:ext>
            </a:extLst>
          </p:cNvPr>
          <p:cNvSpPr>
            <a:spLocks noGrp="1"/>
          </p:cNvSpPr>
          <p:nvPr>
            <p:ph type="title"/>
          </p:nvPr>
        </p:nvSpPr>
        <p:spPr>
          <a:xfrm>
            <a:off x="32661" y="87569"/>
            <a:ext cx="12192000" cy="659705"/>
          </a:xfrm>
        </p:spPr>
        <p:txBody>
          <a:bodyPr/>
          <a:lstStyle/>
          <a:p>
            <a:r>
              <a:rPr lang="en-US" sz="3600" dirty="0"/>
              <a:t>Simulation Results: </a:t>
            </a:r>
            <a:r>
              <a:rPr lang="it-IT" sz="3600" dirty="0" err="1"/>
              <a:t>Effect</a:t>
            </a:r>
            <a:r>
              <a:rPr lang="it-IT" sz="3600" dirty="0"/>
              <a:t> of the </a:t>
            </a:r>
            <a:r>
              <a:rPr lang="el-GR" sz="3600" dirty="0">
                <a:latin typeface="Times New Roman" panose="02020603050405020304" pitchFamily="18" charset="0"/>
                <a:cs typeface="Times New Roman" panose="02020603050405020304" pitchFamily="18" charset="0"/>
              </a:rPr>
              <a:t>σ </a:t>
            </a:r>
            <a:r>
              <a:rPr lang="it-IT" sz="3600" baseline="-25000" dirty="0" err="1"/>
              <a:t>acc</a:t>
            </a:r>
            <a:endParaRPr lang="it-IT" dirty="0"/>
          </a:p>
        </p:txBody>
      </p:sp>
      <p:pic>
        <p:nvPicPr>
          <p:cNvPr id="3" name="Picture 14">
            <a:extLst>
              <a:ext uri="{FF2B5EF4-FFF2-40B4-BE49-F238E27FC236}">
                <a16:creationId xmlns:a16="http://schemas.microsoft.com/office/drawing/2014/main" id="{5F1FCD71-B965-1D77-906A-54DECA25D4D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27884" y="2926936"/>
            <a:ext cx="3724232" cy="2982627"/>
          </a:xfrm>
          <a:prstGeom prst="rect">
            <a:avLst/>
          </a:prstGeom>
          <a:solidFill>
            <a:srgbClr val="FFFFFF"/>
          </a:solidFill>
        </p:spPr>
      </p:pic>
      <p:pic>
        <p:nvPicPr>
          <p:cNvPr id="4" name="Picture 18">
            <a:extLst>
              <a:ext uri="{FF2B5EF4-FFF2-40B4-BE49-F238E27FC236}">
                <a16:creationId xmlns:a16="http://schemas.microsoft.com/office/drawing/2014/main" id="{998223CA-3098-6544-26C9-B4E6201EAD3E}"/>
              </a:ext>
            </a:extLst>
          </p:cNvPr>
          <p:cNvPicPr>
            <a:picLocks noChangeAspect="1"/>
          </p:cNvPicPr>
          <p:nvPr/>
        </p:nvPicPr>
        <p:blipFill>
          <a:blip r:embed="rId3">
            <a:extLst>
              <a:ext uri="{28A0092B-C50C-407E-A947-70E740481C1C}">
                <a14:useLocalDpi xmlns:a14="http://schemas.microsoft.com/office/drawing/2010/main" val="0"/>
              </a:ext>
            </a:extLst>
          </a:blip>
          <a:srcRect t="1817" b="1817"/>
          <a:stretch/>
        </p:blipFill>
        <p:spPr>
          <a:xfrm>
            <a:off x="4352117" y="2906924"/>
            <a:ext cx="3874713" cy="3001757"/>
          </a:xfrm>
          <a:prstGeom prst="rect">
            <a:avLst/>
          </a:prstGeom>
          <a:solidFill>
            <a:srgbClr val="FFFFFF"/>
          </a:solidFill>
        </p:spPr>
      </p:pic>
      <p:graphicFrame>
        <p:nvGraphicFramePr>
          <p:cNvPr id="5" name="Table 11">
            <a:extLst>
              <a:ext uri="{FF2B5EF4-FFF2-40B4-BE49-F238E27FC236}">
                <a16:creationId xmlns:a16="http://schemas.microsoft.com/office/drawing/2014/main" id="{C6932533-D9D4-01F5-A5BA-A944A3583AD1}"/>
              </a:ext>
            </a:extLst>
          </p:cNvPr>
          <p:cNvGraphicFramePr>
            <a:graphicFrameLocks noGrp="1"/>
          </p:cNvGraphicFramePr>
          <p:nvPr/>
        </p:nvGraphicFramePr>
        <p:xfrm>
          <a:off x="6748050" y="838333"/>
          <a:ext cx="5120638" cy="1511648"/>
        </p:xfrm>
        <a:graphic>
          <a:graphicData uri="http://schemas.openxmlformats.org/drawingml/2006/table">
            <a:tbl>
              <a:tblPr firstRow="1" bandRow="1">
                <a:tableStyleId>{2D5ABB26-0587-4C30-8999-92F81FD0307C}</a:tableStyleId>
              </a:tblPr>
              <a:tblGrid>
                <a:gridCol w="961757">
                  <a:extLst>
                    <a:ext uri="{9D8B030D-6E8A-4147-A177-3AD203B41FA5}">
                      <a16:colId xmlns:a16="http://schemas.microsoft.com/office/drawing/2014/main" val="4184036100"/>
                    </a:ext>
                  </a:extLst>
                </a:gridCol>
                <a:gridCol w="934465">
                  <a:extLst>
                    <a:ext uri="{9D8B030D-6E8A-4147-A177-3AD203B41FA5}">
                      <a16:colId xmlns:a16="http://schemas.microsoft.com/office/drawing/2014/main" val="2521641834"/>
                    </a:ext>
                  </a:extLst>
                </a:gridCol>
                <a:gridCol w="949073">
                  <a:extLst>
                    <a:ext uri="{9D8B030D-6E8A-4147-A177-3AD203B41FA5}">
                      <a16:colId xmlns:a16="http://schemas.microsoft.com/office/drawing/2014/main" val="1104557335"/>
                    </a:ext>
                  </a:extLst>
                </a:gridCol>
                <a:gridCol w="840615">
                  <a:extLst>
                    <a:ext uri="{9D8B030D-6E8A-4147-A177-3AD203B41FA5}">
                      <a16:colId xmlns:a16="http://schemas.microsoft.com/office/drawing/2014/main" val="858084984"/>
                    </a:ext>
                  </a:extLst>
                </a:gridCol>
                <a:gridCol w="769352">
                  <a:extLst>
                    <a:ext uri="{9D8B030D-6E8A-4147-A177-3AD203B41FA5}">
                      <a16:colId xmlns:a16="http://schemas.microsoft.com/office/drawing/2014/main" val="4147948779"/>
                    </a:ext>
                  </a:extLst>
                </a:gridCol>
                <a:gridCol w="665376">
                  <a:extLst>
                    <a:ext uri="{9D8B030D-6E8A-4147-A177-3AD203B41FA5}">
                      <a16:colId xmlns:a16="http://schemas.microsoft.com/office/drawing/2014/main" val="629774008"/>
                    </a:ext>
                  </a:extLst>
                </a:gridCol>
              </a:tblGrid>
              <a:tr h="406400">
                <a:tc>
                  <a:txBody>
                    <a:bodyPr/>
                    <a:lstStyle/>
                    <a:p>
                      <a:pPr algn="ctr"/>
                      <a:r>
                        <a:rPr lang="en-US" sz="800" b="1" dirty="0">
                          <a:solidFill>
                            <a:schemeClr val="tx2">
                              <a:lumMod val="10000"/>
                            </a:schemeClr>
                          </a:solidFill>
                        </a:rPr>
                        <a:t>Defect number</a:t>
                      </a: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Type</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Energy level</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𝜎</a:t>
                      </a:r>
                      <a:r>
                        <a:rPr lang="en-US" sz="800" b="1" i="0" baseline="-25000" dirty="0">
                          <a:solidFill>
                            <a:schemeClr val="tx2">
                              <a:lumMod val="10000"/>
                            </a:schemeClr>
                          </a:solidFill>
                        </a:rPr>
                        <a:t>e</a:t>
                      </a:r>
                      <a:r>
                        <a:rPr lang="en-US" sz="800" b="1" i="0" baseline="0" dirty="0">
                          <a:solidFill>
                            <a:schemeClr val="tx2">
                              <a:lumMod val="10000"/>
                            </a:schemeClr>
                          </a:solidFill>
                        </a:rPr>
                        <a:t>[cm</a:t>
                      </a:r>
                      <a:r>
                        <a:rPr lang="en-US" sz="800" b="1" i="0" baseline="30000" dirty="0">
                          <a:solidFill>
                            <a:schemeClr val="tx2">
                              <a:lumMod val="10000"/>
                            </a:schemeClr>
                          </a:solidFill>
                        </a:rPr>
                        <a:t>-2</a:t>
                      </a:r>
                      <a:r>
                        <a:rPr lang="en-US" sz="800" b="1" i="0" baseline="0" dirty="0">
                          <a:solidFill>
                            <a:schemeClr val="tx2">
                              <a:lumMod val="10000"/>
                            </a:schemeClr>
                          </a:solidFill>
                        </a:rPr>
                        <a:t>]</a:t>
                      </a:r>
                      <a:endParaRPr lang="en-US" sz="800" b="1" i="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𝜎</a:t>
                      </a:r>
                      <a:r>
                        <a:rPr lang="en-US" sz="800" b="1" i="0" kern="1200" baseline="-25000" dirty="0">
                          <a:solidFill>
                            <a:schemeClr val="tx2">
                              <a:lumMod val="10000"/>
                            </a:schemeClr>
                          </a:solidFill>
                          <a:latin typeface="+mn-lt"/>
                          <a:ea typeface="+mn-ea"/>
                          <a:cs typeface="+mn-cs"/>
                        </a:rPr>
                        <a:t>h</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-2</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η</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-1</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367931">
                <a:tc>
                  <a:txBody>
                    <a:bodyPr/>
                    <a:lstStyle/>
                    <a:p>
                      <a:pPr marL="0" algn="ctr" defTabSz="685800" rtl="0" eaLnBrk="1" latinLnBrk="0" hangingPunct="1"/>
                      <a:r>
                        <a:rPr lang="en-US" sz="800" b="0" kern="1200">
                          <a:solidFill>
                            <a:schemeClr val="tx2">
                              <a:lumMod val="10000"/>
                            </a:schemeClr>
                          </a:solidFill>
                          <a:latin typeface="+mn-lt"/>
                          <a:ea typeface="+mn-ea"/>
                          <a:cs typeface="+mn-cs"/>
                        </a:rPr>
                        <a:t>1</a:t>
                      </a:r>
                      <a:endParaRPr lang="en-US" sz="800" b="0"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800" b="1" i="1" kern="1200" dirty="0">
                          <a:solidFill>
                            <a:schemeClr val="tx2">
                              <a:lumMod val="10000"/>
                            </a:schemeClr>
                          </a:solidFill>
                          <a:latin typeface="+mn-lt"/>
                          <a:ea typeface="+mn-ea"/>
                          <a:cs typeface="+mn-cs"/>
                        </a:rPr>
                        <a:t>Donor</a:t>
                      </a:r>
                    </a:p>
                  </a:txBody>
                  <a:tcPr marL="162560" marR="162560" marT="81280" marB="8128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0" kern="1200" dirty="0">
                          <a:solidFill>
                            <a:schemeClr val="tx2">
                              <a:lumMod val="10000"/>
                            </a:schemeClr>
                          </a:solidFill>
                          <a:latin typeface="+mn-lt"/>
                          <a:ea typeface="+mn-ea"/>
                          <a:cs typeface="+mn-cs"/>
                        </a:rPr>
                        <a:t>Ev+0.48</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800" b="0" i="1" kern="1200" dirty="0">
                          <a:solidFill>
                            <a:schemeClr val="tx2">
                              <a:lumMod val="10000"/>
                            </a:schemeClr>
                          </a:solidFill>
                          <a:latin typeface="+mn-lt"/>
                          <a:ea typeface="+mn-ea"/>
                          <a:cs typeface="+mn-cs"/>
                        </a:rPr>
                        <a:t>3x10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6</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621587772"/>
                  </a:ext>
                </a:extLst>
              </a:tr>
              <a:tr h="452837">
                <a:tc>
                  <a:txBody>
                    <a:bodyPr/>
                    <a:lstStyle/>
                    <a:p>
                      <a:pPr algn="ctr"/>
                      <a:r>
                        <a:rPr lang="en-US" sz="800" b="0">
                          <a:solidFill>
                            <a:schemeClr val="tx2">
                              <a:lumMod val="10000"/>
                            </a:schemeClr>
                          </a:solidFill>
                        </a:rPr>
                        <a:t>2</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1" dirty="0">
                          <a:solidFill>
                            <a:schemeClr val="tx2">
                              <a:lumMod val="10000"/>
                            </a:schemeClr>
                          </a:solidFill>
                        </a:rPr>
                        <a:t>Acceptor</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0" i="0" dirty="0">
                          <a:solidFill>
                            <a:schemeClr val="tx2">
                              <a:lumMod val="10000"/>
                            </a:schemeClr>
                          </a:solidFill>
                        </a:rPr>
                        <a:t>EC-0.525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5x10</a:t>
                      </a:r>
                      <a:r>
                        <a:rPr lang="en-US" sz="800" b="0" i="1" kern="1200" baseline="30000" dirty="0">
                          <a:solidFill>
                            <a:schemeClr val="tx2">
                              <a:lumMod val="10000"/>
                            </a:schemeClr>
                          </a:solidFill>
                          <a:latin typeface="+mn-lt"/>
                          <a:ea typeface="+mn-ea"/>
                          <a:cs typeface="+mn-cs"/>
                        </a:rPr>
                        <a:t>-15</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1400" b="0" i="1" u="none" strike="noStrike" kern="1200" cap="none" dirty="0">
                          <a:solidFill>
                            <a:srgbClr val="C00000"/>
                          </a:solidFill>
                          <a:latin typeface="+mn-lt"/>
                          <a:ea typeface="+mn-ea"/>
                          <a:cs typeface="+mn-cs"/>
                          <a:sym typeface="Arial"/>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defTabSz="685800" rtl="0" eaLnBrk="1" latinLnBrk="0" hangingPunct="1">
                        <a:lnSpc>
                          <a:spcPct val="100000"/>
                        </a:lnSpc>
                        <a:spcBef>
                          <a:spcPts val="0"/>
                        </a:spcBef>
                        <a:spcAft>
                          <a:spcPts val="0"/>
                        </a:spcAft>
                        <a:buClr>
                          <a:srgbClr val="000000"/>
                        </a:buClr>
                        <a:buFont typeface="Arial"/>
                      </a:pPr>
                      <a:r>
                        <a:rPr lang="en-US" sz="800" b="0" i="0" u="none" strike="noStrike" cap="none" dirty="0">
                          <a:solidFill>
                            <a:schemeClr val="tx2">
                              <a:lumMod val="10000"/>
                            </a:schemeClr>
                          </a:solidFill>
                          <a:latin typeface="+mn-lt"/>
                          <a:ea typeface="+mn-ea"/>
                          <a:cs typeface="+mn-cs"/>
                          <a:sym typeface="Arial"/>
                        </a:rPr>
                        <a:t>0.75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284480">
                <a:tc>
                  <a:txBody>
                    <a:bodyPr/>
                    <a:lstStyle/>
                    <a:p>
                      <a:pPr algn="ctr"/>
                      <a:r>
                        <a:rPr lang="en-US" sz="800" b="0">
                          <a:solidFill>
                            <a:schemeClr val="tx2">
                              <a:lumMod val="10000"/>
                            </a:schemeClr>
                          </a:solidFill>
                        </a:rPr>
                        <a:t>3</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b="1">
                          <a:solidFill>
                            <a:schemeClr val="tx2">
                              <a:lumMod val="10000"/>
                            </a:schemeClr>
                          </a:solidFill>
                        </a:rPr>
                        <a:t>Acceptor</a:t>
                      </a:r>
                      <a:endParaRPr lang="en-US" sz="800" b="1" dirty="0">
                        <a:solidFill>
                          <a:schemeClr val="tx2">
                            <a:lumMod val="10000"/>
                          </a:schemeClr>
                        </a:solidFill>
                      </a:endParaRP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dirty="0">
                          <a:solidFill>
                            <a:schemeClr val="tx2">
                              <a:lumMod val="10000"/>
                            </a:schemeClr>
                          </a:solidFill>
                        </a:rPr>
                        <a:t>Ev+0.90</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u="none" strike="noStrike" cap="none" dirty="0">
                          <a:solidFill>
                            <a:schemeClr val="tx2">
                              <a:lumMod val="10000"/>
                            </a:schemeClr>
                          </a:solidFill>
                          <a:latin typeface="+mn-lt"/>
                          <a:ea typeface="+mn-ea"/>
                          <a:cs typeface="+mn-cs"/>
                          <a:sym typeface="Arial"/>
                        </a:rPr>
                        <a:t>36</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1216787"/>
                  </a:ext>
                </a:extLst>
              </a:tr>
            </a:tbl>
          </a:graphicData>
        </a:graphic>
      </p:graphicFrame>
      <p:sp>
        <p:nvSpPr>
          <p:cNvPr id="6" name="Oval 28">
            <a:extLst>
              <a:ext uri="{FF2B5EF4-FFF2-40B4-BE49-F238E27FC236}">
                <a16:creationId xmlns:a16="http://schemas.microsoft.com/office/drawing/2014/main" id="{7334997C-4BBB-C05D-C247-FBF9085261BF}"/>
              </a:ext>
            </a:extLst>
          </p:cNvPr>
          <p:cNvSpPr/>
          <p:nvPr/>
        </p:nvSpPr>
        <p:spPr>
          <a:xfrm>
            <a:off x="11358104" y="1355161"/>
            <a:ext cx="414593" cy="203200"/>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0" name="Picture 3">
            <a:extLst>
              <a:ext uri="{FF2B5EF4-FFF2-40B4-BE49-F238E27FC236}">
                <a16:creationId xmlns:a16="http://schemas.microsoft.com/office/drawing/2014/main" id="{9BF17BB8-A5E4-B103-116D-6FF9FB2588FB}"/>
              </a:ext>
            </a:extLst>
          </p:cNvPr>
          <p:cNvPicPr>
            <a:picLocks noChangeAspect="1"/>
          </p:cNvPicPr>
          <p:nvPr/>
        </p:nvPicPr>
        <p:blipFill>
          <a:blip r:embed="rId4">
            <a:extLst>
              <a:ext uri="{28A0092B-C50C-407E-A947-70E740481C1C}">
                <a14:useLocalDpi xmlns:a14="http://schemas.microsoft.com/office/drawing/2010/main" val="0"/>
              </a:ext>
            </a:extLst>
          </a:blip>
          <a:srcRect l="1368" r="1368"/>
          <a:stretch/>
        </p:blipFill>
        <p:spPr>
          <a:xfrm>
            <a:off x="8226830" y="2926937"/>
            <a:ext cx="3770197" cy="2980644"/>
          </a:xfrm>
          <a:prstGeom prst="rect">
            <a:avLst/>
          </a:prstGeom>
          <a:solidFill>
            <a:srgbClr val="FFFFFF"/>
          </a:solidFill>
        </p:spPr>
      </p:pic>
      <p:sp>
        <p:nvSpPr>
          <p:cNvPr id="11" name="TextBox 23">
            <a:extLst>
              <a:ext uri="{FF2B5EF4-FFF2-40B4-BE49-F238E27FC236}">
                <a16:creationId xmlns:a16="http://schemas.microsoft.com/office/drawing/2014/main" id="{FDFBE670-8887-4DE7-6A68-1162F46E6EAB}"/>
              </a:ext>
            </a:extLst>
          </p:cNvPr>
          <p:cNvSpPr txBox="1"/>
          <p:nvPr/>
        </p:nvSpPr>
        <p:spPr>
          <a:xfrm>
            <a:off x="1582493" y="4543459"/>
            <a:ext cx="769689" cy="379656"/>
          </a:xfrm>
          <a:prstGeom prst="rect">
            <a:avLst/>
          </a:prstGeom>
          <a:noFill/>
          <a:ln>
            <a:noFill/>
          </a:ln>
        </p:spPr>
        <p:txBody>
          <a:bodyPr wrap="square" rtlCol="0">
            <a:spAutoFit/>
          </a:bodyPr>
          <a:lstStyle/>
          <a:p>
            <a:r>
              <a:rPr lang="el-GR" sz="1867" dirty="0">
                <a:solidFill>
                  <a:srgbClr val="FF0000"/>
                </a:solidFill>
                <a:latin typeface="Times New Roman" panose="02020603050405020304" pitchFamily="18" charset="0"/>
                <a:cs typeface="Times New Roman" panose="02020603050405020304" pitchFamily="18" charset="0"/>
              </a:rPr>
              <a:t>σ </a:t>
            </a:r>
            <a:r>
              <a:rPr lang="it-IT" sz="1867" baseline="-25000" dirty="0">
                <a:solidFill>
                  <a:srgbClr val="FF0000"/>
                </a:solidFill>
              </a:rPr>
              <a:t>acc</a:t>
            </a:r>
            <a:endParaRPr lang="en-US" sz="2400" dirty="0">
              <a:solidFill>
                <a:srgbClr val="FF0000"/>
              </a:solidFill>
            </a:endParaRPr>
          </a:p>
        </p:txBody>
      </p:sp>
      <p:cxnSp>
        <p:nvCxnSpPr>
          <p:cNvPr id="12" name="Straight Arrow Connector 29">
            <a:extLst>
              <a:ext uri="{FF2B5EF4-FFF2-40B4-BE49-F238E27FC236}">
                <a16:creationId xmlns:a16="http://schemas.microsoft.com/office/drawing/2014/main" id="{F770CB09-99AC-2725-53B5-7683272EACF4}"/>
              </a:ext>
            </a:extLst>
          </p:cNvPr>
          <p:cNvCxnSpPr>
            <a:cxnSpLocks/>
          </p:cNvCxnSpPr>
          <p:nvPr/>
        </p:nvCxnSpPr>
        <p:spPr>
          <a:xfrm flipV="1">
            <a:off x="1623132" y="4598300"/>
            <a:ext cx="0" cy="548273"/>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33">
            <a:extLst>
              <a:ext uri="{FF2B5EF4-FFF2-40B4-BE49-F238E27FC236}">
                <a16:creationId xmlns:a16="http://schemas.microsoft.com/office/drawing/2014/main" id="{5E8EE3F6-C2B3-D13E-67CC-D8F8E81851F2}"/>
              </a:ext>
            </a:extLst>
          </p:cNvPr>
          <p:cNvCxnSpPr>
            <a:cxnSpLocks/>
          </p:cNvCxnSpPr>
          <p:nvPr/>
        </p:nvCxnSpPr>
        <p:spPr>
          <a:xfrm>
            <a:off x="10065243" y="3760091"/>
            <a:ext cx="0" cy="691764"/>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7" name="TextBox 27">
            <a:extLst>
              <a:ext uri="{FF2B5EF4-FFF2-40B4-BE49-F238E27FC236}">
                <a16:creationId xmlns:a16="http://schemas.microsoft.com/office/drawing/2014/main" id="{4013CA31-8234-DE7F-7AF9-5D52899B5CCC}"/>
              </a:ext>
            </a:extLst>
          </p:cNvPr>
          <p:cNvSpPr txBox="1"/>
          <p:nvPr/>
        </p:nvSpPr>
        <p:spPr>
          <a:xfrm>
            <a:off x="362746" y="955290"/>
            <a:ext cx="6547437" cy="1633524"/>
          </a:xfrm>
          <a:prstGeom prst="rect">
            <a:avLst/>
          </a:prstGeom>
          <a:noFill/>
        </p:spPr>
        <p:txBody>
          <a:bodyPr wrap="square">
            <a:spAutoFit/>
          </a:bodyPr>
          <a:lstStyle/>
          <a:p>
            <a:pPr marL="380990" indent="-380990">
              <a:lnSpc>
                <a:spcPct val="200000"/>
              </a:lnSpc>
              <a:buFont typeface="Wingdings" panose="05000000000000000000" pitchFamily="2" charset="2"/>
              <a:buChar char="Ø"/>
            </a:pPr>
            <a:r>
              <a:rPr lang="el-GR" sz="2133" b="1" dirty="0">
                <a:solidFill>
                  <a:schemeClr val="tx2">
                    <a:lumMod val="50000"/>
                  </a:schemeClr>
                </a:solidFill>
                <a:latin typeface="Times New Roman" panose="02020603050405020304" pitchFamily="18" charset="0"/>
                <a:cs typeface="Times New Roman" panose="02020603050405020304" pitchFamily="18" charset="0"/>
              </a:rPr>
              <a:t>Φ</a:t>
            </a:r>
            <a:r>
              <a:rPr lang="fr-FR" sz="2133" b="1" dirty="0">
                <a:solidFill>
                  <a:schemeClr val="tx2">
                    <a:lumMod val="50000"/>
                  </a:schemeClr>
                </a:solidFill>
                <a:latin typeface="Times New Roman" panose="02020603050405020304" pitchFamily="18" charset="0"/>
                <a:cs typeface="Times New Roman" panose="02020603050405020304" pitchFamily="18" charset="0"/>
              </a:rPr>
              <a:t>= 1e16 </a:t>
            </a:r>
            <a:r>
              <a:rPr lang="fr-FR" sz="2133" b="1" dirty="0" err="1">
                <a:solidFill>
                  <a:schemeClr val="tx2">
                    <a:lumMod val="50000"/>
                  </a:schemeClr>
                </a:solidFill>
                <a:latin typeface="Times New Roman" panose="02020603050405020304" pitchFamily="18" charset="0"/>
                <a:cs typeface="Times New Roman" panose="02020603050405020304" pitchFamily="18" charset="0"/>
              </a:rPr>
              <a:t>n</a:t>
            </a:r>
            <a:r>
              <a:rPr lang="fr-FR" sz="2133" b="1" baseline="-25000" dirty="0" err="1">
                <a:solidFill>
                  <a:schemeClr val="tx2">
                    <a:lumMod val="50000"/>
                  </a:schemeClr>
                </a:solidFill>
                <a:latin typeface="Times New Roman" panose="02020603050405020304" pitchFamily="18" charset="0"/>
                <a:cs typeface="Times New Roman" panose="02020603050405020304" pitchFamily="18" charset="0"/>
              </a:rPr>
              <a:t>eq</a:t>
            </a:r>
            <a:r>
              <a:rPr lang="fr-FR" sz="2133" b="1" dirty="0">
                <a:solidFill>
                  <a:schemeClr val="tx2">
                    <a:lumMod val="50000"/>
                  </a:schemeClr>
                </a:solidFill>
                <a:latin typeface="Times New Roman" panose="02020603050405020304" pitchFamily="18" charset="0"/>
                <a:cs typeface="Times New Roman" panose="02020603050405020304" pitchFamily="18" charset="0"/>
              </a:rPr>
              <a:t>\cm</a:t>
            </a:r>
            <a:r>
              <a:rPr lang="fr-FR" sz="2133" b="1" baseline="30000" dirty="0">
                <a:solidFill>
                  <a:schemeClr val="tx2">
                    <a:lumMod val="50000"/>
                  </a:schemeClr>
                </a:solidFill>
                <a:latin typeface="Times New Roman" panose="02020603050405020304" pitchFamily="18" charset="0"/>
                <a:cs typeface="Times New Roman" panose="02020603050405020304" pitchFamily="18" charset="0"/>
              </a:rPr>
              <a:t>2</a:t>
            </a:r>
          </a:p>
          <a:p>
            <a:pPr marL="380990" indent="-380990">
              <a:buFont typeface="Wingdings" panose="05000000000000000000" pitchFamily="2" charset="2"/>
              <a:buChar char="Ø"/>
            </a:pPr>
            <a:r>
              <a:rPr lang="en-GB" sz="2133" b="1" dirty="0">
                <a:solidFill>
                  <a:schemeClr val="accent2">
                    <a:lumMod val="50000"/>
                  </a:schemeClr>
                </a:solidFill>
                <a:latin typeface="Times New Roman" panose="02020603050405020304" pitchFamily="18" charset="0"/>
                <a:cs typeface="Times New Roman" panose="02020603050405020304" pitchFamily="18" charset="0"/>
              </a:rPr>
              <a:t>T=248 K</a:t>
            </a:r>
          </a:p>
          <a:p>
            <a:pPr marL="380990" indent="-380990">
              <a:lnSpc>
                <a:spcPct val="200000"/>
              </a:lnSpc>
              <a:buFont typeface="Wingdings" panose="05000000000000000000" pitchFamily="2" charset="2"/>
              <a:buChar char="Ø"/>
            </a:pP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Van </a:t>
            </a:r>
            <a:r>
              <a:rPr lang="en-US" sz="2133" b="1" dirty="0" err="1">
                <a:solidFill>
                  <a:schemeClr val="tx1">
                    <a:lumMod val="60000"/>
                    <a:lumOff val="40000"/>
                  </a:schemeClr>
                </a:solidFill>
                <a:latin typeface="Times New Roman" panose="02020603050405020304" pitchFamily="18" charset="0"/>
                <a:cs typeface="Times New Roman" panose="02020603050405020304" pitchFamily="18" charset="0"/>
              </a:rPr>
              <a:t>Overstraeten</a:t>
            </a: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 de Man model</a:t>
            </a:r>
          </a:p>
        </p:txBody>
      </p:sp>
      <p:sp>
        <p:nvSpPr>
          <p:cNvPr id="18" name="TextBox 34">
            <a:extLst>
              <a:ext uri="{FF2B5EF4-FFF2-40B4-BE49-F238E27FC236}">
                <a16:creationId xmlns:a16="http://schemas.microsoft.com/office/drawing/2014/main" id="{64A9F4F7-C4E8-8CD6-B7C0-AD6A592F16B2}"/>
              </a:ext>
            </a:extLst>
          </p:cNvPr>
          <p:cNvSpPr txBox="1"/>
          <p:nvPr/>
        </p:nvSpPr>
        <p:spPr>
          <a:xfrm>
            <a:off x="9771135" y="4471915"/>
            <a:ext cx="1012481" cy="461665"/>
          </a:xfrm>
          <a:prstGeom prst="rect">
            <a:avLst/>
          </a:prstGeom>
          <a:noFill/>
        </p:spPr>
        <p:txBody>
          <a:bodyPr wrap="square" rtlCol="0">
            <a:spAutoFit/>
          </a:bodyPr>
          <a:lstStyle/>
          <a:p>
            <a:r>
              <a:rPr lang="en-US" sz="2400" dirty="0" err="1">
                <a:solidFill>
                  <a:srgbClr val="FF0000"/>
                </a:solidFill>
              </a:rPr>
              <a:t>V</a:t>
            </a:r>
            <a:r>
              <a:rPr lang="en-US" sz="2400" baseline="-25000" dirty="0" err="1">
                <a:solidFill>
                  <a:srgbClr val="FF0000"/>
                </a:solidFill>
              </a:rPr>
              <a:t>dep</a:t>
            </a:r>
            <a:endParaRPr lang="en-US" sz="2400" baseline="-25000" dirty="0">
              <a:solidFill>
                <a:srgbClr val="FF0000"/>
              </a:solidFill>
            </a:endParaRPr>
          </a:p>
        </p:txBody>
      </p:sp>
      <p:sp>
        <p:nvSpPr>
          <p:cNvPr id="20" name="Segnaposto numero diapositiva 10">
            <a:extLst>
              <a:ext uri="{FF2B5EF4-FFF2-40B4-BE49-F238E27FC236}">
                <a16:creationId xmlns:a16="http://schemas.microsoft.com/office/drawing/2014/main" id="{1B8C2E83-EF15-BA86-5B07-3E407F59C75E}"/>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21" name="Footer Placeholder 5">
            <a:extLst>
              <a:ext uri="{FF2B5EF4-FFF2-40B4-BE49-F238E27FC236}">
                <a16:creationId xmlns:a16="http://schemas.microsoft.com/office/drawing/2014/main" id="{AC138BEC-2E72-7F42-C3CC-FC5C0C9FB569}"/>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3632451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981F63-5624-5586-64CA-F79BC0387CB6}"/>
              </a:ext>
            </a:extLst>
          </p:cNvPr>
          <p:cNvSpPr>
            <a:spLocks noGrp="1"/>
          </p:cNvSpPr>
          <p:nvPr>
            <p:ph type="title"/>
          </p:nvPr>
        </p:nvSpPr>
        <p:spPr>
          <a:xfrm>
            <a:off x="-86621" y="104008"/>
            <a:ext cx="12192000" cy="659705"/>
          </a:xfrm>
        </p:spPr>
        <p:txBody>
          <a:bodyPr/>
          <a:lstStyle/>
          <a:p>
            <a:r>
              <a:rPr lang="en-US" sz="3600" dirty="0"/>
              <a:t>Simulation Results: </a:t>
            </a:r>
            <a:r>
              <a:rPr lang="it-IT" sz="3600" dirty="0" err="1"/>
              <a:t>Effect</a:t>
            </a:r>
            <a:r>
              <a:rPr lang="it-IT" sz="3600" dirty="0"/>
              <a:t> of the </a:t>
            </a:r>
            <a:r>
              <a:rPr lang="el-GR" sz="3600" dirty="0">
                <a:latin typeface="Times New Roman" panose="02020603050405020304" pitchFamily="18" charset="0"/>
                <a:cs typeface="Times New Roman" panose="02020603050405020304" pitchFamily="18" charset="0"/>
              </a:rPr>
              <a:t>σ </a:t>
            </a:r>
            <a:r>
              <a:rPr lang="it-IT" sz="3600" baseline="-25000" dirty="0"/>
              <a:t>don</a:t>
            </a:r>
            <a:endParaRPr lang="it-IT" dirty="0"/>
          </a:p>
        </p:txBody>
      </p:sp>
      <p:pic>
        <p:nvPicPr>
          <p:cNvPr id="3" name="Picture 33">
            <a:extLst>
              <a:ext uri="{FF2B5EF4-FFF2-40B4-BE49-F238E27FC236}">
                <a16:creationId xmlns:a16="http://schemas.microsoft.com/office/drawing/2014/main" id="{8B8D6542-E0CF-2A0F-8EE2-B5609912CB25}"/>
              </a:ext>
            </a:extLst>
          </p:cNvPr>
          <p:cNvPicPr>
            <a:picLocks noChangeAspect="1"/>
          </p:cNvPicPr>
          <p:nvPr/>
        </p:nvPicPr>
        <p:blipFill>
          <a:blip r:embed="rId2">
            <a:extLst>
              <a:ext uri="{28A0092B-C50C-407E-A947-70E740481C1C}">
                <a14:useLocalDpi xmlns:a14="http://schemas.microsoft.com/office/drawing/2010/main" val="0"/>
              </a:ext>
            </a:extLst>
          </a:blip>
          <a:srcRect t="206" b="206"/>
          <a:stretch/>
        </p:blipFill>
        <p:spPr>
          <a:xfrm>
            <a:off x="1412025" y="2500213"/>
            <a:ext cx="4871164" cy="3836551"/>
          </a:xfrm>
          <a:prstGeom prst="rect">
            <a:avLst/>
          </a:prstGeom>
          <a:solidFill>
            <a:srgbClr val="FFFFFF"/>
          </a:solidFill>
        </p:spPr>
      </p:pic>
      <p:pic>
        <p:nvPicPr>
          <p:cNvPr id="4" name="Picture 31">
            <a:extLst>
              <a:ext uri="{FF2B5EF4-FFF2-40B4-BE49-F238E27FC236}">
                <a16:creationId xmlns:a16="http://schemas.microsoft.com/office/drawing/2014/main" id="{127CD114-3A96-05F8-5F5C-3C37C1B98161}"/>
              </a:ext>
            </a:extLst>
          </p:cNvPr>
          <p:cNvPicPr>
            <a:picLocks noChangeAspect="1"/>
          </p:cNvPicPr>
          <p:nvPr/>
        </p:nvPicPr>
        <p:blipFill>
          <a:blip r:embed="rId3">
            <a:extLst>
              <a:ext uri="{28A0092B-C50C-407E-A947-70E740481C1C}">
                <a14:useLocalDpi xmlns:a14="http://schemas.microsoft.com/office/drawing/2010/main" val="0"/>
              </a:ext>
            </a:extLst>
          </a:blip>
          <a:srcRect l="425" r="425"/>
          <a:stretch/>
        </p:blipFill>
        <p:spPr>
          <a:xfrm>
            <a:off x="6788904" y="2566709"/>
            <a:ext cx="4476520" cy="3788248"/>
          </a:xfrm>
          <a:prstGeom prst="rect">
            <a:avLst/>
          </a:prstGeom>
          <a:solidFill>
            <a:srgbClr val="FFFFFF"/>
          </a:solidFill>
        </p:spPr>
      </p:pic>
      <p:graphicFrame>
        <p:nvGraphicFramePr>
          <p:cNvPr id="5" name="Table 11">
            <a:extLst>
              <a:ext uri="{FF2B5EF4-FFF2-40B4-BE49-F238E27FC236}">
                <a16:creationId xmlns:a16="http://schemas.microsoft.com/office/drawing/2014/main" id="{6F1C0B17-A72B-B9BF-5769-888926D62C67}"/>
              </a:ext>
            </a:extLst>
          </p:cNvPr>
          <p:cNvGraphicFramePr>
            <a:graphicFrameLocks noGrp="1"/>
          </p:cNvGraphicFramePr>
          <p:nvPr/>
        </p:nvGraphicFramePr>
        <p:xfrm>
          <a:off x="6748050" y="838334"/>
          <a:ext cx="5120638" cy="1519637"/>
        </p:xfrm>
        <a:graphic>
          <a:graphicData uri="http://schemas.openxmlformats.org/drawingml/2006/table">
            <a:tbl>
              <a:tblPr firstRow="1" bandRow="1">
                <a:tableStyleId>{2D5ABB26-0587-4C30-8999-92F81FD0307C}</a:tableStyleId>
              </a:tblPr>
              <a:tblGrid>
                <a:gridCol w="961757">
                  <a:extLst>
                    <a:ext uri="{9D8B030D-6E8A-4147-A177-3AD203B41FA5}">
                      <a16:colId xmlns:a16="http://schemas.microsoft.com/office/drawing/2014/main" val="4184036100"/>
                    </a:ext>
                  </a:extLst>
                </a:gridCol>
                <a:gridCol w="934465">
                  <a:extLst>
                    <a:ext uri="{9D8B030D-6E8A-4147-A177-3AD203B41FA5}">
                      <a16:colId xmlns:a16="http://schemas.microsoft.com/office/drawing/2014/main" val="2521641834"/>
                    </a:ext>
                  </a:extLst>
                </a:gridCol>
                <a:gridCol w="949073">
                  <a:extLst>
                    <a:ext uri="{9D8B030D-6E8A-4147-A177-3AD203B41FA5}">
                      <a16:colId xmlns:a16="http://schemas.microsoft.com/office/drawing/2014/main" val="1104557335"/>
                    </a:ext>
                  </a:extLst>
                </a:gridCol>
                <a:gridCol w="840615">
                  <a:extLst>
                    <a:ext uri="{9D8B030D-6E8A-4147-A177-3AD203B41FA5}">
                      <a16:colId xmlns:a16="http://schemas.microsoft.com/office/drawing/2014/main" val="858084984"/>
                    </a:ext>
                  </a:extLst>
                </a:gridCol>
                <a:gridCol w="782680">
                  <a:extLst>
                    <a:ext uri="{9D8B030D-6E8A-4147-A177-3AD203B41FA5}">
                      <a16:colId xmlns:a16="http://schemas.microsoft.com/office/drawing/2014/main" val="4147948779"/>
                    </a:ext>
                  </a:extLst>
                </a:gridCol>
                <a:gridCol w="652048">
                  <a:extLst>
                    <a:ext uri="{9D8B030D-6E8A-4147-A177-3AD203B41FA5}">
                      <a16:colId xmlns:a16="http://schemas.microsoft.com/office/drawing/2014/main" val="629774008"/>
                    </a:ext>
                  </a:extLst>
                </a:gridCol>
              </a:tblGrid>
              <a:tr h="406400">
                <a:tc>
                  <a:txBody>
                    <a:bodyPr/>
                    <a:lstStyle/>
                    <a:p>
                      <a:pPr algn="ctr"/>
                      <a:r>
                        <a:rPr lang="en-US" sz="800" b="1" dirty="0">
                          <a:solidFill>
                            <a:schemeClr val="tx2">
                              <a:lumMod val="10000"/>
                            </a:schemeClr>
                          </a:solidFill>
                        </a:rPr>
                        <a:t>Defect number</a:t>
                      </a: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Type</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Energy level</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𝜎</a:t>
                      </a:r>
                      <a:r>
                        <a:rPr lang="en-US" sz="800" b="1" i="0" baseline="-25000" dirty="0">
                          <a:solidFill>
                            <a:schemeClr val="tx2">
                              <a:lumMod val="10000"/>
                            </a:schemeClr>
                          </a:solidFill>
                        </a:rPr>
                        <a:t>e</a:t>
                      </a:r>
                      <a:r>
                        <a:rPr lang="en-US" sz="800" b="1" i="0" baseline="0" dirty="0">
                          <a:solidFill>
                            <a:schemeClr val="tx2">
                              <a:lumMod val="10000"/>
                            </a:schemeClr>
                          </a:solidFill>
                        </a:rPr>
                        <a:t>[cm</a:t>
                      </a:r>
                      <a:r>
                        <a:rPr lang="en-US" sz="800" b="1" i="0" baseline="30000" dirty="0">
                          <a:solidFill>
                            <a:schemeClr val="tx2">
                              <a:lumMod val="10000"/>
                            </a:schemeClr>
                          </a:solidFill>
                        </a:rPr>
                        <a:t>-2</a:t>
                      </a:r>
                      <a:r>
                        <a:rPr lang="en-US" sz="800" b="1" i="0" baseline="0" dirty="0">
                          <a:solidFill>
                            <a:schemeClr val="tx2">
                              <a:lumMod val="10000"/>
                            </a:schemeClr>
                          </a:solidFill>
                        </a:rPr>
                        <a:t>]</a:t>
                      </a:r>
                      <a:endParaRPr lang="en-US" sz="800" b="1" i="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𝜎</a:t>
                      </a:r>
                      <a:r>
                        <a:rPr lang="en-US" sz="800" b="1" i="0" kern="1200" baseline="-25000" dirty="0">
                          <a:solidFill>
                            <a:schemeClr val="tx2">
                              <a:lumMod val="10000"/>
                            </a:schemeClr>
                          </a:solidFill>
                          <a:latin typeface="+mn-lt"/>
                          <a:ea typeface="+mn-ea"/>
                          <a:cs typeface="+mn-cs"/>
                        </a:rPr>
                        <a:t>h</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-2</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η</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-1</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375920">
                <a:tc>
                  <a:txBody>
                    <a:bodyPr/>
                    <a:lstStyle/>
                    <a:p>
                      <a:pPr marL="0" algn="ctr" defTabSz="685800" rtl="0" eaLnBrk="1" latinLnBrk="0" hangingPunct="1"/>
                      <a:r>
                        <a:rPr lang="en-US" sz="800" b="0" kern="1200">
                          <a:solidFill>
                            <a:schemeClr val="tx2">
                              <a:lumMod val="10000"/>
                            </a:schemeClr>
                          </a:solidFill>
                          <a:latin typeface="+mn-lt"/>
                          <a:ea typeface="+mn-ea"/>
                          <a:cs typeface="+mn-cs"/>
                        </a:rPr>
                        <a:t>1</a:t>
                      </a:r>
                      <a:endParaRPr lang="en-US" sz="800" b="0"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800" b="1" i="1" kern="1200" dirty="0">
                          <a:solidFill>
                            <a:schemeClr val="tx2">
                              <a:lumMod val="10000"/>
                            </a:schemeClr>
                          </a:solidFill>
                          <a:latin typeface="+mn-lt"/>
                          <a:ea typeface="+mn-ea"/>
                          <a:cs typeface="+mn-cs"/>
                        </a:rPr>
                        <a:t>Donor</a:t>
                      </a:r>
                    </a:p>
                  </a:txBody>
                  <a:tcPr marL="162560" marR="162560" marT="81280" marB="8128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0" kern="1200" dirty="0">
                          <a:solidFill>
                            <a:schemeClr val="tx2">
                              <a:lumMod val="10000"/>
                            </a:schemeClr>
                          </a:solidFill>
                          <a:latin typeface="+mn-lt"/>
                          <a:ea typeface="+mn-ea"/>
                          <a:cs typeface="+mn-cs"/>
                        </a:rPr>
                        <a:t>Ev+0.48</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1400" b="0" i="1" u="none" strike="noStrike" kern="1200" cap="none" dirty="0">
                          <a:solidFill>
                            <a:srgbClr val="C00000"/>
                          </a:solidFill>
                          <a:latin typeface="+mn-lt"/>
                          <a:ea typeface="+mn-ea"/>
                          <a:cs typeface="+mn-cs"/>
                          <a:sym typeface="Arial"/>
                        </a:rPr>
                        <a:t>↓↑</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6</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621587772"/>
                  </a:ext>
                </a:extLst>
              </a:tr>
              <a:tr h="452837">
                <a:tc>
                  <a:txBody>
                    <a:bodyPr/>
                    <a:lstStyle/>
                    <a:p>
                      <a:pPr algn="ctr"/>
                      <a:r>
                        <a:rPr lang="en-US" sz="800" b="0">
                          <a:solidFill>
                            <a:schemeClr val="tx2">
                              <a:lumMod val="10000"/>
                            </a:schemeClr>
                          </a:solidFill>
                        </a:rPr>
                        <a:t>2</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1" dirty="0">
                          <a:solidFill>
                            <a:schemeClr val="tx2">
                              <a:lumMod val="10000"/>
                            </a:schemeClr>
                          </a:solidFill>
                        </a:rPr>
                        <a:t>Acceptor</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0" i="0" dirty="0">
                          <a:solidFill>
                            <a:schemeClr val="tx2">
                              <a:lumMod val="10000"/>
                            </a:schemeClr>
                          </a:solidFill>
                        </a:rPr>
                        <a:t>EC-0.525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5x10</a:t>
                      </a:r>
                      <a:r>
                        <a:rPr lang="en-US" sz="800" b="0" i="1" kern="1200" baseline="30000" dirty="0">
                          <a:solidFill>
                            <a:schemeClr val="tx2">
                              <a:lumMod val="10000"/>
                            </a:schemeClr>
                          </a:solidFill>
                          <a:latin typeface="+mn-lt"/>
                          <a:ea typeface="+mn-ea"/>
                          <a:cs typeface="+mn-cs"/>
                        </a:rPr>
                        <a:t>-15</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800" b="0" i="1" u="none" strike="noStrike" kern="1200" cap="none" dirty="0">
                          <a:solidFill>
                            <a:schemeClr val="tx2">
                              <a:lumMod val="10000"/>
                            </a:schemeClr>
                          </a:solidFill>
                          <a:latin typeface="+mn-lt"/>
                          <a:ea typeface="+mn-ea"/>
                          <a:cs typeface="+mn-cs"/>
                          <a:sym typeface="Arial"/>
                        </a:rPr>
                        <a:t>1x10</a:t>
                      </a:r>
                      <a:r>
                        <a:rPr lang="en-US" sz="800" b="0" i="1" u="none" strike="noStrike" kern="1200" cap="none" baseline="30000" dirty="0">
                          <a:solidFill>
                            <a:schemeClr val="tx2">
                              <a:lumMod val="10000"/>
                            </a:schemeClr>
                          </a:solidFill>
                          <a:latin typeface="+mn-lt"/>
                          <a:ea typeface="+mn-ea"/>
                          <a:cs typeface="+mn-cs"/>
                          <a:sym typeface="Arial"/>
                        </a:rPr>
                        <a:t>-14</a:t>
                      </a:r>
                      <a:endParaRPr lang="en-US" sz="800" b="0" i="1" u="none" strike="noStrike" kern="1200" cap="none" dirty="0">
                        <a:solidFill>
                          <a:schemeClr val="tx2">
                            <a:lumMod val="10000"/>
                          </a:schemeClr>
                        </a:solidFill>
                        <a:latin typeface="+mn-lt"/>
                        <a:ea typeface="+mn-ea"/>
                        <a:cs typeface="+mn-cs"/>
                        <a:sym typeface="Aria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defTabSz="685800" rtl="0" eaLnBrk="1" latinLnBrk="0" hangingPunct="1">
                        <a:lnSpc>
                          <a:spcPct val="100000"/>
                        </a:lnSpc>
                        <a:spcBef>
                          <a:spcPts val="0"/>
                        </a:spcBef>
                        <a:spcAft>
                          <a:spcPts val="0"/>
                        </a:spcAft>
                        <a:buClr>
                          <a:srgbClr val="000000"/>
                        </a:buClr>
                        <a:buFont typeface="Arial"/>
                      </a:pPr>
                      <a:r>
                        <a:rPr lang="en-US" sz="800" b="0" i="0" u="none" strike="noStrike" cap="none" dirty="0">
                          <a:solidFill>
                            <a:schemeClr val="tx2">
                              <a:lumMod val="10000"/>
                            </a:schemeClr>
                          </a:solidFill>
                          <a:latin typeface="+mn-lt"/>
                          <a:ea typeface="+mn-ea"/>
                          <a:cs typeface="+mn-cs"/>
                          <a:sym typeface="Arial"/>
                        </a:rPr>
                        <a:t>0.5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284480">
                <a:tc>
                  <a:txBody>
                    <a:bodyPr/>
                    <a:lstStyle/>
                    <a:p>
                      <a:pPr algn="ctr"/>
                      <a:r>
                        <a:rPr lang="en-US" sz="800" b="0">
                          <a:solidFill>
                            <a:schemeClr val="tx2">
                              <a:lumMod val="10000"/>
                            </a:schemeClr>
                          </a:solidFill>
                        </a:rPr>
                        <a:t>3</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b="1">
                          <a:solidFill>
                            <a:schemeClr val="tx2">
                              <a:lumMod val="10000"/>
                            </a:schemeClr>
                          </a:solidFill>
                        </a:rPr>
                        <a:t>Acceptor</a:t>
                      </a:r>
                      <a:endParaRPr lang="en-US" sz="800" b="1" dirty="0">
                        <a:solidFill>
                          <a:schemeClr val="tx2">
                            <a:lumMod val="10000"/>
                          </a:schemeClr>
                        </a:solidFill>
                      </a:endParaRP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dirty="0">
                          <a:solidFill>
                            <a:schemeClr val="tx2">
                              <a:lumMod val="10000"/>
                            </a:schemeClr>
                          </a:solidFill>
                        </a:rPr>
                        <a:t>Ev+0.90</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u="none" strike="noStrike" cap="none" dirty="0">
                          <a:solidFill>
                            <a:schemeClr val="tx2">
                              <a:lumMod val="10000"/>
                            </a:schemeClr>
                          </a:solidFill>
                          <a:latin typeface="+mn-lt"/>
                          <a:ea typeface="+mn-ea"/>
                          <a:cs typeface="+mn-cs"/>
                          <a:sym typeface="Arial"/>
                        </a:rPr>
                        <a:t>36</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1216787"/>
                  </a:ext>
                </a:extLst>
              </a:tr>
            </a:tbl>
          </a:graphicData>
        </a:graphic>
      </p:graphicFrame>
      <p:sp>
        <p:nvSpPr>
          <p:cNvPr id="6" name="TextBox 27">
            <a:extLst>
              <a:ext uri="{FF2B5EF4-FFF2-40B4-BE49-F238E27FC236}">
                <a16:creationId xmlns:a16="http://schemas.microsoft.com/office/drawing/2014/main" id="{F13C2393-B02B-E0E4-F95E-73BB46D7C37B}"/>
              </a:ext>
            </a:extLst>
          </p:cNvPr>
          <p:cNvSpPr txBox="1"/>
          <p:nvPr/>
        </p:nvSpPr>
        <p:spPr>
          <a:xfrm>
            <a:off x="626600" y="613832"/>
            <a:ext cx="6547437" cy="1633524"/>
          </a:xfrm>
          <a:prstGeom prst="rect">
            <a:avLst/>
          </a:prstGeom>
          <a:noFill/>
        </p:spPr>
        <p:txBody>
          <a:bodyPr wrap="square">
            <a:spAutoFit/>
          </a:bodyPr>
          <a:lstStyle/>
          <a:p>
            <a:pPr marL="380990" indent="-380990">
              <a:lnSpc>
                <a:spcPct val="200000"/>
              </a:lnSpc>
              <a:buFont typeface="Wingdings" panose="05000000000000000000" pitchFamily="2" charset="2"/>
              <a:buChar char="Ø"/>
            </a:pPr>
            <a:r>
              <a:rPr lang="el-GR" sz="2133" b="1" dirty="0">
                <a:solidFill>
                  <a:schemeClr val="tx2">
                    <a:lumMod val="50000"/>
                  </a:schemeClr>
                </a:solidFill>
                <a:latin typeface="Times New Roman" panose="02020603050405020304" pitchFamily="18" charset="0"/>
                <a:cs typeface="Times New Roman" panose="02020603050405020304" pitchFamily="18" charset="0"/>
              </a:rPr>
              <a:t>Φ</a:t>
            </a:r>
            <a:r>
              <a:rPr lang="fr-FR" sz="2133" b="1" dirty="0">
                <a:solidFill>
                  <a:schemeClr val="tx2">
                    <a:lumMod val="50000"/>
                  </a:schemeClr>
                </a:solidFill>
                <a:latin typeface="Times New Roman" panose="02020603050405020304" pitchFamily="18" charset="0"/>
                <a:cs typeface="Times New Roman" panose="02020603050405020304" pitchFamily="18" charset="0"/>
              </a:rPr>
              <a:t>= 1e16 </a:t>
            </a:r>
            <a:r>
              <a:rPr lang="fr-FR" sz="2133" b="1" dirty="0" err="1">
                <a:solidFill>
                  <a:schemeClr val="tx2">
                    <a:lumMod val="50000"/>
                  </a:schemeClr>
                </a:solidFill>
                <a:latin typeface="Times New Roman" panose="02020603050405020304" pitchFamily="18" charset="0"/>
                <a:cs typeface="Times New Roman" panose="02020603050405020304" pitchFamily="18" charset="0"/>
              </a:rPr>
              <a:t>n</a:t>
            </a:r>
            <a:r>
              <a:rPr lang="fr-FR" sz="2133" b="1" baseline="-25000" dirty="0" err="1">
                <a:solidFill>
                  <a:schemeClr val="tx2">
                    <a:lumMod val="50000"/>
                  </a:schemeClr>
                </a:solidFill>
                <a:latin typeface="Times New Roman" panose="02020603050405020304" pitchFamily="18" charset="0"/>
                <a:cs typeface="Times New Roman" panose="02020603050405020304" pitchFamily="18" charset="0"/>
              </a:rPr>
              <a:t>eq</a:t>
            </a:r>
            <a:r>
              <a:rPr lang="fr-FR" sz="2133" b="1" dirty="0">
                <a:solidFill>
                  <a:schemeClr val="tx2">
                    <a:lumMod val="50000"/>
                  </a:schemeClr>
                </a:solidFill>
                <a:latin typeface="Times New Roman" panose="02020603050405020304" pitchFamily="18" charset="0"/>
                <a:cs typeface="Times New Roman" panose="02020603050405020304" pitchFamily="18" charset="0"/>
              </a:rPr>
              <a:t>\cm</a:t>
            </a:r>
            <a:r>
              <a:rPr lang="fr-FR" sz="2133" b="1" baseline="30000" dirty="0">
                <a:solidFill>
                  <a:schemeClr val="tx2">
                    <a:lumMod val="50000"/>
                  </a:schemeClr>
                </a:solidFill>
                <a:latin typeface="Times New Roman" panose="02020603050405020304" pitchFamily="18" charset="0"/>
                <a:cs typeface="Times New Roman" panose="02020603050405020304" pitchFamily="18" charset="0"/>
              </a:rPr>
              <a:t>2</a:t>
            </a:r>
          </a:p>
          <a:p>
            <a:pPr marL="380990" indent="-380990">
              <a:buFont typeface="Wingdings" panose="05000000000000000000" pitchFamily="2" charset="2"/>
              <a:buChar char="Ø"/>
            </a:pPr>
            <a:r>
              <a:rPr lang="en-GB" sz="2133" b="1" dirty="0">
                <a:solidFill>
                  <a:schemeClr val="accent2">
                    <a:lumMod val="50000"/>
                  </a:schemeClr>
                </a:solidFill>
                <a:latin typeface="Times New Roman" panose="02020603050405020304" pitchFamily="18" charset="0"/>
                <a:cs typeface="Times New Roman" panose="02020603050405020304" pitchFamily="18" charset="0"/>
              </a:rPr>
              <a:t>T=248 K</a:t>
            </a:r>
          </a:p>
          <a:p>
            <a:pPr marL="380990" indent="-380990">
              <a:lnSpc>
                <a:spcPct val="200000"/>
              </a:lnSpc>
              <a:buFont typeface="Wingdings" panose="05000000000000000000" pitchFamily="2" charset="2"/>
              <a:buChar char="Ø"/>
            </a:pP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Van </a:t>
            </a:r>
            <a:r>
              <a:rPr lang="en-US" sz="2133" b="1" dirty="0" err="1">
                <a:solidFill>
                  <a:schemeClr val="tx1">
                    <a:lumMod val="60000"/>
                    <a:lumOff val="40000"/>
                  </a:schemeClr>
                </a:solidFill>
                <a:latin typeface="Times New Roman" panose="02020603050405020304" pitchFamily="18" charset="0"/>
                <a:cs typeface="Times New Roman" panose="02020603050405020304" pitchFamily="18" charset="0"/>
              </a:rPr>
              <a:t>Overstraeten</a:t>
            </a: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 de Man model</a:t>
            </a:r>
          </a:p>
        </p:txBody>
      </p:sp>
      <p:sp>
        <p:nvSpPr>
          <p:cNvPr id="7" name="TextBox 22">
            <a:extLst>
              <a:ext uri="{FF2B5EF4-FFF2-40B4-BE49-F238E27FC236}">
                <a16:creationId xmlns:a16="http://schemas.microsoft.com/office/drawing/2014/main" id="{79DAF526-0249-2E5F-7E2F-20423FBA1432}"/>
              </a:ext>
            </a:extLst>
          </p:cNvPr>
          <p:cNvSpPr txBox="1"/>
          <p:nvPr/>
        </p:nvSpPr>
        <p:spPr>
          <a:xfrm>
            <a:off x="2365706" y="4084443"/>
            <a:ext cx="769689" cy="379656"/>
          </a:xfrm>
          <a:prstGeom prst="rect">
            <a:avLst/>
          </a:prstGeom>
          <a:noFill/>
          <a:ln>
            <a:noFill/>
          </a:ln>
        </p:spPr>
        <p:txBody>
          <a:bodyPr wrap="square" rtlCol="0">
            <a:spAutoFit/>
          </a:bodyPr>
          <a:lstStyle/>
          <a:p>
            <a:r>
              <a:rPr lang="el-GR" sz="1867" dirty="0">
                <a:solidFill>
                  <a:srgbClr val="FF0000"/>
                </a:solidFill>
                <a:latin typeface="Times New Roman" panose="02020603050405020304" pitchFamily="18" charset="0"/>
                <a:cs typeface="Times New Roman" panose="02020603050405020304" pitchFamily="18" charset="0"/>
              </a:rPr>
              <a:t>σ </a:t>
            </a:r>
            <a:r>
              <a:rPr lang="it-IT" sz="1867" baseline="-25000" dirty="0">
                <a:solidFill>
                  <a:srgbClr val="FF0000"/>
                </a:solidFill>
              </a:rPr>
              <a:t>don</a:t>
            </a:r>
            <a:endParaRPr lang="en-US" sz="2400" dirty="0">
              <a:solidFill>
                <a:srgbClr val="FF0000"/>
              </a:solidFill>
            </a:endParaRPr>
          </a:p>
        </p:txBody>
      </p:sp>
      <p:cxnSp>
        <p:nvCxnSpPr>
          <p:cNvPr id="8" name="Straight Arrow Connector 23">
            <a:extLst>
              <a:ext uri="{FF2B5EF4-FFF2-40B4-BE49-F238E27FC236}">
                <a16:creationId xmlns:a16="http://schemas.microsoft.com/office/drawing/2014/main" id="{D14F6209-FBB2-62FE-FCDD-DFB516408743}"/>
              </a:ext>
            </a:extLst>
          </p:cNvPr>
          <p:cNvCxnSpPr>
            <a:cxnSpLocks/>
          </p:cNvCxnSpPr>
          <p:nvPr/>
        </p:nvCxnSpPr>
        <p:spPr>
          <a:xfrm flipV="1">
            <a:off x="2428720" y="4001041"/>
            <a:ext cx="0" cy="669736"/>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7">
            <a:extLst>
              <a:ext uri="{FF2B5EF4-FFF2-40B4-BE49-F238E27FC236}">
                <a16:creationId xmlns:a16="http://schemas.microsoft.com/office/drawing/2014/main" id="{57D81599-7441-3BE9-5CE7-92ABEF7F8972}"/>
              </a:ext>
            </a:extLst>
          </p:cNvPr>
          <p:cNvCxnSpPr>
            <a:cxnSpLocks/>
          </p:cNvCxnSpPr>
          <p:nvPr/>
        </p:nvCxnSpPr>
        <p:spPr>
          <a:xfrm flipV="1">
            <a:off x="3803084" y="4253597"/>
            <a:ext cx="0" cy="764721"/>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14">
            <a:extLst>
              <a:ext uri="{FF2B5EF4-FFF2-40B4-BE49-F238E27FC236}">
                <a16:creationId xmlns:a16="http://schemas.microsoft.com/office/drawing/2014/main" id="{8786A516-F4D8-89AA-4E90-B3BC12BF5CBB}"/>
              </a:ext>
            </a:extLst>
          </p:cNvPr>
          <p:cNvCxnSpPr>
            <a:cxnSpLocks/>
          </p:cNvCxnSpPr>
          <p:nvPr/>
        </p:nvCxnSpPr>
        <p:spPr>
          <a:xfrm flipH="1">
            <a:off x="4653401" y="4170435"/>
            <a:ext cx="700996" cy="0"/>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1" name="TextBox 17">
            <a:extLst>
              <a:ext uri="{FF2B5EF4-FFF2-40B4-BE49-F238E27FC236}">
                <a16:creationId xmlns:a16="http://schemas.microsoft.com/office/drawing/2014/main" id="{251C3F66-4590-6179-1854-A7084D253EE9}"/>
              </a:ext>
            </a:extLst>
          </p:cNvPr>
          <p:cNvSpPr txBox="1"/>
          <p:nvPr/>
        </p:nvSpPr>
        <p:spPr>
          <a:xfrm>
            <a:off x="3003409" y="4046829"/>
            <a:ext cx="925860" cy="461665"/>
          </a:xfrm>
          <a:prstGeom prst="rect">
            <a:avLst/>
          </a:prstGeom>
          <a:noFill/>
        </p:spPr>
        <p:txBody>
          <a:bodyPr wrap="square" rtlCol="0">
            <a:spAutoFit/>
          </a:bodyPr>
          <a:lstStyle/>
          <a:p>
            <a:r>
              <a:rPr lang="en-US" sz="2400" dirty="0">
                <a:solidFill>
                  <a:srgbClr val="FF0000"/>
                </a:solidFill>
              </a:rPr>
              <a:t>I leak</a:t>
            </a:r>
          </a:p>
        </p:txBody>
      </p:sp>
      <p:sp>
        <p:nvSpPr>
          <p:cNvPr id="12" name="TextBox 18">
            <a:extLst>
              <a:ext uri="{FF2B5EF4-FFF2-40B4-BE49-F238E27FC236}">
                <a16:creationId xmlns:a16="http://schemas.microsoft.com/office/drawing/2014/main" id="{A0FFFFA6-4D68-5F8F-7D50-C7C92CAA985B}"/>
              </a:ext>
            </a:extLst>
          </p:cNvPr>
          <p:cNvSpPr txBox="1"/>
          <p:nvPr/>
        </p:nvSpPr>
        <p:spPr>
          <a:xfrm>
            <a:off x="4996898" y="3656577"/>
            <a:ext cx="1012481" cy="461665"/>
          </a:xfrm>
          <a:prstGeom prst="rect">
            <a:avLst/>
          </a:prstGeom>
          <a:noFill/>
        </p:spPr>
        <p:txBody>
          <a:bodyPr wrap="square" rtlCol="0">
            <a:spAutoFit/>
          </a:bodyPr>
          <a:lstStyle/>
          <a:p>
            <a:r>
              <a:rPr lang="en-US" sz="2400" dirty="0" err="1">
                <a:solidFill>
                  <a:srgbClr val="FF0000"/>
                </a:solidFill>
              </a:rPr>
              <a:t>Vbd</a:t>
            </a:r>
            <a:endParaRPr lang="en-US" sz="2400" dirty="0">
              <a:solidFill>
                <a:srgbClr val="FF0000"/>
              </a:solidFill>
            </a:endParaRPr>
          </a:p>
        </p:txBody>
      </p:sp>
      <p:cxnSp>
        <p:nvCxnSpPr>
          <p:cNvPr id="13" name="Straight Arrow Connector 29">
            <a:extLst>
              <a:ext uri="{FF2B5EF4-FFF2-40B4-BE49-F238E27FC236}">
                <a16:creationId xmlns:a16="http://schemas.microsoft.com/office/drawing/2014/main" id="{F86F69E7-30B6-8B04-EA24-83034B9CBD8F}"/>
              </a:ext>
            </a:extLst>
          </p:cNvPr>
          <p:cNvCxnSpPr>
            <a:cxnSpLocks/>
          </p:cNvCxnSpPr>
          <p:nvPr/>
        </p:nvCxnSpPr>
        <p:spPr>
          <a:xfrm rot="5400000" flipH="1">
            <a:off x="8595996" y="4603111"/>
            <a:ext cx="1239133" cy="0"/>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4" name="TextBox 34">
            <a:extLst>
              <a:ext uri="{FF2B5EF4-FFF2-40B4-BE49-F238E27FC236}">
                <a16:creationId xmlns:a16="http://schemas.microsoft.com/office/drawing/2014/main" id="{8267044E-7003-58B6-DACD-9CDF67C9252B}"/>
              </a:ext>
            </a:extLst>
          </p:cNvPr>
          <p:cNvSpPr txBox="1"/>
          <p:nvPr/>
        </p:nvSpPr>
        <p:spPr>
          <a:xfrm>
            <a:off x="9308369" y="4508494"/>
            <a:ext cx="1012481" cy="461665"/>
          </a:xfrm>
          <a:prstGeom prst="rect">
            <a:avLst/>
          </a:prstGeom>
          <a:noFill/>
        </p:spPr>
        <p:txBody>
          <a:bodyPr wrap="square" rtlCol="0">
            <a:spAutoFit/>
          </a:bodyPr>
          <a:lstStyle/>
          <a:p>
            <a:r>
              <a:rPr lang="en-US" sz="2400" dirty="0" err="1">
                <a:solidFill>
                  <a:srgbClr val="FF0000"/>
                </a:solidFill>
              </a:rPr>
              <a:t>V</a:t>
            </a:r>
            <a:r>
              <a:rPr lang="en-US" sz="2400" baseline="-25000" dirty="0" err="1">
                <a:solidFill>
                  <a:srgbClr val="FF0000"/>
                </a:solidFill>
              </a:rPr>
              <a:t>dep</a:t>
            </a:r>
            <a:endParaRPr lang="en-US" sz="2400" baseline="-25000" dirty="0">
              <a:solidFill>
                <a:srgbClr val="FF0000"/>
              </a:solidFill>
            </a:endParaRPr>
          </a:p>
        </p:txBody>
      </p:sp>
      <p:sp>
        <p:nvSpPr>
          <p:cNvPr id="16" name="Segnaposto numero diapositiva 10">
            <a:extLst>
              <a:ext uri="{FF2B5EF4-FFF2-40B4-BE49-F238E27FC236}">
                <a16:creationId xmlns:a16="http://schemas.microsoft.com/office/drawing/2014/main" id="{CB345664-0D0C-CFA1-7F6E-0682F168697A}"/>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17" name="Footer Placeholder 5">
            <a:extLst>
              <a:ext uri="{FF2B5EF4-FFF2-40B4-BE49-F238E27FC236}">
                <a16:creationId xmlns:a16="http://schemas.microsoft.com/office/drawing/2014/main" id="{4AEB0B9E-B380-ABD1-C1D4-05AD0421923C}"/>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3985003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3">
            <a:extLst>
              <a:ext uri="{FF2B5EF4-FFF2-40B4-BE49-F238E27FC236}">
                <a16:creationId xmlns:a16="http://schemas.microsoft.com/office/drawing/2014/main" id="{63804525-534A-4C66-B586-1FE25E775606}"/>
              </a:ext>
            </a:extLst>
          </p:cNvPr>
          <p:cNvSpPr/>
          <p:nvPr/>
        </p:nvSpPr>
        <p:spPr>
          <a:xfrm>
            <a:off x="181859" y="1092667"/>
            <a:ext cx="11828283" cy="5234040"/>
          </a:xfrm>
          <a:prstGeom prst="rect">
            <a:avLst/>
          </a:prstGeom>
          <a:noFill/>
          <a:ln w="9360">
            <a:noFill/>
          </a:ln>
        </p:spPr>
        <p:style>
          <a:lnRef idx="0">
            <a:scrgbClr r="0" g="0" b="0"/>
          </a:lnRef>
          <a:fillRef idx="0">
            <a:scrgbClr r="0" g="0" b="0"/>
          </a:fillRef>
          <a:effectRef idx="0">
            <a:scrgbClr r="0" g="0" b="0"/>
          </a:effectRef>
          <a:fontRef idx="minor"/>
        </p:style>
        <p:txBody>
          <a:bodyPr lIns="89280" tIns="44640" rIns="89280" bIns="44640"/>
          <a:lstStyle/>
          <a:p>
            <a:pPr marL="360" marR="0" lvl="0" indent="0" algn="ctr" defTabSz="914400" rtl="0" eaLnBrk="1" fontAlgn="auto" latinLnBrk="0" hangingPunct="1">
              <a:lnSpc>
                <a:spcPct val="100000"/>
              </a:lnSpc>
              <a:spcBef>
                <a:spcPts val="1200"/>
              </a:spcBef>
              <a:spcAft>
                <a:spcPts val="0"/>
              </a:spcAft>
              <a:buClr>
                <a:srgbClr val="000099"/>
              </a:buClr>
              <a:buSzTx/>
              <a:buFontTx/>
              <a:buNone/>
              <a:tabLst/>
              <a:defRPr/>
            </a:pPr>
            <a:r>
              <a:rPr kumimoji="0" lang="en-US" sz="2400" b="1" i="0" u="none" strike="noStrike" kern="1200" cap="none" spc="-1" normalizeH="0" baseline="0" noProof="0" dirty="0">
                <a:ln>
                  <a:noFill/>
                </a:ln>
                <a:solidFill>
                  <a:srgbClr val="002060"/>
                </a:solidFill>
                <a:effectLst/>
                <a:uLnTx/>
                <a:uFill>
                  <a:solidFill>
                    <a:srgbClr val="FFFFFF"/>
                  </a:solidFill>
                </a:uFill>
                <a:latin typeface="Tahoma" panose="020B0604030504040204" pitchFamily="34" charset="0"/>
                <a:ea typeface="Tahoma" panose="020B0604030504040204" pitchFamily="34" charset="0"/>
                <a:cs typeface="Tahoma" panose="020B0604030504040204" pitchFamily="34" charset="0"/>
              </a:rPr>
              <a:t>INFN and University of </a:t>
            </a:r>
            <a:r>
              <a:rPr kumimoji="0" lang="en-US" sz="2400" b="1" i="1" u="none" strike="noStrike" kern="1200" cap="none" spc="-1" normalizeH="0" baseline="0" noProof="0" dirty="0">
                <a:ln>
                  <a:noFill/>
                </a:ln>
                <a:solidFill>
                  <a:srgbClr val="002060"/>
                </a:solidFill>
                <a:effectLst/>
                <a:uLnTx/>
                <a:uFill>
                  <a:solidFill>
                    <a:srgbClr val="FFFFFF"/>
                  </a:solidFill>
                </a:uFill>
                <a:latin typeface="Tahoma" panose="020B0604030504040204" pitchFamily="34" charset="0"/>
                <a:ea typeface="Tahoma" panose="020B0604030504040204" pitchFamily="34" charset="0"/>
                <a:cs typeface="Tahoma" panose="020B0604030504040204" pitchFamily="34" charset="0"/>
              </a:rPr>
              <a:t>Perugia</a:t>
            </a:r>
            <a:r>
              <a:rPr kumimoji="0" lang="en-US" sz="2400" b="1" i="0" u="none" strike="noStrike" kern="1200" cap="none" spc="-1" normalizeH="0" baseline="0" noProof="0" dirty="0">
                <a:ln>
                  <a:noFill/>
                </a:ln>
                <a:solidFill>
                  <a:srgbClr val="002060"/>
                </a:solidFill>
                <a:effectLst/>
                <a:uLnTx/>
                <a:uFill>
                  <a:solidFill>
                    <a:srgbClr val="FFFFFF"/>
                  </a:solidFill>
                </a:uFill>
                <a:latin typeface="Tahoma" panose="020B0604030504040204" pitchFamily="34" charset="0"/>
                <a:ea typeface="Tahoma" panose="020B0604030504040204" pitchFamily="34" charset="0"/>
                <a:cs typeface="Tahoma" panose="020B0604030504040204" pitchFamily="34" charset="0"/>
              </a:rPr>
              <a:t> are involved in </a:t>
            </a:r>
            <a:r>
              <a:rPr kumimoji="0" lang="en-US" sz="2400" b="1" i="1" u="none" strike="noStrike" kern="1200" cap="none" spc="-1" normalizeH="0" baseline="0" noProof="0" dirty="0">
                <a:ln>
                  <a:noFill/>
                </a:ln>
                <a:solidFill>
                  <a:srgbClr val="002060"/>
                </a:solidFill>
                <a:effectLst/>
                <a:uLnTx/>
                <a:uFill>
                  <a:solidFill>
                    <a:srgbClr val="FFFFFF"/>
                  </a:solidFill>
                </a:uFill>
                <a:latin typeface="Tahoma" panose="020B0604030504040204" pitchFamily="34" charset="0"/>
                <a:ea typeface="Tahoma" panose="020B0604030504040204" pitchFamily="34" charset="0"/>
                <a:cs typeface="Tahoma" panose="020B0604030504040204" pitchFamily="34" charset="0"/>
              </a:rPr>
              <a:t>WP6</a:t>
            </a:r>
            <a:r>
              <a:rPr kumimoji="0" lang="en-US" sz="2400" b="1" i="0" u="none" strike="noStrike" kern="1200" cap="none" spc="-1" normalizeH="0" baseline="0" noProof="0" dirty="0">
                <a:ln>
                  <a:noFill/>
                </a:ln>
                <a:solidFill>
                  <a:srgbClr val="002060"/>
                </a:solidFill>
                <a:effectLst/>
                <a:uLnTx/>
                <a:uFill>
                  <a:solidFill>
                    <a:srgbClr val="FFFFFF"/>
                  </a:solidFill>
                </a:uFill>
                <a:latin typeface="Tahoma" panose="020B0604030504040204" pitchFamily="34" charset="0"/>
                <a:ea typeface="Tahoma" panose="020B0604030504040204" pitchFamily="34" charset="0"/>
                <a:cs typeface="Tahoma" panose="020B0604030504040204" pitchFamily="34" charset="0"/>
              </a:rPr>
              <a:t> </a:t>
            </a:r>
            <a:r>
              <a:rPr kumimoji="0" lang="en-US" sz="2400" b="1" i="1" u="none" strike="noStrike" kern="1200" cap="none" spc="-1" normalizeH="0" baseline="0" noProof="0" dirty="0">
                <a:ln>
                  <a:noFill/>
                </a:ln>
                <a:solidFill>
                  <a:srgbClr val="002060"/>
                </a:solidFill>
                <a:effectLst/>
                <a:uLnTx/>
                <a:uFill>
                  <a:solidFill>
                    <a:srgbClr val="FFFFFF"/>
                  </a:solidFill>
                </a:uFill>
                <a:latin typeface="Tahoma" panose="020B0604030504040204" pitchFamily="34" charset="0"/>
                <a:ea typeface="Tahoma" panose="020B0604030504040204" pitchFamily="34" charset="0"/>
                <a:cs typeface="Tahoma" panose="020B0604030504040204" pitchFamily="34" charset="0"/>
              </a:rPr>
              <a:t>Task 6.2</a:t>
            </a:r>
          </a:p>
          <a:p>
            <a:pPr marL="457200" marR="0" lvl="1"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Simulations of surface and bulk radiation damage for 4D </a:t>
            </a:r>
            <a:r>
              <a:rPr kumimoji="0" lang="en-GB" sz="24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(tracking+timing)</a:t>
            </a:r>
            <a:r>
              <a:rPr kumimoji="0" lang="en-US" sz="24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 detectors toward more radiation tolerant </a:t>
            </a:r>
            <a:r>
              <a:rPr kumimoji="0" lang="en-GB" sz="24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solutions</a:t>
            </a:r>
            <a:endParaRPr kumimoji="0" lang="en-GB" sz="2400" b="0" i="0" u="none" strike="noStrike" kern="1200" cap="none" spc="-1" normalizeH="0" baseline="0" noProof="0" dirty="0">
              <a:ln>
                <a:noFill/>
              </a:ln>
              <a:solidFill>
                <a:srgbClr val="FF0000"/>
              </a:solidFill>
              <a:effectLst/>
              <a:uLnTx/>
              <a:uFill>
                <a:solidFill>
                  <a:srgbClr val="FFFFFF"/>
                </a:solidFill>
              </a:u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914400" rtl="0" eaLnBrk="1" fontAlgn="auto" latinLnBrk="0" hangingPunct="1">
              <a:lnSpc>
                <a:spcPct val="100000"/>
              </a:lnSpc>
              <a:spcBef>
                <a:spcPts val="240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Calibration/extension of the previously developed simulation models</a:t>
            </a:r>
          </a:p>
          <a:p>
            <a:pPr marL="0" marR="0" lvl="0" indent="0" algn="just" defTabSz="914400" rtl="0" eaLnBrk="1" fontAlgn="auto" latinLnBrk="0" hangingPunct="1">
              <a:lnSpc>
                <a:spcPct val="100000"/>
              </a:lnSpc>
              <a:spcBef>
                <a:spcPts val="60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Calibration/extension of the previously developed models (“New University of Perugia” TCAD model, and its recent upgrade) by comparing the simulation findings with measurements carried out on dedicated test structures as well as on different classes of 3D and LGAD detectors.</a:t>
            </a:r>
            <a:endParaRPr kumimoji="0" lang="en-US" sz="20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sym typeface="Arial"/>
            </a:endParaRPr>
          </a:p>
          <a:p>
            <a:pPr marL="0" marR="0" lvl="0" indent="0" algn="just" defTabSz="914400" rtl="0" eaLnBrk="1" fontAlgn="auto" latinLnBrk="0" hangingPunct="1">
              <a:lnSpc>
                <a:spcPct val="100000"/>
              </a:lnSpc>
              <a:spcBef>
                <a:spcPts val="2400"/>
              </a:spcBef>
              <a:spcAft>
                <a:spcPts val="0"/>
              </a:spcAft>
              <a:buClrTx/>
              <a:buSzTx/>
              <a:buFontTx/>
              <a:buNone/>
              <a:tabLst/>
              <a:defRPr/>
            </a:pPr>
            <a:r>
              <a:rPr kumimoji="0" lang="en-US" sz="20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Study the effect of surface and bulk radiation damage with reference to 4D (tracking+timing) detectors toward more radiation resistance solutions.</a:t>
            </a:r>
          </a:p>
          <a:p>
            <a:pPr marL="0" marR="0" lvl="0" indent="0" algn="just" defTabSz="914400" rtl="0" eaLnBrk="1" fontAlgn="auto" latinLnBrk="0" hangingPunct="1">
              <a:lnSpc>
                <a:spcPct val="100000"/>
              </a:lnSpc>
              <a:spcBef>
                <a:spcPts val="600"/>
              </a:spcBef>
              <a:spcAft>
                <a:spcPts val="0"/>
              </a:spcAft>
              <a:buClrTx/>
              <a:buSzTx/>
              <a:buFontTx/>
              <a:buNone/>
              <a:tabLst/>
              <a:defRPr/>
            </a:pPr>
            <a:r>
              <a:rPr kumimoji="0" lang="en-US" sz="20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The proposed activity will focus specifically on disentangling the effects of the two main radiation damage mechanisms, e.g., the surface damage due to ionizing effect and the bulk damage due to atomic displacement, with reference to 4D detectors toward more radiation resistance solutions.</a:t>
            </a:r>
          </a:p>
        </p:txBody>
      </p:sp>
      <p:sp>
        <p:nvSpPr>
          <p:cNvPr id="2" name="Titolo 1"/>
          <p:cNvSpPr>
            <a:spLocks noGrp="1"/>
          </p:cNvSpPr>
          <p:nvPr>
            <p:ph type="title"/>
          </p:nvPr>
        </p:nvSpPr>
        <p:spPr>
          <a:xfrm>
            <a:off x="254860" y="275573"/>
            <a:ext cx="11937140" cy="659705"/>
          </a:xfrm>
        </p:spPr>
        <p:txBody>
          <a:bodyPr>
            <a:normAutofit/>
          </a:bodyPr>
          <a:lstStyle/>
          <a:p>
            <a:r>
              <a:rPr lang="en-GB" sz="3600" dirty="0"/>
              <a:t>AIDAinnova - Motivations</a:t>
            </a:r>
          </a:p>
        </p:txBody>
      </p:sp>
      <p:sp>
        <p:nvSpPr>
          <p:cNvPr id="6" name="Segnaposto numero diapositiva 10">
            <a:extLst>
              <a:ext uri="{FF2B5EF4-FFF2-40B4-BE49-F238E27FC236}">
                <a16:creationId xmlns:a16="http://schemas.microsoft.com/office/drawing/2014/main" id="{4B4E50E3-BE2B-4BB9-9DA5-927BF8286DAA}"/>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4" name="Footer Placeholder 5">
            <a:extLst>
              <a:ext uri="{FF2B5EF4-FFF2-40B4-BE49-F238E27FC236}">
                <a16:creationId xmlns:a16="http://schemas.microsoft.com/office/drawing/2014/main" id="{6B9FDC8E-7D3D-B9E1-9183-31AF0DE07310}"/>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27327580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4E6FEFF-5F0A-890D-A5AD-E7978E603D3B}"/>
              </a:ext>
            </a:extLst>
          </p:cNvPr>
          <p:cNvSpPr>
            <a:spLocks noGrp="1"/>
          </p:cNvSpPr>
          <p:nvPr>
            <p:ph type="title"/>
          </p:nvPr>
        </p:nvSpPr>
        <p:spPr>
          <a:xfrm>
            <a:off x="0" y="103021"/>
            <a:ext cx="12192000" cy="659705"/>
          </a:xfrm>
        </p:spPr>
        <p:txBody>
          <a:bodyPr/>
          <a:lstStyle/>
          <a:p>
            <a:r>
              <a:rPr lang="en-US" sz="3600" dirty="0"/>
              <a:t>Simulation Results: </a:t>
            </a:r>
            <a:r>
              <a:rPr lang="it-IT" sz="3600" dirty="0" err="1"/>
              <a:t>Effect</a:t>
            </a:r>
            <a:r>
              <a:rPr lang="it-IT" sz="3600" dirty="0"/>
              <a:t> of the </a:t>
            </a:r>
            <a:r>
              <a:rPr lang="el-GR" sz="3600" dirty="0">
                <a:latin typeface="Times New Roman" panose="02020603050405020304" pitchFamily="18" charset="0"/>
                <a:cs typeface="Times New Roman" panose="02020603050405020304" pitchFamily="18" charset="0"/>
              </a:rPr>
              <a:t>η</a:t>
            </a:r>
            <a:r>
              <a:rPr lang="it-IT" sz="3600" baseline="-25000" dirty="0"/>
              <a:t>don</a:t>
            </a:r>
            <a:endParaRPr lang="it-IT" dirty="0"/>
          </a:p>
        </p:txBody>
      </p:sp>
      <p:pic>
        <p:nvPicPr>
          <p:cNvPr id="4" name="Picture 3">
            <a:extLst>
              <a:ext uri="{FF2B5EF4-FFF2-40B4-BE49-F238E27FC236}">
                <a16:creationId xmlns:a16="http://schemas.microsoft.com/office/drawing/2014/main" id="{5D73BFC4-9876-AA2C-A74D-EE61FDBDA287}"/>
              </a:ext>
            </a:extLst>
          </p:cNvPr>
          <p:cNvPicPr>
            <a:picLocks noChangeAspect="1"/>
          </p:cNvPicPr>
          <p:nvPr/>
        </p:nvPicPr>
        <p:blipFill>
          <a:blip r:embed="rId2">
            <a:extLst>
              <a:ext uri="{28A0092B-C50C-407E-A947-70E740481C1C}">
                <a14:useLocalDpi xmlns:a14="http://schemas.microsoft.com/office/drawing/2010/main" val="0"/>
              </a:ext>
            </a:extLst>
          </a:blip>
          <a:srcRect t="2951"/>
          <a:stretch/>
        </p:blipFill>
        <p:spPr>
          <a:xfrm>
            <a:off x="1560590" y="2527184"/>
            <a:ext cx="4679457" cy="3709293"/>
          </a:xfrm>
          <a:prstGeom prst="rect">
            <a:avLst/>
          </a:prstGeom>
        </p:spPr>
      </p:pic>
      <p:graphicFrame>
        <p:nvGraphicFramePr>
          <p:cNvPr id="5" name="Table 11">
            <a:extLst>
              <a:ext uri="{FF2B5EF4-FFF2-40B4-BE49-F238E27FC236}">
                <a16:creationId xmlns:a16="http://schemas.microsoft.com/office/drawing/2014/main" id="{31F4FF85-A67E-8E69-55EA-C887D62E762B}"/>
              </a:ext>
            </a:extLst>
          </p:cNvPr>
          <p:cNvGraphicFramePr>
            <a:graphicFrameLocks noGrp="1"/>
          </p:cNvGraphicFramePr>
          <p:nvPr/>
        </p:nvGraphicFramePr>
        <p:xfrm>
          <a:off x="6748050" y="838334"/>
          <a:ext cx="5120638" cy="1519637"/>
        </p:xfrm>
        <a:graphic>
          <a:graphicData uri="http://schemas.openxmlformats.org/drawingml/2006/table">
            <a:tbl>
              <a:tblPr firstRow="1" bandRow="1">
                <a:tableStyleId>{2D5ABB26-0587-4C30-8999-92F81FD0307C}</a:tableStyleId>
              </a:tblPr>
              <a:tblGrid>
                <a:gridCol w="961757">
                  <a:extLst>
                    <a:ext uri="{9D8B030D-6E8A-4147-A177-3AD203B41FA5}">
                      <a16:colId xmlns:a16="http://schemas.microsoft.com/office/drawing/2014/main" val="4184036100"/>
                    </a:ext>
                  </a:extLst>
                </a:gridCol>
                <a:gridCol w="934465">
                  <a:extLst>
                    <a:ext uri="{9D8B030D-6E8A-4147-A177-3AD203B41FA5}">
                      <a16:colId xmlns:a16="http://schemas.microsoft.com/office/drawing/2014/main" val="2521641834"/>
                    </a:ext>
                  </a:extLst>
                </a:gridCol>
                <a:gridCol w="949073">
                  <a:extLst>
                    <a:ext uri="{9D8B030D-6E8A-4147-A177-3AD203B41FA5}">
                      <a16:colId xmlns:a16="http://schemas.microsoft.com/office/drawing/2014/main" val="1104557335"/>
                    </a:ext>
                  </a:extLst>
                </a:gridCol>
                <a:gridCol w="840615">
                  <a:extLst>
                    <a:ext uri="{9D8B030D-6E8A-4147-A177-3AD203B41FA5}">
                      <a16:colId xmlns:a16="http://schemas.microsoft.com/office/drawing/2014/main" val="858084984"/>
                    </a:ext>
                  </a:extLst>
                </a:gridCol>
                <a:gridCol w="782680">
                  <a:extLst>
                    <a:ext uri="{9D8B030D-6E8A-4147-A177-3AD203B41FA5}">
                      <a16:colId xmlns:a16="http://schemas.microsoft.com/office/drawing/2014/main" val="4147948779"/>
                    </a:ext>
                  </a:extLst>
                </a:gridCol>
                <a:gridCol w="652048">
                  <a:extLst>
                    <a:ext uri="{9D8B030D-6E8A-4147-A177-3AD203B41FA5}">
                      <a16:colId xmlns:a16="http://schemas.microsoft.com/office/drawing/2014/main" val="629774008"/>
                    </a:ext>
                  </a:extLst>
                </a:gridCol>
              </a:tblGrid>
              <a:tr h="406400">
                <a:tc>
                  <a:txBody>
                    <a:bodyPr/>
                    <a:lstStyle/>
                    <a:p>
                      <a:pPr algn="ctr"/>
                      <a:r>
                        <a:rPr lang="en-US" sz="800" b="1" dirty="0">
                          <a:solidFill>
                            <a:schemeClr val="tx2">
                              <a:lumMod val="10000"/>
                            </a:schemeClr>
                          </a:solidFill>
                        </a:rPr>
                        <a:t>Defect number</a:t>
                      </a: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Type</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Energy level</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𝜎</a:t>
                      </a:r>
                      <a:r>
                        <a:rPr lang="en-US" sz="800" b="1" i="0" baseline="-25000" dirty="0">
                          <a:solidFill>
                            <a:schemeClr val="tx2">
                              <a:lumMod val="10000"/>
                            </a:schemeClr>
                          </a:solidFill>
                        </a:rPr>
                        <a:t>e</a:t>
                      </a:r>
                      <a:r>
                        <a:rPr lang="en-US" sz="800" b="1" i="0" baseline="0" dirty="0">
                          <a:solidFill>
                            <a:schemeClr val="tx2">
                              <a:lumMod val="10000"/>
                            </a:schemeClr>
                          </a:solidFill>
                        </a:rPr>
                        <a:t>[cm</a:t>
                      </a:r>
                      <a:r>
                        <a:rPr lang="en-US" sz="800" b="1" i="0" baseline="30000" dirty="0">
                          <a:solidFill>
                            <a:schemeClr val="tx2">
                              <a:lumMod val="10000"/>
                            </a:schemeClr>
                          </a:solidFill>
                        </a:rPr>
                        <a:t>-2</a:t>
                      </a:r>
                      <a:r>
                        <a:rPr lang="en-US" sz="800" b="1" i="0" baseline="0" dirty="0">
                          <a:solidFill>
                            <a:schemeClr val="tx2">
                              <a:lumMod val="10000"/>
                            </a:schemeClr>
                          </a:solidFill>
                        </a:rPr>
                        <a:t>]</a:t>
                      </a:r>
                      <a:endParaRPr lang="en-US" sz="800" b="1" i="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𝜎</a:t>
                      </a:r>
                      <a:r>
                        <a:rPr lang="en-US" sz="800" b="1" i="0" kern="1200" baseline="-25000" dirty="0">
                          <a:solidFill>
                            <a:schemeClr val="tx2">
                              <a:lumMod val="10000"/>
                            </a:schemeClr>
                          </a:solidFill>
                          <a:latin typeface="+mn-lt"/>
                          <a:ea typeface="+mn-ea"/>
                          <a:cs typeface="+mn-cs"/>
                        </a:rPr>
                        <a:t>h</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-2</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η</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-1</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375920">
                <a:tc>
                  <a:txBody>
                    <a:bodyPr/>
                    <a:lstStyle/>
                    <a:p>
                      <a:pPr marL="0" algn="ctr" defTabSz="685800" rtl="0" eaLnBrk="1" latinLnBrk="0" hangingPunct="1"/>
                      <a:r>
                        <a:rPr lang="en-US" sz="800" b="0" kern="1200">
                          <a:solidFill>
                            <a:schemeClr val="tx2">
                              <a:lumMod val="10000"/>
                            </a:schemeClr>
                          </a:solidFill>
                          <a:latin typeface="+mn-lt"/>
                          <a:ea typeface="+mn-ea"/>
                          <a:cs typeface="+mn-cs"/>
                        </a:rPr>
                        <a:t>1</a:t>
                      </a:r>
                      <a:endParaRPr lang="en-US" sz="800" b="0"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800" b="1" i="1" kern="1200" dirty="0">
                          <a:solidFill>
                            <a:schemeClr val="tx2">
                              <a:lumMod val="10000"/>
                            </a:schemeClr>
                          </a:solidFill>
                          <a:latin typeface="+mn-lt"/>
                          <a:ea typeface="+mn-ea"/>
                          <a:cs typeface="+mn-cs"/>
                        </a:rPr>
                        <a:t>Donor</a:t>
                      </a:r>
                    </a:p>
                  </a:txBody>
                  <a:tcPr marL="162560" marR="162560" marT="81280" marB="8128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0" kern="1200" dirty="0">
                          <a:solidFill>
                            <a:schemeClr val="tx2">
                              <a:lumMod val="10000"/>
                            </a:schemeClr>
                          </a:solidFill>
                          <a:latin typeface="+mn-lt"/>
                          <a:ea typeface="+mn-ea"/>
                          <a:cs typeface="+mn-cs"/>
                        </a:rPr>
                        <a:t>Ev+0.48</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800" b="0" i="1" kern="1200" dirty="0">
                          <a:solidFill>
                            <a:schemeClr val="tx2">
                              <a:lumMod val="10000"/>
                            </a:schemeClr>
                          </a:solidFill>
                          <a:latin typeface="+mn-lt"/>
                          <a:ea typeface="+mn-ea"/>
                          <a:cs typeface="+mn-cs"/>
                        </a:rPr>
                        <a:t>2x10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1400" b="0" i="1" u="none" strike="noStrike" kern="1200" cap="none" dirty="0">
                          <a:solidFill>
                            <a:srgbClr val="C00000"/>
                          </a:solidFill>
                          <a:latin typeface="+mn-lt"/>
                          <a:ea typeface="+mn-ea"/>
                          <a:cs typeface="+mn-cs"/>
                          <a:sym typeface="Arial"/>
                        </a:rPr>
                        <a:t>↓↑</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621587772"/>
                  </a:ext>
                </a:extLst>
              </a:tr>
              <a:tr h="452837">
                <a:tc>
                  <a:txBody>
                    <a:bodyPr/>
                    <a:lstStyle/>
                    <a:p>
                      <a:pPr algn="ctr"/>
                      <a:r>
                        <a:rPr lang="en-US" sz="800" b="0">
                          <a:solidFill>
                            <a:schemeClr val="tx2">
                              <a:lumMod val="10000"/>
                            </a:schemeClr>
                          </a:solidFill>
                        </a:rPr>
                        <a:t>2</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1" dirty="0">
                          <a:solidFill>
                            <a:schemeClr val="tx2">
                              <a:lumMod val="10000"/>
                            </a:schemeClr>
                          </a:solidFill>
                        </a:rPr>
                        <a:t>Acceptor</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0" i="0" dirty="0">
                          <a:solidFill>
                            <a:schemeClr val="tx2">
                              <a:lumMod val="10000"/>
                            </a:schemeClr>
                          </a:solidFill>
                        </a:rPr>
                        <a:t>EC-0.525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5x10</a:t>
                      </a:r>
                      <a:r>
                        <a:rPr lang="en-US" sz="800" b="0" i="1" kern="1200" baseline="30000" dirty="0">
                          <a:solidFill>
                            <a:schemeClr val="tx2">
                              <a:lumMod val="10000"/>
                            </a:schemeClr>
                          </a:solidFill>
                          <a:latin typeface="+mn-lt"/>
                          <a:ea typeface="+mn-ea"/>
                          <a:cs typeface="+mn-cs"/>
                        </a:rPr>
                        <a:t>-15</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800" b="0" i="1" u="none" strike="noStrike" kern="1200" cap="none" dirty="0">
                          <a:solidFill>
                            <a:schemeClr val="tx2">
                              <a:lumMod val="10000"/>
                            </a:schemeClr>
                          </a:solidFill>
                          <a:latin typeface="+mn-lt"/>
                          <a:ea typeface="+mn-ea"/>
                          <a:cs typeface="+mn-cs"/>
                          <a:sym typeface="Arial"/>
                        </a:rPr>
                        <a:t>1x10</a:t>
                      </a:r>
                      <a:r>
                        <a:rPr lang="en-US" sz="800" b="0" i="1" u="none" strike="noStrike" kern="1200" cap="none" baseline="30000" dirty="0">
                          <a:solidFill>
                            <a:schemeClr val="tx2">
                              <a:lumMod val="10000"/>
                            </a:schemeClr>
                          </a:solidFill>
                          <a:latin typeface="+mn-lt"/>
                          <a:ea typeface="+mn-ea"/>
                          <a:cs typeface="+mn-cs"/>
                          <a:sym typeface="Arial"/>
                        </a:rPr>
                        <a:t>-14</a:t>
                      </a:r>
                      <a:endParaRPr lang="en-US" sz="800" b="0" i="1" u="none" strike="noStrike" kern="1200" cap="none" dirty="0">
                        <a:solidFill>
                          <a:schemeClr val="tx2">
                            <a:lumMod val="10000"/>
                          </a:schemeClr>
                        </a:solidFill>
                        <a:latin typeface="+mn-lt"/>
                        <a:ea typeface="+mn-ea"/>
                        <a:cs typeface="+mn-cs"/>
                        <a:sym typeface="Aria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defTabSz="685800" rtl="0" eaLnBrk="1" latinLnBrk="0" hangingPunct="1">
                        <a:lnSpc>
                          <a:spcPct val="100000"/>
                        </a:lnSpc>
                        <a:spcBef>
                          <a:spcPts val="0"/>
                        </a:spcBef>
                        <a:spcAft>
                          <a:spcPts val="0"/>
                        </a:spcAft>
                        <a:buClr>
                          <a:srgbClr val="000000"/>
                        </a:buClr>
                        <a:buFont typeface="Arial"/>
                      </a:pPr>
                      <a:r>
                        <a:rPr lang="en-US" sz="800" b="0" i="0" u="none" strike="noStrike" cap="none" dirty="0">
                          <a:solidFill>
                            <a:schemeClr val="tx2">
                              <a:lumMod val="10000"/>
                            </a:schemeClr>
                          </a:solidFill>
                          <a:latin typeface="+mn-lt"/>
                          <a:ea typeface="+mn-ea"/>
                          <a:cs typeface="+mn-cs"/>
                          <a:sym typeface="Arial"/>
                        </a:rPr>
                        <a:t>0.5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284480">
                <a:tc>
                  <a:txBody>
                    <a:bodyPr/>
                    <a:lstStyle/>
                    <a:p>
                      <a:pPr algn="ctr"/>
                      <a:r>
                        <a:rPr lang="en-US" sz="800" b="0">
                          <a:solidFill>
                            <a:schemeClr val="tx2">
                              <a:lumMod val="10000"/>
                            </a:schemeClr>
                          </a:solidFill>
                        </a:rPr>
                        <a:t>3</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b="1">
                          <a:solidFill>
                            <a:schemeClr val="tx2">
                              <a:lumMod val="10000"/>
                            </a:schemeClr>
                          </a:solidFill>
                        </a:rPr>
                        <a:t>Acceptor</a:t>
                      </a:r>
                      <a:endParaRPr lang="en-US" sz="800" b="1" dirty="0">
                        <a:solidFill>
                          <a:schemeClr val="tx2">
                            <a:lumMod val="10000"/>
                          </a:schemeClr>
                        </a:solidFill>
                      </a:endParaRP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dirty="0">
                          <a:solidFill>
                            <a:schemeClr val="tx2">
                              <a:lumMod val="10000"/>
                            </a:schemeClr>
                          </a:solidFill>
                        </a:rPr>
                        <a:t>Ev+0.90</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u="none" strike="noStrike" cap="none" dirty="0">
                          <a:solidFill>
                            <a:schemeClr val="tx2">
                              <a:lumMod val="10000"/>
                            </a:schemeClr>
                          </a:solidFill>
                          <a:latin typeface="+mn-lt"/>
                          <a:ea typeface="+mn-ea"/>
                          <a:cs typeface="+mn-cs"/>
                          <a:sym typeface="Arial"/>
                        </a:rPr>
                        <a:t>36</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1216787"/>
                  </a:ext>
                </a:extLst>
              </a:tr>
            </a:tbl>
          </a:graphicData>
        </a:graphic>
      </p:graphicFrame>
      <p:sp>
        <p:nvSpPr>
          <p:cNvPr id="6" name="TextBox 22">
            <a:extLst>
              <a:ext uri="{FF2B5EF4-FFF2-40B4-BE49-F238E27FC236}">
                <a16:creationId xmlns:a16="http://schemas.microsoft.com/office/drawing/2014/main" id="{3CD53672-0DFF-BA15-119E-AA20E1B40342}"/>
              </a:ext>
            </a:extLst>
          </p:cNvPr>
          <p:cNvSpPr txBox="1"/>
          <p:nvPr/>
        </p:nvSpPr>
        <p:spPr>
          <a:xfrm>
            <a:off x="2365706" y="4084443"/>
            <a:ext cx="769689" cy="379656"/>
          </a:xfrm>
          <a:prstGeom prst="rect">
            <a:avLst/>
          </a:prstGeom>
          <a:noFill/>
          <a:ln>
            <a:noFill/>
          </a:ln>
        </p:spPr>
        <p:txBody>
          <a:bodyPr wrap="square" rtlCol="0">
            <a:spAutoFit/>
          </a:bodyPr>
          <a:lstStyle/>
          <a:p>
            <a:r>
              <a:rPr lang="el-GR" sz="1867" dirty="0">
                <a:solidFill>
                  <a:srgbClr val="FF0000"/>
                </a:solidFill>
                <a:latin typeface="Times New Roman" panose="02020603050405020304" pitchFamily="18" charset="0"/>
                <a:cs typeface="Times New Roman" panose="02020603050405020304" pitchFamily="18" charset="0"/>
              </a:rPr>
              <a:t>η </a:t>
            </a:r>
            <a:r>
              <a:rPr lang="it-IT" sz="1867" baseline="-25000" dirty="0">
                <a:solidFill>
                  <a:srgbClr val="FF0000"/>
                </a:solidFill>
              </a:rPr>
              <a:t>don</a:t>
            </a:r>
            <a:endParaRPr lang="en-US" sz="2400" dirty="0">
              <a:solidFill>
                <a:srgbClr val="FF0000"/>
              </a:solidFill>
            </a:endParaRPr>
          </a:p>
        </p:txBody>
      </p:sp>
      <p:cxnSp>
        <p:nvCxnSpPr>
          <p:cNvPr id="7" name="Straight Arrow Connector 23">
            <a:extLst>
              <a:ext uri="{FF2B5EF4-FFF2-40B4-BE49-F238E27FC236}">
                <a16:creationId xmlns:a16="http://schemas.microsoft.com/office/drawing/2014/main" id="{EA52FF9B-FA31-3BCA-8E74-0DBB524D7465}"/>
              </a:ext>
            </a:extLst>
          </p:cNvPr>
          <p:cNvCxnSpPr>
            <a:cxnSpLocks/>
          </p:cNvCxnSpPr>
          <p:nvPr/>
        </p:nvCxnSpPr>
        <p:spPr>
          <a:xfrm flipV="1">
            <a:off x="2428720" y="4001041"/>
            <a:ext cx="0" cy="669736"/>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FD7E433-2AE6-2227-6115-26D50EC5D75C}"/>
              </a:ext>
            </a:extLst>
          </p:cNvPr>
          <p:cNvCxnSpPr>
            <a:cxnSpLocks/>
          </p:cNvCxnSpPr>
          <p:nvPr/>
        </p:nvCxnSpPr>
        <p:spPr>
          <a:xfrm flipH="1" flipV="1">
            <a:off x="3493917" y="4112451"/>
            <a:ext cx="255123" cy="558327"/>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14">
            <a:extLst>
              <a:ext uri="{FF2B5EF4-FFF2-40B4-BE49-F238E27FC236}">
                <a16:creationId xmlns:a16="http://schemas.microsoft.com/office/drawing/2014/main" id="{EE356D80-C860-D40C-D7A3-22202A83004E}"/>
              </a:ext>
            </a:extLst>
          </p:cNvPr>
          <p:cNvCxnSpPr>
            <a:cxnSpLocks/>
          </p:cNvCxnSpPr>
          <p:nvPr/>
        </p:nvCxnSpPr>
        <p:spPr>
          <a:xfrm flipH="1">
            <a:off x="4541521" y="4012691"/>
            <a:ext cx="805364" cy="0"/>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0" name="TextBox 17">
            <a:extLst>
              <a:ext uri="{FF2B5EF4-FFF2-40B4-BE49-F238E27FC236}">
                <a16:creationId xmlns:a16="http://schemas.microsoft.com/office/drawing/2014/main" id="{5A4BE990-4D99-1F5E-D698-DF523FF05182}"/>
              </a:ext>
            </a:extLst>
          </p:cNvPr>
          <p:cNvSpPr txBox="1"/>
          <p:nvPr/>
        </p:nvSpPr>
        <p:spPr>
          <a:xfrm>
            <a:off x="3040853" y="3748546"/>
            <a:ext cx="925860" cy="461665"/>
          </a:xfrm>
          <a:prstGeom prst="rect">
            <a:avLst/>
          </a:prstGeom>
          <a:noFill/>
        </p:spPr>
        <p:txBody>
          <a:bodyPr wrap="square" rtlCol="0">
            <a:spAutoFit/>
          </a:bodyPr>
          <a:lstStyle/>
          <a:p>
            <a:r>
              <a:rPr lang="en-US" sz="2400" dirty="0">
                <a:solidFill>
                  <a:srgbClr val="FF0000"/>
                </a:solidFill>
              </a:rPr>
              <a:t>I leak</a:t>
            </a:r>
          </a:p>
        </p:txBody>
      </p:sp>
      <p:sp>
        <p:nvSpPr>
          <p:cNvPr id="11" name="TextBox 18">
            <a:extLst>
              <a:ext uri="{FF2B5EF4-FFF2-40B4-BE49-F238E27FC236}">
                <a16:creationId xmlns:a16="http://schemas.microsoft.com/office/drawing/2014/main" id="{5E528EEA-BEED-4714-DC34-2A82DE21080B}"/>
              </a:ext>
            </a:extLst>
          </p:cNvPr>
          <p:cNvSpPr txBox="1"/>
          <p:nvPr/>
        </p:nvSpPr>
        <p:spPr>
          <a:xfrm>
            <a:off x="4739045" y="4176646"/>
            <a:ext cx="1012481" cy="461665"/>
          </a:xfrm>
          <a:prstGeom prst="rect">
            <a:avLst/>
          </a:prstGeom>
          <a:noFill/>
        </p:spPr>
        <p:txBody>
          <a:bodyPr wrap="square" rtlCol="0">
            <a:spAutoFit/>
          </a:bodyPr>
          <a:lstStyle/>
          <a:p>
            <a:r>
              <a:rPr lang="en-US" sz="2400" dirty="0" err="1">
                <a:solidFill>
                  <a:srgbClr val="FF0000"/>
                </a:solidFill>
              </a:rPr>
              <a:t>Vbd</a:t>
            </a:r>
            <a:endParaRPr lang="en-US" sz="2400" dirty="0">
              <a:solidFill>
                <a:srgbClr val="FF0000"/>
              </a:solidFill>
            </a:endParaRPr>
          </a:p>
        </p:txBody>
      </p:sp>
      <p:pic>
        <p:nvPicPr>
          <p:cNvPr id="13" name="Picture 20">
            <a:extLst>
              <a:ext uri="{FF2B5EF4-FFF2-40B4-BE49-F238E27FC236}">
                <a16:creationId xmlns:a16="http://schemas.microsoft.com/office/drawing/2014/main" id="{D6DA49AE-7E7E-4EC6-532A-451DBF76D291}"/>
              </a:ext>
            </a:extLst>
          </p:cNvPr>
          <p:cNvPicPr>
            <a:picLocks noChangeAspect="1"/>
          </p:cNvPicPr>
          <p:nvPr/>
        </p:nvPicPr>
        <p:blipFill>
          <a:blip r:embed="rId3"/>
          <a:stretch>
            <a:fillRect/>
          </a:stretch>
        </p:blipFill>
        <p:spPr>
          <a:xfrm>
            <a:off x="4996627" y="4622810"/>
            <a:ext cx="1012483" cy="1026844"/>
          </a:xfrm>
          <a:prstGeom prst="rect">
            <a:avLst/>
          </a:prstGeom>
        </p:spPr>
      </p:pic>
      <p:sp>
        <p:nvSpPr>
          <p:cNvPr id="14" name="TextBox 27">
            <a:extLst>
              <a:ext uri="{FF2B5EF4-FFF2-40B4-BE49-F238E27FC236}">
                <a16:creationId xmlns:a16="http://schemas.microsoft.com/office/drawing/2014/main" id="{CFE7137C-99AB-D2C1-1513-BE9FD113972D}"/>
              </a:ext>
            </a:extLst>
          </p:cNvPr>
          <p:cNvSpPr txBox="1"/>
          <p:nvPr/>
        </p:nvSpPr>
        <p:spPr>
          <a:xfrm>
            <a:off x="626600" y="613832"/>
            <a:ext cx="6547437" cy="1633524"/>
          </a:xfrm>
          <a:prstGeom prst="rect">
            <a:avLst/>
          </a:prstGeom>
          <a:noFill/>
        </p:spPr>
        <p:txBody>
          <a:bodyPr wrap="square">
            <a:spAutoFit/>
          </a:bodyPr>
          <a:lstStyle/>
          <a:p>
            <a:pPr marL="380990" indent="-380990">
              <a:lnSpc>
                <a:spcPct val="200000"/>
              </a:lnSpc>
              <a:buFont typeface="Wingdings" panose="05000000000000000000" pitchFamily="2" charset="2"/>
              <a:buChar char="Ø"/>
            </a:pPr>
            <a:r>
              <a:rPr lang="el-GR" sz="2133" b="1" dirty="0">
                <a:solidFill>
                  <a:schemeClr val="tx2">
                    <a:lumMod val="50000"/>
                  </a:schemeClr>
                </a:solidFill>
                <a:latin typeface="Times New Roman" panose="02020603050405020304" pitchFamily="18" charset="0"/>
                <a:cs typeface="Times New Roman" panose="02020603050405020304" pitchFamily="18" charset="0"/>
              </a:rPr>
              <a:t>Φ</a:t>
            </a:r>
            <a:r>
              <a:rPr lang="fr-FR" sz="2133" b="1" dirty="0">
                <a:solidFill>
                  <a:schemeClr val="tx2">
                    <a:lumMod val="50000"/>
                  </a:schemeClr>
                </a:solidFill>
                <a:latin typeface="Times New Roman" panose="02020603050405020304" pitchFamily="18" charset="0"/>
                <a:cs typeface="Times New Roman" panose="02020603050405020304" pitchFamily="18" charset="0"/>
              </a:rPr>
              <a:t>= 1e16 </a:t>
            </a:r>
            <a:r>
              <a:rPr lang="fr-FR" sz="2133" b="1" dirty="0" err="1">
                <a:solidFill>
                  <a:schemeClr val="tx2">
                    <a:lumMod val="50000"/>
                  </a:schemeClr>
                </a:solidFill>
                <a:latin typeface="Times New Roman" panose="02020603050405020304" pitchFamily="18" charset="0"/>
                <a:cs typeface="Times New Roman" panose="02020603050405020304" pitchFamily="18" charset="0"/>
              </a:rPr>
              <a:t>n</a:t>
            </a:r>
            <a:r>
              <a:rPr lang="fr-FR" sz="2133" b="1" baseline="-25000" dirty="0" err="1">
                <a:solidFill>
                  <a:schemeClr val="tx2">
                    <a:lumMod val="50000"/>
                  </a:schemeClr>
                </a:solidFill>
                <a:latin typeface="Times New Roman" panose="02020603050405020304" pitchFamily="18" charset="0"/>
                <a:cs typeface="Times New Roman" panose="02020603050405020304" pitchFamily="18" charset="0"/>
              </a:rPr>
              <a:t>eq</a:t>
            </a:r>
            <a:r>
              <a:rPr lang="fr-FR" sz="2133" b="1" dirty="0">
                <a:solidFill>
                  <a:schemeClr val="tx2">
                    <a:lumMod val="50000"/>
                  </a:schemeClr>
                </a:solidFill>
                <a:latin typeface="Times New Roman" panose="02020603050405020304" pitchFamily="18" charset="0"/>
                <a:cs typeface="Times New Roman" panose="02020603050405020304" pitchFamily="18" charset="0"/>
              </a:rPr>
              <a:t>\cm</a:t>
            </a:r>
            <a:r>
              <a:rPr lang="fr-FR" sz="2133" b="1" baseline="30000" dirty="0">
                <a:solidFill>
                  <a:schemeClr val="tx2">
                    <a:lumMod val="50000"/>
                  </a:schemeClr>
                </a:solidFill>
                <a:latin typeface="Times New Roman" panose="02020603050405020304" pitchFamily="18" charset="0"/>
                <a:cs typeface="Times New Roman" panose="02020603050405020304" pitchFamily="18" charset="0"/>
              </a:rPr>
              <a:t>2</a:t>
            </a:r>
          </a:p>
          <a:p>
            <a:pPr marL="380990" indent="-380990">
              <a:buFont typeface="Wingdings" panose="05000000000000000000" pitchFamily="2" charset="2"/>
              <a:buChar char="Ø"/>
            </a:pPr>
            <a:r>
              <a:rPr lang="en-GB" sz="2133" b="1" dirty="0">
                <a:solidFill>
                  <a:schemeClr val="accent2">
                    <a:lumMod val="50000"/>
                  </a:schemeClr>
                </a:solidFill>
                <a:latin typeface="Times New Roman" panose="02020603050405020304" pitchFamily="18" charset="0"/>
                <a:cs typeface="Times New Roman" panose="02020603050405020304" pitchFamily="18" charset="0"/>
              </a:rPr>
              <a:t>T=248 K</a:t>
            </a:r>
          </a:p>
          <a:p>
            <a:pPr marL="380990" indent="-380990">
              <a:lnSpc>
                <a:spcPct val="200000"/>
              </a:lnSpc>
              <a:buFont typeface="Wingdings" panose="05000000000000000000" pitchFamily="2" charset="2"/>
              <a:buChar char="Ø"/>
            </a:pP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Van </a:t>
            </a:r>
            <a:r>
              <a:rPr lang="en-US" sz="2133" b="1" dirty="0" err="1">
                <a:solidFill>
                  <a:schemeClr val="tx1">
                    <a:lumMod val="60000"/>
                    <a:lumOff val="40000"/>
                  </a:schemeClr>
                </a:solidFill>
                <a:latin typeface="Times New Roman" panose="02020603050405020304" pitchFamily="18" charset="0"/>
                <a:cs typeface="Times New Roman" panose="02020603050405020304" pitchFamily="18" charset="0"/>
              </a:rPr>
              <a:t>Overstraeten</a:t>
            </a: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 de Man model</a:t>
            </a:r>
          </a:p>
        </p:txBody>
      </p:sp>
      <p:grpSp>
        <p:nvGrpSpPr>
          <p:cNvPr id="18" name="Gruppo 17">
            <a:extLst>
              <a:ext uri="{FF2B5EF4-FFF2-40B4-BE49-F238E27FC236}">
                <a16:creationId xmlns:a16="http://schemas.microsoft.com/office/drawing/2014/main" id="{2FA32E45-19CE-F1AE-5486-985AC19D0C77}"/>
              </a:ext>
            </a:extLst>
          </p:cNvPr>
          <p:cNvGrpSpPr/>
          <p:nvPr/>
        </p:nvGrpSpPr>
        <p:grpSpPr>
          <a:xfrm>
            <a:off x="6660804" y="2535104"/>
            <a:ext cx="4294296" cy="3634041"/>
            <a:chOff x="6660804" y="2535104"/>
            <a:chExt cx="4294296" cy="3634041"/>
          </a:xfrm>
        </p:grpSpPr>
        <p:pic>
          <p:nvPicPr>
            <p:cNvPr id="3" name="Picture 21">
              <a:extLst>
                <a:ext uri="{FF2B5EF4-FFF2-40B4-BE49-F238E27FC236}">
                  <a16:creationId xmlns:a16="http://schemas.microsoft.com/office/drawing/2014/main" id="{D5C20BAF-8110-3059-E4DE-08CF698A1F64}"/>
                </a:ext>
              </a:extLst>
            </p:cNvPr>
            <p:cNvPicPr>
              <a:picLocks noChangeAspect="1"/>
            </p:cNvPicPr>
            <p:nvPr/>
          </p:nvPicPr>
          <p:blipFill>
            <a:blip r:embed="rId4"/>
            <a:srcRect l="915" r="915"/>
            <a:stretch/>
          </p:blipFill>
          <p:spPr>
            <a:xfrm>
              <a:off x="6660804" y="2535104"/>
              <a:ext cx="4294296" cy="3634041"/>
            </a:xfrm>
            <a:prstGeom prst="rect">
              <a:avLst/>
            </a:prstGeom>
            <a:solidFill>
              <a:srgbClr val="FFFFFF"/>
            </a:solidFill>
          </p:spPr>
        </p:pic>
        <p:cxnSp>
          <p:nvCxnSpPr>
            <p:cNvPr id="12" name="Straight Arrow Connector 29">
              <a:extLst>
                <a:ext uri="{FF2B5EF4-FFF2-40B4-BE49-F238E27FC236}">
                  <a16:creationId xmlns:a16="http://schemas.microsoft.com/office/drawing/2014/main" id="{EFEAF0F1-0C0D-922A-23AB-746705F6D90D}"/>
                </a:ext>
              </a:extLst>
            </p:cNvPr>
            <p:cNvCxnSpPr>
              <a:cxnSpLocks/>
            </p:cNvCxnSpPr>
            <p:nvPr/>
          </p:nvCxnSpPr>
          <p:spPr>
            <a:xfrm rot="5400000" flipH="1">
              <a:off x="8479883" y="4067451"/>
              <a:ext cx="1239133" cy="0"/>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6" name="TextBox 34">
              <a:extLst>
                <a:ext uri="{FF2B5EF4-FFF2-40B4-BE49-F238E27FC236}">
                  <a16:creationId xmlns:a16="http://schemas.microsoft.com/office/drawing/2014/main" id="{E2F99B36-FAA3-7BA1-1A5E-013CDB584B76}"/>
                </a:ext>
              </a:extLst>
            </p:cNvPr>
            <p:cNvSpPr txBox="1"/>
            <p:nvPr/>
          </p:nvSpPr>
          <p:spPr>
            <a:xfrm>
              <a:off x="8730399" y="4816635"/>
              <a:ext cx="1012481" cy="461665"/>
            </a:xfrm>
            <a:prstGeom prst="rect">
              <a:avLst/>
            </a:prstGeom>
            <a:noFill/>
          </p:spPr>
          <p:txBody>
            <a:bodyPr wrap="square" rtlCol="0">
              <a:spAutoFit/>
            </a:bodyPr>
            <a:lstStyle/>
            <a:p>
              <a:r>
                <a:rPr lang="en-US" sz="2400" dirty="0" err="1">
                  <a:solidFill>
                    <a:srgbClr val="FF0000"/>
                  </a:solidFill>
                </a:rPr>
                <a:t>V</a:t>
              </a:r>
              <a:r>
                <a:rPr lang="en-US" sz="2400" baseline="-25000" dirty="0" err="1">
                  <a:solidFill>
                    <a:srgbClr val="FF0000"/>
                  </a:solidFill>
                </a:rPr>
                <a:t>dep</a:t>
              </a:r>
              <a:endParaRPr lang="en-US" sz="2400" baseline="-25000" dirty="0">
                <a:solidFill>
                  <a:srgbClr val="FF0000"/>
                </a:solidFill>
              </a:endParaRPr>
            </a:p>
          </p:txBody>
        </p:sp>
      </p:grpSp>
      <p:sp>
        <p:nvSpPr>
          <p:cNvPr id="17" name="Segnaposto numero diapositiva 10">
            <a:extLst>
              <a:ext uri="{FF2B5EF4-FFF2-40B4-BE49-F238E27FC236}">
                <a16:creationId xmlns:a16="http://schemas.microsoft.com/office/drawing/2014/main" id="{4B168A62-33DD-260F-7D61-713F8A67AB76}"/>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19" name="Footer Placeholder 5">
            <a:extLst>
              <a:ext uri="{FF2B5EF4-FFF2-40B4-BE49-F238E27FC236}">
                <a16:creationId xmlns:a16="http://schemas.microsoft.com/office/drawing/2014/main" id="{E2DFE4F4-EBEB-9B9E-DCE5-5CB29D825A9C}"/>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277632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8A77A-25F1-4472-485C-666B4FC85FE7}"/>
            </a:ext>
          </a:extLst>
        </p:cNvPr>
        <p:cNvGrpSpPr/>
        <p:nvPr/>
      </p:nvGrpSpPr>
      <p:grpSpPr>
        <a:xfrm>
          <a:off x="0" y="0"/>
          <a:ext cx="0" cy="0"/>
          <a:chOff x="0" y="0"/>
          <a:chExt cx="0" cy="0"/>
        </a:xfrm>
      </p:grpSpPr>
      <p:sp>
        <p:nvSpPr>
          <p:cNvPr id="11" name="Rectangle 10">
            <a:extLst>
              <a:ext uri="{FF2B5EF4-FFF2-40B4-BE49-F238E27FC236}">
                <a16:creationId xmlns:a16="http://schemas.microsoft.com/office/drawing/2014/main" id="{31A14824-D6DB-0D2F-D14C-F81A60B2BA77}"/>
              </a:ext>
            </a:extLst>
          </p:cNvPr>
          <p:cNvSpPr/>
          <p:nvPr/>
        </p:nvSpPr>
        <p:spPr>
          <a:xfrm>
            <a:off x="5833486" y="1077143"/>
            <a:ext cx="6143843" cy="5230079"/>
          </a:xfrm>
          <a:prstGeom prst="rect">
            <a:avLst/>
          </a:prstGeom>
          <a:solidFill>
            <a:schemeClr val="accent5">
              <a:lumMod val="20000"/>
              <a:lumOff val="80000"/>
              <a:alpha val="3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593028F-26B2-A66F-0460-2E12C8C9E245}"/>
              </a:ext>
            </a:extLst>
          </p:cNvPr>
          <p:cNvSpPr/>
          <p:nvPr/>
        </p:nvSpPr>
        <p:spPr>
          <a:xfrm>
            <a:off x="248575" y="1108671"/>
            <a:ext cx="5335478" cy="5230079"/>
          </a:xfrm>
          <a:prstGeom prst="rect">
            <a:avLst/>
          </a:prstGeom>
          <a:solidFill>
            <a:schemeClr val="accent6">
              <a:lumMod val="20000"/>
              <a:lumOff val="80000"/>
              <a:alpha val="3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4B436EEA-B9E9-23BE-A86B-BA4B7F230509}"/>
              </a:ext>
            </a:extLst>
          </p:cNvPr>
          <p:cNvSpPr>
            <a:spLocks noGrp="1"/>
          </p:cNvSpPr>
          <p:nvPr>
            <p:ph type="title"/>
          </p:nvPr>
        </p:nvSpPr>
        <p:spPr/>
        <p:txBody>
          <a:bodyPr>
            <a:normAutofit/>
          </a:bodyPr>
          <a:lstStyle/>
          <a:p>
            <a:r>
              <a:rPr lang="en-US" sz="3600" dirty="0">
                <a:solidFill>
                  <a:srgbClr val="000099"/>
                </a:solidFill>
                <a:effectLst>
                  <a:outerShdw blurRad="38100" dist="38100" dir="2700000" algn="tl">
                    <a:srgbClr val="000000">
                      <a:alpha val="43137"/>
                    </a:srgbClr>
                  </a:outerShdw>
                </a:effectLst>
                <a:latin typeface="Tahoma" panose="020B0604030504040204" pitchFamily="34" charset="0"/>
              </a:rPr>
              <a:t>Next step: CCE measurements and simulations</a:t>
            </a:r>
          </a:p>
        </p:txBody>
      </p:sp>
      <p:sp>
        <p:nvSpPr>
          <p:cNvPr id="4" name="Segnaposto numero diapositiva 3">
            <a:extLst>
              <a:ext uri="{FF2B5EF4-FFF2-40B4-BE49-F238E27FC236}">
                <a16:creationId xmlns:a16="http://schemas.microsoft.com/office/drawing/2014/main" id="{A4AEF034-089A-7EE1-ADBF-9687D63772E7}"/>
              </a:ext>
            </a:extLst>
          </p:cNvPr>
          <p:cNvSpPr>
            <a:spLocks noGrp="1"/>
          </p:cNvSpPr>
          <p:nvPr>
            <p:ph type="sldNum" sz="quarter" idx="10"/>
          </p:nvPr>
        </p:nvSpPr>
        <p:spPr/>
        <p:txBody>
          <a:bodyPr/>
          <a:lstStyle/>
          <a:p>
            <a:pPr>
              <a:defRPr/>
            </a:pPr>
            <a:fld id="{EB542AD1-FD79-48C3-8F1B-05AB0F33E917}" type="slidenum">
              <a:rPr lang="en-US" altLang="it-IT" smtClean="0"/>
              <a:pPr>
                <a:defRPr/>
              </a:pPr>
              <a:t>21</a:t>
            </a:fld>
            <a:endParaRPr lang="en-US" altLang="it-IT"/>
          </a:p>
        </p:txBody>
      </p:sp>
      <p:sp>
        <p:nvSpPr>
          <p:cNvPr id="3" name="Segnaposto contenuto 2">
            <a:extLst>
              <a:ext uri="{FF2B5EF4-FFF2-40B4-BE49-F238E27FC236}">
                <a16:creationId xmlns:a16="http://schemas.microsoft.com/office/drawing/2014/main" id="{113B3FBB-0D75-039D-3E12-CF6324AE0F33}"/>
              </a:ext>
            </a:extLst>
          </p:cNvPr>
          <p:cNvSpPr>
            <a:spLocks noGrp="1"/>
          </p:cNvSpPr>
          <p:nvPr>
            <p:ph idx="4294967295"/>
          </p:nvPr>
        </p:nvSpPr>
        <p:spPr>
          <a:xfrm>
            <a:off x="2273808" y="6466010"/>
            <a:ext cx="10515600" cy="596900"/>
          </a:xfrm>
        </p:spPr>
        <p:txBody>
          <a:bodyPr/>
          <a:lstStyle/>
          <a:p>
            <a:pPr marL="0" indent="0">
              <a:buNone/>
            </a:pPr>
            <a:r>
              <a:rPr lang="da-DK" sz="1867">
                <a:latin typeface="ArialUnicodeMS"/>
              </a:rPr>
              <a:t>From A. Boughedda et al 2021 JINST 16 C10006</a:t>
            </a:r>
            <a:endParaRPr lang="it-IT" sz="1867"/>
          </a:p>
        </p:txBody>
      </p:sp>
      <p:sp>
        <p:nvSpPr>
          <p:cNvPr id="17" name="CasellaDiTesto 16">
            <a:extLst>
              <a:ext uri="{FF2B5EF4-FFF2-40B4-BE49-F238E27FC236}">
                <a16:creationId xmlns:a16="http://schemas.microsoft.com/office/drawing/2014/main" id="{A1C1D2E7-EA25-3F83-32A5-A27834AC8721}"/>
              </a:ext>
            </a:extLst>
          </p:cNvPr>
          <p:cNvSpPr txBox="1"/>
          <p:nvPr/>
        </p:nvSpPr>
        <p:spPr>
          <a:xfrm>
            <a:off x="9517448" y="4473376"/>
            <a:ext cx="2565695" cy="1754326"/>
          </a:xfrm>
          <a:prstGeom prst="rect">
            <a:avLst/>
          </a:prstGeom>
          <a:noFill/>
        </p:spPr>
        <p:txBody>
          <a:bodyPr wrap="square" rtlCol="0">
            <a:spAutoFit/>
          </a:bodyPr>
          <a:lstStyle/>
          <a:p>
            <a:pPr algn="l"/>
            <a:r>
              <a:rPr lang="en-US" dirty="0">
                <a:latin typeface="Tahoma" panose="020B0604030504040204" pitchFamily="34" charset="0"/>
                <a:ea typeface="Tahoma" panose="020B0604030504040204" pitchFamily="34" charset="0"/>
                <a:cs typeface="Tahoma" panose="020B0604030504040204" pitchFamily="34" charset="0"/>
              </a:rPr>
              <a:t>Average signal efficiency vs. reverse voltage for all pixel geometries irradiated at</a:t>
            </a:r>
          </a:p>
          <a:p>
            <a:pPr algn="l"/>
            <a:r>
              <a:rPr lang="fr-FR" dirty="0">
                <a:latin typeface="Tahoma" panose="020B0604030504040204" pitchFamily="34" charset="0"/>
                <a:ea typeface="Tahoma" panose="020B0604030504040204" pitchFamily="34" charset="0"/>
                <a:cs typeface="Tahoma" panose="020B0604030504040204" pitchFamily="34" charset="0"/>
              </a:rPr>
              <a:t>2 × 10</a:t>
            </a:r>
            <a:r>
              <a:rPr lang="fr-FR" baseline="30000" dirty="0">
                <a:latin typeface="Tahoma" panose="020B0604030504040204" pitchFamily="34" charset="0"/>
                <a:ea typeface="Tahoma" panose="020B0604030504040204" pitchFamily="34" charset="0"/>
                <a:cs typeface="Tahoma" panose="020B0604030504040204" pitchFamily="34" charset="0"/>
              </a:rPr>
              <a:t>16</a:t>
            </a:r>
            <a:r>
              <a:rPr lang="fr-FR" dirty="0">
                <a:latin typeface="Tahoma" panose="020B0604030504040204" pitchFamily="34" charset="0"/>
                <a:ea typeface="Tahoma" panose="020B0604030504040204" pitchFamily="34" charset="0"/>
                <a:cs typeface="Tahoma" panose="020B0604030504040204" pitchFamily="34" charset="0"/>
              </a:rPr>
              <a:t> </a:t>
            </a:r>
            <a:r>
              <a:rPr lang="fr-FR" dirty="0" err="1">
                <a:latin typeface="Tahoma" panose="020B0604030504040204" pitchFamily="34" charset="0"/>
                <a:ea typeface="Tahoma" panose="020B0604030504040204" pitchFamily="34" charset="0"/>
                <a:cs typeface="Tahoma" panose="020B0604030504040204" pitchFamily="34" charset="0"/>
              </a:rPr>
              <a:t>n</a:t>
            </a:r>
            <a:r>
              <a:rPr lang="fr-FR" baseline="-25000" dirty="0" err="1">
                <a:latin typeface="Tahoma" panose="020B0604030504040204" pitchFamily="34" charset="0"/>
                <a:ea typeface="Tahoma" panose="020B0604030504040204" pitchFamily="34" charset="0"/>
                <a:cs typeface="Tahoma" panose="020B0604030504040204" pitchFamily="34" charset="0"/>
              </a:rPr>
              <a:t>eq</a:t>
            </a:r>
            <a:r>
              <a:rPr lang="fr-FR" dirty="0">
                <a:latin typeface="Tahoma" panose="020B0604030504040204" pitchFamily="34" charset="0"/>
                <a:ea typeface="Tahoma" panose="020B0604030504040204" pitchFamily="34" charset="0"/>
                <a:cs typeface="Tahoma" panose="020B0604030504040204" pitchFamily="34" charset="0"/>
              </a:rPr>
              <a:t> cm</a:t>
            </a:r>
            <a:r>
              <a:rPr lang="fr-FR" baseline="30000" dirty="0">
                <a:latin typeface="Tahoma" panose="020B0604030504040204" pitchFamily="34" charset="0"/>
                <a:ea typeface="Tahoma" panose="020B0604030504040204" pitchFamily="34" charset="0"/>
                <a:cs typeface="Tahoma" panose="020B0604030504040204" pitchFamily="34" charset="0"/>
              </a:rPr>
              <a:t>−2</a:t>
            </a:r>
            <a:endParaRPr lang="it-IT" dirty="0">
              <a:latin typeface="Tahoma" panose="020B0604030504040204" pitchFamily="34" charset="0"/>
              <a:ea typeface="Tahoma" panose="020B0604030504040204" pitchFamily="34" charset="0"/>
              <a:cs typeface="Tahoma" panose="020B0604030504040204" pitchFamily="34" charset="0"/>
            </a:endParaRPr>
          </a:p>
        </p:txBody>
      </p:sp>
      <p:pic>
        <p:nvPicPr>
          <p:cNvPr id="5" name="Immagine 4">
            <a:extLst>
              <a:ext uri="{FF2B5EF4-FFF2-40B4-BE49-F238E27FC236}">
                <a16:creationId xmlns:a16="http://schemas.microsoft.com/office/drawing/2014/main" id="{8ECC307E-F8EA-171C-562E-1EAC59E2B3B3}"/>
              </a:ext>
            </a:extLst>
          </p:cNvPr>
          <p:cNvPicPr>
            <a:picLocks noChangeAspect="1"/>
          </p:cNvPicPr>
          <p:nvPr/>
        </p:nvPicPr>
        <p:blipFill>
          <a:blip r:embed="rId2"/>
          <a:stretch>
            <a:fillRect/>
          </a:stretch>
        </p:blipFill>
        <p:spPr>
          <a:xfrm>
            <a:off x="5727672" y="3436180"/>
            <a:ext cx="3667197" cy="2966200"/>
          </a:xfrm>
          <a:prstGeom prst="rect">
            <a:avLst/>
          </a:prstGeom>
        </p:spPr>
      </p:pic>
      <p:grpSp>
        <p:nvGrpSpPr>
          <p:cNvPr id="7" name="Group 16">
            <a:extLst>
              <a:ext uri="{FF2B5EF4-FFF2-40B4-BE49-F238E27FC236}">
                <a16:creationId xmlns:a16="http://schemas.microsoft.com/office/drawing/2014/main" id="{01628D28-7C89-C418-3C1B-F45BB1E79F97}"/>
              </a:ext>
            </a:extLst>
          </p:cNvPr>
          <p:cNvGrpSpPr/>
          <p:nvPr/>
        </p:nvGrpSpPr>
        <p:grpSpPr>
          <a:xfrm>
            <a:off x="9316982" y="961594"/>
            <a:ext cx="2877498" cy="3013469"/>
            <a:chOff x="1979417" y="2791514"/>
            <a:chExt cx="2877498" cy="3013469"/>
          </a:xfrm>
        </p:grpSpPr>
        <p:pic>
          <p:nvPicPr>
            <p:cNvPr id="10" name="Picture 9">
              <a:extLst>
                <a:ext uri="{FF2B5EF4-FFF2-40B4-BE49-F238E27FC236}">
                  <a16:creationId xmlns:a16="http://schemas.microsoft.com/office/drawing/2014/main" id="{58349BBF-AF45-E970-7E97-F56C232C15D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175513" y="2791514"/>
              <a:ext cx="2464251" cy="2467406"/>
            </a:xfrm>
            <a:prstGeom prst="rect">
              <a:avLst/>
            </a:prstGeom>
          </p:spPr>
        </p:pic>
        <p:sp>
          <p:nvSpPr>
            <p:cNvPr id="15" name="TextBox 14">
              <a:extLst>
                <a:ext uri="{FF2B5EF4-FFF2-40B4-BE49-F238E27FC236}">
                  <a16:creationId xmlns:a16="http://schemas.microsoft.com/office/drawing/2014/main" id="{C8290863-BDC6-931E-F425-972C7BA1B0CF}"/>
                </a:ext>
              </a:extLst>
            </p:cNvPr>
            <p:cNvSpPr txBox="1"/>
            <p:nvPr/>
          </p:nvSpPr>
          <p:spPr>
            <a:xfrm>
              <a:off x="1979417" y="5158653"/>
              <a:ext cx="2877498" cy="646330"/>
            </a:xfrm>
            <a:prstGeom prst="rect">
              <a:avLst/>
            </a:prstGeom>
            <a:noFill/>
          </p:spPr>
          <p:txBody>
            <a:bodyPr wrap="square" rtlCol="0">
              <a:spAutoFit/>
            </a:bodyPr>
            <a:lstStyle/>
            <a:p>
              <a:pPr algn="ctr"/>
              <a:r>
                <a:rPr lang="en-US" dirty="0">
                  <a:latin typeface="Tahoma" panose="020B0604030504040204" pitchFamily="34" charset="0"/>
                  <a:ea typeface="Tahoma" panose="020B0604030504040204" pitchFamily="34" charset="0"/>
                  <a:cs typeface="Tahoma" panose="020B0604030504040204" pitchFamily="34" charset="0"/>
                </a:rPr>
                <a:t>3D Simulated layout. A,B,C,D are MIP hit points</a:t>
              </a:r>
            </a:p>
          </p:txBody>
        </p:sp>
      </p:grpSp>
      <p:sp>
        <p:nvSpPr>
          <p:cNvPr id="9" name="CasellaDiTesto 8">
            <a:extLst>
              <a:ext uri="{FF2B5EF4-FFF2-40B4-BE49-F238E27FC236}">
                <a16:creationId xmlns:a16="http://schemas.microsoft.com/office/drawing/2014/main" id="{7E1B518C-99A3-1604-3C9A-4D371D7C10DB}"/>
              </a:ext>
            </a:extLst>
          </p:cNvPr>
          <p:cNvSpPr txBox="1"/>
          <p:nvPr/>
        </p:nvSpPr>
        <p:spPr>
          <a:xfrm>
            <a:off x="286325" y="1073019"/>
            <a:ext cx="5205351" cy="4739759"/>
          </a:xfrm>
          <a:prstGeom prst="rect">
            <a:avLst/>
          </a:prstGeom>
          <a:noFill/>
        </p:spPr>
        <p:txBody>
          <a:bodyPr wrap="square" rtlCol="0">
            <a:spAutoFit/>
          </a:bodyPr>
          <a:lstStyle/>
          <a:p>
            <a:pPr>
              <a:spcAft>
                <a:spcPts val="600"/>
              </a:spcAft>
            </a:pPr>
            <a:r>
              <a:rPr lang="it-IT" sz="2400" dirty="0" err="1">
                <a:solidFill>
                  <a:srgbClr val="000099"/>
                </a:solidFill>
                <a:latin typeface="Tahoma" panose="020B0604030504040204" pitchFamily="34" charset="0"/>
                <a:ea typeface="Tahoma" panose="020B0604030504040204" pitchFamily="34" charset="0"/>
                <a:cs typeface="Tahoma" panose="020B0604030504040204" pitchFamily="34" charset="0"/>
              </a:rPr>
              <a:t>Measurements</a:t>
            </a:r>
            <a:endParaRPr lang="it-IT" sz="2400" dirty="0">
              <a:solidFill>
                <a:srgbClr val="000099"/>
              </a:solidFill>
              <a:latin typeface="Tahoma" panose="020B0604030504040204" pitchFamily="34" charset="0"/>
              <a:ea typeface="Tahoma" panose="020B0604030504040204" pitchFamily="34" charset="0"/>
              <a:cs typeface="Tahoma" panose="020B0604030504040204" pitchFamily="34" charset="0"/>
            </a:endParaRPr>
          </a:p>
          <a:p>
            <a:pPr marL="342900" indent="-342900">
              <a:spcAft>
                <a:spcPts val="600"/>
              </a:spcAft>
              <a:buFont typeface="Arial" panose="020B0604020202020204" pitchFamily="34" charset="0"/>
              <a:buChar char="•"/>
            </a:pP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in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collaboration</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with INFN Torino </a:t>
            </a:r>
          </a:p>
          <a:p>
            <a:pPr marL="342900" indent="-342900">
              <a:buFont typeface="Arial" panose="020B0604020202020204" pitchFamily="34" charset="0"/>
              <a:buChar char="•"/>
            </a:pP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CCE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measurements</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will</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be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carried</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out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at</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Torino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laboratories</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with </a:t>
            </a:r>
            <a:r>
              <a:rPr lang="el-GR" sz="2000" dirty="0">
                <a:solidFill>
                  <a:srgbClr val="FF0000"/>
                </a:solidFill>
                <a:latin typeface="Tahoma" panose="020B0604030504040204" pitchFamily="34" charset="0"/>
                <a:ea typeface="Tahoma" panose="020B0604030504040204" pitchFamily="34" charset="0"/>
                <a:cs typeface="Tahoma" panose="020B0604030504040204" pitchFamily="34" charset="0"/>
              </a:rPr>
              <a:t>β</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source</a:t>
            </a:r>
          </a:p>
          <a:p>
            <a:endParaRPr lang="it-IT" sz="2400" dirty="0">
              <a:solidFill>
                <a:srgbClr val="FF0000"/>
              </a:solidFill>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en-US" altLang="es-ES" b="1" kern="1500" dirty="0">
                <a:solidFill>
                  <a:srgbClr val="005296"/>
                </a:solidFill>
                <a:latin typeface="Tahoma" panose="020B0604030504040204" pitchFamily="34" charset="0"/>
                <a:ea typeface="Tahoma" panose="020B0604030504040204" pitchFamily="34" charset="0"/>
                <a:cs typeface="Tahoma" panose="020B0604030504040204" pitchFamily="34" charset="0"/>
              </a:rPr>
              <a:t>β</a:t>
            </a:r>
            <a:r>
              <a:rPr lang="en-US" altLang="es-ES" sz="1800" b="1" kern="1500" dirty="0">
                <a:solidFill>
                  <a:srgbClr val="005296"/>
                </a:solidFill>
                <a:latin typeface="Tahoma" panose="020B0604030504040204" pitchFamily="34" charset="0"/>
                <a:ea typeface="Tahoma" panose="020B0604030504040204" pitchFamily="34" charset="0"/>
                <a:cs typeface="Tahoma" panose="020B0604030504040204" pitchFamily="34" charset="0"/>
              </a:rPr>
              <a:t> Setup</a:t>
            </a:r>
          </a:p>
          <a:p>
            <a:pPr>
              <a:spcAft>
                <a:spcPts val="600"/>
              </a:spcAft>
            </a:pPr>
            <a:r>
              <a:rPr lang="en-US" sz="1800" dirty="0">
                <a:solidFill>
                  <a:srgbClr val="000000"/>
                </a:solidFill>
                <a:latin typeface="Tahoma" panose="020B0604030504040204" pitchFamily="34" charset="0"/>
                <a:ea typeface="Tahoma" panose="020B0604030504040204" pitchFamily="34" charset="0"/>
                <a:cs typeface="Tahoma" panose="020B0604030504040204" pitchFamily="34" charset="0"/>
              </a:rPr>
              <a:t>Oscilloscope: LeCroy 9254M (</a:t>
            </a:r>
            <a:r>
              <a:rPr lang="en-US" altLang="es-ES" sz="1800" kern="1500" dirty="0">
                <a:latin typeface="Tahoma" panose="020B0604030504040204" pitchFamily="34" charset="0"/>
                <a:ea typeface="Tahoma" panose="020B0604030504040204" pitchFamily="34" charset="0"/>
                <a:cs typeface="Tahoma" panose="020B0604030504040204" pitchFamily="34" charset="0"/>
              </a:rPr>
              <a:t>2.5GHz - 40Gs/s)</a:t>
            </a:r>
          </a:p>
          <a:p>
            <a:pPr>
              <a:spcAft>
                <a:spcPts val="600"/>
              </a:spcAft>
            </a:pPr>
            <a:r>
              <a:rPr lang="en-US" altLang="es-ES" sz="1800" kern="1500" dirty="0">
                <a:latin typeface="Tahoma" panose="020B0604030504040204" pitchFamily="34" charset="0"/>
                <a:ea typeface="Tahoma" panose="020B0604030504040204" pitchFamily="34" charset="0"/>
                <a:cs typeface="Tahoma" panose="020B0604030504040204" pitchFamily="34" charset="0"/>
              </a:rPr>
              <a:t>HV Power supply: CAEN DT1471ET</a:t>
            </a:r>
          </a:p>
          <a:p>
            <a:pPr>
              <a:spcAft>
                <a:spcPts val="600"/>
              </a:spcAft>
            </a:pPr>
            <a:r>
              <a:rPr lang="en-US" sz="1800" kern="1500" dirty="0">
                <a:latin typeface="Tahoma" panose="020B0604030504040204" pitchFamily="34" charset="0"/>
                <a:ea typeface="Tahoma" panose="020B0604030504040204" pitchFamily="34" charset="0"/>
                <a:cs typeface="Tahoma" panose="020B0604030504040204" pitchFamily="34" charset="0"/>
              </a:rPr>
              <a:t>UCSC </a:t>
            </a:r>
            <a:r>
              <a:rPr lang="en-US" sz="1800" kern="1500" dirty="0" err="1">
                <a:latin typeface="Tahoma" panose="020B0604030504040204" pitchFamily="34" charset="0"/>
                <a:ea typeface="Tahoma" panose="020B0604030504040204" pitchFamily="34" charset="0"/>
                <a:cs typeface="Tahoma" panose="020B0604030504040204" pitchFamily="34" charset="0"/>
              </a:rPr>
              <a:t>Board+Cividec</a:t>
            </a:r>
            <a:r>
              <a:rPr lang="en-US" sz="1800" kern="1500" dirty="0">
                <a:latin typeface="Tahoma" panose="020B0604030504040204" pitchFamily="34" charset="0"/>
                <a:ea typeface="Tahoma" panose="020B0604030504040204" pitchFamily="34" charset="0"/>
                <a:cs typeface="Tahoma" panose="020B0604030504040204" pitchFamily="34" charset="0"/>
              </a:rPr>
              <a:t> Broadband Amplifier (20dB)</a:t>
            </a:r>
            <a:endParaRPr lang="en-US" altLang="es-ES" sz="1800" kern="1500" dirty="0">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en-US" altLang="es-ES" sz="1800" kern="1500" dirty="0">
                <a:latin typeface="Tahoma" panose="020B0604030504040204" pitchFamily="34" charset="0"/>
                <a:ea typeface="Tahoma" panose="020B0604030504040204" pitchFamily="34" charset="0"/>
                <a:cs typeface="Tahoma" panose="020B0604030504040204" pitchFamily="34" charset="0"/>
              </a:rPr>
              <a:t>Time reference: </a:t>
            </a:r>
            <a:r>
              <a:rPr lang="en-US" altLang="es-ES" sz="1800" kern="1500" dirty="0" err="1">
                <a:latin typeface="Tahoma" panose="020B0604030504040204" pitchFamily="34" charset="0"/>
                <a:ea typeface="Tahoma" panose="020B0604030504040204" pitchFamily="34" charset="0"/>
                <a:cs typeface="Tahoma" panose="020B0604030504040204" pitchFamily="34" charset="0"/>
              </a:rPr>
              <a:t>Photonis</a:t>
            </a:r>
            <a:r>
              <a:rPr lang="en-US" altLang="es-ES" sz="1800" kern="1500" dirty="0">
                <a:latin typeface="Tahoma" panose="020B0604030504040204" pitchFamily="34" charset="0"/>
                <a:ea typeface="Tahoma" panose="020B0604030504040204" pitchFamily="34" charset="0"/>
                <a:cs typeface="Tahoma" panose="020B0604030504040204" pitchFamily="34" charset="0"/>
              </a:rPr>
              <a:t> MCP-PMT – </a:t>
            </a:r>
            <a:r>
              <a:rPr lang="en-US" altLang="es-ES" sz="1800" kern="1500" dirty="0" err="1">
                <a:latin typeface="Tahoma" panose="020B0604030504040204" pitchFamily="34" charset="0"/>
                <a:ea typeface="Tahoma" panose="020B0604030504040204" pitchFamily="34" charset="0"/>
                <a:cs typeface="Tahoma" panose="020B0604030504040204" pitchFamily="34" charset="0"/>
              </a:rPr>
              <a:t>s</a:t>
            </a:r>
            <a:r>
              <a:rPr lang="en-US" altLang="es-ES" sz="1800" kern="1500" baseline="-25000" dirty="0" err="1">
                <a:latin typeface="Tahoma" panose="020B0604030504040204" pitchFamily="34" charset="0"/>
                <a:ea typeface="Tahoma" panose="020B0604030504040204" pitchFamily="34" charset="0"/>
                <a:cs typeface="Tahoma" panose="020B0604030504040204" pitchFamily="34" charset="0"/>
              </a:rPr>
              <a:t>t</a:t>
            </a:r>
            <a:r>
              <a:rPr lang="en-US" altLang="es-ES" sz="1800" kern="1500" dirty="0">
                <a:latin typeface="Tahoma" panose="020B0604030504040204" pitchFamily="34" charset="0"/>
                <a:ea typeface="Tahoma" panose="020B0604030504040204" pitchFamily="34" charset="0"/>
                <a:cs typeface="Tahoma" panose="020B0604030504040204" pitchFamily="34" charset="0"/>
              </a:rPr>
              <a:t> ~ 15 </a:t>
            </a:r>
            <a:r>
              <a:rPr lang="en-US" altLang="es-ES" sz="1800" kern="1500" dirty="0" err="1">
                <a:latin typeface="Tahoma" panose="020B0604030504040204" pitchFamily="34" charset="0"/>
                <a:ea typeface="Tahoma" panose="020B0604030504040204" pitchFamily="34" charset="0"/>
                <a:cs typeface="Tahoma" panose="020B0604030504040204" pitchFamily="34" charset="0"/>
              </a:rPr>
              <a:t>ps</a:t>
            </a:r>
            <a:endParaRPr lang="en-US" altLang="es-ES" sz="1800" kern="1500" dirty="0">
              <a:latin typeface="Tahoma" panose="020B0604030504040204" pitchFamily="34" charset="0"/>
              <a:ea typeface="Tahoma" panose="020B0604030504040204" pitchFamily="34" charset="0"/>
              <a:cs typeface="Tahoma" panose="020B0604030504040204" pitchFamily="34" charset="0"/>
            </a:endParaRPr>
          </a:p>
          <a:p>
            <a:pPr>
              <a:spcAft>
                <a:spcPts val="1800"/>
              </a:spcAft>
            </a:pPr>
            <a:r>
              <a:rPr lang="el-GR" altLang="es-ES" sz="1800" kern="1500" dirty="0">
                <a:latin typeface="Tahoma" panose="020B0604030504040204" pitchFamily="34" charset="0"/>
                <a:ea typeface="Tahoma" panose="020B0604030504040204" pitchFamily="34" charset="0"/>
                <a:cs typeface="Tahoma" panose="020B0604030504040204" pitchFamily="34" charset="0"/>
              </a:rPr>
              <a:t>β</a:t>
            </a:r>
            <a:r>
              <a:rPr lang="en-US" altLang="es-ES" sz="1800" kern="1500" dirty="0">
                <a:latin typeface="Tahoma" panose="020B0604030504040204" pitchFamily="34" charset="0"/>
                <a:ea typeface="Tahoma" panose="020B0604030504040204" pitchFamily="34" charset="0"/>
                <a:cs typeface="Tahoma" panose="020B0604030504040204" pitchFamily="34" charset="0"/>
              </a:rPr>
              <a:t> source: Sr90 – activity ~ 37 </a:t>
            </a:r>
            <a:r>
              <a:rPr lang="en-US" altLang="es-ES" sz="1800" kern="1500" dirty="0" err="1">
                <a:latin typeface="Tahoma" panose="020B0604030504040204" pitchFamily="34" charset="0"/>
                <a:ea typeface="Tahoma" panose="020B0604030504040204" pitchFamily="34" charset="0"/>
                <a:cs typeface="Tahoma" panose="020B0604030504040204" pitchFamily="34" charset="0"/>
              </a:rPr>
              <a:t>kBq</a:t>
            </a:r>
            <a:endParaRPr lang="en-US" sz="1800" kern="1500" dirty="0">
              <a:latin typeface="Tahoma" panose="020B0604030504040204" pitchFamily="34" charset="0"/>
              <a:ea typeface="Tahoma" panose="020B0604030504040204" pitchFamily="34" charset="0"/>
              <a:cs typeface="Tahoma" panose="020B0604030504040204" pitchFamily="34" charset="0"/>
            </a:endParaRPr>
          </a:p>
          <a:p>
            <a:r>
              <a:rPr lang="en-US" sz="1800" b="1" kern="1500" dirty="0">
                <a:latin typeface="Tahoma" panose="020B0604030504040204" pitchFamily="34" charset="0"/>
                <a:ea typeface="Tahoma" panose="020B0604030504040204" pitchFamily="34" charset="0"/>
                <a:cs typeface="Tahoma" panose="020B0604030504040204" pitchFamily="34" charset="0"/>
              </a:rPr>
              <a:t>T = -25ºC</a:t>
            </a:r>
            <a:endParaRPr lang="it-IT" sz="1800" b="1" kern="1500" dirty="0">
              <a:latin typeface="Tahoma" panose="020B0604030504040204" pitchFamily="34" charset="0"/>
              <a:ea typeface="Tahoma" panose="020B0604030504040204" pitchFamily="34" charset="0"/>
              <a:cs typeface="Tahoma" panose="020B0604030504040204" pitchFamily="34" charset="0"/>
            </a:endParaRPr>
          </a:p>
          <a:p>
            <a:endParaRPr lang="it-IT" dirty="0"/>
          </a:p>
        </p:txBody>
      </p:sp>
      <p:sp>
        <p:nvSpPr>
          <p:cNvPr id="14" name="CasellaDiTesto 13">
            <a:extLst>
              <a:ext uri="{FF2B5EF4-FFF2-40B4-BE49-F238E27FC236}">
                <a16:creationId xmlns:a16="http://schemas.microsoft.com/office/drawing/2014/main" id="{1F249E32-FA77-7621-E53C-19E732D61C51}"/>
              </a:ext>
            </a:extLst>
          </p:cNvPr>
          <p:cNvSpPr txBox="1"/>
          <p:nvPr/>
        </p:nvSpPr>
        <p:spPr>
          <a:xfrm>
            <a:off x="5880472" y="1066111"/>
            <a:ext cx="3169748" cy="1769715"/>
          </a:xfrm>
          <a:prstGeom prst="rect">
            <a:avLst/>
          </a:prstGeom>
          <a:noFill/>
        </p:spPr>
        <p:txBody>
          <a:bodyPr wrap="square" rtlCol="0">
            <a:spAutoFit/>
          </a:bodyPr>
          <a:lstStyle/>
          <a:p>
            <a:r>
              <a:rPr lang="it-IT" sz="2400" dirty="0" err="1">
                <a:solidFill>
                  <a:srgbClr val="000099"/>
                </a:solidFill>
                <a:latin typeface="Tahoma" panose="020B0604030504040204" pitchFamily="34" charset="0"/>
                <a:ea typeface="Tahoma" panose="020B0604030504040204" pitchFamily="34" charset="0"/>
                <a:cs typeface="Tahoma" panose="020B0604030504040204" pitchFamily="34" charset="0"/>
              </a:rPr>
              <a:t>Simulations</a:t>
            </a:r>
            <a:endParaRPr lang="it-IT" sz="2400" dirty="0">
              <a:solidFill>
                <a:srgbClr val="000099"/>
              </a:solidFill>
              <a:latin typeface="Tahoma" panose="020B0604030504040204" pitchFamily="34" charset="0"/>
              <a:ea typeface="Tahoma" panose="020B0604030504040204" pitchFamily="34" charset="0"/>
              <a:cs typeface="Tahoma" panose="020B0604030504040204" pitchFamily="34" charset="0"/>
            </a:endParaRPr>
          </a:p>
          <a:p>
            <a:pPr marL="342900" indent="-342900">
              <a:spcAft>
                <a:spcPts val="600"/>
              </a:spcAft>
              <a:buFont typeface="Arial" panose="020B0604020202020204" pitchFamily="34" charset="0"/>
              <a:buChar char="•"/>
            </a:pP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Performed</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in Perugia</a:t>
            </a:r>
          </a:p>
          <a:p>
            <a:pPr marL="342900" indent="-342900">
              <a:buFont typeface="Arial" panose="020B0604020202020204" pitchFamily="34" charset="0"/>
              <a:buChar char="•"/>
            </a:pP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CERN Model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has</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been</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modified</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to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enhance</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the </a:t>
            </a:r>
            <a:r>
              <a:rPr lang="it-IT" sz="2000" dirty="0" err="1">
                <a:solidFill>
                  <a:srgbClr val="FF0000"/>
                </a:solidFill>
                <a:latin typeface="Tahoma" panose="020B0604030504040204" pitchFamily="34" charset="0"/>
                <a:ea typeface="Tahoma" panose="020B0604030504040204" pitchFamily="34" charset="0"/>
                <a:cs typeface="Tahoma" panose="020B0604030504040204" pitchFamily="34" charset="0"/>
              </a:rPr>
              <a:t>applicability</a:t>
            </a:r>
            <a:endPar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18" name="Segnaposto numero diapositiva 10">
            <a:extLst>
              <a:ext uri="{FF2B5EF4-FFF2-40B4-BE49-F238E27FC236}">
                <a16:creationId xmlns:a16="http://schemas.microsoft.com/office/drawing/2014/main" id="{B0AD8445-CAA2-410E-639A-CC189747C6D6}"/>
              </a:ext>
            </a:extLst>
          </p:cNvPr>
          <p:cNvSpPr txBox="1">
            <a:spLocks/>
          </p:cNvSpPr>
          <p:nvPr/>
        </p:nvSpPr>
        <p:spPr>
          <a:xfrm>
            <a:off x="11530840" y="6400393"/>
            <a:ext cx="552303" cy="364067"/>
          </a:xfrm>
          <a:prstGeom prst="rect">
            <a:avLst/>
          </a:prstGeom>
        </p:spPr>
        <p:txBody>
          <a:bodyPr vert="horz" lIns="91440" tIns="45720" rIns="91440" bIns="45720" rtlCol="0" anchor="t"/>
          <a:lstStyle>
            <a:defPPr>
              <a:defRPr lang="it-IT"/>
            </a:defPPr>
            <a:lvl1pPr marL="0" algn="r" defTabSz="914400" rtl="0" eaLnBrk="1" latinLnBrk="0" hangingPunct="1">
              <a:defRPr sz="1867" kern="1200">
                <a:solidFill>
                  <a:srgbClr val="A6A6A6"/>
                </a:solidFill>
                <a:latin typeface="Tahoma" panose="020B0604030504040204" pitchFamily="34" charset="0"/>
                <a:ea typeface="+mn-ea"/>
                <a:cs typeface="Tahoma" panose="020B060403050404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fld id="{10B602AE-1263-4FC7-AA68-871CB470B1F3}" type="slidenum">
              <a:rPr lang="en-US" altLang="it-IT" smtClean="0"/>
              <a:pPr algn="l">
                <a:defRPr/>
              </a:pPr>
              <a:t>21</a:t>
            </a:fld>
            <a:endParaRPr lang="en-US" altLang="it-IT" dirty="0"/>
          </a:p>
        </p:txBody>
      </p:sp>
      <p:sp>
        <p:nvSpPr>
          <p:cNvPr id="12" name="Footer Placeholder 5">
            <a:extLst>
              <a:ext uri="{FF2B5EF4-FFF2-40B4-BE49-F238E27FC236}">
                <a16:creationId xmlns:a16="http://schemas.microsoft.com/office/drawing/2014/main" id="{7F9D7E7B-B040-1BD7-F701-395CE729DF8C}"/>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36757845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FE8CB32D-4048-CD64-4122-4D28F897ED73}"/>
              </a:ext>
            </a:extLst>
          </p:cNvPr>
          <p:cNvPicPr>
            <a:picLocks noChangeAspect="1"/>
          </p:cNvPicPr>
          <p:nvPr/>
        </p:nvPicPr>
        <p:blipFill rotWithShape="1">
          <a:blip r:embed="rId2"/>
          <a:srcRect t="12482"/>
          <a:stretch/>
        </p:blipFill>
        <p:spPr>
          <a:xfrm>
            <a:off x="1542709" y="1339702"/>
            <a:ext cx="10446287" cy="5146457"/>
          </a:xfrm>
          <a:prstGeom prst="rect">
            <a:avLst/>
          </a:prstGeom>
        </p:spPr>
      </p:pic>
      <p:sp>
        <p:nvSpPr>
          <p:cNvPr id="4" name="Titolo 1">
            <a:extLst>
              <a:ext uri="{FF2B5EF4-FFF2-40B4-BE49-F238E27FC236}">
                <a16:creationId xmlns:a16="http://schemas.microsoft.com/office/drawing/2014/main" id="{2C2A179D-63C8-3649-376E-FC08E4A45C18}"/>
              </a:ext>
            </a:extLst>
          </p:cNvPr>
          <p:cNvSpPr txBox="1">
            <a:spLocks/>
          </p:cNvSpPr>
          <p:nvPr/>
        </p:nvSpPr>
        <p:spPr>
          <a:xfrm>
            <a:off x="168493" y="161622"/>
            <a:ext cx="8811605" cy="908054"/>
          </a:xfrm>
          <a:prstGeom prst="rect">
            <a:avLst/>
          </a:prstGeom>
        </p:spPr>
        <p:txBody>
          <a:bodyPr vert="horz" lIns="91440" tIns="45720" rIns="91440" bIns="45720" rtlCol="0" anchor="ctr">
            <a:normAutofit/>
          </a:bodyPr>
          <a:lstStyle>
            <a:lvl1pPr algn="l" defTabSz="914377" rtl="0" eaLnBrk="1" latinLnBrk="0" hangingPunct="1">
              <a:lnSpc>
                <a:spcPct val="90000"/>
              </a:lnSpc>
              <a:spcBef>
                <a:spcPct val="0"/>
              </a:spcBef>
              <a:buNone/>
              <a:defRPr lang="en-US" sz="4000" kern="1200">
                <a:solidFill>
                  <a:srgbClr val="000099"/>
                </a:solidFill>
                <a:effectLst>
                  <a:outerShdw blurRad="38100" dist="38100" dir="2700000" algn="tl">
                    <a:srgbClr val="000000">
                      <a:alpha val="43137"/>
                    </a:srgbClr>
                  </a:outerShdw>
                </a:effectLst>
                <a:latin typeface="Tahoma" panose="020B0604030504040204" pitchFamily="34" charset="0"/>
                <a:ea typeface="Tahoma" panose="020B0604030504040204" pitchFamily="34" charset="0"/>
                <a:cs typeface="Tahoma" panose="020B0604030504040204" pitchFamily="34" charset="0"/>
              </a:defRPr>
            </a:lvl1pPr>
          </a:lstStyle>
          <a:p>
            <a:r>
              <a:rPr lang="it-IT" sz="3600" dirty="0" err="1"/>
              <a:t>Measurements</a:t>
            </a:r>
            <a:r>
              <a:rPr lang="it-IT" sz="3600" dirty="0"/>
              <a:t> </a:t>
            </a:r>
            <a:r>
              <a:rPr lang="it-IT" sz="3600" dirty="0" err="1"/>
              <a:t>at</a:t>
            </a:r>
            <a:r>
              <a:rPr lang="it-IT" sz="3600" dirty="0"/>
              <a:t> </a:t>
            </a:r>
            <a:r>
              <a:rPr lang="it-IT" sz="3600" dirty="0" err="1"/>
              <a:t>highest</a:t>
            </a:r>
            <a:r>
              <a:rPr lang="it-IT" sz="3600" dirty="0"/>
              <a:t> </a:t>
            </a:r>
            <a:r>
              <a:rPr lang="it-IT" sz="3600" dirty="0" err="1"/>
              <a:t>fluences</a:t>
            </a:r>
            <a:endParaRPr lang="it-IT" sz="3600" dirty="0"/>
          </a:p>
        </p:txBody>
      </p:sp>
      <p:sp>
        <p:nvSpPr>
          <p:cNvPr id="6" name="CasellaDiTesto 5">
            <a:extLst>
              <a:ext uri="{FF2B5EF4-FFF2-40B4-BE49-F238E27FC236}">
                <a16:creationId xmlns:a16="http://schemas.microsoft.com/office/drawing/2014/main" id="{7811036B-E5DF-DF96-F025-AA632B720A21}"/>
              </a:ext>
            </a:extLst>
          </p:cNvPr>
          <p:cNvSpPr txBox="1"/>
          <p:nvPr/>
        </p:nvSpPr>
        <p:spPr>
          <a:xfrm>
            <a:off x="1063257" y="1903228"/>
            <a:ext cx="2264735" cy="3046988"/>
          </a:xfrm>
          <a:prstGeom prst="rect">
            <a:avLst/>
          </a:prstGeom>
          <a:noFill/>
        </p:spPr>
        <p:txBody>
          <a:bodyPr wrap="square" rtlCol="0">
            <a:spAutoFit/>
          </a:bodyPr>
          <a:lstStyle/>
          <a:p>
            <a:r>
              <a:rPr lang="it-IT" sz="2400" dirty="0"/>
              <a:t>I-V and C-V </a:t>
            </a:r>
            <a:r>
              <a:rPr lang="it-IT" sz="2400" dirty="0" err="1"/>
              <a:t>measurements</a:t>
            </a:r>
            <a:r>
              <a:rPr lang="it-IT" sz="2400" dirty="0"/>
              <a:t> to </a:t>
            </a:r>
            <a:r>
              <a:rPr lang="it-IT" sz="2400" dirty="0" err="1"/>
              <a:t>carry</a:t>
            </a:r>
            <a:r>
              <a:rPr lang="it-IT" sz="2400" dirty="0"/>
              <a:t> out in Perugia on </a:t>
            </a:r>
            <a:r>
              <a:rPr lang="it-IT" sz="2400" dirty="0" err="1"/>
              <a:t>different</a:t>
            </a:r>
            <a:r>
              <a:rPr lang="it-IT" sz="2400" dirty="0"/>
              <a:t> test </a:t>
            </a:r>
            <a:r>
              <a:rPr lang="it-IT" sz="2400" dirty="0" err="1"/>
              <a:t>structures</a:t>
            </a:r>
            <a:r>
              <a:rPr lang="it-IT" sz="2400" dirty="0"/>
              <a:t> (3D </a:t>
            </a:r>
            <a:r>
              <a:rPr lang="it-IT" sz="2400" dirty="0" err="1"/>
              <a:t>diode</a:t>
            </a:r>
            <a:r>
              <a:rPr lang="it-IT" sz="2400" dirty="0"/>
              <a:t>, 3D strip, 3D array)</a:t>
            </a:r>
          </a:p>
        </p:txBody>
      </p:sp>
      <p:sp>
        <p:nvSpPr>
          <p:cNvPr id="2" name="Segnaposto numero diapositiva 10">
            <a:extLst>
              <a:ext uri="{FF2B5EF4-FFF2-40B4-BE49-F238E27FC236}">
                <a16:creationId xmlns:a16="http://schemas.microsoft.com/office/drawing/2014/main" id="{0C958073-8FE8-B663-2367-41C43A076AC7}"/>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7" name="Footer Placeholder 5">
            <a:extLst>
              <a:ext uri="{FF2B5EF4-FFF2-40B4-BE49-F238E27FC236}">
                <a16:creationId xmlns:a16="http://schemas.microsoft.com/office/drawing/2014/main" id="{54699E89-9E23-4FAD-2972-5A0AE090C016}"/>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3902840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4328F70-981A-192E-A26B-889A82347D96}"/>
              </a:ext>
            </a:extLst>
          </p:cNvPr>
          <p:cNvSpPr>
            <a:spLocks noGrp="1"/>
          </p:cNvSpPr>
          <p:nvPr>
            <p:ph type="title"/>
          </p:nvPr>
        </p:nvSpPr>
        <p:spPr/>
        <p:txBody>
          <a:bodyPr>
            <a:normAutofit/>
          </a:bodyPr>
          <a:lstStyle/>
          <a:p>
            <a:r>
              <a:rPr lang="it-IT" dirty="0"/>
              <a:t>I-V 1 - 2.5 and 5x10</a:t>
            </a:r>
            <a:r>
              <a:rPr lang="it-IT" baseline="30000" dirty="0"/>
              <a:t>16</a:t>
            </a:r>
            <a:r>
              <a:rPr lang="it-IT" dirty="0"/>
              <a:t> n/cm</a:t>
            </a:r>
            <a:r>
              <a:rPr lang="it-IT" baseline="30000" dirty="0"/>
              <a:t>2</a:t>
            </a:r>
          </a:p>
        </p:txBody>
      </p:sp>
      <p:pic>
        <p:nvPicPr>
          <p:cNvPr id="7" name="Immagine 6">
            <a:extLst>
              <a:ext uri="{FF2B5EF4-FFF2-40B4-BE49-F238E27FC236}">
                <a16:creationId xmlns:a16="http://schemas.microsoft.com/office/drawing/2014/main" id="{0F5A5C16-AF6C-86DD-C4C1-0D9E5000EC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190" y="1069674"/>
            <a:ext cx="7514121" cy="5245333"/>
          </a:xfrm>
          <a:prstGeom prst="rect">
            <a:avLst/>
          </a:prstGeom>
        </p:spPr>
      </p:pic>
      <p:sp>
        <p:nvSpPr>
          <p:cNvPr id="8" name="CasellaDiTesto 7">
            <a:extLst>
              <a:ext uri="{FF2B5EF4-FFF2-40B4-BE49-F238E27FC236}">
                <a16:creationId xmlns:a16="http://schemas.microsoft.com/office/drawing/2014/main" id="{B21500CE-DD36-EB70-950E-3B132DAE0B17}"/>
              </a:ext>
            </a:extLst>
          </p:cNvPr>
          <p:cNvSpPr txBox="1"/>
          <p:nvPr/>
        </p:nvSpPr>
        <p:spPr>
          <a:xfrm>
            <a:off x="8153648" y="1069674"/>
            <a:ext cx="3156429" cy="1938992"/>
          </a:xfrm>
          <a:prstGeom prst="rect">
            <a:avLst/>
          </a:prstGeom>
          <a:noFill/>
        </p:spPr>
        <p:txBody>
          <a:bodyPr wrap="square" rtlCol="0">
            <a:spAutoFit/>
          </a:bodyPr>
          <a:lstStyle/>
          <a:p>
            <a:r>
              <a:rPr lang="it-IT" sz="2400" dirty="0" err="1">
                <a:latin typeface="Tahoma" panose="020B0604030504040204" pitchFamily="34" charset="0"/>
                <a:ea typeface="Tahoma" panose="020B0604030504040204" pitchFamily="34" charset="0"/>
                <a:cs typeface="Tahoma" panose="020B0604030504040204" pitchFamily="34" charset="0"/>
              </a:rPr>
              <a:t>Current</a:t>
            </a:r>
            <a:r>
              <a:rPr lang="it-IT" sz="2400" dirty="0">
                <a:latin typeface="Tahoma" panose="020B0604030504040204" pitchFamily="34" charset="0"/>
                <a:ea typeface="Tahoma" panose="020B0604030504040204" pitchFamily="34" charset="0"/>
                <a:cs typeface="Tahoma" panose="020B0604030504040204" pitchFamily="34" charset="0"/>
              </a:rPr>
              <a:t> </a:t>
            </a:r>
            <a:r>
              <a:rPr lang="it-IT" sz="2400" dirty="0" err="1">
                <a:latin typeface="Tahoma" panose="020B0604030504040204" pitchFamily="34" charset="0"/>
                <a:ea typeface="Tahoma" panose="020B0604030504040204" pitchFamily="34" charset="0"/>
                <a:cs typeface="Tahoma" panose="020B0604030504040204" pitchFamily="34" charset="0"/>
              </a:rPr>
              <a:t>damage</a:t>
            </a:r>
            <a:r>
              <a:rPr lang="it-IT" sz="2400" dirty="0">
                <a:latin typeface="Tahoma" panose="020B0604030504040204" pitchFamily="34" charset="0"/>
                <a:ea typeface="Tahoma" panose="020B0604030504040204" pitchFamily="34" charset="0"/>
                <a:cs typeface="Tahoma" panose="020B0604030504040204" pitchFamily="34" charset="0"/>
              </a:rPr>
              <a:t> </a:t>
            </a:r>
            <a:r>
              <a:rPr lang="it-IT" sz="2400" dirty="0" err="1">
                <a:latin typeface="Tahoma" panose="020B0604030504040204" pitchFamily="34" charset="0"/>
                <a:ea typeface="Tahoma" panose="020B0604030504040204" pitchFamily="34" charset="0"/>
                <a:cs typeface="Tahoma" panose="020B0604030504040204" pitchFamily="34" charset="0"/>
              </a:rPr>
              <a:t>factor</a:t>
            </a:r>
            <a:r>
              <a:rPr lang="it-IT" sz="2400" dirty="0">
                <a:latin typeface="Tahoma" panose="020B0604030504040204" pitchFamily="34" charset="0"/>
                <a:ea typeface="Tahoma" panose="020B0604030504040204" pitchFamily="34" charset="0"/>
                <a:cs typeface="Tahoma" panose="020B0604030504040204" pitchFamily="34" charset="0"/>
              </a:rPr>
              <a:t> </a:t>
            </a:r>
            <a:r>
              <a:rPr lang="it-IT" sz="2400" dirty="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a:t>
            </a:r>
            <a:r>
              <a:rPr lang="it-IT" sz="2400" dirty="0" err="1">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at</a:t>
            </a:r>
            <a:r>
              <a:rPr lang="it-IT" sz="2400" dirty="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20°C </a:t>
            </a:r>
            <a:r>
              <a:rPr lang="it-IT" sz="2400" dirty="0" err="1">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scaled</a:t>
            </a:r>
            <a:r>
              <a:rPr lang="it-IT" sz="2400" dirty="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a:t>
            </a:r>
            <a:r>
              <a:rPr lang="en-US" sz="2400" dirty="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using </a:t>
            </a:r>
            <a:r>
              <a:rPr lang="en-US" sz="2400" dirty="0" err="1">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Chilingarov’s</a:t>
            </a:r>
            <a:r>
              <a:rPr lang="en-US" sz="2400" dirty="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formula</a:t>
            </a:r>
            <a:r>
              <a:rPr lang="it-IT" sz="2400" dirty="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t>
            </a:r>
          </a:p>
          <a:p>
            <a:endParaRPr lang="it-IT" sz="2400" dirty="0">
              <a:latin typeface="Tahoma" panose="020B0604030504040204" pitchFamily="34" charset="0"/>
              <a:ea typeface="Tahoma" panose="020B0604030504040204" pitchFamily="34" charset="0"/>
              <a:cs typeface="Tahoma" panose="020B0604030504040204" pitchFamily="34" charset="0"/>
            </a:endParaRPr>
          </a:p>
        </p:txBody>
      </p:sp>
      <p:sp>
        <p:nvSpPr>
          <p:cNvPr id="10" name="CasellaDiTesto 9">
            <a:extLst>
              <a:ext uri="{FF2B5EF4-FFF2-40B4-BE49-F238E27FC236}">
                <a16:creationId xmlns:a16="http://schemas.microsoft.com/office/drawing/2014/main" id="{394D8371-4C4C-DD47-AC3F-E57E2B6006A4}"/>
              </a:ext>
            </a:extLst>
          </p:cNvPr>
          <p:cNvSpPr txBox="1"/>
          <p:nvPr/>
        </p:nvSpPr>
        <p:spPr>
          <a:xfrm>
            <a:off x="2605178" y="1801318"/>
            <a:ext cx="3579962" cy="369332"/>
          </a:xfrm>
          <a:prstGeom prst="rect">
            <a:avLst/>
          </a:prstGeom>
          <a:noFill/>
        </p:spPr>
        <p:txBody>
          <a:bodyPr wrap="square" rtlCol="0">
            <a:spAutoFit/>
          </a:bodyPr>
          <a:lstStyle/>
          <a:p>
            <a:r>
              <a:rPr lang="it-IT" dirty="0" err="1"/>
              <a:t>Average</a:t>
            </a:r>
            <a:r>
              <a:rPr lang="it-IT" dirty="0"/>
              <a:t> </a:t>
            </a:r>
            <a:r>
              <a:rPr lang="it-IT" dirty="0" err="1"/>
              <a:t>current</a:t>
            </a:r>
            <a:r>
              <a:rPr lang="it-IT" dirty="0"/>
              <a:t> for a single </a:t>
            </a:r>
            <a:r>
              <a:rPr lang="it-IT" dirty="0" err="1"/>
              <a:t>cell</a:t>
            </a:r>
            <a:endParaRPr lang="it-IT" dirty="0"/>
          </a:p>
        </p:txBody>
      </p:sp>
      <p:graphicFrame>
        <p:nvGraphicFramePr>
          <p:cNvPr id="12" name="Tabella 11">
            <a:extLst>
              <a:ext uri="{FF2B5EF4-FFF2-40B4-BE49-F238E27FC236}">
                <a16:creationId xmlns:a16="http://schemas.microsoft.com/office/drawing/2014/main" id="{649F70A6-3916-4050-A942-690AC351CFF6}"/>
              </a:ext>
            </a:extLst>
          </p:cNvPr>
          <p:cNvGraphicFramePr>
            <a:graphicFrameLocks noGrp="1"/>
          </p:cNvGraphicFramePr>
          <p:nvPr>
            <p:extLst>
              <p:ext uri="{D42A27DB-BD31-4B8C-83A1-F6EECF244321}">
                <p14:modId xmlns:p14="http://schemas.microsoft.com/office/powerpoint/2010/main" val="742715238"/>
              </p:ext>
            </p:extLst>
          </p:nvPr>
        </p:nvGraphicFramePr>
        <p:xfrm>
          <a:off x="8551311" y="3253692"/>
          <a:ext cx="2361104" cy="1861771"/>
        </p:xfrm>
        <a:graphic>
          <a:graphicData uri="http://schemas.openxmlformats.org/drawingml/2006/table">
            <a:tbl>
              <a:tblPr/>
              <a:tblGrid>
                <a:gridCol w="1180552">
                  <a:extLst>
                    <a:ext uri="{9D8B030D-6E8A-4147-A177-3AD203B41FA5}">
                      <a16:colId xmlns:a16="http://schemas.microsoft.com/office/drawing/2014/main" val="2604787684"/>
                    </a:ext>
                  </a:extLst>
                </a:gridCol>
                <a:gridCol w="1180552">
                  <a:extLst>
                    <a:ext uri="{9D8B030D-6E8A-4147-A177-3AD203B41FA5}">
                      <a16:colId xmlns:a16="http://schemas.microsoft.com/office/drawing/2014/main" val="3091979043"/>
                    </a:ext>
                  </a:extLst>
                </a:gridCol>
              </a:tblGrid>
              <a:tr h="680746">
                <a:tc>
                  <a:txBody>
                    <a:bodyPr/>
                    <a:lstStyle/>
                    <a:p>
                      <a:pPr algn="l" fontAlgn="b"/>
                      <a:r>
                        <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Fluence (n/cm</a:t>
                      </a:r>
                      <a:r>
                        <a:rPr lang="it-IT" sz="1800" b="0" i="0" u="none" strike="noStrike" baseline="30000" dirty="0">
                          <a:solidFill>
                            <a:srgbClr val="000000"/>
                          </a:solidFill>
                          <a:effectLst/>
                          <a:latin typeface="Tahoma" panose="020B0604030504040204" pitchFamily="34" charset="0"/>
                          <a:ea typeface="Tahoma" panose="020B0604030504040204" pitchFamily="34" charset="0"/>
                          <a:cs typeface="Tahoma" panose="020B0604030504040204" pitchFamily="34" charset="0"/>
                        </a:rPr>
                        <a:t>2</a:t>
                      </a:r>
                      <a:r>
                        <a:rPr lang="it-IT" sz="1800" b="0" i="0" u="none" strike="noStrike" baseline="0" dirty="0">
                          <a:solidFill>
                            <a:srgbClr val="000000"/>
                          </a:solidFill>
                          <a:effectLst/>
                          <a:latin typeface="Tahoma" panose="020B0604030504040204" pitchFamily="34" charset="0"/>
                          <a:ea typeface="Tahoma" panose="020B0604030504040204" pitchFamily="34" charset="0"/>
                          <a:cs typeface="Tahoma" panose="020B0604030504040204" pitchFamily="34" charset="0"/>
                        </a:rPr>
                        <a:t>)</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it-IT" sz="1800" dirty="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 </a:t>
                      </a:r>
                    </a:p>
                    <a:p>
                      <a:pPr algn="ctr" fontAlgn="b"/>
                      <a:r>
                        <a:rPr lang="it-IT" sz="1800" dirty="0">
                          <a:latin typeface="Tahoma" panose="020B0604030504040204" pitchFamily="34" charset="0"/>
                          <a:ea typeface="Tahoma" panose="020B0604030504040204" pitchFamily="34" charset="0"/>
                          <a:cs typeface="Tahoma" panose="020B0604030504040204" pitchFamily="34" charset="0"/>
                          <a:sym typeface="Symbol" panose="05050102010706020507" pitchFamily="18" charset="2"/>
                        </a:rPr>
                        <a:t>(A/cm)</a:t>
                      </a:r>
                      <a:endPar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50281251"/>
                  </a:ext>
                </a:extLst>
              </a:tr>
              <a:tr h="393675">
                <a:tc>
                  <a:txBody>
                    <a:bodyPr/>
                    <a:lstStyle/>
                    <a:p>
                      <a:pPr algn="ctr" fontAlgn="b"/>
                      <a:r>
                        <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1×10</a:t>
                      </a:r>
                      <a:r>
                        <a:rPr lang="it-IT" sz="1800" b="0" i="0" u="none" strike="noStrike" baseline="30000" dirty="0">
                          <a:solidFill>
                            <a:srgbClr val="000000"/>
                          </a:solidFill>
                          <a:effectLst/>
                          <a:latin typeface="Tahoma" panose="020B0604030504040204" pitchFamily="34" charset="0"/>
                          <a:ea typeface="Tahoma" panose="020B0604030504040204" pitchFamily="34" charset="0"/>
                          <a:cs typeface="Tahoma" panose="020B0604030504040204" pitchFamily="34" charset="0"/>
                        </a:rPr>
                        <a:t>16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4.7×10</a:t>
                      </a:r>
                      <a:r>
                        <a:rPr lang="it-IT" sz="1800" b="0" i="0" u="none" strike="noStrike" baseline="30000" dirty="0">
                          <a:solidFill>
                            <a:srgbClr val="000000"/>
                          </a:solidFill>
                          <a:effectLst/>
                          <a:latin typeface="Tahoma" panose="020B0604030504040204" pitchFamily="34" charset="0"/>
                          <a:ea typeface="Tahoma" panose="020B0604030504040204" pitchFamily="34" charset="0"/>
                          <a:cs typeface="Tahoma" panose="020B0604030504040204" pitchFamily="34" charset="0"/>
                        </a:rPr>
                        <a:t>-17</a:t>
                      </a:r>
                      <a:endPar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216961"/>
                  </a:ext>
                </a:extLst>
              </a:tr>
              <a:tr h="393675">
                <a:tc>
                  <a:txBody>
                    <a:bodyPr/>
                    <a:lstStyle/>
                    <a:p>
                      <a:pPr algn="ctr" fontAlgn="b"/>
                      <a:r>
                        <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2.5×10</a:t>
                      </a:r>
                      <a:r>
                        <a:rPr lang="it-IT" sz="1800" b="0" i="0" u="none" strike="noStrike" baseline="30000" dirty="0">
                          <a:solidFill>
                            <a:srgbClr val="000000"/>
                          </a:solidFill>
                          <a:effectLst/>
                          <a:latin typeface="Tahoma" panose="020B0604030504040204" pitchFamily="34" charset="0"/>
                          <a:ea typeface="Tahoma" panose="020B0604030504040204" pitchFamily="34" charset="0"/>
                          <a:cs typeface="Tahoma" panose="020B0604030504040204" pitchFamily="34" charset="0"/>
                        </a:rPr>
                        <a:t>16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5.7×10</a:t>
                      </a:r>
                      <a:r>
                        <a:rPr lang="it-IT" sz="1800" b="0" i="0" u="none" strike="noStrike" baseline="30000" dirty="0">
                          <a:solidFill>
                            <a:srgbClr val="000000"/>
                          </a:solidFill>
                          <a:effectLst/>
                          <a:latin typeface="Tahoma" panose="020B0604030504040204" pitchFamily="34" charset="0"/>
                          <a:ea typeface="Tahoma" panose="020B0604030504040204" pitchFamily="34" charset="0"/>
                          <a:cs typeface="Tahoma" panose="020B0604030504040204" pitchFamily="34" charset="0"/>
                        </a:rPr>
                        <a:t>-17</a:t>
                      </a:r>
                      <a:endPar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60885845"/>
                  </a:ext>
                </a:extLst>
              </a:tr>
              <a:tr h="393675">
                <a:tc>
                  <a:txBody>
                    <a:bodyPr/>
                    <a:lstStyle/>
                    <a:p>
                      <a:pPr algn="ctr" fontAlgn="b"/>
                      <a:r>
                        <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5×10</a:t>
                      </a:r>
                      <a:r>
                        <a:rPr lang="it-IT" sz="1800" b="0" i="0" u="none" strike="noStrike" baseline="30000" dirty="0">
                          <a:solidFill>
                            <a:srgbClr val="000000"/>
                          </a:solidFill>
                          <a:effectLst/>
                          <a:latin typeface="Tahoma" panose="020B0604030504040204" pitchFamily="34" charset="0"/>
                          <a:ea typeface="Tahoma" panose="020B0604030504040204" pitchFamily="34" charset="0"/>
                          <a:cs typeface="Tahoma" panose="020B0604030504040204" pitchFamily="34" charset="0"/>
                        </a:rPr>
                        <a:t>16</a:t>
                      </a: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6.1×10</a:t>
                      </a:r>
                      <a:r>
                        <a:rPr lang="it-IT" sz="1800" b="0" i="0" u="none" strike="noStrike" baseline="30000" dirty="0">
                          <a:solidFill>
                            <a:srgbClr val="000000"/>
                          </a:solidFill>
                          <a:effectLst/>
                          <a:latin typeface="Tahoma" panose="020B0604030504040204" pitchFamily="34" charset="0"/>
                          <a:ea typeface="Tahoma" panose="020B0604030504040204" pitchFamily="34" charset="0"/>
                          <a:cs typeface="Tahoma" panose="020B0604030504040204" pitchFamily="34" charset="0"/>
                        </a:rPr>
                        <a:t>-17</a:t>
                      </a:r>
                      <a:endParaRPr lang="it-IT" sz="18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endParaRPr>
                    </a:p>
                  </a:txBody>
                  <a:tcPr marL="6350" marR="6350" marT="635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5967686"/>
                  </a:ext>
                </a:extLst>
              </a:tr>
            </a:tbl>
          </a:graphicData>
        </a:graphic>
      </p:graphicFrame>
      <p:sp>
        <p:nvSpPr>
          <p:cNvPr id="13" name="Segnaposto numero diapositiva 10">
            <a:extLst>
              <a:ext uri="{FF2B5EF4-FFF2-40B4-BE49-F238E27FC236}">
                <a16:creationId xmlns:a16="http://schemas.microsoft.com/office/drawing/2014/main" id="{5E00B4CE-A09D-44D1-150E-52A06C95ACEE}"/>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14" name="Footer Placeholder 5">
            <a:extLst>
              <a:ext uri="{FF2B5EF4-FFF2-40B4-BE49-F238E27FC236}">
                <a16:creationId xmlns:a16="http://schemas.microsoft.com/office/drawing/2014/main" id="{8822F8A0-C116-4335-C821-D7025BBADF07}"/>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16860440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asellaDiTesto 14">
            <a:extLst>
              <a:ext uri="{FF2B5EF4-FFF2-40B4-BE49-F238E27FC236}">
                <a16:creationId xmlns:a16="http://schemas.microsoft.com/office/drawing/2014/main" id="{2AF6DFDB-943B-49BC-B0CA-C2E2447CF3CF}"/>
              </a:ext>
            </a:extLst>
          </p:cNvPr>
          <p:cNvSpPr txBox="1"/>
          <p:nvPr/>
        </p:nvSpPr>
        <p:spPr>
          <a:xfrm>
            <a:off x="337847" y="753245"/>
            <a:ext cx="11794170" cy="5582106"/>
          </a:xfrm>
          <a:prstGeom prst="rect">
            <a:avLst/>
          </a:prstGeom>
          <a:noFill/>
        </p:spPr>
        <p:txBody>
          <a:bodyPr wrap="square" rtlCol="0">
            <a:spAutoFit/>
          </a:bodyPr>
          <a:lstStyle/>
          <a:p>
            <a:pPr marL="342900" marR="0" lvl="0" indent="-342900" algn="just" defTabSz="914400" rtl="0" eaLnBrk="1" fontAlgn="auto" latinLnBrk="0" hangingPunct="1">
              <a:lnSpc>
                <a:spcPct val="100000"/>
              </a:lnSpc>
              <a:spcBef>
                <a:spcPts val="0"/>
              </a:spcBef>
              <a:spcAft>
                <a:spcPts val="0"/>
              </a:spcAft>
              <a:buClr>
                <a:srgbClr val="3891A7"/>
              </a:buClr>
              <a:buSzPct val="80000"/>
              <a:buFont typeface="Wingdings" panose="05000000000000000000" pitchFamily="2" charset="2"/>
              <a:buChar char="ü"/>
              <a:tabLst/>
              <a:defRPr/>
            </a:pP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Recent upgrade of the </a:t>
            </a:r>
            <a:r>
              <a:rPr kumimoji="0" lang="en-US" altLang="it-IT" sz="1600" b="0" i="1"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Perugia radiation damage model </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altLang="it-IT" sz="1600" b="1" i="0" u="none" strike="noStrike" kern="1200" cap="none" spc="0" normalizeH="0" baseline="0" noProof="0" dirty="0" err="1">
                <a:ln>
                  <a:noFill/>
                </a:ln>
                <a:solidFill>
                  <a:srgbClr val="000099"/>
                </a:solidFill>
                <a:effectLst/>
                <a:uLnTx/>
                <a:uFillTx/>
                <a:latin typeface="Arial"/>
                <a:ea typeface="Tahoma" panose="020B0604030504040204" pitchFamily="34" charset="0"/>
                <a:cs typeface="Tahoma" panose="020B0604030504040204" pitchFamily="34" charset="0"/>
              </a:rPr>
              <a:t>PerugiaModDoping</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a:t>
            </a:r>
            <a:endPar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endParaRPr>
          </a:p>
          <a:p>
            <a:pPr marL="800100" marR="0" lvl="1" indent="-342900" algn="just" defTabSz="914400" rtl="0" eaLnBrk="1" fontAlgn="auto" latinLnBrk="0" hangingPunct="1">
              <a:lnSpc>
                <a:spcPct val="150000"/>
              </a:lnSpc>
              <a:spcBef>
                <a:spcPts val="0"/>
              </a:spcBef>
              <a:spcAft>
                <a:spcPts val="0"/>
              </a:spcAft>
              <a:buClr>
                <a:srgbClr val="3891A7"/>
              </a:buClr>
              <a:buSzPct val="80000"/>
              <a:buFont typeface="Courier New" panose="02070309020205020404" pitchFamily="49" charset="0"/>
              <a:buChar char="o"/>
              <a:tabLst/>
              <a:defRPr/>
            </a:pP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Traps</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 parameterization (“New University of Perugia” TCAD model) </a:t>
            </a:r>
          </a:p>
          <a:p>
            <a:pPr marL="800100" marR="0" lvl="1" indent="-342900" algn="just" defTabSz="914400" rtl="0" eaLnBrk="1" fontAlgn="auto" latinLnBrk="0" hangingPunct="1">
              <a:lnSpc>
                <a:spcPct val="150000"/>
              </a:lnSpc>
              <a:spcBef>
                <a:spcPts val="0"/>
              </a:spcBef>
              <a:spcAft>
                <a:spcPts val="0"/>
              </a:spcAft>
              <a:buClr>
                <a:srgbClr val="3891A7"/>
              </a:buClr>
              <a:buSzPct val="80000"/>
              <a:buFont typeface="Courier New" panose="02070309020205020404" pitchFamily="49" charset="0"/>
              <a:buChar char="o"/>
              <a:tabLst/>
              <a:defRPr/>
            </a:pP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Gain Layer </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and </a:t>
            </a: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Bulk</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 effective </a:t>
            </a: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doping evolution </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with </a:t>
            </a:r>
            <a:r>
              <a:rPr kumimoji="0" lang="el-GR"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Φ</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 (Torino analytical parameterizations)</a:t>
            </a:r>
          </a:p>
          <a:p>
            <a:pPr marL="342900" marR="0" lvl="0" indent="-342900" algn="just" defTabSz="914400" rtl="0" eaLnBrk="1" fontAlgn="auto" latinLnBrk="0" hangingPunct="1">
              <a:lnSpc>
                <a:spcPct val="100000"/>
              </a:lnSpc>
              <a:spcBef>
                <a:spcPts val="0"/>
              </a:spcBef>
              <a:spcAft>
                <a:spcPts val="0"/>
              </a:spcAft>
              <a:buClr>
                <a:srgbClr val="3891A7"/>
              </a:buClr>
              <a:buSzPct val="80000"/>
              <a:buFont typeface="Wingdings" panose="05000000000000000000" pitchFamily="2" charset="2"/>
              <a:buChar char="ü"/>
              <a:tabLst/>
              <a:defRPr/>
            </a:pPr>
            <a:endPar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endParaRPr>
          </a:p>
          <a:p>
            <a:pPr marL="342900" marR="0" lvl="0" indent="-342900" algn="just" defTabSz="914400" rtl="0" eaLnBrk="1" fontAlgn="auto" latinLnBrk="0" hangingPunct="1">
              <a:lnSpc>
                <a:spcPct val="100000"/>
              </a:lnSpc>
              <a:spcBef>
                <a:spcPts val="0"/>
              </a:spcBef>
              <a:spcAft>
                <a:spcPts val="0"/>
              </a:spcAft>
              <a:buClr>
                <a:srgbClr val="3891A7"/>
              </a:buClr>
              <a:buSzPct val="80000"/>
              <a:buFont typeface="Wingdings" panose="05000000000000000000" pitchFamily="2" charset="2"/>
              <a:buChar char="ü"/>
              <a:tabLst/>
              <a:defRPr/>
            </a:pP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The new </a:t>
            </a: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model</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 has been </a:t>
            </a: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verified </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for </a:t>
            </a: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LGAD devices, </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by comparing TCAD simulations w/ measurements</a:t>
            </a:r>
          </a:p>
          <a:p>
            <a:pPr marL="800100" marR="0" lvl="1" indent="-342900" algn="just" defTabSz="914400" rtl="0" eaLnBrk="1" fontAlgn="auto" latinLnBrk="0" hangingPunct="1">
              <a:lnSpc>
                <a:spcPct val="150000"/>
              </a:lnSpc>
              <a:spcBef>
                <a:spcPts val="0"/>
              </a:spcBef>
              <a:spcAft>
                <a:spcPts val="0"/>
              </a:spcAft>
              <a:buClr>
                <a:srgbClr val="3891A7"/>
              </a:buClr>
              <a:buSzPct val="80000"/>
              <a:buFont typeface="Courier New" panose="02070309020205020404" pitchFamily="49" charset="0"/>
              <a:buChar char="o"/>
              <a:tabLst/>
              <a:defRPr/>
            </a:pP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UFSD2</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 production (FBK): static (DC), small-signal (AC) and gain behavior well reproduced</a:t>
            </a:r>
          </a:p>
          <a:p>
            <a:pPr marL="800100" marR="0" lvl="1" indent="-342900" algn="just" defTabSz="914400" rtl="0" eaLnBrk="1" fontAlgn="auto" latinLnBrk="0" hangingPunct="1">
              <a:lnSpc>
                <a:spcPct val="150000"/>
              </a:lnSpc>
              <a:spcBef>
                <a:spcPts val="0"/>
              </a:spcBef>
              <a:spcAft>
                <a:spcPts val="0"/>
              </a:spcAft>
              <a:buClr>
                <a:srgbClr val="3891A7"/>
              </a:buClr>
              <a:buSzPct val="80000"/>
              <a:buFont typeface="Courier New" panose="02070309020205020404" pitchFamily="49" charset="0"/>
              <a:buChar char="o"/>
              <a:tabLst/>
              <a:defRPr/>
            </a:pP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HPK2</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 production (HPK): DC, AC and gain behavior well reproduced (but </a:t>
            </a: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pay attention </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to the </a:t>
            </a: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impact ionization model</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a:t>
            </a:r>
          </a:p>
          <a:p>
            <a:pPr marL="342900" marR="0" lvl="0" indent="-342900" algn="just" defTabSz="914400" rtl="0" eaLnBrk="1" fontAlgn="auto" latinLnBrk="0" hangingPunct="1">
              <a:lnSpc>
                <a:spcPct val="100000"/>
              </a:lnSpc>
              <a:spcBef>
                <a:spcPts val="0"/>
              </a:spcBef>
              <a:spcAft>
                <a:spcPts val="0"/>
              </a:spcAft>
              <a:buClr>
                <a:srgbClr val="3891A7"/>
              </a:buClr>
              <a:buSzPct val="80000"/>
              <a:buFont typeface="Wingdings" panose="05000000000000000000" pitchFamily="2" charset="2"/>
              <a:buChar char="ü"/>
              <a:tabLst/>
              <a:defRPr/>
            </a:pPr>
            <a:endPar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endParaRPr>
          </a:p>
          <a:p>
            <a:pPr marL="342900" marR="0" lvl="0" indent="-342900" algn="just" defTabSz="914400" rtl="0" eaLnBrk="1" fontAlgn="auto" latinLnBrk="0" hangingPunct="1">
              <a:lnSpc>
                <a:spcPct val="100000"/>
              </a:lnSpc>
              <a:spcBef>
                <a:spcPts val="0"/>
              </a:spcBef>
              <a:spcAft>
                <a:spcPts val="0"/>
              </a:spcAft>
              <a:buClr>
                <a:srgbClr val="3891A7"/>
              </a:buClr>
              <a:buSzPct val="80000"/>
              <a:buFont typeface="Wingdings" panose="05000000000000000000" pitchFamily="2" charset="2"/>
              <a:buChar char="ü"/>
              <a:tabLst/>
              <a:defRPr/>
            </a:pPr>
            <a:endPar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endParaRPr>
          </a:p>
          <a:p>
            <a:pPr marL="342900" marR="0" lvl="0" indent="-342900" algn="just" defTabSz="914400" rtl="0" eaLnBrk="1" fontAlgn="auto" latinLnBrk="0" hangingPunct="1">
              <a:lnSpc>
                <a:spcPct val="100000"/>
              </a:lnSpc>
              <a:spcBef>
                <a:spcPts val="0"/>
              </a:spcBef>
              <a:spcAft>
                <a:spcPts val="0"/>
              </a:spcAft>
              <a:buClr>
                <a:srgbClr val="3891A7"/>
              </a:buClr>
              <a:buSzPct val="80000"/>
              <a:buFont typeface="Wingdings" panose="05000000000000000000" pitchFamily="2" charset="2"/>
              <a:buChar char="ü"/>
              <a:tabLst/>
              <a:defRPr/>
            </a:pP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Measurements and Simulation of 3D detectors</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 (in collaboration </a:t>
            </a:r>
            <a:r>
              <a:rPr kumimoji="0" lang="en-US" altLang="it-IT" sz="1600" b="1"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with Trento group </a:t>
            </a:r>
            <a:r>
              <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rPr>
              <a:t>for 3D detectors modelling)</a:t>
            </a:r>
          </a:p>
          <a:p>
            <a:pPr marL="800100" marR="0" lvl="1" indent="-342900" algn="just" defTabSz="914400" rtl="0" eaLnBrk="1" fontAlgn="auto" latinLnBrk="0" hangingPunct="1">
              <a:lnSpc>
                <a:spcPct val="150000"/>
              </a:lnSpc>
              <a:spcBef>
                <a:spcPts val="0"/>
              </a:spcBef>
              <a:spcAft>
                <a:spcPts val="0"/>
              </a:spcAft>
              <a:buClr>
                <a:srgbClr val="3891A7"/>
              </a:buClr>
              <a:buSzPct val="80000"/>
              <a:buFont typeface="Courier New" panose="02070309020205020404" pitchFamily="49" charset="0"/>
              <a:buChar char="o"/>
              <a:tabLst/>
              <a:defRPr/>
            </a:pPr>
            <a:r>
              <a:rPr kumimoji="0" lang="en-US" altLang="it-IT" sz="1600" b="1" i="0" u="none" strike="noStrike" kern="1200" cap="none" spc="0" normalizeH="0" baseline="0" noProof="0" dirty="0">
                <a:ln>
                  <a:noFill/>
                </a:ln>
                <a:solidFill>
                  <a:srgbClr val="000099"/>
                </a:solidFill>
                <a:effectLst/>
                <a:uLnTx/>
                <a:uFillTx/>
                <a:latin typeface="Arial"/>
                <a:ea typeface="Tahoma" panose="020B0604030504040204" pitchFamily="34" charset="0"/>
                <a:cs typeface="Tahoma" panose="020B0604030504040204" pitchFamily="34" charset="0"/>
              </a:rPr>
              <a:t>The original CERN model needs some changes/modification to be able to proper reproduce/predict  the IV and CV measurements of 3Ds</a:t>
            </a:r>
          </a:p>
          <a:p>
            <a:pPr marL="800100" marR="0" lvl="1" indent="-342900" algn="just" defTabSz="914400" rtl="0" eaLnBrk="1" fontAlgn="auto" latinLnBrk="0" hangingPunct="1">
              <a:lnSpc>
                <a:spcPct val="150000"/>
              </a:lnSpc>
              <a:spcBef>
                <a:spcPts val="0"/>
              </a:spcBef>
              <a:spcAft>
                <a:spcPts val="0"/>
              </a:spcAft>
              <a:buClr>
                <a:srgbClr val="3891A7"/>
              </a:buClr>
              <a:buSzPct val="80000"/>
              <a:buFont typeface="Courier New" panose="02070309020205020404" pitchFamily="49" charset="0"/>
              <a:buChar char="o"/>
              <a:tabLst/>
              <a:defRPr/>
            </a:pPr>
            <a:r>
              <a:rPr lang="en-US" altLang="it-IT" sz="1600" b="0" dirty="0">
                <a:solidFill>
                  <a:srgbClr val="000099"/>
                </a:solidFill>
                <a:latin typeface="Arial"/>
                <a:ea typeface="Tahoma" panose="020B0604030504040204" pitchFamily="34" charset="0"/>
                <a:cs typeface="Tahoma" panose="020B0604030504040204" pitchFamily="34" charset="0"/>
              </a:rPr>
              <a:t>New measurements in Perugia on 3D detectors and test structures in the range 1-2.5×10</a:t>
            </a:r>
            <a:r>
              <a:rPr lang="en-US" altLang="it-IT" sz="1600" b="0" baseline="30000" dirty="0">
                <a:solidFill>
                  <a:srgbClr val="000099"/>
                </a:solidFill>
                <a:latin typeface="Arial"/>
                <a:ea typeface="Tahoma" panose="020B0604030504040204" pitchFamily="34" charset="0"/>
                <a:cs typeface="Tahoma" panose="020B0604030504040204" pitchFamily="34" charset="0"/>
              </a:rPr>
              <a:t>16</a:t>
            </a:r>
            <a:r>
              <a:rPr lang="en-US" altLang="it-IT" sz="1600" b="0" dirty="0">
                <a:solidFill>
                  <a:srgbClr val="000099"/>
                </a:solidFill>
                <a:latin typeface="Arial"/>
                <a:ea typeface="Tahoma" panose="020B0604030504040204" pitchFamily="34" charset="0"/>
                <a:cs typeface="Tahoma" panose="020B0604030504040204" pitchFamily="34" charset="0"/>
              </a:rPr>
              <a:t> n/cm</a:t>
            </a:r>
            <a:r>
              <a:rPr lang="en-US" altLang="it-IT" sz="1600" b="0" baseline="30000" dirty="0">
                <a:solidFill>
                  <a:srgbClr val="000099"/>
                </a:solidFill>
                <a:latin typeface="Arial"/>
                <a:ea typeface="Tahoma" panose="020B0604030504040204" pitchFamily="34" charset="0"/>
                <a:cs typeface="Tahoma" panose="020B0604030504040204" pitchFamily="34" charset="0"/>
              </a:rPr>
              <a:t>2</a:t>
            </a:r>
            <a:r>
              <a:rPr lang="en-US" altLang="it-IT" sz="1600" b="0" dirty="0">
                <a:solidFill>
                  <a:srgbClr val="000099"/>
                </a:solidFill>
                <a:latin typeface="Arial"/>
                <a:ea typeface="Tahoma" panose="020B0604030504040204" pitchFamily="34" charset="0"/>
                <a:cs typeface="Tahoma" panose="020B0604030504040204" pitchFamily="34" charset="0"/>
              </a:rPr>
              <a:t>.</a:t>
            </a:r>
            <a:endParaRPr kumimoji="0" lang="en-US" altLang="it-IT" sz="1600" b="0" i="0" u="none" strike="noStrike" kern="1200" cap="none" spc="0" normalizeH="0" baseline="0" noProof="0" dirty="0">
              <a:ln>
                <a:noFill/>
              </a:ln>
              <a:solidFill>
                <a:srgbClr val="000099"/>
              </a:solidFill>
              <a:effectLst/>
              <a:uLnTx/>
              <a:uFillTx/>
              <a:latin typeface="Tahoma" panose="020B0604030504040204" pitchFamily="34" charset="0"/>
              <a:ea typeface="Tahoma" panose="020B0604030504040204" pitchFamily="34" charset="0"/>
              <a:cs typeface="Tahoma" panose="020B0604030504040204" pitchFamily="34" charset="0"/>
            </a:endParaRPr>
          </a:p>
          <a:p>
            <a:pPr marL="800100" marR="0" lvl="1" indent="-342900" algn="just" defTabSz="914400" rtl="0" eaLnBrk="1" fontAlgn="auto" latinLnBrk="0" hangingPunct="1">
              <a:lnSpc>
                <a:spcPct val="150000"/>
              </a:lnSpc>
              <a:spcBef>
                <a:spcPts val="0"/>
              </a:spcBef>
              <a:spcAft>
                <a:spcPts val="0"/>
              </a:spcAft>
              <a:buClr>
                <a:srgbClr val="3891A7"/>
              </a:buClr>
              <a:buSzPct val="80000"/>
              <a:buFont typeface="Courier New" panose="02070309020205020404" pitchFamily="49" charset="0"/>
              <a:buChar char="o"/>
              <a:tabLst/>
              <a:defRPr/>
            </a:pPr>
            <a:r>
              <a:rPr kumimoji="0" lang="en-US" altLang="it-IT" sz="16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Next steps CCE measurements with beta setup </a:t>
            </a:r>
            <a:r>
              <a:rPr kumimoji="0" lang="en-US" altLang="it-IT" sz="16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of </a:t>
            </a:r>
            <a:r>
              <a:rPr kumimoji="0" lang="en-US" altLang="it-IT" sz="16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3D</a:t>
            </a:r>
            <a:r>
              <a:rPr kumimoji="0" lang="en-US" altLang="it-IT" sz="16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 detectors, before and after irradiation </a:t>
            </a:r>
            <a:br>
              <a:rPr kumimoji="0" lang="en-US" altLang="it-IT" sz="16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br>
            <a:r>
              <a:rPr kumimoji="0" lang="en-US" altLang="it-IT" sz="16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(up to the fluence of 2.5E16 n</a:t>
            </a:r>
            <a:r>
              <a:rPr kumimoji="0" lang="en-US" altLang="it-IT" sz="1600" b="0" i="0" u="none" strike="noStrike" kern="1200" cap="none" spc="0" normalizeH="0" baseline="-2500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eq</a:t>
            </a:r>
            <a:r>
              <a:rPr kumimoji="0" lang="en-US" altLang="it-IT" sz="16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/cm</a:t>
            </a:r>
            <a:r>
              <a:rPr kumimoji="0" lang="en-US" altLang="it-IT" sz="1600" b="0" i="0" u="none" strike="noStrike" kern="1200" cap="none" spc="0" normalizeH="0" baseline="3000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2</a:t>
            </a:r>
            <a:r>
              <a:rPr kumimoji="0" lang="en-US" altLang="it-IT" sz="16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 in Torino in collaboration with INFN Torino and </a:t>
            </a:r>
            <a:r>
              <a:rPr kumimoji="0" lang="en-US" altLang="it-IT" sz="16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CCE simulations </a:t>
            </a:r>
            <a:r>
              <a:rPr kumimoji="0" lang="en-US" altLang="it-IT" sz="1600" b="0"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rPr>
              <a:t>using the modified model</a:t>
            </a:r>
          </a:p>
        </p:txBody>
      </p:sp>
      <p:sp>
        <p:nvSpPr>
          <p:cNvPr id="8" name="Titolo 1">
            <a:extLst>
              <a:ext uri="{FF2B5EF4-FFF2-40B4-BE49-F238E27FC236}">
                <a16:creationId xmlns:a16="http://schemas.microsoft.com/office/drawing/2014/main" id="{838C7ED8-F013-4166-A1DD-5D9A10DDCE2A}"/>
              </a:ext>
            </a:extLst>
          </p:cNvPr>
          <p:cNvSpPr>
            <a:spLocks noGrp="1"/>
          </p:cNvSpPr>
          <p:nvPr>
            <p:ph type="title"/>
          </p:nvPr>
        </p:nvSpPr>
        <p:spPr>
          <a:xfrm>
            <a:off x="254860" y="93540"/>
            <a:ext cx="11937140" cy="659705"/>
          </a:xfrm>
        </p:spPr>
        <p:txBody>
          <a:bodyPr>
            <a:normAutofit/>
          </a:bodyPr>
          <a:lstStyle/>
          <a:p>
            <a:r>
              <a:rPr lang="it-IT" dirty="0" err="1"/>
              <a:t>Conclusions</a:t>
            </a:r>
            <a:r>
              <a:rPr lang="it-IT" dirty="0">
                <a:solidFill>
                  <a:srgbClr val="002060"/>
                </a:solidFill>
              </a:rPr>
              <a:t> </a:t>
            </a:r>
            <a:r>
              <a:rPr lang="it-IT" dirty="0">
                <a:solidFill>
                  <a:srgbClr val="FF0000"/>
                </a:solidFill>
              </a:rPr>
              <a:t>&amp; Next steps</a:t>
            </a:r>
          </a:p>
        </p:txBody>
      </p:sp>
      <p:sp>
        <p:nvSpPr>
          <p:cNvPr id="9" name="Segnaposto numero diapositiva 10">
            <a:extLst>
              <a:ext uri="{FF2B5EF4-FFF2-40B4-BE49-F238E27FC236}">
                <a16:creationId xmlns:a16="http://schemas.microsoft.com/office/drawing/2014/main" id="{926F9C9D-3A21-23A1-267D-CA58DC8F2FC9}"/>
              </a:ext>
            </a:extLst>
          </p:cNvPr>
          <p:cNvSpPr>
            <a:spLocks noGrp="1"/>
          </p:cNvSpPr>
          <p:nvPr>
            <p:ph type="sldNum" sz="quarter" idx="10"/>
          </p:nvPr>
        </p:nvSpPr>
        <p:spPr>
          <a:xfrm>
            <a:off x="11530842" y="6400393"/>
            <a:ext cx="552303" cy="364067"/>
          </a:xfrm>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a:ln>
                  <a:noFill/>
                </a:ln>
                <a:solidFill>
                  <a:srgbClr val="A6A6A6"/>
                </a:solidFill>
                <a:effectLst/>
                <a:uLnTx/>
                <a:uFillTx/>
                <a:latin typeface="Tahoma" panose="020B0604030504040204" pitchFamily="34" charset="0"/>
                <a:cs typeface="Tahoma" panose="020B0604030504040204" pitchFamily="34" charset="0"/>
              </a:rPr>
              <a:pPr marL="0" marR="0" lvl="0" indent="0" algn="l" defTabSz="914377" rtl="0" eaLnBrk="1" fontAlgn="auto" latinLnBrk="0" hangingPunct="1">
                <a:lnSpc>
                  <a:spcPct val="100000"/>
                </a:lnSpc>
                <a:spcBef>
                  <a:spcPts val="0"/>
                </a:spcBef>
                <a:spcAft>
                  <a:spcPts val="0"/>
                </a:spcAft>
                <a:buClrTx/>
                <a:buSzTx/>
                <a:buFontTx/>
                <a:buNone/>
                <a:tabLst/>
                <a:defRPr/>
              </a:pPr>
              <a:t>24</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3" name="Footer Placeholder 5">
            <a:extLst>
              <a:ext uri="{FF2B5EF4-FFF2-40B4-BE49-F238E27FC236}">
                <a16:creationId xmlns:a16="http://schemas.microsoft.com/office/drawing/2014/main" id="{2C64C87D-7968-1CE4-AAD3-3087C74EB652}"/>
              </a:ext>
            </a:extLst>
          </p:cNvPr>
          <p:cNvSpPr>
            <a:spLocks noGrp="1"/>
          </p:cNvSpPr>
          <p:nvPr>
            <p:ph type="ftr" idx="11"/>
          </p:nvPr>
        </p:nvSpPr>
        <p:spPr>
          <a:xfrm rot="16200000">
            <a:off x="-2039739" y="3571742"/>
            <a:ext cx="4416467" cy="338703"/>
          </a:xfrm>
        </p:spPr>
        <p:txBody>
          <a:bodyPr/>
          <a:lstStyle>
            <a:lvl1pPr>
              <a:defRPr>
                <a:solidFill>
                  <a:schemeClr val="bg2"/>
                </a:solidFill>
              </a:defRPr>
            </a:lvl1pPr>
          </a:lstStyle>
          <a:p>
            <a:r>
              <a:rPr lang="en-US" dirty="0"/>
              <a:t>F.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3</a:t>
            </a:r>
            <a:r>
              <a:rPr lang="en-US" baseline="30000" dirty="0">
                <a:solidFill>
                  <a:schemeClr val="tx1"/>
                </a:solidFill>
              </a:rPr>
              <a:t>rd</a:t>
            </a:r>
            <a:r>
              <a:rPr lang="en-US" dirty="0">
                <a:solidFill>
                  <a:schemeClr val="tx1"/>
                </a:solidFill>
              </a:rPr>
              <a:t> Annual meeting</a:t>
            </a:r>
          </a:p>
        </p:txBody>
      </p:sp>
    </p:spTree>
    <p:extLst>
      <p:ext uri="{BB962C8B-B14F-4D97-AF65-F5344CB8AC3E}">
        <p14:creationId xmlns:p14="http://schemas.microsoft.com/office/powerpoint/2010/main" val="18861069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3E5CA7-BDC3-C238-30A0-6BCD2FFD2CE5}"/>
              </a:ext>
            </a:extLst>
          </p:cNvPr>
          <p:cNvSpPr>
            <a:spLocks noGrp="1"/>
          </p:cNvSpPr>
          <p:nvPr>
            <p:ph type="title"/>
          </p:nvPr>
        </p:nvSpPr>
        <p:spPr/>
        <p:txBody>
          <a:bodyPr/>
          <a:lstStyle/>
          <a:p>
            <a:r>
              <a:rPr lang="en-US" sz="3600" dirty="0">
                <a:solidFill>
                  <a:schemeClr val="accent3"/>
                </a:solidFill>
              </a:rPr>
              <a:t>Simulation Results: </a:t>
            </a:r>
            <a:r>
              <a:rPr lang="it-IT" sz="3600" dirty="0" err="1"/>
              <a:t>Effect</a:t>
            </a:r>
            <a:r>
              <a:rPr lang="it-IT" sz="3600" dirty="0"/>
              <a:t> of the </a:t>
            </a:r>
            <a:r>
              <a:rPr lang="el-GR" sz="3600" dirty="0">
                <a:latin typeface="Times New Roman" panose="02020603050405020304" pitchFamily="18" charset="0"/>
                <a:cs typeface="Times New Roman" panose="02020603050405020304" pitchFamily="18" charset="0"/>
              </a:rPr>
              <a:t>η</a:t>
            </a:r>
            <a:r>
              <a:rPr lang="it-IT" sz="3600" baseline="-25000" dirty="0"/>
              <a:t>don</a:t>
            </a:r>
            <a:endParaRPr lang="it-IT" dirty="0"/>
          </a:p>
        </p:txBody>
      </p:sp>
      <p:pic>
        <p:nvPicPr>
          <p:cNvPr id="3" name="Picture 24" descr="Project Path: C:\Users\khaou\Desktop\Results AIDA.opju&#10;PE Folder: /Results AIDA/Folder1/results/&#10;Short Name: Graph3">
            <a:extLst>
              <a:ext uri="{FF2B5EF4-FFF2-40B4-BE49-F238E27FC236}">
                <a16:creationId xmlns:a16="http://schemas.microsoft.com/office/drawing/2014/main" id="{A4C955DA-C70D-8405-3E57-D7F6A17BB12B}"/>
              </a:ext>
            </a:extLst>
          </p:cNvPr>
          <p:cNvPicPr>
            <a:picLocks noChangeAspect="1"/>
          </p:cNvPicPr>
          <p:nvPr/>
        </p:nvPicPr>
        <p:blipFill>
          <a:blip r:embed="rId2"/>
          <a:srcRect l="6778" t="8077" r="11994" b="5256"/>
          <a:stretch/>
        </p:blipFill>
        <p:spPr>
          <a:xfrm>
            <a:off x="6642032" y="2502892"/>
            <a:ext cx="4719293" cy="3918381"/>
          </a:xfrm>
          <a:prstGeom prst="rect">
            <a:avLst/>
          </a:prstGeom>
          <a:solidFill>
            <a:srgbClr val="FFFFFF"/>
          </a:solidFill>
        </p:spPr>
      </p:pic>
      <p:pic>
        <p:nvPicPr>
          <p:cNvPr id="4" name="Picture 4">
            <a:extLst>
              <a:ext uri="{FF2B5EF4-FFF2-40B4-BE49-F238E27FC236}">
                <a16:creationId xmlns:a16="http://schemas.microsoft.com/office/drawing/2014/main" id="{5E15D875-1427-A313-CF25-2146065A2D15}"/>
              </a:ext>
            </a:extLst>
          </p:cNvPr>
          <p:cNvPicPr>
            <a:picLocks noChangeAspect="1"/>
          </p:cNvPicPr>
          <p:nvPr/>
        </p:nvPicPr>
        <p:blipFill>
          <a:blip r:embed="rId3">
            <a:extLst>
              <a:ext uri="{28A0092B-C50C-407E-A947-70E740481C1C}">
                <a14:useLocalDpi xmlns:a14="http://schemas.microsoft.com/office/drawing/2010/main" val="0"/>
              </a:ext>
            </a:extLst>
          </a:blip>
          <a:srcRect l="335" r="335"/>
          <a:stretch/>
        </p:blipFill>
        <p:spPr>
          <a:xfrm>
            <a:off x="1382026" y="2454436"/>
            <a:ext cx="5036585" cy="3966837"/>
          </a:xfrm>
          <a:prstGeom prst="rect">
            <a:avLst/>
          </a:prstGeom>
          <a:solidFill>
            <a:srgbClr val="FFFFFF"/>
          </a:solidFill>
        </p:spPr>
      </p:pic>
      <p:graphicFrame>
        <p:nvGraphicFramePr>
          <p:cNvPr id="5" name="Table 11">
            <a:extLst>
              <a:ext uri="{FF2B5EF4-FFF2-40B4-BE49-F238E27FC236}">
                <a16:creationId xmlns:a16="http://schemas.microsoft.com/office/drawing/2014/main" id="{97CDD057-6934-85FB-BD92-D8BE26D317C8}"/>
              </a:ext>
            </a:extLst>
          </p:cNvPr>
          <p:cNvGraphicFramePr>
            <a:graphicFrameLocks noGrp="1"/>
          </p:cNvGraphicFramePr>
          <p:nvPr/>
        </p:nvGraphicFramePr>
        <p:xfrm>
          <a:off x="6748050" y="838334"/>
          <a:ext cx="5120638" cy="1519637"/>
        </p:xfrm>
        <a:graphic>
          <a:graphicData uri="http://schemas.openxmlformats.org/drawingml/2006/table">
            <a:tbl>
              <a:tblPr firstRow="1" bandRow="1">
                <a:tableStyleId>{2D5ABB26-0587-4C30-8999-92F81FD0307C}</a:tableStyleId>
              </a:tblPr>
              <a:tblGrid>
                <a:gridCol w="961757">
                  <a:extLst>
                    <a:ext uri="{9D8B030D-6E8A-4147-A177-3AD203B41FA5}">
                      <a16:colId xmlns:a16="http://schemas.microsoft.com/office/drawing/2014/main" val="4184036100"/>
                    </a:ext>
                  </a:extLst>
                </a:gridCol>
                <a:gridCol w="934465">
                  <a:extLst>
                    <a:ext uri="{9D8B030D-6E8A-4147-A177-3AD203B41FA5}">
                      <a16:colId xmlns:a16="http://schemas.microsoft.com/office/drawing/2014/main" val="2521641834"/>
                    </a:ext>
                  </a:extLst>
                </a:gridCol>
                <a:gridCol w="949073">
                  <a:extLst>
                    <a:ext uri="{9D8B030D-6E8A-4147-A177-3AD203B41FA5}">
                      <a16:colId xmlns:a16="http://schemas.microsoft.com/office/drawing/2014/main" val="1104557335"/>
                    </a:ext>
                  </a:extLst>
                </a:gridCol>
                <a:gridCol w="840615">
                  <a:extLst>
                    <a:ext uri="{9D8B030D-6E8A-4147-A177-3AD203B41FA5}">
                      <a16:colId xmlns:a16="http://schemas.microsoft.com/office/drawing/2014/main" val="858084984"/>
                    </a:ext>
                  </a:extLst>
                </a:gridCol>
                <a:gridCol w="782680">
                  <a:extLst>
                    <a:ext uri="{9D8B030D-6E8A-4147-A177-3AD203B41FA5}">
                      <a16:colId xmlns:a16="http://schemas.microsoft.com/office/drawing/2014/main" val="4147948779"/>
                    </a:ext>
                  </a:extLst>
                </a:gridCol>
                <a:gridCol w="652048">
                  <a:extLst>
                    <a:ext uri="{9D8B030D-6E8A-4147-A177-3AD203B41FA5}">
                      <a16:colId xmlns:a16="http://schemas.microsoft.com/office/drawing/2014/main" val="629774008"/>
                    </a:ext>
                  </a:extLst>
                </a:gridCol>
              </a:tblGrid>
              <a:tr h="406400">
                <a:tc>
                  <a:txBody>
                    <a:bodyPr/>
                    <a:lstStyle/>
                    <a:p>
                      <a:pPr algn="ctr"/>
                      <a:r>
                        <a:rPr lang="en-US" sz="800" b="1" dirty="0">
                          <a:solidFill>
                            <a:schemeClr val="tx2">
                              <a:lumMod val="10000"/>
                            </a:schemeClr>
                          </a:solidFill>
                        </a:rPr>
                        <a:t>Defect number</a:t>
                      </a: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Type</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Energy level</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r>
                        <a:rPr lang="en-US" sz="800" b="1" i="0" dirty="0">
                          <a:solidFill>
                            <a:schemeClr val="tx2">
                              <a:lumMod val="10000"/>
                            </a:schemeClr>
                          </a:solidFill>
                        </a:rPr>
                        <a:t>𝜎</a:t>
                      </a:r>
                      <a:r>
                        <a:rPr lang="en-US" sz="800" b="1" i="0" baseline="-25000" dirty="0">
                          <a:solidFill>
                            <a:schemeClr val="tx2">
                              <a:lumMod val="10000"/>
                            </a:schemeClr>
                          </a:solidFill>
                        </a:rPr>
                        <a:t>e</a:t>
                      </a:r>
                      <a:r>
                        <a:rPr lang="en-US" sz="800" b="1" i="0" baseline="0" dirty="0">
                          <a:solidFill>
                            <a:schemeClr val="tx2">
                              <a:lumMod val="10000"/>
                            </a:schemeClr>
                          </a:solidFill>
                        </a:rPr>
                        <a:t>[cm</a:t>
                      </a:r>
                      <a:r>
                        <a:rPr lang="en-US" sz="800" b="1" i="0" baseline="30000" dirty="0">
                          <a:solidFill>
                            <a:schemeClr val="tx2">
                              <a:lumMod val="10000"/>
                            </a:schemeClr>
                          </a:solidFill>
                        </a:rPr>
                        <a:t>-2</a:t>
                      </a:r>
                      <a:r>
                        <a:rPr lang="en-US" sz="800" b="1" i="0" baseline="0" dirty="0">
                          <a:solidFill>
                            <a:schemeClr val="tx2">
                              <a:lumMod val="10000"/>
                            </a:schemeClr>
                          </a:solidFill>
                        </a:rPr>
                        <a:t>]</a:t>
                      </a:r>
                      <a:endParaRPr lang="en-US" sz="800" b="1" i="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𝜎</a:t>
                      </a:r>
                      <a:r>
                        <a:rPr lang="en-US" sz="800" b="1" i="0" kern="1200" baseline="-25000" dirty="0">
                          <a:solidFill>
                            <a:schemeClr val="tx2">
                              <a:lumMod val="10000"/>
                            </a:schemeClr>
                          </a:solidFill>
                          <a:latin typeface="+mn-lt"/>
                          <a:ea typeface="+mn-ea"/>
                          <a:cs typeface="+mn-cs"/>
                        </a:rPr>
                        <a:t>h</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-2</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2">
                              <a:lumMod val="10000"/>
                            </a:schemeClr>
                          </a:solidFill>
                          <a:latin typeface="+mn-lt"/>
                          <a:ea typeface="+mn-ea"/>
                          <a:cs typeface="+mn-cs"/>
                        </a:rPr>
                        <a:t>η</a:t>
                      </a:r>
                      <a:r>
                        <a:rPr lang="en-US" sz="800" b="1" i="0" kern="1200" baseline="0" dirty="0">
                          <a:solidFill>
                            <a:schemeClr val="tx2">
                              <a:lumMod val="10000"/>
                            </a:schemeClr>
                          </a:solidFill>
                          <a:latin typeface="+mn-lt"/>
                          <a:ea typeface="+mn-ea"/>
                          <a:cs typeface="+mn-cs"/>
                        </a:rPr>
                        <a:t>[</a:t>
                      </a:r>
                      <a:r>
                        <a:rPr lang="en-US" sz="800" b="1" i="0" kern="1200" dirty="0">
                          <a:solidFill>
                            <a:schemeClr val="tx2">
                              <a:lumMod val="10000"/>
                            </a:schemeClr>
                          </a:solidFill>
                          <a:latin typeface="+mn-lt"/>
                          <a:ea typeface="+mn-ea"/>
                          <a:cs typeface="+mn-cs"/>
                        </a:rPr>
                        <a:t>cm</a:t>
                      </a:r>
                      <a:r>
                        <a:rPr lang="en-US" sz="800" b="1" i="0" kern="1200" baseline="30000" dirty="0">
                          <a:solidFill>
                            <a:schemeClr val="tx2">
                              <a:lumMod val="10000"/>
                            </a:schemeClr>
                          </a:solidFill>
                          <a:latin typeface="+mn-lt"/>
                          <a:ea typeface="+mn-ea"/>
                          <a:cs typeface="+mn-cs"/>
                        </a:rPr>
                        <a:t>-1</a:t>
                      </a:r>
                      <a:r>
                        <a:rPr lang="en-US" sz="800" b="1" i="0" kern="1200" dirty="0">
                          <a:solidFill>
                            <a:schemeClr val="tx2">
                              <a:lumMod val="10000"/>
                            </a:schemeClr>
                          </a:solidFill>
                          <a:latin typeface="+mn-lt"/>
                          <a:ea typeface="+mn-ea"/>
                          <a:cs typeface="+mn-cs"/>
                        </a:rPr>
                        <a:t>]</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0577082"/>
                  </a:ext>
                </a:extLst>
              </a:tr>
              <a:tr h="375920">
                <a:tc>
                  <a:txBody>
                    <a:bodyPr/>
                    <a:lstStyle/>
                    <a:p>
                      <a:pPr marL="0" algn="ctr" defTabSz="685800" rtl="0" eaLnBrk="1" latinLnBrk="0" hangingPunct="1"/>
                      <a:r>
                        <a:rPr lang="en-US" sz="800" b="0" kern="1200">
                          <a:solidFill>
                            <a:schemeClr val="tx2">
                              <a:lumMod val="10000"/>
                            </a:schemeClr>
                          </a:solidFill>
                          <a:latin typeface="+mn-lt"/>
                          <a:ea typeface="+mn-ea"/>
                          <a:cs typeface="+mn-cs"/>
                        </a:rPr>
                        <a:t>1</a:t>
                      </a:r>
                      <a:endParaRPr lang="en-US" sz="800" b="0"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algn="ctr" defTabSz="685800" rtl="0" eaLnBrk="1" latinLnBrk="0" hangingPunct="1"/>
                      <a:r>
                        <a:rPr lang="en-US" sz="800" b="1" i="1" kern="1200" dirty="0">
                          <a:solidFill>
                            <a:schemeClr val="tx2">
                              <a:lumMod val="10000"/>
                            </a:schemeClr>
                          </a:solidFill>
                          <a:latin typeface="+mn-lt"/>
                          <a:ea typeface="+mn-ea"/>
                          <a:cs typeface="+mn-cs"/>
                        </a:rPr>
                        <a:t>Donor</a:t>
                      </a:r>
                    </a:p>
                  </a:txBody>
                  <a:tcPr marL="162560" marR="162560" marT="81280" marB="81280" anchor="b">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0" kern="1200" dirty="0">
                          <a:solidFill>
                            <a:schemeClr val="tx2">
                              <a:lumMod val="10000"/>
                            </a:schemeClr>
                          </a:solidFill>
                          <a:latin typeface="+mn-lt"/>
                          <a:ea typeface="+mn-ea"/>
                          <a:cs typeface="+mn-cs"/>
                        </a:rPr>
                        <a:t>Ev+0.48</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800" b="0" i="1" kern="1200" dirty="0">
                          <a:solidFill>
                            <a:schemeClr val="tx2">
                              <a:lumMod val="10000"/>
                            </a:schemeClr>
                          </a:solidFill>
                          <a:latin typeface="+mn-lt"/>
                          <a:ea typeface="+mn-ea"/>
                          <a:cs typeface="+mn-cs"/>
                        </a:rPr>
                        <a:t>5x10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-14</a:t>
                      </a:r>
                      <a:endParaRPr lang="en-US" sz="800" b="0" i="1" kern="1200" dirty="0">
                        <a:solidFill>
                          <a:schemeClr val="tx2">
                            <a:lumMod val="10000"/>
                          </a:schemeClr>
                        </a:solidFill>
                        <a:latin typeface="+mn-lt"/>
                        <a:ea typeface="+mn-ea"/>
                        <a:cs typeface="+mn-cs"/>
                      </a:endParaRP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1400" b="0" i="1" u="none" strike="noStrike" kern="1200" cap="none" dirty="0">
                          <a:solidFill>
                            <a:srgbClr val="C00000"/>
                          </a:solidFill>
                          <a:latin typeface="+mn-lt"/>
                          <a:ea typeface="+mn-ea"/>
                          <a:cs typeface="+mn-cs"/>
                          <a:sym typeface="Arial"/>
                        </a:rPr>
                        <a:t>↓↑</a:t>
                      </a:r>
                    </a:p>
                  </a:txBody>
                  <a:tcPr marL="162560" marR="162560" marT="81280" marB="8128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1621587772"/>
                  </a:ext>
                </a:extLst>
              </a:tr>
              <a:tr h="452837">
                <a:tc>
                  <a:txBody>
                    <a:bodyPr/>
                    <a:lstStyle/>
                    <a:p>
                      <a:pPr algn="ctr"/>
                      <a:r>
                        <a:rPr lang="en-US" sz="800" b="0">
                          <a:solidFill>
                            <a:schemeClr val="tx2">
                              <a:lumMod val="10000"/>
                            </a:schemeClr>
                          </a:solidFill>
                        </a:rPr>
                        <a:t>2</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1" dirty="0">
                          <a:solidFill>
                            <a:schemeClr val="tx2">
                              <a:lumMod val="10000"/>
                            </a:schemeClr>
                          </a:solidFill>
                        </a:rPr>
                        <a:t>Acceptor</a:t>
                      </a: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800" b="0" i="0" dirty="0">
                          <a:solidFill>
                            <a:schemeClr val="tx2">
                              <a:lumMod val="10000"/>
                            </a:schemeClr>
                          </a:solidFill>
                        </a:rPr>
                        <a:t>EC-0.525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5x10</a:t>
                      </a:r>
                      <a:r>
                        <a:rPr lang="en-US" sz="800" b="0" i="1" kern="1200" baseline="30000" dirty="0">
                          <a:solidFill>
                            <a:schemeClr val="tx2">
                              <a:lumMod val="10000"/>
                            </a:schemeClr>
                          </a:solidFill>
                          <a:latin typeface="+mn-lt"/>
                          <a:ea typeface="+mn-ea"/>
                          <a:cs typeface="+mn-cs"/>
                        </a:rPr>
                        <a:t>-15</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
                          <a:srgbClr val="000000"/>
                        </a:buClr>
                        <a:buSzTx/>
                        <a:buFont typeface="Arial"/>
                        <a:buNone/>
                        <a:tabLst/>
                        <a:defRPr/>
                      </a:pPr>
                      <a:r>
                        <a:rPr lang="en-US" sz="800" b="0" i="1" u="none" strike="noStrike" kern="1200" cap="none" dirty="0">
                          <a:solidFill>
                            <a:schemeClr val="tx2">
                              <a:lumMod val="10000"/>
                            </a:schemeClr>
                          </a:solidFill>
                          <a:latin typeface="+mn-lt"/>
                          <a:ea typeface="+mn-ea"/>
                          <a:cs typeface="+mn-cs"/>
                          <a:sym typeface="Arial"/>
                        </a:rPr>
                        <a:t>1x10</a:t>
                      </a:r>
                      <a:r>
                        <a:rPr lang="en-US" sz="800" b="0" i="1" u="none" strike="noStrike" kern="1200" cap="none" baseline="30000" dirty="0">
                          <a:solidFill>
                            <a:schemeClr val="tx2">
                              <a:lumMod val="10000"/>
                            </a:schemeClr>
                          </a:solidFill>
                          <a:latin typeface="+mn-lt"/>
                          <a:ea typeface="+mn-ea"/>
                          <a:cs typeface="+mn-cs"/>
                          <a:sym typeface="Arial"/>
                        </a:rPr>
                        <a:t>-14</a:t>
                      </a:r>
                      <a:endParaRPr lang="en-US" sz="800" b="0" i="1" u="none" strike="noStrike" kern="1200" cap="none" dirty="0">
                        <a:solidFill>
                          <a:schemeClr val="tx2">
                            <a:lumMod val="10000"/>
                          </a:schemeClr>
                        </a:solidFill>
                        <a:latin typeface="+mn-lt"/>
                        <a:ea typeface="+mn-ea"/>
                        <a:cs typeface="+mn-cs"/>
                        <a:sym typeface="Arial"/>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marL="0" marR="0" algn="ctr" defTabSz="685800" rtl="0" eaLnBrk="1" latinLnBrk="0" hangingPunct="1">
                        <a:lnSpc>
                          <a:spcPct val="100000"/>
                        </a:lnSpc>
                        <a:spcBef>
                          <a:spcPts val="0"/>
                        </a:spcBef>
                        <a:spcAft>
                          <a:spcPts val="0"/>
                        </a:spcAft>
                        <a:buClr>
                          <a:srgbClr val="000000"/>
                        </a:buClr>
                        <a:buFont typeface="Arial"/>
                      </a:pPr>
                      <a:r>
                        <a:rPr lang="en-US" sz="800" b="0" i="0" u="none" strike="noStrike" cap="none" dirty="0">
                          <a:solidFill>
                            <a:schemeClr val="tx2">
                              <a:lumMod val="10000"/>
                            </a:schemeClr>
                          </a:solidFill>
                          <a:latin typeface="+mn-lt"/>
                          <a:ea typeface="+mn-ea"/>
                          <a:cs typeface="+mn-cs"/>
                          <a:sym typeface="Arial"/>
                        </a:rPr>
                        <a:t>0.5</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40330649"/>
                  </a:ext>
                </a:extLst>
              </a:tr>
              <a:tr h="284480">
                <a:tc>
                  <a:txBody>
                    <a:bodyPr/>
                    <a:lstStyle/>
                    <a:p>
                      <a:pPr algn="ctr"/>
                      <a:r>
                        <a:rPr lang="en-US" sz="800" b="0">
                          <a:solidFill>
                            <a:schemeClr val="tx2">
                              <a:lumMod val="10000"/>
                            </a:schemeClr>
                          </a:solidFill>
                        </a:rPr>
                        <a:t>3</a:t>
                      </a:r>
                      <a:endParaRPr lang="en-US" sz="800" b="0" dirty="0">
                        <a:solidFill>
                          <a:schemeClr val="tx2">
                            <a:lumMod val="10000"/>
                          </a:schemeClr>
                        </a:solidFill>
                      </a:endParaRPr>
                    </a:p>
                  </a:txBody>
                  <a:tcPr marL="162560" marR="162560" marT="81280" marB="8128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800" b="1">
                          <a:solidFill>
                            <a:schemeClr val="tx2">
                              <a:lumMod val="10000"/>
                            </a:schemeClr>
                          </a:solidFill>
                        </a:rPr>
                        <a:t>Acceptor</a:t>
                      </a:r>
                      <a:endParaRPr lang="en-US" sz="800" b="1" dirty="0">
                        <a:solidFill>
                          <a:schemeClr val="tx2">
                            <a:lumMod val="10000"/>
                          </a:schemeClr>
                        </a:solidFill>
                      </a:endParaRPr>
                    </a:p>
                  </a:txBody>
                  <a:tcPr marL="162560" marR="162560" marT="81280" marB="8128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dirty="0">
                          <a:solidFill>
                            <a:schemeClr val="tx2">
                              <a:lumMod val="10000"/>
                            </a:schemeClr>
                          </a:solidFill>
                        </a:rPr>
                        <a:t>Ev+0.90</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b="0" i="1" kern="1200" dirty="0">
                          <a:solidFill>
                            <a:schemeClr val="tx2">
                              <a:lumMod val="10000"/>
                            </a:schemeClr>
                          </a:solidFill>
                          <a:latin typeface="+mn-lt"/>
                          <a:ea typeface="+mn-ea"/>
                          <a:cs typeface="+mn-cs"/>
                        </a:rPr>
                        <a:t>1x10</a:t>
                      </a:r>
                      <a:r>
                        <a:rPr lang="en-US" sz="800" b="0" i="1" kern="1200" baseline="30000" dirty="0">
                          <a:solidFill>
                            <a:schemeClr val="tx2">
                              <a:lumMod val="10000"/>
                            </a:schemeClr>
                          </a:solidFill>
                          <a:latin typeface="+mn-lt"/>
                          <a:ea typeface="+mn-ea"/>
                          <a:cs typeface="+mn-cs"/>
                        </a:rPr>
                        <a:t>-16</a:t>
                      </a:r>
                      <a:endParaRPr lang="en-US" sz="800" b="0" i="1" kern="1200" dirty="0">
                        <a:solidFill>
                          <a:schemeClr val="tx2">
                            <a:lumMod val="10000"/>
                          </a:schemeClr>
                        </a:solidFill>
                        <a:latin typeface="+mn-lt"/>
                        <a:ea typeface="+mn-ea"/>
                        <a:cs typeface="+mn-cs"/>
                      </a:endParaRP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lang="en-US" sz="800" b="0" i="0" u="none" strike="noStrike" cap="none" dirty="0">
                          <a:solidFill>
                            <a:schemeClr val="tx2">
                              <a:lumMod val="10000"/>
                            </a:schemeClr>
                          </a:solidFill>
                          <a:latin typeface="+mn-lt"/>
                          <a:ea typeface="+mn-ea"/>
                          <a:cs typeface="+mn-cs"/>
                          <a:sym typeface="Arial"/>
                        </a:rPr>
                        <a:t>36</a:t>
                      </a:r>
                    </a:p>
                  </a:txBody>
                  <a:tcPr marL="162560" marR="162560" marT="81280" marB="8128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1216787"/>
                  </a:ext>
                </a:extLst>
              </a:tr>
            </a:tbl>
          </a:graphicData>
        </a:graphic>
      </p:graphicFrame>
      <p:sp>
        <p:nvSpPr>
          <p:cNvPr id="6" name="TextBox 27">
            <a:extLst>
              <a:ext uri="{FF2B5EF4-FFF2-40B4-BE49-F238E27FC236}">
                <a16:creationId xmlns:a16="http://schemas.microsoft.com/office/drawing/2014/main" id="{50CCC4BE-B639-C311-68A1-3CA50A45DA83}"/>
              </a:ext>
            </a:extLst>
          </p:cNvPr>
          <p:cNvSpPr txBox="1"/>
          <p:nvPr/>
        </p:nvSpPr>
        <p:spPr>
          <a:xfrm>
            <a:off x="626600" y="613832"/>
            <a:ext cx="6547437" cy="1633524"/>
          </a:xfrm>
          <a:prstGeom prst="rect">
            <a:avLst/>
          </a:prstGeom>
          <a:noFill/>
        </p:spPr>
        <p:txBody>
          <a:bodyPr wrap="square">
            <a:spAutoFit/>
          </a:bodyPr>
          <a:lstStyle/>
          <a:p>
            <a:pPr marL="380990" indent="-380990">
              <a:lnSpc>
                <a:spcPct val="200000"/>
              </a:lnSpc>
              <a:buFont typeface="Wingdings" panose="05000000000000000000" pitchFamily="2" charset="2"/>
              <a:buChar char="Ø"/>
            </a:pPr>
            <a:r>
              <a:rPr lang="el-GR" sz="2133" b="1" dirty="0">
                <a:solidFill>
                  <a:schemeClr val="tx2">
                    <a:lumMod val="50000"/>
                  </a:schemeClr>
                </a:solidFill>
                <a:latin typeface="Times New Roman" panose="02020603050405020304" pitchFamily="18" charset="0"/>
                <a:cs typeface="Times New Roman" panose="02020603050405020304" pitchFamily="18" charset="0"/>
              </a:rPr>
              <a:t>Φ</a:t>
            </a:r>
            <a:r>
              <a:rPr lang="fr-FR" sz="2133" b="1" dirty="0">
                <a:solidFill>
                  <a:schemeClr val="tx2">
                    <a:lumMod val="50000"/>
                  </a:schemeClr>
                </a:solidFill>
                <a:latin typeface="Times New Roman" panose="02020603050405020304" pitchFamily="18" charset="0"/>
                <a:cs typeface="Times New Roman" panose="02020603050405020304" pitchFamily="18" charset="0"/>
              </a:rPr>
              <a:t>= 2.5e16 </a:t>
            </a:r>
            <a:r>
              <a:rPr lang="fr-FR" sz="2133" b="1" dirty="0" err="1">
                <a:solidFill>
                  <a:schemeClr val="tx2">
                    <a:lumMod val="50000"/>
                  </a:schemeClr>
                </a:solidFill>
                <a:latin typeface="Times New Roman" panose="02020603050405020304" pitchFamily="18" charset="0"/>
                <a:cs typeface="Times New Roman" panose="02020603050405020304" pitchFamily="18" charset="0"/>
              </a:rPr>
              <a:t>n</a:t>
            </a:r>
            <a:r>
              <a:rPr lang="fr-FR" sz="2133" b="1" baseline="-25000" dirty="0" err="1">
                <a:solidFill>
                  <a:schemeClr val="tx2">
                    <a:lumMod val="50000"/>
                  </a:schemeClr>
                </a:solidFill>
                <a:latin typeface="Times New Roman" panose="02020603050405020304" pitchFamily="18" charset="0"/>
                <a:cs typeface="Times New Roman" panose="02020603050405020304" pitchFamily="18" charset="0"/>
              </a:rPr>
              <a:t>eq</a:t>
            </a:r>
            <a:r>
              <a:rPr lang="fr-FR" sz="2133" b="1" dirty="0">
                <a:solidFill>
                  <a:schemeClr val="tx2">
                    <a:lumMod val="50000"/>
                  </a:schemeClr>
                </a:solidFill>
                <a:latin typeface="Times New Roman" panose="02020603050405020304" pitchFamily="18" charset="0"/>
                <a:cs typeface="Times New Roman" panose="02020603050405020304" pitchFamily="18" charset="0"/>
              </a:rPr>
              <a:t>\cm</a:t>
            </a:r>
            <a:r>
              <a:rPr lang="fr-FR" sz="2133" b="1" baseline="30000" dirty="0">
                <a:solidFill>
                  <a:schemeClr val="tx2">
                    <a:lumMod val="50000"/>
                  </a:schemeClr>
                </a:solidFill>
                <a:latin typeface="Times New Roman" panose="02020603050405020304" pitchFamily="18" charset="0"/>
                <a:cs typeface="Times New Roman" panose="02020603050405020304" pitchFamily="18" charset="0"/>
              </a:rPr>
              <a:t>2</a:t>
            </a:r>
          </a:p>
          <a:p>
            <a:pPr marL="380990" indent="-380990">
              <a:buFont typeface="Wingdings" panose="05000000000000000000" pitchFamily="2" charset="2"/>
              <a:buChar char="Ø"/>
            </a:pPr>
            <a:r>
              <a:rPr lang="en-GB" sz="2133" b="1" dirty="0">
                <a:solidFill>
                  <a:schemeClr val="accent2">
                    <a:lumMod val="50000"/>
                  </a:schemeClr>
                </a:solidFill>
                <a:latin typeface="Times New Roman" panose="02020603050405020304" pitchFamily="18" charset="0"/>
                <a:cs typeface="Times New Roman" panose="02020603050405020304" pitchFamily="18" charset="0"/>
              </a:rPr>
              <a:t>T=248 K</a:t>
            </a:r>
          </a:p>
          <a:p>
            <a:pPr marL="380990" indent="-380990">
              <a:lnSpc>
                <a:spcPct val="200000"/>
              </a:lnSpc>
              <a:buFont typeface="Wingdings" panose="05000000000000000000" pitchFamily="2" charset="2"/>
              <a:buChar char="Ø"/>
            </a:pP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Van </a:t>
            </a:r>
            <a:r>
              <a:rPr lang="en-US" sz="2133" b="1" dirty="0" err="1">
                <a:solidFill>
                  <a:schemeClr val="tx1">
                    <a:lumMod val="60000"/>
                    <a:lumOff val="40000"/>
                  </a:schemeClr>
                </a:solidFill>
                <a:latin typeface="Times New Roman" panose="02020603050405020304" pitchFamily="18" charset="0"/>
                <a:cs typeface="Times New Roman" panose="02020603050405020304" pitchFamily="18" charset="0"/>
              </a:rPr>
              <a:t>Overstraeten</a:t>
            </a:r>
            <a:r>
              <a:rPr lang="en-US" sz="2133" b="1" dirty="0">
                <a:solidFill>
                  <a:schemeClr val="tx1">
                    <a:lumMod val="60000"/>
                    <a:lumOff val="40000"/>
                  </a:schemeClr>
                </a:solidFill>
                <a:latin typeface="Times New Roman" panose="02020603050405020304" pitchFamily="18" charset="0"/>
                <a:cs typeface="Times New Roman" panose="02020603050405020304" pitchFamily="18" charset="0"/>
              </a:rPr>
              <a:t>- de Man model</a:t>
            </a:r>
          </a:p>
        </p:txBody>
      </p:sp>
      <p:sp>
        <p:nvSpPr>
          <p:cNvPr id="7" name="TextBox 22">
            <a:extLst>
              <a:ext uri="{FF2B5EF4-FFF2-40B4-BE49-F238E27FC236}">
                <a16:creationId xmlns:a16="http://schemas.microsoft.com/office/drawing/2014/main" id="{184EBD52-73B8-BC79-D158-5EC0FE6A1F64}"/>
              </a:ext>
            </a:extLst>
          </p:cNvPr>
          <p:cNvSpPr txBox="1"/>
          <p:nvPr/>
        </p:nvSpPr>
        <p:spPr>
          <a:xfrm>
            <a:off x="2278621" y="4293331"/>
            <a:ext cx="769689" cy="379656"/>
          </a:xfrm>
          <a:prstGeom prst="rect">
            <a:avLst/>
          </a:prstGeom>
          <a:noFill/>
          <a:ln>
            <a:noFill/>
          </a:ln>
        </p:spPr>
        <p:txBody>
          <a:bodyPr wrap="square" rtlCol="0">
            <a:spAutoFit/>
          </a:bodyPr>
          <a:lstStyle/>
          <a:p>
            <a:r>
              <a:rPr lang="el-GR" sz="1867" dirty="0">
                <a:solidFill>
                  <a:srgbClr val="FF0000"/>
                </a:solidFill>
                <a:latin typeface="Times New Roman" panose="02020603050405020304" pitchFamily="18" charset="0"/>
                <a:cs typeface="Times New Roman" panose="02020603050405020304" pitchFamily="18" charset="0"/>
              </a:rPr>
              <a:t>η </a:t>
            </a:r>
            <a:r>
              <a:rPr lang="it-IT" sz="1867" baseline="-25000" dirty="0">
                <a:solidFill>
                  <a:srgbClr val="FF0000"/>
                </a:solidFill>
              </a:rPr>
              <a:t>don</a:t>
            </a:r>
            <a:endParaRPr lang="en-US" sz="2400" dirty="0">
              <a:solidFill>
                <a:srgbClr val="FF0000"/>
              </a:solidFill>
            </a:endParaRPr>
          </a:p>
        </p:txBody>
      </p:sp>
      <p:cxnSp>
        <p:nvCxnSpPr>
          <p:cNvPr id="8" name="Straight Arrow Connector 23">
            <a:extLst>
              <a:ext uri="{FF2B5EF4-FFF2-40B4-BE49-F238E27FC236}">
                <a16:creationId xmlns:a16="http://schemas.microsoft.com/office/drawing/2014/main" id="{244A0350-6B8C-9A7B-D66D-D85EFA00D71F}"/>
              </a:ext>
            </a:extLst>
          </p:cNvPr>
          <p:cNvCxnSpPr>
            <a:cxnSpLocks/>
          </p:cNvCxnSpPr>
          <p:nvPr/>
        </p:nvCxnSpPr>
        <p:spPr>
          <a:xfrm flipV="1">
            <a:off x="2341635" y="4209929"/>
            <a:ext cx="0" cy="669736"/>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7">
            <a:extLst>
              <a:ext uri="{FF2B5EF4-FFF2-40B4-BE49-F238E27FC236}">
                <a16:creationId xmlns:a16="http://schemas.microsoft.com/office/drawing/2014/main" id="{E91298F1-74AA-B77F-1E08-07124DFF5821}"/>
              </a:ext>
            </a:extLst>
          </p:cNvPr>
          <p:cNvCxnSpPr>
            <a:cxnSpLocks/>
          </p:cNvCxnSpPr>
          <p:nvPr/>
        </p:nvCxnSpPr>
        <p:spPr>
          <a:xfrm flipH="1" flipV="1">
            <a:off x="3517632" y="3897923"/>
            <a:ext cx="255123" cy="558327"/>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0" name="TextBox 17">
            <a:extLst>
              <a:ext uri="{FF2B5EF4-FFF2-40B4-BE49-F238E27FC236}">
                <a16:creationId xmlns:a16="http://schemas.microsoft.com/office/drawing/2014/main" id="{2378BC5B-86D7-8904-E68F-0DCB1CC2568D}"/>
              </a:ext>
            </a:extLst>
          </p:cNvPr>
          <p:cNvSpPr txBox="1"/>
          <p:nvPr/>
        </p:nvSpPr>
        <p:spPr>
          <a:xfrm>
            <a:off x="3917783" y="3941754"/>
            <a:ext cx="925860" cy="461665"/>
          </a:xfrm>
          <a:prstGeom prst="rect">
            <a:avLst/>
          </a:prstGeom>
          <a:noFill/>
        </p:spPr>
        <p:txBody>
          <a:bodyPr wrap="square" rtlCol="0">
            <a:spAutoFit/>
          </a:bodyPr>
          <a:lstStyle/>
          <a:p>
            <a:r>
              <a:rPr lang="en-US" sz="2400" dirty="0">
                <a:solidFill>
                  <a:srgbClr val="FF0000"/>
                </a:solidFill>
              </a:rPr>
              <a:t>I leak</a:t>
            </a:r>
          </a:p>
        </p:txBody>
      </p:sp>
      <p:sp>
        <p:nvSpPr>
          <p:cNvPr id="11" name="TextBox 18">
            <a:extLst>
              <a:ext uri="{FF2B5EF4-FFF2-40B4-BE49-F238E27FC236}">
                <a16:creationId xmlns:a16="http://schemas.microsoft.com/office/drawing/2014/main" id="{D91BE627-5BE7-D535-EA8B-F45EB7427A1B}"/>
              </a:ext>
            </a:extLst>
          </p:cNvPr>
          <p:cNvSpPr txBox="1"/>
          <p:nvPr/>
        </p:nvSpPr>
        <p:spPr>
          <a:xfrm>
            <a:off x="5215109" y="2518589"/>
            <a:ext cx="1012481" cy="461665"/>
          </a:xfrm>
          <a:prstGeom prst="rect">
            <a:avLst/>
          </a:prstGeom>
          <a:noFill/>
        </p:spPr>
        <p:txBody>
          <a:bodyPr wrap="square" rtlCol="0">
            <a:spAutoFit/>
          </a:bodyPr>
          <a:lstStyle/>
          <a:p>
            <a:r>
              <a:rPr lang="en-US" sz="2400" dirty="0" err="1">
                <a:solidFill>
                  <a:srgbClr val="FF0000"/>
                </a:solidFill>
              </a:rPr>
              <a:t>Vbd</a:t>
            </a:r>
            <a:endParaRPr lang="en-US" sz="2400" dirty="0">
              <a:solidFill>
                <a:srgbClr val="FF0000"/>
              </a:solidFill>
            </a:endParaRPr>
          </a:p>
        </p:txBody>
      </p:sp>
      <p:cxnSp>
        <p:nvCxnSpPr>
          <p:cNvPr id="12" name="Straight Arrow Connector 6">
            <a:extLst>
              <a:ext uri="{FF2B5EF4-FFF2-40B4-BE49-F238E27FC236}">
                <a16:creationId xmlns:a16="http://schemas.microsoft.com/office/drawing/2014/main" id="{9673FBB9-3750-DB65-E870-55E5FD3F6D40}"/>
              </a:ext>
            </a:extLst>
          </p:cNvPr>
          <p:cNvCxnSpPr>
            <a:cxnSpLocks/>
          </p:cNvCxnSpPr>
          <p:nvPr/>
        </p:nvCxnSpPr>
        <p:spPr>
          <a:xfrm>
            <a:off x="4563010" y="3447885"/>
            <a:ext cx="232111" cy="499271"/>
          </a:xfrm>
          <a:prstGeom prst="straightConnector1">
            <a:avLst/>
          </a:prstGeom>
          <a:ln w="127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8835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con angoli arrotondati 1">
            <a:extLst>
              <a:ext uri="{FF2B5EF4-FFF2-40B4-BE49-F238E27FC236}">
                <a16:creationId xmlns:a16="http://schemas.microsoft.com/office/drawing/2014/main" id="{122D7DD2-83A3-83F7-7570-014DF7E7F3FB}"/>
              </a:ext>
            </a:extLst>
          </p:cNvPr>
          <p:cNvSpPr/>
          <p:nvPr/>
        </p:nvSpPr>
        <p:spPr>
          <a:xfrm>
            <a:off x="6296258" y="1465158"/>
            <a:ext cx="5665370" cy="4693491"/>
          </a:xfrm>
          <a:prstGeom prst="roundRect">
            <a:avLst/>
          </a:prstGeom>
          <a:solidFill>
            <a:schemeClr val="bg1">
              <a:lumMod val="95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14" name="Rettangolo con angoli arrotondati 13">
            <a:extLst>
              <a:ext uri="{FF2B5EF4-FFF2-40B4-BE49-F238E27FC236}">
                <a16:creationId xmlns:a16="http://schemas.microsoft.com/office/drawing/2014/main" id="{425BB9FB-1AD1-5E5E-1788-F554FD00689A}"/>
              </a:ext>
            </a:extLst>
          </p:cNvPr>
          <p:cNvSpPr/>
          <p:nvPr/>
        </p:nvSpPr>
        <p:spPr>
          <a:xfrm>
            <a:off x="405214" y="1465159"/>
            <a:ext cx="5515017" cy="4693492"/>
          </a:xfrm>
          <a:prstGeom prst="roundRect">
            <a:avLst/>
          </a:prstGeom>
          <a:solidFill>
            <a:schemeClr val="bg1">
              <a:lumMod val="95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pic>
        <p:nvPicPr>
          <p:cNvPr id="27" name="Immagine 26">
            <a:extLst>
              <a:ext uri="{FF2B5EF4-FFF2-40B4-BE49-F238E27FC236}">
                <a16:creationId xmlns:a16="http://schemas.microsoft.com/office/drawing/2014/main" id="{AED74999-83C1-87F5-7EA5-DCECC723AA63}"/>
              </a:ext>
            </a:extLst>
          </p:cNvPr>
          <p:cNvPicPr>
            <a:picLocks noChangeAspect="1"/>
          </p:cNvPicPr>
          <p:nvPr/>
        </p:nvPicPr>
        <p:blipFill>
          <a:blip r:embed="rId3"/>
          <a:stretch>
            <a:fillRect/>
          </a:stretch>
        </p:blipFill>
        <p:spPr>
          <a:xfrm>
            <a:off x="9090060" y="4180240"/>
            <a:ext cx="2474687" cy="1649239"/>
          </a:xfrm>
          <a:prstGeom prst="rect">
            <a:avLst/>
          </a:prstGeom>
        </p:spPr>
      </p:pic>
      <p:pic>
        <p:nvPicPr>
          <p:cNvPr id="9" name="Immagine 8">
            <a:extLst>
              <a:ext uri="{FF2B5EF4-FFF2-40B4-BE49-F238E27FC236}">
                <a16:creationId xmlns:a16="http://schemas.microsoft.com/office/drawing/2014/main" id="{0185D0BA-E8F1-3AAD-CE53-9BACDE98CF48}"/>
              </a:ext>
            </a:extLst>
          </p:cNvPr>
          <p:cNvPicPr>
            <a:picLocks noChangeAspect="1"/>
          </p:cNvPicPr>
          <p:nvPr/>
        </p:nvPicPr>
        <p:blipFill rotWithShape="1">
          <a:blip r:embed="rId4"/>
          <a:srcRect t="9734"/>
          <a:stretch/>
        </p:blipFill>
        <p:spPr>
          <a:xfrm>
            <a:off x="9450197" y="2097907"/>
            <a:ext cx="2159091" cy="1485796"/>
          </a:xfrm>
          <a:prstGeom prst="rect">
            <a:avLst/>
          </a:prstGeom>
        </p:spPr>
      </p:pic>
      <p:sp>
        <p:nvSpPr>
          <p:cNvPr id="12" name="Rettangolo 8">
            <a:extLst>
              <a:ext uri="{FF2B5EF4-FFF2-40B4-BE49-F238E27FC236}">
                <a16:creationId xmlns:a16="http://schemas.microsoft.com/office/drawing/2014/main" id="{DF8BA1F3-A816-4DC1-B712-41507A1B9B6C}"/>
              </a:ext>
            </a:extLst>
          </p:cNvPr>
          <p:cNvSpPr>
            <a:spLocks noChangeArrowheads="1"/>
          </p:cNvSpPr>
          <p:nvPr/>
        </p:nvSpPr>
        <p:spPr bwMode="auto">
          <a:xfrm>
            <a:off x="455119" y="1579619"/>
            <a:ext cx="5223553" cy="669414"/>
          </a:xfrm>
          <a:prstGeom prst="rect">
            <a:avLst/>
          </a:prstGeom>
          <a:noFill/>
          <a:ln>
            <a:noFill/>
          </a:ln>
        </p:spPr>
        <p:txBody>
          <a:bodyPr wrap="square">
            <a:spAutoFit/>
          </a:bodyPr>
          <a:lstStyle>
            <a:lvl1pPr marL="1714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ts val="0"/>
              </a:spcBef>
              <a:spcAft>
                <a:spcPts val="900"/>
              </a:spcAft>
              <a:buClrTx/>
              <a:buSzTx/>
              <a:buFontTx/>
              <a:buNone/>
              <a:tabLst/>
              <a:defRPr/>
            </a:pPr>
            <a:r>
              <a:rPr kumimoji="0" lang="en-US" sz="14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a:t>
            </a:r>
            <a:r>
              <a:rPr kumimoji="0" lang="en-US" sz="14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New University of Perugia</a:t>
            </a:r>
            <a:r>
              <a:rPr kumimoji="0" lang="en-US" sz="14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a:t>
            </a:r>
            <a:r>
              <a:rPr kumimoji="0" lang="en-US" sz="1400" b="0" i="1"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en-US" sz="14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Radiation Damage Model</a:t>
            </a:r>
            <a:endParaRPr kumimoji="0" lang="en-US" sz="14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endParaRPr>
          </a:p>
          <a:p>
            <a:pPr marL="0" marR="0" lvl="0" indent="0" algn="l" defTabSz="914377" rtl="0" eaLnBrk="1" fontAlgn="auto" latinLnBrk="0" hangingPunct="1">
              <a:lnSpc>
                <a:spcPct val="100000"/>
              </a:lnSpc>
              <a:spcBef>
                <a:spcPts val="0"/>
              </a:spcBef>
              <a:spcAft>
                <a:spcPts val="900"/>
              </a:spcAft>
              <a:buClrTx/>
              <a:buSzTx/>
              <a:buFontTx/>
              <a:buNone/>
              <a:tabLst/>
              <a:defRPr/>
            </a:pPr>
            <a:endParaRPr kumimoji="0" lang="en-US" sz="1600" b="0"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endParaRPr>
          </a:p>
        </p:txBody>
      </p:sp>
      <p:pic>
        <p:nvPicPr>
          <p:cNvPr id="19" name="Immagine 18">
            <a:extLst>
              <a:ext uri="{FF2B5EF4-FFF2-40B4-BE49-F238E27FC236}">
                <a16:creationId xmlns:a16="http://schemas.microsoft.com/office/drawing/2014/main" id="{E1D80EBD-042F-44F4-ABD7-88EC5D85FAA6}"/>
              </a:ext>
            </a:extLst>
          </p:cNvPr>
          <p:cNvPicPr>
            <a:picLocks noChangeAspect="1"/>
          </p:cNvPicPr>
          <p:nvPr/>
        </p:nvPicPr>
        <p:blipFill rotWithShape="1">
          <a:blip r:embed="rId5"/>
          <a:srcRect r="68764"/>
          <a:stretch/>
        </p:blipFill>
        <p:spPr>
          <a:xfrm>
            <a:off x="108855" y="6493371"/>
            <a:ext cx="338704" cy="336000"/>
          </a:xfrm>
          <a:prstGeom prst="rect">
            <a:avLst/>
          </a:prstGeom>
        </p:spPr>
      </p:pic>
      <p:pic>
        <p:nvPicPr>
          <p:cNvPr id="21" name="Immagine 20">
            <a:extLst>
              <a:ext uri="{FF2B5EF4-FFF2-40B4-BE49-F238E27FC236}">
                <a16:creationId xmlns:a16="http://schemas.microsoft.com/office/drawing/2014/main" id="{55AE37EF-2FB2-4BE9-A27E-0A84B223226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6943" y="6480600"/>
            <a:ext cx="605405" cy="336000"/>
          </a:xfrm>
          <a:prstGeom prst="rect">
            <a:avLst/>
          </a:prstGeom>
        </p:spPr>
      </p:pic>
      <p:sp>
        <p:nvSpPr>
          <p:cNvPr id="23" name="Titolo 1">
            <a:extLst>
              <a:ext uri="{FF2B5EF4-FFF2-40B4-BE49-F238E27FC236}">
                <a16:creationId xmlns:a16="http://schemas.microsoft.com/office/drawing/2014/main" id="{3FA91128-8C70-490F-A820-A5D3CEC14155}"/>
              </a:ext>
            </a:extLst>
          </p:cNvPr>
          <p:cNvSpPr>
            <a:spLocks noGrp="1"/>
          </p:cNvSpPr>
          <p:nvPr>
            <p:ph type="title"/>
          </p:nvPr>
        </p:nvSpPr>
        <p:spPr>
          <a:xfrm>
            <a:off x="254861" y="275574"/>
            <a:ext cx="11937140" cy="659705"/>
          </a:xfrm>
        </p:spPr>
        <p:txBody>
          <a:bodyPr>
            <a:normAutofit/>
          </a:bodyPr>
          <a:lstStyle/>
          <a:p>
            <a:r>
              <a:rPr lang="en-GB" sz="3600" dirty="0"/>
              <a:t>Extension of the Radiation Damage Model</a:t>
            </a:r>
          </a:p>
        </p:txBody>
      </p:sp>
      <p:sp>
        <p:nvSpPr>
          <p:cNvPr id="16" name="CasellaDiTesto 15">
            <a:extLst>
              <a:ext uri="{FF2B5EF4-FFF2-40B4-BE49-F238E27FC236}">
                <a16:creationId xmlns:a16="http://schemas.microsoft.com/office/drawing/2014/main" id="{50C50151-23B1-4810-92E8-60BC9CDC8984}"/>
              </a:ext>
            </a:extLst>
          </p:cNvPr>
          <p:cNvSpPr txBox="1"/>
          <p:nvPr/>
        </p:nvSpPr>
        <p:spPr>
          <a:xfrm>
            <a:off x="114301" y="971595"/>
            <a:ext cx="11961283" cy="461665"/>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it-IT" altLang="it-IT" sz="2400" b="1" i="0" u="none" strike="noStrike" kern="1200" cap="none" spc="0" normalizeH="0" baseline="0" noProof="0" dirty="0">
                <a:ln>
                  <a:noFill/>
                </a:ln>
                <a:solidFill>
                  <a:srgbClr val="FF0000"/>
                </a:solidFill>
                <a:effectLst/>
                <a:uLnTx/>
                <a:uFillTx/>
                <a:latin typeface="Arial"/>
                <a:ea typeface="Tahoma" panose="020B0604030504040204" pitchFamily="34" charset="0"/>
                <a:cs typeface="Tahoma" panose="020B0604030504040204" pitchFamily="34" charset="0"/>
              </a:rPr>
              <a:t>‘‘</a:t>
            </a:r>
            <a:r>
              <a:rPr kumimoji="0" lang="en-GB" altLang="it-IT" sz="2400" b="1" i="0" u="none" strike="noStrike" kern="1200" cap="none" spc="0" normalizeH="0" baseline="0" noProof="0" dirty="0">
                <a:ln>
                  <a:noFill/>
                </a:ln>
                <a:solidFill>
                  <a:srgbClr val="FF0000"/>
                </a:solidFill>
                <a:effectLst/>
                <a:uLnTx/>
                <a:uFillTx/>
                <a:latin typeface="Arial"/>
                <a:ea typeface="Tahoma" panose="020B0604030504040204" pitchFamily="34" charset="0"/>
                <a:cs typeface="Tahoma" panose="020B0604030504040204" pitchFamily="34" charset="0"/>
              </a:rPr>
              <a:t>PerugiaModDoping</a:t>
            </a:r>
            <a:r>
              <a:rPr kumimoji="0" lang="it-IT" altLang="it-IT" sz="2400" b="1" i="0" u="none" strike="noStrike" kern="1200" cap="none" spc="0" normalizeH="0" baseline="0" noProof="0" dirty="0">
                <a:ln>
                  <a:noFill/>
                </a:ln>
                <a:solidFill>
                  <a:srgbClr val="FF0000"/>
                </a:solidFill>
                <a:effectLst/>
                <a:uLnTx/>
                <a:uFillTx/>
                <a:latin typeface="Arial"/>
                <a:ea typeface="Tahoma" panose="020B0604030504040204" pitchFamily="34" charset="0"/>
                <a:cs typeface="Tahoma" panose="020B0604030504040204" pitchFamily="34" charset="0"/>
              </a:rPr>
              <a:t>’’</a:t>
            </a:r>
            <a:endParaRPr kumimoji="0" lang="it-IT" altLang="it-IT" sz="2400" b="0" i="0" u="none" strike="noStrike" kern="1200" cap="none" spc="0" normalizeH="0" baseline="0" noProof="0" dirty="0">
              <a:ln>
                <a:noFill/>
              </a:ln>
              <a:solidFill>
                <a:srgbClr val="FF0000"/>
              </a:solidFill>
              <a:effectLst/>
              <a:uLnTx/>
              <a:uFillTx/>
              <a:latin typeface="Arial"/>
              <a:ea typeface="Tahoma" panose="020B0604030504040204" pitchFamily="34" charset="0"/>
              <a:cs typeface="Tahoma" panose="020B0604030504040204" pitchFamily="34" charset="0"/>
            </a:endParaRPr>
          </a:p>
        </p:txBody>
      </p:sp>
      <p:sp>
        <p:nvSpPr>
          <p:cNvPr id="28" name="CasellaDiTesto 27">
            <a:extLst>
              <a:ext uri="{FF2B5EF4-FFF2-40B4-BE49-F238E27FC236}">
                <a16:creationId xmlns:a16="http://schemas.microsoft.com/office/drawing/2014/main" id="{B73DB48D-4BB4-4655-AABC-3C9748B34893}"/>
              </a:ext>
            </a:extLst>
          </p:cNvPr>
          <p:cNvSpPr txBox="1">
            <a:spLocks noChangeArrowheads="1"/>
          </p:cNvSpPr>
          <p:nvPr/>
        </p:nvSpPr>
        <p:spPr bwMode="auto">
          <a:xfrm>
            <a:off x="7508184" y="1266381"/>
            <a:ext cx="640229" cy="256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indent="-269875">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2" indent="-269868" algn="l" defTabSz="914377" rtl="0" eaLnBrk="1" fontAlgn="auto" latinLnBrk="0" hangingPunct="1">
              <a:lnSpc>
                <a:spcPct val="100000"/>
              </a:lnSpc>
              <a:spcBef>
                <a:spcPts val="0"/>
              </a:spcBef>
              <a:spcAft>
                <a:spcPts val="0"/>
              </a:spcAft>
              <a:buClrTx/>
              <a:buSzTx/>
              <a:buFontTx/>
              <a:buNone/>
              <a:tabLst/>
              <a:defRPr/>
            </a:pPr>
            <a:r>
              <a:rPr kumimoji="0" lang="it-IT" altLang="it-IT" sz="1600" b="0" i="0" u="none" strike="noStrike" kern="1200" cap="none" spc="0" normalizeH="0" baseline="30000" noProof="0" dirty="0">
                <a:ln>
                  <a:noFill/>
                </a:ln>
                <a:solidFill>
                  <a:srgbClr val="002060"/>
                </a:solidFill>
                <a:effectLst/>
                <a:uLnTx/>
                <a:uFillTx/>
                <a:latin typeface="Calibri" panose="020F0502020204030204" pitchFamily="34" charset="0"/>
              </a:rPr>
              <a:t>[1]</a:t>
            </a:r>
          </a:p>
        </p:txBody>
      </p:sp>
      <p:sp>
        <p:nvSpPr>
          <p:cNvPr id="30" name="Segnaposto numero diapositiva 10">
            <a:extLst>
              <a:ext uri="{FF2B5EF4-FFF2-40B4-BE49-F238E27FC236}">
                <a16:creationId xmlns:a16="http://schemas.microsoft.com/office/drawing/2014/main" id="{7005A313-99A8-4276-A9D3-977CDF6F3ECB}"/>
              </a:ext>
            </a:extLst>
          </p:cNvPr>
          <p:cNvSpPr>
            <a:spLocks noGrp="1"/>
          </p:cNvSpPr>
          <p:nvPr>
            <p:ph type="sldNum" sz="quarter" idx="10"/>
          </p:nvPr>
        </p:nvSpPr>
        <p:spPr>
          <a:xfrm>
            <a:off x="11530842" y="6400393"/>
            <a:ext cx="552303" cy="364067"/>
          </a:xfrm>
        </p:spPr>
        <p:txBody>
          <a:bodyPr/>
          <a:lstStyle/>
          <a:p>
            <a:pPr marL="0" marR="0" lvl="0" indent="0" algn="l" defTabSz="914377"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a:ln>
                  <a:noFill/>
                </a:ln>
                <a:solidFill>
                  <a:srgbClr val="A6A6A6"/>
                </a:solidFill>
                <a:effectLst/>
                <a:uLnTx/>
                <a:uFillTx/>
                <a:latin typeface="Tahoma" panose="020B0604030504040204" pitchFamily="34" charset="0"/>
                <a:cs typeface="Tahoma" panose="020B0604030504040204" pitchFamily="34" charset="0"/>
              </a:rPr>
              <a:pPr marL="0" marR="0" lvl="0" indent="0" algn="l" defTabSz="914377" rtl="0" eaLnBrk="1" fontAlgn="auto" latinLnBrk="0" hangingPunct="1">
                <a:lnSpc>
                  <a:spcPct val="100000"/>
                </a:lnSpc>
                <a:spcBef>
                  <a:spcPts val="0"/>
                </a:spcBef>
                <a:spcAft>
                  <a:spcPts val="0"/>
                </a:spcAft>
                <a:buClrTx/>
                <a:buSzTx/>
                <a:buFontTx/>
                <a:buNone/>
                <a:tabLst/>
                <a:defRPr/>
              </a:pPr>
              <a:t>3</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3" name="Rettangolo 8">
            <a:extLst>
              <a:ext uri="{FF2B5EF4-FFF2-40B4-BE49-F238E27FC236}">
                <a16:creationId xmlns:a16="http://schemas.microsoft.com/office/drawing/2014/main" id="{92EA60C0-3AF3-2A5D-E313-3DB5F9A35562}"/>
              </a:ext>
            </a:extLst>
          </p:cNvPr>
          <p:cNvSpPr>
            <a:spLocks noChangeArrowheads="1"/>
          </p:cNvSpPr>
          <p:nvPr/>
        </p:nvSpPr>
        <p:spPr bwMode="auto">
          <a:xfrm>
            <a:off x="6513329" y="1584273"/>
            <a:ext cx="5223553" cy="2369880"/>
          </a:xfrm>
          <a:prstGeom prst="rect">
            <a:avLst/>
          </a:prstGeom>
          <a:noFill/>
          <a:ln>
            <a:noFill/>
          </a:ln>
        </p:spPr>
        <p:txBody>
          <a:bodyPr wrap="square">
            <a:spAutoFit/>
          </a:bodyPr>
          <a:lstStyle>
            <a:lvl1pPr marL="1714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377" rtl="0" eaLnBrk="1" fontAlgn="auto" latinLnBrk="0" hangingPunct="1">
              <a:lnSpc>
                <a:spcPct val="100000"/>
              </a:lnSpc>
              <a:spcBef>
                <a:spcPts val="0"/>
              </a:spcBef>
              <a:spcAft>
                <a:spcPts val="900"/>
              </a:spcAft>
              <a:buClrTx/>
              <a:buSzTx/>
              <a:buFontTx/>
              <a:buNone/>
              <a:tabLst/>
              <a:defRPr/>
            </a:pPr>
            <a:r>
              <a:rPr kumimoji="0" lang="en-US" sz="14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Torino analytical parameterizations</a:t>
            </a:r>
          </a:p>
          <a:p>
            <a:pPr marL="171446" marR="0" lvl="0" indent="-171446" algn="l" defTabSz="914377" rtl="0" eaLnBrk="1" fontAlgn="auto" latinLnBrk="0" hangingPunct="1">
              <a:lnSpc>
                <a:spcPct val="100000"/>
              </a:lnSpc>
              <a:spcBef>
                <a:spcPts val="0"/>
              </a:spcBef>
              <a:spcAft>
                <a:spcPts val="900"/>
              </a:spcAft>
              <a:buClrTx/>
              <a:buSzTx/>
              <a:buFont typeface="Arial" panose="020B0604020202020204" pitchFamily="34" charset="0"/>
              <a:buChar char="•"/>
              <a:tabLst/>
              <a:defRPr/>
            </a:pPr>
            <a:r>
              <a:rPr kumimoji="0" lang="en-US" sz="1100" b="1"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Gain Layer </a:t>
            </a:r>
            <a:r>
              <a:rPr kumimoji="0" lang="en-US" sz="1100" b="0"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(Acceptor Removal)</a:t>
            </a:r>
          </a:p>
          <a:p>
            <a:pPr marL="361950" marR="0" lvl="1" indent="0" algn="l" defTabSz="914377" rtl="0" eaLnBrk="1" fontAlgn="auto" latinLnBrk="0" hangingPunct="1">
              <a:lnSpc>
                <a:spcPct val="100000"/>
              </a:lnSpc>
              <a:spcBef>
                <a:spcPts val="0"/>
              </a:spcBef>
              <a:spcAft>
                <a:spcPts val="1200"/>
              </a:spcAft>
              <a:buClrTx/>
              <a:buSzTx/>
              <a:buFontTx/>
              <a:buNone/>
              <a:tabLst/>
              <a:defRPr/>
            </a:pPr>
            <a:r>
              <a:rPr kumimoji="0" lang="en-US" sz="1100" b="1" i="0" u="none" strike="noStrike" kern="1200" cap="none" spc="0" normalizeH="0" baseline="0" noProof="0" dirty="0" err="1">
                <a:ln>
                  <a:noFill/>
                </a:ln>
                <a:solidFill>
                  <a:srgbClr val="00B0F0"/>
                </a:solidFill>
                <a:effectLst/>
                <a:uLnTx/>
                <a:uFillTx/>
                <a:latin typeface="Tahoma" panose="020B0604030504040204" pitchFamily="34" charset="0"/>
                <a:cs typeface="Tahoma" panose="020B0604030504040204" pitchFamily="34" charset="0"/>
              </a:rPr>
              <a:t>N</a:t>
            </a:r>
            <a:r>
              <a:rPr kumimoji="0" lang="en-US" sz="1100" b="1" i="0" u="none" strike="noStrike" kern="1200" cap="none" spc="0" normalizeH="0" baseline="30000" noProof="0" dirty="0" err="1">
                <a:ln>
                  <a:noFill/>
                </a:ln>
                <a:solidFill>
                  <a:srgbClr val="00B0F0"/>
                </a:solidFill>
                <a:effectLst/>
                <a:uLnTx/>
                <a:uFillTx/>
                <a:latin typeface="Tahoma" panose="020B0604030504040204" pitchFamily="34" charset="0"/>
                <a:cs typeface="Tahoma" panose="020B0604030504040204" pitchFamily="34" charset="0"/>
              </a:rPr>
              <a:t>peak</a:t>
            </a:r>
            <a:r>
              <a:rPr kumimoji="0" lang="en-US" sz="1100" b="1" i="0" u="none" strike="noStrike" kern="1200" cap="none" spc="0" normalizeH="0" baseline="-25000" noProof="0" dirty="0" err="1">
                <a:ln>
                  <a:noFill/>
                </a:ln>
                <a:solidFill>
                  <a:srgbClr val="00B0F0"/>
                </a:solidFill>
                <a:effectLst/>
                <a:uLnTx/>
                <a:uFillTx/>
                <a:latin typeface="Tahoma" panose="020B0604030504040204" pitchFamily="34" charset="0"/>
                <a:cs typeface="Tahoma" panose="020B0604030504040204" pitchFamily="34" charset="0"/>
              </a:rPr>
              <a:t>A,GL</a:t>
            </a:r>
            <a:r>
              <a:rPr kumimoji="0" lang="en-US" sz="1100" b="1"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a:t>
            </a:r>
            <a:r>
              <a:rPr kumimoji="0" lang="el-GR" sz="1100" b="1"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Φ</a:t>
            </a:r>
            <a:r>
              <a:rPr kumimoji="0" lang="en-US" sz="1100" b="1"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 = N</a:t>
            </a:r>
            <a:r>
              <a:rPr kumimoji="0" lang="en-US" sz="1100" b="1" i="0" u="none" strike="noStrike" kern="1200" cap="none" spc="0" normalizeH="0" baseline="-25000" noProof="0" dirty="0">
                <a:ln>
                  <a:noFill/>
                </a:ln>
                <a:solidFill>
                  <a:srgbClr val="00B0F0"/>
                </a:solidFill>
                <a:effectLst/>
                <a:uLnTx/>
                <a:uFillTx/>
                <a:latin typeface="Tahoma" panose="020B0604030504040204" pitchFamily="34" charset="0"/>
                <a:cs typeface="Tahoma" panose="020B0604030504040204" pitchFamily="34" charset="0"/>
              </a:rPr>
              <a:t>A,GL</a:t>
            </a:r>
            <a:r>
              <a:rPr kumimoji="0" lang="en-US" sz="1100" b="1"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(0) ∙ e</a:t>
            </a:r>
            <a:r>
              <a:rPr kumimoji="0" lang="en-US" sz="1100" b="1" i="0" u="none" strike="noStrike" kern="1200" cap="none" spc="0" normalizeH="0" baseline="30000" noProof="0" dirty="0">
                <a:ln>
                  <a:noFill/>
                </a:ln>
                <a:solidFill>
                  <a:srgbClr val="00B0F0"/>
                </a:solidFill>
                <a:effectLst/>
                <a:uLnTx/>
                <a:uFillTx/>
                <a:latin typeface="Tahoma" panose="020B0604030504040204" pitchFamily="34" charset="0"/>
                <a:cs typeface="Tahoma" panose="020B0604030504040204" pitchFamily="34" charset="0"/>
              </a:rPr>
              <a:t>-c ∙ </a:t>
            </a:r>
            <a:r>
              <a:rPr kumimoji="0" lang="el-GR" sz="1100" b="1" i="0" u="none" strike="noStrike" kern="1200" cap="none" spc="0" normalizeH="0" baseline="30000" noProof="0" dirty="0">
                <a:ln>
                  <a:noFill/>
                </a:ln>
                <a:solidFill>
                  <a:srgbClr val="00B0F0"/>
                </a:solidFill>
                <a:effectLst/>
                <a:uLnTx/>
                <a:uFillTx/>
                <a:latin typeface="Tahoma" panose="020B0604030504040204" pitchFamily="34" charset="0"/>
                <a:cs typeface="Tahoma" panose="020B0604030504040204" pitchFamily="34" charset="0"/>
              </a:rPr>
              <a:t>Φ</a:t>
            </a:r>
          </a:p>
          <a:p>
            <a:pPr marL="171446" marR="0" lvl="0" indent="-171446" algn="l" defTabSz="914377" rtl="0" eaLnBrk="1" fontAlgn="auto" latinLnBrk="0" hangingPunct="1">
              <a:lnSpc>
                <a:spcPct val="100000"/>
              </a:lnSpc>
              <a:spcBef>
                <a:spcPts val="0"/>
              </a:spcBef>
              <a:spcAft>
                <a:spcPts val="900"/>
              </a:spcAft>
              <a:buClrTx/>
              <a:buSzTx/>
              <a:buFont typeface="Arial" panose="020B0604020202020204" pitchFamily="34" charset="0"/>
              <a:buChar char="•"/>
              <a:tabLst/>
              <a:defRPr/>
            </a:pPr>
            <a:r>
              <a:rPr kumimoji="0" lang="en-US"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Bulk </a:t>
            </a:r>
            <a:r>
              <a:rPr kumimoji="0" lang="en-US"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(Acceptor Creation)</a:t>
            </a:r>
          </a:p>
          <a:p>
            <a:pPr marL="266693" marR="0" lvl="0" indent="-171446" algn="l" defTabSz="914377" rtl="0" eaLnBrk="1" fontAlgn="auto" latinLnBrk="0" hangingPunct="1">
              <a:lnSpc>
                <a:spcPct val="100000"/>
              </a:lnSpc>
              <a:spcBef>
                <a:spcPts val="0"/>
              </a:spcBef>
              <a:spcAft>
                <a:spcPts val="90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if 0 &lt; </a:t>
            </a:r>
            <a:r>
              <a:rPr kumimoji="0" lang="el-GR"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Φ</a:t>
            </a:r>
            <a:r>
              <a:rPr kumimoji="0" lang="en-US"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 ≤ 3e15 n</a:t>
            </a:r>
            <a:r>
              <a:rPr kumimoji="0" lang="en-US" sz="1100" b="0" i="0" u="none" strike="noStrike" kern="1200" cap="none" spc="0" normalizeH="0" baseline="-25000" noProof="0" dirty="0">
                <a:ln>
                  <a:noFill/>
                </a:ln>
                <a:solidFill>
                  <a:srgbClr val="9437FF"/>
                </a:solidFill>
                <a:effectLst/>
                <a:uLnTx/>
                <a:uFillTx/>
                <a:latin typeface="Tahoma" panose="020B0604030504040204" pitchFamily="34" charset="0"/>
                <a:cs typeface="Tahoma" panose="020B0604030504040204" pitchFamily="34" charset="0"/>
              </a:rPr>
              <a:t>eq</a:t>
            </a:r>
            <a:r>
              <a:rPr kumimoji="0" lang="en-US"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/cm</a:t>
            </a:r>
            <a:r>
              <a:rPr kumimoji="0" lang="en-US" sz="1100" b="0" i="0" u="none" strike="noStrike" kern="1200" cap="none" spc="0" normalizeH="0" baseline="30000" noProof="0" dirty="0">
                <a:ln>
                  <a:noFill/>
                </a:ln>
                <a:solidFill>
                  <a:srgbClr val="9437FF"/>
                </a:solidFill>
                <a:effectLst/>
                <a:uLnTx/>
                <a:uFillTx/>
                <a:latin typeface="Tahoma" panose="020B0604030504040204" pitchFamily="34" charset="0"/>
                <a:cs typeface="Tahoma" panose="020B0604030504040204" pitchFamily="34" charset="0"/>
              </a:rPr>
              <a:t>2</a:t>
            </a:r>
            <a:endParaRPr kumimoji="0" lang="en-US"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endParaRPr>
          </a:p>
          <a:p>
            <a:pPr marL="361950" marR="0" lvl="0" indent="0" algn="l" defTabSz="914377" rtl="0" eaLnBrk="1" fontAlgn="auto" latinLnBrk="0" hangingPunct="1">
              <a:lnSpc>
                <a:spcPct val="100000"/>
              </a:lnSpc>
              <a:spcBef>
                <a:spcPts val="0"/>
              </a:spcBef>
              <a:spcAft>
                <a:spcPts val="900"/>
              </a:spcAft>
              <a:buClrTx/>
              <a:buSzTx/>
              <a:buFontTx/>
              <a:buNone/>
              <a:tabLst/>
              <a:defRPr/>
            </a:pPr>
            <a:r>
              <a:rPr kumimoji="0" lang="en-US" sz="1100" b="1" i="0" u="none" strike="noStrike" kern="1200" cap="none" spc="0" normalizeH="0" baseline="0" noProof="0" dirty="0" err="1">
                <a:ln>
                  <a:noFill/>
                </a:ln>
                <a:solidFill>
                  <a:srgbClr val="9437FF"/>
                </a:solidFill>
                <a:effectLst/>
                <a:uLnTx/>
                <a:uFillTx/>
                <a:latin typeface="Tahoma" panose="020B0604030504040204" pitchFamily="34" charset="0"/>
                <a:cs typeface="Tahoma" panose="020B0604030504040204" pitchFamily="34" charset="0"/>
              </a:rPr>
              <a:t>N</a:t>
            </a:r>
            <a:r>
              <a:rPr kumimoji="0" lang="en-US" sz="1100" b="1" i="0" u="none" strike="noStrike" kern="1200" cap="none" spc="0" normalizeH="0" baseline="-25000" noProof="0" dirty="0" err="1">
                <a:ln>
                  <a:noFill/>
                </a:ln>
                <a:solidFill>
                  <a:srgbClr val="9437FF"/>
                </a:solidFill>
                <a:effectLst/>
                <a:uLnTx/>
                <a:uFillTx/>
                <a:latin typeface="Tahoma" panose="020B0604030504040204" pitchFamily="34" charset="0"/>
                <a:cs typeface="Tahoma" panose="020B0604030504040204" pitchFamily="34" charset="0"/>
              </a:rPr>
              <a:t>A,bulk</a:t>
            </a:r>
            <a:r>
              <a:rPr kumimoji="0" lang="en-US"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a:t>
            </a:r>
            <a:r>
              <a:rPr kumimoji="0" lang="el-GR"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Φ</a:t>
            </a:r>
            <a:r>
              <a:rPr kumimoji="0" lang="en-US"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 = </a:t>
            </a:r>
            <a:r>
              <a:rPr kumimoji="0" lang="en-US" sz="1100" b="1" i="0" u="none" strike="noStrike" kern="1200" cap="none" spc="0" normalizeH="0" baseline="0" noProof="0" dirty="0" err="1">
                <a:ln>
                  <a:noFill/>
                </a:ln>
                <a:solidFill>
                  <a:srgbClr val="9437FF"/>
                </a:solidFill>
                <a:effectLst/>
                <a:uLnTx/>
                <a:uFillTx/>
                <a:latin typeface="Tahoma" panose="020B0604030504040204" pitchFamily="34" charset="0"/>
                <a:cs typeface="Tahoma" panose="020B0604030504040204" pitchFamily="34" charset="0"/>
              </a:rPr>
              <a:t>N</a:t>
            </a:r>
            <a:r>
              <a:rPr kumimoji="0" lang="en-US" sz="1100" b="1" i="0" u="none" strike="noStrike" kern="1200" cap="none" spc="0" normalizeH="0" baseline="-25000" noProof="0" dirty="0" err="1">
                <a:ln>
                  <a:noFill/>
                </a:ln>
                <a:solidFill>
                  <a:srgbClr val="9437FF"/>
                </a:solidFill>
                <a:effectLst/>
                <a:uLnTx/>
                <a:uFillTx/>
                <a:latin typeface="Tahoma" panose="020B0604030504040204" pitchFamily="34" charset="0"/>
                <a:cs typeface="Tahoma" panose="020B0604030504040204" pitchFamily="34" charset="0"/>
              </a:rPr>
              <a:t>A,bulk</a:t>
            </a:r>
            <a:r>
              <a:rPr kumimoji="0" lang="en-US"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(0) + </a:t>
            </a:r>
            <a:r>
              <a:rPr kumimoji="0" lang="en-US" sz="1100" b="1" i="0" u="none" strike="noStrike" kern="1200" cap="none" spc="0" normalizeH="0" baseline="0" noProof="0" dirty="0" err="1">
                <a:ln>
                  <a:noFill/>
                </a:ln>
                <a:solidFill>
                  <a:srgbClr val="9437FF"/>
                </a:solidFill>
                <a:effectLst/>
                <a:uLnTx/>
                <a:uFillTx/>
                <a:latin typeface="Tahoma" panose="020B0604030504040204" pitchFamily="34" charset="0"/>
                <a:cs typeface="Tahoma" panose="020B0604030504040204" pitchFamily="34" charset="0"/>
              </a:rPr>
              <a:t>g</a:t>
            </a:r>
            <a:r>
              <a:rPr kumimoji="0" lang="en-US" sz="1100" b="1" i="0" u="none" strike="noStrike" kern="1200" cap="none" spc="0" normalizeH="0" baseline="-25000" noProof="0" dirty="0" err="1">
                <a:ln>
                  <a:noFill/>
                </a:ln>
                <a:solidFill>
                  <a:srgbClr val="9437FF"/>
                </a:solidFill>
                <a:effectLst/>
                <a:uLnTx/>
                <a:uFillTx/>
                <a:latin typeface="Tahoma" panose="020B0604030504040204" pitchFamily="34" charset="0"/>
                <a:cs typeface="Tahoma" panose="020B0604030504040204" pitchFamily="34" charset="0"/>
              </a:rPr>
              <a:t>c</a:t>
            </a:r>
            <a:r>
              <a:rPr kumimoji="0" lang="en-US"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 ∙ </a:t>
            </a:r>
            <a:r>
              <a:rPr kumimoji="0" lang="el-GR"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Φ</a:t>
            </a:r>
            <a:endParaRPr kumimoji="0" lang="en-US"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endParaRPr>
          </a:p>
          <a:p>
            <a:pPr marL="266693" marR="0" lvl="0" indent="-171446" algn="l" defTabSz="914377" rtl="0" eaLnBrk="1" fontAlgn="auto" latinLnBrk="0" hangingPunct="1">
              <a:lnSpc>
                <a:spcPct val="100000"/>
              </a:lnSpc>
              <a:spcBef>
                <a:spcPts val="0"/>
              </a:spcBef>
              <a:spcAft>
                <a:spcPts val="900"/>
              </a:spcAft>
              <a:buClrTx/>
              <a:buSzTx/>
              <a:buFont typeface="Wingdings" panose="05000000000000000000" pitchFamily="2" charset="2"/>
              <a:buChar char="ü"/>
              <a:tabLst/>
              <a:defRPr/>
            </a:pPr>
            <a:r>
              <a:rPr kumimoji="0" lang="en-US"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if </a:t>
            </a:r>
            <a:r>
              <a:rPr kumimoji="0" lang="el-GR"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Φ</a:t>
            </a:r>
            <a:r>
              <a:rPr kumimoji="0" lang="en-US"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 &gt; 3e15 n</a:t>
            </a:r>
            <a:r>
              <a:rPr kumimoji="0" lang="en-US" sz="1100" b="0" i="0" u="none" strike="noStrike" kern="1200" cap="none" spc="0" normalizeH="0" baseline="-25000" noProof="0" dirty="0">
                <a:ln>
                  <a:noFill/>
                </a:ln>
                <a:solidFill>
                  <a:srgbClr val="9437FF"/>
                </a:solidFill>
                <a:effectLst/>
                <a:uLnTx/>
                <a:uFillTx/>
                <a:latin typeface="Tahoma" panose="020B0604030504040204" pitchFamily="34" charset="0"/>
                <a:cs typeface="Tahoma" panose="020B0604030504040204" pitchFamily="34" charset="0"/>
              </a:rPr>
              <a:t>eq</a:t>
            </a:r>
            <a:r>
              <a:rPr kumimoji="0" lang="en-US"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/cm</a:t>
            </a:r>
            <a:r>
              <a:rPr kumimoji="0" lang="en-US" sz="1100" b="0" i="0" u="none" strike="noStrike" kern="1200" cap="none" spc="0" normalizeH="0" baseline="30000" noProof="0" dirty="0">
                <a:ln>
                  <a:noFill/>
                </a:ln>
                <a:solidFill>
                  <a:srgbClr val="9437FF"/>
                </a:solidFill>
                <a:effectLst/>
                <a:uLnTx/>
                <a:uFillTx/>
                <a:latin typeface="Tahoma" panose="020B0604030504040204" pitchFamily="34" charset="0"/>
                <a:cs typeface="Tahoma" panose="020B0604030504040204" pitchFamily="34" charset="0"/>
              </a:rPr>
              <a:t>2</a:t>
            </a:r>
            <a:endParaRPr kumimoji="0" lang="en-US" sz="11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endParaRPr>
          </a:p>
          <a:p>
            <a:pPr marL="361950" marR="0" lvl="0" indent="0" algn="l" defTabSz="914377" rtl="0" eaLnBrk="1" fontAlgn="auto" latinLnBrk="0" hangingPunct="1">
              <a:lnSpc>
                <a:spcPct val="100000"/>
              </a:lnSpc>
              <a:spcBef>
                <a:spcPts val="0"/>
              </a:spcBef>
              <a:spcAft>
                <a:spcPts val="900"/>
              </a:spcAft>
              <a:buClrTx/>
              <a:buSzTx/>
              <a:buFontTx/>
              <a:buNone/>
              <a:tabLst/>
              <a:defRPr/>
            </a:pPr>
            <a:r>
              <a:rPr kumimoji="0" lang="en-US" sz="1100" b="1" i="0" u="none" strike="noStrike" kern="1200" cap="none" spc="0" normalizeH="0" baseline="0" noProof="0" dirty="0" err="1">
                <a:ln>
                  <a:noFill/>
                </a:ln>
                <a:solidFill>
                  <a:srgbClr val="9437FF"/>
                </a:solidFill>
                <a:effectLst/>
                <a:uLnTx/>
                <a:uFillTx/>
                <a:latin typeface="Tahoma" panose="020B0604030504040204" pitchFamily="34" charset="0"/>
                <a:cs typeface="Tahoma" panose="020B0604030504040204" pitchFamily="34" charset="0"/>
              </a:rPr>
              <a:t>N</a:t>
            </a:r>
            <a:r>
              <a:rPr kumimoji="0" lang="en-US" sz="1100" b="1" i="0" u="none" strike="noStrike" kern="1200" cap="none" spc="0" normalizeH="0" baseline="-25000" noProof="0" dirty="0" err="1">
                <a:ln>
                  <a:noFill/>
                </a:ln>
                <a:solidFill>
                  <a:srgbClr val="9437FF"/>
                </a:solidFill>
                <a:effectLst/>
                <a:uLnTx/>
                <a:uFillTx/>
                <a:latin typeface="Tahoma" panose="020B0604030504040204" pitchFamily="34" charset="0"/>
                <a:cs typeface="Tahoma" panose="020B0604030504040204" pitchFamily="34" charset="0"/>
              </a:rPr>
              <a:t>A,bulk</a:t>
            </a:r>
            <a:r>
              <a:rPr kumimoji="0" lang="en-US"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a:t>
            </a:r>
            <a:r>
              <a:rPr kumimoji="0" lang="el-GR"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Φ</a:t>
            </a:r>
            <a:r>
              <a:rPr kumimoji="0" lang="en-US"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 = 4,17e13 ∙ ln(</a:t>
            </a:r>
            <a:r>
              <a:rPr kumimoji="0" lang="el-GR"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Φ</a:t>
            </a:r>
            <a:r>
              <a:rPr kumimoji="0" lang="en-US" sz="11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 – 1,41e15</a:t>
            </a:r>
          </a:p>
        </p:txBody>
      </p:sp>
      <p:pic>
        <p:nvPicPr>
          <p:cNvPr id="4" name="Immagine 3">
            <a:extLst>
              <a:ext uri="{FF2B5EF4-FFF2-40B4-BE49-F238E27FC236}">
                <a16:creationId xmlns:a16="http://schemas.microsoft.com/office/drawing/2014/main" id="{E76B9750-CA7F-F1BE-6DA3-80E295AD6D10}"/>
              </a:ext>
            </a:extLst>
          </p:cNvPr>
          <p:cNvPicPr>
            <a:picLocks noChangeAspect="1"/>
          </p:cNvPicPr>
          <p:nvPr/>
        </p:nvPicPr>
        <p:blipFill rotWithShape="1">
          <a:blip r:embed="rId7"/>
          <a:srcRect l="57054" t="20294" r="1173" b="5021"/>
          <a:stretch/>
        </p:blipFill>
        <p:spPr>
          <a:xfrm>
            <a:off x="1046747" y="3249612"/>
            <a:ext cx="1836821" cy="795155"/>
          </a:xfrm>
          <a:prstGeom prst="rect">
            <a:avLst/>
          </a:prstGeom>
        </p:spPr>
      </p:pic>
      <p:pic>
        <p:nvPicPr>
          <p:cNvPr id="5" name="Immagine 4">
            <a:extLst>
              <a:ext uri="{FF2B5EF4-FFF2-40B4-BE49-F238E27FC236}">
                <a16:creationId xmlns:a16="http://schemas.microsoft.com/office/drawing/2014/main" id="{A415CAFE-822F-27C5-AC4C-0676F5100C9B}"/>
              </a:ext>
            </a:extLst>
          </p:cNvPr>
          <p:cNvPicPr>
            <a:picLocks noChangeAspect="1"/>
          </p:cNvPicPr>
          <p:nvPr/>
        </p:nvPicPr>
        <p:blipFill rotWithShape="1">
          <a:blip r:embed="rId7"/>
          <a:srcRect l="1172" t="21725" r="48065" b="5197"/>
          <a:stretch/>
        </p:blipFill>
        <p:spPr>
          <a:xfrm>
            <a:off x="824003" y="2172629"/>
            <a:ext cx="2232110" cy="778050"/>
          </a:xfrm>
          <a:prstGeom prst="rect">
            <a:avLst/>
          </a:prstGeom>
        </p:spPr>
      </p:pic>
      <p:pic>
        <p:nvPicPr>
          <p:cNvPr id="7" name="Immagine 6">
            <a:extLst>
              <a:ext uri="{FF2B5EF4-FFF2-40B4-BE49-F238E27FC236}">
                <a16:creationId xmlns:a16="http://schemas.microsoft.com/office/drawing/2014/main" id="{52B29017-3B5D-C8DB-02F3-CCDE5E7B47E0}"/>
              </a:ext>
            </a:extLst>
          </p:cNvPr>
          <p:cNvPicPr>
            <a:picLocks noChangeAspect="1"/>
          </p:cNvPicPr>
          <p:nvPr/>
        </p:nvPicPr>
        <p:blipFill rotWithShape="1">
          <a:blip r:embed="rId8">
            <a:extLst>
              <a:ext uri="{28A0092B-C50C-407E-A947-70E740481C1C}">
                <a14:useLocalDpi xmlns:a14="http://schemas.microsoft.com/office/drawing/2010/main" val="0"/>
              </a:ext>
            </a:extLst>
          </a:blip>
          <a:srcRect l="56927" t="17737" r="8353" b="53086"/>
          <a:stretch/>
        </p:blipFill>
        <p:spPr>
          <a:xfrm>
            <a:off x="3395625" y="1992011"/>
            <a:ext cx="2053005" cy="970928"/>
          </a:xfrm>
          <a:prstGeom prst="rect">
            <a:avLst/>
          </a:prstGeom>
        </p:spPr>
      </p:pic>
      <p:pic>
        <p:nvPicPr>
          <p:cNvPr id="8" name="Immagine 7">
            <a:extLst>
              <a:ext uri="{FF2B5EF4-FFF2-40B4-BE49-F238E27FC236}">
                <a16:creationId xmlns:a16="http://schemas.microsoft.com/office/drawing/2014/main" id="{6ACB0095-E776-C58A-83A7-5C150919E445}"/>
              </a:ext>
            </a:extLst>
          </p:cNvPr>
          <p:cNvPicPr>
            <a:picLocks noChangeAspect="1"/>
          </p:cNvPicPr>
          <p:nvPr/>
        </p:nvPicPr>
        <p:blipFill rotWithShape="1">
          <a:blip r:embed="rId8">
            <a:extLst>
              <a:ext uri="{28A0092B-C50C-407E-A947-70E740481C1C}">
                <a14:useLocalDpi xmlns:a14="http://schemas.microsoft.com/office/drawing/2010/main" val="0"/>
              </a:ext>
            </a:extLst>
          </a:blip>
          <a:srcRect l="57360" t="57801" r="12511" b="14569"/>
          <a:stretch/>
        </p:blipFill>
        <p:spPr>
          <a:xfrm>
            <a:off x="3400805" y="3149074"/>
            <a:ext cx="1781572" cy="919475"/>
          </a:xfrm>
          <a:prstGeom prst="rect">
            <a:avLst/>
          </a:prstGeom>
        </p:spPr>
      </p:pic>
      <p:pic>
        <p:nvPicPr>
          <p:cNvPr id="39" name="Immagine 38">
            <a:extLst>
              <a:ext uri="{FF2B5EF4-FFF2-40B4-BE49-F238E27FC236}">
                <a16:creationId xmlns:a16="http://schemas.microsoft.com/office/drawing/2014/main" id="{B9CC79EB-EF69-0F7B-9F1E-3C577423787C}"/>
              </a:ext>
            </a:extLst>
          </p:cNvPr>
          <p:cNvPicPr>
            <a:picLocks noChangeAspect="1"/>
          </p:cNvPicPr>
          <p:nvPr/>
        </p:nvPicPr>
        <p:blipFill rotWithShape="1">
          <a:blip r:embed="rId9">
            <a:extLst>
              <a:ext uri="{28A0092B-C50C-407E-A947-70E740481C1C}">
                <a14:useLocalDpi xmlns:a14="http://schemas.microsoft.com/office/drawing/2010/main" val="0"/>
              </a:ext>
            </a:extLst>
          </a:blip>
          <a:srcRect l="1971" r="67083" b="60709"/>
          <a:stretch/>
        </p:blipFill>
        <p:spPr>
          <a:xfrm>
            <a:off x="2491531" y="5033738"/>
            <a:ext cx="1292002" cy="1067840"/>
          </a:xfrm>
          <a:prstGeom prst="rect">
            <a:avLst/>
          </a:prstGeom>
        </p:spPr>
      </p:pic>
      <p:pic>
        <p:nvPicPr>
          <p:cNvPr id="38" name="Immagine 37">
            <a:extLst>
              <a:ext uri="{FF2B5EF4-FFF2-40B4-BE49-F238E27FC236}">
                <a16:creationId xmlns:a16="http://schemas.microsoft.com/office/drawing/2014/main" id="{6B53D1C9-C678-1D60-26D7-9B6B716C0937}"/>
              </a:ext>
            </a:extLst>
          </p:cNvPr>
          <p:cNvPicPr>
            <a:picLocks noChangeAspect="1"/>
          </p:cNvPicPr>
          <p:nvPr/>
        </p:nvPicPr>
        <p:blipFill rotWithShape="1">
          <a:blip r:embed="rId9">
            <a:extLst>
              <a:ext uri="{28A0092B-C50C-407E-A947-70E740481C1C}">
                <a14:useLocalDpi xmlns:a14="http://schemas.microsoft.com/office/drawing/2010/main" val="0"/>
              </a:ext>
            </a:extLst>
          </a:blip>
          <a:srcRect l="34260" r="34762" b="60709"/>
          <a:stretch/>
        </p:blipFill>
        <p:spPr>
          <a:xfrm>
            <a:off x="3369469" y="5033737"/>
            <a:ext cx="1293296" cy="1067840"/>
          </a:xfrm>
          <a:prstGeom prst="rect">
            <a:avLst/>
          </a:prstGeom>
        </p:spPr>
      </p:pic>
      <p:pic>
        <p:nvPicPr>
          <p:cNvPr id="37" name="Immagine 36">
            <a:extLst>
              <a:ext uri="{FF2B5EF4-FFF2-40B4-BE49-F238E27FC236}">
                <a16:creationId xmlns:a16="http://schemas.microsoft.com/office/drawing/2014/main" id="{714765EB-0F38-1597-1C7E-E264136D5D3C}"/>
              </a:ext>
            </a:extLst>
          </p:cNvPr>
          <p:cNvPicPr>
            <a:picLocks noChangeAspect="1"/>
          </p:cNvPicPr>
          <p:nvPr/>
        </p:nvPicPr>
        <p:blipFill rotWithShape="1">
          <a:blip r:embed="rId9">
            <a:extLst>
              <a:ext uri="{28A0092B-C50C-407E-A947-70E740481C1C}">
                <a14:useLocalDpi xmlns:a14="http://schemas.microsoft.com/office/drawing/2010/main" val="0"/>
              </a:ext>
            </a:extLst>
          </a:blip>
          <a:srcRect l="66580" r="2443" b="60709"/>
          <a:stretch/>
        </p:blipFill>
        <p:spPr>
          <a:xfrm>
            <a:off x="4239391" y="5030171"/>
            <a:ext cx="1293296" cy="1067840"/>
          </a:xfrm>
          <a:prstGeom prst="rect">
            <a:avLst/>
          </a:prstGeom>
        </p:spPr>
      </p:pic>
      <p:sp>
        <p:nvSpPr>
          <p:cNvPr id="44" name="CasellaDiTesto 43">
            <a:extLst>
              <a:ext uri="{FF2B5EF4-FFF2-40B4-BE49-F238E27FC236}">
                <a16:creationId xmlns:a16="http://schemas.microsoft.com/office/drawing/2014/main" id="{A4F19C17-A46E-E1F0-D0FF-B3683EB95E5A}"/>
              </a:ext>
            </a:extLst>
          </p:cNvPr>
          <p:cNvSpPr txBox="1">
            <a:spLocks noChangeArrowheads="1"/>
          </p:cNvSpPr>
          <p:nvPr/>
        </p:nvSpPr>
        <p:spPr bwMode="auto">
          <a:xfrm>
            <a:off x="5286919" y="1795809"/>
            <a:ext cx="640229" cy="256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indent="-269875">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2" indent="-269868" algn="l" defTabSz="914377" rtl="0" eaLnBrk="1" fontAlgn="auto" latinLnBrk="0" hangingPunct="1">
              <a:lnSpc>
                <a:spcPct val="100000"/>
              </a:lnSpc>
              <a:spcBef>
                <a:spcPts val="0"/>
              </a:spcBef>
              <a:spcAft>
                <a:spcPts val="0"/>
              </a:spcAft>
              <a:buClrTx/>
              <a:buSzTx/>
              <a:buFontTx/>
              <a:buNone/>
              <a:tabLst/>
              <a:defRPr/>
            </a:pPr>
            <a:r>
              <a:rPr kumimoji="0" lang="it-IT" altLang="it-IT" sz="1600" b="0" i="0" u="none" strike="noStrike" kern="1200" cap="none" spc="0" normalizeH="0" baseline="30000" noProof="0" dirty="0">
                <a:ln>
                  <a:noFill/>
                </a:ln>
                <a:solidFill>
                  <a:srgbClr val="002060"/>
                </a:solidFill>
                <a:effectLst/>
                <a:uLnTx/>
                <a:uFillTx/>
                <a:latin typeface="Calibri" panose="020F0502020204030204" pitchFamily="34" charset="0"/>
              </a:rPr>
              <a:t>[2]</a:t>
            </a:r>
          </a:p>
        </p:txBody>
      </p:sp>
      <p:sp>
        <p:nvSpPr>
          <p:cNvPr id="45" name="CasellaDiTesto 44">
            <a:extLst>
              <a:ext uri="{FF2B5EF4-FFF2-40B4-BE49-F238E27FC236}">
                <a16:creationId xmlns:a16="http://schemas.microsoft.com/office/drawing/2014/main" id="{04B9094D-4E19-D131-9932-D8997EFDCAC0}"/>
              </a:ext>
            </a:extLst>
          </p:cNvPr>
          <p:cNvSpPr txBox="1">
            <a:spLocks noChangeArrowheads="1"/>
          </p:cNvSpPr>
          <p:nvPr/>
        </p:nvSpPr>
        <p:spPr bwMode="auto">
          <a:xfrm>
            <a:off x="10671698" y="1795809"/>
            <a:ext cx="640229" cy="256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indent="-269875">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2" indent="-269868" algn="l" defTabSz="914377" rtl="0" eaLnBrk="1" fontAlgn="auto" latinLnBrk="0" hangingPunct="1">
              <a:lnSpc>
                <a:spcPct val="100000"/>
              </a:lnSpc>
              <a:spcBef>
                <a:spcPts val="0"/>
              </a:spcBef>
              <a:spcAft>
                <a:spcPts val="0"/>
              </a:spcAft>
              <a:buClrTx/>
              <a:buSzTx/>
              <a:buFontTx/>
              <a:buNone/>
              <a:tabLst/>
              <a:defRPr/>
            </a:pPr>
            <a:r>
              <a:rPr kumimoji="0" lang="it-IT" altLang="it-IT" sz="1600" b="0" i="0" u="none" strike="noStrike" kern="1200" cap="none" spc="0" normalizeH="0" baseline="30000" noProof="0" dirty="0">
                <a:ln>
                  <a:noFill/>
                </a:ln>
                <a:solidFill>
                  <a:srgbClr val="002060"/>
                </a:solidFill>
                <a:effectLst/>
                <a:uLnTx/>
                <a:uFillTx/>
                <a:latin typeface="Calibri" panose="020F0502020204030204" pitchFamily="34" charset="0"/>
              </a:rPr>
              <a:t>[3]</a:t>
            </a:r>
          </a:p>
        </p:txBody>
      </p:sp>
      <p:pic>
        <p:nvPicPr>
          <p:cNvPr id="31" name="Immagine 30" descr="Immagine che contiene testo&#10;&#10;Descrizione generata automaticamente">
            <a:extLst>
              <a:ext uri="{FF2B5EF4-FFF2-40B4-BE49-F238E27FC236}">
                <a16:creationId xmlns:a16="http://schemas.microsoft.com/office/drawing/2014/main" id="{5EF017EB-B662-948C-E990-602A8AC8F60A}"/>
              </a:ext>
            </a:extLst>
          </p:cNvPr>
          <p:cNvPicPr>
            <a:picLocks noChangeAspect="1"/>
          </p:cNvPicPr>
          <p:nvPr/>
        </p:nvPicPr>
        <p:blipFill rotWithShape="1">
          <a:blip r:embed="rId10">
            <a:extLst>
              <a:ext uri="{28A0092B-C50C-407E-A947-70E740481C1C}">
                <a14:useLocalDpi xmlns:a14="http://schemas.microsoft.com/office/drawing/2010/main" val="0"/>
              </a:ext>
            </a:extLst>
          </a:blip>
          <a:srcRect t="59415" r="82143" b="5399"/>
          <a:stretch/>
        </p:blipFill>
        <p:spPr>
          <a:xfrm>
            <a:off x="824003" y="5286431"/>
            <a:ext cx="1557120" cy="497637"/>
          </a:xfrm>
          <a:prstGeom prst="rect">
            <a:avLst/>
          </a:prstGeom>
        </p:spPr>
      </p:pic>
      <p:sp>
        <p:nvSpPr>
          <p:cNvPr id="13" name="Rettangolo 8">
            <a:extLst>
              <a:ext uri="{FF2B5EF4-FFF2-40B4-BE49-F238E27FC236}">
                <a16:creationId xmlns:a16="http://schemas.microsoft.com/office/drawing/2014/main" id="{F269915C-F3A6-9735-CCE5-77DDCBFEF704}"/>
              </a:ext>
            </a:extLst>
          </p:cNvPr>
          <p:cNvSpPr>
            <a:spLocks noChangeArrowheads="1"/>
          </p:cNvSpPr>
          <p:nvPr/>
        </p:nvSpPr>
        <p:spPr bwMode="auto">
          <a:xfrm>
            <a:off x="455119" y="4121626"/>
            <a:ext cx="5159755" cy="884858"/>
          </a:xfrm>
          <a:prstGeom prst="rect">
            <a:avLst/>
          </a:prstGeom>
          <a:noFill/>
          <a:ln>
            <a:noFill/>
          </a:ln>
        </p:spPr>
        <p:txBody>
          <a:bodyPr wrap="square">
            <a:spAutoFit/>
          </a:bodyPr>
          <a:lstStyle>
            <a:lvl1pPr marL="1714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266693" marR="0" lvl="0" indent="-171446" algn="just" defTabSz="914377" rtl="0" eaLnBrk="1" fontAlgn="auto" latinLnBrk="0" hangingPunct="1">
              <a:lnSpc>
                <a:spcPct val="100000"/>
              </a:lnSpc>
              <a:spcBef>
                <a:spcPts val="0"/>
              </a:spcBef>
              <a:spcAft>
                <a:spcPts val="900"/>
              </a:spcAft>
              <a:buClrTx/>
              <a:buSzTx/>
              <a:buFont typeface="Wingdings" panose="05000000000000000000" pitchFamily="2" charset="2"/>
              <a:buChar char="ü"/>
              <a:tabLst/>
              <a:defRPr/>
            </a:pP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Bulk </a:t>
            </a:r>
            <a:r>
              <a:rPr kumimoji="0" lang="it-IT" sz="1100" b="1"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damage</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 Traps </a:t>
            </a:r>
            <a:r>
              <a:rPr kumimoji="0" lang="it-IT" sz="1100" b="1"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concentrations</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dependence</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upon</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the </a:t>
            </a:r>
            <a:b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b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introduction</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rate </a:t>
            </a:r>
            <a:r>
              <a:rPr kumimoji="0" lang="el-GR"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η</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defects</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concentration</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and the </a:t>
            </a:r>
            <a:r>
              <a:rPr kumimoji="0" lang="it-IT" sz="1100" b="1"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fluence</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el-GR"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η×Φ</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a:t>
            </a:r>
          </a:p>
          <a:p>
            <a:pPr marL="266693" marR="0" lvl="0" indent="-171446" algn="just" defTabSz="914377" rtl="0" eaLnBrk="1" fontAlgn="auto" latinLnBrk="0" hangingPunct="1">
              <a:lnSpc>
                <a:spcPct val="100000"/>
              </a:lnSpc>
              <a:spcBef>
                <a:spcPts val="0"/>
              </a:spcBef>
              <a:spcAft>
                <a:spcPts val="900"/>
              </a:spcAft>
              <a:buClrTx/>
              <a:buSzTx/>
              <a:buFont typeface="Wingdings" panose="05000000000000000000" pitchFamily="2" charset="2"/>
              <a:buChar char="ü"/>
              <a:tabLst/>
              <a:defRPr/>
            </a:pP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Surface </a:t>
            </a:r>
            <a:r>
              <a:rPr kumimoji="0" lang="it-IT" sz="1100" b="1"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damage</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 Traps</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(N</a:t>
            </a:r>
            <a:r>
              <a:rPr kumimoji="0" lang="it-IT" sz="1100" b="0" i="0" u="none" strike="noStrike" kern="1200" cap="none" spc="0" normalizeH="0" baseline="-25000" noProof="0" dirty="0">
                <a:ln>
                  <a:noFill/>
                </a:ln>
                <a:solidFill>
                  <a:srgbClr val="002060"/>
                </a:solidFill>
                <a:effectLst/>
                <a:uLnTx/>
                <a:uFillTx/>
                <a:latin typeface="Tahoma" panose="020B0604030504040204" pitchFamily="34" charset="0"/>
                <a:cs typeface="Tahoma" panose="020B0604030504040204" pitchFamily="34" charset="0"/>
              </a:rPr>
              <a:t>IT</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interface</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trap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density</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and </a:t>
            </a:r>
            <a:r>
              <a:rPr kumimoji="0" lang="it-IT" sz="1100" b="1"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oxide</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1"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charge</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Q</a:t>
            </a:r>
            <a:r>
              <a:rPr kumimoji="0" lang="it-IT" sz="1100" b="1" i="0" u="none" strike="noStrike" kern="1200" cap="none" spc="0" normalizeH="0" baseline="-25000" noProof="0" dirty="0">
                <a:ln>
                  <a:noFill/>
                </a:ln>
                <a:solidFill>
                  <a:srgbClr val="002060"/>
                </a:solidFill>
                <a:effectLst/>
                <a:uLnTx/>
                <a:uFillTx/>
                <a:latin typeface="Tahoma" panose="020B0604030504040204" pitchFamily="34" charset="0"/>
                <a:cs typeface="Tahoma" panose="020B0604030504040204" pitchFamily="34" charset="0"/>
              </a:rPr>
              <a:t>OX</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1"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concentrations</a:t>
            </a:r>
            <a:r>
              <a:rPr kumimoji="0" lang="it-IT" sz="11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dependence</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upon</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the </a:t>
            </a:r>
            <a:r>
              <a:rPr kumimoji="0" lang="it-IT" sz="1100" b="1"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fluence</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cs typeface="Tahoma" panose="020B0604030504040204" pitchFamily="34" charset="0"/>
              </a:rPr>
              <a:t>as</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follow:</a:t>
            </a:r>
          </a:p>
        </p:txBody>
      </p:sp>
      <p:pic>
        <p:nvPicPr>
          <p:cNvPr id="6" name="Immagine 5">
            <a:extLst>
              <a:ext uri="{FF2B5EF4-FFF2-40B4-BE49-F238E27FC236}">
                <a16:creationId xmlns:a16="http://schemas.microsoft.com/office/drawing/2014/main" id="{5E89A2B5-BE32-F530-DE53-5E9992D85CE9}"/>
              </a:ext>
            </a:extLst>
          </p:cNvPr>
          <p:cNvPicPr>
            <a:picLocks noChangeAspect="1"/>
          </p:cNvPicPr>
          <p:nvPr/>
        </p:nvPicPr>
        <p:blipFill rotWithShape="1">
          <a:blip r:embed="rId11"/>
          <a:srcRect l="53971" t="7225" r="3931" b="2802"/>
          <a:stretch/>
        </p:blipFill>
        <p:spPr>
          <a:xfrm>
            <a:off x="6565936" y="4391519"/>
            <a:ext cx="1512383" cy="1033819"/>
          </a:xfrm>
          <a:prstGeom prst="rect">
            <a:avLst/>
          </a:prstGeom>
        </p:spPr>
      </p:pic>
      <p:pic>
        <p:nvPicPr>
          <p:cNvPr id="10" name="Immagine 9">
            <a:extLst>
              <a:ext uri="{FF2B5EF4-FFF2-40B4-BE49-F238E27FC236}">
                <a16:creationId xmlns:a16="http://schemas.microsoft.com/office/drawing/2014/main" id="{8F4C574B-58AF-8E63-E0D7-EFB2CF967245}"/>
              </a:ext>
            </a:extLst>
          </p:cNvPr>
          <p:cNvPicPr>
            <a:picLocks noChangeAspect="1"/>
          </p:cNvPicPr>
          <p:nvPr/>
        </p:nvPicPr>
        <p:blipFill rotWithShape="1">
          <a:blip r:embed="rId12"/>
          <a:srcRect l="949" t="8235" r="54388" b="1462"/>
          <a:stretch/>
        </p:blipFill>
        <p:spPr>
          <a:xfrm>
            <a:off x="7047369" y="4543488"/>
            <a:ext cx="1532223" cy="1037633"/>
          </a:xfrm>
          <a:prstGeom prst="rect">
            <a:avLst/>
          </a:prstGeom>
        </p:spPr>
      </p:pic>
      <p:pic>
        <p:nvPicPr>
          <p:cNvPr id="11" name="Immagine 10">
            <a:extLst>
              <a:ext uri="{FF2B5EF4-FFF2-40B4-BE49-F238E27FC236}">
                <a16:creationId xmlns:a16="http://schemas.microsoft.com/office/drawing/2014/main" id="{7765A2DE-D64D-8240-73F4-9EBF58793ADF}"/>
              </a:ext>
            </a:extLst>
          </p:cNvPr>
          <p:cNvPicPr>
            <a:picLocks noChangeAspect="1"/>
          </p:cNvPicPr>
          <p:nvPr/>
        </p:nvPicPr>
        <p:blipFill rotWithShape="1">
          <a:blip r:embed="rId12"/>
          <a:srcRect l="52657" t="9695" r="2680" b="2272"/>
          <a:stretch/>
        </p:blipFill>
        <p:spPr>
          <a:xfrm>
            <a:off x="7438313" y="4736719"/>
            <a:ext cx="1532223" cy="1011529"/>
          </a:xfrm>
          <a:prstGeom prst="rect">
            <a:avLst/>
          </a:prstGeom>
        </p:spPr>
      </p:pic>
      <p:sp>
        <p:nvSpPr>
          <p:cNvPr id="17" name="CasellaDiTesto 16">
            <a:extLst>
              <a:ext uri="{FF2B5EF4-FFF2-40B4-BE49-F238E27FC236}">
                <a16:creationId xmlns:a16="http://schemas.microsoft.com/office/drawing/2014/main" id="{E64FCC07-0FDA-728D-6C3B-F61F2A49CDA8}"/>
              </a:ext>
            </a:extLst>
          </p:cNvPr>
          <p:cNvSpPr txBox="1"/>
          <p:nvPr/>
        </p:nvSpPr>
        <p:spPr>
          <a:xfrm>
            <a:off x="7261448" y="4237640"/>
            <a:ext cx="1104901"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3E15 n</a:t>
            </a:r>
            <a:r>
              <a:rPr kumimoji="0" lang="en-GB" sz="900" b="0" i="0" u="none" strike="noStrike" kern="1200" cap="none" spc="0" normalizeH="0" baseline="-2500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eq</a:t>
            </a:r>
            <a:r>
              <a:rPr kumimoji="0" lang="en-GB" sz="9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/cm</a:t>
            </a:r>
            <a:r>
              <a:rPr kumimoji="0" lang="en-GB" sz="900" b="0" i="0" u="none" strike="noStrike" kern="1200" cap="none" spc="0" normalizeH="0" baseline="3000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2</a:t>
            </a:r>
            <a:endParaRPr kumimoji="0" lang="en-GB" sz="900" b="0" i="0" u="none" strike="noStrike" kern="1200" cap="none" spc="0" normalizeH="0" baseline="0" noProof="0" dirty="0">
              <a:ln>
                <a:noFill/>
              </a:ln>
              <a:solidFill>
                <a:prstClr val="black"/>
              </a:solidFill>
              <a:effectLst/>
              <a:uLnTx/>
              <a:uFillTx/>
              <a:latin typeface="Arial"/>
            </a:endParaRPr>
          </a:p>
        </p:txBody>
      </p:sp>
      <p:sp>
        <p:nvSpPr>
          <p:cNvPr id="18" name="CasellaDiTesto 17">
            <a:extLst>
              <a:ext uri="{FF2B5EF4-FFF2-40B4-BE49-F238E27FC236}">
                <a16:creationId xmlns:a16="http://schemas.microsoft.com/office/drawing/2014/main" id="{073C8B44-0F70-CEAD-63DF-2CEDA6C3C26A}"/>
              </a:ext>
            </a:extLst>
          </p:cNvPr>
          <p:cNvSpPr txBox="1"/>
          <p:nvPr/>
        </p:nvSpPr>
        <p:spPr>
          <a:xfrm>
            <a:off x="8128223" y="4551965"/>
            <a:ext cx="1063157"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1E16 n</a:t>
            </a:r>
            <a:r>
              <a:rPr kumimoji="0" lang="en-GB" sz="900" b="0" i="0" u="none" strike="noStrike" kern="1200" cap="none" spc="0" normalizeH="0" baseline="-2500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eq</a:t>
            </a:r>
            <a:r>
              <a:rPr kumimoji="0" lang="en-GB" sz="9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/cm</a:t>
            </a:r>
            <a:r>
              <a:rPr kumimoji="0" lang="en-GB" sz="900" b="0" i="0" u="none" strike="noStrike" kern="1200" cap="none" spc="0" normalizeH="0" baseline="3000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2</a:t>
            </a:r>
            <a:endParaRPr kumimoji="0" lang="en-GB" sz="900" b="0" i="0" u="none" strike="noStrike" kern="1200" cap="none" spc="0" normalizeH="0" baseline="0" noProof="0" dirty="0">
              <a:ln>
                <a:noFill/>
              </a:ln>
              <a:solidFill>
                <a:prstClr val="black"/>
              </a:solidFill>
              <a:effectLst/>
              <a:uLnTx/>
              <a:uFillTx/>
              <a:latin typeface="Arial"/>
            </a:endParaRPr>
          </a:p>
        </p:txBody>
      </p:sp>
      <p:sp>
        <p:nvSpPr>
          <p:cNvPr id="22" name="CasellaDiTesto 21">
            <a:extLst>
              <a:ext uri="{FF2B5EF4-FFF2-40B4-BE49-F238E27FC236}">
                <a16:creationId xmlns:a16="http://schemas.microsoft.com/office/drawing/2014/main" id="{37AFC137-D035-8A4D-F166-E7EAA4DE5491}"/>
              </a:ext>
            </a:extLst>
          </p:cNvPr>
          <p:cNvSpPr txBox="1"/>
          <p:nvPr/>
        </p:nvSpPr>
        <p:spPr>
          <a:xfrm>
            <a:off x="7728173" y="4390040"/>
            <a:ext cx="1104901"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5E15 n</a:t>
            </a:r>
            <a:r>
              <a:rPr kumimoji="0" lang="en-GB" sz="900" b="0" i="0" u="none" strike="noStrike" kern="1200" cap="none" spc="0" normalizeH="0" baseline="-2500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eq</a:t>
            </a:r>
            <a:r>
              <a:rPr kumimoji="0" lang="en-GB" sz="9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/cm</a:t>
            </a:r>
            <a:r>
              <a:rPr kumimoji="0" lang="en-GB" sz="900" b="0" i="0" u="none" strike="noStrike" kern="1200" cap="none" spc="0" normalizeH="0" baseline="3000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2</a:t>
            </a:r>
            <a:endParaRPr kumimoji="0" lang="en-GB" sz="900" b="0" i="0" u="none" strike="noStrike" kern="1200" cap="none" spc="0" normalizeH="0" baseline="0" noProof="0" dirty="0">
              <a:ln>
                <a:noFill/>
              </a:ln>
              <a:solidFill>
                <a:prstClr val="black"/>
              </a:solidFill>
              <a:effectLst/>
              <a:uLnTx/>
              <a:uFillTx/>
              <a:latin typeface="Arial"/>
            </a:endParaRPr>
          </a:p>
        </p:txBody>
      </p:sp>
      <p:sp>
        <p:nvSpPr>
          <p:cNvPr id="25" name="CasellaDiTesto 24">
            <a:extLst>
              <a:ext uri="{FF2B5EF4-FFF2-40B4-BE49-F238E27FC236}">
                <a16:creationId xmlns:a16="http://schemas.microsoft.com/office/drawing/2014/main" id="{B1EF3B39-8BDF-D523-6DA7-33127B77DF33}"/>
              </a:ext>
            </a:extLst>
          </p:cNvPr>
          <p:cNvSpPr txBox="1"/>
          <p:nvPr/>
        </p:nvSpPr>
        <p:spPr>
          <a:xfrm>
            <a:off x="4648029" y="5439777"/>
            <a:ext cx="484229"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FF"/>
                </a:solidFill>
                <a:effectLst/>
                <a:uLnTx/>
                <a:uFillTx/>
                <a:latin typeface="Tahoma" panose="020B0604030504040204" pitchFamily="34" charset="0"/>
                <a:ea typeface="Tahoma" panose="020B0604030504040204" pitchFamily="34" charset="0"/>
                <a:cs typeface="Tahoma" panose="020B0604030504040204" pitchFamily="34" charset="0"/>
              </a:rPr>
              <a:t>fitting</a:t>
            </a:r>
            <a:endParaRPr kumimoji="0" lang="en-GB" sz="900" b="0" i="0" u="none" strike="noStrike" kern="1200" cap="none" spc="0" normalizeH="0" baseline="0" noProof="0" dirty="0">
              <a:ln>
                <a:noFill/>
              </a:ln>
              <a:solidFill>
                <a:srgbClr val="0000FF"/>
              </a:solidFill>
              <a:effectLst/>
              <a:uLnTx/>
              <a:uFillTx/>
              <a:latin typeface="Arial"/>
            </a:endParaRPr>
          </a:p>
        </p:txBody>
      </p:sp>
      <p:sp>
        <p:nvSpPr>
          <p:cNvPr id="26" name="CasellaDiTesto 25">
            <a:extLst>
              <a:ext uri="{FF2B5EF4-FFF2-40B4-BE49-F238E27FC236}">
                <a16:creationId xmlns:a16="http://schemas.microsoft.com/office/drawing/2014/main" id="{BB042DD7-1245-D5BB-D241-E1E43B1E6B1A}"/>
              </a:ext>
            </a:extLst>
          </p:cNvPr>
          <p:cNvSpPr txBox="1"/>
          <p:nvPr/>
        </p:nvSpPr>
        <p:spPr>
          <a:xfrm>
            <a:off x="2853409" y="5439451"/>
            <a:ext cx="484229"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FF"/>
                </a:solidFill>
                <a:effectLst/>
                <a:uLnTx/>
                <a:uFillTx/>
                <a:latin typeface="Tahoma" panose="020B0604030504040204" pitchFamily="34" charset="0"/>
                <a:ea typeface="Tahoma" panose="020B0604030504040204" pitchFamily="34" charset="0"/>
                <a:cs typeface="Tahoma" panose="020B0604030504040204" pitchFamily="34" charset="0"/>
              </a:rPr>
              <a:t>fitting</a:t>
            </a:r>
            <a:endParaRPr kumimoji="0" lang="en-GB" sz="900" b="0" i="0" u="none" strike="noStrike" kern="1200" cap="none" spc="0" normalizeH="0" baseline="0" noProof="0" dirty="0">
              <a:ln>
                <a:noFill/>
              </a:ln>
              <a:solidFill>
                <a:srgbClr val="0000FF"/>
              </a:solidFill>
              <a:effectLst/>
              <a:uLnTx/>
              <a:uFillTx/>
              <a:latin typeface="Arial"/>
            </a:endParaRPr>
          </a:p>
        </p:txBody>
      </p:sp>
      <p:sp>
        <p:nvSpPr>
          <p:cNvPr id="32" name="CasellaDiTesto 31">
            <a:extLst>
              <a:ext uri="{FF2B5EF4-FFF2-40B4-BE49-F238E27FC236}">
                <a16:creationId xmlns:a16="http://schemas.microsoft.com/office/drawing/2014/main" id="{0203A31B-DBFD-FF28-53E6-8DAEDA7767C9}"/>
              </a:ext>
            </a:extLst>
          </p:cNvPr>
          <p:cNvSpPr txBox="1"/>
          <p:nvPr/>
        </p:nvSpPr>
        <p:spPr>
          <a:xfrm>
            <a:off x="3750553" y="5439777"/>
            <a:ext cx="484229"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0000FF"/>
                </a:solidFill>
                <a:effectLst/>
                <a:uLnTx/>
                <a:uFillTx/>
                <a:latin typeface="Tahoma" panose="020B0604030504040204" pitchFamily="34" charset="0"/>
                <a:ea typeface="Tahoma" panose="020B0604030504040204" pitchFamily="34" charset="0"/>
                <a:cs typeface="Tahoma" panose="020B0604030504040204" pitchFamily="34" charset="0"/>
              </a:rPr>
              <a:t>fitting</a:t>
            </a:r>
            <a:endParaRPr kumimoji="0" lang="en-GB" sz="900" b="0" i="0" u="none" strike="noStrike" kern="1200" cap="none" spc="0" normalizeH="0" baseline="0" noProof="0" dirty="0">
              <a:ln>
                <a:noFill/>
              </a:ln>
              <a:solidFill>
                <a:srgbClr val="0000FF"/>
              </a:solidFill>
              <a:effectLst/>
              <a:uLnTx/>
              <a:uFillTx/>
              <a:latin typeface="Arial"/>
            </a:endParaRPr>
          </a:p>
        </p:txBody>
      </p:sp>
      <p:pic>
        <p:nvPicPr>
          <p:cNvPr id="15" name="Immagine 14">
            <a:extLst>
              <a:ext uri="{FF2B5EF4-FFF2-40B4-BE49-F238E27FC236}">
                <a16:creationId xmlns:a16="http://schemas.microsoft.com/office/drawing/2014/main" id="{C44462A5-3942-0CBD-16D7-0DA08ADB788D}"/>
              </a:ext>
            </a:extLst>
          </p:cNvPr>
          <p:cNvPicPr>
            <a:picLocks noChangeAspect="1"/>
          </p:cNvPicPr>
          <p:nvPr/>
        </p:nvPicPr>
        <p:blipFill>
          <a:blip r:embed="rId13"/>
          <a:stretch>
            <a:fillRect/>
          </a:stretch>
        </p:blipFill>
        <p:spPr>
          <a:xfrm>
            <a:off x="5727808" y="3287137"/>
            <a:ext cx="768752" cy="753062"/>
          </a:xfrm>
          <a:prstGeom prst="rect">
            <a:avLst/>
          </a:prstGeom>
        </p:spPr>
      </p:pic>
      <p:sp>
        <p:nvSpPr>
          <p:cNvPr id="24" name="Segno di addizione 23">
            <a:extLst>
              <a:ext uri="{FF2B5EF4-FFF2-40B4-BE49-F238E27FC236}">
                <a16:creationId xmlns:a16="http://schemas.microsoft.com/office/drawing/2014/main" id="{8EEEF79F-8576-F56D-4DE5-1AB23D75F01C}"/>
              </a:ext>
            </a:extLst>
          </p:cNvPr>
          <p:cNvSpPr/>
          <p:nvPr/>
        </p:nvSpPr>
        <p:spPr bwMode="auto">
          <a:xfrm>
            <a:off x="1815352" y="2950679"/>
            <a:ext cx="271027" cy="267307"/>
          </a:xfrm>
          <a:prstGeom prst="mathPlus">
            <a:avLst>
              <a:gd name="adj1" fmla="val 16127"/>
            </a:avLst>
          </a:prstGeom>
          <a:solidFill>
            <a:srgbClr val="002060"/>
          </a:solidFill>
          <a:ln w="3175"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12750" rtl="0" eaLnBrk="1" fontAlgn="base" latinLnBrk="0" hangingPunct="1">
              <a:lnSpc>
                <a:spcPct val="74000"/>
              </a:lnSpc>
              <a:spcBef>
                <a:spcPct val="0"/>
              </a:spcBef>
              <a:spcAft>
                <a:spcPct val="0"/>
              </a:spcAft>
              <a:buClr>
                <a:srgbClr val="000000"/>
              </a:buClr>
              <a:buSzPct val="100000"/>
              <a:buFont typeface="Times New Roman" pitchFamily="18" charset="0"/>
              <a:buNone/>
              <a:tabLst/>
            </a:pPr>
            <a:endParaRPr kumimoji="0" lang="en-GB" sz="2200" b="0" i="0" u="none" strike="noStrike" cap="none" normalizeH="0" baseline="0" dirty="0">
              <a:ln>
                <a:noFill/>
              </a:ln>
              <a:solidFill>
                <a:schemeClr val="bg1"/>
              </a:solidFill>
              <a:effectLst/>
              <a:latin typeface="Times New Roman" pitchFamily="18" charset="0"/>
              <a:ea typeface="Lucida Sans Unicode" pitchFamily="34" charset="0"/>
              <a:cs typeface="Lucida Sans Unicode" pitchFamily="34" charset="0"/>
            </a:endParaRPr>
          </a:p>
        </p:txBody>
      </p:sp>
      <p:pic>
        <p:nvPicPr>
          <p:cNvPr id="33" name="Immagine 32">
            <a:extLst>
              <a:ext uri="{FF2B5EF4-FFF2-40B4-BE49-F238E27FC236}">
                <a16:creationId xmlns:a16="http://schemas.microsoft.com/office/drawing/2014/main" id="{61D8F84C-C10D-A1AF-3355-27664270FA3F}"/>
              </a:ext>
            </a:extLst>
          </p:cNvPr>
          <p:cNvPicPr>
            <a:picLocks noChangeAspect="1"/>
          </p:cNvPicPr>
          <p:nvPr/>
        </p:nvPicPr>
        <p:blipFill rotWithShape="1">
          <a:blip r:embed="rId7"/>
          <a:srcRect l="57054" t="4936" r="23202" b="79862"/>
          <a:stretch/>
        </p:blipFill>
        <p:spPr>
          <a:xfrm rot="20545803">
            <a:off x="644243" y="3102719"/>
            <a:ext cx="802331" cy="149574"/>
          </a:xfrm>
          <a:prstGeom prst="rect">
            <a:avLst/>
          </a:prstGeom>
        </p:spPr>
      </p:pic>
      <p:pic>
        <p:nvPicPr>
          <p:cNvPr id="34" name="Immagine 33">
            <a:extLst>
              <a:ext uri="{FF2B5EF4-FFF2-40B4-BE49-F238E27FC236}">
                <a16:creationId xmlns:a16="http://schemas.microsoft.com/office/drawing/2014/main" id="{98674D8D-B8B2-30BB-AF06-574ECD8F2614}"/>
              </a:ext>
            </a:extLst>
          </p:cNvPr>
          <p:cNvPicPr>
            <a:picLocks noChangeAspect="1"/>
          </p:cNvPicPr>
          <p:nvPr/>
        </p:nvPicPr>
        <p:blipFill rotWithShape="1">
          <a:blip r:embed="rId7"/>
          <a:srcRect l="1172" t="6088" r="74815" b="78976"/>
          <a:stretch/>
        </p:blipFill>
        <p:spPr>
          <a:xfrm rot="20545803">
            <a:off x="421799" y="2007928"/>
            <a:ext cx="975760" cy="146962"/>
          </a:xfrm>
          <a:prstGeom prst="rect">
            <a:avLst/>
          </a:prstGeom>
        </p:spPr>
      </p:pic>
      <p:pic>
        <p:nvPicPr>
          <p:cNvPr id="35" name="Immagine 34">
            <a:extLst>
              <a:ext uri="{FF2B5EF4-FFF2-40B4-BE49-F238E27FC236}">
                <a16:creationId xmlns:a16="http://schemas.microsoft.com/office/drawing/2014/main" id="{F7CFC115-0532-70F6-31E1-5E769E9CBA01}"/>
              </a:ext>
            </a:extLst>
          </p:cNvPr>
          <p:cNvPicPr>
            <a:picLocks noChangeAspect="1"/>
          </p:cNvPicPr>
          <p:nvPr/>
        </p:nvPicPr>
        <p:blipFill rotWithShape="1">
          <a:blip r:embed="rId7"/>
          <a:srcRect l="25185" t="4760" r="64370" b="78976"/>
          <a:stretch/>
        </p:blipFill>
        <p:spPr>
          <a:xfrm rot="20545803">
            <a:off x="500088" y="2216175"/>
            <a:ext cx="365369" cy="137756"/>
          </a:xfrm>
          <a:prstGeom prst="rect">
            <a:avLst/>
          </a:prstGeom>
        </p:spPr>
      </p:pic>
      <p:sp>
        <p:nvSpPr>
          <p:cNvPr id="36" name="CasellaDiTesto 8">
            <a:extLst>
              <a:ext uri="{FF2B5EF4-FFF2-40B4-BE49-F238E27FC236}">
                <a16:creationId xmlns:a16="http://schemas.microsoft.com/office/drawing/2014/main" id="{39D25DF6-24EC-F392-6B81-F56FF69F771D}"/>
              </a:ext>
            </a:extLst>
          </p:cNvPr>
          <p:cNvSpPr txBox="1">
            <a:spLocks noChangeArrowheads="1"/>
          </p:cNvSpPr>
          <p:nvPr/>
        </p:nvSpPr>
        <p:spPr bwMode="auto">
          <a:xfrm>
            <a:off x="2567333" y="6216213"/>
            <a:ext cx="9510367" cy="271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it-IT" altLang="it-IT" sz="9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[1] </a:t>
            </a:r>
            <a:r>
              <a:rPr kumimoji="0" lang="it-IT" altLang="it-IT" sz="9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P. </a:t>
            </a:r>
            <a:r>
              <a:rPr kumimoji="0" lang="it-IT" altLang="it-IT" sz="900" b="0" i="0"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Asenov</a:t>
            </a:r>
            <a:r>
              <a:rPr kumimoji="0" lang="it-IT" altLang="it-IT" sz="9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et. al, NIM. A 1040 (2022) 167180; </a:t>
            </a:r>
            <a:r>
              <a:rPr kumimoji="0" lang="it-IT" altLang="it-IT" sz="9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[2] </a:t>
            </a:r>
            <a:r>
              <a:rPr kumimoji="0" lang="it-IT" altLang="it-IT" sz="9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A. Morozzi et. al, </a:t>
            </a:r>
            <a:r>
              <a:rPr kumimoji="0" lang="it-IT" altLang="it-IT" sz="900" b="0" i="0"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PoS</a:t>
            </a:r>
            <a:r>
              <a:rPr kumimoji="0" lang="it-IT" altLang="it-IT" sz="9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(Vertex2019) 050; </a:t>
            </a:r>
            <a:r>
              <a:rPr kumimoji="0" lang="it-IT" altLang="it-IT" sz="9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[3]</a:t>
            </a:r>
            <a:r>
              <a:rPr kumimoji="0" lang="it-IT" altLang="it-IT" sz="9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M. Ferrero et. al, CRC Press (2021).</a:t>
            </a:r>
            <a:endParaRPr kumimoji="0" lang="en-GB" altLang="it-IT" sz="16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0" name="Footer Placeholder 5">
            <a:extLst>
              <a:ext uri="{FF2B5EF4-FFF2-40B4-BE49-F238E27FC236}">
                <a16:creationId xmlns:a16="http://schemas.microsoft.com/office/drawing/2014/main" id="{14972BDA-944A-99C2-95DF-40051CB69AF9}"/>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4218467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ttangolo con angoli arrotondati 26">
            <a:extLst>
              <a:ext uri="{FF2B5EF4-FFF2-40B4-BE49-F238E27FC236}">
                <a16:creationId xmlns:a16="http://schemas.microsoft.com/office/drawing/2014/main" id="{A0B42D15-1C5B-77AC-5907-756F66101F2F}"/>
              </a:ext>
            </a:extLst>
          </p:cNvPr>
          <p:cNvSpPr/>
          <p:nvPr/>
        </p:nvSpPr>
        <p:spPr>
          <a:xfrm>
            <a:off x="447472" y="2615872"/>
            <a:ext cx="5119578" cy="2588426"/>
          </a:xfrm>
          <a:prstGeom prst="roundRect">
            <a:avLst/>
          </a:prstGeom>
          <a:solidFill>
            <a:schemeClr val="bg1">
              <a:lumMod val="95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2" name="Segnaposto numero diapositiva 1">
            <a:extLst>
              <a:ext uri="{FF2B5EF4-FFF2-40B4-BE49-F238E27FC236}">
                <a16:creationId xmlns:a16="http://schemas.microsoft.com/office/drawing/2014/main" id="{F3E8E859-E3C5-4279-A945-662C53A5A76C}"/>
              </a:ext>
            </a:extLst>
          </p:cNvPr>
          <p:cNvSpPr>
            <a:spLocks noGrp="1"/>
          </p:cNvSpPr>
          <p:nvPr>
            <p:ph type="sldNum" sz="quarter" idx="10"/>
          </p:nvPr>
        </p:nvSpPr>
        <p:spPr>
          <a:xfrm>
            <a:off x="11530840" y="6400393"/>
            <a:ext cx="546861"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50" name="CasellaDiTesto 49">
            <a:extLst>
              <a:ext uri="{FF2B5EF4-FFF2-40B4-BE49-F238E27FC236}">
                <a16:creationId xmlns:a16="http://schemas.microsoft.com/office/drawing/2014/main" id="{CA5AD6D9-1D83-43D7-95D1-DA0DAD3A2F0D}"/>
              </a:ext>
            </a:extLst>
          </p:cNvPr>
          <p:cNvSpPr txBox="1"/>
          <p:nvPr/>
        </p:nvSpPr>
        <p:spPr>
          <a:xfrm>
            <a:off x="114302" y="1097278"/>
            <a:ext cx="11963399" cy="1077218"/>
          </a:xfrm>
          <a:prstGeom prst="rect">
            <a:avLst/>
          </a:prstGeom>
          <a:noFill/>
        </p:spPr>
        <p:txBody>
          <a:bodyPr wrap="square" rtlCol="0">
            <a:spAutoFit/>
          </a:bodyPr>
          <a:lstStyle/>
          <a:p>
            <a:pPr marL="380990" marR="0" lvl="0" indent="-38099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In collaboration with </a:t>
            </a:r>
            <a:r>
              <a:rPr kumimoji="0" lang="it-IT" sz="1800" b="0" i="1"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INFN Torino</a:t>
            </a:r>
            <a:r>
              <a:rPr kumimoji="0" 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calibration/extension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of the previously developed models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by comparing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the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simulation findings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with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measurements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carried out on different classes of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LGAD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detectors.</a:t>
            </a:r>
            <a:endParaRPr kumimoji="0" 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endParaRPr>
          </a:p>
          <a:p>
            <a:pPr marL="380990" marR="0" lvl="0" indent="-380990" algn="l" defTabSz="914400" rtl="0" eaLnBrk="1" fontAlgn="auto" latinLnBrk="0" hangingPunct="1">
              <a:lnSpc>
                <a:spcPct val="100000"/>
              </a:lnSpc>
              <a:spcBef>
                <a:spcPts val="1200"/>
              </a:spcBef>
              <a:spcAft>
                <a:spcPts val="0"/>
              </a:spcAft>
              <a:buClrTx/>
              <a:buSzTx/>
              <a:buFont typeface="Wingdings" panose="05000000000000000000" pitchFamily="2" charset="2"/>
              <a:buChar char="ü"/>
              <a:tabLst/>
              <a:defRPr/>
            </a:pPr>
            <a:r>
              <a:rPr kumimoji="0" lang="en-GB" altLang="it-IT"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Comparison</a:t>
            </a:r>
            <a:r>
              <a:rPr kumimoji="0" lang="en-GB" alt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with </a:t>
            </a:r>
            <a:r>
              <a:rPr kumimoji="0" lang="en-GB" altLang="it-IT"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experimental data</a:t>
            </a:r>
            <a:r>
              <a:rPr kumimoji="0" lang="en-GB" alt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GB" altLang="it-IT"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before</a:t>
            </a:r>
            <a:r>
              <a:rPr kumimoji="0" lang="en-GB" alt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and </a:t>
            </a:r>
            <a:r>
              <a:rPr kumimoji="0" lang="en-GB" altLang="it-IT"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after irradiation</a:t>
            </a:r>
            <a:r>
              <a:rPr kumimoji="0" lang="en-GB" alt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(UFSD2 production run, by FBK)</a:t>
            </a:r>
          </a:p>
        </p:txBody>
      </p:sp>
      <p:sp>
        <p:nvSpPr>
          <p:cNvPr id="13" name="Titolo 1">
            <a:extLst>
              <a:ext uri="{FF2B5EF4-FFF2-40B4-BE49-F238E27FC236}">
                <a16:creationId xmlns:a16="http://schemas.microsoft.com/office/drawing/2014/main" id="{2086734D-487C-43A8-9564-0851AB402C77}"/>
              </a:ext>
            </a:extLst>
          </p:cNvPr>
          <p:cNvSpPr>
            <a:spLocks noGrp="1"/>
          </p:cNvSpPr>
          <p:nvPr>
            <p:ph type="title"/>
          </p:nvPr>
        </p:nvSpPr>
        <p:spPr>
          <a:xfrm>
            <a:off x="254860" y="275573"/>
            <a:ext cx="11937140" cy="659705"/>
          </a:xfrm>
        </p:spPr>
        <p:txBody>
          <a:bodyPr>
            <a:normAutofit/>
          </a:bodyPr>
          <a:lstStyle/>
          <a:p>
            <a:r>
              <a:rPr lang="en-GB" dirty="0"/>
              <a:t>TCAD simulation of </a:t>
            </a:r>
            <a:r>
              <a:rPr lang="en-GB" b="1" dirty="0"/>
              <a:t>LGAD</a:t>
            </a:r>
            <a:r>
              <a:rPr lang="en-GB" dirty="0"/>
              <a:t> device - </a:t>
            </a:r>
            <a:r>
              <a:rPr lang="en-GB" b="1" dirty="0"/>
              <a:t>FBK </a:t>
            </a:r>
          </a:p>
        </p:txBody>
      </p:sp>
      <p:pic>
        <p:nvPicPr>
          <p:cNvPr id="7" name="Immagine 6">
            <a:extLst>
              <a:ext uri="{FF2B5EF4-FFF2-40B4-BE49-F238E27FC236}">
                <a16:creationId xmlns:a16="http://schemas.microsoft.com/office/drawing/2014/main" id="{1B542C03-D989-3174-AAA4-F3E5969C103E}"/>
              </a:ext>
            </a:extLst>
          </p:cNvPr>
          <p:cNvPicPr>
            <a:picLocks noChangeAspect="1"/>
          </p:cNvPicPr>
          <p:nvPr/>
        </p:nvPicPr>
        <p:blipFill rotWithShape="1">
          <a:blip r:embed="rId3"/>
          <a:srcRect t="10517"/>
          <a:stretch/>
        </p:blipFill>
        <p:spPr>
          <a:xfrm>
            <a:off x="5803101" y="2318743"/>
            <a:ext cx="5797799" cy="1942131"/>
          </a:xfrm>
          <a:prstGeom prst="rect">
            <a:avLst/>
          </a:prstGeom>
        </p:spPr>
      </p:pic>
      <p:pic>
        <p:nvPicPr>
          <p:cNvPr id="8" name="Immagine 7">
            <a:extLst>
              <a:ext uri="{FF2B5EF4-FFF2-40B4-BE49-F238E27FC236}">
                <a16:creationId xmlns:a16="http://schemas.microsoft.com/office/drawing/2014/main" id="{EA42485F-DC5A-BA87-B4B4-8FC1302C750B}"/>
              </a:ext>
            </a:extLst>
          </p:cNvPr>
          <p:cNvPicPr>
            <a:picLocks noChangeAspect="1"/>
          </p:cNvPicPr>
          <p:nvPr/>
        </p:nvPicPr>
        <p:blipFill rotWithShape="1">
          <a:blip r:embed="rId4"/>
          <a:srcRect t="9448" r="51427"/>
          <a:stretch/>
        </p:blipFill>
        <p:spPr>
          <a:xfrm>
            <a:off x="5933862" y="4401610"/>
            <a:ext cx="2672519" cy="1814924"/>
          </a:xfrm>
          <a:prstGeom prst="rect">
            <a:avLst/>
          </a:prstGeom>
        </p:spPr>
      </p:pic>
      <p:pic>
        <p:nvPicPr>
          <p:cNvPr id="9" name="Immagine 8">
            <a:extLst>
              <a:ext uri="{FF2B5EF4-FFF2-40B4-BE49-F238E27FC236}">
                <a16:creationId xmlns:a16="http://schemas.microsoft.com/office/drawing/2014/main" id="{D80924F5-A44F-7FA4-68F3-3E4DD1691BF3}"/>
              </a:ext>
            </a:extLst>
          </p:cNvPr>
          <p:cNvPicPr>
            <a:picLocks noChangeAspect="1"/>
          </p:cNvPicPr>
          <p:nvPr/>
        </p:nvPicPr>
        <p:blipFill>
          <a:blip r:embed="rId5"/>
          <a:stretch>
            <a:fillRect/>
          </a:stretch>
        </p:blipFill>
        <p:spPr>
          <a:xfrm>
            <a:off x="8433872" y="2006170"/>
            <a:ext cx="890260" cy="615259"/>
          </a:xfrm>
          <a:prstGeom prst="rect">
            <a:avLst/>
          </a:prstGeom>
        </p:spPr>
      </p:pic>
      <p:sp>
        <p:nvSpPr>
          <p:cNvPr id="17" name="CasellaDiTesto 8">
            <a:extLst>
              <a:ext uri="{FF2B5EF4-FFF2-40B4-BE49-F238E27FC236}">
                <a16:creationId xmlns:a16="http://schemas.microsoft.com/office/drawing/2014/main" id="{025CA7C7-8CA2-2786-269F-B70FDB53D34D}"/>
              </a:ext>
            </a:extLst>
          </p:cNvPr>
          <p:cNvSpPr txBox="1">
            <a:spLocks noChangeArrowheads="1"/>
          </p:cNvSpPr>
          <p:nvPr/>
        </p:nvSpPr>
        <p:spPr bwMode="auto">
          <a:xfrm>
            <a:off x="2567333" y="6102965"/>
            <a:ext cx="9510367"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altLang="it-IT" sz="14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Massey</a:t>
            </a:r>
            <a:r>
              <a:rPr kumimoji="0" lang="en-GB" altLang="it-IT" sz="14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avalanche model. Temperature </a:t>
            </a:r>
            <a:r>
              <a:rPr kumimoji="0" lang="en-GB" altLang="it-IT" sz="14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300 K </a:t>
            </a:r>
            <a:r>
              <a:rPr kumimoji="0" lang="en-GB" altLang="it-IT" sz="1400" b="0" i="0" u="none" strike="noStrike" kern="1200" cap="none" spc="0" normalizeH="0" baseline="3000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[5]</a:t>
            </a:r>
            <a:r>
              <a:rPr kumimoji="0" lang="en-GB" altLang="it-IT" sz="14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Electrical contact area </a:t>
            </a:r>
            <a:r>
              <a:rPr kumimoji="0" lang="en-GB" altLang="it-IT" sz="14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1 x 1 mm</a:t>
            </a:r>
            <a:r>
              <a:rPr kumimoji="0" lang="en-GB" altLang="it-IT" sz="1400" b="1" i="0" u="none" strike="noStrike" kern="1200" cap="none" spc="0" normalizeH="0" baseline="3000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2</a:t>
            </a:r>
            <a:endParaRPr kumimoji="0" lang="en-GB" altLang="it-IT" sz="14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8" name="CasellaDiTesto 8">
            <a:extLst>
              <a:ext uri="{FF2B5EF4-FFF2-40B4-BE49-F238E27FC236}">
                <a16:creationId xmlns:a16="http://schemas.microsoft.com/office/drawing/2014/main" id="{8D57FB03-2AA5-4C4C-C248-5C7A5DC3C595}"/>
              </a:ext>
            </a:extLst>
          </p:cNvPr>
          <p:cNvSpPr txBox="1">
            <a:spLocks noChangeArrowheads="1"/>
          </p:cNvSpPr>
          <p:nvPr/>
        </p:nvSpPr>
        <p:spPr bwMode="auto">
          <a:xfrm>
            <a:off x="522641" y="5718193"/>
            <a:ext cx="357728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it-IT" sz="11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[5]</a:t>
            </a:r>
            <a:r>
              <a:rPr kumimoji="0" lang="en-GB"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 </a:t>
            </a:r>
            <a:r>
              <a:rPr kumimoji="0" lang="en-GB" altLang="it-IT" sz="1100" b="0" i="0"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Chilingarov</a:t>
            </a:r>
            <a:r>
              <a:rPr kumimoji="0" lang="en-GB"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GB" altLang="it-IT" sz="1100" b="0" i="1"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Temperature dependence of the current generated in </a:t>
            </a:r>
            <a:r>
              <a:rPr kumimoji="0" lang="en-GB" altLang="it-IT" sz="1100" b="0" i="1"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si</a:t>
            </a:r>
            <a:r>
              <a:rPr kumimoji="0" lang="en-GB" altLang="it-IT" sz="1100" b="0" i="1"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bulk</a:t>
            </a:r>
            <a:r>
              <a:rPr kumimoji="0" lang="en-GB"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JINST 8 P10003, </a:t>
            </a:r>
            <a:r>
              <a:rPr kumimoji="0" lang="en-GB"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2013.</a:t>
            </a:r>
            <a:endParaRPr kumimoji="0" lang="en-GB"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9" name="CasellaDiTesto 8">
            <a:extLst>
              <a:ext uri="{FF2B5EF4-FFF2-40B4-BE49-F238E27FC236}">
                <a16:creationId xmlns:a16="http://schemas.microsoft.com/office/drawing/2014/main" id="{7C76C9F4-1A51-9C64-CCF7-7E5378B30C47}"/>
              </a:ext>
            </a:extLst>
          </p:cNvPr>
          <p:cNvSpPr txBox="1">
            <a:spLocks noChangeArrowheads="1"/>
          </p:cNvSpPr>
          <p:nvPr/>
        </p:nvSpPr>
        <p:spPr bwMode="auto">
          <a:xfrm>
            <a:off x="522641" y="5287306"/>
            <a:ext cx="4013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1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[4]</a:t>
            </a:r>
            <a:r>
              <a:rPr kumimoji="0" lang="it-IT"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V. Sola et al., </a:t>
            </a:r>
            <a:r>
              <a:rPr kumimoji="0" lang="it-IT" sz="1100" b="0" i="1"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First FBK production of 50 µm ultra-fast silicon detectors</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Nucl. Instrum. Methods Phys. Res. A, 2019.</a:t>
            </a:r>
            <a:endParaRPr kumimoji="0" lang="it-IT"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0" name="Rettangolo 8">
            <a:extLst>
              <a:ext uri="{FF2B5EF4-FFF2-40B4-BE49-F238E27FC236}">
                <a16:creationId xmlns:a16="http://schemas.microsoft.com/office/drawing/2014/main" id="{375FC0B1-BCD0-D97B-E854-E1DC3EC6C5EF}"/>
              </a:ext>
            </a:extLst>
          </p:cNvPr>
          <p:cNvSpPr>
            <a:spLocks noChangeArrowheads="1"/>
          </p:cNvSpPr>
          <p:nvPr/>
        </p:nvSpPr>
        <p:spPr bwMode="auto">
          <a:xfrm>
            <a:off x="522642" y="2646649"/>
            <a:ext cx="4924848" cy="1423467"/>
          </a:xfrm>
          <a:prstGeom prst="rect">
            <a:avLst/>
          </a:prstGeom>
          <a:noFill/>
          <a:ln>
            <a:noFill/>
          </a:ln>
        </p:spPr>
        <p:txBody>
          <a:bodyPr wrap="square">
            <a:spAutoFit/>
          </a:bodyPr>
          <a:lstStyle>
            <a:lvl1pPr marL="1714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171446" marR="0" lvl="0" indent="-171446" algn="l" defTabSz="914377" rtl="0" eaLnBrk="1" fontAlgn="auto" latinLnBrk="0" hangingPunct="1">
              <a:lnSpc>
                <a:spcPct val="100000"/>
              </a:lnSpc>
              <a:spcBef>
                <a:spcPts val="0"/>
              </a:spcBef>
              <a:spcAft>
                <a:spcPts val="90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Torino analytical parameterizations</a:t>
            </a:r>
          </a:p>
          <a:p>
            <a:pPr marL="628650" marR="0" lvl="1" algn="l" defTabSz="914377" rtl="0" eaLnBrk="1" fontAlgn="auto" latinLnBrk="0" hangingPunct="1">
              <a:lnSpc>
                <a:spcPct val="100000"/>
              </a:lnSpc>
              <a:spcBef>
                <a:spcPts val="0"/>
              </a:spcBef>
              <a:spcAft>
                <a:spcPts val="900"/>
              </a:spcAft>
              <a:buClrTx/>
              <a:buSzTx/>
              <a:buFont typeface="Courier New" panose="02070309020205020404" pitchFamily="49" charset="0"/>
              <a:buChar char="o"/>
              <a:tabLst/>
              <a:defRPr/>
            </a:pPr>
            <a:r>
              <a:rPr kumimoji="0" lang="en-US" sz="1600" b="1"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Gain Layer </a:t>
            </a:r>
            <a:r>
              <a:rPr kumimoji="0" lang="en-US" sz="1600" b="0"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(Acceptor Removal)</a:t>
            </a:r>
          </a:p>
          <a:p>
            <a:pPr marL="628650" marR="0" lvl="1" algn="l" defTabSz="914377" rtl="0" eaLnBrk="1" fontAlgn="auto" latinLnBrk="0" hangingPunct="1">
              <a:lnSpc>
                <a:spcPct val="100000"/>
              </a:lnSpc>
              <a:spcBef>
                <a:spcPts val="0"/>
              </a:spcBef>
              <a:spcAft>
                <a:spcPts val="900"/>
              </a:spcAft>
              <a:buClrTx/>
              <a:buSzTx/>
              <a:buFont typeface="Courier New" panose="02070309020205020404" pitchFamily="49" charset="0"/>
              <a:buChar char="o"/>
              <a:tabLst/>
              <a:defRPr/>
            </a:pPr>
            <a:r>
              <a:rPr kumimoji="0" lang="en-US" sz="16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Bulk </a:t>
            </a:r>
            <a:r>
              <a:rPr kumimoji="0" lang="en-US" sz="16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(Acceptor Creation/Damage Saturation)</a:t>
            </a:r>
            <a:endParaRPr kumimoji="0" lang="en-US" sz="1600" b="0"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endParaRPr>
          </a:p>
          <a:p>
            <a:pPr marL="171446" marR="0" lvl="0" indent="-171446" algn="l" defTabSz="914377" rtl="0" eaLnBrk="1" fontAlgn="auto" latinLnBrk="0" hangingPunct="1">
              <a:lnSpc>
                <a:spcPct val="100000"/>
              </a:lnSpc>
              <a:spcBef>
                <a:spcPts val="0"/>
              </a:spcBef>
              <a:spcAft>
                <a:spcPts val="9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a:t>
            </a:r>
            <a:r>
              <a:rPr kumimoji="0" lang="en-US" sz="16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New UNIPG</a:t>
            </a:r>
            <a:r>
              <a:rPr kumimoji="0" lang="en-US" sz="1600" b="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TCAD </a:t>
            </a:r>
            <a:r>
              <a:rPr kumimoji="0" lang="en-US" sz="16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Radiation Damage Model</a:t>
            </a:r>
            <a:endParaRPr kumimoji="0" lang="en-US" sz="16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endParaRPr>
          </a:p>
        </p:txBody>
      </p:sp>
      <p:pic>
        <p:nvPicPr>
          <p:cNvPr id="21" name="Immagine 20">
            <a:extLst>
              <a:ext uri="{FF2B5EF4-FFF2-40B4-BE49-F238E27FC236}">
                <a16:creationId xmlns:a16="http://schemas.microsoft.com/office/drawing/2014/main" id="{060BC2EA-FE36-472A-9C11-0BA4C9AB1F02}"/>
              </a:ext>
            </a:extLst>
          </p:cNvPr>
          <p:cNvPicPr>
            <a:picLocks noChangeAspect="1"/>
          </p:cNvPicPr>
          <p:nvPr/>
        </p:nvPicPr>
        <p:blipFill>
          <a:blip r:embed="rId6"/>
          <a:stretch>
            <a:fillRect/>
          </a:stretch>
        </p:blipFill>
        <p:spPr>
          <a:xfrm>
            <a:off x="1017886" y="4134425"/>
            <a:ext cx="4033414" cy="976603"/>
          </a:xfrm>
          <a:prstGeom prst="rect">
            <a:avLst/>
          </a:prstGeom>
        </p:spPr>
      </p:pic>
      <p:pic>
        <p:nvPicPr>
          <p:cNvPr id="22" name="Immagine 21">
            <a:extLst>
              <a:ext uri="{FF2B5EF4-FFF2-40B4-BE49-F238E27FC236}">
                <a16:creationId xmlns:a16="http://schemas.microsoft.com/office/drawing/2014/main" id="{76E5CA5C-A4BD-CE32-45A9-AF26BCC41E4A}"/>
              </a:ext>
            </a:extLst>
          </p:cNvPr>
          <p:cNvPicPr>
            <a:picLocks noChangeAspect="1"/>
          </p:cNvPicPr>
          <p:nvPr/>
        </p:nvPicPr>
        <p:blipFill rotWithShape="1">
          <a:blip r:embed="rId4"/>
          <a:srcRect l="48069" t="9448"/>
          <a:stretch/>
        </p:blipFill>
        <p:spPr>
          <a:xfrm>
            <a:off x="8842432" y="4401609"/>
            <a:ext cx="2758467" cy="1814925"/>
          </a:xfrm>
          <a:prstGeom prst="rect">
            <a:avLst/>
          </a:prstGeom>
        </p:spPr>
      </p:pic>
      <p:sp>
        <p:nvSpPr>
          <p:cNvPr id="26" name="CasellaDiTesto 25">
            <a:extLst>
              <a:ext uri="{FF2B5EF4-FFF2-40B4-BE49-F238E27FC236}">
                <a16:creationId xmlns:a16="http://schemas.microsoft.com/office/drawing/2014/main" id="{0F9EBE42-1D53-1802-28AF-C4AC909347A1}"/>
              </a:ext>
            </a:extLst>
          </p:cNvPr>
          <p:cNvSpPr txBox="1"/>
          <p:nvPr/>
        </p:nvSpPr>
        <p:spPr>
          <a:xfrm>
            <a:off x="522640" y="2218068"/>
            <a:ext cx="4924849"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it-IT" sz="1800" b="0" i="0" u="none" strike="noStrike" kern="1200" cap="none" spc="0" normalizeH="0" baseline="0" noProof="0" dirty="0">
                <a:ln>
                  <a:noFill/>
                </a:ln>
                <a:solidFill>
                  <a:srgbClr val="FF0000"/>
                </a:solidFill>
                <a:effectLst/>
                <a:uLnTx/>
                <a:uFillTx/>
                <a:latin typeface="Arial"/>
                <a:ea typeface="Tahoma" panose="020B0604030504040204" pitchFamily="34" charset="0"/>
                <a:cs typeface="Tahoma" panose="020B0604030504040204" pitchFamily="34" charset="0"/>
              </a:rPr>
              <a:t>‘‘</a:t>
            </a:r>
            <a:r>
              <a:rPr kumimoji="0" lang="en-GB" altLang="it-IT" sz="1800" b="1" i="0" u="none" strike="noStrike" kern="1200" cap="none" spc="0" normalizeH="0" baseline="0" noProof="0" dirty="0" err="1">
                <a:ln>
                  <a:noFill/>
                </a:ln>
                <a:solidFill>
                  <a:srgbClr val="FF0000"/>
                </a:solidFill>
                <a:effectLst/>
                <a:uLnTx/>
                <a:uFillTx/>
                <a:latin typeface="Arial"/>
                <a:ea typeface="Tahoma" panose="020B0604030504040204" pitchFamily="34" charset="0"/>
                <a:cs typeface="Tahoma" panose="020B0604030504040204" pitchFamily="34" charset="0"/>
              </a:rPr>
              <a:t>PerugiaModDoping</a:t>
            </a:r>
            <a:r>
              <a:rPr kumimoji="0" lang="en-GB" altLang="it-IT" sz="1800" b="0" i="0" u="none" strike="noStrike" kern="1200" cap="none" spc="0" normalizeH="0" baseline="0" noProof="0" dirty="0">
                <a:ln>
                  <a:noFill/>
                </a:ln>
                <a:solidFill>
                  <a:srgbClr val="FF0000"/>
                </a:solidFill>
                <a:effectLst/>
                <a:uLnTx/>
                <a:uFillTx/>
                <a:latin typeface="Arial"/>
                <a:ea typeface="Tahoma" panose="020B0604030504040204" pitchFamily="34" charset="0"/>
                <a:cs typeface="Tahoma" panose="020B0604030504040204" pitchFamily="34" charset="0"/>
              </a:rPr>
              <a:t>’’</a:t>
            </a:r>
          </a:p>
        </p:txBody>
      </p:sp>
      <p:sp>
        <p:nvSpPr>
          <p:cNvPr id="4" name="Rettangolo 3">
            <a:extLst>
              <a:ext uri="{FF2B5EF4-FFF2-40B4-BE49-F238E27FC236}">
                <a16:creationId xmlns:a16="http://schemas.microsoft.com/office/drawing/2014/main" id="{D02AD3A6-270F-63FF-8E3A-C37EE4225503}"/>
              </a:ext>
            </a:extLst>
          </p:cNvPr>
          <p:cNvSpPr/>
          <p:nvPr/>
        </p:nvSpPr>
        <p:spPr>
          <a:xfrm>
            <a:off x="8191656" y="3971915"/>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5" name="Rettangolo 4">
            <a:extLst>
              <a:ext uri="{FF2B5EF4-FFF2-40B4-BE49-F238E27FC236}">
                <a16:creationId xmlns:a16="http://schemas.microsoft.com/office/drawing/2014/main" id="{524367B0-D755-4C02-87AE-7054C2B488B6}"/>
              </a:ext>
            </a:extLst>
          </p:cNvPr>
          <p:cNvSpPr/>
          <p:nvPr/>
        </p:nvSpPr>
        <p:spPr>
          <a:xfrm>
            <a:off x="7186613" y="4683919"/>
            <a:ext cx="214372" cy="1976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 name="CasellaDiTesto 2">
            <a:extLst>
              <a:ext uri="{FF2B5EF4-FFF2-40B4-BE49-F238E27FC236}">
                <a16:creationId xmlns:a16="http://schemas.microsoft.com/office/drawing/2014/main" id="{BDC674B9-2BA0-72C4-1C49-A671862307D1}"/>
              </a:ext>
            </a:extLst>
          </p:cNvPr>
          <p:cNvSpPr txBox="1">
            <a:spLocks noChangeArrowheads="1"/>
          </p:cNvSpPr>
          <p:nvPr/>
        </p:nvSpPr>
        <p:spPr bwMode="auto">
          <a:xfrm>
            <a:off x="7143854" y="4733479"/>
            <a:ext cx="640229" cy="256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marL="342900" indent="-34290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indent="-269875">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2" indent="-269868" algn="l" defTabSz="914377" rtl="0" eaLnBrk="1" fontAlgn="auto" latinLnBrk="0" hangingPunct="1">
              <a:lnSpc>
                <a:spcPct val="100000"/>
              </a:lnSpc>
              <a:spcBef>
                <a:spcPts val="0"/>
              </a:spcBef>
              <a:spcAft>
                <a:spcPts val="0"/>
              </a:spcAft>
              <a:buClrTx/>
              <a:buSzTx/>
              <a:buFontTx/>
              <a:buNone/>
              <a:tabLst/>
              <a:defRPr/>
            </a:pPr>
            <a:r>
              <a:rPr kumimoji="0" lang="it-IT" altLang="it-IT" sz="1600" b="0" i="0" u="none" strike="noStrike" kern="1200" cap="none" spc="0" normalizeH="0" baseline="30000" noProof="0" dirty="0">
                <a:ln>
                  <a:noFill/>
                </a:ln>
                <a:solidFill>
                  <a:srgbClr val="002060"/>
                </a:solidFill>
                <a:effectLst/>
                <a:uLnTx/>
                <a:uFillTx/>
                <a:latin typeface="Calibri" panose="020F0502020204030204" pitchFamily="34" charset="0"/>
              </a:rPr>
              <a:t>[4]</a:t>
            </a:r>
          </a:p>
        </p:txBody>
      </p:sp>
      <p:sp>
        <p:nvSpPr>
          <p:cNvPr id="6" name="Rettangolo 5">
            <a:extLst>
              <a:ext uri="{FF2B5EF4-FFF2-40B4-BE49-F238E27FC236}">
                <a16:creationId xmlns:a16="http://schemas.microsoft.com/office/drawing/2014/main" id="{F6FF088D-812E-1822-C0E7-5FF94A2D2355}"/>
              </a:ext>
            </a:extLst>
          </p:cNvPr>
          <p:cNvSpPr/>
          <p:nvPr/>
        </p:nvSpPr>
        <p:spPr>
          <a:xfrm>
            <a:off x="10043931" y="3989167"/>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11" name="Rettangolo 10">
            <a:extLst>
              <a:ext uri="{FF2B5EF4-FFF2-40B4-BE49-F238E27FC236}">
                <a16:creationId xmlns:a16="http://schemas.microsoft.com/office/drawing/2014/main" id="{0F20735A-5DF1-DF32-C5B4-FE341CB87E2C}"/>
              </a:ext>
            </a:extLst>
          </p:cNvPr>
          <p:cNvSpPr/>
          <p:nvPr/>
        </p:nvSpPr>
        <p:spPr>
          <a:xfrm>
            <a:off x="7172323" y="3971915"/>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2" name="Rettangolo 31">
            <a:extLst>
              <a:ext uri="{FF2B5EF4-FFF2-40B4-BE49-F238E27FC236}">
                <a16:creationId xmlns:a16="http://schemas.microsoft.com/office/drawing/2014/main" id="{DDBAB008-367A-838A-E8B0-64F9D877B684}"/>
              </a:ext>
            </a:extLst>
          </p:cNvPr>
          <p:cNvSpPr/>
          <p:nvPr/>
        </p:nvSpPr>
        <p:spPr>
          <a:xfrm>
            <a:off x="10929770" y="3989167"/>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3" name="Rettangolo 32">
            <a:extLst>
              <a:ext uri="{FF2B5EF4-FFF2-40B4-BE49-F238E27FC236}">
                <a16:creationId xmlns:a16="http://schemas.microsoft.com/office/drawing/2014/main" id="{C9CEED24-3FD7-BC9A-6859-CCD33A780584}"/>
              </a:ext>
            </a:extLst>
          </p:cNvPr>
          <p:cNvSpPr/>
          <p:nvPr/>
        </p:nvSpPr>
        <p:spPr>
          <a:xfrm>
            <a:off x="6781746" y="6068036"/>
            <a:ext cx="552450" cy="1515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4" name="Rettangolo 33">
            <a:extLst>
              <a:ext uri="{FF2B5EF4-FFF2-40B4-BE49-F238E27FC236}">
                <a16:creationId xmlns:a16="http://schemas.microsoft.com/office/drawing/2014/main" id="{B8C436C7-16E2-F132-2B46-1F2E60E0ED65}"/>
              </a:ext>
            </a:extLst>
          </p:cNvPr>
          <p:cNvSpPr/>
          <p:nvPr/>
        </p:nvSpPr>
        <p:spPr>
          <a:xfrm>
            <a:off x="9808369" y="4101086"/>
            <a:ext cx="552450" cy="1515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5" name="Rettangolo 34">
            <a:extLst>
              <a:ext uri="{FF2B5EF4-FFF2-40B4-BE49-F238E27FC236}">
                <a16:creationId xmlns:a16="http://schemas.microsoft.com/office/drawing/2014/main" id="{ACC27342-9535-6A9F-8E66-E4E75DCB818A}"/>
              </a:ext>
            </a:extLst>
          </p:cNvPr>
          <p:cNvSpPr/>
          <p:nvPr/>
        </p:nvSpPr>
        <p:spPr>
          <a:xfrm>
            <a:off x="6781746" y="4082038"/>
            <a:ext cx="552450" cy="1515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29" name="CasellaDiTesto 28">
            <a:extLst>
              <a:ext uri="{FF2B5EF4-FFF2-40B4-BE49-F238E27FC236}">
                <a16:creationId xmlns:a16="http://schemas.microsoft.com/office/drawing/2014/main" id="{DC62FB38-CE8F-5396-52D5-6DB20DCDE659}"/>
              </a:ext>
            </a:extLst>
          </p:cNvPr>
          <p:cNvSpPr txBox="1"/>
          <p:nvPr/>
        </p:nvSpPr>
        <p:spPr>
          <a:xfrm>
            <a:off x="6857805" y="4050423"/>
            <a:ext cx="790425"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Reverse</a:t>
            </a:r>
            <a:endParaRPr kumimoji="0" lang="en-GB" sz="800" b="0" i="0" u="none" strike="noStrike" kern="1200" cap="none" spc="0" normalizeH="0" baseline="0" noProof="0" dirty="0">
              <a:ln>
                <a:noFill/>
              </a:ln>
              <a:solidFill>
                <a:prstClr val="black"/>
              </a:solidFill>
              <a:effectLst/>
              <a:uLnTx/>
              <a:uFillTx/>
              <a:latin typeface="Arial"/>
            </a:endParaRPr>
          </a:p>
        </p:txBody>
      </p:sp>
      <p:sp>
        <p:nvSpPr>
          <p:cNvPr id="30" name="CasellaDiTesto 29">
            <a:extLst>
              <a:ext uri="{FF2B5EF4-FFF2-40B4-BE49-F238E27FC236}">
                <a16:creationId xmlns:a16="http://schemas.microsoft.com/office/drawing/2014/main" id="{DA590B62-C8C5-D64D-14F5-267004A12241}"/>
              </a:ext>
            </a:extLst>
          </p:cNvPr>
          <p:cNvSpPr txBox="1"/>
          <p:nvPr/>
        </p:nvSpPr>
        <p:spPr>
          <a:xfrm>
            <a:off x="9882050" y="4067090"/>
            <a:ext cx="790425"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Reverse</a:t>
            </a:r>
            <a:endParaRPr kumimoji="0" lang="en-GB" sz="800" b="0" i="0" u="none" strike="noStrike" kern="1200" cap="none" spc="0" normalizeH="0" baseline="0" noProof="0" dirty="0">
              <a:ln>
                <a:noFill/>
              </a:ln>
              <a:solidFill>
                <a:prstClr val="black"/>
              </a:solidFill>
              <a:effectLst/>
              <a:uLnTx/>
              <a:uFillTx/>
              <a:latin typeface="Arial"/>
            </a:endParaRPr>
          </a:p>
        </p:txBody>
      </p:sp>
      <p:sp>
        <p:nvSpPr>
          <p:cNvPr id="12" name="Rettangolo 11">
            <a:extLst>
              <a:ext uri="{FF2B5EF4-FFF2-40B4-BE49-F238E27FC236}">
                <a16:creationId xmlns:a16="http://schemas.microsoft.com/office/drawing/2014/main" id="{79971178-2B61-BA8A-AEC5-B37B1EB30D50}"/>
              </a:ext>
            </a:extLst>
          </p:cNvPr>
          <p:cNvSpPr/>
          <p:nvPr/>
        </p:nvSpPr>
        <p:spPr>
          <a:xfrm>
            <a:off x="9808369" y="6068036"/>
            <a:ext cx="552450" cy="1515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25" name="CasellaDiTesto 24">
            <a:extLst>
              <a:ext uri="{FF2B5EF4-FFF2-40B4-BE49-F238E27FC236}">
                <a16:creationId xmlns:a16="http://schemas.microsoft.com/office/drawing/2014/main" id="{0AD0F244-B7F0-B28C-A97F-61B2BAE334CD}"/>
              </a:ext>
            </a:extLst>
          </p:cNvPr>
          <p:cNvSpPr txBox="1"/>
          <p:nvPr/>
        </p:nvSpPr>
        <p:spPr>
          <a:xfrm>
            <a:off x="6860186" y="6023115"/>
            <a:ext cx="790425"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Reverse</a:t>
            </a:r>
            <a:endParaRPr kumimoji="0" lang="en-GB" sz="800" b="0" i="0" u="none" strike="noStrike" kern="1200" cap="none" spc="0" normalizeH="0" baseline="0" noProof="0" dirty="0">
              <a:ln>
                <a:noFill/>
              </a:ln>
              <a:solidFill>
                <a:prstClr val="black"/>
              </a:solidFill>
              <a:effectLst/>
              <a:uLnTx/>
              <a:uFillTx/>
              <a:latin typeface="Arial"/>
            </a:endParaRPr>
          </a:p>
        </p:txBody>
      </p:sp>
      <p:sp>
        <p:nvSpPr>
          <p:cNvPr id="28" name="CasellaDiTesto 27">
            <a:extLst>
              <a:ext uri="{FF2B5EF4-FFF2-40B4-BE49-F238E27FC236}">
                <a16:creationId xmlns:a16="http://schemas.microsoft.com/office/drawing/2014/main" id="{EB14048D-5762-59FF-6886-AE68B3E51F84}"/>
              </a:ext>
            </a:extLst>
          </p:cNvPr>
          <p:cNvSpPr txBox="1"/>
          <p:nvPr/>
        </p:nvSpPr>
        <p:spPr>
          <a:xfrm>
            <a:off x="9891574" y="6020730"/>
            <a:ext cx="790425" cy="21544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Reverse</a:t>
            </a:r>
            <a:endParaRPr kumimoji="0" lang="en-GB" sz="800" b="0" i="0" u="none" strike="noStrike" kern="1200" cap="none" spc="0" normalizeH="0" baseline="0" noProof="0" dirty="0">
              <a:ln>
                <a:noFill/>
              </a:ln>
              <a:solidFill>
                <a:prstClr val="black"/>
              </a:solidFill>
              <a:effectLst/>
              <a:uLnTx/>
              <a:uFillTx/>
              <a:latin typeface="Arial"/>
            </a:endParaRPr>
          </a:p>
        </p:txBody>
      </p:sp>
      <p:sp>
        <p:nvSpPr>
          <p:cNvPr id="36" name="Rettangolo 35">
            <a:extLst>
              <a:ext uri="{FF2B5EF4-FFF2-40B4-BE49-F238E27FC236}">
                <a16:creationId xmlns:a16="http://schemas.microsoft.com/office/drawing/2014/main" id="{F6877060-E922-643A-C210-7A944BF4924C}"/>
              </a:ext>
            </a:extLst>
          </p:cNvPr>
          <p:cNvSpPr/>
          <p:nvPr/>
        </p:nvSpPr>
        <p:spPr>
          <a:xfrm rot="16200000">
            <a:off x="5374567" y="3125543"/>
            <a:ext cx="1017546" cy="1681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7" name="CasellaDiTesto 36">
            <a:extLst>
              <a:ext uri="{FF2B5EF4-FFF2-40B4-BE49-F238E27FC236}">
                <a16:creationId xmlns:a16="http://schemas.microsoft.com/office/drawing/2014/main" id="{B5B42D77-0D0E-30AE-D271-F2164096FF35}"/>
              </a:ext>
            </a:extLst>
          </p:cNvPr>
          <p:cNvSpPr txBox="1"/>
          <p:nvPr/>
        </p:nvSpPr>
        <p:spPr>
          <a:xfrm rot="16200000">
            <a:off x="5073253" y="3039099"/>
            <a:ext cx="1612106" cy="21544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Current (A)</a:t>
            </a:r>
            <a:endParaRPr kumimoji="0" lang="en-GB" sz="800" b="0" i="0" u="none" strike="noStrike" kern="1200" cap="none" spc="0" normalizeH="0" baseline="0" noProof="0" dirty="0">
              <a:ln>
                <a:noFill/>
              </a:ln>
              <a:solidFill>
                <a:prstClr val="black"/>
              </a:solidFill>
              <a:effectLst/>
              <a:uLnTx/>
              <a:uFillTx/>
              <a:latin typeface="Arial"/>
            </a:endParaRPr>
          </a:p>
        </p:txBody>
      </p:sp>
      <p:cxnSp>
        <p:nvCxnSpPr>
          <p:cNvPr id="24" name="Connettore 2 23">
            <a:extLst>
              <a:ext uri="{FF2B5EF4-FFF2-40B4-BE49-F238E27FC236}">
                <a16:creationId xmlns:a16="http://schemas.microsoft.com/office/drawing/2014/main" id="{88029238-7175-5573-9C50-7F434743A02F}"/>
              </a:ext>
            </a:extLst>
          </p:cNvPr>
          <p:cNvCxnSpPr/>
          <p:nvPr/>
        </p:nvCxnSpPr>
        <p:spPr>
          <a:xfrm>
            <a:off x="8540880" y="5204298"/>
            <a:ext cx="504000" cy="0"/>
          </a:xfrm>
          <a:prstGeom prst="straightConnector1">
            <a:avLst/>
          </a:prstGeom>
          <a:ln w="28575">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3" name="CasellaDiTesto 22">
            <a:extLst>
              <a:ext uri="{FF2B5EF4-FFF2-40B4-BE49-F238E27FC236}">
                <a16:creationId xmlns:a16="http://schemas.microsoft.com/office/drawing/2014/main" id="{4742A9D0-68F1-7639-D4F6-3A2996EEAD9C}"/>
              </a:ext>
            </a:extLst>
          </p:cNvPr>
          <p:cNvSpPr txBox="1"/>
          <p:nvPr/>
        </p:nvSpPr>
        <p:spPr>
          <a:xfrm>
            <a:off x="9275167" y="2072824"/>
            <a:ext cx="2325732" cy="307777"/>
          </a:xfrm>
          <a:prstGeom prst="rect">
            <a:avLst/>
          </a:prstGeom>
          <a:noFill/>
        </p:spPr>
        <p:txBody>
          <a:bodyPr wrap="square" rtlCol="0">
            <a:spAutoFit/>
          </a:bodyPr>
          <a:lstStyle/>
          <a:p>
            <a:pPr algn="ctr"/>
            <a:r>
              <a:rPr lang="it-IT" sz="1400" b="1" dirty="0">
                <a:solidFill>
                  <a:srgbClr val="002060"/>
                </a:solidFill>
              </a:rPr>
              <a:t>C-V</a:t>
            </a:r>
            <a:r>
              <a:rPr lang="it-IT" sz="1400" dirty="0">
                <a:solidFill>
                  <a:srgbClr val="002060"/>
                </a:solidFill>
              </a:rPr>
              <a:t>, </a:t>
            </a:r>
            <a:r>
              <a:rPr lang="it-IT" sz="1000" dirty="0" err="1">
                <a:solidFill>
                  <a:srgbClr val="002060"/>
                </a:solidFill>
              </a:rPr>
              <a:t>pre</a:t>
            </a:r>
            <a:r>
              <a:rPr lang="it-IT" sz="1000" dirty="0">
                <a:solidFill>
                  <a:srgbClr val="002060"/>
                </a:solidFill>
              </a:rPr>
              <a:t>- &amp; post-</a:t>
            </a:r>
            <a:r>
              <a:rPr lang="it-IT" sz="1000" dirty="0" err="1">
                <a:solidFill>
                  <a:srgbClr val="002060"/>
                </a:solidFill>
              </a:rPr>
              <a:t>irr</a:t>
            </a:r>
            <a:r>
              <a:rPr lang="it-IT" sz="1000" dirty="0">
                <a:solidFill>
                  <a:srgbClr val="002060"/>
                </a:solidFill>
              </a:rPr>
              <a:t> @ 300 K, 1 kHz</a:t>
            </a:r>
            <a:endParaRPr lang="en-GB" sz="2133" dirty="0">
              <a:solidFill>
                <a:srgbClr val="002060"/>
              </a:solidFill>
            </a:endParaRPr>
          </a:p>
        </p:txBody>
      </p:sp>
      <p:sp>
        <p:nvSpPr>
          <p:cNvPr id="31" name="CasellaDiTesto 30">
            <a:extLst>
              <a:ext uri="{FF2B5EF4-FFF2-40B4-BE49-F238E27FC236}">
                <a16:creationId xmlns:a16="http://schemas.microsoft.com/office/drawing/2014/main" id="{00894D98-034E-94EE-2B06-ABAFE290CC35}"/>
              </a:ext>
            </a:extLst>
          </p:cNvPr>
          <p:cNvSpPr txBox="1"/>
          <p:nvPr/>
        </p:nvSpPr>
        <p:spPr>
          <a:xfrm>
            <a:off x="6148135" y="2072824"/>
            <a:ext cx="2452866" cy="307777"/>
          </a:xfrm>
          <a:prstGeom prst="rect">
            <a:avLst/>
          </a:prstGeom>
          <a:noFill/>
        </p:spPr>
        <p:txBody>
          <a:bodyPr wrap="square" rtlCol="0">
            <a:spAutoFit/>
          </a:bodyPr>
          <a:lstStyle/>
          <a:p>
            <a:pPr algn="ctr"/>
            <a:r>
              <a:rPr lang="it-IT" sz="1400" b="1" dirty="0">
                <a:solidFill>
                  <a:srgbClr val="002060"/>
                </a:solidFill>
              </a:rPr>
              <a:t>I-V</a:t>
            </a:r>
            <a:r>
              <a:rPr lang="it-IT" sz="1400" dirty="0">
                <a:solidFill>
                  <a:srgbClr val="002060"/>
                </a:solidFill>
              </a:rPr>
              <a:t>, </a:t>
            </a:r>
            <a:r>
              <a:rPr lang="it-IT" sz="1000" dirty="0" err="1">
                <a:solidFill>
                  <a:srgbClr val="002060"/>
                </a:solidFill>
              </a:rPr>
              <a:t>pre</a:t>
            </a:r>
            <a:r>
              <a:rPr lang="it-IT" sz="1000" dirty="0">
                <a:solidFill>
                  <a:srgbClr val="002060"/>
                </a:solidFill>
              </a:rPr>
              <a:t>- &amp; post-</a:t>
            </a:r>
            <a:r>
              <a:rPr lang="it-IT" sz="1000" dirty="0" err="1">
                <a:solidFill>
                  <a:srgbClr val="002060"/>
                </a:solidFill>
              </a:rPr>
              <a:t>irr</a:t>
            </a:r>
            <a:r>
              <a:rPr lang="it-IT" sz="1000" dirty="0">
                <a:solidFill>
                  <a:srgbClr val="002060"/>
                </a:solidFill>
              </a:rPr>
              <a:t> @ 300 K</a:t>
            </a:r>
            <a:endParaRPr lang="en-GB" sz="2133" dirty="0">
              <a:solidFill>
                <a:srgbClr val="002060"/>
              </a:solidFill>
            </a:endParaRPr>
          </a:p>
        </p:txBody>
      </p:sp>
      <p:sp>
        <p:nvSpPr>
          <p:cNvPr id="40" name="Rettangolo 39">
            <a:extLst>
              <a:ext uri="{FF2B5EF4-FFF2-40B4-BE49-F238E27FC236}">
                <a16:creationId xmlns:a16="http://schemas.microsoft.com/office/drawing/2014/main" id="{EEC4F3F5-0A06-9396-148E-AB4B720FE933}"/>
              </a:ext>
            </a:extLst>
          </p:cNvPr>
          <p:cNvSpPr/>
          <p:nvPr/>
        </p:nvSpPr>
        <p:spPr>
          <a:xfrm>
            <a:off x="9601191" y="4363869"/>
            <a:ext cx="1621980" cy="665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ttangolo 40">
            <a:extLst>
              <a:ext uri="{FF2B5EF4-FFF2-40B4-BE49-F238E27FC236}">
                <a16:creationId xmlns:a16="http://schemas.microsoft.com/office/drawing/2014/main" id="{1EC918DB-5ACC-33D2-41D6-46AD82B449CB}"/>
              </a:ext>
            </a:extLst>
          </p:cNvPr>
          <p:cNvSpPr/>
          <p:nvPr/>
        </p:nvSpPr>
        <p:spPr>
          <a:xfrm>
            <a:off x="6569676" y="4355631"/>
            <a:ext cx="1621980" cy="665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CasellaDiTesto 37">
            <a:extLst>
              <a:ext uri="{FF2B5EF4-FFF2-40B4-BE49-F238E27FC236}">
                <a16:creationId xmlns:a16="http://schemas.microsoft.com/office/drawing/2014/main" id="{52CEFF47-0AC6-F95A-D8B5-C931BD5829DE}"/>
              </a:ext>
            </a:extLst>
          </p:cNvPr>
          <p:cNvSpPr txBox="1"/>
          <p:nvPr/>
        </p:nvSpPr>
        <p:spPr>
          <a:xfrm>
            <a:off x="9148033" y="4160782"/>
            <a:ext cx="2484384" cy="307777"/>
          </a:xfrm>
          <a:prstGeom prst="rect">
            <a:avLst/>
          </a:prstGeom>
          <a:noFill/>
        </p:spPr>
        <p:txBody>
          <a:bodyPr wrap="square" rtlCol="0">
            <a:spAutoFit/>
          </a:bodyPr>
          <a:lstStyle/>
          <a:p>
            <a:pPr algn="ctr"/>
            <a:r>
              <a:rPr lang="it-IT" sz="1400" b="1" dirty="0">
                <a:solidFill>
                  <a:srgbClr val="002060"/>
                </a:solidFill>
              </a:rPr>
              <a:t>G-V</a:t>
            </a:r>
            <a:r>
              <a:rPr lang="it-IT" sz="1400" dirty="0">
                <a:solidFill>
                  <a:srgbClr val="002060"/>
                </a:solidFill>
              </a:rPr>
              <a:t>, </a:t>
            </a:r>
            <a:r>
              <a:rPr lang="it-IT" sz="1000" dirty="0">
                <a:solidFill>
                  <a:srgbClr val="002060"/>
                </a:solidFill>
              </a:rPr>
              <a:t>post-</a:t>
            </a:r>
            <a:r>
              <a:rPr lang="it-IT" sz="1000" dirty="0" err="1">
                <a:solidFill>
                  <a:srgbClr val="002060"/>
                </a:solidFill>
              </a:rPr>
              <a:t>irr</a:t>
            </a:r>
            <a:r>
              <a:rPr lang="it-IT" sz="1000" dirty="0">
                <a:solidFill>
                  <a:srgbClr val="002060"/>
                </a:solidFill>
              </a:rPr>
              <a:t> @ 300 K, 1.5E15 n</a:t>
            </a:r>
            <a:r>
              <a:rPr lang="it-IT" sz="1000" baseline="-25000" dirty="0">
                <a:solidFill>
                  <a:srgbClr val="002060"/>
                </a:solidFill>
              </a:rPr>
              <a:t>eq</a:t>
            </a:r>
            <a:r>
              <a:rPr lang="it-IT" sz="1000" dirty="0">
                <a:solidFill>
                  <a:srgbClr val="002060"/>
                </a:solidFill>
              </a:rPr>
              <a:t>/cm</a:t>
            </a:r>
            <a:r>
              <a:rPr lang="it-IT" sz="1000" baseline="30000" dirty="0">
                <a:solidFill>
                  <a:srgbClr val="002060"/>
                </a:solidFill>
              </a:rPr>
              <a:t>2</a:t>
            </a:r>
            <a:endParaRPr lang="en-GB" sz="2133" baseline="30000" dirty="0">
              <a:solidFill>
                <a:srgbClr val="002060"/>
              </a:solidFill>
            </a:endParaRPr>
          </a:p>
        </p:txBody>
      </p:sp>
      <p:sp>
        <p:nvSpPr>
          <p:cNvPr id="39" name="CasellaDiTesto 38">
            <a:extLst>
              <a:ext uri="{FF2B5EF4-FFF2-40B4-BE49-F238E27FC236}">
                <a16:creationId xmlns:a16="http://schemas.microsoft.com/office/drawing/2014/main" id="{A0EDEE57-2F3E-3628-9E2B-5E330D9FEB2A}"/>
              </a:ext>
            </a:extLst>
          </p:cNvPr>
          <p:cNvSpPr txBox="1"/>
          <p:nvPr/>
        </p:nvSpPr>
        <p:spPr>
          <a:xfrm>
            <a:off x="6148135" y="4160782"/>
            <a:ext cx="2452866" cy="307777"/>
          </a:xfrm>
          <a:prstGeom prst="rect">
            <a:avLst/>
          </a:prstGeom>
          <a:noFill/>
        </p:spPr>
        <p:txBody>
          <a:bodyPr wrap="square" rtlCol="0">
            <a:spAutoFit/>
          </a:bodyPr>
          <a:lstStyle/>
          <a:p>
            <a:pPr algn="ctr"/>
            <a:r>
              <a:rPr lang="it-IT" sz="1400" b="1" dirty="0">
                <a:solidFill>
                  <a:srgbClr val="002060"/>
                </a:solidFill>
              </a:rPr>
              <a:t>G-V</a:t>
            </a:r>
            <a:r>
              <a:rPr lang="it-IT" sz="1400" dirty="0">
                <a:solidFill>
                  <a:srgbClr val="002060"/>
                </a:solidFill>
              </a:rPr>
              <a:t>, </a:t>
            </a:r>
            <a:r>
              <a:rPr lang="it-IT" sz="1000" dirty="0" err="1">
                <a:solidFill>
                  <a:srgbClr val="002060"/>
                </a:solidFill>
              </a:rPr>
              <a:t>pre-irr</a:t>
            </a:r>
            <a:r>
              <a:rPr lang="it-IT" sz="1000" dirty="0">
                <a:solidFill>
                  <a:srgbClr val="002060"/>
                </a:solidFill>
              </a:rPr>
              <a:t> @ 300 K</a:t>
            </a:r>
            <a:endParaRPr lang="en-GB" sz="2133" dirty="0">
              <a:solidFill>
                <a:srgbClr val="002060"/>
              </a:solidFill>
            </a:endParaRPr>
          </a:p>
        </p:txBody>
      </p:sp>
      <p:sp>
        <p:nvSpPr>
          <p:cNvPr id="14" name="Footer Placeholder 5">
            <a:extLst>
              <a:ext uri="{FF2B5EF4-FFF2-40B4-BE49-F238E27FC236}">
                <a16:creationId xmlns:a16="http://schemas.microsoft.com/office/drawing/2014/main" id="{AA7B570B-5C9F-E3DC-6FC2-38863F7F2572}"/>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2047294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Immagine 72" descr="Immagine che contiene testo, schermata, Carattere, Diagramma&#10;&#10;Descrizione generata automaticamente">
            <a:extLst>
              <a:ext uri="{FF2B5EF4-FFF2-40B4-BE49-F238E27FC236}">
                <a16:creationId xmlns:a16="http://schemas.microsoft.com/office/drawing/2014/main" id="{1ECF8056-2849-AF4C-F2DB-4031EC00846A}"/>
              </a:ext>
            </a:extLst>
          </p:cNvPr>
          <p:cNvPicPr>
            <a:picLocks noChangeAspect="1"/>
          </p:cNvPicPr>
          <p:nvPr/>
        </p:nvPicPr>
        <p:blipFill rotWithShape="1">
          <a:blip r:embed="rId3">
            <a:extLst>
              <a:ext uri="{28A0092B-C50C-407E-A947-70E740481C1C}">
                <a14:useLocalDpi xmlns:a14="http://schemas.microsoft.com/office/drawing/2010/main" val="0"/>
              </a:ext>
            </a:extLst>
          </a:blip>
          <a:srcRect t="12004" b="10640"/>
          <a:stretch/>
        </p:blipFill>
        <p:spPr>
          <a:xfrm>
            <a:off x="8870352" y="4394654"/>
            <a:ext cx="3321648" cy="1705351"/>
          </a:xfrm>
          <a:prstGeom prst="rect">
            <a:avLst/>
          </a:prstGeom>
        </p:spPr>
      </p:pic>
      <p:sp>
        <p:nvSpPr>
          <p:cNvPr id="27" name="Rettangolo con angoli arrotondati 26">
            <a:extLst>
              <a:ext uri="{FF2B5EF4-FFF2-40B4-BE49-F238E27FC236}">
                <a16:creationId xmlns:a16="http://schemas.microsoft.com/office/drawing/2014/main" id="{A0B42D15-1C5B-77AC-5907-756F66101F2F}"/>
              </a:ext>
            </a:extLst>
          </p:cNvPr>
          <p:cNvSpPr/>
          <p:nvPr/>
        </p:nvSpPr>
        <p:spPr>
          <a:xfrm>
            <a:off x="447472" y="2615872"/>
            <a:ext cx="5119578" cy="2588426"/>
          </a:xfrm>
          <a:prstGeom prst="roundRect">
            <a:avLst/>
          </a:prstGeom>
          <a:solidFill>
            <a:schemeClr val="bg1">
              <a:lumMod val="95000"/>
            </a:schemeClr>
          </a:solid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pic>
        <p:nvPicPr>
          <p:cNvPr id="23" name="Immagine 22" descr="Immagine che contiene testo, diagramma, schermata, linea&#10;&#10;Descrizione generata automaticamente">
            <a:extLst>
              <a:ext uri="{FF2B5EF4-FFF2-40B4-BE49-F238E27FC236}">
                <a16:creationId xmlns:a16="http://schemas.microsoft.com/office/drawing/2014/main" id="{0BFA6B04-0B91-BE8B-7193-5949FE79296B}"/>
              </a:ext>
            </a:extLst>
          </p:cNvPr>
          <p:cNvPicPr>
            <a:picLocks noChangeAspect="1"/>
          </p:cNvPicPr>
          <p:nvPr/>
        </p:nvPicPr>
        <p:blipFill rotWithShape="1">
          <a:blip r:embed="rId4">
            <a:extLst>
              <a:ext uri="{28A0092B-C50C-407E-A947-70E740481C1C}">
                <a14:useLocalDpi xmlns:a14="http://schemas.microsoft.com/office/drawing/2010/main" val="0"/>
              </a:ext>
            </a:extLst>
          </a:blip>
          <a:srcRect t="12597" r="18043" b="10556"/>
          <a:stretch/>
        </p:blipFill>
        <p:spPr>
          <a:xfrm>
            <a:off x="5792570" y="4394654"/>
            <a:ext cx="2808431" cy="1707066"/>
          </a:xfrm>
          <a:prstGeom prst="rect">
            <a:avLst/>
          </a:prstGeom>
        </p:spPr>
      </p:pic>
      <p:pic>
        <p:nvPicPr>
          <p:cNvPr id="49" name="Immagine 48" descr="Immagine che contiene testo, schermata, diagramma, linea&#10;&#10;Descrizione generata automaticamente">
            <a:extLst>
              <a:ext uri="{FF2B5EF4-FFF2-40B4-BE49-F238E27FC236}">
                <a16:creationId xmlns:a16="http://schemas.microsoft.com/office/drawing/2014/main" id="{4342D0A5-E33B-8C06-C3C7-E57F374A4A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40960" y="2303287"/>
            <a:ext cx="2759940" cy="1936800"/>
          </a:xfrm>
          <a:prstGeom prst="rect">
            <a:avLst/>
          </a:prstGeom>
        </p:spPr>
      </p:pic>
      <p:pic>
        <p:nvPicPr>
          <p:cNvPr id="31" name="Immagine 30" descr="Immagine che contiene testo, schermata, diagramma, Carattere&#10;&#10;Descrizione generata automaticamente">
            <a:extLst>
              <a:ext uri="{FF2B5EF4-FFF2-40B4-BE49-F238E27FC236}">
                <a16:creationId xmlns:a16="http://schemas.microsoft.com/office/drawing/2014/main" id="{E0A95715-01FD-6D56-9E63-9DE241417D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9266" y="2304693"/>
            <a:ext cx="2775256" cy="1936639"/>
          </a:xfrm>
          <a:prstGeom prst="rect">
            <a:avLst/>
          </a:prstGeom>
        </p:spPr>
      </p:pic>
      <p:sp>
        <p:nvSpPr>
          <p:cNvPr id="2" name="Segnaposto numero diapositiva 1">
            <a:extLst>
              <a:ext uri="{FF2B5EF4-FFF2-40B4-BE49-F238E27FC236}">
                <a16:creationId xmlns:a16="http://schemas.microsoft.com/office/drawing/2014/main" id="{F3E8E859-E3C5-4279-A945-662C53A5A76C}"/>
              </a:ext>
            </a:extLst>
          </p:cNvPr>
          <p:cNvSpPr>
            <a:spLocks noGrp="1"/>
          </p:cNvSpPr>
          <p:nvPr>
            <p:ph type="sldNum" sz="quarter" idx="10"/>
          </p:nvPr>
        </p:nvSpPr>
        <p:spPr>
          <a:xfrm>
            <a:off x="11530840" y="6400393"/>
            <a:ext cx="546861"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50" name="CasellaDiTesto 49">
            <a:extLst>
              <a:ext uri="{FF2B5EF4-FFF2-40B4-BE49-F238E27FC236}">
                <a16:creationId xmlns:a16="http://schemas.microsoft.com/office/drawing/2014/main" id="{CA5AD6D9-1D83-43D7-95D1-DA0DAD3A2F0D}"/>
              </a:ext>
            </a:extLst>
          </p:cNvPr>
          <p:cNvSpPr txBox="1"/>
          <p:nvPr/>
        </p:nvSpPr>
        <p:spPr>
          <a:xfrm>
            <a:off x="114302" y="1097278"/>
            <a:ext cx="11963399" cy="1077218"/>
          </a:xfrm>
          <a:prstGeom prst="rect">
            <a:avLst/>
          </a:prstGeom>
          <a:noFill/>
        </p:spPr>
        <p:txBody>
          <a:bodyPr wrap="square" rtlCol="0">
            <a:spAutoFit/>
          </a:bodyPr>
          <a:lstStyle/>
          <a:p>
            <a:pPr marL="380990" marR="0" lvl="0" indent="-38099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In collaboration with </a:t>
            </a:r>
            <a:r>
              <a:rPr kumimoji="0" lang="it-IT" sz="1800" b="0" i="1"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INFN Torino</a:t>
            </a:r>
            <a:r>
              <a:rPr kumimoji="0" 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calibration/extension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of the previously developed models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by comparing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the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simulation findings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with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measurements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carried out on different classes of </a:t>
            </a:r>
            <a:r>
              <a:rPr kumimoji="0" lang="en-US"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LGAD </a:t>
            </a:r>
            <a:r>
              <a:rPr kumimoji="0" lang="en-US"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detectors.</a:t>
            </a:r>
            <a:endParaRPr kumimoji="0" 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endParaRPr>
          </a:p>
          <a:p>
            <a:pPr marL="380990" marR="0" lvl="0" indent="-380990" algn="l" defTabSz="914400" rtl="0" eaLnBrk="1" fontAlgn="auto" latinLnBrk="0" hangingPunct="1">
              <a:lnSpc>
                <a:spcPct val="100000"/>
              </a:lnSpc>
              <a:spcBef>
                <a:spcPts val="1200"/>
              </a:spcBef>
              <a:spcAft>
                <a:spcPts val="0"/>
              </a:spcAft>
              <a:buClrTx/>
              <a:buSzTx/>
              <a:buFont typeface="Wingdings" panose="05000000000000000000" pitchFamily="2" charset="2"/>
              <a:buChar char="ü"/>
              <a:tabLst/>
              <a:defRPr/>
            </a:pPr>
            <a:r>
              <a:rPr kumimoji="0" lang="en-GB" altLang="it-IT"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Comparison</a:t>
            </a:r>
            <a:r>
              <a:rPr kumimoji="0" lang="en-GB" alt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with </a:t>
            </a:r>
            <a:r>
              <a:rPr kumimoji="0" lang="en-GB" altLang="it-IT"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experimental data</a:t>
            </a:r>
            <a:r>
              <a:rPr kumimoji="0" lang="en-GB" alt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en-GB" altLang="it-IT"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before</a:t>
            </a:r>
            <a:r>
              <a:rPr kumimoji="0" lang="en-GB" alt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and </a:t>
            </a:r>
            <a:r>
              <a:rPr kumimoji="0" lang="en-GB" altLang="it-IT" sz="18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after irradiation</a:t>
            </a:r>
            <a:r>
              <a:rPr kumimoji="0" lang="en-GB" altLang="it-IT" sz="18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(HPK2 production run, by HPK)</a:t>
            </a:r>
          </a:p>
        </p:txBody>
      </p:sp>
      <p:sp>
        <p:nvSpPr>
          <p:cNvPr id="13" name="Titolo 1">
            <a:extLst>
              <a:ext uri="{FF2B5EF4-FFF2-40B4-BE49-F238E27FC236}">
                <a16:creationId xmlns:a16="http://schemas.microsoft.com/office/drawing/2014/main" id="{2086734D-487C-43A8-9564-0851AB402C77}"/>
              </a:ext>
            </a:extLst>
          </p:cNvPr>
          <p:cNvSpPr>
            <a:spLocks noGrp="1"/>
          </p:cNvSpPr>
          <p:nvPr>
            <p:ph type="title"/>
          </p:nvPr>
        </p:nvSpPr>
        <p:spPr>
          <a:xfrm>
            <a:off x="254860" y="275573"/>
            <a:ext cx="11937140" cy="659705"/>
          </a:xfrm>
        </p:spPr>
        <p:txBody>
          <a:bodyPr>
            <a:normAutofit/>
          </a:bodyPr>
          <a:lstStyle/>
          <a:p>
            <a:r>
              <a:rPr lang="en-GB" dirty="0"/>
              <a:t>TCAD simulation of </a:t>
            </a:r>
            <a:r>
              <a:rPr lang="en-GB" b="1" dirty="0"/>
              <a:t>LGAD</a:t>
            </a:r>
            <a:r>
              <a:rPr lang="en-GB" dirty="0"/>
              <a:t> device - </a:t>
            </a:r>
            <a:r>
              <a:rPr lang="en-GB" b="1" dirty="0"/>
              <a:t>HPK </a:t>
            </a:r>
          </a:p>
        </p:txBody>
      </p:sp>
      <p:pic>
        <p:nvPicPr>
          <p:cNvPr id="9" name="Immagine 8">
            <a:extLst>
              <a:ext uri="{FF2B5EF4-FFF2-40B4-BE49-F238E27FC236}">
                <a16:creationId xmlns:a16="http://schemas.microsoft.com/office/drawing/2014/main" id="{D80924F5-A44F-7FA4-68F3-3E4DD1691BF3}"/>
              </a:ext>
            </a:extLst>
          </p:cNvPr>
          <p:cNvPicPr>
            <a:picLocks noChangeAspect="1"/>
          </p:cNvPicPr>
          <p:nvPr/>
        </p:nvPicPr>
        <p:blipFill>
          <a:blip r:embed="rId7"/>
          <a:stretch>
            <a:fillRect/>
          </a:stretch>
        </p:blipFill>
        <p:spPr>
          <a:xfrm>
            <a:off x="8433872" y="2006170"/>
            <a:ext cx="890260" cy="615259"/>
          </a:xfrm>
          <a:prstGeom prst="rect">
            <a:avLst/>
          </a:prstGeom>
        </p:spPr>
      </p:pic>
      <p:sp>
        <p:nvSpPr>
          <p:cNvPr id="17" name="CasellaDiTesto 8">
            <a:extLst>
              <a:ext uri="{FF2B5EF4-FFF2-40B4-BE49-F238E27FC236}">
                <a16:creationId xmlns:a16="http://schemas.microsoft.com/office/drawing/2014/main" id="{025CA7C7-8CA2-2786-269F-B70FDB53D34D}"/>
              </a:ext>
            </a:extLst>
          </p:cNvPr>
          <p:cNvSpPr txBox="1">
            <a:spLocks noChangeArrowheads="1"/>
          </p:cNvSpPr>
          <p:nvPr/>
        </p:nvSpPr>
        <p:spPr bwMode="auto">
          <a:xfrm>
            <a:off x="2567333" y="6102965"/>
            <a:ext cx="9510367"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altLang="it-IT" sz="1400" b="1" i="0"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vOv</a:t>
            </a:r>
            <a:r>
              <a:rPr kumimoji="0" lang="en-GB" altLang="it-IT" sz="1400" b="0" i="0" u="none" strike="noStrike" kern="1200" cap="none" spc="0" normalizeH="0" baseline="3000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[6]</a:t>
            </a:r>
            <a:r>
              <a:rPr kumimoji="0" lang="en-GB" altLang="it-IT" sz="14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&amp; </a:t>
            </a:r>
            <a:r>
              <a:rPr kumimoji="0" lang="en-GB" altLang="it-IT" sz="14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Opt. </a:t>
            </a:r>
            <a:r>
              <a:rPr kumimoji="0" lang="en-GB" altLang="it-IT" sz="1400" b="1" i="0"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vOv</a:t>
            </a:r>
            <a:r>
              <a:rPr kumimoji="0" lang="en-GB" altLang="it-IT" sz="1400" b="0" i="0" u="none" strike="noStrike" kern="1200" cap="none" spc="0" normalizeH="0" baseline="3000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[7]</a:t>
            </a:r>
            <a:r>
              <a:rPr kumimoji="0" lang="en-GB" altLang="it-IT" sz="14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avalanche models. Electrical contact area </a:t>
            </a:r>
            <a:r>
              <a:rPr kumimoji="0" lang="en-GB" altLang="it-IT" sz="14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1,25 x 1,25 mm</a:t>
            </a:r>
            <a:r>
              <a:rPr kumimoji="0" lang="en-GB" altLang="it-IT" sz="1400" b="1" i="0" u="none" strike="noStrike" kern="1200" cap="none" spc="0" normalizeH="0" baseline="3000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2</a:t>
            </a:r>
            <a:endParaRPr kumimoji="0" lang="en-GB" altLang="it-IT" sz="14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8" name="CasellaDiTesto 8">
            <a:extLst>
              <a:ext uri="{FF2B5EF4-FFF2-40B4-BE49-F238E27FC236}">
                <a16:creationId xmlns:a16="http://schemas.microsoft.com/office/drawing/2014/main" id="{8D57FB03-2AA5-4C4C-C248-5C7A5DC3C595}"/>
              </a:ext>
            </a:extLst>
          </p:cNvPr>
          <p:cNvSpPr txBox="1">
            <a:spLocks noChangeArrowheads="1"/>
          </p:cNvSpPr>
          <p:nvPr/>
        </p:nvSpPr>
        <p:spPr bwMode="auto">
          <a:xfrm>
            <a:off x="522641" y="5718193"/>
            <a:ext cx="42194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it-IT" sz="11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[7]</a:t>
            </a:r>
            <a:r>
              <a:rPr kumimoji="0" lang="en-GB"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E. C. Rivera, </a:t>
            </a:r>
            <a:r>
              <a:rPr kumimoji="0" lang="en-GB" altLang="it-IT" sz="1100" b="0" i="1"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Study of Impact Ionization Coefficients in Silicon With Low Gain Avalanche Diodes</a:t>
            </a:r>
            <a:r>
              <a:rPr kumimoji="0" lang="en-GB"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IEEE TED 70, </a:t>
            </a:r>
            <a:r>
              <a:rPr kumimoji="0" lang="en-GB"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2023.</a:t>
            </a:r>
            <a:endParaRPr kumimoji="0" lang="en-GB"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9" name="CasellaDiTesto 8">
            <a:extLst>
              <a:ext uri="{FF2B5EF4-FFF2-40B4-BE49-F238E27FC236}">
                <a16:creationId xmlns:a16="http://schemas.microsoft.com/office/drawing/2014/main" id="{7C76C9F4-1A51-9C64-CCF7-7E5378B30C47}"/>
              </a:ext>
            </a:extLst>
          </p:cNvPr>
          <p:cNvSpPr txBox="1">
            <a:spLocks noChangeArrowheads="1"/>
          </p:cNvSpPr>
          <p:nvPr/>
        </p:nvSpPr>
        <p:spPr bwMode="auto">
          <a:xfrm>
            <a:off x="522641" y="5287306"/>
            <a:ext cx="401359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altLang="it-IT" sz="11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[6]</a:t>
            </a:r>
            <a:r>
              <a:rPr kumimoji="0" lang="it-IT"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R. V. </a:t>
            </a:r>
            <a:r>
              <a:rPr kumimoji="0" lang="it-IT" sz="1100" b="0" i="0"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Overstraeten</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et al., </a:t>
            </a:r>
            <a:r>
              <a:rPr kumimoji="0" lang="it-IT" sz="1100" b="0" i="1"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Measurement</a:t>
            </a:r>
            <a:r>
              <a:rPr kumimoji="0" lang="it-IT" sz="1100" b="0" i="1"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of the </a:t>
            </a:r>
            <a:r>
              <a:rPr kumimoji="0" lang="it-IT" sz="1100" b="0" i="1"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ionization</a:t>
            </a:r>
            <a:r>
              <a:rPr kumimoji="0" lang="it-IT" sz="1100" b="0" i="1"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rates in </a:t>
            </a:r>
            <a:r>
              <a:rPr kumimoji="0" lang="it-IT" sz="1100" b="0" i="1"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diffused</a:t>
            </a:r>
            <a:r>
              <a:rPr kumimoji="0" lang="it-IT" sz="1100" b="0" i="1"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silicon p-n </a:t>
            </a:r>
            <a:r>
              <a:rPr kumimoji="0" lang="it-IT" sz="1100" b="0" i="1"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junctions</a:t>
            </a:r>
            <a:r>
              <a:rPr kumimoji="0" 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SSE. 13, 1970.</a:t>
            </a:r>
            <a:endParaRPr kumimoji="0" lang="it-IT" altLang="it-IT" sz="11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20" name="Rettangolo 8">
            <a:extLst>
              <a:ext uri="{FF2B5EF4-FFF2-40B4-BE49-F238E27FC236}">
                <a16:creationId xmlns:a16="http://schemas.microsoft.com/office/drawing/2014/main" id="{375FC0B1-BCD0-D97B-E854-E1DC3EC6C5EF}"/>
              </a:ext>
            </a:extLst>
          </p:cNvPr>
          <p:cNvSpPr>
            <a:spLocks noChangeArrowheads="1"/>
          </p:cNvSpPr>
          <p:nvPr/>
        </p:nvSpPr>
        <p:spPr bwMode="auto">
          <a:xfrm>
            <a:off x="522642" y="2646649"/>
            <a:ext cx="4924848" cy="1423467"/>
          </a:xfrm>
          <a:prstGeom prst="rect">
            <a:avLst/>
          </a:prstGeom>
          <a:noFill/>
          <a:ln>
            <a:noFill/>
          </a:ln>
        </p:spPr>
        <p:txBody>
          <a:bodyPr wrap="square">
            <a:spAutoFit/>
          </a:bodyPr>
          <a:lstStyle>
            <a:lvl1pPr marL="1714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171446" marR="0" lvl="0" indent="-171446" algn="l" defTabSz="914377" rtl="0" eaLnBrk="1" fontAlgn="auto" latinLnBrk="0" hangingPunct="1">
              <a:lnSpc>
                <a:spcPct val="100000"/>
              </a:lnSpc>
              <a:spcBef>
                <a:spcPts val="0"/>
              </a:spcBef>
              <a:spcAft>
                <a:spcPts val="90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Torino analytical parameterizations</a:t>
            </a:r>
          </a:p>
          <a:p>
            <a:pPr marL="628650" marR="0" lvl="1" algn="l" defTabSz="914377" rtl="0" eaLnBrk="1" fontAlgn="auto" latinLnBrk="0" hangingPunct="1">
              <a:lnSpc>
                <a:spcPct val="100000"/>
              </a:lnSpc>
              <a:spcBef>
                <a:spcPts val="0"/>
              </a:spcBef>
              <a:spcAft>
                <a:spcPts val="900"/>
              </a:spcAft>
              <a:buClrTx/>
              <a:buSzTx/>
              <a:buFont typeface="Courier New" panose="02070309020205020404" pitchFamily="49" charset="0"/>
              <a:buChar char="o"/>
              <a:tabLst/>
              <a:defRPr/>
            </a:pPr>
            <a:r>
              <a:rPr kumimoji="0" lang="en-US" sz="1600" b="1"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Gain Layer </a:t>
            </a:r>
            <a:r>
              <a:rPr kumimoji="0" lang="en-US" sz="1600" b="0"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rPr>
              <a:t>(Acceptor Removal)</a:t>
            </a:r>
          </a:p>
          <a:p>
            <a:pPr marL="628650" marR="0" lvl="1" algn="l" defTabSz="914377" rtl="0" eaLnBrk="1" fontAlgn="auto" latinLnBrk="0" hangingPunct="1">
              <a:lnSpc>
                <a:spcPct val="100000"/>
              </a:lnSpc>
              <a:spcBef>
                <a:spcPts val="0"/>
              </a:spcBef>
              <a:spcAft>
                <a:spcPts val="900"/>
              </a:spcAft>
              <a:buClrTx/>
              <a:buSzTx/>
              <a:buFont typeface="Courier New" panose="02070309020205020404" pitchFamily="49" charset="0"/>
              <a:buChar char="o"/>
              <a:tabLst/>
              <a:defRPr/>
            </a:pPr>
            <a:r>
              <a:rPr kumimoji="0" lang="en-US" sz="1600" b="1"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Bulk </a:t>
            </a:r>
            <a:r>
              <a:rPr kumimoji="0" lang="en-US" sz="1600" b="0" i="0" u="none" strike="noStrike" kern="1200" cap="none" spc="0" normalizeH="0" baseline="0" noProof="0" dirty="0">
                <a:ln>
                  <a:noFill/>
                </a:ln>
                <a:solidFill>
                  <a:srgbClr val="9437FF"/>
                </a:solidFill>
                <a:effectLst/>
                <a:uLnTx/>
                <a:uFillTx/>
                <a:latin typeface="Tahoma" panose="020B0604030504040204" pitchFamily="34" charset="0"/>
                <a:cs typeface="Tahoma" panose="020B0604030504040204" pitchFamily="34" charset="0"/>
              </a:rPr>
              <a:t>(Acceptor Creation/Damage Saturation)</a:t>
            </a:r>
            <a:endParaRPr kumimoji="0" lang="en-US" sz="1600" b="0" i="0" u="none" strike="noStrike" kern="1200" cap="none" spc="0" normalizeH="0" baseline="0" noProof="0" dirty="0">
              <a:ln>
                <a:noFill/>
              </a:ln>
              <a:solidFill>
                <a:srgbClr val="00B0F0"/>
              </a:solidFill>
              <a:effectLst/>
              <a:uLnTx/>
              <a:uFillTx/>
              <a:latin typeface="Tahoma" panose="020B0604030504040204" pitchFamily="34" charset="0"/>
              <a:cs typeface="Tahoma" panose="020B0604030504040204" pitchFamily="34" charset="0"/>
            </a:endParaRPr>
          </a:p>
          <a:p>
            <a:pPr marL="171446" marR="0" lvl="0" indent="-171446" algn="l" defTabSz="914377" rtl="0" eaLnBrk="1" fontAlgn="auto" latinLnBrk="0" hangingPunct="1">
              <a:lnSpc>
                <a:spcPct val="100000"/>
              </a:lnSpc>
              <a:spcBef>
                <a:spcPts val="0"/>
              </a:spcBef>
              <a:spcAft>
                <a:spcPts val="90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a:t>
            </a:r>
            <a:r>
              <a:rPr kumimoji="0" lang="en-US" sz="16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New UNIPG</a:t>
            </a:r>
            <a:r>
              <a:rPr kumimoji="0" lang="en-US" sz="1600" b="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 TCAD </a:t>
            </a:r>
            <a:r>
              <a:rPr kumimoji="0" lang="en-US" sz="1600" b="0"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rPr>
              <a:t>Radiation Damage Model</a:t>
            </a:r>
            <a:endParaRPr kumimoji="0" lang="en-US" sz="1600" b="1" i="0" u="none" strike="noStrike" kern="1200" cap="none" spc="0" normalizeH="0" baseline="0" noProof="0" dirty="0">
              <a:ln>
                <a:noFill/>
              </a:ln>
              <a:solidFill>
                <a:srgbClr val="002060"/>
              </a:solidFill>
              <a:effectLst/>
              <a:uLnTx/>
              <a:uFillTx/>
              <a:latin typeface="Tahoma" panose="020B0604030504040204" pitchFamily="34" charset="0"/>
              <a:cs typeface="Tahoma" panose="020B0604030504040204" pitchFamily="34" charset="0"/>
            </a:endParaRPr>
          </a:p>
        </p:txBody>
      </p:sp>
      <p:pic>
        <p:nvPicPr>
          <p:cNvPr id="21" name="Immagine 20">
            <a:extLst>
              <a:ext uri="{FF2B5EF4-FFF2-40B4-BE49-F238E27FC236}">
                <a16:creationId xmlns:a16="http://schemas.microsoft.com/office/drawing/2014/main" id="{060BC2EA-FE36-472A-9C11-0BA4C9AB1F02}"/>
              </a:ext>
            </a:extLst>
          </p:cNvPr>
          <p:cNvPicPr>
            <a:picLocks noChangeAspect="1"/>
          </p:cNvPicPr>
          <p:nvPr/>
        </p:nvPicPr>
        <p:blipFill>
          <a:blip r:embed="rId8"/>
          <a:stretch>
            <a:fillRect/>
          </a:stretch>
        </p:blipFill>
        <p:spPr>
          <a:xfrm>
            <a:off x="1017886" y="4134425"/>
            <a:ext cx="4033414" cy="976603"/>
          </a:xfrm>
          <a:prstGeom prst="rect">
            <a:avLst/>
          </a:prstGeom>
        </p:spPr>
      </p:pic>
      <p:sp>
        <p:nvSpPr>
          <p:cNvPr id="26" name="CasellaDiTesto 25">
            <a:extLst>
              <a:ext uri="{FF2B5EF4-FFF2-40B4-BE49-F238E27FC236}">
                <a16:creationId xmlns:a16="http://schemas.microsoft.com/office/drawing/2014/main" id="{0F9EBE42-1D53-1802-28AF-C4AC909347A1}"/>
              </a:ext>
            </a:extLst>
          </p:cNvPr>
          <p:cNvSpPr txBox="1"/>
          <p:nvPr/>
        </p:nvSpPr>
        <p:spPr>
          <a:xfrm>
            <a:off x="522640" y="2218068"/>
            <a:ext cx="4924849"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it-IT" sz="1800" b="0" i="0" u="none" strike="noStrike" kern="1200" cap="none" spc="0" normalizeH="0" baseline="0" noProof="0" dirty="0">
                <a:ln>
                  <a:noFill/>
                </a:ln>
                <a:solidFill>
                  <a:srgbClr val="FF0000"/>
                </a:solidFill>
                <a:effectLst/>
                <a:uLnTx/>
                <a:uFillTx/>
                <a:latin typeface="Arial"/>
                <a:ea typeface="Tahoma" panose="020B0604030504040204" pitchFamily="34" charset="0"/>
                <a:cs typeface="Tahoma" panose="020B0604030504040204" pitchFamily="34" charset="0"/>
              </a:rPr>
              <a:t>‘‘</a:t>
            </a:r>
            <a:r>
              <a:rPr kumimoji="0" lang="en-GB" altLang="it-IT" sz="1800" b="1" i="0" u="none" strike="noStrike" kern="1200" cap="none" spc="0" normalizeH="0" baseline="0" noProof="0" dirty="0" err="1">
                <a:ln>
                  <a:noFill/>
                </a:ln>
                <a:solidFill>
                  <a:srgbClr val="FF0000"/>
                </a:solidFill>
                <a:effectLst/>
                <a:uLnTx/>
                <a:uFillTx/>
                <a:latin typeface="Arial"/>
                <a:ea typeface="Tahoma" panose="020B0604030504040204" pitchFamily="34" charset="0"/>
                <a:cs typeface="Tahoma" panose="020B0604030504040204" pitchFamily="34" charset="0"/>
              </a:rPr>
              <a:t>PerugiaModDoping</a:t>
            </a:r>
            <a:r>
              <a:rPr kumimoji="0" lang="en-GB" altLang="it-IT" sz="1800" b="0" i="0" u="none" strike="noStrike" kern="1200" cap="none" spc="0" normalizeH="0" baseline="0" noProof="0" dirty="0">
                <a:ln>
                  <a:noFill/>
                </a:ln>
                <a:solidFill>
                  <a:srgbClr val="FF0000"/>
                </a:solidFill>
                <a:effectLst/>
                <a:uLnTx/>
                <a:uFillTx/>
                <a:latin typeface="Arial"/>
                <a:ea typeface="Tahoma" panose="020B0604030504040204" pitchFamily="34" charset="0"/>
                <a:cs typeface="Tahoma" panose="020B0604030504040204" pitchFamily="34" charset="0"/>
              </a:rPr>
              <a:t>’’</a:t>
            </a:r>
          </a:p>
        </p:txBody>
      </p:sp>
      <p:sp>
        <p:nvSpPr>
          <p:cNvPr id="4" name="Rettangolo 3">
            <a:extLst>
              <a:ext uri="{FF2B5EF4-FFF2-40B4-BE49-F238E27FC236}">
                <a16:creationId xmlns:a16="http://schemas.microsoft.com/office/drawing/2014/main" id="{D02AD3A6-270F-63FF-8E3A-C37EE4225503}"/>
              </a:ext>
            </a:extLst>
          </p:cNvPr>
          <p:cNvSpPr/>
          <p:nvPr/>
        </p:nvSpPr>
        <p:spPr>
          <a:xfrm>
            <a:off x="7673038" y="3967366"/>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6" name="Rettangolo 5">
            <a:extLst>
              <a:ext uri="{FF2B5EF4-FFF2-40B4-BE49-F238E27FC236}">
                <a16:creationId xmlns:a16="http://schemas.microsoft.com/office/drawing/2014/main" id="{F6FF088D-812E-1822-C0E7-5FF94A2D2355}"/>
              </a:ext>
            </a:extLst>
          </p:cNvPr>
          <p:cNvSpPr/>
          <p:nvPr/>
        </p:nvSpPr>
        <p:spPr>
          <a:xfrm>
            <a:off x="10043931" y="3989167"/>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11" name="Rettangolo 10">
            <a:extLst>
              <a:ext uri="{FF2B5EF4-FFF2-40B4-BE49-F238E27FC236}">
                <a16:creationId xmlns:a16="http://schemas.microsoft.com/office/drawing/2014/main" id="{0F20735A-5DF1-DF32-C5B4-FE341CB87E2C}"/>
              </a:ext>
            </a:extLst>
          </p:cNvPr>
          <p:cNvSpPr/>
          <p:nvPr/>
        </p:nvSpPr>
        <p:spPr>
          <a:xfrm>
            <a:off x="10247646" y="3967366"/>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2" name="Rettangolo 31">
            <a:extLst>
              <a:ext uri="{FF2B5EF4-FFF2-40B4-BE49-F238E27FC236}">
                <a16:creationId xmlns:a16="http://schemas.microsoft.com/office/drawing/2014/main" id="{DDBAB008-367A-838A-E8B0-64F9D877B684}"/>
              </a:ext>
            </a:extLst>
          </p:cNvPr>
          <p:cNvSpPr/>
          <p:nvPr/>
        </p:nvSpPr>
        <p:spPr>
          <a:xfrm>
            <a:off x="10929770" y="3989167"/>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6" name="Rettangolo 35">
            <a:extLst>
              <a:ext uri="{FF2B5EF4-FFF2-40B4-BE49-F238E27FC236}">
                <a16:creationId xmlns:a16="http://schemas.microsoft.com/office/drawing/2014/main" id="{F6877060-E922-643A-C210-7A944BF4924C}"/>
              </a:ext>
            </a:extLst>
          </p:cNvPr>
          <p:cNvSpPr/>
          <p:nvPr/>
        </p:nvSpPr>
        <p:spPr>
          <a:xfrm rot="16200000">
            <a:off x="5374567" y="3125543"/>
            <a:ext cx="1017546" cy="1681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7" name="CasellaDiTesto 36">
            <a:extLst>
              <a:ext uri="{FF2B5EF4-FFF2-40B4-BE49-F238E27FC236}">
                <a16:creationId xmlns:a16="http://schemas.microsoft.com/office/drawing/2014/main" id="{B5B42D77-0D0E-30AE-D271-F2164096FF35}"/>
              </a:ext>
            </a:extLst>
          </p:cNvPr>
          <p:cNvSpPr txBox="1"/>
          <p:nvPr/>
        </p:nvSpPr>
        <p:spPr>
          <a:xfrm rot="16200000">
            <a:off x="5073253" y="3039099"/>
            <a:ext cx="1612106" cy="21544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Current (A)</a:t>
            </a:r>
            <a:endParaRPr kumimoji="0" lang="en-GB" sz="800" b="0" i="0" u="none" strike="noStrike" kern="1200" cap="none" spc="0" normalizeH="0" baseline="0" noProof="0" dirty="0">
              <a:ln>
                <a:noFill/>
              </a:ln>
              <a:solidFill>
                <a:prstClr val="black"/>
              </a:solidFill>
              <a:effectLst/>
              <a:uLnTx/>
              <a:uFillTx/>
              <a:latin typeface="Arial"/>
            </a:endParaRPr>
          </a:p>
        </p:txBody>
      </p:sp>
      <p:sp>
        <p:nvSpPr>
          <p:cNvPr id="38" name="Rettangolo 37">
            <a:extLst>
              <a:ext uri="{FF2B5EF4-FFF2-40B4-BE49-F238E27FC236}">
                <a16:creationId xmlns:a16="http://schemas.microsoft.com/office/drawing/2014/main" id="{FFBCF6EC-BA8A-0669-CCE7-A3B8E2172D16}"/>
              </a:ext>
            </a:extLst>
          </p:cNvPr>
          <p:cNvSpPr/>
          <p:nvPr/>
        </p:nvSpPr>
        <p:spPr>
          <a:xfrm>
            <a:off x="8182558" y="3967366"/>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39" name="Rettangolo 38">
            <a:extLst>
              <a:ext uri="{FF2B5EF4-FFF2-40B4-BE49-F238E27FC236}">
                <a16:creationId xmlns:a16="http://schemas.microsoft.com/office/drawing/2014/main" id="{A78F2698-874A-0E3F-42B7-846E4FA1C945}"/>
              </a:ext>
            </a:extLst>
          </p:cNvPr>
          <p:cNvSpPr/>
          <p:nvPr/>
        </p:nvSpPr>
        <p:spPr>
          <a:xfrm>
            <a:off x="11253039" y="3967366"/>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cxnSp>
        <p:nvCxnSpPr>
          <p:cNvPr id="40" name="Connettore 2 39">
            <a:extLst>
              <a:ext uri="{FF2B5EF4-FFF2-40B4-BE49-F238E27FC236}">
                <a16:creationId xmlns:a16="http://schemas.microsoft.com/office/drawing/2014/main" id="{398BF92A-AB42-9039-3E9A-7B2C8D82EF5B}"/>
              </a:ext>
            </a:extLst>
          </p:cNvPr>
          <p:cNvCxnSpPr>
            <a:cxnSpLocks/>
          </p:cNvCxnSpPr>
          <p:nvPr/>
        </p:nvCxnSpPr>
        <p:spPr>
          <a:xfrm rot="16200000">
            <a:off x="6194665" y="3104140"/>
            <a:ext cx="828000" cy="0"/>
          </a:xfrm>
          <a:prstGeom prst="straightConnector1">
            <a:avLst/>
          </a:prstGeom>
          <a:ln w="190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2" name="Connettore 2 41">
            <a:extLst>
              <a:ext uri="{FF2B5EF4-FFF2-40B4-BE49-F238E27FC236}">
                <a16:creationId xmlns:a16="http://schemas.microsoft.com/office/drawing/2014/main" id="{B7540F0D-F6CE-31D8-5008-E4BB0C6EAEAB}"/>
              </a:ext>
            </a:extLst>
          </p:cNvPr>
          <p:cNvCxnSpPr>
            <a:cxnSpLocks/>
          </p:cNvCxnSpPr>
          <p:nvPr/>
        </p:nvCxnSpPr>
        <p:spPr>
          <a:xfrm>
            <a:off x="7004881" y="2566462"/>
            <a:ext cx="1476000" cy="0"/>
          </a:xfrm>
          <a:prstGeom prst="straightConnector1">
            <a:avLst/>
          </a:prstGeom>
          <a:ln w="190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3" name="CasellaDiTesto 6">
            <a:extLst>
              <a:ext uri="{FF2B5EF4-FFF2-40B4-BE49-F238E27FC236}">
                <a16:creationId xmlns:a16="http://schemas.microsoft.com/office/drawing/2014/main" id="{D64E47D6-ABB4-1A9C-5989-96E024F3605C}"/>
              </a:ext>
            </a:extLst>
          </p:cNvPr>
          <p:cNvSpPr txBox="1">
            <a:spLocks noChangeArrowheads="1"/>
          </p:cNvSpPr>
          <p:nvPr/>
        </p:nvSpPr>
        <p:spPr bwMode="auto">
          <a:xfrm>
            <a:off x="6438313" y="3478534"/>
            <a:ext cx="3658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defTabSz="914377"/>
            <a:r>
              <a:rPr lang="el-GR" altLang="it-IT" sz="1200" b="1" dirty="0">
                <a:solidFill>
                  <a:srgbClr val="FF0000"/>
                </a:solidFill>
                <a:sym typeface="Wingdings 3" panose="05040102010807070707" pitchFamily="18" charset="2"/>
              </a:rPr>
              <a:t></a:t>
            </a:r>
            <a:r>
              <a:rPr lang="el-GR" altLang="it-IT" sz="1200" b="1" dirty="0">
                <a:solidFill>
                  <a:srgbClr val="FF0000"/>
                </a:solidFill>
              </a:rPr>
              <a:t>φ</a:t>
            </a:r>
            <a:endParaRPr lang="it-IT" altLang="it-IT" sz="1200" b="1" dirty="0">
              <a:solidFill>
                <a:srgbClr val="FF0000"/>
              </a:solidFill>
            </a:endParaRPr>
          </a:p>
        </p:txBody>
      </p:sp>
      <p:sp>
        <p:nvSpPr>
          <p:cNvPr id="44" name="CasellaDiTesto 6">
            <a:extLst>
              <a:ext uri="{FF2B5EF4-FFF2-40B4-BE49-F238E27FC236}">
                <a16:creationId xmlns:a16="http://schemas.microsoft.com/office/drawing/2014/main" id="{4684712D-7DC2-E60A-73BC-9CF1B1377076}"/>
              </a:ext>
            </a:extLst>
          </p:cNvPr>
          <p:cNvSpPr txBox="1">
            <a:spLocks noChangeArrowheads="1"/>
          </p:cNvSpPr>
          <p:nvPr/>
        </p:nvSpPr>
        <p:spPr bwMode="auto">
          <a:xfrm>
            <a:off x="6693577" y="2413140"/>
            <a:ext cx="3658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defTabSz="914377"/>
            <a:r>
              <a:rPr lang="el-GR" altLang="it-IT" sz="1200" b="1" dirty="0">
                <a:solidFill>
                  <a:srgbClr val="FF0000"/>
                </a:solidFill>
                <a:sym typeface="Wingdings 3" panose="05040102010807070707" pitchFamily="18" charset="2"/>
              </a:rPr>
              <a:t></a:t>
            </a:r>
            <a:r>
              <a:rPr lang="el-GR" altLang="it-IT" sz="1200" b="1" dirty="0">
                <a:solidFill>
                  <a:srgbClr val="FF0000"/>
                </a:solidFill>
              </a:rPr>
              <a:t>φ</a:t>
            </a:r>
            <a:endParaRPr lang="it-IT" altLang="it-IT" sz="1200" b="1" dirty="0">
              <a:solidFill>
                <a:srgbClr val="FF0000"/>
              </a:solidFill>
            </a:endParaRPr>
          </a:p>
        </p:txBody>
      </p:sp>
      <p:cxnSp>
        <p:nvCxnSpPr>
          <p:cNvPr id="45" name="Connettore 2 44">
            <a:extLst>
              <a:ext uri="{FF2B5EF4-FFF2-40B4-BE49-F238E27FC236}">
                <a16:creationId xmlns:a16="http://schemas.microsoft.com/office/drawing/2014/main" id="{CC550FBA-BDC9-FD5E-53C7-DAE0A0C40B61}"/>
              </a:ext>
            </a:extLst>
          </p:cNvPr>
          <p:cNvCxnSpPr>
            <a:cxnSpLocks/>
          </p:cNvCxnSpPr>
          <p:nvPr/>
        </p:nvCxnSpPr>
        <p:spPr>
          <a:xfrm flipH="1" flipV="1">
            <a:off x="6332691" y="2787734"/>
            <a:ext cx="195454" cy="268594"/>
          </a:xfrm>
          <a:prstGeom prst="straightConnector1">
            <a:avLst/>
          </a:prstGeom>
          <a:ln w="190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1" name="Rettangolo 50">
            <a:extLst>
              <a:ext uri="{FF2B5EF4-FFF2-40B4-BE49-F238E27FC236}">
                <a16:creationId xmlns:a16="http://schemas.microsoft.com/office/drawing/2014/main" id="{A5748FB6-4EC8-8128-2291-750FCD43AEBF}"/>
              </a:ext>
            </a:extLst>
          </p:cNvPr>
          <p:cNvSpPr/>
          <p:nvPr/>
        </p:nvSpPr>
        <p:spPr>
          <a:xfrm>
            <a:off x="6653705" y="3967366"/>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sp>
        <p:nvSpPr>
          <p:cNvPr id="52" name="Rettangolo 51">
            <a:extLst>
              <a:ext uri="{FF2B5EF4-FFF2-40B4-BE49-F238E27FC236}">
                <a16:creationId xmlns:a16="http://schemas.microsoft.com/office/drawing/2014/main" id="{67F59CD0-2904-7BE4-290A-463648838A37}"/>
              </a:ext>
            </a:extLst>
          </p:cNvPr>
          <p:cNvSpPr/>
          <p:nvPr/>
        </p:nvSpPr>
        <p:spPr>
          <a:xfrm>
            <a:off x="7158676" y="3967366"/>
            <a:ext cx="126265" cy="982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ndParaRPr>
          </a:p>
        </p:txBody>
      </p:sp>
      <p:pic>
        <p:nvPicPr>
          <p:cNvPr id="58" name="Immagine 57" descr="Immagine che contiene testo, diagramma, linea, Diagramma&#10;&#10;Descrizione generata automaticamente">
            <a:extLst>
              <a:ext uri="{FF2B5EF4-FFF2-40B4-BE49-F238E27FC236}">
                <a16:creationId xmlns:a16="http://schemas.microsoft.com/office/drawing/2014/main" id="{BE889A2F-738E-A99F-A677-FD23910D0CA1}"/>
              </a:ext>
            </a:extLst>
          </p:cNvPr>
          <p:cNvPicPr>
            <a:picLocks noChangeAspect="1"/>
          </p:cNvPicPr>
          <p:nvPr/>
        </p:nvPicPr>
        <p:blipFill rotWithShape="1">
          <a:blip r:embed="rId9">
            <a:alphaModFix amt="45000"/>
            <a:extLst>
              <a:ext uri="{28A0092B-C50C-407E-A947-70E740481C1C}">
                <a14:useLocalDpi xmlns:a14="http://schemas.microsoft.com/office/drawing/2010/main" val="0"/>
              </a:ext>
            </a:extLst>
          </a:blip>
          <a:srcRect l="18462" t="3157" r="2344" b="17770"/>
          <a:stretch/>
        </p:blipFill>
        <p:spPr>
          <a:xfrm>
            <a:off x="9345120" y="2368551"/>
            <a:ext cx="2185720" cy="1531496"/>
          </a:xfrm>
          <a:prstGeom prst="rect">
            <a:avLst/>
          </a:prstGeom>
        </p:spPr>
      </p:pic>
      <p:cxnSp>
        <p:nvCxnSpPr>
          <p:cNvPr id="53" name="Connettore 2 52">
            <a:extLst>
              <a:ext uri="{FF2B5EF4-FFF2-40B4-BE49-F238E27FC236}">
                <a16:creationId xmlns:a16="http://schemas.microsoft.com/office/drawing/2014/main" id="{204B5D41-5CA9-7F57-4A87-C0BA3BBAA231}"/>
              </a:ext>
            </a:extLst>
          </p:cNvPr>
          <p:cNvCxnSpPr>
            <a:cxnSpLocks/>
          </p:cNvCxnSpPr>
          <p:nvPr/>
        </p:nvCxnSpPr>
        <p:spPr>
          <a:xfrm flipH="1">
            <a:off x="9622819" y="3429000"/>
            <a:ext cx="1008000" cy="0"/>
          </a:xfrm>
          <a:prstGeom prst="straightConnector1">
            <a:avLst/>
          </a:prstGeom>
          <a:ln w="190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4" name="CasellaDiTesto 6">
            <a:extLst>
              <a:ext uri="{FF2B5EF4-FFF2-40B4-BE49-F238E27FC236}">
                <a16:creationId xmlns:a16="http://schemas.microsoft.com/office/drawing/2014/main" id="{FCCCB280-5F46-5EC6-B5F8-01688EBA04E4}"/>
              </a:ext>
            </a:extLst>
          </p:cNvPr>
          <p:cNvSpPr txBox="1">
            <a:spLocks noChangeArrowheads="1"/>
          </p:cNvSpPr>
          <p:nvPr/>
        </p:nvSpPr>
        <p:spPr bwMode="auto">
          <a:xfrm>
            <a:off x="10560512" y="3284776"/>
            <a:ext cx="3658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defTabSz="914377"/>
            <a:r>
              <a:rPr lang="el-GR" altLang="it-IT" sz="1200" b="1" dirty="0">
                <a:solidFill>
                  <a:srgbClr val="FF0000"/>
                </a:solidFill>
                <a:sym typeface="Wingdings 3" panose="05040102010807070707" pitchFamily="18" charset="2"/>
              </a:rPr>
              <a:t></a:t>
            </a:r>
            <a:r>
              <a:rPr lang="el-GR" altLang="it-IT" sz="1200" b="1" dirty="0">
                <a:solidFill>
                  <a:srgbClr val="FF0000"/>
                </a:solidFill>
              </a:rPr>
              <a:t>φ</a:t>
            </a:r>
            <a:endParaRPr lang="it-IT" altLang="it-IT" sz="1200" b="1" dirty="0">
              <a:solidFill>
                <a:srgbClr val="FF0000"/>
              </a:solidFill>
            </a:endParaRPr>
          </a:p>
        </p:txBody>
      </p:sp>
      <p:pic>
        <p:nvPicPr>
          <p:cNvPr id="64" name="Immagine 63">
            <a:extLst>
              <a:ext uri="{FF2B5EF4-FFF2-40B4-BE49-F238E27FC236}">
                <a16:creationId xmlns:a16="http://schemas.microsoft.com/office/drawing/2014/main" id="{200A4DA4-5045-6FE6-0F5E-D3EB7A1942F7}"/>
              </a:ext>
            </a:extLst>
          </p:cNvPr>
          <p:cNvPicPr>
            <a:picLocks noChangeAspect="1"/>
          </p:cNvPicPr>
          <p:nvPr/>
        </p:nvPicPr>
        <p:blipFill>
          <a:blip r:embed="rId10"/>
          <a:stretch>
            <a:fillRect/>
          </a:stretch>
        </p:blipFill>
        <p:spPr>
          <a:xfrm>
            <a:off x="10547629" y="2377628"/>
            <a:ext cx="983211" cy="872203"/>
          </a:xfrm>
          <a:prstGeom prst="rect">
            <a:avLst/>
          </a:prstGeom>
        </p:spPr>
      </p:pic>
      <p:sp>
        <p:nvSpPr>
          <p:cNvPr id="65" name="Rettangolo 64">
            <a:extLst>
              <a:ext uri="{FF2B5EF4-FFF2-40B4-BE49-F238E27FC236}">
                <a16:creationId xmlns:a16="http://schemas.microsoft.com/office/drawing/2014/main" id="{CE36640F-680D-C7FA-BA75-F5D648A3B228}"/>
              </a:ext>
            </a:extLst>
          </p:cNvPr>
          <p:cNvSpPr/>
          <p:nvPr/>
        </p:nvSpPr>
        <p:spPr>
          <a:xfrm>
            <a:off x="10373911" y="2381648"/>
            <a:ext cx="186601" cy="6786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ttangolo 65">
            <a:extLst>
              <a:ext uri="{FF2B5EF4-FFF2-40B4-BE49-F238E27FC236}">
                <a16:creationId xmlns:a16="http://schemas.microsoft.com/office/drawing/2014/main" id="{44D8E8E1-AEEA-93DB-8903-046E7FD206B8}"/>
              </a:ext>
            </a:extLst>
          </p:cNvPr>
          <p:cNvSpPr/>
          <p:nvPr/>
        </p:nvSpPr>
        <p:spPr>
          <a:xfrm>
            <a:off x="10469221" y="3083056"/>
            <a:ext cx="93301" cy="669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CasellaDiTesto 75">
            <a:extLst>
              <a:ext uri="{FF2B5EF4-FFF2-40B4-BE49-F238E27FC236}">
                <a16:creationId xmlns:a16="http://schemas.microsoft.com/office/drawing/2014/main" id="{28A7182F-6AA0-DDE8-145E-4C69CCE8FEDF}"/>
              </a:ext>
            </a:extLst>
          </p:cNvPr>
          <p:cNvSpPr txBox="1"/>
          <p:nvPr/>
        </p:nvSpPr>
        <p:spPr>
          <a:xfrm>
            <a:off x="9275167" y="2072824"/>
            <a:ext cx="2325732" cy="307777"/>
          </a:xfrm>
          <a:prstGeom prst="rect">
            <a:avLst/>
          </a:prstGeom>
          <a:noFill/>
        </p:spPr>
        <p:txBody>
          <a:bodyPr wrap="square" rtlCol="0">
            <a:spAutoFit/>
          </a:bodyPr>
          <a:lstStyle/>
          <a:p>
            <a:pPr algn="ctr"/>
            <a:r>
              <a:rPr lang="it-IT" sz="1400" b="1" dirty="0">
                <a:solidFill>
                  <a:srgbClr val="002060"/>
                </a:solidFill>
              </a:rPr>
              <a:t>C-V</a:t>
            </a:r>
            <a:r>
              <a:rPr lang="it-IT" sz="1400" dirty="0">
                <a:solidFill>
                  <a:srgbClr val="002060"/>
                </a:solidFill>
              </a:rPr>
              <a:t>, </a:t>
            </a:r>
            <a:r>
              <a:rPr lang="it-IT" sz="1000" dirty="0" err="1">
                <a:solidFill>
                  <a:srgbClr val="002060"/>
                </a:solidFill>
              </a:rPr>
              <a:t>pre</a:t>
            </a:r>
            <a:r>
              <a:rPr lang="it-IT" sz="1000" dirty="0">
                <a:solidFill>
                  <a:srgbClr val="002060"/>
                </a:solidFill>
              </a:rPr>
              <a:t>- &amp; post-</a:t>
            </a:r>
            <a:r>
              <a:rPr lang="it-IT" sz="1000" dirty="0" err="1">
                <a:solidFill>
                  <a:srgbClr val="002060"/>
                </a:solidFill>
              </a:rPr>
              <a:t>irr</a:t>
            </a:r>
            <a:r>
              <a:rPr lang="it-IT" sz="1000" dirty="0">
                <a:solidFill>
                  <a:srgbClr val="002060"/>
                </a:solidFill>
              </a:rPr>
              <a:t> @ 298 K, 2 kHz</a:t>
            </a:r>
            <a:endParaRPr lang="en-GB" sz="2133" dirty="0">
              <a:solidFill>
                <a:srgbClr val="002060"/>
              </a:solidFill>
            </a:endParaRPr>
          </a:p>
        </p:txBody>
      </p:sp>
      <p:sp>
        <p:nvSpPr>
          <p:cNvPr id="77" name="CasellaDiTesto 76">
            <a:extLst>
              <a:ext uri="{FF2B5EF4-FFF2-40B4-BE49-F238E27FC236}">
                <a16:creationId xmlns:a16="http://schemas.microsoft.com/office/drawing/2014/main" id="{EAE76CAC-AB46-1769-37BB-E95945D59513}"/>
              </a:ext>
            </a:extLst>
          </p:cNvPr>
          <p:cNvSpPr txBox="1"/>
          <p:nvPr/>
        </p:nvSpPr>
        <p:spPr>
          <a:xfrm>
            <a:off x="6148135" y="2072824"/>
            <a:ext cx="2452866" cy="307777"/>
          </a:xfrm>
          <a:prstGeom prst="rect">
            <a:avLst/>
          </a:prstGeom>
          <a:noFill/>
        </p:spPr>
        <p:txBody>
          <a:bodyPr wrap="square" rtlCol="0">
            <a:spAutoFit/>
          </a:bodyPr>
          <a:lstStyle/>
          <a:p>
            <a:pPr algn="ctr"/>
            <a:r>
              <a:rPr lang="it-IT" sz="1400" b="1" dirty="0">
                <a:solidFill>
                  <a:srgbClr val="002060"/>
                </a:solidFill>
              </a:rPr>
              <a:t>I-V</a:t>
            </a:r>
            <a:r>
              <a:rPr lang="it-IT" sz="1400" dirty="0">
                <a:solidFill>
                  <a:srgbClr val="002060"/>
                </a:solidFill>
              </a:rPr>
              <a:t>, </a:t>
            </a:r>
            <a:r>
              <a:rPr lang="it-IT" sz="1000" dirty="0" err="1">
                <a:solidFill>
                  <a:srgbClr val="002060"/>
                </a:solidFill>
              </a:rPr>
              <a:t>pre-irr</a:t>
            </a:r>
            <a:r>
              <a:rPr lang="it-IT" sz="1000" dirty="0">
                <a:solidFill>
                  <a:srgbClr val="002060"/>
                </a:solidFill>
              </a:rPr>
              <a:t> @ 290 K, post-</a:t>
            </a:r>
            <a:r>
              <a:rPr lang="it-IT" sz="1000" dirty="0" err="1">
                <a:solidFill>
                  <a:srgbClr val="002060"/>
                </a:solidFill>
              </a:rPr>
              <a:t>irr</a:t>
            </a:r>
            <a:r>
              <a:rPr lang="it-IT" sz="1000" dirty="0">
                <a:solidFill>
                  <a:srgbClr val="002060"/>
                </a:solidFill>
              </a:rPr>
              <a:t> @ 248 K</a:t>
            </a:r>
            <a:endParaRPr lang="en-GB" sz="2133" dirty="0">
              <a:solidFill>
                <a:srgbClr val="002060"/>
              </a:solidFill>
            </a:endParaRPr>
          </a:p>
        </p:txBody>
      </p:sp>
      <p:sp>
        <p:nvSpPr>
          <p:cNvPr id="55" name="CasellaDiTesto 54">
            <a:extLst>
              <a:ext uri="{FF2B5EF4-FFF2-40B4-BE49-F238E27FC236}">
                <a16:creationId xmlns:a16="http://schemas.microsoft.com/office/drawing/2014/main" id="{4A840767-254A-B398-155D-4E2B6B878F1C}"/>
              </a:ext>
            </a:extLst>
          </p:cNvPr>
          <p:cNvSpPr txBox="1"/>
          <p:nvPr/>
        </p:nvSpPr>
        <p:spPr>
          <a:xfrm>
            <a:off x="9275167" y="4160782"/>
            <a:ext cx="2325732" cy="307777"/>
          </a:xfrm>
          <a:prstGeom prst="rect">
            <a:avLst/>
          </a:prstGeom>
          <a:noFill/>
        </p:spPr>
        <p:txBody>
          <a:bodyPr wrap="square" rtlCol="0">
            <a:spAutoFit/>
          </a:bodyPr>
          <a:lstStyle/>
          <a:p>
            <a:pPr algn="ctr"/>
            <a:r>
              <a:rPr lang="it-IT" sz="1400" b="1" dirty="0">
                <a:solidFill>
                  <a:srgbClr val="002060"/>
                </a:solidFill>
              </a:rPr>
              <a:t>G-V</a:t>
            </a:r>
            <a:r>
              <a:rPr lang="it-IT" sz="1400" dirty="0">
                <a:solidFill>
                  <a:srgbClr val="002060"/>
                </a:solidFill>
              </a:rPr>
              <a:t>, </a:t>
            </a:r>
            <a:r>
              <a:rPr lang="it-IT" sz="1000" dirty="0">
                <a:solidFill>
                  <a:srgbClr val="002060"/>
                </a:solidFill>
              </a:rPr>
              <a:t>post-</a:t>
            </a:r>
            <a:r>
              <a:rPr lang="it-IT" sz="1000" dirty="0" err="1">
                <a:solidFill>
                  <a:srgbClr val="002060"/>
                </a:solidFill>
              </a:rPr>
              <a:t>irr</a:t>
            </a:r>
            <a:r>
              <a:rPr lang="it-IT" sz="1000" dirty="0">
                <a:solidFill>
                  <a:srgbClr val="002060"/>
                </a:solidFill>
              </a:rPr>
              <a:t> @ 248 K</a:t>
            </a:r>
            <a:endParaRPr lang="en-GB" sz="2133" dirty="0">
              <a:solidFill>
                <a:srgbClr val="002060"/>
              </a:solidFill>
            </a:endParaRPr>
          </a:p>
        </p:txBody>
      </p:sp>
      <p:sp>
        <p:nvSpPr>
          <p:cNvPr id="3" name="Rettangolo 2">
            <a:extLst>
              <a:ext uri="{FF2B5EF4-FFF2-40B4-BE49-F238E27FC236}">
                <a16:creationId xmlns:a16="http://schemas.microsoft.com/office/drawing/2014/main" id="{A111543C-F1F8-471F-45C7-962BD325766F}"/>
              </a:ext>
            </a:extLst>
          </p:cNvPr>
          <p:cNvSpPr/>
          <p:nvPr/>
        </p:nvSpPr>
        <p:spPr>
          <a:xfrm>
            <a:off x="6653705" y="2646649"/>
            <a:ext cx="150413" cy="11872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ttangolo 4">
            <a:extLst>
              <a:ext uri="{FF2B5EF4-FFF2-40B4-BE49-F238E27FC236}">
                <a16:creationId xmlns:a16="http://schemas.microsoft.com/office/drawing/2014/main" id="{08448993-56EE-4475-03FB-0F6A7719E806}"/>
              </a:ext>
            </a:extLst>
          </p:cNvPr>
          <p:cNvSpPr/>
          <p:nvPr/>
        </p:nvSpPr>
        <p:spPr>
          <a:xfrm>
            <a:off x="6274059" y="3439151"/>
            <a:ext cx="153477" cy="36975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ttangolo 6">
            <a:extLst>
              <a:ext uri="{FF2B5EF4-FFF2-40B4-BE49-F238E27FC236}">
                <a16:creationId xmlns:a16="http://schemas.microsoft.com/office/drawing/2014/main" id="{07D29C4A-399F-8CB1-2635-C053DD885FF1}"/>
              </a:ext>
            </a:extLst>
          </p:cNvPr>
          <p:cNvSpPr/>
          <p:nvPr/>
        </p:nvSpPr>
        <p:spPr>
          <a:xfrm>
            <a:off x="6352208" y="3729205"/>
            <a:ext cx="92314" cy="6735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ttangolo 7">
            <a:extLst>
              <a:ext uri="{FF2B5EF4-FFF2-40B4-BE49-F238E27FC236}">
                <a16:creationId xmlns:a16="http://schemas.microsoft.com/office/drawing/2014/main" id="{A0A0CE0D-5352-A246-B498-8D35F5CE14AC}"/>
              </a:ext>
            </a:extLst>
          </p:cNvPr>
          <p:cNvSpPr/>
          <p:nvPr/>
        </p:nvSpPr>
        <p:spPr>
          <a:xfrm>
            <a:off x="6274059" y="3755534"/>
            <a:ext cx="92314" cy="18598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ttangolo 11">
            <a:extLst>
              <a:ext uri="{FF2B5EF4-FFF2-40B4-BE49-F238E27FC236}">
                <a16:creationId xmlns:a16="http://schemas.microsoft.com/office/drawing/2014/main" id="{C289A90C-E223-DEB9-B32B-25778A12FD6F}"/>
              </a:ext>
            </a:extLst>
          </p:cNvPr>
          <p:cNvSpPr/>
          <p:nvPr/>
        </p:nvSpPr>
        <p:spPr>
          <a:xfrm>
            <a:off x="6359937" y="3536269"/>
            <a:ext cx="92314" cy="1352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CasellaDiTesto 55">
            <a:extLst>
              <a:ext uri="{FF2B5EF4-FFF2-40B4-BE49-F238E27FC236}">
                <a16:creationId xmlns:a16="http://schemas.microsoft.com/office/drawing/2014/main" id="{58F87813-9B06-8A75-D922-80A74586F996}"/>
              </a:ext>
            </a:extLst>
          </p:cNvPr>
          <p:cNvSpPr txBox="1"/>
          <p:nvPr/>
        </p:nvSpPr>
        <p:spPr>
          <a:xfrm>
            <a:off x="6148135" y="4160782"/>
            <a:ext cx="2452866" cy="307777"/>
          </a:xfrm>
          <a:prstGeom prst="rect">
            <a:avLst/>
          </a:prstGeom>
          <a:noFill/>
        </p:spPr>
        <p:txBody>
          <a:bodyPr wrap="square" rtlCol="0">
            <a:spAutoFit/>
          </a:bodyPr>
          <a:lstStyle/>
          <a:p>
            <a:pPr algn="ctr"/>
            <a:r>
              <a:rPr lang="it-IT" sz="1400" b="1" dirty="0">
                <a:solidFill>
                  <a:srgbClr val="002060"/>
                </a:solidFill>
              </a:rPr>
              <a:t>G-V</a:t>
            </a:r>
            <a:r>
              <a:rPr lang="it-IT" sz="1400" dirty="0">
                <a:solidFill>
                  <a:srgbClr val="002060"/>
                </a:solidFill>
              </a:rPr>
              <a:t>, </a:t>
            </a:r>
            <a:r>
              <a:rPr lang="it-IT" sz="1000" dirty="0" err="1">
                <a:solidFill>
                  <a:srgbClr val="002060"/>
                </a:solidFill>
              </a:rPr>
              <a:t>pre-irr</a:t>
            </a:r>
            <a:r>
              <a:rPr lang="it-IT" sz="1000" dirty="0">
                <a:solidFill>
                  <a:srgbClr val="002060"/>
                </a:solidFill>
              </a:rPr>
              <a:t> @ 290 K</a:t>
            </a:r>
            <a:endParaRPr lang="en-GB" sz="2133" dirty="0">
              <a:solidFill>
                <a:srgbClr val="002060"/>
              </a:solidFill>
            </a:endParaRPr>
          </a:p>
        </p:txBody>
      </p:sp>
      <p:sp>
        <p:nvSpPr>
          <p:cNvPr id="33" name="CasellaDiTesto 32">
            <a:extLst>
              <a:ext uri="{FF2B5EF4-FFF2-40B4-BE49-F238E27FC236}">
                <a16:creationId xmlns:a16="http://schemas.microsoft.com/office/drawing/2014/main" id="{17F58B9E-E329-34EB-8002-9AA51381D7DD}"/>
              </a:ext>
            </a:extLst>
          </p:cNvPr>
          <p:cNvSpPr txBox="1"/>
          <p:nvPr/>
        </p:nvSpPr>
        <p:spPr>
          <a:xfrm>
            <a:off x="9275167" y="6054960"/>
            <a:ext cx="2273441" cy="21544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Reverse Voltage (V)</a:t>
            </a:r>
            <a:endParaRPr kumimoji="0" lang="en-GB" sz="800" b="0" i="0" u="none" strike="noStrike" kern="1200" cap="none" spc="0" normalizeH="0" baseline="0" noProof="0" dirty="0">
              <a:ln>
                <a:noFill/>
              </a:ln>
              <a:solidFill>
                <a:prstClr val="black"/>
              </a:solidFill>
              <a:effectLst/>
              <a:uLnTx/>
              <a:uFillTx/>
              <a:latin typeface="Arial"/>
            </a:endParaRPr>
          </a:p>
        </p:txBody>
      </p:sp>
      <p:sp>
        <p:nvSpPr>
          <p:cNvPr id="34" name="CasellaDiTesto 33">
            <a:extLst>
              <a:ext uri="{FF2B5EF4-FFF2-40B4-BE49-F238E27FC236}">
                <a16:creationId xmlns:a16="http://schemas.microsoft.com/office/drawing/2014/main" id="{7AD4C79F-5422-98C4-73A4-839386EEC8DF}"/>
              </a:ext>
            </a:extLst>
          </p:cNvPr>
          <p:cNvSpPr txBox="1"/>
          <p:nvPr/>
        </p:nvSpPr>
        <p:spPr>
          <a:xfrm>
            <a:off x="6244325" y="6057345"/>
            <a:ext cx="2273441" cy="21544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Reverse Voltage (V)</a:t>
            </a:r>
            <a:endParaRPr kumimoji="0" lang="en-GB" sz="800" b="0" i="0" u="none" strike="noStrike" kern="1200" cap="none" spc="0" normalizeH="0" baseline="0" noProof="0" dirty="0">
              <a:ln>
                <a:noFill/>
              </a:ln>
              <a:solidFill>
                <a:prstClr val="black"/>
              </a:solidFill>
              <a:effectLst/>
              <a:uLnTx/>
              <a:uFillTx/>
              <a:latin typeface="Arial"/>
            </a:endParaRPr>
          </a:p>
        </p:txBody>
      </p:sp>
      <p:sp>
        <p:nvSpPr>
          <p:cNvPr id="35" name="Rettangolo 34">
            <a:extLst>
              <a:ext uri="{FF2B5EF4-FFF2-40B4-BE49-F238E27FC236}">
                <a16:creationId xmlns:a16="http://schemas.microsoft.com/office/drawing/2014/main" id="{D44641BA-3DC5-FF80-E08F-D347F0354B48}"/>
              </a:ext>
            </a:extLst>
          </p:cNvPr>
          <p:cNvSpPr/>
          <p:nvPr/>
        </p:nvSpPr>
        <p:spPr>
          <a:xfrm>
            <a:off x="9845122" y="4071674"/>
            <a:ext cx="1156844" cy="1514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ttangolo 40">
            <a:extLst>
              <a:ext uri="{FF2B5EF4-FFF2-40B4-BE49-F238E27FC236}">
                <a16:creationId xmlns:a16="http://schemas.microsoft.com/office/drawing/2014/main" id="{A1F11412-ABFB-4467-54C2-0EE36AA43FB2}"/>
              </a:ext>
            </a:extLst>
          </p:cNvPr>
          <p:cNvSpPr/>
          <p:nvPr/>
        </p:nvSpPr>
        <p:spPr>
          <a:xfrm>
            <a:off x="6804118" y="4071674"/>
            <a:ext cx="1156844" cy="1514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CasellaDiTesto 27">
            <a:extLst>
              <a:ext uri="{FF2B5EF4-FFF2-40B4-BE49-F238E27FC236}">
                <a16:creationId xmlns:a16="http://schemas.microsoft.com/office/drawing/2014/main" id="{EB14048D-5762-59FF-6886-AE68B3E51F84}"/>
              </a:ext>
            </a:extLst>
          </p:cNvPr>
          <p:cNvSpPr txBox="1"/>
          <p:nvPr/>
        </p:nvSpPr>
        <p:spPr>
          <a:xfrm>
            <a:off x="9275167" y="4041605"/>
            <a:ext cx="2273441" cy="21544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Reverse Voltage (V)</a:t>
            </a:r>
            <a:endParaRPr kumimoji="0" lang="en-GB" sz="800" b="0" i="0" u="none" strike="noStrike" kern="1200" cap="none" spc="0" normalizeH="0" baseline="0" noProof="0" dirty="0">
              <a:ln>
                <a:noFill/>
              </a:ln>
              <a:solidFill>
                <a:prstClr val="black"/>
              </a:solidFill>
              <a:effectLst/>
              <a:uLnTx/>
              <a:uFillTx/>
              <a:latin typeface="Arial"/>
            </a:endParaRPr>
          </a:p>
        </p:txBody>
      </p:sp>
      <p:sp>
        <p:nvSpPr>
          <p:cNvPr id="24" name="CasellaDiTesto 23">
            <a:extLst>
              <a:ext uri="{FF2B5EF4-FFF2-40B4-BE49-F238E27FC236}">
                <a16:creationId xmlns:a16="http://schemas.microsoft.com/office/drawing/2014/main" id="{740EDF6F-395F-691C-2042-21B1F5763216}"/>
              </a:ext>
            </a:extLst>
          </p:cNvPr>
          <p:cNvSpPr txBox="1"/>
          <p:nvPr/>
        </p:nvSpPr>
        <p:spPr>
          <a:xfrm>
            <a:off x="6244325" y="4043990"/>
            <a:ext cx="2273441" cy="215444"/>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800" b="0" i="0" u="none" strike="noStrike" kern="1200" cap="none" spc="0" normalizeH="0" baseline="0" noProof="0" dirty="0">
                <a:ln>
                  <a:noFill/>
                </a:ln>
                <a:solidFill>
                  <a:prstClr val="black"/>
                </a:solidFill>
                <a:effectLst/>
                <a:uLnTx/>
                <a:uFillTx/>
                <a:latin typeface="Arial"/>
              </a:rPr>
              <a:t>Reverse Voltage (V)</a:t>
            </a:r>
            <a:endParaRPr kumimoji="0" lang="en-GB" sz="800" b="0" i="0" u="none" strike="noStrike" kern="1200" cap="none" spc="0" normalizeH="0" baseline="0" noProof="0" dirty="0">
              <a:ln>
                <a:noFill/>
              </a:ln>
              <a:solidFill>
                <a:prstClr val="black"/>
              </a:solidFill>
              <a:effectLst/>
              <a:uLnTx/>
              <a:uFillTx/>
              <a:latin typeface="Arial"/>
            </a:endParaRPr>
          </a:p>
        </p:txBody>
      </p:sp>
      <p:pic>
        <p:nvPicPr>
          <p:cNvPr id="46" name="Immagine 45">
            <a:extLst>
              <a:ext uri="{FF2B5EF4-FFF2-40B4-BE49-F238E27FC236}">
                <a16:creationId xmlns:a16="http://schemas.microsoft.com/office/drawing/2014/main" id="{725757CB-DF00-88FA-2A72-DEFE8093BA2A}"/>
              </a:ext>
            </a:extLst>
          </p:cNvPr>
          <p:cNvPicPr>
            <a:picLocks noChangeAspect="1"/>
          </p:cNvPicPr>
          <p:nvPr/>
        </p:nvPicPr>
        <p:blipFill rotWithShape="1">
          <a:blip r:embed="rId11"/>
          <a:srcRect l="9422" t="30423" r="75444" b="54622"/>
          <a:stretch/>
        </p:blipFill>
        <p:spPr>
          <a:xfrm>
            <a:off x="6452251" y="4822013"/>
            <a:ext cx="832690" cy="299737"/>
          </a:xfrm>
          <a:prstGeom prst="rect">
            <a:avLst/>
          </a:prstGeom>
        </p:spPr>
      </p:pic>
      <p:sp>
        <p:nvSpPr>
          <p:cNvPr id="47" name="Rettangolo 46">
            <a:extLst>
              <a:ext uri="{FF2B5EF4-FFF2-40B4-BE49-F238E27FC236}">
                <a16:creationId xmlns:a16="http://schemas.microsoft.com/office/drawing/2014/main" id="{409280CD-2266-6E1E-DB21-9848A3153EA1}"/>
              </a:ext>
            </a:extLst>
          </p:cNvPr>
          <p:cNvSpPr/>
          <p:nvPr/>
        </p:nvSpPr>
        <p:spPr>
          <a:xfrm>
            <a:off x="7221091" y="4683112"/>
            <a:ext cx="289370" cy="2282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Connettore 2 56">
            <a:extLst>
              <a:ext uri="{FF2B5EF4-FFF2-40B4-BE49-F238E27FC236}">
                <a16:creationId xmlns:a16="http://schemas.microsoft.com/office/drawing/2014/main" id="{9AD10560-C8AF-D4D6-1DDB-999855299D9D}"/>
              </a:ext>
            </a:extLst>
          </p:cNvPr>
          <p:cNvCxnSpPr>
            <a:cxnSpLocks/>
          </p:cNvCxnSpPr>
          <p:nvPr/>
        </p:nvCxnSpPr>
        <p:spPr>
          <a:xfrm>
            <a:off x="9564526" y="5263884"/>
            <a:ext cx="1452537" cy="446153"/>
          </a:xfrm>
          <a:prstGeom prst="straightConnector1">
            <a:avLst/>
          </a:prstGeom>
          <a:ln w="190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9" name="CasellaDiTesto 6">
            <a:extLst>
              <a:ext uri="{FF2B5EF4-FFF2-40B4-BE49-F238E27FC236}">
                <a16:creationId xmlns:a16="http://schemas.microsoft.com/office/drawing/2014/main" id="{3E008A26-63C8-4B16-65D5-2EA188720395}"/>
              </a:ext>
            </a:extLst>
          </p:cNvPr>
          <p:cNvSpPr txBox="1">
            <a:spLocks noChangeArrowheads="1"/>
          </p:cNvSpPr>
          <p:nvPr/>
        </p:nvSpPr>
        <p:spPr bwMode="auto">
          <a:xfrm>
            <a:off x="9246948" y="5069586"/>
            <a:ext cx="3658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defTabSz="914377"/>
            <a:r>
              <a:rPr lang="el-GR" altLang="it-IT" sz="1200" b="1" dirty="0">
                <a:solidFill>
                  <a:srgbClr val="FF0000"/>
                </a:solidFill>
                <a:sym typeface="Wingdings 3" panose="05040102010807070707" pitchFamily="18" charset="2"/>
              </a:rPr>
              <a:t></a:t>
            </a:r>
            <a:r>
              <a:rPr lang="el-GR" altLang="it-IT" sz="1200" b="1" dirty="0">
                <a:solidFill>
                  <a:srgbClr val="FF0000"/>
                </a:solidFill>
              </a:rPr>
              <a:t>φ</a:t>
            </a:r>
            <a:endParaRPr lang="it-IT" altLang="it-IT" sz="1200" b="1" dirty="0">
              <a:solidFill>
                <a:srgbClr val="FF0000"/>
              </a:solidFill>
            </a:endParaRPr>
          </a:p>
        </p:txBody>
      </p:sp>
      <p:sp>
        <p:nvSpPr>
          <p:cNvPr id="14" name="Footer Placeholder 5">
            <a:extLst>
              <a:ext uri="{FF2B5EF4-FFF2-40B4-BE49-F238E27FC236}">
                <a16:creationId xmlns:a16="http://schemas.microsoft.com/office/drawing/2014/main" id="{9F8E557C-C84B-3F8E-2F40-6F1F1C0E4851}"/>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3889056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magine 23" descr="Immagine che contiene testo, schermata, Diagramma, diagramma&#10;&#10;Descrizione generata automaticamente">
            <a:extLst>
              <a:ext uri="{FF2B5EF4-FFF2-40B4-BE49-F238E27FC236}">
                <a16:creationId xmlns:a16="http://schemas.microsoft.com/office/drawing/2014/main" id="{8E89D05B-6C85-92C5-388A-51EA944DB809}"/>
              </a:ext>
            </a:extLst>
          </p:cNvPr>
          <p:cNvPicPr>
            <a:picLocks noChangeAspect="1"/>
          </p:cNvPicPr>
          <p:nvPr/>
        </p:nvPicPr>
        <p:blipFill rotWithShape="1">
          <a:blip r:embed="rId3">
            <a:extLst>
              <a:ext uri="{28A0092B-C50C-407E-A947-70E740481C1C}">
                <a14:useLocalDpi xmlns:a14="http://schemas.microsoft.com/office/drawing/2010/main" val="0"/>
              </a:ext>
            </a:extLst>
          </a:blip>
          <a:srcRect l="2432" t="10756" r="20077"/>
          <a:stretch/>
        </p:blipFill>
        <p:spPr>
          <a:xfrm>
            <a:off x="6326143" y="1870781"/>
            <a:ext cx="5099811" cy="3939751"/>
          </a:xfrm>
          <a:prstGeom prst="rect">
            <a:avLst/>
          </a:prstGeom>
        </p:spPr>
      </p:pic>
      <p:sp>
        <p:nvSpPr>
          <p:cNvPr id="18" name="Segnaposto numero diapositiva 5">
            <a:extLst>
              <a:ext uri="{FF2B5EF4-FFF2-40B4-BE49-F238E27FC236}">
                <a16:creationId xmlns:a16="http://schemas.microsoft.com/office/drawing/2014/main" id="{58711378-AE84-8F94-6488-AA7CC748213E}"/>
              </a:ext>
            </a:extLst>
          </p:cNvPr>
          <p:cNvSpPr>
            <a:spLocks noGrp="1"/>
          </p:cNvSpPr>
          <p:nvPr>
            <p:ph type="sldNum" sz="quarter" idx="10"/>
          </p:nvPr>
        </p:nvSpPr>
        <p:spPr>
          <a:xfrm>
            <a:off x="11592984" y="6377517"/>
            <a:ext cx="599016" cy="364067"/>
          </a:xfrm>
        </p:spPr>
        <p:txBody>
          <a:bodyPr/>
          <a:lstStyle/>
          <a:p>
            <a:pPr>
              <a:defRPr/>
            </a:pPr>
            <a:fld id="{10B602AE-1263-4FC7-AA68-871CB470B1F3}" type="slidenum">
              <a:rPr lang="en-US" altLang="it-IT" smtClean="0"/>
              <a:pPr>
                <a:defRPr/>
              </a:pPr>
              <a:t>6</a:t>
            </a:fld>
            <a:endParaRPr lang="en-US" altLang="it-IT" dirty="0"/>
          </a:p>
        </p:txBody>
      </p:sp>
      <p:sp>
        <p:nvSpPr>
          <p:cNvPr id="17" name="Title 2">
            <a:extLst>
              <a:ext uri="{FF2B5EF4-FFF2-40B4-BE49-F238E27FC236}">
                <a16:creationId xmlns:a16="http://schemas.microsoft.com/office/drawing/2014/main" id="{3016EE6A-96E8-B01A-5063-9A37C033CD41}"/>
              </a:ext>
            </a:extLst>
          </p:cNvPr>
          <p:cNvSpPr>
            <a:spLocks noGrp="1"/>
          </p:cNvSpPr>
          <p:nvPr>
            <p:ph type="title"/>
          </p:nvPr>
        </p:nvSpPr>
        <p:spPr>
          <a:xfrm>
            <a:off x="0" y="275573"/>
            <a:ext cx="12192000" cy="659705"/>
          </a:xfrm>
        </p:spPr>
        <p:txBody>
          <a:bodyPr>
            <a:normAutofit/>
          </a:bodyPr>
          <a:lstStyle/>
          <a:p>
            <a:r>
              <a:rPr lang="en-GB" dirty="0"/>
              <a:t>SIM. vs. MEAS. G-V – HPK2, Split 1 vs. Split 2</a:t>
            </a:r>
          </a:p>
        </p:txBody>
      </p:sp>
      <p:sp>
        <p:nvSpPr>
          <p:cNvPr id="11" name="CasellaDiTesto 10">
            <a:extLst>
              <a:ext uri="{FF2B5EF4-FFF2-40B4-BE49-F238E27FC236}">
                <a16:creationId xmlns:a16="http://schemas.microsoft.com/office/drawing/2014/main" id="{BA56245D-6C9C-9805-D425-333E3C1CF79E}"/>
              </a:ext>
            </a:extLst>
          </p:cNvPr>
          <p:cNvSpPr txBox="1"/>
          <p:nvPr/>
        </p:nvSpPr>
        <p:spPr>
          <a:xfrm>
            <a:off x="6096000" y="1060137"/>
            <a:ext cx="5979583" cy="461665"/>
          </a:xfrm>
          <a:prstGeom prst="rect">
            <a:avLst/>
          </a:prstGeom>
          <a:noFill/>
        </p:spPr>
        <p:txBody>
          <a:bodyPr wrap="square" rtlCol="0">
            <a:spAutoFit/>
          </a:bodyPr>
          <a:lstStyle/>
          <a:p>
            <a:pPr algn="ctr" defTabSz="609585" eaLnBrk="0" fontAlgn="base" hangingPunct="0">
              <a:spcBef>
                <a:spcPct val="0"/>
              </a:spcBef>
              <a:spcAft>
                <a:spcPct val="0"/>
              </a:spcAft>
              <a:defRPr/>
            </a:pPr>
            <a:r>
              <a:rPr lang="it-IT" sz="2400" b="1" dirty="0">
                <a:solidFill>
                  <a:srgbClr val="FF0000"/>
                </a:solidFill>
                <a:latin typeface="Calibri" panose="020F0502020204030204" pitchFamily="34" charset="0"/>
              </a:rPr>
              <a:t>Post-</a:t>
            </a:r>
            <a:r>
              <a:rPr lang="it-IT" sz="2400" b="1" dirty="0" err="1">
                <a:solidFill>
                  <a:srgbClr val="FF0000"/>
                </a:solidFill>
                <a:latin typeface="Calibri" panose="020F0502020204030204" pitchFamily="34" charset="0"/>
              </a:rPr>
              <a:t>irradiation</a:t>
            </a:r>
            <a:r>
              <a:rPr lang="it-IT" sz="2400" dirty="0">
                <a:solidFill>
                  <a:srgbClr val="FF0000"/>
                </a:solidFill>
                <a:latin typeface="Calibri" panose="020F0502020204030204" pitchFamily="34" charset="0"/>
              </a:rPr>
              <a:t> (</a:t>
            </a:r>
            <a:r>
              <a:rPr lang="el-GR" sz="2400" b="1" dirty="0">
                <a:solidFill>
                  <a:srgbClr val="FF0000"/>
                </a:solidFill>
                <a:latin typeface="Calibri" panose="020F0502020204030204" pitchFamily="34" charset="0"/>
              </a:rPr>
              <a:t>β</a:t>
            </a:r>
            <a:r>
              <a:rPr lang="it-IT" sz="2400" b="1" dirty="0">
                <a:solidFill>
                  <a:srgbClr val="FF0000"/>
                </a:solidFill>
                <a:latin typeface="Calibri" panose="020F0502020204030204" pitchFamily="34" charset="0"/>
              </a:rPr>
              <a:t>-source</a:t>
            </a:r>
            <a:r>
              <a:rPr lang="it-IT" sz="2400" dirty="0">
                <a:solidFill>
                  <a:srgbClr val="FF0000"/>
                </a:solidFill>
                <a:latin typeface="Calibri" panose="020F0502020204030204" pitchFamily="34" charset="0"/>
              </a:rPr>
              <a:t> setup @ Torino)</a:t>
            </a:r>
            <a:endParaRPr lang="en-GB" sz="2400" dirty="0">
              <a:solidFill>
                <a:srgbClr val="FF0000"/>
              </a:solidFill>
              <a:latin typeface="Calibri" panose="020F0502020204030204" pitchFamily="34" charset="0"/>
            </a:endParaRPr>
          </a:p>
        </p:txBody>
      </p:sp>
      <p:sp>
        <p:nvSpPr>
          <p:cNvPr id="22" name="CasellaDiTesto 21">
            <a:extLst>
              <a:ext uri="{FF2B5EF4-FFF2-40B4-BE49-F238E27FC236}">
                <a16:creationId xmlns:a16="http://schemas.microsoft.com/office/drawing/2014/main" id="{246FB903-5115-5A8A-9917-F1DCCB8A5268}"/>
              </a:ext>
            </a:extLst>
          </p:cNvPr>
          <p:cNvSpPr txBox="1"/>
          <p:nvPr/>
        </p:nvSpPr>
        <p:spPr>
          <a:xfrm>
            <a:off x="114300" y="1060137"/>
            <a:ext cx="5979583" cy="461665"/>
          </a:xfrm>
          <a:prstGeom prst="rect">
            <a:avLst/>
          </a:prstGeom>
          <a:noFill/>
        </p:spPr>
        <p:txBody>
          <a:bodyPr wrap="square" rtlCol="0">
            <a:spAutoFit/>
          </a:bodyPr>
          <a:lstStyle/>
          <a:p>
            <a:pPr algn="ctr" defTabSz="609585" eaLnBrk="0" fontAlgn="base" hangingPunct="0">
              <a:spcBef>
                <a:spcPct val="0"/>
              </a:spcBef>
              <a:spcAft>
                <a:spcPct val="0"/>
              </a:spcAft>
              <a:defRPr/>
            </a:pPr>
            <a:r>
              <a:rPr lang="it-IT" sz="2400" b="1" dirty="0" err="1">
                <a:solidFill>
                  <a:srgbClr val="FF0000"/>
                </a:solidFill>
                <a:latin typeface="Calibri" panose="020F0502020204030204" pitchFamily="34" charset="0"/>
              </a:rPr>
              <a:t>Pre-irradiation</a:t>
            </a:r>
            <a:r>
              <a:rPr lang="it-IT" sz="2400" dirty="0">
                <a:solidFill>
                  <a:srgbClr val="FF0000"/>
                </a:solidFill>
                <a:latin typeface="Calibri" panose="020F0502020204030204" pitchFamily="34" charset="0"/>
              </a:rPr>
              <a:t> (</a:t>
            </a:r>
            <a:r>
              <a:rPr lang="it-IT" sz="2400" b="1" dirty="0">
                <a:solidFill>
                  <a:srgbClr val="FF0000"/>
                </a:solidFill>
                <a:latin typeface="Calibri" panose="020F0502020204030204" pitchFamily="34" charset="0"/>
              </a:rPr>
              <a:t>TCT</a:t>
            </a:r>
            <a:r>
              <a:rPr lang="it-IT" sz="2400" dirty="0">
                <a:solidFill>
                  <a:srgbClr val="FF0000"/>
                </a:solidFill>
                <a:latin typeface="Calibri" panose="020F0502020204030204" pitchFamily="34" charset="0"/>
              </a:rPr>
              <a:t> setup @ Torino)</a:t>
            </a:r>
            <a:endParaRPr lang="en-GB" sz="2400" dirty="0">
              <a:solidFill>
                <a:srgbClr val="FF0000"/>
              </a:solidFill>
              <a:latin typeface="Calibri" panose="020F0502020204030204" pitchFamily="34" charset="0"/>
            </a:endParaRPr>
          </a:p>
        </p:txBody>
      </p:sp>
      <p:pic>
        <p:nvPicPr>
          <p:cNvPr id="10" name="Immagine 9" descr="Immagine che contiene testo, diagramma, linea, Diagramma&#10;&#10;Descrizione generata automaticamente">
            <a:extLst>
              <a:ext uri="{FF2B5EF4-FFF2-40B4-BE49-F238E27FC236}">
                <a16:creationId xmlns:a16="http://schemas.microsoft.com/office/drawing/2014/main" id="{39BF4308-2741-F142-6D1E-960E201395DB}"/>
              </a:ext>
            </a:extLst>
          </p:cNvPr>
          <p:cNvPicPr>
            <a:picLocks noChangeAspect="1"/>
          </p:cNvPicPr>
          <p:nvPr/>
        </p:nvPicPr>
        <p:blipFill rotWithShape="1">
          <a:blip r:embed="rId4">
            <a:extLst>
              <a:ext uri="{28A0092B-C50C-407E-A947-70E740481C1C}">
                <a14:useLocalDpi xmlns:a14="http://schemas.microsoft.com/office/drawing/2010/main" val="0"/>
              </a:ext>
            </a:extLst>
          </a:blip>
          <a:srcRect l="3281" t="12651" r="17723"/>
          <a:stretch/>
        </p:blipFill>
        <p:spPr>
          <a:xfrm>
            <a:off x="113289" y="1928150"/>
            <a:ext cx="5405479" cy="3882706"/>
          </a:xfrm>
          <a:prstGeom prst="rect">
            <a:avLst/>
          </a:prstGeom>
        </p:spPr>
      </p:pic>
      <p:sp>
        <p:nvSpPr>
          <p:cNvPr id="32" name="CasellaDiTesto 8">
            <a:extLst>
              <a:ext uri="{FF2B5EF4-FFF2-40B4-BE49-F238E27FC236}">
                <a16:creationId xmlns:a16="http://schemas.microsoft.com/office/drawing/2014/main" id="{A2065451-F30E-D7E1-000D-09770FE2CE07}"/>
              </a:ext>
            </a:extLst>
          </p:cNvPr>
          <p:cNvSpPr txBox="1">
            <a:spLocks noChangeArrowheads="1"/>
          </p:cNvSpPr>
          <p:nvPr/>
        </p:nvSpPr>
        <p:spPr bwMode="auto">
          <a:xfrm>
            <a:off x="6945311" y="5649367"/>
            <a:ext cx="42540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lnSpc>
                <a:spcPct val="100000"/>
              </a:lnSpc>
            </a:pP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Gain</a:t>
            </a:r>
            <a:r>
              <a:rPr lang="it-IT" sz="2000" baseline="-25000" dirty="0">
                <a:solidFill>
                  <a:srgbClr val="FF0000"/>
                </a:solidFill>
                <a:latin typeface="Tahoma" panose="020B0604030504040204" pitchFamily="34" charset="0"/>
                <a:ea typeface="Tahoma" panose="020B0604030504040204" pitchFamily="34" charset="0"/>
                <a:cs typeface="Tahoma" panose="020B0604030504040204" pitchFamily="34" charset="0"/>
              </a:rPr>
              <a:t>S1</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 Gain</a:t>
            </a:r>
            <a:r>
              <a:rPr lang="it-IT" sz="2000" baseline="-25000" dirty="0">
                <a:solidFill>
                  <a:srgbClr val="FF0000"/>
                </a:solidFill>
                <a:latin typeface="Tahoma" panose="020B0604030504040204" pitchFamily="34" charset="0"/>
                <a:ea typeface="Tahoma" panose="020B0604030504040204" pitchFamily="34" charset="0"/>
                <a:cs typeface="Tahoma" panose="020B0604030504040204" pitchFamily="34" charset="0"/>
              </a:rPr>
              <a:t>S2</a:t>
            </a:r>
            <a:r>
              <a:rPr lang="en-GB" altLang="it-IT" sz="2000" b="1" dirty="0">
                <a:solidFill>
                  <a:srgbClr val="FF0000"/>
                </a:solidFill>
              </a:rPr>
              <a:t> </a:t>
            </a:r>
            <a:endParaRPr lang="en-GB" sz="2000" baseline="-250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sp>
        <p:nvSpPr>
          <p:cNvPr id="33" name="CasellaDiTesto 8">
            <a:extLst>
              <a:ext uri="{FF2B5EF4-FFF2-40B4-BE49-F238E27FC236}">
                <a16:creationId xmlns:a16="http://schemas.microsoft.com/office/drawing/2014/main" id="{5C402825-013A-0172-66D1-7E9E4B3F814A}"/>
              </a:ext>
            </a:extLst>
          </p:cNvPr>
          <p:cNvSpPr txBox="1">
            <a:spLocks noChangeArrowheads="1"/>
          </p:cNvSpPr>
          <p:nvPr/>
        </p:nvSpPr>
        <p:spPr bwMode="auto">
          <a:xfrm>
            <a:off x="766046" y="5649367"/>
            <a:ext cx="45662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algn="ct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Gain</a:t>
            </a:r>
            <a:r>
              <a:rPr lang="it-IT" sz="2000" baseline="-25000" dirty="0">
                <a:solidFill>
                  <a:srgbClr val="FF0000"/>
                </a:solidFill>
                <a:latin typeface="Tahoma" panose="020B0604030504040204" pitchFamily="34" charset="0"/>
                <a:ea typeface="Tahoma" panose="020B0604030504040204" pitchFamily="34" charset="0"/>
                <a:cs typeface="Tahoma" panose="020B0604030504040204" pitchFamily="34" charset="0"/>
              </a:rPr>
              <a:t>S1</a:t>
            </a:r>
            <a:r>
              <a:rPr lang="it-IT" sz="2000" dirty="0">
                <a:solidFill>
                  <a:srgbClr val="FF0000"/>
                </a:solidFill>
                <a:latin typeface="Tahoma" panose="020B0604030504040204" pitchFamily="34" charset="0"/>
                <a:ea typeface="Tahoma" panose="020B0604030504040204" pitchFamily="34" charset="0"/>
                <a:cs typeface="Tahoma" panose="020B0604030504040204" pitchFamily="34" charset="0"/>
              </a:rPr>
              <a:t> &gt; Gain</a:t>
            </a:r>
            <a:r>
              <a:rPr lang="it-IT" sz="2000" baseline="-25000" dirty="0">
                <a:solidFill>
                  <a:srgbClr val="FF0000"/>
                </a:solidFill>
                <a:latin typeface="Tahoma" panose="020B0604030504040204" pitchFamily="34" charset="0"/>
                <a:ea typeface="Tahoma" panose="020B0604030504040204" pitchFamily="34" charset="0"/>
                <a:cs typeface="Tahoma" panose="020B0604030504040204" pitchFamily="34" charset="0"/>
              </a:rPr>
              <a:t>S2</a:t>
            </a:r>
            <a:endParaRPr lang="en-GB" sz="2000" baseline="-25000" dirty="0">
              <a:solidFill>
                <a:srgbClr val="FF0000"/>
              </a:solidFill>
              <a:latin typeface="Tahoma" panose="020B0604030504040204" pitchFamily="34" charset="0"/>
              <a:ea typeface="Tahoma" panose="020B0604030504040204" pitchFamily="34" charset="0"/>
              <a:cs typeface="Tahoma" panose="020B0604030504040204" pitchFamily="34" charset="0"/>
            </a:endParaRPr>
          </a:p>
        </p:txBody>
      </p:sp>
      <p:cxnSp>
        <p:nvCxnSpPr>
          <p:cNvPr id="36" name="Connettore 2 35">
            <a:extLst>
              <a:ext uri="{FF2B5EF4-FFF2-40B4-BE49-F238E27FC236}">
                <a16:creationId xmlns:a16="http://schemas.microsoft.com/office/drawing/2014/main" id="{8E490637-83B4-7EF6-48D5-7142BAFCAD60}"/>
              </a:ext>
            </a:extLst>
          </p:cNvPr>
          <p:cNvCxnSpPr>
            <a:cxnSpLocks/>
          </p:cNvCxnSpPr>
          <p:nvPr/>
        </p:nvCxnSpPr>
        <p:spPr>
          <a:xfrm>
            <a:off x="8213416" y="3584772"/>
            <a:ext cx="2302397" cy="1085628"/>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50" name="Immagine 49">
            <a:extLst>
              <a:ext uri="{FF2B5EF4-FFF2-40B4-BE49-F238E27FC236}">
                <a16:creationId xmlns:a16="http://schemas.microsoft.com/office/drawing/2014/main" id="{B11DF62D-ED79-2016-34AC-1E5FAF02B523}"/>
              </a:ext>
            </a:extLst>
          </p:cNvPr>
          <p:cNvPicPr>
            <a:picLocks noChangeAspect="1"/>
          </p:cNvPicPr>
          <p:nvPr/>
        </p:nvPicPr>
        <p:blipFill rotWithShape="1">
          <a:blip r:embed="rId5"/>
          <a:srcRect l="80546" t="6247" r="2131" b="18741"/>
          <a:stretch/>
        </p:blipFill>
        <p:spPr>
          <a:xfrm>
            <a:off x="7047409" y="2060432"/>
            <a:ext cx="906957" cy="2409353"/>
          </a:xfrm>
          <a:prstGeom prst="rect">
            <a:avLst/>
          </a:prstGeom>
        </p:spPr>
      </p:pic>
      <p:sp>
        <p:nvSpPr>
          <p:cNvPr id="9" name="CasellaDiTesto 8">
            <a:extLst>
              <a:ext uri="{FF2B5EF4-FFF2-40B4-BE49-F238E27FC236}">
                <a16:creationId xmlns:a16="http://schemas.microsoft.com/office/drawing/2014/main" id="{018727D1-2970-CB1F-B33B-11A582E45788}"/>
              </a:ext>
            </a:extLst>
          </p:cNvPr>
          <p:cNvSpPr txBox="1">
            <a:spLocks noChangeArrowheads="1"/>
          </p:cNvSpPr>
          <p:nvPr/>
        </p:nvSpPr>
        <p:spPr bwMode="auto">
          <a:xfrm>
            <a:off x="2567333" y="6102965"/>
            <a:ext cx="9510367"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GB" altLang="it-IT" sz="1400" b="1" i="0" u="none" strike="noStrike" kern="1200" cap="none" spc="0" normalizeH="0" baseline="0" noProof="0" dirty="0" err="1">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vOv</a:t>
            </a:r>
            <a:r>
              <a:rPr kumimoji="0" lang="en-GB" altLang="it-IT" sz="1400" b="0" i="0" u="none" strike="noStrike" kern="1200" cap="none" spc="0" normalizeH="0" baseline="3000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[6]</a:t>
            </a:r>
            <a:r>
              <a:rPr kumimoji="0" lang="en-GB" altLang="it-IT" sz="1400" b="0"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 avalanche model. Electrical contact area </a:t>
            </a:r>
            <a:r>
              <a:rPr kumimoji="0" lang="en-GB" altLang="it-IT" sz="1400" b="1" i="0" u="none" strike="noStrike" kern="1200" cap="none" spc="0" normalizeH="0" baseline="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1,25 x 1,25 mm</a:t>
            </a:r>
            <a:r>
              <a:rPr kumimoji="0" lang="en-GB" altLang="it-IT" sz="1400" b="1" i="0" u="none" strike="noStrike" kern="1200" cap="none" spc="0" normalizeH="0" baseline="30000" noProof="0" dirty="0">
                <a:ln>
                  <a:noFill/>
                </a:ln>
                <a:solidFill>
                  <a:srgbClr val="002060"/>
                </a:solidFill>
                <a:effectLst/>
                <a:uLnTx/>
                <a:uFillTx/>
                <a:latin typeface="Tahoma" panose="020B0604030504040204" pitchFamily="34" charset="0"/>
                <a:ea typeface="Tahoma" panose="020B0604030504040204" pitchFamily="34" charset="0"/>
                <a:cs typeface="Tahoma" panose="020B0604030504040204" pitchFamily="34" charset="0"/>
              </a:rPr>
              <a:t>2</a:t>
            </a:r>
            <a:endParaRPr kumimoji="0" lang="en-GB" altLang="it-IT" sz="1400" b="1" i="0" u="none" strike="noStrike" kern="1200" cap="none" spc="0" normalizeH="0" baseline="0" noProof="0" dirty="0">
              <a:ln>
                <a:noFill/>
              </a:ln>
              <a:solidFill>
                <a:srgbClr val="FF0000"/>
              </a:solidFill>
              <a:effectLst/>
              <a:uLnTx/>
              <a:uFillTx/>
              <a:latin typeface="Tahoma" panose="020B0604030504040204" pitchFamily="34" charset="0"/>
              <a:ea typeface="Tahoma" panose="020B0604030504040204" pitchFamily="34" charset="0"/>
              <a:cs typeface="Tahoma" panose="020B0604030504040204" pitchFamily="34" charset="0"/>
            </a:endParaRPr>
          </a:p>
        </p:txBody>
      </p:sp>
      <p:pic>
        <p:nvPicPr>
          <p:cNvPr id="14" name="Immagine 13" descr="Immagine che contiene testo, Diagramma, linea, diagramma&#10;&#10;Descrizione generata automaticamente">
            <a:extLst>
              <a:ext uri="{FF2B5EF4-FFF2-40B4-BE49-F238E27FC236}">
                <a16:creationId xmlns:a16="http://schemas.microsoft.com/office/drawing/2014/main" id="{8927AFE0-48B8-BE67-277B-9E653F4E9DFB}"/>
              </a:ext>
            </a:extLst>
          </p:cNvPr>
          <p:cNvPicPr>
            <a:picLocks noChangeAspect="1"/>
          </p:cNvPicPr>
          <p:nvPr/>
        </p:nvPicPr>
        <p:blipFill rotWithShape="1">
          <a:blip r:embed="rId6">
            <a:extLst>
              <a:ext uri="{28A0092B-C50C-407E-A947-70E740481C1C}">
                <a14:useLocalDpi xmlns:a14="http://schemas.microsoft.com/office/drawing/2010/main" val="0"/>
              </a:ext>
            </a:extLst>
          </a:blip>
          <a:srcRect l="3268" t="11624" r="27395" b="3610"/>
          <a:stretch/>
        </p:blipFill>
        <p:spPr>
          <a:xfrm>
            <a:off x="6326143" y="1914245"/>
            <a:ext cx="5099811" cy="3735122"/>
          </a:xfrm>
          <a:prstGeom prst="rect">
            <a:avLst/>
          </a:prstGeom>
        </p:spPr>
      </p:pic>
      <p:pic>
        <p:nvPicPr>
          <p:cNvPr id="39" name="Immagine 38">
            <a:extLst>
              <a:ext uri="{FF2B5EF4-FFF2-40B4-BE49-F238E27FC236}">
                <a16:creationId xmlns:a16="http://schemas.microsoft.com/office/drawing/2014/main" id="{6D5FEC6A-5DBC-1040-0CE7-6E8155F0546A}"/>
              </a:ext>
            </a:extLst>
          </p:cNvPr>
          <p:cNvPicPr>
            <a:picLocks noChangeAspect="1"/>
          </p:cNvPicPr>
          <p:nvPr/>
        </p:nvPicPr>
        <p:blipFill rotWithShape="1">
          <a:blip r:embed="rId7"/>
          <a:srcRect l="72988" t="24049" r="3098" b="25479"/>
          <a:stretch/>
        </p:blipFill>
        <p:spPr>
          <a:xfrm>
            <a:off x="9959092" y="2099668"/>
            <a:ext cx="1189176" cy="1679313"/>
          </a:xfrm>
          <a:prstGeom prst="rect">
            <a:avLst/>
          </a:prstGeom>
        </p:spPr>
      </p:pic>
      <p:pic>
        <p:nvPicPr>
          <p:cNvPr id="40" name="Immagine 39">
            <a:extLst>
              <a:ext uri="{FF2B5EF4-FFF2-40B4-BE49-F238E27FC236}">
                <a16:creationId xmlns:a16="http://schemas.microsoft.com/office/drawing/2014/main" id="{8D76B104-697F-2205-12BC-D7A13F7A16AE}"/>
              </a:ext>
            </a:extLst>
          </p:cNvPr>
          <p:cNvPicPr>
            <a:picLocks noChangeAspect="1"/>
          </p:cNvPicPr>
          <p:nvPr/>
        </p:nvPicPr>
        <p:blipFill>
          <a:blip r:embed="rId8"/>
          <a:stretch>
            <a:fillRect/>
          </a:stretch>
        </p:blipFill>
        <p:spPr>
          <a:xfrm>
            <a:off x="5341457" y="1376798"/>
            <a:ext cx="1269736" cy="877515"/>
          </a:xfrm>
          <a:prstGeom prst="rect">
            <a:avLst/>
          </a:prstGeom>
        </p:spPr>
      </p:pic>
      <p:sp>
        <p:nvSpPr>
          <p:cNvPr id="41" name="CasellaDiTesto 40">
            <a:extLst>
              <a:ext uri="{FF2B5EF4-FFF2-40B4-BE49-F238E27FC236}">
                <a16:creationId xmlns:a16="http://schemas.microsoft.com/office/drawing/2014/main" id="{A0784CE1-FB4C-4BB9-3740-932E2DB8C605}"/>
              </a:ext>
            </a:extLst>
          </p:cNvPr>
          <p:cNvSpPr txBox="1"/>
          <p:nvPr/>
        </p:nvSpPr>
        <p:spPr>
          <a:xfrm rot="20675199">
            <a:off x="7047507" y="2186674"/>
            <a:ext cx="1004115" cy="400110"/>
          </a:xfrm>
          <a:prstGeom prst="rect">
            <a:avLst/>
          </a:prstGeom>
          <a:noFill/>
        </p:spPr>
        <p:txBody>
          <a:bodyPr wrap="square" rtlCol="0">
            <a:spAutoFit/>
          </a:bodyPr>
          <a:lstStyle/>
          <a:p>
            <a:pPr algn="ctr"/>
            <a:r>
              <a:rPr lang="it-IT" sz="2000" b="1" u="sng" dirty="0">
                <a:solidFill>
                  <a:srgbClr val="FF0000"/>
                </a:solidFill>
              </a:rPr>
              <a:t>Split 2</a:t>
            </a:r>
            <a:endParaRPr lang="en-GB" sz="2000" b="1" u="sng" dirty="0">
              <a:solidFill>
                <a:srgbClr val="FF0000"/>
              </a:solidFill>
            </a:endParaRPr>
          </a:p>
        </p:txBody>
      </p:sp>
      <p:cxnSp>
        <p:nvCxnSpPr>
          <p:cNvPr id="42" name="Connettore 2 41">
            <a:extLst>
              <a:ext uri="{FF2B5EF4-FFF2-40B4-BE49-F238E27FC236}">
                <a16:creationId xmlns:a16="http://schemas.microsoft.com/office/drawing/2014/main" id="{B91E135A-966F-1779-08E3-4D65989118AB}"/>
              </a:ext>
            </a:extLst>
          </p:cNvPr>
          <p:cNvCxnSpPr>
            <a:cxnSpLocks/>
          </p:cNvCxnSpPr>
          <p:nvPr/>
        </p:nvCxnSpPr>
        <p:spPr>
          <a:xfrm>
            <a:off x="7550716" y="3495759"/>
            <a:ext cx="2620972" cy="1051965"/>
          </a:xfrm>
          <a:prstGeom prst="straightConnector1">
            <a:avLst/>
          </a:prstGeom>
          <a:ln w="381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43" name="CasellaDiTesto 6">
            <a:extLst>
              <a:ext uri="{FF2B5EF4-FFF2-40B4-BE49-F238E27FC236}">
                <a16:creationId xmlns:a16="http://schemas.microsoft.com/office/drawing/2014/main" id="{654B7824-3D81-817B-BF4B-CE2F0DBC4A81}"/>
              </a:ext>
            </a:extLst>
          </p:cNvPr>
          <p:cNvSpPr txBox="1">
            <a:spLocks noChangeArrowheads="1"/>
          </p:cNvSpPr>
          <p:nvPr/>
        </p:nvSpPr>
        <p:spPr bwMode="auto">
          <a:xfrm>
            <a:off x="6995506" y="3129740"/>
            <a:ext cx="5485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defTabSz="914377"/>
            <a:r>
              <a:rPr lang="el-GR" altLang="it-IT" sz="2400" b="1" dirty="0">
                <a:solidFill>
                  <a:srgbClr val="FF0000"/>
                </a:solidFill>
                <a:sym typeface="Wingdings 3" panose="05040102010807070707" pitchFamily="18" charset="2"/>
              </a:rPr>
              <a:t></a:t>
            </a:r>
            <a:r>
              <a:rPr lang="el-GR" altLang="it-IT" sz="2400" b="1" dirty="0">
                <a:solidFill>
                  <a:srgbClr val="FF0000"/>
                </a:solidFill>
              </a:rPr>
              <a:t>φ</a:t>
            </a:r>
            <a:endParaRPr lang="it-IT" altLang="it-IT" sz="2400" b="1" dirty="0">
              <a:solidFill>
                <a:srgbClr val="FF0000"/>
              </a:solidFill>
            </a:endParaRPr>
          </a:p>
        </p:txBody>
      </p:sp>
      <p:sp>
        <p:nvSpPr>
          <p:cNvPr id="30" name="CasellaDiTesto 29">
            <a:extLst>
              <a:ext uri="{FF2B5EF4-FFF2-40B4-BE49-F238E27FC236}">
                <a16:creationId xmlns:a16="http://schemas.microsoft.com/office/drawing/2014/main" id="{F81156B9-17F6-A0E3-76EB-FE3760393A5A}"/>
              </a:ext>
            </a:extLst>
          </p:cNvPr>
          <p:cNvSpPr txBox="1"/>
          <p:nvPr/>
        </p:nvSpPr>
        <p:spPr>
          <a:xfrm>
            <a:off x="6963769" y="1583413"/>
            <a:ext cx="4258005" cy="400110"/>
          </a:xfrm>
          <a:prstGeom prst="rect">
            <a:avLst/>
          </a:prstGeom>
          <a:noFill/>
        </p:spPr>
        <p:txBody>
          <a:bodyPr wrap="square" rtlCol="0">
            <a:spAutoFit/>
          </a:bodyPr>
          <a:lstStyle/>
          <a:p>
            <a:pPr algn="ctr"/>
            <a:r>
              <a:rPr lang="it-IT" sz="2000" b="1" dirty="0">
                <a:solidFill>
                  <a:srgbClr val="002060"/>
                </a:solidFill>
              </a:rPr>
              <a:t>Gain-Voltage </a:t>
            </a:r>
            <a:r>
              <a:rPr lang="it-IT" sz="2000" dirty="0">
                <a:solidFill>
                  <a:srgbClr val="002060"/>
                </a:solidFill>
              </a:rPr>
              <a:t>@ 248 K, 1 MIP</a:t>
            </a:r>
            <a:endParaRPr lang="en-GB" sz="2000" dirty="0">
              <a:solidFill>
                <a:srgbClr val="002060"/>
              </a:solidFill>
            </a:endParaRPr>
          </a:p>
        </p:txBody>
      </p:sp>
      <p:grpSp>
        <p:nvGrpSpPr>
          <p:cNvPr id="5" name="Gruppo 4">
            <a:extLst>
              <a:ext uri="{FF2B5EF4-FFF2-40B4-BE49-F238E27FC236}">
                <a16:creationId xmlns:a16="http://schemas.microsoft.com/office/drawing/2014/main" id="{C9FACBE2-7C2B-5290-195C-9675BEDD3A14}"/>
              </a:ext>
            </a:extLst>
          </p:cNvPr>
          <p:cNvGrpSpPr/>
          <p:nvPr/>
        </p:nvGrpSpPr>
        <p:grpSpPr>
          <a:xfrm>
            <a:off x="766046" y="1583413"/>
            <a:ext cx="4649956" cy="3433649"/>
            <a:chOff x="766046" y="1583413"/>
            <a:chExt cx="4649956" cy="3433649"/>
          </a:xfrm>
        </p:grpSpPr>
        <p:pic>
          <p:nvPicPr>
            <p:cNvPr id="12" name="Immagine 11" descr="Immagine che contiene testo, diagramma, linea, Diagramma&#10;&#10;Descrizione generata automaticamente">
              <a:extLst>
                <a:ext uri="{FF2B5EF4-FFF2-40B4-BE49-F238E27FC236}">
                  <a16:creationId xmlns:a16="http://schemas.microsoft.com/office/drawing/2014/main" id="{94552338-B6F6-E15D-6D98-DA91C09A23CB}"/>
                </a:ext>
              </a:extLst>
            </p:cNvPr>
            <p:cNvPicPr>
              <a:picLocks noChangeAspect="1"/>
            </p:cNvPicPr>
            <p:nvPr/>
          </p:nvPicPr>
          <p:blipFill rotWithShape="1">
            <a:blip r:embed="rId4">
              <a:extLst>
                <a:ext uri="{28A0092B-C50C-407E-A947-70E740481C1C}">
                  <a14:useLocalDpi xmlns:a14="http://schemas.microsoft.com/office/drawing/2010/main" val="0"/>
                </a:ext>
              </a:extLst>
            </a:blip>
            <a:srcRect l="81037" t="39482" r="3093" b="45090"/>
            <a:stretch/>
          </p:blipFill>
          <p:spPr>
            <a:xfrm>
              <a:off x="930113" y="2093155"/>
              <a:ext cx="1167211" cy="737141"/>
            </a:xfrm>
            <a:prstGeom prst="rect">
              <a:avLst/>
            </a:prstGeom>
          </p:spPr>
        </p:pic>
        <p:pic>
          <p:nvPicPr>
            <p:cNvPr id="3" name="Immagine 2" descr="Immagine che contiene testo, diagramma, linea, Diagramma&#10;&#10;Descrizione generata automaticamente">
              <a:extLst>
                <a:ext uri="{FF2B5EF4-FFF2-40B4-BE49-F238E27FC236}">
                  <a16:creationId xmlns:a16="http://schemas.microsoft.com/office/drawing/2014/main" id="{34785326-3F79-0346-74A2-8F23BBFB1108}"/>
                </a:ext>
              </a:extLst>
            </p:cNvPr>
            <p:cNvPicPr>
              <a:picLocks noChangeAspect="1"/>
            </p:cNvPicPr>
            <p:nvPr/>
          </p:nvPicPr>
          <p:blipFill rotWithShape="1">
            <a:blip r:embed="rId9">
              <a:extLst>
                <a:ext uri="{28A0092B-C50C-407E-A947-70E740481C1C}">
                  <a14:useLocalDpi xmlns:a14="http://schemas.microsoft.com/office/drawing/2010/main" val="0"/>
                </a:ext>
              </a:extLst>
            </a:blip>
            <a:srcRect l="12944" t="14077" r="24902" b="17815"/>
            <a:stretch/>
          </p:blipFill>
          <p:spPr>
            <a:xfrm>
              <a:off x="766046" y="1983523"/>
              <a:ext cx="4649956" cy="3033539"/>
            </a:xfrm>
            <a:prstGeom prst="rect">
              <a:avLst/>
            </a:prstGeom>
          </p:spPr>
        </p:pic>
        <p:pic>
          <p:nvPicPr>
            <p:cNvPr id="8" name="Immagine 7" descr="Immagine che contiene testo, diagramma, linea, Diagramma&#10;&#10;Descrizione generata automaticamente">
              <a:extLst>
                <a:ext uri="{FF2B5EF4-FFF2-40B4-BE49-F238E27FC236}">
                  <a16:creationId xmlns:a16="http://schemas.microsoft.com/office/drawing/2014/main" id="{7C51145A-B14B-3330-8A2F-E8DE9CB582C6}"/>
                </a:ext>
              </a:extLst>
            </p:cNvPr>
            <p:cNvPicPr>
              <a:picLocks noChangeAspect="1"/>
            </p:cNvPicPr>
            <p:nvPr/>
          </p:nvPicPr>
          <p:blipFill rotWithShape="1">
            <a:blip r:embed="rId9">
              <a:extLst>
                <a:ext uri="{28A0092B-C50C-407E-A947-70E740481C1C}">
                  <a14:useLocalDpi xmlns:a14="http://schemas.microsoft.com/office/drawing/2010/main" val="0"/>
                </a:ext>
              </a:extLst>
            </a:blip>
            <a:srcRect l="76605" t="35412" r="2871" b="40066"/>
            <a:stretch/>
          </p:blipFill>
          <p:spPr>
            <a:xfrm>
              <a:off x="930113" y="2109539"/>
              <a:ext cx="1440382" cy="1117654"/>
            </a:xfrm>
            <a:prstGeom prst="rect">
              <a:avLst/>
            </a:prstGeom>
          </p:spPr>
        </p:pic>
        <p:sp>
          <p:nvSpPr>
            <p:cNvPr id="31" name="CasellaDiTesto 30">
              <a:extLst>
                <a:ext uri="{FF2B5EF4-FFF2-40B4-BE49-F238E27FC236}">
                  <a16:creationId xmlns:a16="http://schemas.microsoft.com/office/drawing/2014/main" id="{55272DC4-43E0-001F-8FE6-25D5B0CF4CFB}"/>
                </a:ext>
              </a:extLst>
            </p:cNvPr>
            <p:cNvSpPr txBox="1"/>
            <p:nvPr/>
          </p:nvSpPr>
          <p:spPr>
            <a:xfrm>
              <a:off x="841572" y="1583413"/>
              <a:ext cx="4490766" cy="400110"/>
            </a:xfrm>
            <a:prstGeom prst="rect">
              <a:avLst/>
            </a:prstGeom>
            <a:noFill/>
          </p:spPr>
          <p:txBody>
            <a:bodyPr wrap="square" rtlCol="0">
              <a:spAutoFit/>
            </a:bodyPr>
            <a:lstStyle/>
            <a:p>
              <a:pPr algn="ctr"/>
              <a:r>
                <a:rPr lang="it-IT" sz="2000" b="1" dirty="0">
                  <a:solidFill>
                    <a:srgbClr val="002060"/>
                  </a:solidFill>
                </a:rPr>
                <a:t>Gain-Voltage </a:t>
              </a:r>
              <a:r>
                <a:rPr lang="it-IT" sz="2000" dirty="0">
                  <a:solidFill>
                    <a:srgbClr val="002060"/>
                  </a:solidFill>
                </a:rPr>
                <a:t>@ 290 K, 1 MIP</a:t>
              </a:r>
              <a:endParaRPr lang="en-GB" sz="2000" dirty="0">
                <a:solidFill>
                  <a:srgbClr val="002060"/>
                </a:solidFill>
              </a:endParaRPr>
            </a:p>
          </p:txBody>
        </p:sp>
      </p:grpSp>
      <p:sp>
        <p:nvSpPr>
          <p:cNvPr id="2" name="Footer Placeholder 5">
            <a:extLst>
              <a:ext uri="{FF2B5EF4-FFF2-40B4-BE49-F238E27FC236}">
                <a16:creationId xmlns:a16="http://schemas.microsoft.com/office/drawing/2014/main" id="{29911138-4415-DA25-9230-71A551626376}"/>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397042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B638A1-B672-6D2A-E263-00C870D7CC75}"/>
              </a:ext>
            </a:extLst>
          </p:cNvPr>
          <p:cNvSpPr>
            <a:spLocks noGrp="1"/>
          </p:cNvSpPr>
          <p:nvPr>
            <p:ph type="title"/>
          </p:nvPr>
        </p:nvSpPr>
        <p:spPr/>
        <p:txBody>
          <a:bodyPr>
            <a:normAutofit/>
          </a:bodyPr>
          <a:lstStyle/>
          <a:p>
            <a:r>
              <a:rPr lang="it-IT" dirty="0" err="1"/>
              <a:t>Simulation</a:t>
            </a:r>
            <a:r>
              <a:rPr lang="it-IT" dirty="0"/>
              <a:t> of 3D devices</a:t>
            </a:r>
          </a:p>
        </p:txBody>
      </p:sp>
      <p:pic>
        <p:nvPicPr>
          <p:cNvPr id="3" name="Immagine 2">
            <a:extLst>
              <a:ext uri="{FF2B5EF4-FFF2-40B4-BE49-F238E27FC236}">
                <a16:creationId xmlns:a16="http://schemas.microsoft.com/office/drawing/2014/main" id="{3A42AC1C-AA81-0C4C-4ED1-66ADB13B3928}"/>
              </a:ext>
            </a:extLst>
          </p:cNvPr>
          <p:cNvPicPr>
            <a:picLocks noChangeAspect="1"/>
          </p:cNvPicPr>
          <p:nvPr/>
        </p:nvPicPr>
        <p:blipFill rotWithShape="1">
          <a:blip r:embed="rId2"/>
          <a:srcRect t="14709" b="14563"/>
          <a:stretch/>
        </p:blipFill>
        <p:spPr>
          <a:xfrm>
            <a:off x="265105" y="1222743"/>
            <a:ext cx="11813481" cy="4954219"/>
          </a:xfrm>
          <a:prstGeom prst="rect">
            <a:avLst/>
          </a:prstGeom>
        </p:spPr>
      </p:pic>
      <p:sp>
        <p:nvSpPr>
          <p:cNvPr id="4" name="Segnaposto numero diapositiva 10">
            <a:extLst>
              <a:ext uri="{FF2B5EF4-FFF2-40B4-BE49-F238E27FC236}">
                <a16:creationId xmlns:a16="http://schemas.microsoft.com/office/drawing/2014/main" id="{F16B1FF0-5931-0EC7-A831-844130F756A5}"/>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6" name="Footer Placeholder 5">
            <a:extLst>
              <a:ext uri="{FF2B5EF4-FFF2-40B4-BE49-F238E27FC236}">
                <a16:creationId xmlns:a16="http://schemas.microsoft.com/office/drawing/2014/main" id="{52CC8E0E-2F87-8126-96FD-4797C44E09A4}"/>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2166596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24A2F7B8-DDEC-0295-C427-63BA6167DDED}"/>
              </a:ext>
            </a:extLst>
          </p:cNvPr>
          <p:cNvPicPr>
            <a:picLocks noChangeAspect="1"/>
          </p:cNvPicPr>
          <p:nvPr/>
        </p:nvPicPr>
        <p:blipFill>
          <a:blip r:embed="rId3"/>
          <a:stretch>
            <a:fillRect/>
          </a:stretch>
        </p:blipFill>
        <p:spPr>
          <a:xfrm>
            <a:off x="5032115" y="3460420"/>
            <a:ext cx="7016806" cy="2660400"/>
          </a:xfrm>
          <a:prstGeom prst="rect">
            <a:avLst/>
          </a:prstGeom>
        </p:spPr>
      </p:pic>
      <p:sp>
        <p:nvSpPr>
          <p:cNvPr id="18" name="Segnaposto numero diapositiva 5">
            <a:extLst>
              <a:ext uri="{FF2B5EF4-FFF2-40B4-BE49-F238E27FC236}">
                <a16:creationId xmlns:a16="http://schemas.microsoft.com/office/drawing/2014/main" id="{58711378-AE84-8F94-6488-AA7CC748213E}"/>
              </a:ext>
            </a:extLst>
          </p:cNvPr>
          <p:cNvSpPr>
            <a:spLocks noGrp="1"/>
          </p:cNvSpPr>
          <p:nvPr>
            <p:ph type="sldNum" sz="quarter" idx="10"/>
          </p:nvPr>
        </p:nvSpPr>
        <p:spPr>
          <a:xfrm>
            <a:off x="11592984" y="6377517"/>
            <a:ext cx="599016" cy="364067"/>
          </a:xfrm>
        </p:spPr>
        <p:txBody>
          <a:bodyPr/>
          <a:lstStyle/>
          <a:p>
            <a:pPr>
              <a:defRPr/>
            </a:pPr>
            <a:fld id="{10B602AE-1263-4FC7-AA68-871CB470B1F3}" type="slidenum">
              <a:rPr lang="en-US" altLang="it-IT" smtClean="0"/>
              <a:pPr>
                <a:defRPr/>
              </a:pPr>
              <a:t>8</a:t>
            </a:fld>
            <a:endParaRPr lang="en-US" altLang="it-IT" dirty="0"/>
          </a:p>
        </p:txBody>
      </p:sp>
      <p:sp>
        <p:nvSpPr>
          <p:cNvPr id="17" name="Title 2">
            <a:extLst>
              <a:ext uri="{FF2B5EF4-FFF2-40B4-BE49-F238E27FC236}">
                <a16:creationId xmlns:a16="http://schemas.microsoft.com/office/drawing/2014/main" id="{3016EE6A-96E8-B01A-5063-9A37C033CD41}"/>
              </a:ext>
            </a:extLst>
          </p:cNvPr>
          <p:cNvSpPr>
            <a:spLocks noGrp="1"/>
          </p:cNvSpPr>
          <p:nvPr>
            <p:ph type="title"/>
          </p:nvPr>
        </p:nvSpPr>
        <p:spPr>
          <a:xfrm>
            <a:off x="0" y="275573"/>
            <a:ext cx="12192000" cy="659705"/>
          </a:xfrm>
        </p:spPr>
        <p:txBody>
          <a:bodyPr>
            <a:normAutofit/>
          </a:bodyPr>
          <a:lstStyle/>
          <a:p>
            <a:r>
              <a:rPr lang="en-GB" dirty="0"/>
              <a:t>SIMULATED I-V – </a:t>
            </a:r>
            <a:r>
              <a:rPr lang="en-GB" i="1" dirty="0"/>
              <a:t>Bulk</a:t>
            </a:r>
            <a:r>
              <a:rPr lang="en-GB" dirty="0"/>
              <a:t> Damage Model</a:t>
            </a:r>
          </a:p>
        </p:txBody>
      </p:sp>
      <p:sp>
        <p:nvSpPr>
          <p:cNvPr id="19" name="CasellaDiTesto 18">
            <a:extLst>
              <a:ext uri="{FF2B5EF4-FFF2-40B4-BE49-F238E27FC236}">
                <a16:creationId xmlns:a16="http://schemas.microsoft.com/office/drawing/2014/main" id="{25A7D941-B14B-8563-EAC3-9ADE0F680B8B}"/>
              </a:ext>
            </a:extLst>
          </p:cNvPr>
          <p:cNvSpPr txBox="1"/>
          <p:nvPr/>
        </p:nvSpPr>
        <p:spPr>
          <a:xfrm>
            <a:off x="114300" y="1003493"/>
            <a:ext cx="11961283" cy="461665"/>
          </a:xfrm>
          <a:prstGeom prst="rect">
            <a:avLst/>
          </a:prstGeom>
          <a:noFill/>
        </p:spPr>
        <p:txBody>
          <a:bodyPr wrap="square" rtlCol="0">
            <a:spAutoFit/>
          </a:bodyPr>
          <a:lstStyle/>
          <a:p>
            <a:pPr marL="380990" indent="-380990">
              <a:buFont typeface="Wingdings" panose="05000000000000000000" pitchFamily="2" charset="2"/>
              <a:buChar char="ü"/>
              <a:defRPr/>
            </a:pPr>
            <a:r>
              <a:rPr lang="it-IT" sz="2400" dirty="0">
                <a:solidFill>
                  <a:srgbClr val="002060"/>
                </a:solidFill>
              </a:rPr>
              <a:t>Post-</a:t>
            </a:r>
            <a:r>
              <a:rPr lang="it-IT" sz="2400" dirty="0" err="1">
                <a:solidFill>
                  <a:srgbClr val="002060"/>
                </a:solidFill>
              </a:rPr>
              <a:t>irr</a:t>
            </a:r>
            <a:r>
              <a:rPr lang="it-IT" sz="2400" dirty="0">
                <a:solidFill>
                  <a:srgbClr val="002060"/>
                </a:solidFill>
              </a:rPr>
              <a:t>.</a:t>
            </a:r>
            <a:endParaRPr lang="en-GB" sz="2400" dirty="0"/>
          </a:p>
        </p:txBody>
      </p:sp>
      <p:sp>
        <p:nvSpPr>
          <p:cNvPr id="22" name="CasellaDiTesto 8">
            <a:extLst>
              <a:ext uri="{FF2B5EF4-FFF2-40B4-BE49-F238E27FC236}">
                <a16:creationId xmlns:a16="http://schemas.microsoft.com/office/drawing/2014/main" id="{692B7AC5-99A5-93B3-11B6-0DA22AF034BF}"/>
              </a:ext>
            </a:extLst>
          </p:cNvPr>
          <p:cNvSpPr txBox="1">
            <a:spLocks noChangeArrowheads="1"/>
          </p:cNvSpPr>
          <p:nvPr/>
        </p:nvSpPr>
        <p:spPr bwMode="auto">
          <a:xfrm>
            <a:off x="2536371" y="6051551"/>
            <a:ext cx="9539213" cy="423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defTabSz="609585" eaLnBrk="0" fontAlgn="base" hangingPunct="0">
              <a:lnSpc>
                <a:spcPct val="150000"/>
              </a:lnSpc>
              <a:spcBef>
                <a:spcPct val="0"/>
              </a:spcBef>
              <a:spcAft>
                <a:spcPct val="0"/>
              </a:spcAft>
            </a:pPr>
            <a:r>
              <a:rPr lang="en-GB" altLang="it-IT" sz="1600" b="1" dirty="0">
                <a:solidFill>
                  <a:srgbClr val="002060"/>
                </a:solidFill>
              </a:rPr>
              <a:t>van </a:t>
            </a:r>
            <a:r>
              <a:rPr lang="en-GB" altLang="it-IT" sz="1600" b="1" dirty="0" err="1">
                <a:solidFill>
                  <a:srgbClr val="002060"/>
                </a:solidFill>
              </a:rPr>
              <a:t>Overstraeten</a:t>
            </a:r>
            <a:r>
              <a:rPr lang="en-GB" altLang="it-IT" sz="1600" b="1" dirty="0">
                <a:solidFill>
                  <a:srgbClr val="002060"/>
                </a:solidFill>
              </a:rPr>
              <a:t> - de Man</a:t>
            </a:r>
            <a:r>
              <a:rPr lang="en-GB" altLang="it-IT" sz="1600" dirty="0">
                <a:solidFill>
                  <a:srgbClr val="002060"/>
                </a:solidFill>
              </a:rPr>
              <a:t> model. Temperature </a:t>
            </a:r>
            <a:r>
              <a:rPr lang="en-GB" altLang="it-IT" sz="1600" b="1" dirty="0">
                <a:solidFill>
                  <a:srgbClr val="002060"/>
                </a:solidFill>
              </a:rPr>
              <a:t>248 K</a:t>
            </a:r>
          </a:p>
        </p:txBody>
      </p:sp>
      <p:graphicFrame>
        <p:nvGraphicFramePr>
          <p:cNvPr id="9" name="表格 5">
            <a:extLst>
              <a:ext uri="{FF2B5EF4-FFF2-40B4-BE49-F238E27FC236}">
                <a16:creationId xmlns:a16="http://schemas.microsoft.com/office/drawing/2014/main" id="{B4A92A5C-7470-3B3F-5B1C-81F40B7068BA}"/>
              </a:ext>
            </a:extLst>
          </p:cNvPr>
          <p:cNvGraphicFramePr>
            <a:graphicFrameLocks noGrp="1"/>
          </p:cNvGraphicFramePr>
          <p:nvPr/>
        </p:nvGraphicFramePr>
        <p:xfrm>
          <a:off x="293920" y="2150266"/>
          <a:ext cx="4591050" cy="1101090"/>
        </p:xfrm>
        <a:graphic>
          <a:graphicData uri="http://schemas.openxmlformats.org/drawingml/2006/table">
            <a:tbl>
              <a:tblPr firstRow="1" firstCol="1" bandRow="1"/>
              <a:tblGrid>
                <a:gridCol w="962025">
                  <a:extLst>
                    <a:ext uri="{9D8B030D-6E8A-4147-A177-3AD203B41FA5}">
                      <a16:colId xmlns:a16="http://schemas.microsoft.com/office/drawing/2014/main" val="1841131112"/>
                    </a:ext>
                  </a:extLst>
                </a:gridCol>
                <a:gridCol w="1076325">
                  <a:extLst>
                    <a:ext uri="{9D8B030D-6E8A-4147-A177-3AD203B41FA5}">
                      <a16:colId xmlns:a16="http://schemas.microsoft.com/office/drawing/2014/main" val="1986320783"/>
                    </a:ext>
                  </a:extLst>
                </a:gridCol>
                <a:gridCol w="1304925">
                  <a:extLst>
                    <a:ext uri="{9D8B030D-6E8A-4147-A177-3AD203B41FA5}">
                      <a16:colId xmlns:a16="http://schemas.microsoft.com/office/drawing/2014/main" val="3939774841"/>
                    </a:ext>
                  </a:extLst>
                </a:gridCol>
                <a:gridCol w="1247775">
                  <a:extLst>
                    <a:ext uri="{9D8B030D-6E8A-4147-A177-3AD203B41FA5}">
                      <a16:colId xmlns:a16="http://schemas.microsoft.com/office/drawing/2014/main" val="3412178115"/>
                    </a:ext>
                  </a:extLst>
                </a:gridCol>
              </a:tblGrid>
              <a:tr h="592455">
                <a:tc>
                  <a:txBody>
                    <a:bodyPr/>
                    <a:lstStyle/>
                    <a:p>
                      <a:pPr algn="ctr" fontAlgn="ctr"/>
                      <a:r>
                        <a:rPr lang="en-US"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Structure</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α</a:t>
                      </a:r>
                      <a:r>
                        <a:rPr lang="en-US" sz="1400" b="1" kern="100" baseline="300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 </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Experiment</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(10</a:t>
                      </a:r>
                      <a:r>
                        <a:rPr lang="en-US" sz="1400" b="1" kern="100" baseline="300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-17</a:t>
                      </a: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A/cm)</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α</a:t>
                      </a:r>
                      <a:r>
                        <a:rPr lang="it-IT" sz="1400" b="1" kern="100" baseline="300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 </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it-IT"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Perugia Model</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it-IT"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(10</a:t>
                      </a:r>
                      <a:r>
                        <a:rPr lang="it-IT" sz="1400" b="1" kern="100" baseline="300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-17</a:t>
                      </a:r>
                      <a:r>
                        <a:rPr lang="it-IT"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A/cm)</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α</a:t>
                      </a:r>
                      <a:r>
                        <a:rPr lang="it-IT" sz="1400" b="1" kern="100" baseline="300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 </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it-IT"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CERN Model</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it-IT"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(10</a:t>
                      </a:r>
                      <a:r>
                        <a:rPr lang="it-IT" sz="1400" b="1" kern="100" baseline="300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-17</a:t>
                      </a:r>
                      <a:r>
                        <a:rPr lang="it-IT"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A/cm)</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9571472"/>
                  </a:ext>
                </a:extLst>
              </a:tr>
              <a:tr h="150495">
                <a:tc>
                  <a:txBody>
                    <a:bodyPr/>
                    <a:lstStyle/>
                    <a:p>
                      <a:pPr algn="ctr" fontAlgn="ctr"/>
                      <a:r>
                        <a:rPr lang="en-US" sz="1400"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50×50-1E</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 6.92</a:t>
                      </a:r>
                      <a:r>
                        <a:rPr lang="en-US" altLang="zh-CN"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±1.14</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5.92</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4.90</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7560979"/>
                  </a:ext>
                </a:extLst>
              </a:tr>
              <a:tr h="228600">
                <a:tc>
                  <a:txBody>
                    <a:bodyPr/>
                    <a:lstStyle/>
                    <a:p>
                      <a:pPr algn="ctr" fontAlgn="ctr"/>
                      <a:r>
                        <a:rPr lang="en-US"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25×100-1E</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 4.25</a:t>
                      </a:r>
                      <a:r>
                        <a:rPr lang="en-US" altLang="zh-CN"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±0.91</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5.74 </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4.22 </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05295"/>
                  </a:ext>
                </a:extLst>
              </a:tr>
            </a:tbl>
          </a:graphicData>
        </a:graphic>
      </p:graphicFrame>
      <p:sp>
        <p:nvSpPr>
          <p:cNvPr id="10" name="Rectangle 1">
            <a:extLst>
              <a:ext uri="{FF2B5EF4-FFF2-40B4-BE49-F238E27FC236}">
                <a16:creationId xmlns:a16="http://schemas.microsoft.com/office/drawing/2014/main" id="{1A04F7CE-BFE0-988D-F561-F686FBB0CA58}"/>
              </a:ext>
            </a:extLst>
          </p:cNvPr>
          <p:cNvSpPr>
            <a:spLocks noChangeArrowheads="1"/>
          </p:cNvSpPr>
          <p:nvPr/>
        </p:nvSpPr>
        <p:spPr bwMode="auto">
          <a:xfrm>
            <a:off x="546024" y="1847916"/>
            <a:ext cx="398754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1400" b="0" i="1"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Calculated Damage Rate at V</a:t>
            </a:r>
            <a:r>
              <a:rPr kumimoji="0" lang="en-US" altLang="zh-CN" sz="1400" b="0" i="1" u="none" strike="noStrike" kern="1200" cap="none" spc="0" normalizeH="0" baseline="-2500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b</a:t>
            </a:r>
            <a:r>
              <a:rPr kumimoji="0" lang="en-US" altLang="zh-CN" sz="1400" b="0" i="1"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=100V, T=20</a:t>
            </a:r>
            <a:r>
              <a:rPr kumimoji="0" lang="zh-CN" altLang="en-US" sz="1400" b="0" i="1"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rPr>
              <a:t>℃</a:t>
            </a:r>
            <a:endParaRPr kumimoji="0" lang="en-US" altLang="zh-CN" sz="1400" b="0" i="1" u="none" strike="noStrike" kern="1200" cap="none" spc="0" normalizeH="0" baseline="0" noProof="0" dirty="0">
              <a:ln>
                <a:noFill/>
              </a:ln>
              <a:solidFill>
                <a:srgbClr val="002060"/>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14" name="表格 4">
            <a:extLst>
              <a:ext uri="{FF2B5EF4-FFF2-40B4-BE49-F238E27FC236}">
                <a16:creationId xmlns:a16="http://schemas.microsoft.com/office/drawing/2014/main" id="{41652105-F403-CFF5-47F8-04B11DC56D17}"/>
              </a:ext>
            </a:extLst>
          </p:cNvPr>
          <p:cNvGraphicFramePr>
            <a:graphicFrameLocks noGrp="1"/>
          </p:cNvGraphicFramePr>
          <p:nvPr/>
        </p:nvGraphicFramePr>
        <p:xfrm>
          <a:off x="299839" y="4462283"/>
          <a:ext cx="4585132" cy="1095375"/>
        </p:xfrm>
        <a:graphic>
          <a:graphicData uri="http://schemas.openxmlformats.org/drawingml/2006/table">
            <a:tbl>
              <a:tblPr firstRow="1" firstCol="1" bandRow="1"/>
              <a:tblGrid>
                <a:gridCol w="966986">
                  <a:extLst>
                    <a:ext uri="{9D8B030D-6E8A-4147-A177-3AD203B41FA5}">
                      <a16:colId xmlns:a16="http://schemas.microsoft.com/office/drawing/2014/main" val="1841131112"/>
                    </a:ext>
                  </a:extLst>
                </a:gridCol>
                <a:gridCol w="1066800">
                  <a:extLst>
                    <a:ext uri="{9D8B030D-6E8A-4147-A177-3AD203B41FA5}">
                      <a16:colId xmlns:a16="http://schemas.microsoft.com/office/drawing/2014/main" val="1986320783"/>
                    </a:ext>
                  </a:extLst>
                </a:gridCol>
                <a:gridCol w="1295400">
                  <a:extLst>
                    <a:ext uri="{9D8B030D-6E8A-4147-A177-3AD203B41FA5}">
                      <a16:colId xmlns:a16="http://schemas.microsoft.com/office/drawing/2014/main" val="3939774841"/>
                    </a:ext>
                  </a:extLst>
                </a:gridCol>
                <a:gridCol w="1255946">
                  <a:extLst>
                    <a:ext uri="{9D8B030D-6E8A-4147-A177-3AD203B41FA5}">
                      <a16:colId xmlns:a16="http://schemas.microsoft.com/office/drawing/2014/main" val="3412178115"/>
                    </a:ext>
                  </a:extLst>
                </a:gridCol>
              </a:tblGrid>
              <a:tr h="592455">
                <a:tc>
                  <a:txBody>
                    <a:bodyPr/>
                    <a:lstStyle/>
                    <a:p>
                      <a:pPr algn="ctr" fontAlgn="ctr"/>
                      <a:r>
                        <a:rPr lang="en-US"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Structure</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α</a:t>
                      </a:r>
                      <a:r>
                        <a:rPr lang="en-US" sz="1400" b="1" kern="100" baseline="300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 </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Experiment</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(10</a:t>
                      </a:r>
                      <a:r>
                        <a:rPr lang="en-US" sz="1400" b="1" kern="100" baseline="300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-17</a:t>
                      </a: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A/cm)</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α</a:t>
                      </a:r>
                      <a:r>
                        <a:rPr lang="it-IT" sz="1400" b="1" kern="100" baseline="300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 </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it-IT"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Perugia Model</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it-IT"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(10</a:t>
                      </a:r>
                      <a:r>
                        <a:rPr lang="it-IT" sz="1400" b="1" kern="100" baseline="300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-17</a:t>
                      </a:r>
                      <a:r>
                        <a:rPr lang="it-IT" sz="1400" b="1" kern="10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A/cm)</a:t>
                      </a:r>
                      <a:endParaRPr lang="zh-CN" sz="1400" kern="10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α</a:t>
                      </a:r>
                      <a:r>
                        <a:rPr lang="it-IT" sz="1400" b="1" kern="100" baseline="300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 </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it-IT"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CERN Model</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p>
                      <a:pPr algn="ctr" fontAlgn="ctr"/>
                      <a:r>
                        <a:rPr lang="it-IT"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(10</a:t>
                      </a:r>
                      <a:r>
                        <a:rPr lang="it-IT" sz="1400" b="1" kern="100" baseline="300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-17</a:t>
                      </a:r>
                      <a:r>
                        <a:rPr lang="it-IT" sz="1400" b="1"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A/cm)</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9571472"/>
                  </a:ext>
                </a:extLst>
              </a:tr>
              <a:tr h="197485">
                <a:tc>
                  <a:txBody>
                    <a:bodyPr/>
                    <a:lstStyle/>
                    <a:p>
                      <a:pPr algn="ctr" fontAlgn="ctr"/>
                      <a:r>
                        <a:rPr lang="en-US"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50×50-1E</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4.41</a:t>
                      </a:r>
                      <a:r>
                        <a:rPr lang="en-US" altLang="zh-CN"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a:t>
                      </a: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 0.36</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5.91</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altLang="zh-CN"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5.14</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0665470"/>
                  </a:ext>
                </a:extLst>
              </a:tr>
              <a:tr h="160655">
                <a:tc>
                  <a:txBody>
                    <a:bodyPr/>
                    <a:lstStyle/>
                    <a:p>
                      <a:pPr algn="ctr" fontAlgn="ctr"/>
                      <a:r>
                        <a:rPr lang="en-US"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25×100-1E</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3.87</a:t>
                      </a:r>
                      <a:r>
                        <a:rPr lang="en-US" altLang="zh-CN" sz="1400" kern="100" dirty="0">
                          <a:solidFill>
                            <a:srgbClr val="002060"/>
                          </a:solidFill>
                          <a:effectLst/>
                          <a:latin typeface="Times New Roman" panose="02020603050405020304" pitchFamily="18" charset="0"/>
                          <a:ea typeface="+mn-ea"/>
                          <a:cs typeface="Times New Roman" panose="02020603050405020304" pitchFamily="18" charset="0"/>
                        </a:rPr>
                        <a:t>±0.43</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5.54</a:t>
                      </a:r>
                      <a:endParaRPr lang="zh-CN" sz="1400" kern="100" dirty="0">
                        <a:solidFill>
                          <a:srgbClr val="002060"/>
                        </a:solidFill>
                        <a:effectLst/>
                        <a:latin typeface="等线" panose="02010600030101010101" pitchFamily="2" charset="-122"/>
                        <a:ea typeface="等线" panose="02010600030101010101" pitchFamily="2"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it-IT" altLang="zh-CN" sz="1400" kern="100" dirty="0">
                          <a:solidFill>
                            <a:srgbClr val="002060"/>
                          </a:solidFill>
                          <a:effectLst/>
                          <a:latin typeface="Times New Roman" panose="02020603050405020304" pitchFamily="18" charset="0"/>
                          <a:ea typeface="等线" panose="02010600030101010101" pitchFamily="2" charset="-122"/>
                          <a:cs typeface="Times New Roman" panose="02020603050405020304" pitchFamily="18" charset="0"/>
                        </a:rPr>
                        <a:t>4.09</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0873467"/>
                  </a:ext>
                </a:extLst>
              </a:tr>
            </a:tbl>
          </a:graphicData>
        </a:graphic>
      </p:graphicFrame>
      <p:pic>
        <p:nvPicPr>
          <p:cNvPr id="3" name="Immagine 2">
            <a:extLst>
              <a:ext uri="{FF2B5EF4-FFF2-40B4-BE49-F238E27FC236}">
                <a16:creationId xmlns:a16="http://schemas.microsoft.com/office/drawing/2014/main" id="{6765E784-C6DE-7F11-E67D-6A40AF1A575F}"/>
              </a:ext>
            </a:extLst>
          </p:cNvPr>
          <p:cNvPicPr>
            <a:picLocks noChangeAspect="1"/>
          </p:cNvPicPr>
          <p:nvPr/>
        </p:nvPicPr>
        <p:blipFill>
          <a:blip r:embed="rId4"/>
          <a:stretch>
            <a:fillRect/>
          </a:stretch>
        </p:blipFill>
        <p:spPr>
          <a:xfrm>
            <a:off x="10288496" y="5964802"/>
            <a:ext cx="1212735" cy="838122"/>
          </a:xfrm>
          <a:prstGeom prst="rect">
            <a:avLst/>
          </a:prstGeom>
        </p:spPr>
      </p:pic>
      <p:sp>
        <p:nvSpPr>
          <p:cNvPr id="13" name="Rettangolo 12">
            <a:extLst>
              <a:ext uri="{FF2B5EF4-FFF2-40B4-BE49-F238E27FC236}">
                <a16:creationId xmlns:a16="http://schemas.microsoft.com/office/drawing/2014/main" id="{D945B632-1C5F-95F8-5EE0-20BF1B8B1D6D}"/>
              </a:ext>
            </a:extLst>
          </p:cNvPr>
          <p:cNvSpPr/>
          <p:nvPr/>
        </p:nvSpPr>
        <p:spPr>
          <a:xfrm>
            <a:off x="10517324" y="6430831"/>
            <a:ext cx="147637" cy="149467"/>
          </a:xfrm>
          <a:prstGeom prst="rect">
            <a:avLst/>
          </a:prstGeom>
          <a:solidFill>
            <a:srgbClr val="A8FFFF"/>
          </a:solidFill>
          <a:ln>
            <a:solidFill>
              <a:srgbClr val="A8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Connettore diritto 10">
            <a:extLst>
              <a:ext uri="{FF2B5EF4-FFF2-40B4-BE49-F238E27FC236}">
                <a16:creationId xmlns:a16="http://schemas.microsoft.com/office/drawing/2014/main" id="{2005F8DF-6918-012E-2A24-9C2EA7690B3D}"/>
              </a:ext>
            </a:extLst>
          </p:cNvPr>
          <p:cNvCxnSpPr/>
          <p:nvPr/>
        </p:nvCxnSpPr>
        <p:spPr>
          <a:xfrm>
            <a:off x="10461613" y="6509609"/>
            <a:ext cx="252000" cy="0"/>
          </a:xfrm>
          <a:prstGeom prst="line">
            <a:avLst/>
          </a:prstGeom>
          <a:ln w="28575">
            <a:solidFill>
              <a:srgbClr val="002060"/>
            </a:solidFill>
            <a:prstDash val="sysDot"/>
          </a:ln>
        </p:spPr>
        <p:style>
          <a:lnRef idx="1">
            <a:schemeClr val="accent1"/>
          </a:lnRef>
          <a:fillRef idx="0">
            <a:schemeClr val="accent1"/>
          </a:fillRef>
          <a:effectRef idx="0">
            <a:schemeClr val="accent1"/>
          </a:effectRef>
          <a:fontRef idx="minor">
            <a:schemeClr val="tx1"/>
          </a:fontRef>
        </p:style>
      </p:cxnSp>
      <p:sp>
        <p:nvSpPr>
          <p:cNvPr id="15" name="Rettangolo 14">
            <a:extLst>
              <a:ext uri="{FF2B5EF4-FFF2-40B4-BE49-F238E27FC236}">
                <a16:creationId xmlns:a16="http://schemas.microsoft.com/office/drawing/2014/main" id="{784ED466-503E-C53F-CB84-BE48003D0C84}"/>
              </a:ext>
            </a:extLst>
          </p:cNvPr>
          <p:cNvSpPr/>
          <p:nvPr/>
        </p:nvSpPr>
        <p:spPr>
          <a:xfrm>
            <a:off x="9358493" y="3559260"/>
            <a:ext cx="2099733" cy="1842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ttangolo 15">
            <a:extLst>
              <a:ext uri="{FF2B5EF4-FFF2-40B4-BE49-F238E27FC236}">
                <a16:creationId xmlns:a16="http://schemas.microsoft.com/office/drawing/2014/main" id="{75246718-AC3B-3B24-8FF7-60B430B52D35}"/>
              </a:ext>
            </a:extLst>
          </p:cNvPr>
          <p:cNvSpPr/>
          <p:nvPr/>
        </p:nvSpPr>
        <p:spPr>
          <a:xfrm>
            <a:off x="5813778" y="3559260"/>
            <a:ext cx="2099733" cy="1842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Immagine 1">
            <a:extLst>
              <a:ext uri="{FF2B5EF4-FFF2-40B4-BE49-F238E27FC236}">
                <a16:creationId xmlns:a16="http://schemas.microsoft.com/office/drawing/2014/main" id="{082D3B89-D40B-3ADD-DEDC-4767C9D71004}"/>
              </a:ext>
            </a:extLst>
          </p:cNvPr>
          <p:cNvPicPr>
            <a:picLocks noChangeAspect="1"/>
          </p:cNvPicPr>
          <p:nvPr/>
        </p:nvPicPr>
        <p:blipFill>
          <a:blip r:embed="rId5"/>
          <a:stretch>
            <a:fillRect/>
          </a:stretch>
        </p:blipFill>
        <p:spPr>
          <a:xfrm>
            <a:off x="5032115" y="1044515"/>
            <a:ext cx="7071756" cy="2659748"/>
          </a:xfrm>
          <a:prstGeom prst="rect">
            <a:avLst/>
          </a:prstGeom>
        </p:spPr>
      </p:pic>
      <p:sp>
        <p:nvSpPr>
          <p:cNvPr id="56" name="CasellaDiTesto 55">
            <a:extLst>
              <a:ext uri="{FF2B5EF4-FFF2-40B4-BE49-F238E27FC236}">
                <a16:creationId xmlns:a16="http://schemas.microsoft.com/office/drawing/2014/main" id="{9537EF80-1687-DD66-3C0E-D89B8E2F0080}"/>
              </a:ext>
            </a:extLst>
          </p:cNvPr>
          <p:cNvSpPr txBox="1"/>
          <p:nvPr/>
        </p:nvSpPr>
        <p:spPr>
          <a:xfrm rot="20675199">
            <a:off x="4103253" y="1070062"/>
            <a:ext cx="1246833" cy="748795"/>
          </a:xfrm>
          <a:prstGeom prst="rect">
            <a:avLst/>
          </a:prstGeom>
          <a:noFill/>
        </p:spPr>
        <p:txBody>
          <a:bodyPr wrap="square" rtlCol="0">
            <a:spAutoFit/>
          </a:bodyPr>
          <a:lstStyle/>
          <a:p>
            <a:pPr algn="ctr"/>
            <a:r>
              <a:rPr lang="it-IT" sz="2133" b="1" dirty="0">
                <a:solidFill>
                  <a:srgbClr val="FF0000"/>
                </a:solidFill>
              </a:rPr>
              <a:t>1,0E16 </a:t>
            </a:r>
            <a:br>
              <a:rPr lang="it-IT" sz="2133" b="1" dirty="0">
                <a:solidFill>
                  <a:srgbClr val="FF0000"/>
                </a:solidFill>
              </a:rPr>
            </a:br>
            <a:r>
              <a:rPr lang="it-IT" sz="2133" b="1" dirty="0">
                <a:solidFill>
                  <a:srgbClr val="FF0000"/>
                </a:solidFill>
              </a:rPr>
              <a:t>n</a:t>
            </a:r>
            <a:r>
              <a:rPr lang="it-IT" sz="2133" b="1" baseline="-25000" dirty="0">
                <a:solidFill>
                  <a:srgbClr val="FF0000"/>
                </a:solidFill>
              </a:rPr>
              <a:t>eq</a:t>
            </a:r>
            <a:r>
              <a:rPr lang="it-IT" sz="2133" b="1" dirty="0">
                <a:solidFill>
                  <a:srgbClr val="FF0000"/>
                </a:solidFill>
              </a:rPr>
              <a:t>/cm</a:t>
            </a:r>
            <a:r>
              <a:rPr lang="it-IT" sz="2133" b="1" baseline="30000" dirty="0">
                <a:solidFill>
                  <a:srgbClr val="FF0000"/>
                </a:solidFill>
              </a:rPr>
              <a:t>2</a:t>
            </a:r>
            <a:endParaRPr lang="en-GB" sz="2133" b="1" baseline="30000" dirty="0">
              <a:solidFill>
                <a:srgbClr val="FF0000"/>
              </a:solidFill>
            </a:endParaRPr>
          </a:p>
        </p:txBody>
      </p:sp>
      <p:sp>
        <p:nvSpPr>
          <p:cNvPr id="23" name="Rettangolo 22">
            <a:extLst>
              <a:ext uri="{FF2B5EF4-FFF2-40B4-BE49-F238E27FC236}">
                <a16:creationId xmlns:a16="http://schemas.microsoft.com/office/drawing/2014/main" id="{8FFAE9D0-D000-D657-60B2-18C50F606171}"/>
              </a:ext>
            </a:extLst>
          </p:cNvPr>
          <p:cNvSpPr/>
          <p:nvPr/>
        </p:nvSpPr>
        <p:spPr>
          <a:xfrm>
            <a:off x="9358493" y="1154725"/>
            <a:ext cx="2099733" cy="1842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ttangolo 24">
            <a:extLst>
              <a:ext uri="{FF2B5EF4-FFF2-40B4-BE49-F238E27FC236}">
                <a16:creationId xmlns:a16="http://schemas.microsoft.com/office/drawing/2014/main" id="{37152CD8-4DCC-8CFF-AB91-6F9D824803EC}"/>
              </a:ext>
            </a:extLst>
          </p:cNvPr>
          <p:cNvSpPr/>
          <p:nvPr/>
        </p:nvSpPr>
        <p:spPr>
          <a:xfrm>
            <a:off x="5813778" y="1154725"/>
            <a:ext cx="2099733" cy="1842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CasellaDiTesto 37">
            <a:extLst>
              <a:ext uri="{FF2B5EF4-FFF2-40B4-BE49-F238E27FC236}">
                <a16:creationId xmlns:a16="http://schemas.microsoft.com/office/drawing/2014/main" id="{6E61D633-A0B0-D9DA-FE33-7E3CB6E5FB54}"/>
              </a:ext>
            </a:extLst>
          </p:cNvPr>
          <p:cNvSpPr txBox="1"/>
          <p:nvPr/>
        </p:nvSpPr>
        <p:spPr>
          <a:xfrm>
            <a:off x="8982076" y="963529"/>
            <a:ext cx="2788216" cy="420564"/>
          </a:xfrm>
          <a:prstGeom prst="rect">
            <a:avLst/>
          </a:prstGeom>
          <a:noFill/>
        </p:spPr>
        <p:txBody>
          <a:bodyPr wrap="square" rtlCol="0">
            <a:spAutoFit/>
          </a:bodyPr>
          <a:lstStyle/>
          <a:p>
            <a:pPr algn="ctr"/>
            <a:r>
              <a:rPr lang="it-IT" sz="2133" b="1" dirty="0">
                <a:solidFill>
                  <a:srgbClr val="002060"/>
                </a:solidFill>
                <a:latin typeface="Calibri" panose="020F0502020204030204" pitchFamily="34" charset="0"/>
                <a:ea typeface="Calibri" panose="020F0502020204030204" pitchFamily="34" charset="0"/>
                <a:cs typeface="Calibri" panose="020F0502020204030204" pitchFamily="34" charset="0"/>
              </a:rPr>
              <a:t>I-V, </a:t>
            </a:r>
            <a:r>
              <a:rPr lang="it-IT" sz="2133" dirty="0">
                <a:solidFill>
                  <a:srgbClr val="002060"/>
                </a:solidFill>
                <a:latin typeface="Calibri" panose="020F0502020204030204" pitchFamily="34" charset="0"/>
                <a:ea typeface="Calibri" panose="020F0502020204030204" pitchFamily="34" charset="0"/>
                <a:cs typeface="Calibri" panose="020F0502020204030204" pitchFamily="34" charset="0"/>
              </a:rPr>
              <a:t>25x100-1E</a:t>
            </a:r>
            <a:endParaRPr lang="en-GB" sz="2133"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8" name="CasellaDiTesto 7">
            <a:extLst>
              <a:ext uri="{FF2B5EF4-FFF2-40B4-BE49-F238E27FC236}">
                <a16:creationId xmlns:a16="http://schemas.microsoft.com/office/drawing/2014/main" id="{1E25DD46-8E3A-8328-66A6-A97AAA6BB08E}"/>
              </a:ext>
            </a:extLst>
          </p:cNvPr>
          <p:cNvSpPr txBox="1"/>
          <p:nvPr/>
        </p:nvSpPr>
        <p:spPr>
          <a:xfrm>
            <a:off x="5467351" y="963529"/>
            <a:ext cx="2788216" cy="420564"/>
          </a:xfrm>
          <a:prstGeom prst="rect">
            <a:avLst/>
          </a:prstGeom>
          <a:noFill/>
        </p:spPr>
        <p:txBody>
          <a:bodyPr wrap="square" rtlCol="0">
            <a:spAutoFit/>
          </a:bodyPr>
          <a:lstStyle/>
          <a:p>
            <a:pPr algn="ctr"/>
            <a:r>
              <a:rPr lang="it-IT" sz="2133" b="1" dirty="0">
                <a:solidFill>
                  <a:srgbClr val="002060"/>
                </a:solidFill>
                <a:latin typeface="Calibri" panose="020F0502020204030204" pitchFamily="34" charset="0"/>
                <a:ea typeface="Calibri" panose="020F0502020204030204" pitchFamily="34" charset="0"/>
                <a:cs typeface="Calibri" panose="020F0502020204030204" pitchFamily="34" charset="0"/>
              </a:rPr>
              <a:t>I-V, </a:t>
            </a:r>
            <a:r>
              <a:rPr lang="it-IT" sz="2133" dirty="0">
                <a:solidFill>
                  <a:srgbClr val="002060"/>
                </a:solidFill>
                <a:latin typeface="Calibri" panose="020F0502020204030204" pitchFamily="34" charset="0"/>
                <a:ea typeface="Calibri" panose="020F0502020204030204" pitchFamily="34" charset="0"/>
                <a:cs typeface="Calibri" panose="020F0502020204030204" pitchFamily="34" charset="0"/>
              </a:rPr>
              <a:t>50x50-1E</a:t>
            </a:r>
            <a:endParaRPr lang="en-GB" sz="2133" dirty="0">
              <a:solidFill>
                <a:srgbClr val="002060"/>
              </a:solidFill>
              <a:latin typeface="Calibri" panose="020F0502020204030204" pitchFamily="34" charset="0"/>
              <a:ea typeface="Calibri" panose="020F0502020204030204" pitchFamily="34" charset="0"/>
              <a:cs typeface="Calibri" panose="020F0502020204030204" pitchFamily="34" charset="0"/>
            </a:endParaRPr>
          </a:p>
        </p:txBody>
      </p:sp>
      <p:sp>
        <p:nvSpPr>
          <p:cNvPr id="55" name="CasellaDiTesto 54">
            <a:extLst>
              <a:ext uri="{FF2B5EF4-FFF2-40B4-BE49-F238E27FC236}">
                <a16:creationId xmlns:a16="http://schemas.microsoft.com/office/drawing/2014/main" id="{7E80BFF6-4ABE-E5F7-5F69-82B3B77ACF99}"/>
              </a:ext>
            </a:extLst>
          </p:cNvPr>
          <p:cNvSpPr txBox="1"/>
          <p:nvPr/>
        </p:nvSpPr>
        <p:spPr>
          <a:xfrm rot="20675199">
            <a:off x="4134789" y="3487508"/>
            <a:ext cx="1212106" cy="748795"/>
          </a:xfrm>
          <a:prstGeom prst="rect">
            <a:avLst/>
          </a:prstGeom>
          <a:noFill/>
        </p:spPr>
        <p:txBody>
          <a:bodyPr wrap="square" rtlCol="0">
            <a:spAutoFit/>
          </a:bodyPr>
          <a:lstStyle/>
          <a:p>
            <a:pPr algn="ctr"/>
            <a:r>
              <a:rPr lang="it-IT" sz="2133" b="1" dirty="0">
                <a:solidFill>
                  <a:srgbClr val="FF0000"/>
                </a:solidFill>
              </a:rPr>
              <a:t>1,5E16 </a:t>
            </a:r>
            <a:br>
              <a:rPr lang="it-IT" sz="2133" b="1" dirty="0">
                <a:solidFill>
                  <a:srgbClr val="FF0000"/>
                </a:solidFill>
              </a:rPr>
            </a:br>
            <a:r>
              <a:rPr lang="it-IT" sz="2133" b="1" dirty="0">
                <a:solidFill>
                  <a:srgbClr val="FF0000"/>
                </a:solidFill>
              </a:rPr>
              <a:t>n</a:t>
            </a:r>
            <a:r>
              <a:rPr lang="it-IT" sz="2133" b="1" baseline="-25000" dirty="0">
                <a:solidFill>
                  <a:srgbClr val="FF0000"/>
                </a:solidFill>
              </a:rPr>
              <a:t>eq</a:t>
            </a:r>
            <a:r>
              <a:rPr lang="it-IT" sz="2133" b="1" dirty="0">
                <a:solidFill>
                  <a:srgbClr val="FF0000"/>
                </a:solidFill>
              </a:rPr>
              <a:t>/cm</a:t>
            </a:r>
            <a:r>
              <a:rPr lang="it-IT" sz="2133" b="1" baseline="30000" dirty="0">
                <a:solidFill>
                  <a:srgbClr val="FF0000"/>
                </a:solidFill>
              </a:rPr>
              <a:t>2</a:t>
            </a:r>
            <a:endParaRPr lang="en-GB" sz="2133" b="1" baseline="30000" dirty="0">
              <a:solidFill>
                <a:srgbClr val="FF0000"/>
              </a:solidFill>
            </a:endParaRPr>
          </a:p>
        </p:txBody>
      </p:sp>
      <p:sp>
        <p:nvSpPr>
          <p:cNvPr id="5" name="Footer Placeholder 5">
            <a:extLst>
              <a:ext uri="{FF2B5EF4-FFF2-40B4-BE49-F238E27FC236}">
                <a16:creationId xmlns:a16="http://schemas.microsoft.com/office/drawing/2014/main" id="{28E1B89F-9A6A-E193-E752-3AA99947B5E7}"/>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4759886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6065D4-CE1C-9FA1-8029-45E38EFA44E2}"/>
              </a:ext>
            </a:extLst>
          </p:cNvPr>
          <p:cNvSpPr>
            <a:spLocks noGrp="1"/>
          </p:cNvSpPr>
          <p:nvPr>
            <p:ph type="title"/>
          </p:nvPr>
        </p:nvSpPr>
        <p:spPr/>
        <p:txBody>
          <a:bodyPr>
            <a:normAutofit/>
          </a:bodyPr>
          <a:lstStyle/>
          <a:p>
            <a:r>
              <a:rPr lang="it-IT" dirty="0"/>
              <a:t>3D </a:t>
            </a:r>
            <a:r>
              <a:rPr lang="it-IT" dirty="0" err="1"/>
              <a:t>diodes</a:t>
            </a:r>
            <a:r>
              <a:rPr lang="it-IT" dirty="0"/>
              <a:t> from Trento</a:t>
            </a:r>
          </a:p>
        </p:txBody>
      </p:sp>
      <p:pic>
        <p:nvPicPr>
          <p:cNvPr id="4" name="Immagine 3">
            <a:extLst>
              <a:ext uri="{FF2B5EF4-FFF2-40B4-BE49-F238E27FC236}">
                <a16:creationId xmlns:a16="http://schemas.microsoft.com/office/drawing/2014/main" id="{510F153F-0E86-4348-35CC-D551185F42E1}"/>
              </a:ext>
            </a:extLst>
          </p:cNvPr>
          <p:cNvPicPr>
            <a:picLocks noChangeAspect="1"/>
          </p:cNvPicPr>
          <p:nvPr/>
        </p:nvPicPr>
        <p:blipFill rotWithShape="1">
          <a:blip r:embed="rId2"/>
          <a:srcRect t="18181"/>
          <a:stretch/>
        </p:blipFill>
        <p:spPr>
          <a:xfrm>
            <a:off x="909098" y="1198844"/>
            <a:ext cx="10947963" cy="4993148"/>
          </a:xfrm>
          <a:prstGeom prst="rect">
            <a:avLst/>
          </a:prstGeom>
        </p:spPr>
      </p:pic>
      <p:sp>
        <p:nvSpPr>
          <p:cNvPr id="5" name="Segnaposto numero diapositiva 10">
            <a:extLst>
              <a:ext uri="{FF2B5EF4-FFF2-40B4-BE49-F238E27FC236}">
                <a16:creationId xmlns:a16="http://schemas.microsoft.com/office/drawing/2014/main" id="{BAFE130A-AE67-C4A4-E4D9-7BDA19BF09BA}"/>
              </a:ext>
            </a:extLst>
          </p:cNvPr>
          <p:cNvSpPr>
            <a:spLocks noGrp="1"/>
          </p:cNvSpPr>
          <p:nvPr>
            <p:ph type="sldNum" sz="quarter" idx="10"/>
          </p:nvPr>
        </p:nvSpPr>
        <p:spPr>
          <a:xfrm>
            <a:off x="11530840" y="6400393"/>
            <a:ext cx="552303" cy="364067"/>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0B602AE-1263-4FC7-AA68-871CB470B1F3}" type="slidenum">
              <a:rPr kumimoji="0" lang="en-US" altLang="it-IT" sz="1867" b="0" i="0" u="none" strike="noStrike" kern="1200" cap="none" spc="0" normalizeH="0" baseline="0" noProof="0" smtClean="0">
                <a:ln>
                  <a:noFill/>
                </a:ln>
                <a:solidFill>
                  <a:srgbClr val="A6A6A6"/>
                </a:solidFill>
                <a:effectLst/>
                <a:uLnTx/>
                <a:uFillTx/>
                <a:latin typeface="Tahoma" panose="020B0604030504040204" pitchFamily="34" charset="0"/>
                <a:cs typeface="Tahoma" panose="020B060403050404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US" altLang="it-IT" sz="1867" b="0" i="0" u="none" strike="noStrike" kern="1200" cap="none" spc="0" normalizeH="0" baseline="0" noProof="0" dirty="0">
              <a:ln>
                <a:noFill/>
              </a:ln>
              <a:solidFill>
                <a:srgbClr val="A6A6A6"/>
              </a:solidFill>
              <a:effectLst/>
              <a:uLnTx/>
              <a:uFillTx/>
              <a:latin typeface="Tahoma" panose="020B0604030504040204" pitchFamily="34" charset="0"/>
              <a:cs typeface="Tahoma" panose="020B0604030504040204" pitchFamily="34" charset="0"/>
            </a:endParaRPr>
          </a:p>
        </p:txBody>
      </p:sp>
      <p:sp>
        <p:nvSpPr>
          <p:cNvPr id="6" name="Footer Placeholder 5">
            <a:extLst>
              <a:ext uri="{FF2B5EF4-FFF2-40B4-BE49-F238E27FC236}">
                <a16:creationId xmlns:a16="http://schemas.microsoft.com/office/drawing/2014/main" id="{36DCB857-0A4A-A061-2AA3-DE37A02E8943}"/>
              </a:ext>
            </a:extLst>
          </p:cNvPr>
          <p:cNvSpPr>
            <a:spLocks noGrp="1"/>
          </p:cNvSpPr>
          <p:nvPr>
            <p:ph type="ftr" idx="11"/>
          </p:nvPr>
        </p:nvSpPr>
        <p:spPr>
          <a:xfrm rot="16200000">
            <a:off x="-2039740" y="3526067"/>
            <a:ext cx="4416467" cy="338703"/>
          </a:xfrm>
        </p:spPr>
        <p:txBody>
          <a:bodyPr/>
          <a:lstStyle>
            <a:lvl1pPr>
              <a:defRPr>
                <a:solidFill>
                  <a:schemeClr val="bg2"/>
                </a:solidFill>
              </a:defRPr>
            </a:lvl1pPr>
          </a:lstStyle>
          <a:p>
            <a:r>
              <a:rPr lang="en-US" dirty="0">
                <a:solidFill>
                  <a:schemeClr val="tx1"/>
                </a:solidFill>
              </a:rPr>
              <a:t>F.</a:t>
            </a:r>
            <a:r>
              <a:rPr lang="en-US" dirty="0"/>
              <a:t> </a:t>
            </a:r>
            <a:r>
              <a:rPr lang="en-US" dirty="0">
                <a:solidFill>
                  <a:schemeClr val="tx1"/>
                </a:solidFill>
              </a:rPr>
              <a:t>Moscatelli </a:t>
            </a:r>
            <a:r>
              <a:rPr lang="mr-IN" dirty="0">
                <a:solidFill>
                  <a:schemeClr val="tx1"/>
                </a:solidFill>
              </a:rPr>
              <a:t>–</a:t>
            </a:r>
            <a:r>
              <a:rPr lang="en-US" dirty="0">
                <a:solidFill>
                  <a:schemeClr val="tx1"/>
                </a:solidFill>
              </a:rPr>
              <a:t> </a:t>
            </a:r>
            <a:r>
              <a:rPr lang="en-US" dirty="0" err="1">
                <a:solidFill>
                  <a:schemeClr val="tx1"/>
                </a:solidFill>
              </a:rPr>
              <a:t>AIDAinnova</a:t>
            </a:r>
            <a:r>
              <a:rPr lang="en-US" dirty="0">
                <a:solidFill>
                  <a:schemeClr val="tx1"/>
                </a:solidFill>
              </a:rPr>
              <a:t> Final Annual meeting</a:t>
            </a:r>
          </a:p>
        </p:txBody>
      </p:sp>
    </p:spTree>
    <p:extLst>
      <p:ext uri="{BB962C8B-B14F-4D97-AF65-F5344CB8AC3E}">
        <p14:creationId xmlns:p14="http://schemas.microsoft.com/office/powerpoint/2010/main" val="1077737521"/>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58576</TotalTime>
  <Words>4061</Words>
  <Application>Microsoft Office PowerPoint</Application>
  <PresentationFormat>Widescreen</PresentationFormat>
  <Paragraphs>645</Paragraphs>
  <Slides>25</Slides>
  <Notes>8</Notes>
  <HiddenSlides>0</HiddenSlides>
  <MMClips>0</MMClips>
  <ScaleCrop>false</ScaleCrop>
  <HeadingPairs>
    <vt:vector size="6" baseType="variant">
      <vt:variant>
        <vt:lpstr>Caratteri utilizzati</vt:lpstr>
      </vt:variant>
      <vt:variant>
        <vt:i4>12</vt:i4>
      </vt:variant>
      <vt:variant>
        <vt:lpstr>Tema</vt:lpstr>
      </vt:variant>
      <vt:variant>
        <vt:i4>1</vt:i4>
      </vt:variant>
      <vt:variant>
        <vt:lpstr>Titoli diapositive</vt:lpstr>
      </vt:variant>
      <vt:variant>
        <vt:i4>25</vt:i4>
      </vt:variant>
    </vt:vector>
  </HeadingPairs>
  <TitlesOfParts>
    <vt:vector size="38" baseType="lpstr">
      <vt:lpstr>DengXian</vt:lpstr>
      <vt:lpstr>Aptos</vt:lpstr>
      <vt:lpstr>Aptos Display</vt:lpstr>
      <vt:lpstr>Arial</vt:lpstr>
      <vt:lpstr>ArialUnicodeMS</vt:lpstr>
      <vt:lpstr>Calibri</vt:lpstr>
      <vt:lpstr>Calibri-Bold</vt:lpstr>
      <vt:lpstr>Courier New</vt:lpstr>
      <vt:lpstr>Tahoma</vt:lpstr>
      <vt:lpstr>Times New Roman</vt:lpstr>
      <vt:lpstr>Wingdings</vt:lpstr>
      <vt:lpstr>Wingdings 3</vt:lpstr>
      <vt:lpstr>Tema di Office</vt:lpstr>
      <vt:lpstr>Presentazione standard di PowerPoint</vt:lpstr>
      <vt:lpstr>AIDAinnova - Motivations</vt:lpstr>
      <vt:lpstr>Extension of the Radiation Damage Model</vt:lpstr>
      <vt:lpstr>TCAD simulation of LGAD device - FBK </vt:lpstr>
      <vt:lpstr>TCAD simulation of LGAD device - HPK </vt:lpstr>
      <vt:lpstr>SIM. vs. MEAS. G-V – HPK2, Split 1 vs. Split 2</vt:lpstr>
      <vt:lpstr>Simulation of 3D devices</vt:lpstr>
      <vt:lpstr>SIMULATED I-V – Bulk Damage Model</vt:lpstr>
      <vt:lpstr>3D diodes from Trento</vt:lpstr>
      <vt:lpstr>IV: 50x50 and 1 E 25x100 3D diodes</vt:lpstr>
      <vt:lpstr>3D diodes: I-V measurements</vt:lpstr>
      <vt:lpstr>3D diodes C-V measurements: 1e16 neq\cm2 </vt:lpstr>
      <vt:lpstr>3D diodes C-V measurements: 2.5e16 neq\cm2 </vt:lpstr>
      <vt:lpstr>Simulation Setup: Sensor Layout &amp; Models</vt:lpstr>
      <vt:lpstr>Simulation Results: Effect of the η acc</vt:lpstr>
      <vt:lpstr>Simulation Results: Effect of the σ acc</vt:lpstr>
      <vt:lpstr>Simulation Results: Effect of the σ acc</vt:lpstr>
      <vt:lpstr>Simulation Results: Effect of the σ acc</vt:lpstr>
      <vt:lpstr>Simulation Results: Effect of the σ don</vt:lpstr>
      <vt:lpstr>Simulation Results: Effect of the ηdon</vt:lpstr>
      <vt:lpstr>Next step: CCE measurements and simulations</vt:lpstr>
      <vt:lpstr>Presentazione standard di PowerPoint</vt:lpstr>
      <vt:lpstr>I-V 1 - 2.5 and 5x1016 n/cm2</vt:lpstr>
      <vt:lpstr>Conclusions &amp; Next steps</vt:lpstr>
      <vt:lpstr>Simulation Results: Effect of the ηdon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Francesco Moscatelli</dc:creator>
  <cp:lastModifiedBy>Francesco Moscatelli</cp:lastModifiedBy>
  <cp:revision>34</cp:revision>
  <dcterms:created xsi:type="dcterms:W3CDTF">2024-02-06T15:44:03Z</dcterms:created>
  <dcterms:modified xsi:type="dcterms:W3CDTF">2025-05-06T08:43:03Z</dcterms:modified>
</cp:coreProperties>
</file>