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BF71B9"/>
    <a:srgbClr val="AAE8FC"/>
    <a:srgbClr val="ABABAB"/>
    <a:srgbClr val="FFFFFF"/>
    <a:srgbClr val="EAEFF7"/>
    <a:srgbClr val="000000"/>
    <a:srgbClr val="22027C"/>
    <a:srgbClr val="28038F"/>
    <a:srgbClr val="3D0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4660"/>
  </p:normalViewPr>
  <p:slideViewPr>
    <p:cSldViewPr snapToGrid="0">
      <p:cViewPr varScale="1">
        <p:scale>
          <a:sx n="71" d="100"/>
          <a:sy n="71" d="100"/>
        </p:scale>
        <p:origin x="3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48294-1B3F-46C7-8501-273AD7D79B4F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F2F4C-E58C-4CCD-AFD6-611CFE2E2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07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556" y="1508257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398793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567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34D1B-863A-4BA5-8524-D361F6855870}" type="datetime1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CE04C-FC7D-4AFB-BB90-5576F52ED996}" type="datetime1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83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/>
          <a:lstStyle>
            <a:lvl1pPr algn="ctr">
              <a:defRPr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736518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1pPr>
            <a:lvl2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2pPr>
            <a:lvl3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3pPr>
            <a:lvl4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4pPr>
            <a:lvl5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1CA36EEA-5A28-4A70-BCAC-0B68DA8D366C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21453" y="1237683"/>
            <a:ext cx="10754686" cy="0"/>
          </a:xfrm>
          <a:prstGeom prst="line">
            <a:avLst/>
          </a:prstGeom>
          <a:ln w="38100">
            <a:solidFill>
              <a:srgbClr val="2803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21453" y="1313897"/>
            <a:ext cx="10754686" cy="0"/>
          </a:xfrm>
          <a:prstGeom prst="line">
            <a:avLst/>
          </a:prstGeom>
          <a:ln w="38100">
            <a:solidFill>
              <a:srgbClr val="AAE8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72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B875-9913-49B0-B9AD-C49E880D860B}" type="datetime1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0F78C-0652-414F-97DD-FBEB9F2D4BB3}" type="datetime1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0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03EC-1512-454D-9AF2-FB6B26EE727C}" type="datetime1">
              <a:rPr lang="en-GB" smtClean="0"/>
              <a:t>07/05/2025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C04C-D35A-4467-9BF8-243C987844EF}" type="datetime1">
              <a:rPr lang="en-GB" smtClean="0"/>
              <a:t>07/05/2025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0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49B4-E89B-4B5F-9E64-9036BC8FDF2E}" type="datetime1">
              <a:rPr lang="en-GB" smtClean="0"/>
              <a:t>07/05/2025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9EC3D-7092-401E-8F0A-1468BC488039}" type="datetime1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7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2963-DF82-4CEE-ACDC-6529AEF81B5D}" type="datetime1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8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A20-2DC4-436D-AE41-45E9493D6FA7}" type="datetime1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8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3C49E-361E-F899-3287-95D17993DC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Updates on </a:t>
            </a:r>
            <a:r>
              <a:rPr lang="en-GB" dirty="0" err="1"/>
              <a:t>reflectorless</a:t>
            </a:r>
            <a:r>
              <a:rPr lang="en-GB" dirty="0"/>
              <a:t> FSI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8D240F-89CD-F74C-3E96-14613FC8E9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Armin Reichold, Georg Viehhauser</a:t>
            </a:r>
          </a:p>
          <a:p>
            <a:r>
              <a:rPr lang="en-GB" dirty="0"/>
              <a:t>University of Oxford</a:t>
            </a:r>
          </a:p>
        </p:txBody>
      </p:sp>
    </p:spTree>
    <p:extLst>
      <p:ext uri="{BB962C8B-B14F-4D97-AF65-F5344CB8AC3E}">
        <p14:creationId xmlns:p14="http://schemas.microsoft.com/office/powerpoint/2010/main" val="3313728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0F068-4C71-2699-8979-B35FDFCB8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16ADC-6B85-283C-9290-CD3059208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691"/>
            <a:ext cx="10515600" cy="344658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Our FSI system is a commercial system from Etalon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As the development of FSI originated at Oxford, we have a (not too close) relationship with them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Originally, we wanted to include Etalon in </a:t>
            </a:r>
            <a:r>
              <a:rPr lang="en-GB" dirty="0" err="1"/>
              <a:t>AIDAinnova</a:t>
            </a:r>
            <a:r>
              <a:rPr lang="en-GB" dirty="0"/>
              <a:t>, but shortly before submission of the proposal they bulked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This system has been designed for distance measurements with sub-µm precision</a:t>
            </a:r>
          </a:p>
          <a:p>
            <a:pPr>
              <a:lnSpc>
                <a:spcPct val="110000"/>
              </a:lnSpc>
            </a:pPr>
            <a:r>
              <a:rPr lang="en-GB" dirty="0"/>
              <a:t>We have been routinely using the system with reflectors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Our reflectors are </a:t>
            </a:r>
            <a:r>
              <a:rPr lang="en-GB" i="1" dirty="0"/>
              <a:t>n </a:t>
            </a:r>
            <a:r>
              <a:rPr lang="en-GB" dirty="0"/>
              <a:t>= 2 glass spheres with an Au coating on one hemisphere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Have used 10 mm, 5 mm and 1 mm diameter spheres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While the 1mm glass sphere is indeed small (1.5 mg), and thus would not affect even very lightweight structures, </a:t>
            </a:r>
            <a:r>
              <a:rPr lang="en-GB" dirty="0" err="1"/>
              <a:t>reflectorless</a:t>
            </a:r>
            <a:r>
              <a:rPr lang="en-GB" dirty="0"/>
              <a:t> operation would remove any need to interfere with the object  </a:t>
            </a:r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E6DC6C-37F0-EB7F-ECED-3989FBC0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7" name="Picture 6" descr="A black leather strap with a yellow ball and a silver button&#10;&#10;AI-generated content may be incorrect.">
            <a:extLst>
              <a:ext uri="{FF2B5EF4-FFF2-40B4-BE49-F238E27FC236}">
                <a16:creationId xmlns:a16="http://schemas.microsoft.com/office/drawing/2014/main" id="{55B3F80F-22A7-D0C0-62BE-6623AA0B3F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0" t="37073" r="16658" b="38699"/>
          <a:stretch/>
        </p:blipFill>
        <p:spPr>
          <a:xfrm>
            <a:off x="6480715" y="4944911"/>
            <a:ext cx="4873084" cy="16615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B90460-E982-4235-D063-BC3CB3DE325C}"/>
              </a:ext>
            </a:extLst>
          </p:cNvPr>
          <p:cNvSpPr txBox="1"/>
          <p:nvPr/>
        </p:nvSpPr>
        <p:spPr>
          <a:xfrm>
            <a:off x="6681137" y="613543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1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F90742-6D81-9C5F-BDC3-D8E8A1480A7F}"/>
              </a:ext>
            </a:extLst>
          </p:cNvPr>
          <p:cNvSpPr txBox="1"/>
          <p:nvPr/>
        </p:nvSpPr>
        <p:spPr>
          <a:xfrm>
            <a:off x="8387247" y="615111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5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EA779C-C8C4-5808-40D5-8AA8DF02AACF}"/>
              </a:ext>
            </a:extLst>
          </p:cNvPr>
          <p:cNvSpPr txBox="1"/>
          <p:nvPr/>
        </p:nvSpPr>
        <p:spPr>
          <a:xfrm>
            <a:off x="10093357" y="6151116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10 mm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3A0454-CFB2-09D7-D453-20F608649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30" y="4863206"/>
            <a:ext cx="5299698" cy="18582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AD4121-51E8-BD58-091D-7E17D90885FA}"/>
              </a:ext>
            </a:extLst>
          </p:cNvPr>
          <p:cNvSpPr txBox="1"/>
          <p:nvPr/>
        </p:nvSpPr>
        <p:spPr>
          <a:xfrm>
            <a:off x="112204" y="6085689"/>
            <a:ext cx="2419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Simplified scheme</a:t>
            </a:r>
          </a:p>
          <a:p>
            <a:r>
              <a:rPr lang="en-GB" dirty="0"/>
              <a:t>Real system has 2 lasers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B7B7BD-E1DA-215C-10C9-EB32864897A2}"/>
              </a:ext>
            </a:extLst>
          </p:cNvPr>
          <p:cNvSpPr txBox="1"/>
          <p:nvPr/>
        </p:nvSpPr>
        <p:spPr>
          <a:xfrm>
            <a:off x="4323357" y="4750171"/>
            <a:ext cx="2543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Real system has collimators here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3AECF3-1BC9-B5D9-F801-39B7B48337D6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3074894" y="5073337"/>
            <a:ext cx="1248463" cy="533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E593AB5-4B42-111D-0F82-DA87C459B7C0}"/>
              </a:ext>
            </a:extLst>
          </p:cNvPr>
          <p:cNvCxnSpPr>
            <a:stCxn id="5" idx="1"/>
          </p:cNvCxnSpPr>
          <p:nvPr/>
        </p:nvCxnSpPr>
        <p:spPr>
          <a:xfrm flipH="1">
            <a:off x="3074894" y="5073337"/>
            <a:ext cx="1248463" cy="888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618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48A6D-A3D7-F5F3-F4EE-55E4535AB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Reflectorless</a:t>
            </a:r>
            <a:r>
              <a:rPr lang="en-GB" dirty="0"/>
              <a:t>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13714-6B17-8EF5-F631-5C4CE3F68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49" y="1404770"/>
            <a:ext cx="7156637" cy="544998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The </a:t>
            </a:r>
            <a:r>
              <a:rPr lang="en-GB" dirty="0" err="1"/>
              <a:t>reflectorless</a:t>
            </a:r>
            <a:r>
              <a:rPr lang="en-GB" dirty="0"/>
              <a:t> operation is the deliverable for </a:t>
            </a:r>
            <a:r>
              <a:rPr lang="en-GB" dirty="0" err="1"/>
              <a:t>AIDAinnova</a:t>
            </a: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The major addition to the system for the </a:t>
            </a:r>
            <a:r>
              <a:rPr lang="en-GB" dirty="0" err="1"/>
              <a:t>reflectorless</a:t>
            </a:r>
            <a:r>
              <a:rPr lang="en-GB" dirty="0"/>
              <a:t> operation was the addition of an optical amplifier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This brings the optical power from 60 µW to 900 µW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At the same time we upgraded from 4 optical lines to 16</a:t>
            </a:r>
          </a:p>
          <a:p>
            <a:pPr>
              <a:lnSpc>
                <a:spcPct val="110000"/>
              </a:lnSpc>
            </a:pPr>
            <a:r>
              <a:rPr lang="en-GB" dirty="0"/>
              <a:t>The good news: We have observed </a:t>
            </a:r>
            <a:r>
              <a:rPr lang="en-GB" dirty="0" err="1"/>
              <a:t>reflectorless</a:t>
            </a:r>
            <a:r>
              <a:rPr lang="en-GB" dirty="0"/>
              <a:t> operation for a variety of surfaces (carbon fibre, Cu (also Kapton-clad), Al, brass, steel) with various surface qualities</a:t>
            </a:r>
          </a:p>
          <a:p>
            <a:pPr>
              <a:lnSpc>
                <a:spcPct val="110000"/>
              </a:lnSpc>
            </a:pPr>
            <a:r>
              <a:rPr lang="en-GB" dirty="0"/>
              <a:t>The criterion for verification of the operation was the correct observation of vibrations of our low-intensity shaker table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Driven by our application of the system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Covering a range of table excitation frequencies from 8 to 500 Hz, range of amplitudes from 10</a:t>
            </a:r>
            <a:r>
              <a:rPr lang="en-GB" baseline="30000" dirty="0"/>
              <a:t>-6</a:t>
            </a:r>
            <a:r>
              <a:rPr lang="en-GB" dirty="0"/>
              <a:t> m to 10</a:t>
            </a:r>
            <a:r>
              <a:rPr lang="en-GB" baseline="30000" dirty="0"/>
              <a:t>-9</a:t>
            </a:r>
            <a:r>
              <a:rPr lang="en-GB" dirty="0"/>
              <a:t> m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Failure manifests itself not in an error on the displacement, but a completely arbitrary result (the FSI algorithm gets confused by noise signals)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5C548D-E5C8-638B-AF23-3CE1CBB7D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Picture 5" descr="A close-up of a computer&#10;&#10;AI-generated content may be incorrect.">
            <a:extLst>
              <a:ext uri="{FF2B5EF4-FFF2-40B4-BE49-F238E27FC236}">
                <a16:creationId xmlns:a16="http://schemas.microsoft.com/office/drawing/2014/main" id="{73D85C2F-3769-27D2-766B-21857CD818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36" b="25854"/>
          <a:stretch/>
        </p:blipFill>
        <p:spPr>
          <a:xfrm>
            <a:off x="7713784" y="1404770"/>
            <a:ext cx="4263389" cy="1184859"/>
          </a:xfrm>
          <a:prstGeom prst="rect">
            <a:avLst/>
          </a:prstGeo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0A65C897-ACCD-4D6A-82C6-F3B5CD36B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257550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B8F37D-D50F-4866-A118-1F17605807D6}"/>
              </a:ext>
            </a:extLst>
          </p:cNvPr>
          <p:cNvSpPr txBox="1"/>
          <p:nvPr/>
        </p:nvSpPr>
        <p:spPr>
          <a:xfrm>
            <a:off x="8920129" y="5958215"/>
            <a:ext cx="2110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Differences caused by deformations of the table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A74C554-8BB6-49A6-9515-A7F1D59C595B}"/>
              </a:ext>
            </a:extLst>
          </p:cNvPr>
          <p:cNvCxnSpPr/>
          <p:nvPr/>
        </p:nvCxnSpPr>
        <p:spPr>
          <a:xfrm>
            <a:off x="9435944" y="5895692"/>
            <a:ext cx="10785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6FB3B1A-6BAE-41D3-9FE1-FDEDFAD89FB6}"/>
              </a:ext>
            </a:extLst>
          </p:cNvPr>
          <p:cNvSpPr txBox="1"/>
          <p:nvPr/>
        </p:nvSpPr>
        <p:spPr>
          <a:xfrm>
            <a:off x="10410886" y="4437105"/>
            <a:ext cx="1345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 other lines failed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23F4C5-0B03-40E3-834E-14E359E8D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928" y="2589629"/>
            <a:ext cx="1893277" cy="141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74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ECB91-7C11-A177-04D2-D2D8A37AD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F6514-00C6-83F5-3F63-898863068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9877" y="1440446"/>
            <a:ext cx="10070123" cy="258503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Unfortunately, for a long time we were not consistently successful in getting good data from </a:t>
            </a:r>
            <a:r>
              <a:rPr lang="en-GB" dirty="0" err="1"/>
              <a:t>reflectorless</a:t>
            </a:r>
            <a:r>
              <a:rPr lang="en-GB" dirty="0"/>
              <a:t> operation</a:t>
            </a:r>
          </a:p>
          <a:p>
            <a:r>
              <a:rPr lang="en-GB" dirty="0"/>
              <a:t>We do understand this now as an interplay of </a:t>
            </a:r>
          </a:p>
          <a:p>
            <a:pPr lvl="1"/>
            <a:r>
              <a:rPr lang="en-GB" dirty="0"/>
              <a:t>Surface quality (specular vs diffuse reflection)</a:t>
            </a:r>
          </a:p>
          <a:p>
            <a:pPr lvl="1"/>
            <a:r>
              <a:rPr lang="en-GB" dirty="0"/>
              <a:t>Beam spot size on the object</a:t>
            </a:r>
          </a:p>
          <a:p>
            <a:pPr lvl="1"/>
            <a:r>
              <a:rPr lang="en-GB" dirty="0"/>
              <a:t>Distance of the collimator to the object</a:t>
            </a:r>
          </a:p>
          <a:p>
            <a:pPr lvl="1"/>
            <a:r>
              <a:rPr lang="en-GB" dirty="0"/>
              <a:t>For specular reflection: angle of incidence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18E6FC-7467-3C86-8EB8-9811E2ACF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AC0B47-BB0E-8920-9055-6A4DE1971DCB}"/>
              </a:ext>
            </a:extLst>
          </p:cNvPr>
          <p:cNvSpPr txBox="1"/>
          <p:nvPr/>
        </p:nvSpPr>
        <p:spPr>
          <a:xfrm>
            <a:off x="1421645" y="4272784"/>
            <a:ext cx="225093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>
                <a:solidFill>
                  <a:srgbClr val="002060"/>
                </a:solidFill>
                <a:latin typeface="Palatino Linotype" panose="02040502050505030304" pitchFamily="18" charset="0"/>
              </a:rPr>
              <a:t>The ideal case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0BFF6DB-AEC1-B88A-C4C1-940FE5766294}"/>
              </a:ext>
            </a:extLst>
          </p:cNvPr>
          <p:cNvCxnSpPr/>
          <p:nvPr/>
        </p:nvCxnSpPr>
        <p:spPr>
          <a:xfrm>
            <a:off x="898409" y="6607908"/>
            <a:ext cx="21156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D05E79-D0E2-5325-F523-F5078CD5D494}"/>
              </a:ext>
            </a:extLst>
          </p:cNvPr>
          <p:cNvGrpSpPr/>
          <p:nvPr/>
        </p:nvGrpSpPr>
        <p:grpSpPr>
          <a:xfrm rot="3909680">
            <a:off x="314" y="3946877"/>
            <a:ext cx="2003612" cy="744070"/>
            <a:chOff x="191891" y="4294216"/>
            <a:chExt cx="2003612" cy="74407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345AEC3-E1EE-3C31-9DB8-A711A6D1F3CC}"/>
                </a:ext>
              </a:extLst>
            </p:cNvPr>
            <p:cNvSpPr/>
            <p:nvPr/>
          </p:nvSpPr>
          <p:spPr>
            <a:xfrm>
              <a:off x="1388679" y="4616945"/>
              <a:ext cx="806824" cy="4213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Connector: Curved 10">
              <a:extLst>
                <a:ext uri="{FF2B5EF4-FFF2-40B4-BE49-F238E27FC236}">
                  <a16:creationId xmlns:a16="http://schemas.microsoft.com/office/drawing/2014/main" id="{B8EDD2FF-9E67-8B56-0C3F-26E977857ED9}"/>
                </a:ext>
              </a:extLst>
            </p:cNvPr>
            <p:cNvCxnSpPr>
              <a:stCxn id="8" idx="1"/>
            </p:cNvCxnSpPr>
            <p:nvPr/>
          </p:nvCxnSpPr>
          <p:spPr>
            <a:xfrm rot="10800000">
              <a:off x="191891" y="4294216"/>
              <a:ext cx="1196788" cy="533401"/>
            </a:xfrm>
            <a:prstGeom prst="curvedConnector3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D208920-54AF-E7A6-3111-0ECA4E5DE6AC}"/>
              </a:ext>
            </a:extLst>
          </p:cNvPr>
          <p:cNvCxnSpPr>
            <a:stCxn id="8" idx="3"/>
          </p:cNvCxnSpPr>
          <p:nvPr/>
        </p:nvCxnSpPr>
        <p:spPr>
          <a:xfrm>
            <a:off x="1276506" y="5295829"/>
            <a:ext cx="599056" cy="131207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E7D4E1E4-56A7-3329-D351-87299765D1D9}"/>
              </a:ext>
            </a:extLst>
          </p:cNvPr>
          <p:cNvSpPr/>
          <p:nvPr/>
        </p:nvSpPr>
        <p:spPr>
          <a:xfrm>
            <a:off x="1776950" y="6581014"/>
            <a:ext cx="197224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8AC39DE-6CCB-B3C9-2EDF-F47A6FFAC5DA}"/>
              </a:ext>
            </a:extLst>
          </p:cNvPr>
          <p:cNvCxnSpPr>
            <a:cxnSpLocks/>
            <a:stCxn id="15" idx="4"/>
          </p:cNvCxnSpPr>
          <p:nvPr/>
        </p:nvCxnSpPr>
        <p:spPr>
          <a:xfrm flipV="1">
            <a:off x="1875562" y="6536408"/>
            <a:ext cx="530101" cy="903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E6B77F7-5E6A-BF0C-B519-16EC421C0CFE}"/>
              </a:ext>
            </a:extLst>
          </p:cNvPr>
          <p:cNvCxnSpPr>
            <a:cxnSpLocks/>
            <a:stCxn id="15" idx="4"/>
          </p:cNvCxnSpPr>
          <p:nvPr/>
        </p:nvCxnSpPr>
        <p:spPr>
          <a:xfrm flipV="1">
            <a:off x="1875562" y="6312072"/>
            <a:ext cx="407873" cy="3146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DB4B2B-9C72-DBE0-E479-C1123E34CF83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1875562" y="6177602"/>
            <a:ext cx="226358" cy="4034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68C2F3C-B2C4-3724-0F60-0AD0A336335D}"/>
              </a:ext>
            </a:extLst>
          </p:cNvPr>
          <p:cNvCxnSpPr>
            <a:cxnSpLocks/>
          </p:cNvCxnSpPr>
          <p:nvPr/>
        </p:nvCxnSpPr>
        <p:spPr>
          <a:xfrm flipH="1" flipV="1">
            <a:off x="1821774" y="6154743"/>
            <a:ext cx="53788" cy="4625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D37ECAB-0A86-9379-A2B0-6A909B6FF521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1576034" y="6312072"/>
            <a:ext cx="299528" cy="2689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6551E83-ECF8-390E-F5C9-C8C27DE0B240}"/>
              </a:ext>
            </a:extLst>
          </p:cNvPr>
          <p:cNvCxnSpPr>
            <a:cxnSpLocks/>
            <a:stCxn id="15" idx="5"/>
          </p:cNvCxnSpPr>
          <p:nvPr/>
        </p:nvCxnSpPr>
        <p:spPr>
          <a:xfrm flipH="1" flipV="1">
            <a:off x="1467689" y="6514661"/>
            <a:ext cx="477602" cy="1053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C4604F3-6341-681D-236C-118A4F1D4430}"/>
                  </a:ext>
                </a:extLst>
              </p:cNvPr>
              <p:cNvSpPr txBox="1"/>
              <p:nvPr/>
            </p:nvSpPr>
            <p:spPr>
              <a:xfrm>
                <a:off x="3873498" y="4306812"/>
                <a:ext cx="7299299" cy="2369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600" dirty="0">
                    <a:solidFill>
                      <a:srgbClr val="002060"/>
                    </a:solidFill>
                    <a:latin typeface="Palatino Linotype" panose="02040502050505030304" pitchFamily="18" charset="0"/>
                  </a:rPr>
                  <a:t>Diffuse reflection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22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200" dirty="0">
                    <a:solidFill>
                      <a:srgbClr val="002060"/>
                    </a:solidFill>
                    <a:latin typeface="Palatino Linotype" panose="02040502050505030304" pitchFamily="18" charset="0"/>
                  </a:rPr>
                  <a:t> incidence angle not constrained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600" dirty="0">
                    <a:solidFill>
                      <a:srgbClr val="002060"/>
                    </a:solidFill>
                    <a:latin typeface="Palatino Linotype" panose="02040502050505030304" pitchFamily="18" charset="0"/>
                  </a:rPr>
                  <a:t>Small beam spot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2060"/>
                    </a:solidFill>
                    <a:latin typeface="Palatino Linotype" panose="02040502050505030304" pitchFamily="18" charset="0"/>
                  </a:rPr>
                  <a:t>Spot size needs to be smaller for rougher surfaces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600" dirty="0">
                    <a:solidFill>
                      <a:srgbClr val="002060"/>
                    </a:solidFill>
                    <a:latin typeface="Palatino Linotype" panose="02040502050505030304" pitchFamily="18" charset="0"/>
                  </a:rPr>
                  <a:t>Distance cannot be too far, as reflected intensity decreases with D</a:t>
                </a:r>
                <a:r>
                  <a:rPr lang="en-GB" sz="2600" baseline="30000" dirty="0">
                    <a:solidFill>
                      <a:srgbClr val="002060"/>
                    </a:solidFill>
                    <a:latin typeface="Palatino Linotype" panose="02040502050505030304" pitchFamily="18" charset="0"/>
                  </a:rPr>
                  <a:t>-2</a:t>
                </a:r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C4604F3-6341-681D-236C-118A4F1D4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3498" y="4306812"/>
                <a:ext cx="7299299" cy="2369880"/>
              </a:xfrm>
              <a:prstGeom prst="rect">
                <a:avLst/>
              </a:prstGeom>
              <a:blipFill>
                <a:blip r:embed="rId2"/>
                <a:stretch>
                  <a:fillRect l="-1252" t="-2314" b="-56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4427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1F7F2-9C5D-1F0B-6148-464C3BB07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Why it often failed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FAAE5-DE48-3B4B-962A-E82146B04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4"/>
            <a:ext cx="10515599" cy="5157579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Failed because of large spot size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Collimators had different focal lengths, and the focal length was fixed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>
                <a:solidFill>
                  <a:srgbClr val="002060"/>
                </a:solidFill>
              </a:rPr>
              <a:t>We did not adjust the distance, but placed </a:t>
            </a:r>
            <a:r>
              <a:rPr lang="en-GB" dirty="0"/>
              <a:t>collimators where the support frame was 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>
                <a:solidFill>
                  <a:srgbClr val="002060"/>
                </a:solidFill>
              </a:rPr>
              <a:t>This led to different spot sizes on the object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>
                <a:solidFill>
                  <a:srgbClr val="002060"/>
                </a:solidFill>
              </a:rPr>
              <a:t>Interference of different areas in spot (speckle pattern) cancels intensity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This can even happen at very short distances </a:t>
            </a: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>
                <a:solidFill>
                  <a:srgbClr val="002060"/>
                </a:solidFill>
              </a:rPr>
              <a:t>Surprisingly, sometimes we got good results with large beam spot (~10 mm) on reflective surface at large distance (~300 mm), when the beam hit the surface perpendicularly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>
                <a:solidFill>
                  <a:srgbClr val="002060"/>
                </a:solidFill>
              </a:rPr>
              <a:t>We now think that this is because most of the light is undergoing specular reflection,</a:t>
            </a:r>
            <a:r>
              <a:rPr lang="en-GB" dirty="0"/>
              <a:t> with the interfering light paths from the large spot size missing the collimator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Once we realised this we made a dedicated collimator, which was modified to allow variation of the distance to the fibre end, so that the beam spot could be focused for each distance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This works repeatably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We verified that this is indeed working with diffuse reflection by varying the impact angle</a:t>
            </a:r>
          </a:p>
          <a:p>
            <a:pPr marL="742950" lvl="1" indent="-285750"/>
            <a:endParaRPr lang="en-GB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E59D4-45D9-B36D-000D-39F7611B8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218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C0111-DF0D-DB8C-A5BA-958936ED6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Spot size pictures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81B0F9-340D-FA03-5D69-5A48EE280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6" name="Picture 5" descr="A close-up of a green tube&#10;&#10;AI-generated content may be incorrect.">
            <a:extLst>
              <a:ext uri="{FF2B5EF4-FFF2-40B4-BE49-F238E27FC236}">
                <a16:creationId xmlns:a16="http://schemas.microsoft.com/office/drawing/2014/main" id="{8B24F92A-05C1-435C-C500-3CF5E652B8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04" b="5369"/>
          <a:stretch/>
        </p:blipFill>
        <p:spPr>
          <a:xfrm rot="5400000">
            <a:off x="6429304" y="2046675"/>
            <a:ext cx="4418523" cy="39853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6BF97D-0D99-55BC-7B16-8FC74DDB2864}"/>
              </a:ext>
            </a:extLst>
          </p:cNvPr>
          <p:cNvSpPr txBox="1"/>
          <p:nvPr/>
        </p:nvSpPr>
        <p:spPr>
          <a:xfrm>
            <a:off x="6645899" y="5318553"/>
            <a:ext cx="1577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5 mm sphere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10268A-1443-3620-7E83-1360D619FEE7}"/>
              </a:ext>
            </a:extLst>
          </p:cNvPr>
          <p:cNvSpPr txBox="1"/>
          <p:nvPr/>
        </p:nvSpPr>
        <p:spPr>
          <a:xfrm>
            <a:off x="6645899" y="6308208"/>
            <a:ext cx="357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Collimator-surface distance 160 mm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98B64B-6B60-1970-5C76-0F0506F49E2F}"/>
              </a:ext>
            </a:extLst>
          </p:cNvPr>
          <p:cNvSpPr txBox="1"/>
          <p:nvPr/>
        </p:nvSpPr>
        <p:spPr>
          <a:xfrm>
            <a:off x="6645899" y="1460747"/>
            <a:ext cx="2097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Focussed collimator </a:t>
            </a:r>
          </a:p>
        </p:txBody>
      </p:sp>
      <p:pic>
        <p:nvPicPr>
          <p:cNvPr id="10" name="Picture 9" descr="A close up of a machine&#10;&#10;AI-generated content may be incorrect.">
            <a:extLst>
              <a:ext uri="{FF2B5EF4-FFF2-40B4-BE49-F238E27FC236}">
                <a16:creationId xmlns:a16="http://schemas.microsoft.com/office/drawing/2014/main" id="{B575829F-251A-1209-B97D-347B096168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23" b="17252"/>
          <a:stretch/>
        </p:blipFill>
        <p:spPr>
          <a:xfrm rot="5400000">
            <a:off x="1160904" y="2085597"/>
            <a:ext cx="4418523" cy="39074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89B261-3DD4-B7E9-6218-115A2224C127}"/>
              </a:ext>
            </a:extLst>
          </p:cNvPr>
          <p:cNvSpPr txBox="1"/>
          <p:nvPr/>
        </p:nvSpPr>
        <p:spPr>
          <a:xfrm>
            <a:off x="1492382" y="1460746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Wide beam spot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C3A2E3-C2A5-E97E-1B49-D2E31760DB3B}"/>
              </a:ext>
            </a:extLst>
          </p:cNvPr>
          <p:cNvSpPr txBox="1"/>
          <p:nvPr/>
        </p:nvSpPr>
        <p:spPr>
          <a:xfrm>
            <a:off x="1416422" y="6334213"/>
            <a:ext cx="357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Collimator-surface distance 250 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AAA454-6DD3-B069-C8E9-3310DA421AC8}"/>
              </a:ext>
            </a:extLst>
          </p:cNvPr>
          <p:cNvSpPr txBox="1"/>
          <p:nvPr/>
        </p:nvSpPr>
        <p:spPr>
          <a:xfrm>
            <a:off x="1804788" y="5226219"/>
            <a:ext cx="1156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Spot diameter ~10 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DCBCBD-6E9D-4AC9-9E4D-83286D94CFB8}"/>
              </a:ext>
            </a:extLst>
          </p:cNvPr>
          <p:cNvSpPr txBox="1"/>
          <p:nvPr/>
        </p:nvSpPr>
        <p:spPr>
          <a:xfrm>
            <a:off x="-149800" y="3751383"/>
            <a:ext cx="1472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Red laser used for alignment</a:t>
            </a:r>
          </a:p>
        </p:txBody>
      </p:sp>
    </p:spTree>
    <p:extLst>
      <p:ext uri="{BB962C8B-B14F-4D97-AF65-F5344CB8AC3E}">
        <p14:creationId xmlns:p14="http://schemas.microsoft.com/office/powerpoint/2010/main" val="2068629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A64A6-05D9-C4DE-181B-456350058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&amp;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0E4EA-3E07-A097-3676-C2D85BCFB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21136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We have achieved </a:t>
            </a:r>
            <a:r>
              <a:rPr lang="en-GB" dirty="0" err="1"/>
              <a:t>reflectorless</a:t>
            </a:r>
            <a:r>
              <a:rPr lang="en-GB" dirty="0"/>
              <a:t> FSI operation</a:t>
            </a:r>
          </a:p>
          <a:p>
            <a:r>
              <a:rPr lang="en-GB" dirty="0"/>
              <a:t>We are now understanding better the conditions required </a:t>
            </a:r>
          </a:p>
          <a:p>
            <a:pPr lvl="1"/>
            <a:r>
              <a:rPr lang="en-GB" dirty="0"/>
              <a:t>For optically rough surfaces (diffuse scattering) need focussed beam spot and closer is better</a:t>
            </a:r>
          </a:p>
          <a:p>
            <a:pPr lvl="1"/>
            <a:r>
              <a:rPr lang="en-GB" dirty="0"/>
              <a:t>For reflective surfaces (specular scattering) large beam spot is allowable, but need perpendicular incidence and further away is better</a:t>
            </a:r>
          </a:p>
          <a:p>
            <a:r>
              <a:rPr lang="en-GB" dirty="0"/>
              <a:t>We have to finish our report by the end of the month</a:t>
            </a:r>
          </a:p>
          <a:p>
            <a:pPr lvl="1"/>
            <a:r>
              <a:rPr lang="en-GB" dirty="0"/>
              <a:t>We have started writing this</a:t>
            </a:r>
          </a:p>
          <a:p>
            <a:r>
              <a:rPr lang="en-GB" dirty="0"/>
              <a:t>In parallel we would like to get through a few more measurements to confirm our correct understanding of what is required for successful operation</a:t>
            </a:r>
          </a:p>
          <a:p>
            <a:pPr lvl="1"/>
            <a:r>
              <a:rPr lang="en-GB" dirty="0"/>
              <a:t>Different surfaces</a:t>
            </a:r>
          </a:p>
          <a:p>
            <a:pPr lvl="1"/>
            <a:r>
              <a:rPr lang="en-GB" dirty="0"/>
              <a:t>Scan distances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CE8842-3B71-E83F-9D51-6F0F2F450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182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28600</TotalTime>
  <Words>733</Words>
  <Application>Microsoft Office PowerPoint</Application>
  <PresentationFormat>Widescreen</PresentationFormat>
  <Paragraphs>80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Palatino Linotype</vt:lpstr>
      <vt:lpstr>Verdana</vt:lpstr>
      <vt:lpstr>Office Theme</vt:lpstr>
      <vt:lpstr>Updates on reflectorless FSI</vt:lpstr>
      <vt:lpstr>Introduction</vt:lpstr>
      <vt:lpstr>Reflectorless operation</vt:lpstr>
      <vt:lpstr>What we learned</vt:lpstr>
      <vt:lpstr>Why it often failed</vt:lpstr>
      <vt:lpstr>Spot size pictures</vt:lpstr>
      <vt:lpstr>Conclusion &amp;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 Viehhauser</dc:creator>
  <cp:lastModifiedBy>Georg Viehhauser</cp:lastModifiedBy>
  <cp:revision>1043</cp:revision>
  <dcterms:created xsi:type="dcterms:W3CDTF">2018-10-16T11:54:38Z</dcterms:created>
  <dcterms:modified xsi:type="dcterms:W3CDTF">2025-05-07T08:23:04Z</dcterms:modified>
</cp:coreProperties>
</file>