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19"/>
  </p:notesMasterIdLst>
  <p:sldIdLst>
    <p:sldId id="256" r:id="rId5"/>
    <p:sldId id="289" r:id="rId6"/>
    <p:sldId id="268" r:id="rId7"/>
    <p:sldId id="291" r:id="rId8"/>
    <p:sldId id="290" r:id="rId9"/>
    <p:sldId id="297" r:id="rId10"/>
    <p:sldId id="298" r:id="rId11"/>
    <p:sldId id="267" r:id="rId12"/>
    <p:sldId id="292" r:id="rId13"/>
    <p:sldId id="293" r:id="rId14"/>
    <p:sldId id="294" r:id="rId15"/>
    <p:sldId id="299" r:id="rId16"/>
    <p:sldId id="295" r:id="rId17"/>
    <p:sldId id="296"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171A6C"/>
    <a:srgbClr val="2326A5"/>
    <a:srgbClr val="0BF543"/>
    <a:srgbClr val="44A7A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4404" autoAdjust="0"/>
  </p:normalViewPr>
  <p:slideViewPr>
    <p:cSldViewPr snapToGrid="0">
      <p:cViewPr>
        <p:scale>
          <a:sx n="70" d="100"/>
          <a:sy n="70" d="100"/>
        </p:scale>
        <p:origin x="1164" y="52"/>
      </p:cViewPr>
      <p:guideLst/>
    </p:cSldViewPr>
  </p:slideViewPr>
  <p:notesTextViewPr>
    <p:cViewPr>
      <p:scale>
        <a:sx n="1" d="1"/>
        <a:sy n="1" d="1"/>
      </p:scale>
      <p:origin x="0" y="0"/>
    </p:cViewPr>
  </p:notesTextViewPr>
  <p:notesViewPr>
    <p:cSldViewPr snapToGrid="0">
      <p:cViewPr varScale="1">
        <p:scale>
          <a:sx n="66" d="100"/>
          <a:sy n="66" d="100"/>
        </p:scale>
        <p:origin x="313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F59687-C613-4C83-A0F4-1BC6CC93F1E1}" type="datetimeFigureOut">
              <a:rPr lang="en-GB" smtClean="0"/>
              <a:t>05/05/2025</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3C095F-DFB4-48DB-AE73-9852A816E977}" type="slidenum">
              <a:rPr lang="en-GB" smtClean="0"/>
              <a:t>‹#›</a:t>
            </a:fld>
            <a:endParaRPr lang="en-GB"/>
          </a:p>
        </p:txBody>
      </p:sp>
    </p:spTree>
    <p:extLst>
      <p:ext uri="{BB962C8B-B14F-4D97-AF65-F5344CB8AC3E}">
        <p14:creationId xmlns:p14="http://schemas.microsoft.com/office/powerpoint/2010/main" val="26473233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spcBef>
                <a:spcPts val="200"/>
              </a:spcBef>
              <a:spcAft>
                <a:spcPts val="200"/>
              </a:spcAft>
            </a:pPr>
            <a:r>
              <a:rPr lang="en-GB" sz="1800" dirty="0">
                <a:effectLst/>
                <a:latin typeface="Times New Roman" panose="02020603050405020304" pitchFamily="18" charset="0"/>
                <a:ea typeface="Times New Roman" panose="02020603050405020304" pitchFamily="18" charset="0"/>
              </a:rPr>
              <a:t>Supercritical fluids are characterized by low values of density and viscosity while exhibiting high thermal capacity without phase change. This makes them interesting candidates as refrigerants for the thermal management of future High Energy Physics detectors. However, in compliancy with the recently updated European Strategy, general interest developments for future detectors should ideally target both ultra-light detectors operated at temperatures above 0 °C and detectors operating in extreme radiation environments requiring very low temperatures, below those attained for the forthcoming LHC detector upgrades.</a:t>
            </a:r>
          </a:p>
          <a:p>
            <a:pPr algn="just">
              <a:spcBef>
                <a:spcPts val="200"/>
              </a:spcBef>
              <a:spcAft>
                <a:spcPts val="200"/>
              </a:spcAft>
            </a:pPr>
            <a:r>
              <a:rPr lang="en-GB" sz="1800" dirty="0">
                <a:effectLst/>
                <a:latin typeface="Times New Roman" panose="02020603050405020304" pitchFamily="18" charset="0"/>
                <a:ea typeface="Times New Roman" panose="02020603050405020304" pitchFamily="18" charset="0"/>
              </a:rPr>
              <a:t>In this context, thanks to synergies with the CERN-funded EP-RDET programme and leveraging on the recently signed collaboration frame agreement between CERN and the Norwegian Institute of Technology (NTNU), it has been possible to launch two parallel programmes targeting both directions of investigation.</a:t>
            </a:r>
          </a:p>
          <a:p>
            <a:endParaRPr lang="en-GB" dirty="0"/>
          </a:p>
        </p:txBody>
      </p:sp>
      <p:sp>
        <p:nvSpPr>
          <p:cNvPr id="4" name="Slide Number Placeholder 3"/>
          <p:cNvSpPr>
            <a:spLocks noGrp="1"/>
          </p:cNvSpPr>
          <p:nvPr>
            <p:ph type="sldNum" sz="quarter" idx="5"/>
          </p:nvPr>
        </p:nvSpPr>
        <p:spPr/>
        <p:txBody>
          <a:bodyPr/>
          <a:lstStyle/>
          <a:p>
            <a:fld id="{8F3C095F-DFB4-48DB-AE73-9852A816E977}" type="slidenum">
              <a:rPr lang="en-GB" smtClean="0"/>
              <a:t>1</a:t>
            </a:fld>
            <a:endParaRPr lang="en-GB"/>
          </a:p>
        </p:txBody>
      </p:sp>
    </p:spTree>
    <p:extLst>
      <p:ext uri="{BB962C8B-B14F-4D97-AF65-F5344CB8AC3E}">
        <p14:creationId xmlns:p14="http://schemas.microsoft.com/office/powerpoint/2010/main" val="37309383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B750DF-D842-CA4F-C812-5F9CDA41A37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EE3BF2C-DED9-B2A5-7EEA-71636D31510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F1CC15B-F2F2-D87D-6F58-E1FF1A14F69E}"/>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2DEC283-7E92-1C1B-D823-8C52C7838A60}"/>
              </a:ext>
            </a:extLst>
          </p:cNvPr>
          <p:cNvSpPr>
            <a:spLocks noGrp="1"/>
          </p:cNvSpPr>
          <p:nvPr>
            <p:ph type="sldNum" sz="quarter" idx="5"/>
          </p:nvPr>
        </p:nvSpPr>
        <p:spPr/>
        <p:txBody>
          <a:bodyPr/>
          <a:lstStyle/>
          <a:p>
            <a:fld id="{8F3C095F-DFB4-48DB-AE73-9852A816E977}" type="slidenum">
              <a:rPr lang="en-GB" smtClean="0"/>
              <a:t>10</a:t>
            </a:fld>
            <a:endParaRPr lang="en-GB"/>
          </a:p>
        </p:txBody>
      </p:sp>
    </p:spTree>
    <p:extLst>
      <p:ext uri="{BB962C8B-B14F-4D97-AF65-F5344CB8AC3E}">
        <p14:creationId xmlns:p14="http://schemas.microsoft.com/office/powerpoint/2010/main" val="38741859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3B5B17-DADB-7FCD-FC02-C36215F7A4F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2ABEDD7-A0A7-F729-8713-1193E4F3161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3EC09D6-1319-2542-2AFB-CDF9305DE1F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DF6AD6F9-385E-7814-731C-25210D941865}"/>
              </a:ext>
            </a:extLst>
          </p:cNvPr>
          <p:cNvSpPr>
            <a:spLocks noGrp="1"/>
          </p:cNvSpPr>
          <p:nvPr>
            <p:ph type="sldNum" sz="quarter" idx="5"/>
          </p:nvPr>
        </p:nvSpPr>
        <p:spPr/>
        <p:txBody>
          <a:bodyPr/>
          <a:lstStyle/>
          <a:p>
            <a:fld id="{8F3C095F-DFB4-48DB-AE73-9852A816E977}" type="slidenum">
              <a:rPr lang="en-GB" smtClean="0"/>
              <a:t>11</a:t>
            </a:fld>
            <a:endParaRPr lang="en-GB"/>
          </a:p>
        </p:txBody>
      </p:sp>
    </p:spTree>
    <p:extLst>
      <p:ext uri="{BB962C8B-B14F-4D97-AF65-F5344CB8AC3E}">
        <p14:creationId xmlns:p14="http://schemas.microsoft.com/office/powerpoint/2010/main" val="29875121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9F6B83-7B20-F14E-A59A-154FBA23FE7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3DC585D-22F3-B744-6FBC-7A7BDA4D02E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135B72B-6962-0FB1-F6DD-7AAF26D2443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865ACAC-A397-D3A1-825E-D59E672533F1}"/>
              </a:ext>
            </a:extLst>
          </p:cNvPr>
          <p:cNvSpPr>
            <a:spLocks noGrp="1"/>
          </p:cNvSpPr>
          <p:nvPr>
            <p:ph type="sldNum" sz="quarter" idx="5"/>
          </p:nvPr>
        </p:nvSpPr>
        <p:spPr/>
        <p:txBody>
          <a:bodyPr/>
          <a:lstStyle/>
          <a:p>
            <a:fld id="{8F3C095F-DFB4-48DB-AE73-9852A816E977}" type="slidenum">
              <a:rPr lang="en-GB" smtClean="0"/>
              <a:t>12</a:t>
            </a:fld>
            <a:endParaRPr lang="en-GB"/>
          </a:p>
        </p:txBody>
      </p:sp>
    </p:spTree>
    <p:extLst>
      <p:ext uri="{BB962C8B-B14F-4D97-AF65-F5344CB8AC3E}">
        <p14:creationId xmlns:p14="http://schemas.microsoft.com/office/powerpoint/2010/main" val="33391559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4C5EF4-0974-F4E1-5311-C030004A6D7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67EB885-0A6F-EC64-0DF5-D088EA077FB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B1F0B4F-48BD-4BBF-C667-ED3E1F3CDF62}"/>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6143069F-FC43-8B63-40B1-89F38AA24E76}"/>
              </a:ext>
            </a:extLst>
          </p:cNvPr>
          <p:cNvSpPr>
            <a:spLocks noGrp="1"/>
          </p:cNvSpPr>
          <p:nvPr>
            <p:ph type="sldNum" sz="quarter" idx="5"/>
          </p:nvPr>
        </p:nvSpPr>
        <p:spPr/>
        <p:txBody>
          <a:bodyPr/>
          <a:lstStyle/>
          <a:p>
            <a:fld id="{8F3C095F-DFB4-48DB-AE73-9852A816E977}" type="slidenum">
              <a:rPr lang="en-GB" smtClean="0"/>
              <a:t>13</a:t>
            </a:fld>
            <a:endParaRPr lang="en-GB"/>
          </a:p>
        </p:txBody>
      </p:sp>
    </p:spTree>
    <p:extLst>
      <p:ext uri="{BB962C8B-B14F-4D97-AF65-F5344CB8AC3E}">
        <p14:creationId xmlns:p14="http://schemas.microsoft.com/office/powerpoint/2010/main" val="18625343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1C4870-CA30-D553-2ADC-EAA1E3CAFC6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0B1F10F-E09A-AF6C-DAC0-94945A8A806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2FA891C-F728-4918-F465-265191F000E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DA016036-DAD7-2EAF-42C4-CC700D648285}"/>
              </a:ext>
            </a:extLst>
          </p:cNvPr>
          <p:cNvSpPr>
            <a:spLocks noGrp="1"/>
          </p:cNvSpPr>
          <p:nvPr>
            <p:ph type="sldNum" sz="quarter" idx="5"/>
          </p:nvPr>
        </p:nvSpPr>
        <p:spPr/>
        <p:txBody>
          <a:bodyPr/>
          <a:lstStyle/>
          <a:p>
            <a:fld id="{8F3C095F-DFB4-48DB-AE73-9852A816E977}" type="slidenum">
              <a:rPr lang="en-GB" smtClean="0"/>
              <a:t>14</a:t>
            </a:fld>
            <a:endParaRPr lang="en-GB"/>
          </a:p>
        </p:txBody>
      </p:sp>
    </p:spTree>
    <p:extLst>
      <p:ext uri="{BB962C8B-B14F-4D97-AF65-F5344CB8AC3E}">
        <p14:creationId xmlns:p14="http://schemas.microsoft.com/office/powerpoint/2010/main" val="19571263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ffectLst/>
                <a:latin typeface="Times New Roman" panose="02020603050405020304" pitchFamily="18" charset="0"/>
                <a:ea typeface="Times New Roman" panose="02020603050405020304" pitchFamily="18" charset="0"/>
              </a:rPr>
              <a:t>In this context, thanks to synergies with the CERN-funded EP-RDET programme and leveraging on the recently signed collaboration frame agreement between CERN and the Norwegian Institute of Technology (NTNU), it has been possible to launch two parallel programmes targeting both directions of investigation.</a:t>
            </a:r>
          </a:p>
          <a:p>
            <a:endParaRPr lang="en-GB" dirty="0"/>
          </a:p>
        </p:txBody>
      </p:sp>
      <p:sp>
        <p:nvSpPr>
          <p:cNvPr id="4" name="Slide Number Placeholder 3"/>
          <p:cNvSpPr>
            <a:spLocks noGrp="1"/>
          </p:cNvSpPr>
          <p:nvPr>
            <p:ph type="sldNum" sz="quarter" idx="5"/>
          </p:nvPr>
        </p:nvSpPr>
        <p:spPr/>
        <p:txBody>
          <a:bodyPr/>
          <a:lstStyle/>
          <a:p>
            <a:fld id="{8F3C095F-DFB4-48DB-AE73-9852A816E977}" type="slidenum">
              <a:rPr lang="en-GB" smtClean="0"/>
              <a:t>2</a:t>
            </a:fld>
            <a:endParaRPr lang="en-GB"/>
          </a:p>
        </p:txBody>
      </p:sp>
    </p:spTree>
    <p:extLst>
      <p:ext uri="{BB962C8B-B14F-4D97-AF65-F5344CB8AC3E}">
        <p14:creationId xmlns:p14="http://schemas.microsoft.com/office/powerpoint/2010/main" val="16172306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F3C095F-DFB4-48DB-AE73-9852A816E977}" type="slidenum">
              <a:rPr lang="en-GB" smtClean="0"/>
              <a:t>3</a:t>
            </a:fld>
            <a:endParaRPr lang="en-GB"/>
          </a:p>
        </p:txBody>
      </p:sp>
    </p:spTree>
    <p:extLst>
      <p:ext uri="{BB962C8B-B14F-4D97-AF65-F5344CB8AC3E}">
        <p14:creationId xmlns:p14="http://schemas.microsoft.com/office/powerpoint/2010/main" val="32590579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C35796-D281-9B82-8187-79BBD9716F3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1FC388B-3184-C7AA-F95B-B63B991D947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22BE91C-83DE-58F4-43EA-E0422A4B21B3}"/>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1349D42-19F2-BAB3-755D-7932DA2E161B}"/>
              </a:ext>
            </a:extLst>
          </p:cNvPr>
          <p:cNvSpPr>
            <a:spLocks noGrp="1"/>
          </p:cNvSpPr>
          <p:nvPr>
            <p:ph type="sldNum" sz="quarter" idx="5"/>
          </p:nvPr>
        </p:nvSpPr>
        <p:spPr/>
        <p:txBody>
          <a:bodyPr/>
          <a:lstStyle/>
          <a:p>
            <a:fld id="{8F3C095F-DFB4-48DB-AE73-9852A816E977}" type="slidenum">
              <a:rPr lang="en-GB" smtClean="0"/>
              <a:t>4</a:t>
            </a:fld>
            <a:endParaRPr lang="en-GB"/>
          </a:p>
        </p:txBody>
      </p:sp>
    </p:spTree>
    <p:extLst>
      <p:ext uri="{BB962C8B-B14F-4D97-AF65-F5344CB8AC3E}">
        <p14:creationId xmlns:p14="http://schemas.microsoft.com/office/powerpoint/2010/main" val="31127515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DCC098-6DBB-E037-4396-3F04FE4BF80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CD62835-D596-1B13-D6ED-33BD119DBA5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3D1D6F8-47B2-B44B-9F2C-370DF4A43143}"/>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A3967B1-A728-09FC-A165-4E1DA1F7F00D}"/>
              </a:ext>
            </a:extLst>
          </p:cNvPr>
          <p:cNvSpPr>
            <a:spLocks noGrp="1"/>
          </p:cNvSpPr>
          <p:nvPr>
            <p:ph type="sldNum" sz="quarter" idx="5"/>
          </p:nvPr>
        </p:nvSpPr>
        <p:spPr/>
        <p:txBody>
          <a:bodyPr/>
          <a:lstStyle/>
          <a:p>
            <a:fld id="{8F3C095F-DFB4-48DB-AE73-9852A816E977}" type="slidenum">
              <a:rPr lang="en-GB" smtClean="0"/>
              <a:t>5</a:t>
            </a:fld>
            <a:endParaRPr lang="en-GB"/>
          </a:p>
        </p:txBody>
      </p:sp>
    </p:spTree>
    <p:extLst>
      <p:ext uri="{BB962C8B-B14F-4D97-AF65-F5344CB8AC3E}">
        <p14:creationId xmlns:p14="http://schemas.microsoft.com/office/powerpoint/2010/main" val="5400352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858FBF-2CDE-63E9-D881-64A6BC5124A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DD88AB2-C2F2-253E-A23E-E4ED2CAA884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B6F9351-AF63-E5AE-C0F3-44DD34E000AA}"/>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538222F-71DE-2A0A-7010-C23FCEC1E01B}"/>
              </a:ext>
            </a:extLst>
          </p:cNvPr>
          <p:cNvSpPr>
            <a:spLocks noGrp="1"/>
          </p:cNvSpPr>
          <p:nvPr>
            <p:ph type="sldNum" sz="quarter" idx="5"/>
          </p:nvPr>
        </p:nvSpPr>
        <p:spPr/>
        <p:txBody>
          <a:bodyPr/>
          <a:lstStyle/>
          <a:p>
            <a:fld id="{8F3C095F-DFB4-48DB-AE73-9852A816E977}" type="slidenum">
              <a:rPr lang="en-GB" smtClean="0"/>
              <a:t>6</a:t>
            </a:fld>
            <a:endParaRPr lang="en-GB"/>
          </a:p>
        </p:txBody>
      </p:sp>
    </p:spTree>
    <p:extLst>
      <p:ext uri="{BB962C8B-B14F-4D97-AF65-F5344CB8AC3E}">
        <p14:creationId xmlns:p14="http://schemas.microsoft.com/office/powerpoint/2010/main" val="38496712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197263-7776-2270-872D-126DC58EFB3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E30247B-A627-DA62-EE75-DF58BE46D94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CF21B6C-3768-BCEE-7F82-632B7D38EC2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3F45B87-56A3-73C0-0473-10788AE4C07A}"/>
              </a:ext>
            </a:extLst>
          </p:cNvPr>
          <p:cNvSpPr>
            <a:spLocks noGrp="1"/>
          </p:cNvSpPr>
          <p:nvPr>
            <p:ph type="sldNum" sz="quarter" idx="5"/>
          </p:nvPr>
        </p:nvSpPr>
        <p:spPr/>
        <p:txBody>
          <a:bodyPr/>
          <a:lstStyle/>
          <a:p>
            <a:fld id="{8F3C095F-DFB4-48DB-AE73-9852A816E977}" type="slidenum">
              <a:rPr lang="en-GB" smtClean="0"/>
              <a:t>7</a:t>
            </a:fld>
            <a:endParaRPr lang="en-GB"/>
          </a:p>
        </p:txBody>
      </p:sp>
    </p:spTree>
    <p:extLst>
      <p:ext uri="{BB962C8B-B14F-4D97-AF65-F5344CB8AC3E}">
        <p14:creationId xmlns:p14="http://schemas.microsoft.com/office/powerpoint/2010/main" val="37979564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spcBef>
                <a:spcPts val="200"/>
              </a:spcBef>
              <a:spcAft>
                <a:spcPts val="200"/>
              </a:spcAft>
            </a:pPr>
            <a:endParaRPr lang="en-GB" sz="1800" dirty="0">
              <a:effectLst/>
              <a:latin typeface="Times New Roman" panose="02020603050405020304" pitchFamily="18" charset="0"/>
              <a:ea typeface="Times New Roman" panose="02020603050405020304" pitchFamily="18" charset="0"/>
            </a:endParaRPr>
          </a:p>
          <a:p>
            <a:pPr algn="just">
              <a:spcBef>
                <a:spcPts val="200"/>
              </a:spcBef>
              <a:spcAft>
                <a:spcPts val="200"/>
              </a:spcAft>
            </a:pPr>
            <a:r>
              <a:rPr lang="en-GB" sz="1800" dirty="0">
                <a:effectLst/>
                <a:latin typeface="Times New Roman" panose="02020603050405020304" pitchFamily="18" charset="0"/>
                <a:ea typeface="Times New Roman" panose="02020603050405020304" pitchFamily="18" charset="0"/>
              </a:rPr>
              <a:t>Just to make a clear point of what we are talking about when we say supercritical fluids</a:t>
            </a:r>
            <a:r>
              <a:rPr lang="es-ES" sz="1800" dirty="0">
                <a:effectLst/>
                <a:latin typeface="Times New Roman" panose="02020603050405020304" pitchFamily="18" charset="0"/>
                <a:ea typeface="Times New Roman" panose="02020603050405020304" pitchFamily="18" charset="0"/>
              </a:rPr>
              <a:t>: </a:t>
            </a:r>
            <a:endParaRPr lang="en-GB" sz="1800" dirty="0">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At temperatures below the critical value, the variation of pressure with enthalpy along an isotherm exhibits discontinuities where it intersects the saturation line: where phase change takes place. The horizontal constant pressure segments represent the presence of two distinct phases. Above the critical point, these discontinuities are not found. Macroscopically speaking, there is a continuous variation from a liquid-like condition to a vapor-like one. This means, above the critical pressure, at temperatures lower than the critical the liquid-like fluid (with higher density) is found. At temperatures higher than that, the gas-like fluid is present.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In this region, standard techniques of correlating data fail: Dittus-Boelter equation does not correlate near-critical forced convection phenomena, boiling equations exhibit discontinuities and oscillations are commonplace. The similarities in heat transfer, pressure drop, wall temperatures and pressure oscillation between subcritical and near-critical regimes are significant.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supercritical point of carbon dioxide corresponds to pressures above 7.4 MPa. Its corresponding critical temperature is 31 °C. In the supercritical region, the thermophysical properties of CO2 change dramatically with temperature and pressure.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For a given pressure, thermal conductivity, dynamic viscosity and density (seen in figure on the right top) strongly decrease with an increase in temperature. At the same time, the specific heat capacity reaches a sharp peak which is reduced as the pressure increases, as seen on the right bottom. This temperature, at which the heat capacity reaches its maximum value, is defined as the pseudo-critical temperature.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As can be seen from both figures, these changes are less steep when increasing the operating pressure. However, these sharp variations make its heat transfer performance different from conventional fluids, especially in the determination of the convective heat transfer coefficient from a heat transfer surface.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dirty="0"/>
              <a:t>Finally, coming back to the point in the slide shown before, the temperature of interest for room temperature detector cooling is shown in the plots on the right. (+31 to +45 °C)</a:t>
            </a:r>
          </a:p>
        </p:txBody>
      </p:sp>
      <p:sp>
        <p:nvSpPr>
          <p:cNvPr id="4" name="Slide Number Placeholder 3"/>
          <p:cNvSpPr>
            <a:spLocks noGrp="1"/>
          </p:cNvSpPr>
          <p:nvPr>
            <p:ph type="sldNum" sz="quarter" idx="5"/>
          </p:nvPr>
        </p:nvSpPr>
        <p:spPr/>
        <p:txBody>
          <a:bodyPr/>
          <a:lstStyle/>
          <a:p>
            <a:fld id="{8F3C095F-DFB4-48DB-AE73-9852A816E977}" type="slidenum">
              <a:rPr lang="en-GB" smtClean="0"/>
              <a:t>8</a:t>
            </a:fld>
            <a:endParaRPr lang="en-GB"/>
          </a:p>
        </p:txBody>
      </p:sp>
    </p:spTree>
    <p:extLst>
      <p:ext uri="{BB962C8B-B14F-4D97-AF65-F5344CB8AC3E}">
        <p14:creationId xmlns:p14="http://schemas.microsoft.com/office/powerpoint/2010/main" val="2660065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BB1110-9359-8A04-9C71-B230604601D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7B39493-3A3B-5614-A53F-8047347696B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D8F93DA-0E86-1097-28FB-12AEAA8C1633}"/>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602EC2F8-2B6E-AE7E-3A6A-8FFF0D5CFA37}"/>
              </a:ext>
            </a:extLst>
          </p:cNvPr>
          <p:cNvSpPr>
            <a:spLocks noGrp="1"/>
          </p:cNvSpPr>
          <p:nvPr>
            <p:ph type="sldNum" sz="quarter" idx="5"/>
          </p:nvPr>
        </p:nvSpPr>
        <p:spPr/>
        <p:txBody>
          <a:bodyPr/>
          <a:lstStyle/>
          <a:p>
            <a:fld id="{8F3C095F-DFB4-48DB-AE73-9852A816E977}" type="slidenum">
              <a:rPr lang="en-GB" smtClean="0"/>
              <a:t>9</a:t>
            </a:fld>
            <a:endParaRPr lang="en-GB"/>
          </a:p>
        </p:txBody>
      </p:sp>
    </p:spTree>
    <p:extLst>
      <p:ext uri="{BB962C8B-B14F-4D97-AF65-F5344CB8AC3E}">
        <p14:creationId xmlns:p14="http://schemas.microsoft.com/office/powerpoint/2010/main" val="321707775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7890" y="1340285"/>
            <a:ext cx="8780746" cy="2169678"/>
          </a:xfrm>
        </p:spPr>
        <p:txBody>
          <a:bodyPr anchor="ctr"/>
          <a:lstStyle>
            <a:lvl1pPr algn="ctr">
              <a:defRPr sz="4500" b="1">
                <a:solidFill>
                  <a:srgbClr val="171A6C"/>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87890" y="3578224"/>
            <a:ext cx="8780746" cy="1845545"/>
          </a:xfrm>
        </p:spPr>
        <p:txBody>
          <a:bodyPr anchor="ctr">
            <a:normAutofit/>
          </a:bodyPr>
          <a:lstStyle>
            <a:lvl1pPr marL="0" indent="0" algn="ctr">
              <a:buNone/>
              <a:defRPr sz="2100" b="0">
                <a:solidFill>
                  <a:srgbClr val="171A6C"/>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a:t>Click to edit Master subtitle style</a:t>
            </a:r>
            <a:endParaRPr lang="en-GB" dirty="0"/>
          </a:p>
        </p:txBody>
      </p:sp>
      <p:sp>
        <p:nvSpPr>
          <p:cNvPr id="4" name="Date Placeholder 3"/>
          <p:cNvSpPr>
            <a:spLocks noGrp="1"/>
          </p:cNvSpPr>
          <p:nvPr>
            <p:ph type="dt" sz="half" idx="10"/>
          </p:nvPr>
        </p:nvSpPr>
        <p:spPr>
          <a:xfrm>
            <a:off x="628650" y="6356359"/>
            <a:ext cx="2057400" cy="365125"/>
          </a:xfrm>
          <a:prstGeom prst="rect">
            <a:avLst/>
          </a:prstGeom>
        </p:spPr>
        <p:txBody>
          <a:bodyPr/>
          <a:lstStyle/>
          <a:p>
            <a:fld id="{C01D11BA-7BA0-4257-81CF-82214BB44DEA}" type="datetime3">
              <a:rPr lang="en-US" smtClean="0"/>
              <a:t>5 May 2025</a:t>
            </a:fld>
            <a:endParaRPr lang="en-GB"/>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sp>
        <p:nvSpPr>
          <p:cNvPr id="7" name="Text Box 14"/>
          <p:cNvSpPr txBox="1">
            <a:spLocks noChangeArrowheads="1"/>
          </p:cNvSpPr>
          <p:nvPr userDrawn="1"/>
        </p:nvSpPr>
        <p:spPr bwMode="auto">
          <a:xfrm>
            <a:off x="912282" y="6032852"/>
            <a:ext cx="8231717" cy="246221"/>
          </a:xfrm>
          <a:prstGeom prst="rect">
            <a:avLst/>
          </a:prstGeom>
          <a:noFill/>
          <a:ln>
            <a:noFill/>
          </a:ln>
          <a:effectLst/>
          <a:extLst>
            <a:ext uri="{909E8E84-426E-40DD-AFC4-6F175D3DCCD1}">
              <a14:hiddenFill xmlns:a14="http://schemas.microsoft.com/office/drawing/2010/main">
                <a:solidFill>
                  <a:schemeClr val="accent2">
                    <a:alpha val="39999"/>
                  </a:schemeClr>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GB" sz="1000" b="0" i="0" dirty="0">
                <a:solidFill>
                  <a:srgbClr val="444444"/>
                </a:solidFill>
                <a:effectLst/>
              </a:rPr>
              <a:t>This project has received funding from the European Union’s Horizon 2020 research and innovation programme under grant agreement No 101004761.</a:t>
            </a:r>
            <a:endParaRPr lang="en-GB" sz="1000" i="0" dirty="0"/>
          </a:p>
        </p:txBody>
      </p:sp>
      <p:sp>
        <p:nvSpPr>
          <p:cNvPr id="8" name="TextBox 7"/>
          <p:cNvSpPr txBox="1"/>
          <p:nvPr userDrawn="1"/>
        </p:nvSpPr>
        <p:spPr>
          <a:xfrm>
            <a:off x="3733800" y="135467"/>
            <a:ext cx="5410200" cy="923330"/>
          </a:xfrm>
          <a:prstGeom prst="rect">
            <a:avLst/>
          </a:prstGeom>
          <a:noFill/>
        </p:spPr>
        <p:txBody>
          <a:bodyPr wrap="square" rtlCol="0">
            <a:spAutoFit/>
          </a:bodyPr>
          <a:lstStyle/>
          <a:p>
            <a:pPr algn="r"/>
            <a:r>
              <a:rPr lang="en-GB" sz="2700" b="0" dirty="0">
                <a:solidFill>
                  <a:schemeClr val="bg1"/>
                </a:solidFill>
                <a:latin typeface="+mn-lt"/>
              </a:rPr>
              <a:t>Advancement and Innovation for Detectors at Accelerators</a:t>
            </a:r>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V="1">
            <a:off x="381000" y="5939374"/>
            <a:ext cx="531283" cy="354339"/>
          </a:xfrm>
          <a:prstGeom prst="rect">
            <a:avLst/>
          </a:prstGeom>
        </p:spPr>
      </p:pic>
    </p:spTree>
    <p:extLst>
      <p:ext uri="{BB962C8B-B14F-4D97-AF65-F5344CB8AC3E}">
        <p14:creationId xmlns:p14="http://schemas.microsoft.com/office/powerpoint/2010/main" val="16763380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628650" y="6356359"/>
            <a:ext cx="2057400" cy="365125"/>
          </a:xfrm>
          <a:prstGeom prst="rect">
            <a:avLst/>
          </a:prstGeom>
        </p:spPr>
        <p:txBody>
          <a:bodyPr/>
          <a:lstStyle/>
          <a:p>
            <a:fld id="{BE937EF1-5E27-44A9-B871-6542F30F081F}" type="datetime3">
              <a:rPr lang="en-US" smtClean="0"/>
              <a:t>5 May 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24687971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28652"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628650" y="6356359"/>
            <a:ext cx="2057400" cy="365125"/>
          </a:xfrm>
          <a:prstGeom prst="rect">
            <a:avLst/>
          </a:prstGeom>
        </p:spPr>
        <p:txBody>
          <a:bodyPr/>
          <a:lstStyle/>
          <a:p>
            <a:fld id="{32A87FC3-EAAE-4A3B-9314-DDE4FFBE0A1B}" type="datetime3">
              <a:rPr lang="en-US" smtClean="0"/>
              <a:t>5 May 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37473425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36914" y="1290181"/>
            <a:ext cx="8666018" cy="4886789"/>
          </a:xfrm>
        </p:spPr>
        <p:txBody>
          <a:bodyPr/>
          <a:lstStyle>
            <a:lvl1pPr>
              <a:buClr>
                <a:srgbClr val="F2B53C"/>
              </a:buClr>
              <a:defRPr b="0">
                <a:solidFill>
                  <a:srgbClr val="171A6C"/>
                </a:solidFill>
              </a:defRPr>
            </a:lvl1pPr>
            <a:lvl2pPr>
              <a:buClr>
                <a:srgbClr val="F2B53C"/>
              </a:buClr>
              <a:defRPr b="0">
                <a:solidFill>
                  <a:srgbClr val="171A6C"/>
                </a:solidFill>
              </a:defRPr>
            </a:lvl2pPr>
            <a:lvl3pPr>
              <a:buClr>
                <a:srgbClr val="F2B53C"/>
              </a:buClr>
              <a:defRPr b="0">
                <a:solidFill>
                  <a:srgbClr val="171A6C"/>
                </a:solidFill>
              </a:defRPr>
            </a:lvl3pPr>
            <a:lvl4pPr>
              <a:buClr>
                <a:srgbClr val="F2B53C"/>
              </a:buClr>
              <a:defRPr b="0">
                <a:solidFill>
                  <a:srgbClr val="171A6C"/>
                </a:solidFill>
              </a:defRPr>
            </a:lvl4pPr>
            <a:lvl5pPr>
              <a:buClr>
                <a:srgbClr val="F2B53C"/>
              </a:buClr>
              <a:defRPr b="0">
                <a:solidFill>
                  <a:srgbClr val="171A6C"/>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p:cNvSpPr>
            <a:spLocks noGrp="1"/>
          </p:cNvSpPr>
          <p:nvPr>
            <p:ph type="ftr" sz="quarter" idx="11"/>
          </p:nvPr>
        </p:nvSpPr>
        <p:spPr>
          <a:xfrm>
            <a:off x="4" y="6356350"/>
            <a:ext cx="9143999" cy="501650"/>
          </a:xfrm>
        </p:spPr>
        <p:txBody>
          <a:bodyPr/>
          <a:lstStyle/>
          <a:p>
            <a:endParaRPr lang="en-GB" dirty="0"/>
          </a:p>
        </p:txBody>
      </p:sp>
      <p:sp>
        <p:nvSpPr>
          <p:cNvPr id="4" name="Date Placeholder 3"/>
          <p:cNvSpPr>
            <a:spLocks noGrp="1"/>
          </p:cNvSpPr>
          <p:nvPr>
            <p:ph type="dt" sz="half" idx="10"/>
          </p:nvPr>
        </p:nvSpPr>
        <p:spPr>
          <a:xfrm>
            <a:off x="236914" y="6424612"/>
            <a:ext cx="1731223" cy="365125"/>
          </a:xfrm>
          <a:prstGeom prst="rect">
            <a:avLst/>
          </a:prstGeom>
          <a:ln>
            <a:noFill/>
          </a:ln>
        </p:spPr>
        <p:txBody>
          <a:bodyPr anchor="ctr"/>
          <a:lstStyle>
            <a:lvl1pPr>
              <a:defRPr sz="1100">
                <a:solidFill>
                  <a:srgbClr val="171A6C"/>
                </a:solidFill>
              </a:defRPr>
            </a:lvl1pPr>
          </a:lstStyle>
          <a:p>
            <a:fld id="{B77521D4-B6A2-402E-A085-C880F30EB62E}" type="datetime3">
              <a:rPr lang="en-US" smtClean="0"/>
              <a:pPr/>
              <a:t>5 May 2025</a:t>
            </a:fld>
            <a:endParaRPr lang="en-GB" dirty="0"/>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sp>
        <p:nvSpPr>
          <p:cNvPr id="11" name="Title 10"/>
          <p:cNvSpPr>
            <a:spLocks noGrp="1"/>
          </p:cNvSpPr>
          <p:nvPr>
            <p:ph type="title"/>
          </p:nvPr>
        </p:nvSpPr>
        <p:spPr>
          <a:xfrm>
            <a:off x="4033381" y="1"/>
            <a:ext cx="5005670" cy="1077238"/>
          </a:xfrm>
        </p:spPr>
        <p:txBody>
          <a:bodyPr/>
          <a:lstStyle>
            <a:lvl1pPr>
              <a:defRPr b="1">
                <a:solidFill>
                  <a:schemeClr val="bg1"/>
                </a:solidFill>
              </a:defRPr>
            </a:lvl1pPr>
          </a:lstStyle>
          <a:p>
            <a:r>
              <a:rPr lang="en-US"/>
              <a:t>Click to edit Master title style</a:t>
            </a:r>
            <a:endParaRPr lang="en-GB" dirty="0"/>
          </a:p>
        </p:txBody>
      </p:sp>
    </p:spTree>
    <p:extLst>
      <p:ext uri="{BB962C8B-B14F-4D97-AF65-F5344CB8AC3E}">
        <p14:creationId xmlns:p14="http://schemas.microsoft.com/office/powerpoint/2010/main" val="3368208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7"/>
            <a:ext cx="7886700" cy="2852737"/>
          </a:xfrm>
        </p:spPr>
        <p:txBody>
          <a:bodyPr anchor="b"/>
          <a:lstStyle>
            <a:lvl1pPr>
              <a:defRPr sz="4500"/>
            </a:lvl1pPr>
          </a:lstStyle>
          <a:p>
            <a:r>
              <a:rPr lang="en-US"/>
              <a:t>Click to edit Master title style</a:t>
            </a:r>
            <a:endParaRPr lang="en-GB"/>
          </a:p>
        </p:txBody>
      </p:sp>
      <p:sp>
        <p:nvSpPr>
          <p:cNvPr id="3" name="Text Placeholder 2"/>
          <p:cNvSpPr>
            <a:spLocks noGrp="1"/>
          </p:cNvSpPr>
          <p:nvPr>
            <p:ph type="body" idx="1"/>
          </p:nvPr>
        </p:nvSpPr>
        <p:spPr>
          <a:xfrm>
            <a:off x="623888" y="4589472"/>
            <a:ext cx="7886700" cy="1500187"/>
          </a:xfrm>
        </p:spPr>
        <p:txBody>
          <a:bodyPr/>
          <a:lstStyle>
            <a:lvl1pPr marL="0" indent="0">
              <a:buNone/>
              <a:defRPr sz="1800">
                <a:solidFill>
                  <a:schemeClr val="tx1">
                    <a:tint val="75000"/>
                  </a:schemeClr>
                </a:solidFill>
              </a:defRPr>
            </a:lvl1pPr>
            <a:lvl2pPr marL="342892" indent="0">
              <a:buNone/>
              <a:defRPr sz="1500">
                <a:solidFill>
                  <a:schemeClr val="tx1">
                    <a:tint val="75000"/>
                  </a:schemeClr>
                </a:solidFill>
              </a:defRPr>
            </a:lvl2pPr>
            <a:lvl3pPr marL="685783" indent="0">
              <a:buNone/>
              <a:defRPr sz="1350">
                <a:solidFill>
                  <a:schemeClr val="tx1">
                    <a:tint val="75000"/>
                  </a:schemeClr>
                </a:solidFill>
              </a:defRPr>
            </a:lvl3pPr>
            <a:lvl4pPr marL="1028675"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8" indent="0">
              <a:buNone/>
              <a:defRPr sz="1200">
                <a:solidFill>
                  <a:schemeClr val="tx1">
                    <a:tint val="75000"/>
                  </a:schemeClr>
                </a:solidFill>
              </a:defRPr>
            </a:lvl7pPr>
            <a:lvl8pPr marL="2400240" indent="0">
              <a:buNone/>
              <a:defRPr sz="1200">
                <a:solidFill>
                  <a:schemeClr val="tx1">
                    <a:tint val="75000"/>
                  </a:schemeClr>
                </a:solidFill>
              </a:defRPr>
            </a:lvl8pPr>
            <a:lvl9pPr marL="2743132"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9"/>
            <a:ext cx="2057400" cy="365125"/>
          </a:xfrm>
          <a:prstGeom prst="rect">
            <a:avLst/>
          </a:prstGeom>
        </p:spPr>
        <p:txBody>
          <a:bodyPr/>
          <a:lstStyle/>
          <a:p>
            <a:fld id="{E5C1A8A6-A55F-4F98-B7EB-13D47285A1FE}" type="datetime3">
              <a:rPr lang="en-US" smtClean="0"/>
              <a:t>5 May 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15112671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a:xfrm>
            <a:off x="628650" y="6356359"/>
            <a:ext cx="2057400" cy="365125"/>
          </a:xfrm>
          <a:prstGeom prst="rect">
            <a:avLst/>
          </a:prstGeom>
        </p:spPr>
        <p:txBody>
          <a:bodyPr/>
          <a:lstStyle/>
          <a:p>
            <a:fld id="{31AC57D9-8984-41BB-A9CE-EC121665631C}" type="datetime3">
              <a:rPr lang="en-US" smtClean="0"/>
              <a:t>5 May 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21203414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9"/>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2" y="1681163"/>
            <a:ext cx="3887391" cy="82391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2"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a:xfrm>
            <a:off x="628650" y="6356359"/>
            <a:ext cx="2057400" cy="365125"/>
          </a:xfrm>
          <a:prstGeom prst="rect">
            <a:avLst/>
          </a:prstGeom>
        </p:spPr>
        <p:txBody>
          <a:bodyPr/>
          <a:lstStyle/>
          <a:p>
            <a:fld id="{CBD499CD-D135-4E2F-90DD-1CE571D7BCBA}" type="datetime3">
              <a:rPr lang="en-US" smtClean="0"/>
              <a:t>5 May 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4284104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a:xfrm>
            <a:off x="628650" y="6356359"/>
            <a:ext cx="2057400" cy="365125"/>
          </a:xfrm>
          <a:prstGeom prst="rect">
            <a:avLst/>
          </a:prstGeom>
        </p:spPr>
        <p:txBody>
          <a:bodyPr/>
          <a:lstStyle/>
          <a:p>
            <a:fld id="{FD1F1141-94BA-4429-B2C2-BEA9DF9ABCCF}" type="datetime3">
              <a:rPr lang="en-US" smtClean="0"/>
              <a:t>5 May 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28978559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9"/>
            <a:ext cx="2057400" cy="365125"/>
          </a:xfrm>
          <a:prstGeom prst="rect">
            <a:avLst/>
          </a:prstGeom>
        </p:spPr>
        <p:txBody>
          <a:bodyPr/>
          <a:lstStyle/>
          <a:p>
            <a:fld id="{D97F96FE-9481-49EA-9681-9A8F194179A8}" type="datetime3">
              <a:rPr lang="en-US" smtClean="0"/>
              <a:t>5 May 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1144143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391" y="987434"/>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a:t>Click to edit Master text styles</a:t>
            </a:r>
          </a:p>
        </p:txBody>
      </p:sp>
      <p:sp>
        <p:nvSpPr>
          <p:cNvPr id="5" name="Date Placeholder 4"/>
          <p:cNvSpPr>
            <a:spLocks noGrp="1"/>
          </p:cNvSpPr>
          <p:nvPr>
            <p:ph type="dt" sz="half" idx="10"/>
          </p:nvPr>
        </p:nvSpPr>
        <p:spPr>
          <a:xfrm>
            <a:off x="628650" y="6356359"/>
            <a:ext cx="2057400" cy="365125"/>
          </a:xfrm>
          <a:prstGeom prst="rect">
            <a:avLst/>
          </a:prstGeom>
        </p:spPr>
        <p:txBody>
          <a:bodyPr/>
          <a:lstStyle/>
          <a:p>
            <a:fld id="{15604103-15D9-4C8A-AE7C-75C338439E56}" type="datetime3">
              <a:rPr lang="en-US" smtClean="0"/>
              <a:t>5 May 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5097812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p:cNvSpPr>
            <a:spLocks noGrp="1"/>
          </p:cNvSpPr>
          <p:nvPr>
            <p:ph type="pic" idx="1"/>
          </p:nvPr>
        </p:nvSpPr>
        <p:spPr>
          <a:xfrm>
            <a:off x="3887391" y="987434"/>
            <a:ext cx="4629150" cy="4873625"/>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a:t>Click icon to add picture</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a:t>Click to edit Master text styles</a:t>
            </a:r>
          </a:p>
        </p:txBody>
      </p:sp>
      <p:sp>
        <p:nvSpPr>
          <p:cNvPr id="5" name="Date Placeholder 4"/>
          <p:cNvSpPr>
            <a:spLocks noGrp="1"/>
          </p:cNvSpPr>
          <p:nvPr>
            <p:ph type="dt" sz="half" idx="10"/>
          </p:nvPr>
        </p:nvSpPr>
        <p:spPr>
          <a:xfrm>
            <a:off x="628650" y="6356359"/>
            <a:ext cx="2057400" cy="365125"/>
          </a:xfrm>
          <a:prstGeom prst="rect">
            <a:avLst/>
          </a:prstGeom>
        </p:spPr>
        <p:txBody>
          <a:bodyPr/>
          <a:lstStyle/>
          <a:p>
            <a:fld id="{D57C27AA-62AC-464F-AD69-9F162FDFBA42}" type="datetime3">
              <a:rPr lang="en-US" smtClean="0"/>
              <a:t>5 May 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271826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1367" y="1786897"/>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28650" y="3291848"/>
            <a:ext cx="7886700" cy="288512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p:cNvSpPr>
            <a:spLocks noGrp="1"/>
          </p:cNvSpPr>
          <p:nvPr>
            <p:ph type="ftr" sz="quarter" idx="3"/>
          </p:nvPr>
        </p:nvSpPr>
        <p:spPr>
          <a:xfrm>
            <a:off x="4" y="6356350"/>
            <a:ext cx="9143999" cy="501650"/>
          </a:xfrm>
          <a:prstGeom prst="rect">
            <a:avLst/>
          </a:prstGeom>
          <a:gradFill>
            <a:gsLst>
              <a:gs pos="2000">
                <a:schemeClr val="bg1"/>
              </a:gs>
              <a:gs pos="64000">
                <a:srgbClr val="44A7AB"/>
              </a:gs>
              <a:gs pos="100000">
                <a:srgbClr val="44A7AB"/>
              </a:gs>
            </a:gsLst>
            <a:lin ang="0" scaled="0"/>
          </a:gradFill>
        </p:spPr>
        <p:txBody>
          <a:bodyPr vert="horz" lIns="91440" tIns="45720" rIns="91440" bIns="45720" rtlCol="0" anchor="ctr"/>
          <a:lstStyle>
            <a:lvl1pPr algn="ctr">
              <a:defRPr sz="1200">
                <a:solidFill>
                  <a:schemeClr val="bg1"/>
                </a:solidFill>
              </a:defRPr>
            </a:lvl1pPr>
          </a:lstStyle>
          <a:p>
            <a:endParaRPr lang="en-GB" dirty="0"/>
          </a:p>
        </p:txBody>
      </p:sp>
      <p:sp>
        <p:nvSpPr>
          <p:cNvPr id="6" name="Slide Number Placeholder 5"/>
          <p:cNvSpPr>
            <a:spLocks noGrp="1"/>
          </p:cNvSpPr>
          <p:nvPr>
            <p:ph type="sldNum" sz="quarter" idx="4"/>
          </p:nvPr>
        </p:nvSpPr>
        <p:spPr>
          <a:xfrm>
            <a:off x="8428070" y="6356350"/>
            <a:ext cx="715933" cy="501650"/>
          </a:xfrm>
          <a:prstGeom prst="rect">
            <a:avLst/>
          </a:prstGeom>
        </p:spPr>
        <p:txBody>
          <a:bodyPr vert="horz" lIns="91440" tIns="45720" rIns="91440" bIns="45720" rtlCol="0" anchor="ctr"/>
          <a:lstStyle>
            <a:lvl1pPr algn="r">
              <a:defRPr sz="1200">
                <a:solidFill>
                  <a:schemeClr val="bg1"/>
                </a:solidFill>
              </a:defRPr>
            </a:lvl1pPr>
          </a:lstStyle>
          <a:p>
            <a:fld id="{FC4456CD-832E-41F2-9893-C7650CCC5376}" type="slidenum">
              <a:rPr lang="en-GB" smtClean="0"/>
              <a:pPr/>
              <a:t>‹#›</a:t>
            </a:fld>
            <a:endParaRPr lang="en-GB" dirty="0"/>
          </a:p>
        </p:txBody>
      </p:sp>
      <p:sp>
        <p:nvSpPr>
          <p:cNvPr id="12" name="TextBox 11"/>
          <p:cNvSpPr txBox="1"/>
          <p:nvPr userDrawn="1"/>
        </p:nvSpPr>
        <p:spPr>
          <a:xfrm>
            <a:off x="2613980" y="0"/>
            <a:ext cx="6530020" cy="1165397"/>
          </a:xfrm>
          <a:prstGeom prst="rect">
            <a:avLst/>
          </a:prstGeom>
          <a:gradFill flip="none" rotWithShape="1">
            <a:gsLst>
              <a:gs pos="0">
                <a:schemeClr val="bg1"/>
              </a:gs>
              <a:gs pos="58000">
                <a:srgbClr val="44A7AB"/>
              </a:gs>
              <a:gs pos="100000">
                <a:srgbClr val="44A7AB"/>
              </a:gs>
            </a:gsLst>
            <a:lin ang="0" scaled="1"/>
            <a:tileRect/>
          </a:gradFill>
          <a:ln>
            <a:solidFill>
              <a:schemeClr val="bg1"/>
            </a:solidFill>
          </a:ln>
        </p:spPr>
        <p:txBody>
          <a:bodyPr wrap="square" rtlCol="0">
            <a:spAutoFit/>
          </a:bodyPr>
          <a:lstStyle/>
          <a:p>
            <a:endParaRPr lang="en-GB" dirty="0"/>
          </a:p>
        </p:txBody>
      </p:sp>
      <p:pic>
        <p:nvPicPr>
          <p:cNvPr id="13" name="Picture 12"/>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13212" y="0"/>
            <a:ext cx="2603864" cy="1172459"/>
          </a:xfrm>
          <a:prstGeom prst="rect">
            <a:avLst/>
          </a:prstGeom>
        </p:spPr>
      </p:pic>
    </p:spTree>
    <p:extLst>
      <p:ext uri="{BB962C8B-B14F-4D97-AF65-F5344CB8AC3E}">
        <p14:creationId xmlns:p14="http://schemas.microsoft.com/office/powerpoint/2010/main" val="21844054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68578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46" indent="-171446" algn="l" defTabSz="68578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7890" y="1824873"/>
            <a:ext cx="8780746" cy="954107"/>
          </a:xfrm>
        </p:spPr>
        <p:txBody>
          <a:bodyPr/>
          <a:lstStyle/>
          <a:p>
            <a:r>
              <a:rPr lang="en-US" dirty="0"/>
              <a:t>AIDAinnova Final Annual Meeting</a:t>
            </a:r>
            <a:endParaRPr lang="en-GB" dirty="0"/>
          </a:p>
        </p:txBody>
      </p:sp>
      <p:sp>
        <p:nvSpPr>
          <p:cNvPr id="3" name="Subtitle 2"/>
          <p:cNvSpPr>
            <a:spLocks noGrp="1"/>
          </p:cNvSpPr>
          <p:nvPr>
            <p:ph type="subTitle" idx="1"/>
          </p:nvPr>
        </p:nvSpPr>
        <p:spPr>
          <a:xfrm>
            <a:off x="187890" y="4079019"/>
            <a:ext cx="8780746" cy="954107"/>
          </a:xfrm>
        </p:spPr>
        <p:txBody>
          <a:bodyPr/>
          <a:lstStyle/>
          <a:p>
            <a:r>
              <a:rPr lang="en-US" dirty="0"/>
              <a:t>L. Contiero</a:t>
            </a:r>
            <a:r>
              <a:rPr lang="en-US" baseline="30000" dirty="0"/>
              <a:t>(1,2)</a:t>
            </a:r>
            <a:r>
              <a:rPr lang="en-US" dirty="0"/>
              <a:t>, A. Hafner</a:t>
            </a:r>
            <a:r>
              <a:rPr lang="en-US" baseline="30000" dirty="0"/>
              <a:t>(2)</a:t>
            </a:r>
            <a:r>
              <a:rPr lang="en-US" dirty="0"/>
              <a:t>, C. Pedano</a:t>
            </a:r>
            <a:r>
              <a:rPr lang="en-US" baseline="30000" dirty="0"/>
              <a:t>(1,3,4)</a:t>
            </a:r>
            <a:r>
              <a:rPr lang="en-US" dirty="0"/>
              <a:t>, P. Petagna</a:t>
            </a:r>
            <a:r>
              <a:rPr lang="en-US" baseline="30000" dirty="0"/>
              <a:t>(1)</a:t>
            </a:r>
            <a:r>
              <a:rPr lang="en-US" dirty="0"/>
              <a:t>, B. Verlaat</a:t>
            </a:r>
            <a:r>
              <a:rPr lang="en-US" baseline="30000" dirty="0"/>
              <a:t>(1)</a:t>
            </a:r>
            <a:endParaRPr lang="en-US" dirty="0"/>
          </a:p>
          <a:p>
            <a:r>
              <a:rPr lang="en-US" dirty="0"/>
              <a:t>07-05-2025</a:t>
            </a:r>
            <a:endParaRPr lang="en-GB" dirty="0"/>
          </a:p>
        </p:txBody>
      </p:sp>
      <p:sp>
        <p:nvSpPr>
          <p:cNvPr id="7" name="TextBox 6">
            <a:extLst>
              <a:ext uri="{FF2B5EF4-FFF2-40B4-BE49-F238E27FC236}">
                <a16:creationId xmlns:a16="http://schemas.microsoft.com/office/drawing/2014/main" id="{D7299D1A-8417-C5C2-1C7B-F8125CCB7752}"/>
              </a:ext>
            </a:extLst>
          </p:cNvPr>
          <p:cNvSpPr txBox="1"/>
          <p:nvPr/>
        </p:nvSpPr>
        <p:spPr>
          <a:xfrm>
            <a:off x="1199653" y="3032909"/>
            <a:ext cx="6744694" cy="954107"/>
          </a:xfrm>
          <a:prstGeom prst="rect">
            <a:avLst/>
          </a:prstGeom>
          <a:noFill/>
        </p:spPr>
        <p:txBody>
          <a:bodyPr wrap="square">
            <a:spAutoFit/>
          </a:bodyPr>
          <a:lstStyle/>
          <a:p>
            <a:r>
              <a:rPr lang="en-GB" sz="2800" dirty="0"/>
              <a:t>Summary of the work accomplished on new natural refrigerants and of the D10.3 report</a:t>
            </a:r>
          </a:p>
        </p:txBody>
      </p:sp>
      <p:sp>
        <p:nvSpPr>
          <p:cNvPr id="8" name="TextBox 7">
            <a:extLst>
              <a:ext uri="{FF2B5EF4-FFF2-40B4-BE49-F238E27FC236}">
                <a16:creationId xmlns:a16="http://schemas.microsoft.com/office/drawing/2014/main" id="{C27EAF6D-13D0-001E-93AB-B00F3ACF44E7}"/>
              </a:ext>
            </a:extLst>
          </p:cNvPr>
          <p:cNvSpPr txBox="1"/>
          <p:nvPr/>
        </p:nvSpPr>
        <p:spPr>
          <a:xfrm>
            <a:off x="3356378" y="5033126"/>
            <a:ext cx="2582374" cy="830997"/>
          </a:xfrm>
          <a:prstGeom prst="rect">
            <a:avLst/>
          </a:prstGeom>
          <a:noFill/>
        </p:spPr>
        <p:txBody>
          <a:bodyPr wrap="none" rtlCol="0">
            <a:spAutoFit/>
          </a:bodyPr>
          <a:lstStyle/>
          <a:p>
            <a:pPr marL="342900" indent="-342900">
              <a:buAutoNum type="arabicParenBoth"/>
            </a:pPr>
            <a:r>
              <a:rPr lang="fr-CH" sz="1200" dirty="0"/>
              <a:t>CERN</a:t>
            </a:r>
          </a:p>
          <a:p>
            <a:pPr marL="342900" indent="-342900">
              <a:buAutoNum type="arabicParenBoth"/>
            </a:pPr>
            <a:r>
              <a:rPr lang="fr-CH" sz="1200" dirty="0"/>
              <a:t>NTNU</a:t>
            </a:r>
          </a:p>
          <a:p>
            <a:pPr marL="342900" indent="-342900">
              <a:buAutoNum type="arabicParenBoth"/>
            </a:pPr>
            <a:r>
              <a:rPr lang="fr-CH" sz="1200" dirty="0"/>
              <a:t>Technical </a:t>
            </a:r>
            <a:r>
              <a:rPr lang="fr-CH" sz="1200" dirty="0" err="1"/>
              <a:t>University</a:t>
            </a:r>
            <a:r>
              <a:rPr lang="fr-CH" sz="1200" dirty="0"/>
              <a:t> Offenburg</a:t>
            </a:r>
          </a:p>
          <a:p>
            <a:pPr marL="342900" indent="-342900">
              <a:buAutoNum type="arabicParenBoth"/>
            </a:pPr>
            <a:r>
              <a:rPr lang="fr-CH" sz="1200" dirty="0"/>
              <a:t>Karlsruhe Institute of Technology</a:t>
            </a:r>
            <a:endParaRPr lang="en-GB" sz="1200" dirty="0"/>
          </a:p>
        </p:txBody>
      </p:sp>
    </p:spTree>
    <p:extLst>
      <p:ext uri="{BB962C8B-B14F-4D97-AF65-F5344CB8AC3E}">
        <p14:creationId xmlns:p14="http://schemas.microsoft.com/office/powerpoint/2010/main" val="41351445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1F0E3E-095A-D8F3-290E-1FFC8B08513E}"/>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C9B3C647-305A-CF91-A329-7025015F9979}"/>
              </a:ext>
            </a:extLst>
          </p:cNvPr>
          <p:cNvSpPr>
            <a:spLocks noGrp="1"/>
          </p:cNvSpPr>
          <p:nvPr>
            <p:ph type="ftr" sz="quarter" idx="11"/>
          </p:nvPr>
        </p:nvSpPr>
        <p:spPr/>
        <p:txBody>
          <a:bodyPr/>
          <a:lstStyle/>
          <a:p>
            <a:r>
              <a:rPr lang="en-US" dirty="0"/>
              <a:t>Supercritical refrigerants for detector applications</a:t>
            </a:r>
            <a:endParaRPr lang="en-GB" dirty="0"/>
          </a:p>
        </p:txBody>
      </p:sp>
      <p:sp>
        <p:nvSpPr>
          <p:cNvPr id="5" name="Slide Number Placeholder 4">
            <a:extLst>
              <a:ext uri="{FF2B5EF4-FFF2-40B4-BE49-F238E27FC236}">
                <a16:creationId xmlns:a16="http://schemas.microsoft.com/office/drawing/2014/main" id="{FE5EA789-CA1F-D7D1-4E75-2208ACC04252}"/>
              </a:ext>
            </a:extLst>
          </p:cNvPr>
          <p:cNvSpPr>
            <a:spLocks noGrp="1"/>
          </p:cNvSpPr>
          <p:nvPr>
            <p:ph type="sldNum" sz="quarter" idx="12"/>
          </p:nvPr>
        </p:nvSpPr>
        <p:spPr/>
        <p:txBody>
          <a:bodyPr/>
          <a:lstStyle/>
          <a:p>
            <a:fld id="{FC4456CD-832E-41F2-9893-C7650CCC5376}" type="slidenum">
              <a:rPr lang="en-GB" smtClean="0"/>
              <a:t>10</a:t>
            </a:fld>
            <a:endParaRPr lang="en-GB"/>
          </a:p>
        </p:txBody>
      </p:sp>
      <p:sp>
        <p:nvSpPr>
          <p:cNvPr id="6" name="Title 5">
            <a:extLst>
              <a:ext uri="{FF2B5EF4-FFF2-40B4-BE49-F238E27FC236}">
                <a16:creationId xmlns:a16="http://schemas.microsoft.com/office/drawing/2014/main" id="{0F25C13E-46DC-A89B-64CE-751F93911687}"/>
              </a:ext>
            </a:extLst>
          </p:cNvPr>
          <p:cNvSpPr>
            <a:spLocks noGrp="1"/>
          </p:cNvSpPr>
          <p:nvPr>
            <p:ph type="title"/>
          </p:nvPr>
        </p:nvSpPr>
        <p:spPr/>
        <p:txBody>
          <a:bodyPr/>
          <a:lstStyle/>
          <a:p>
            <a:endParaRPr lang="en-GB" dirty="0"/>
          </a:p>
        </p:txBody>
      </p:sp>
      <p:sp>
        <p:nvSpPr>
          <p:cNvPr id="4" name="Title 4">
            <a:extLst>
              <a:ext uri="{FF2B5EF4-FFF2-40B4-BE49-F238E27FC236}">
                <a16:creationId xmlns:a16="http://schemas.microsoft.com/office/drawing/2014/main" id="{1A98F75E-0E35-3E00-A413-A026EA3632D6}"/>
              </a:ext>
            </a:extLst>
          </p:cNvPr>
          <p:cNvSpPr txBox="1">
            <a:spLocks/>
          </p:cNvSpPr>
          <p:nvPr/>
        </p:nvSpPr>
        <p:spPr>
          <a:xfrm>
            <a:off x="-2077" y="913"/>
            <a:ext cx="9144000" cy="1213338"/>
          </a:xfrm>
          <a:prstGeom prst="rect">
            <a:avLst/>
          </a:prstGeom>
          <a:gradFill flip="none" rotWithShape="1">
            <a:gsLst>
              <a:gs pos="0">
                <a:schemeClr val="bg1"/>
              </a:gs>
              <a:gs pos="74000">
                <a:srgbClr val="44A7AB"/>
              </a:gs>
              <a:gs pos="83000">
                <a:srgbClr val="2C6B6E"/>
              </a:gs>
              <a:gs pos="100000">
                <a:srgbClr val="2C6B6E"/>
              </a:gs>
            </a:gsLst>
            <a:lin ang="0" scaled="1"/>
            <a:tileRect/>
          </a:gradFill>
        </p:spPr>
        <p:txBody>
          <a:bodyPr vert="horz" lIns="91440" tIns="45720" rIns="91440" bIns="45720" rtlCol="0" anchor="ctr">
            <a:normAutofit/>
          </a:bodyPr>
          <a:lstStyle>
            <a:lvl1pPr algn="l" defTabSz="685783" rtl="0" eaLnBrk="1" latinLnBrk="0" hangingPunct="1">
              <a:lnSpc>
                <a:spcPct val="90000"/>
              </a:lnSpc>
              <a:spcBef>
                <a:spcPct val="0"/>
              </a:spcBef>
              <a:buNone/>
              <a:defRPr sz="3300" b="1" kern="1200">
                <a:solidFill>
                  <a:schemeClr val="bg1"/>
                </a:solidFill>
                <a:latin typeface="+mj-lt"/>
                <a:ea typeface="+mj-ea"/>
                <a:cs typeface="+mj-cs"/>
              </a:defRPr>
            </a:lvl1pPr>
          </a:lstStyle>
          <a:p>
            <a:pPr algn="r"/>
            <a:r>
              <a:rPr lang="en-US" dirty="0"/>
              <a:t>First experimental results</a:t>
            </a:r>
            <a:endParaRPr lang="en-GB" dirty="0"/>
          </a:p>
        </p:txBody>
      </p:sp>
      <p:sp>
        <p:nvSpPr>
          <p:cNvPr id="19" name="Date Placeholder 5">
            <a:extLst>
              <a:ext uri="{FF2B5EF4-FFF2-40B4-BE49-F238E27FC236}">
                <a16:creationId xmlns:a16="http://schemas.microsoft.com/office/drawing/2014/main" id="{B2F09F01-F4D4-9856-EF8D-44EEB86FCE84}"/>
              </a:ext>
            </a:extLst>
          </p:cNvPr>
          <p:cNvSpPr>
            <a:spLocks noGrp="1"/>
          </p:cNvSpPr>
          <p:nvPr>
            <p:ph type="dt" sz="half" idx="10"/>
          </p:nvPr>
        </p:nvSpPr>
        <p:spPr>
          <a:xfrm>
            <a:off x="236912" y="6424612"/>
            <a:ext cx="1916741" cy="433388"/>
          </a:xfrm>
        </p:spPr>
        <p:txBody>
          <a:bodyPr anchor="ctr"/>
          <a:lstStyle/>
          <a:p>
            <a:r>
              <a:rPr lang="en-US" dirty="0"/>
              <a:t>7 May 2025</a:t>
            </a:r>
            <a:endParaRPr lang="en-GB" dirty="0"/>
          </a:p>
        </p:txBody>
      </p:sp>
      <p:sp>
        <p:nvSpPr>
          <p:cNvPr id="2" name="TextBox 1">
            <a:extLst>
              <a:ext uri="{FF2B5EF4-FFF2-40B4-BE49-F238E27FC236}">
                <a16:creationId xmlns:a16="http://schemas.microsoft.com/office/drawing/2014/main" id="{61D24419-5F5E-140B-9387-B33100DEC0AE}"/>
              </a:ext>
            </a:extLst>
          </p:cNvPr>
          <p:cNvSpPr txBox="1"/>
          <p:nvPr/>
        </p:nvSpPr>
        <p:spPr>
          <a:xfrm>
            <a:off x="803840" y="1291386"/>
            <a:ext cx="7041712" cy="1477328"/>
          </a:xfrm>
          <a:prstGeom prst="rect">
            <a:avLst/>
          </a:prstGeom>
          <a:noFill/>
        </p:spPr>
        <p:txBody>
          <a:bodyPr wrap="square">
            <a:spAutoFit/>
          </a:bodyPr>
          <a:lstStyle/>
          <a:p>
            <a:r>
              <a:rPr lang="en-GB" b="1" dirty="0"/>
              <a:t>Geometry</a:t>
            </a:r>
          </a:p>
          <a:p>
            <a:r>
              <a:rPr lang="en-GB" dirty="0"/>
              <a:t>1mm ID pipe SS304L</a:t>
            </a:r>
          </a:p>
          <a:p>
            <a:r>
              <a:rPr lang="en-GB" dirty="0"/>
              <a:t>Heated length is 940 mm (L/D=50 for flow development left at the inlet)</a:t>
            </a:r>
          </a:p>
          <a:p>
            <a:r>
              <a:rPr lang="en-GB" dirty="0"/>
              <a:t>10 Thermocouples evenly spaced throughout the heated section (distance between each TC = 85mm)</a:t>
            </a:r>
            <a:endParaRPr lang="en-US" dirty="0"/>
          </a:p>
        </p:txBody>
      </p:sp>
      <p:graphicFrame>
        <p:nvGraphicFramePr>
          <p:cNvPr id="7" name="Table 6">
            <a:extLst>
              <a:ext uri="{FF2B5EF4-FFF2-40B4-BE49-F238E27FC236}">
                <a16:creationId xmlns:a16="http://schemas.microsoft.com/office/drawing/2014/main" id="{1AF2BA31-01DF-7F64-B586-11400425A62F}"/>
              </a:ext>
            </a:extLst>
          </p:cNvPr>
          <p:cNvGraphicFramePr>
            <a:graphicFrameLocks noGrp="1"/>
          </p:cNvGraphicFramePr>
          <p:nvPr>
            <p:extLst>
              <p:ext uri="{D42A27DB-BD31-4B8C-83A1-F6EECF244321}">
                <p14:modId xmlns:p14="http://schemas.microsoft.com/office/powerpoint/2010/main" val="347830177"/>
              </p:ext>
            </p:extLst>
          </p:nvPr>
        </p:nvGraphicFramePr>
        <p:xfrm>
          <a:off x="1369195" y="2889030"/>
          <a:ext cx="6702795" cy="1854200"/>
        </p:xfrm>
        <a:graphic>
          <a:graphicData uri="http://schemas.openxmlformats.org/drawingml/2006/table">
            <a:tbl>
              <a:tblPr firstRow="1" bandRow="1">
                <a:tableStyleId>{5C22544A-7EE6-4342-B048-85BDC9FD1C3A}</a:tableStyleId>
              </a:tblPr>
              <a:tblGrid>
                <a:gridCol w="2155228">
                  <a:extLst>
                    <a:ext uri="{9D8B030D-6E8A-4147-A177-3AD203B41FA5}">
                      <a16:colId xmlns:a16="http://schemas.microsoft.com/office/drawing/2014/main" val="84402736"/>
                    </a:ext>
                  </a:extLst>
                </a:gridCol>
                <a:gridCol w="1354266">
                  <a:extLst>
                    <a:ext uri="{9D8B030D-6E8A-4147-A177-3AD203B41FA5}">
                      <a16:colId xmlns:a16="http://schemas.microsoft.com/office/drawing/2014/main" val="3297228398"/>
                    </a:ext>
                  </a:extLst>
                </a:gridCol>
                <a:gridCol w="2041301">
                  <a:extLst>
                    <a:ext uri="{9D8B030D-6E8A-4147-A177-3AD203B41FA5}">
                      <a16:colId xmlns:a16="http://schemas.microsoft.com/office/drawing/2014/main" val="854751523"/>
                    </a:ext>
                  </a:extLst>
                </a:gridCol>
                <a:gridCol w="1152000">
                  <a:extLst>
                    <a:ext uri="{9D8B030D-6E8A-4147-A177-3AD203B41FA5}">
                      <a16:colId xmlns:a16="http://schemas.microsoft.com/office/drawing/2014/main" val="1394807329"/>
                    </a:ext>
                  </a:extLst>
                </a:gridCol>
              </a:tblGrid>
              <a:tr h="370840">
                <a:tc>
                  <a:txBody>
                    <a:bodyPr/>
                    <a:lstStyle/>
                    <a:p>
                      <a:r>
                        <a:rPr lang="en-GB" sz="1600" dirty="0"/>
                        <a:t>Condition</a:t>
                      </a:r>
                    </a:p>
                  </a:txBody>
                  <a:tcPr/>
                </a:tc>
                <a:tc>
                  <a:txBody>
                    <a:bodyPr/>
                    <a:lstStyle/>
                    <a:p>
                      <a:r>
                        <a:rPr lang="en-GB" sz="1600" dirty="0"/>
                        <a:t>Liquid CO2</a:t>
                      </a:r>
                    </a:p>
                  </a:txBody>
                  <a:tcPr/>
                </a:tc>
                <a:tc>
                  <a:txBody>
                    <a:bodyPr/>
                    <a:lstStyle/>
                    <a:p>
                      <a:r>
                        <a:rPr lang="en-GB" sz="1600" dirty="0"/>
                        <a:t>Supercritical CO2</a:t>
                      </a:r>
                    </a:p>
                  </a:txBody>
                  <a:tcPr/>
                </a:tc>
                <a:tc>
                  <a:txBody>
                    <a:bodyPr/>
                    <a:lstStyle/>
                    <a:p>
                      <a:r>
                        <a:rPr lang="en-GB" sz="1600" dirty="0"/>
                        <a:t>Water</a:t>
                      </a:r>
                    </a:p>
                  </a:txBody>
                  <a:tcPr/>
                </a:tc>
                <a:extLst>
                  <a:ext uri="{0D108BD9-81ED-4DB2-BD59-A6C34878D82A}">
                    <a16:rowId xmlns:a16="http://schemas.microsoft.com/office/drawing/2014/main" val="2780170872"/>
                  </a:ext>
                </a:extLst>
              </a:tr>
              <a:tr h="370840">
                <a:tc>
                  <a:txBody>
                    <a:bodyPr/>
                    <a:lstStyle/>
                    <a:p>
                      <a:r>
                        <a:rPr lang="en-GB" sz="1600" dirty="0"/>
                        <a:t>Inlet pressure (bar)</a:t>
                      </a:r>
                    </a:p>
                  </a:txBody>
                  <a:tcPr/>
                </a:tc>
                <a:tc>
                  <a:txBody>
                    <a:bodyPr/>
                    <a:lstStyle/>
                    <a:p>
                      <a:pPr algn="ctr"/>
                      <a:r>
                        <a:rPr lang="en-GB" sz="1600" dirty="0"/>
                        <a:t>81</a:t>
                      </a:r>
                    </a:p>
                  </a:txBody>
                  <a:tcPr/>
                </a:tc>
                <a:tc>
                  <a:txBody>
                    <a:bodyPr/>
                    <a:lstStyle/>
                    <a:p>
                      <a:pPr algn="ctr"/>
                      <a:r>
                        <a:rPr lang="en-GB" sz="1600" dirty="0"/>
                        <a:t>77.3</a:t>
                      </a:r>
                    </a:p>
                  </a:txBody>
                  <a:tcPr/>
                </a:tc>
                <a:tc>
                  <a:txBody>
                    <a:bodyPr/>
                    <a:lstStyle/>
                    <a:p>
                      <a:pPr algn="ctr"/>
                      <a:r>
                        <a:rPr lang="en-GB" sz="1600" dirty="0"/>
                        <a:t>12</a:t>
                      </a:r>
                    </a:p>
                  </a:txBody>
                  <a:tcPr/>
                </a:tc>
                <a:extLst>
                  <a:ext uri="{0D108BD9-81ED-4DB2-BD59-A6C34878D82A}">
                    <a16:rowId xmlns:a16="http://schemas.microsoft.com/office/drawing/2014/main" val="3400578679"/>
                  </a:ext>
                </a:extLst>
              </a:tr>
              <a:tr h="370840">
                <a:tc>
                  <a:txBody>
                    <a:bodyPr/>
                    <a:lstStyle/>
                    <a:p>
                      <a:r>
                        <a:rPr lang="en-GB" sz="1600" dirty="0"/>
                        <a:t>Inlet temperature (°C)</a:t>
                      </a:r>
                    </a:p>
                  </a:txBody>
                  <a:tcPr/>
                </a:tc>
                <a:tc>
                  <a:txBody>
                    <a:bodyPr/>
                    <a:lstStyle/>
                    <a:p>
                      <a:pPr algn="ctr"/>
                      <a:r>
                        <a:rPr lang="en-GB" sz="1600" dirty="0"/>
                        <a:t>20.3</a:t>
                      </a:r>
                    </a:p>
                  </a:txBody>
                  <a:tcPr/>
                </a:tc>
                <a:tc>
                  <a:txBody>
                    <a:bodyPr/>
                    <a:lstStyle/>
                    <a:p>
                      <a:pPr algn="ctr"/>
                      <a:r>
                        <a:rPr lang="en-GB" sz="1600" dirty="0"/>
                        <a:t>20.5</a:t>
                      </a:r>
                    </a:p>
                  </a:txBody>
                  <a:tcPr/>
                </a:tc>
                <a:tc>
                  <a:txBody>
                    <a:bodyPr/>
                    <a:lstStyle/>
                    <a:p>
                      <a:pPr algn="ctr"/>
                      <a:r>
                        <a:rPr lang="en-GB" sz="1600" dirty="0"/>
                        <a:t>20.3</a:t>
                      </a:r>
                    </a:p>
                  </a:txBody>
                  <a:tcPr/>
                </a:tc>
                <a:extLst>
                  <a:ext uri="{0D108BD9-81ED-4DB2-BD59-A6C34878D82A}">
                    <a16:rowId xmlns:a16="http://schemas.microsoft.com/office/drawing/2014/main" val="2345864406"/>
                  </a:ext>
                </a:extLst>
              </a:tr>
              <a:tr h="370840">
                <a:tc>
                  <a:txBody>
                    <a:bodyPr/>
                    <a:lstStyle/>
                    <a:p>
                      <a:r>
                        <a:rPr lang="en-GB" sz="1600" dirty="0"/>
                        <a:t>Mass flow (g/s)</a:t>
                      </a:r>
                    </a:p>
                  </a:txBody>
                  <a:tcPr/>
                </a:tc>
                <a:tc>
                  <a:txBody>
                    <a:bodyPr/>
                    <a:lstStyle/>
                    <a:p>
                      <a:pPr algn="ctr"/>
                      <a:r>
                        <a:rPr lang="en-GB" sz="1600" dirty="0"/>
                        <a:t>1.8</a:t>
                      </a:r>
                    </a:p>
                  </a:txBody>
                  <a:tcPr/>
                </a:tc>
                <a:tc>
                  <a:txBody>
                    <a:bodyPr/>
                    <a:lstStyle/>
                    <a:p>
                      <a:pPr algn="ctr"/>
                      <a:r>
                        <a:rPr lang="en-GB" sz="1600" dirty="0"/>
                        <a:t>1</a:t>
                      </a:r>
                    </a:p>
                  </a:txBody>
                  <a:tcPr/>
                </a:tc>
                <a:tc>
                  <a:txBody>
                    <a:bodyPr/>
                    <a:lstStyle/>
                    <a:p>
                      <a:pPr algn="ctr"/>
                      <a:r>
                        <a:rPr lang="fr-CH" sz="1600" dirty="0"/>
                        <a:t>1/1.28</a:t>
                      </a:r>
                      <a:endParaRPr lang="en-GB" sz="1600" dirty="0"/>
                    </a:p>
                  </a:txBody>
                  <a:tcPr/>
                </a:tc>
                <a:extLst>
                  <a:ext uri="{0D108BD9-81ED-4DB2-BD59-A6C34878D82A}">
                    <a16:rowId xmlns:a16="http://schemas.microsoft.com/office/drawing/2014/main" val="655286967"/>
                  </a:ext>
                </a:extLst>
              </a:tr>
              <a:tr h="370840">
                <a:tc>
                  <a:txBody>
                    <a:bodyPr/>
                    <a:lstStyle/>
                    <a:p>
                      <a:r>
                        <a:rPr lang="en-GB" sz="1600" dirty="0"/>
                        <a:t>Power (W)</a:t>
                      </a:r>
                    </a:p>
                  </a:txBody>
                  <a:tcPr/>
                </a:tc>
                <a:tc>
                  <a:txBody>
                    <a:bodyPr/>
                    <a:lstStyle/>
                    <a:p>
                      <a:pPr algn="ctr"/>
                      <a:r>
                        <a:rPr lang="en-GB" sz="1600" dirty="0"/>
                        <a:t>29.6</a:t>
                      </a:r>
                    </a:p>
                  </a:txBody>
                  <a:tcPr/>
                </a:tc>
                <a:tc>
                  <a:txBody>
                    <a:bodyPr/>
                    <a:lstStyle/>
                    <a:p>
                      <a:pPr algn="ctr"/>
                      <a:r>
                        <a:rPr lang="en-GB" sz="1600" dirty="0"/>
                        <a:t>152.7</a:t>
                      </a:r>
                    </a:p>
                  </a:txBody>
                  <a:tcPr/>
                </a:tc>
                <a:tc>
                  <a:txBody>
                    <a:bodyPr/>
                    <a:lstStyle/>
                    <a:p>
                      <a:pPr algn="ctr"/>
                      <a:r>
                        <a:rPr lang="fr-CH" sz="1600" dirty="0"/>
                        <a:t>29.6/65.7</a:t>
                      </a:r>
                      <a:endParaRPr lang="en-GB" sz="1600" dirty="0"/>
                    </a:p>
                  </a:txBody>
                  <a:tcPr/>
                </a:tc>
                <a:extLst>
                  <a:ext uri="{0D108BD9-81ED-4DB2-BD59-A6C34878D82A}">
                    <a16:rowId xmlns:a16="http://schemas.microsoft.com/office/drawing/2014/main" val="4068230748"/>
                  </a:ext>
                </a:extLst>
              </a:tr>
            </a:tbl>
          </a:graphicData>
        </a:graphic>
      </p:graphicFrame>
      <p:sp>
        <p:nvSpPr>
          <p:cNvPr id="8" name="Content Placeholder 2">
            <a:extLst>
              <a:ext uri="{FF2B5EF4-FFF2-40B4-BE49-F238E27FC236}">
                <a16:creationId xmlns:a16="http://schemas.microsoft.com/office/drawing/2014/main" id="{B1760CF1-519B-145F-CAE3-DF37FDCD051A}"/>
              </a:ext>
            </a:extLst>
          </p:cNvPr>
          <p:cNvSpPr txBox="1">
            <a:spLocks/>
          </p:cNvSpPr>
          <p:nvPr/>
        </p:nvSpPr>
        <p:spPr>
          <a:xfrm>
            <a:off x="109728" y="4863732"/>
            <a:ext cx="8929323" cy="145848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GB" sz="1600" dirty="0"/>
              <a:t>Leaks from and to environment were not accounted for</a:t>
            </a:r>
          </a:p>
          <a:p>
            <a:pPr>
              <a:spcBef>
                <a:spcPts val="0"/>
              </a:spcBef>
            </a:pPr>
            <a:r>
              <a:rPr lang="en-GB" sz="1600" dirty="0"/>
              <a:t>Very preliminary results, no correction on sensors on liquid phase yet</a:t>
            </a:r>
          </a:p>
          <a:p>
            <a:pPr>
              <a:spcBef>
                <a:spcPts val="0"/>
              </a:spcBef>
            </a:pPr>
            <a:r>
              <a:rPr lang="en-GB" sz="1600" dirty="0"/>
              <a:t>Heat transfer coefficient calculated for water and compared with experimental value for CO2</a:t>
            </a:r>
          </a:p>
          <a:p>
            <a:pPr>
              <a:spcBef>
                <a:spcPts val="0"/>
              </a:spcBef>
            </a:pPr>
            <a:r>
              <a:rPr lang="en-GB" sz="1600" dirty="0"/>
              <a:t>Pressure drop calculated for water and compared with experimental value obtained for CO2</a:t>
            </a:r>
          </a:p>
          <a:p>
            <a:pPr>
              <a:spcBef>
                <a:spcPts val="0"/>
              </a:spcBef>
            </a:pPr>
            <a:r>
              <a:rPr lang="en-GB" sz="1600" dirty="0"/>
              <a:t>Experimental pressure drop compared to the one obtained theoretically (frictional)</a:t>
            </a:r>
          </a:p>
        </p:txBody>
      </p:sp>
    </p:spTree>
    <p:extLst>
      <p:ext uri="{BB962C8B-B14F-4D97-AF65-F5344CB8AC3E}">
        <p14:creationId xmlns:p14="http://schemas.microsoft.com/office/powerpoint/2010/main" val="6451360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C5DBBD-1F4D-B0DB-C956-4FAC18480209}"/>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5FB52FDD-28A6-E570-CAAC-786775D549F4}"/>
              </a:ext>
            </a:extLst>
          </p:cNvPr>
          <p:cNvSpPr>
            <a:spLocks noGrp="1"/>
          </p:cNvSpPr>
          <p:nvPr>
            <p:ph type="ftr" sz="quarter" idx="11"/>
          </p:nvPr>
        </p:nvSpPr>
        <p:spPr/>
        <p:txBody>
          <a:bodyPr/>
          <a:lstStyle/>
          <a:p>
            <a:r>
              <a:rPr lang="en-US" dirty="0"/>
              <a:t>Supercritical refrigerants for detector applications</a:t>
            </a:r>
            <a:endParaRPr lang="en-GB" dirty="0"/>
          </a:p>
        </p:txBody>
      </p:sp>
      <p:sp>
        <p:nvSpPr>
          <p:cNvPr id="5" name="Slide Number Placeholder 4">
            <a:extLst>
              <a:ext uri="{FF2B5EF4-FFF2-40B4-BE49-F238E27FC236}">
                <a16:creationId xmlns:a16="http://schemas.microsoft.com/office/drawing/2014/main" id="{9FF3F0B1-A550-33EB-A3B9-70CA5A336FC0}"/>
              </a:ext>
            </a:extLst>
          </p:cNvPr>
          <p:cNvSpPr>
            <a:spLocks noGrp="1"/>
          </p:cNvSpPr>
          <p:nvPr>
            <p:ph type="sldNum" sz="quarter" idx="12"/>
          </p:nvPr>
        </p:nvSpPr>
        <p:spPr/>
        <p:txBody>
          <a:bodyPr/>
          <a:lstStyle/>
          <a:p>
            <a:fld id="{FC4456CD-832E-41F2-9893-C7650CCC5376}" type="slidenum">
              <a:rPr lang="en-GB" smtClean="0"/>
              <a:t>11</a:t>
            </a:fld>
            <a:endParaRPr lang="en-GB"/>
          </a:p>
        </p:txBody>
      </p:sp>
      <p:sp>
        <p:nvSpPr>
          <p:cNvPr id="6" name="Title 5">
            <a:extLst>
              <a:ext uri="{FF2B5EF4-FFF2-40B4-BE49-F238E27FC236}">
                <a16:creationId xmlns:a16="http://schemas.microsoft.com/office/drawing/2014/main" id="{1121AE4E-5FA8-1DA2-6FE5-6F30DF959BCD}"/>
              </a:ext>
            </a:extLst>
          </p:cNvPr>
          <p:cNvSpPr>
            <a:spLocks noGrp="1"/>
          </p:cNvSpPr>
          <p:nvPr>
            <p:ph type="title"/>
          </p:nvPr>
        </p:nvSpPr>
        <p:spPr/>
        <p:txBody>
          <a:bodyPr/>
          <a:lstStyle/>
          <a:p>
            <a:endParaRPr lang="en-GB" dirty="0"/>
          </a:p>
        </p:txBody>
      </p:sp>
      <p:sp>
        <p:nvSpPr>
          <p:cNvPr id="4" name="Title 4">
            <a:extLst>
              <a:ext uri="{FF2B5EF4-FFF2-40B4-BE49-F238E27FC236}">
                <a16:creationId xmlns:a16="http://schemas.microsoft.com/office/drawing/2014/main" id="{F6A6F08B-B1E6-3FD5-F445-A9FA9F9517D1}"/>
              </a:ext>
            </a:extLst>
          </p:cNvPr>
          <p:cNvSpPr txBox="1">
            <a:spLocks/>
          </p:cNvSpPr>
          <p:nvPr/>
        </p:nvSpPr>
        <p:spPr>
          <a:xfrm>
            <a:off x="-2077" y="913"/>
            <a:ext cx="9144000" cy="1213338"/>
          </a:xfrm>
          <a:prstGeom prst="rect">
            <a:avLst/>
          </a:prstGeom>
          <a:gradFill flip="none" rotWithShape="1">
            <a:gsLst>
              <a:gs pos="0">
                <a:schemeClr val="bg1"/>
              </a:gs>
              <a:gs pos="74000">
                <a:srgbClr val="44A7AB"/>
              </a:gs>
              <a:gs pos="83000">
                <a:srgbClr val="2C6B6E"/>
              </a:gs>
              <a:gs pos="100000">
                <a:srgbClr val="2C6B6E"/>
              </a:gs>
            </a:gsLst>
            <a:lin ang="0" scaled="1"/>
            <a:tileRect/>
          </a:gradFill>
        </p:spPr>
        <p:txBody>
          <a:bodyPr vert="horz" lIns="91440" tIns="45720" rIns="91440" bIns="45720" rtlCol="0" anchor="ctr">
            <a:normAutofit/>
          </a:bodyPr>
          <a:lstStyle>
            <a:lvl1pPr algn="l" defTabSz="685783" rtl="0" eaLnBrk="1" latinLnBrk="0" hangingPunct="1">
              <a:lnSpc>
                <a:spcPct val="90000"/>
              </a:lnSpc>
              <a:spcBef>
                <a:spcPct val="0"/>
              </a:spcBef>
              <a:buNone/>
              <a:defRPr sz="3300" b="1" kern="1200">
                <a:solidFill>
                  <a:schemeClr val="bg1"/>
                </a:solidFill>
                <a:latin typeface="+mj-lt"/>
                <a:ea typeface="+mj-ea"/>
                <a:cs typeface="+mj-cs"/>
              </a:defRPr>
            </a:lvl1pPr>
          </a:lstStyle>
          <a:p>
            <a:pPr algn="r"/>
            <a:endParaRPr lang="en-GB" dirty="0"/>
          </a:p>
        </p:txBody>
      </p:sp>
      <p:sp>
        <p:nvSpPr>
          <p:cNvPr id="19" name="Date Placeholder 5">
            <a:extLst>
              <a:ext uri="{FF2B5EF4-FFF2-40B4-BE49-F238E27FC236}">
                <a16:creationId xmlns:a16="http://schemas.microsoft.com/office/drawing/2014/main" id="{771BF0A8-276B-1B8B-4513-E8E4F1425426}"/>
              </a:ext>
            </a:extLst>
          </p:cNvPr>
          <p:cNvSpPr>
            <a:spLocks noGrp="1"/>
          </p:cNvSpPr>
          <p:nvPr>
            <p:ph type="dt" sz="half" idx="10"/>
          </p:nvPr>
        </p:nvSpPr>
        <p:spPr>
          <a:xfrm>
            <a:off x="236912" y="6424612"/>
            <a:ext cx="1916741" cy="433388"/>
          </a:xfrm>
        </p:spPr>
        <p:txBody>
          <a:bodyPr anchor="ctr"/>
          <a:lstStyle/>
          <a:p>
            <a:r>
              <a:rPr lang="en-US" dirty="0"/>
              <a:t>7 May 2025</a:t>
            </a:r>
            <a:endParaRPr lang="en-GB" dirty="0"/>
          </a:p>
        </p:txBody>
      </p:sp>
      <p:sp>
        <p:nvSpPr>
          <p:cNvPr id="2" name="Title 4">
            <a:extLst>
              <a:ext uri="{FF2B5EF4-FFF2-40B4-BE49-F238E27FC236}">
                <a16:creationId xmlns:a16="http://schemas.microsoft.com/office/drawing/2014/main" id="{8F8305BE-8BC7-989B-8F32-160936E71AB7}"/>
              </a:ext>
            </a:extLst>
          </p:cNvPr>
          <p:cNvSpPr txBox="1">
            <a:spLocks/>
          </p:cNvSpPr>
          <p:nvPr/>
        </p:nvSpPr>
        <p:spPr>
          <a:xfrm>
            <a:off x="-2077" y="913"/>
            <a:ext cx="9144000" cy="1213338"/>
          </a:xfrm>
          <a:prstGeom prst="rect">
            <a:avLst/>
          </a:prstGeom>
          <a:gradFill flip="none" rotWithShape="1">
            <a:gsLst>
              <a:gs pos="0">
                <a:schemeClr val="bg1"/>
              </a:gs>
              <a:gs pos="74000">
                <a:srgbClr val="44A7AB"/>
              </a:gs>
              <a:gs pos="83000">
                <a:srgbClr val="2C6B6E"/>
              </a:gs>
              <a:gs pos="100000">
                <a:srgbClr val="2C6B6E"/>
              </a:gs>
            </a:gsLst>
            <a:lin ang="0" scaled="1"/>
            <a:tileRect/>
          </a:gradFill>
        </p:spPr>
        <p:txBody>
          <a:bodyPr vert="horz" lIns="91440" tIns="45720" rIns="91440" bIns="45720" rtlCol="0" anchor="ctr">
            <a:normAutofit/>
          </a:bodyPr>
          <a:lstStyle>
            <a:lvl1pPr algn="l" defTabSz="685783" rtl="0" eaLnBrk="1" latinLnBrk="0" hangingPunct="1">
              <a:lnSpc>
                <a:spcPct val="90000"/>
              </a:lnSpc>
              <a:spcBef>
                <a:spcPct val="0"/>
              </a:spcBef>
              <a:buNone/>
              <a:defRPr sz="3300" b="1" kern="1200">
                <a:solidFill>
                  <a:schemeClr val="bg1"/>
                </a:solidFill>
                <a:latin typeface="+mj-lt"/>
                <a:ea typeface="+mj-ea"/>
                <a:cs typeface="+mj-cs"/>
              </a:defRPr>
            </a:lvl1pPr>
          </a:lstStyle>
          <a:p>
            <a:pPr algn="r"/>
            <a:r>
              <a:rPr lang="en-US" dirty="0"/>
              <a:t>First experimental results: liquid CO</a:t>
            </a:r>
            <a:r>
              <a:rPr lang="en-US" baseline="-25000" dirty="0"/>
              <a:t>2</a:t>
            </a:r>
            <a:endParaRPr lang="en-GB" baseline="-25000" dirty="0"/>
          </a:p>
        </p:txBody>
      </p:sp>
      <p:graphicFrame>
        <p:nvGraphicFramePr>
          <p:cNvPr id="9" name="Table 8">
            <a:extLst>
              <a:ext uri="{FF2B5EF4-FFF2-40B4-BE49-F238E27FC236}">
                <a16:creationId xmlns:a16="http://schemas.microsoft.com/office/drawing/2014/main" id="{6C2C6EDA-B43E-9AB4-BB98-052E94AB973B}"/>
              </a:ext>
            </a:extLst>
          </p:cNvPr>
          <p:cNvGraphicFramePr>
            <a:graphicFrameLocks noGrp="1"/>
          </p:cNvGraphicFramePr>
          <p:nvPr>
            <p:extLst>
              <p:ext uri="{D42A27DB-BD31-4B8C-83A1-F6EECF244321}">
                <p14:modId xmlns:p14="http://schemas.microsoft.com/office/powerpoint/2010/main" val="751087844"/>
              </p:ext>
            </p:extLst>
          </p:nvPr>
        </p:nvGraphicFramePr>
        <p:xfrm>
          <a:off x="134111" y="1436629"/>
          <a:ext cx="4212000" cy="2682240"/>
        </p:xfrm>
        <a:graphic>
          <a:graphicData uri="http://schemas.openxmlformats.org/drawingml/2006/table">
            <a:tbl>
              <a:tblPr firstRow="1" bandRow="1">
                <a:tableStyleId>{5C22544A-7EE6-4342-B048-85BDC9FD1C3A}</a:tableStyleId>
              </a:tblPr>
              <a:tblGrid>
                <a:gridCol w="2016000">
                  <a:extLst>
                    <a:ext uri="{9D8B030D-6E8A-4147-A177-3AD203B41FA5}">
                      <a16:colId xmlns:a16="http://schemas.microsoft.com/office/drawing/2014/main" val="84402736"/>
                    </a:ext>
                  </a:extLst>
                </a:gridCol>
                <a:gridCol w="1116000">
                  <a:extLst>
                    <a:ext uri="{9D8B030D-6E8A-4147-A177-3AD203B41FA5}">
                      <a16:colId xmlns:a16="http://schemas.microsoft.com/office/drawing/2014/main" val="3297228398"/>
                    </a:ext>
                  </a:extLst>
                </a:gridCol>
                <a:gridCol w="1080000">
                  <a:extLst>
                    <a:ext uri="{9D8B030D-6E8A-4147-A177-3AD203B41FA5}">
                      <a16:colId xmlns:a16="http://schemas.microsoft.com/office/drawing/2014/main" val="1394807329"/>
                    </a:ext>
                  </a:extLst>
                </a:gridCol>
              </a:tblGrid>
              <a:tr h="324000">
                <a:tc>
                  <a:txBody>
                    <a:bodyPr/>
                    <a:lstStyle/>
                    <a:p>
                      <a:r>
                        <a:rPr lang="en-GB" sz="1600" dirty="0"/>
                        <a:t>Condition</a:t>
                      </a:r>
                    </a:p>
                  </a:txBody>
                  <a:tcPr/>
                </a:tc>
                <a:tc>
                  <a:txBody>
                    <a:bodyPr/>
                    <a:lstStyle/>
                    <a:p>
                      <a:r>
                        <a:rPr lang="en-GB" sz="1600" dirty="0"/>
                        <a:t>Liquid CO2</a:t>
                      </a:r>
                    </a:p>
                  </a:txBody>
                  <a:tcPr/>
                </a:tc>
                <a:tc>
                  <a:txBody>
                    <a:bodyPr/>
                    <a:lstStyle/>
                    <a:p>
                      <a:r>
                        <a:rPr lang="en-GB" sz="1600" dirty="0"/>
                        <a:t>Water</a:t>
                      </a:r>
                    </a:p>
                  </a:txBody>
                  <a:tcPr/>
                </a:tc>
                <a:extLst>
                  <a:ext uri="{0D108BD9-81ED-4DB2-BD59-A6C34878D82A}">
                    <a16:rowId xmlns:a16="http://schemas.microsoft.com/office/drawing/2014/main" val="2780170872"/>
                  </a:ext>
                </a:extLst>
              </a:tr>
              <a:tr h="324000">
                <a:tc>
                  <a:txBody>
                    <a:bodyPr/>
                    <a:lstStyle/>
                    <a:p>
                      <a:r>
                        <a:rPr lang="en-GB" sz="1600" dirty="0"/>
                        <a:t>Inlet pressure (bar)</a:t>
                      </a:r>
                    </a:p>
                  </a:txBody>
                  <a:tcPr/>
                </a:tc>
                <a:tc>
                  <a:txBody>
                    <a:bodyPr/>
                    <a:lstStyle/>
                    <a:p>
                      <a:pPr algn="ctr"/>
                      <a:r>
                        <a:rPr lang="fr-CH" sz="1600" dirty="0"/>
                        <a:t>7</a:t>
                      </a:r>
                      <a:r>
                        <a:rPr lang="en-GB" sz="1600" dirty="0"/>
                        <a:t>7.34</a:t>
                      </a:r>
                    </a:p>
                  </a:txBody>
                  <a:tcPr/>
                </a:tc>
                <a:tc>
                  <a:txBody>
                    <a:bodyPr/>
                    <a:lstStyle/>
                    <a:p>
                      <a:pPr algn="ctr"/>
                      <a:r>
                        <a:rPr lang="en-GB" sz="1600" dirty="0"/>
                        <a:t>12</a:t>
                      </a:r>
                    </a:p>
                  </a:txBody>
                  <a:tcPr/>
                </a:tc>
                <a:extLst>
                  <a:ext uri="{0D108BD9-81ED-4DB2-BD59-A6C34878D82A}">
                    <a16:rowId xmlns:a16="http://schemas.microsoft.com/office/drawing/2014/main" val="3400578679"/>
                  </a:ext>
                </a:extLst>
              </a:tr>
              <a:tr h="324000">
                <a:tc>
                  <a:txBody>
                    <a:bodyPr/>
                    <a:lstStyle/>
                    <a:p>
                      <a:r>
                        <a:rPr lang="en-GB" sz="1600" dirty="0"/>
                        <a:t>Inlet temperature (°C)</a:t>
                      </a:r>
                    </a:p>
                  </a:txBody>
                  <a:tcPr/>
                </a:tc>
                <a:tc>
                  <a:txBody>
                    <a:bodyPr/>
                    <a:lstStyle/>
                    <a:p>
                      <a:pPr algn="ctr"/>
                      <a:r>
                        <a:rPr lang="en-GB" sz="1600" dirty="0"/>
                        <a:t>20.3</a:t>
                      </a:r>
                    </a:p>
                  </a:txBody>
                  <a:tcPr/>
                </a:tc>
                <a:tc>
                  <a:txBody>
                    <a:bodyPr/>
                    <a:lstStyle/>
                    <a:p>
                      <a:pPr algn="ctr"/>
                      <a:r>
                        <a:rPr lang="en-GB" sz="1600" dirty="0"/>
                        <a:t>20.3</a:t>
                      </a:r>
                    </a:p>
                  </a:txBody>
                  <a:tcPr/>
                </a:tc>
                <a:extLst>
                  <a:ext uri="{0D108BD9-81ED-4DB2-BD59-A6C34878D82A}">
                    <a16:rowId xmlns:a16="http://schemas.microsoft.com/office/drawing/2014/main" val="2345864406"/>
                  </a:ext>
                </a:extLst>
              </a:tr>
              <a:tr h="324000">
                <a:tc>
                  <a:txBody>
                    <a:bodyPr/>
                    <a:lstStyle/>
                    <a:p>
                      <a:r>
                        <a:rPr lang="en-GB" sz="1600" dirty="0"/>
                        <a:t>Mass flow (g/s)</a:t>
                      </a:r>
                    </a:p>
                  </a:txBody>
                  <a:tcPr/>
                </a:tc>
                <a:tc>
                  <a:txBody>
                    <a:bodyPr/>
                    <a:lstStyle/>
                    <a:p>
                      <a:pPr algn="ctr"/>
                      <a:r>
                        <a:rPr lang="en-GB" sz="1600" dirty="0"/>
                        <a:t>1.8</a:t>
                      </a:r>
                    </a:p>
                  </a:txBody>
                  <a:tcPr/>
                </a:tc>
                <a:tc>
                  <a:txBody>
                    <a:bodyPr/>
                    <a:lstStyle/>
                    <a:p>
                      <a:pPr algn="ctr"/>
                      <a:r>
                        <a:rPr lang="en-GB" sz="1600" dirty="0">
                          <a:solidFill>
                            <a:schemeClr val="accent6"/>
                          </a:solidFill>
                        </a:rPr>
                        <a:t>1.28</a:t>
                      </a:r>
                    </a:p>
                  </a:txBody>
                  <a:tcPr/>
                </a:tc>
                <a:extLst>
                  <a:ext uri="{0D108BD9-81ED-4DB2-BD59-A6C34878D82A}">
                    <a16:rowId xmlns:a16="http://schemas.microsoft.com/office/drawing/2014/main" val="655286967"/>
                  </a:ext>
                </a:extLst>
              </a:tr>
              <a:tr h="324000">
                <a:tc>
                  <a:txBody>
                    <a:bodyPr/>
                    <a:lstStyle/>
                    <a:p>
                      <a:r>
                        <a:rPr lang="en-GB" sz="1600" dirty="0"/>
                        <a:t>Power (W)</a:t>
                      </a:r>
                    </a:p>
                  </a:txBody>
                  <a:tcPr/>
                </a:tc>
                <a:tc>
                  <a:txBody>
                    <a:bodyPr/>
                    <a:lstStyle/>
                    <a:p>
                      <a:pPr algn="ctr"/>
                      <a:r>
                        <a:rPr lang="en-GB" sz="1600" dirty="0"/>
                        <a:t>29.6</a:t>
                      </a:r>
                    </a:p>
                  </a:txBody>
                  <a:tcPr/>
                </a:tc>
                <a:tc>
                  <a:txBody>
                    <a:bodyPr/>
                    <a:lstStyle/>
                    <a:p>
                      <a:pPr algn="ctr"/>
                      <a:r>
                        <a:rPr lang="en-GB" sz="1600" dirty="0"/>
                        <a:t>29.6</a:t>
                      </a:r>
                    </a:p>
                  </a:txBody>
                  <a:tcPr/>
                </a:tc>
                <a:extLst>
                  <a:ext uri="{0D108BD9-81ED-4DB2-BD59-A6C34878D82A}">
                    <a16:rowId xmlns:a16="http://schemas.microsoft.com/office/drawing/2014/main" val="4068230748"/>
                  </a:ext>
                </a:extLst>
              </a:tr>
              <a:tr h="324000">
                <a:tc>
                  <a:txBody>
                    <a:bodyPr/>
                    <a:lstStyle/>
                    <a:p>
                      <a:r>
                        <a:rPr lang="fr-CH" sz="1600" dirty="0" err="1"/>
                        <a:t>Inlet-Outlet</a:t>
                      </a:r>
                      <a:r>
                        <a:rPr lang="fr-CH" sz="1600" dirty="0"/>
                        <a:t> </a:t>
                      </a:r>
                      <a:r>
                        <a:rPr lang="fr-CH" sz="1600" dirty="0">
                          <a:latin typeface="Symbol" panose="05050102010706020507" pitchFamily="18" charset="2"/>
                        </a:rPr>
                        <a:t>D</a:t>
                      </a:r>
                      <a:r>
                        <a:rPr lang="fr-CH" sz="1600" dirty="0"/>
                        <a:t>T (K)</a:t>
                      </a:r>
                      <a:endParaRPr lang="en-GB" sz="1600" dirty="0"/>
                    </a:p>
                  </a:txBody>
                  <a:tcPr/>
                </a:tc>
                <a:tc>
                  <a:txBody>
                    <a:bodyPr/>
                    <a:lstStyle/>
                    <a:p>
                      <a:pPr algn="ctr"/>
                      <a:r>
                        <a:rPr lang="fr-CH" sz="1600" dirty="0"/>
                        <a:t>5.5</a:t>
                      </a:r>
                      <a:endParaRPr lang="en-GB" sz="1600" dirty="0"/>
                    </a:p>
                  </a:txBody>
                  <a:tcPr/>
                </a:tc>
                <a:tc>
                  <a:txBody>
                    <a:bodyPr/>
                    <a:lstStyle/>
                    <a:p>
                      <a:pPr algn="ctr"/>
                      <a:r>
                        <a:rPr lang="fr-CH" sz="1600" dirty="0"/>
                        <a:t>5.5</a:t>
                      </a:r>
                      <a:endParaRPr lang="en-GB" sz="1600" dirty="0"/>
                    </a:p>
                  </a:txBody>
                  <a:tcPr/>
                </a:tc>
                <a:extLst>
                  <a:ext uri="{0D108BD9-81ED-4DB2-BD59-A6C34878D82A}">
                    <a16:rowId xmlns:a16="http://schemas.microsoft.com/office/drawing/2014/main" val="1618035283"/>
                  </a:ext>
                </a:extLst>
              </a:tr>
              <a:tr h="324000">
                <a:tc>
                  <a:txBody>
                    <a:bodyPr/>
                    <a:lstStyle/>
                    <a:p>
                      <a:r>
                        <a:rPr lang="en-US" sz="1600" dirty="0"/>
                        <a:t>Pressure drop (bar)</a:t>
                      </a:r>
                      <a:endParaRPr lang="en-GB" sz="1600" dirty="0"/>
                    </a:p>
                  </a:txBody>
                  <a:tcPr/>
                </a:tc>
                <a:tc>
                  <a:txBody>
                    <a:bodyPr/>
                    <a:lstStyle/>
                    <a:p>
                      <a:pPr algn="ctr"/>
                      <a:r>
                        <a:rPr lang="en-US" sz="1600" dirty="0"/>
                        <a:t>0.7</a:t>
                      </a:r>
                      <a:endParaRPr lang="en-GB" sz="1600" dirty="0"/>
                    </a:p>
                  </a:txBody>
                  <a:tcPr/>
                </a:tc>
                <a:tc>
                  <a:txBody>
                    <a:bodyPr/>
                    <a:lstStyle/>
                    <a:p>
                      <a:pPr algn="ctr"/>
                      <a:r>
                        <a:rPr lang="en-US" sz="1600" dirty="0"/>
                        <a:t>0.49/1.1</a:t>
                      </a:r>
                      <a:endParaRPr lang="en-GB" sz="1600" dirty="0"/>
                    </a:p>
                  </a:txBody>
                  <a:tcPr/>
                </a:tc>
                <a:extLst>
                  <a:ext uri="{0D108BD9-81ED-4DB2-BD59-A6C34878D82A}">
                    <a16:rowId xmlns:a16="http://schemas.microsoft.com/office/drawing/2014/main" val="2317151474"/>
                  </a:ext>
                </a:extLst>
              </a:tr>
              <a:tr h="324000">
                <a:tc>
                  <a:txBody>
                    <a:bodyPr/>
                    <a:lstStyle/>
                    <a:p>
                      <a:r>
                        <a:rPr lang="en-US" sz="1600" dirty="0"/>
                        <a:t>Re</a:t>
                      </a:r>
                      <a:endParaRPr lang="en-GB" sz="1600" dirty="0"/>
                    </a:p>
                  </a:txBody>
                  <a:tcPr/>
                </a:tc>
                <a:tc>
                  <a:txBody>
                    <a:bodyPr/>
                    <a:lstStyle/>
                    <a:p>
                      <a:pPr algn="ctr"/>
                      <a:r>
                        <a:rPr lang="en-US" sz="1600" dirty="0"/>
                        <a:t>3-3.5 x 10</a:t>
                      </a:r>
                      <a:r>
                        <a:rPr lang="en-US" sz="1600" baseline="30000" dirty="0"/>
                        <a:t>4</a:t>
                      </a:r>
                      <a:endParaRPr lang="en-GB" sz="1600" baseline="30000" dirty="0"/>
                    </a:p>
                  </a:txBody>
                  <a:tcPr/>
                </a:tc>
                <a:tc>
                  <a:txBody>
                    <a:bodyPr/>
                    <a:lstStyle/>
                    <a:p>
                      <a:pPr algn="ctr"/>
                      <a:r>
                        <a:rPr lang="en-US" sz="1600" dirty="0"/>
                        <a:t>1600-1890</a:t>
                      </a:r>
                      <a:endParaRPr lang="en-GB" sz="1600" dirty="0"/>
                    </a:p>
                  </a:txBody>
                  <a:tcPr/>
                </a:tc>
                <a:extLst>
                  <a:ext uri="{0D108BD9-81ED-4DB2-BD59-A6C34878D82A}">
                    <a16:rowId xmlns:a16="http://schemas.microsoft.com/office/drawing/2014/main" val="3387242668"/>
                  </a:ext>
                </a:extLst>
              </a:tr>
            </a:tbl>
          </a:graphicData>
        </a:graphic>
      </p:graphicFrame>
      <p:pic>
        <p:nvPicPr>
          <p:cNvPr id="11" name="Picture 10" descr="A graph of a heat transfer coefficient&#10;&#10;AI-generated content may be incorrect.">
            <a:extLst>
              <a:ext uri="{FF2B5EF4-FFF2-40B4-BE49-F238E27FC236}">
                <a16:creationId xmlns:a16="http://schemas.microsoft.com/office/drawing/2014/main" id="{E2127961-6214-D783-EF37-64975C37A0C5}"/>
              </a:ext>
            </a:extLst>
          </p:cNvPr>
          <p:cNvPicPr>
            <a:picLocks noChangeAspect="1"/>
          </p:cNvPicPr>
          <p:nvPr/>
        </p:nvPicPr>
        <p:blipFill>
          <a:blip r:embed="rId3">
            <a:extLst>
              <a:ext uri="{28A0092B-C50C-407E-A947-70E740481C1C}">
                <a14:useLocalDpi xmlns:a14="http://schemas.microsoft.com/office/drawing/2010/main" val="0"/>
              </a:ext>
            </a:extLst>
          </a:blip>
          <a:srcRect r="7177"/>
          <a:stretch/>
        </p:blipFill>
        <p:spPr>
          <a:xfrm>
            <a:off x="4569922" y="3730875"/>
            <a:ext cx="4041647" cy="2625475"/>
          </a:xfrm>
          <a:prstGeom prst="rect">
            <a:avLst/>
          </a:prstGeom>
        </p:spPr>
      </p:pic>
      <p:pic>
        <p:nvPicPr>
          <p:cNvPr id="10" name="Picture 9" descr="A graph of a heat transfer graph&#10;&#10;AI-generated content may be incorrect.">
            <a:extLst>
              <a:ext uri="{FF2B5EF4-FFF2-40B4-BE49-F238E27FC236}">
                <a16:creationId xmlns:a16="http://schemas.microsoft.com/office/drawing/2014/main" id="{629279D1-9C12-30FF-8D6D-7F5B1D047927}"/>
              </a:ext>
            </a:extLst>
          </p:cNvPr>
          <p:cNvPicPr>
            <a:picLocks noChangeAspect="1"/>
          </p:cNvPicPr>
          <p:nvPr/>
        </p:nvPicPr>
        <p:blipFill>
          <a:blip r:embed="rId4">
            <a:extLst>
              <a:ext uri="{28A0092B-C50C-407E-A947-70E740481C1C}">
                <a14:useLocalDpi xmlns:a14="http://schemas.microsoft.com/office/drawing/2010/main" val="0"/>
              </a:ext>
            </a:extLst>
          </a:blip>
          <a:srcRect r="6916"/>
          <a:stretch/>
        </p:blipFill>
        <p:spPr>
          <a:xfrm>
            <a:off x="4572000" y="1284604"/>
            <a:ext cx="4041648" cy="2625476"/>
          </a:xfrm>
          <a:prstGeom prst="rect">
            <a:avLst/>
          </a:prstGeom>
        </p:spPr>
      </p:pic>
      <p:pic>
        <p:nvPicPr>
          <p:cNvPr id="12" name="Content Placeholder 4" descr="A diagram of a graph&#10;&#10;AI-generated content may be incorrect.">
            <a:extLst>
              <a:ext uri="{FF2B5EF4-FFF2-40B4-BE49-F238E27FC236}">
                <a16:creationId xmlns:a16="http://schemas.microsoft.com/office/drawing/2014/main" id="{E014B3D7-B0AA-ACB3-96BF-165A02659BBC}"/>
              </a:ext>
            </a:extLst>
          </p:cNvPr>
          <p:cNvPicPr>
            <a:picLocks noGrp="1" noChangeAspect="1"/>
          </p:cNvPicPr>
          <p:nvPr>
            <p:ph idx="1"/>
          </p:nvPr>
        </p:nvPicPr>
        <p:blipFill>
          <a:blip r:embed="rId5" cstate="print">
            <a:extLst>
              <a:ext uri="{28A0092B-C50C-407E-A947-70E740481C1C}">
                <a14:useLocalDpi xmlns:a14="http://schemas.microsoft.com/office/drawing/2010/main" val="0"/>
              </a:ext>
            </a:extLst>
          </a:blip>
          <a:srcRect l="8574" t="12527" r="23913" b="5475"/>
          <a:stretch/>
        </p:blipFill>
        <p:spPr>
          <a:xfrm>
            <a:off x="650614" y="4118869"/>
            <a:ext cx="3006077" cy="2171842"/>
          </a:xfrm>
        </p:spPr>
      </p:pic>
      <p:sp>
        <p:nvSpPr>
          <p:cNvPr id="13" name="TextBox 12">
            <a:extLst>
              <a:ext uri="{FF2B5EF4-FFF2-40B4-BE49-F238E27FC236}">
                <a16:creationId xmlns:a16="http://schemas.microsoft.com/office/drawing/2014/main" id="{848371E0-6D57-EEAB-BA80-AC42E29ACC76}"/>
              </a:ext>
            </a:extLst>
          </p:cNvPr>
          <p:cNvSpPr txBox="1"/>
          <p:nvPr/>
        </p:nvSpPr>
        <p:spPr>
          <a:xfrm>
            <a:off x="876915" y="4218136"/>
            <a:ext cx="457176" cy="246221"/>
          </a:xfrm>
          <a:prstGeom prst="rect">
            <a:avLst/>
          </a:prstGeom>
          <a:noFill/>
        </p:spPr>
        <p:txBody>
          <a:bodyPr wrap="none" rtlCol="0">
            <a:spAutoFit/>
          </a:bodyPr>
          <a:lstStyle/>
          <a:p>
            <a:r>
              <a:rPr lang="fr-CH" sz="1000" b="1" dirty="0">
                <a:solidFill>
                  <a:srgbClr val="0070C0"/>
                </a:solidFill>
              </a:rPr>
              <a:t>20 °C</a:t>
            </a:r>
            <a:endParaRPr lang="en-GB" sz="1000" b="1" dirty="0">
              <a:solidFill>
                <a:srgbClr val="0070C0"/>
              </a:solidFill>
            </a:endParaRPr>
          </a:p>
        </p:txBody>
      </p:sp>
      <p:sp>
        <p:nvSpPr>
          <p:cNvPr id="14" name="TextBox 13">
            <a:extLst>
              <a:ext uri="{FF2B5EF4-FFF2-40B4-BE49-F238E27FC236}">
                <a16:creationId xmlns:a16="http://schemas.microsoft.com/office/drawing/2014/main" id="{F1DA6DA0-1CDB-7508-474D-BA1EAF982FE4}"/>
              </a:ext>
            </a:extLst>
          </p:cNvPr>
          <p:cNvSpPr txBox="1"/>
          <p:nvPr/>
        </p:nvSpPr>
        <p:spPr>
          <a:xfrm>
            <a:off x="1329314" y="4218136"/>
            <a:ext cx="455574" cy="246221"/>
          </a:xfrm>
          <a:prstGeom prst="rect">
            <a:avLst/>
          </a:prstGeom>
          <a:noFill/>
        </p:spPr>
        <p:txBody>
          <a:bodyPr wrap="none" rtlCol="0">
            <a:spAutoFit/>
          </a:bodyPr>
          <a:lstStyle/>
          <a:p>
            <a:r>
              <a:rPr lang="fr-CH" sz="1000" b="1" dirty="0">
                <a:solidFill>
                  <a:srgbClr val="FFC000"/>
                </a:solidFill>
              </a:rPr>
              <a:t>26 °C</a:t>
            </a:r>
            <a:endParaRPr lang="en-GB" sz="1000" b="1" dirty="0">
              <a:solidFill>
                <a:srgbClr val="FFC000"/>
              </a:solidFill>
            </a:endParaRPr>
          </a:p>
        </p:txBody>
      </p:sp>
      <p:sp>
        <p:nvSpPr>
          <p:cNvPr id="15" name="TextBox 14">
            <a:extLst>
              <a:ext uri="{FF2B5EF4-FFF2-40B4-BE49-F238E27FC236}">
                <a16:creationId xmlns:a16="http://schemas.microsoft.com/office/drawing/2014/main" id="{DB96043D-A9A7-9EE0-1B80-D437364C3B46}"/>
              </a:ext>
            </a:extLst>
          </p:cNvPr>
          <p:cNvSpPr txBox="1"/>
          <p:nvPr/>
        </p:nvSpPr>
        <p:spPr>
          <a:xfrm>
            <a:off x="1828130" y="4218136"/>
            <a:ext cx="455574" cy="246221"/>
          </a:xfrm>
          <a:prstGeom prst="rect">
            <a:avLst/>
          </a:prstGeom>
          <a:noFill/>
        </p:spPr>
        <p:txBody>
          <a:bodyPr wrap="none" rtlCol="0">
            <a:spAutoFit/>
          </a:bodyPr>
          <a:lstStyle/>
          <a:p>
            <a:r>
              <a:rPr lang="fr-CH" sz="1000" b="1" dirty="0">
                <a:solidFill>
                  <a:schemeClr val="accent6">
                    <a:lumMod val="90000"/>
                  </a:schemeClr>
                </a:solidFill>
              </a:rPr>
              <a:t>36 °C</a:t>
            </a:r>
            <a:endParaRPr lang="en-GB" sz="1000" b="1" dirty="0">
              <a:solidFill>
                <a:schemeClr val="accent6">
                  <a:lumMod val="90000"/>
                </a:schemeClr>
              </a:solidFill>
            </a:endParaRPr>
          </a:p>
        </p:txBody>
      </p:sp>
      <p:sp>
        <p:nvSpPr>
          <p:cNvPr id="16" name="Oval 15">
            <a:extLst>
              <a:ext uri="{FF2B5EF4-FFF2-40B4-BE49-F238E27FC236}">
                <a16:creationId xmlns:a16="http://schemas.microsoft.com/office/drawing/2014/main" id="{59AAA081-BAB3-8E52-B52D-65DB287865F8}"/>
              </a:ext>
            </a:extLst>
          </p:cNvPr>
          <p:cNvSpPr/>
          <p:nvPr/>
        </p:nvSpPr>
        <p:spPr>
          <a:xfrm>
            <a:off x="1021650" y="4662714"/>
            <a:ext cx="806480" cy="246221"/>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9F7A4B6F-6D86-C140-C9BD-C3896C94DD4C}"/>
              </a:ext>
            </a:extLst>
          </p:cNvPr>
          <p:cNvSpPr txBox="1"/>
          <p:nvPr/>
        </p:nvSpPr>
        <p:spPr>
          <a:xfrm>
            <a:off x="5129784" y="1490472"/>
            <a:ext cx="2492734" cy="307777"/>
          </a:xfrm>
          <a:prstGeom prst="rect">
            <a:avLst/>
          </a:prstGeom>
          <a:noFill/>
        </p:spPr>
        <p:txBody>
          <a:bodyPr wrap="none" rtlCol="0">
            <a:spAutoFit/>
          </a:bodyPr>
          <a:lstStyle/>
          <a:p>
            <a:r>
              <a:rPr lang="fr-CH" sz="1400" b="1" dirty="0"/>
              <a:t>Water in </a:t>
            </a:r>
            <a:r>
              <a:rPr lang="fr-CH" sz="1400" b="1" dirty="0" err="1"/>
              <a:t>laminar</a:t>
            </a:r>
            <a:r>
              <a:rPr lang="fr-CH" sz="1400" b="1" dirty="0"/>
              <a:t> flow (</a:t>
            </a:r>
            <a:r>
              <a:rPr lang="fr-CH" sz="1400" b="1" dirty="0" err="1"/>
              <a:t>natural</a:t>
            </a:r>
            <a:r>
              <a:rPr lang="fr-CH" sz="1400" b="1" dirty="0"/>
              <a:t>)</a:t>
            </a:r>
            <a:endParaRPr lang="en-GB" sz="1400" b="1" dirty="0"/>
          </a:p>
        </p:txBody>
      </p:sp>
      <p:sp>
        <p:nvSpPr>
          <p:cNvPr id="18" name="TextBox 17">
            <a:extLst>
              <a:ext uri="{FF2B5EF4-FFF2-40B4-BE49-F238E27FC236}">
                <a16:creationId xmlns:a16="http://schemas.microsoft.com/office/drawing/2014/main" id="{8CDAF6FD-2C7B-DE95-8DD3-3644C5E85332}"/>
              </a:ext>
            </a:extLst>
          </p:cNvPr>
          <p:cNvSpPr txBox="1"/>
          <p:nvPr/>
        </p:nvSpPr>
        <p:spPr>
          <a:xfrm>
            <a:off x="5147829" y="3919503"/>
            <a:ext cx="2565189" cy="307777"/>
          </a:xfrm>
          <a:prstGeom prst="rect">
            <a:avLst/>
          </a:prstGeom>
          <a:noFill/>
        </p:spPr>
        <p:txBody>
          <a:bodyPr wrap="none" rtlCol="0">
            <a:spAutoFit/>
          </a:bodyPr>
          <a:lstStyle/>
          <a:p>
            <a:r>
              <a:rPr lang="fr-CH" sz="1400" b="1" dirty="0"/>
              <a:t>Water in turbulent flow (</a:t>
            </a:r>
            <a:r>
              <a:rPr lang="fr-CH" sz="1400" b="1" dirty="0" err="1"/>
              <a:t>forced</a:t>
            </a:r>
            <a:r>
              <a:rPr lang="fr-CH" sz="1400" b="1" dirty="0"/>
              <a:t>)</a:t>
            </a:r>
            <a:endParaRPr lang="en-GB" sz="1400" b="1" dirty="0"/>
          </a:p>
        </p:txBody>
      </p:sp>
    </p:spTree>
    <p:extLst>
      <p:ext uri="{BB962C8B-B14F-4D97-AF65-F5344CB8AC3E}">
        <p14:creationId xmlns:p14="http://schemas.microsoft.com/office/powerpoint/2010/main" val="33500979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BA67A0-E1AC-4AE6-631B-01F1606E833C}"/>
            </a:ext>
          </a:extLst>
        </p:cNvPr>
        <p:cNvGrpSpPr/>
        <p:nvPr/>
      </p:nvGrpSpPr>
      <p:grpSpPr>
        <a:xfrm>
          <a:off x="0" y="0"/>
          <a:ext cx="0" cy="0"/>
          <a:chOff x="0" y="0"/>
          <a:chExt cx="0" cy="0"/>
        </a:xfrm>
      </p:grpSpPr>
      <p:pic>
        <p:nvPicPr>
          <p:cNvPr id="7" name="Picture 6" descr="A graph of heat transfer coefficient&#10;&#10;AI-generated content may be incorrect.">
            <a:extLst>
              <a:ext uri="{FF2B5EF4-FFF2-40B4-BE49-F238E27FC236}">
                <a16:creationId xmlns:a16="http://schemas.microsoft.com/office/drawing/2014/main" id="{866B06B6-1AB7-08B6-206E-9058BA7C1447}"/>
              </a:ext>
            </a:extLst>
          </p:cNvPr>
          <p:cNvPicPr>
            <a:picLocks noChangeAspect="1"/>
          </p:cNvPicPr>
          <p:nvPr/>
        </p:nvPicPr>
        <p:blipFill>
          <a:blip r:embed="rId3">
            <a:extLst>
              <a:ext uri="{28A0092B-C50C-407E-A947-70E740481C1C}">
                <a14:useLocalDpi xmlns:a14="http://schemas.microsoft.com/office/drawing/2010/main" val="0"/>
              </a:ext>
            </a:extLst>
          </a:blip>
          <a:srcRect r="7997"/>
          <a:stretch/>
        </p:blipFill>
        <p:spPr>
          <a:xfrm>
            <a:off x="4229152" y="2020824"/>
            <a:ext cx="4876956" cy="3803904"/>
          </a:xfrm>
          <a:prstGeom prst="rect">
            <a:avLst/>
          </a:prstGeom>
        </p:spPr>
      </p:pic>
      <p:sp>
        <p:nvSpPr>
          <p:cNvPr id="3" name="Footer Placeholder 2">
            <a:extLst>
              <a:ext uri="{FF2B5EF4-FFF2-40B4-BE49-F238E27FC236}">
                <a16:creationId xmlns:a16="http://schemas.microsoft.com/office/drawing/2014/main" id="{A9617319-BA23-21DB-67D7-2D4C09743630}"/>
              </a:ext>
            </a:extLst>
          </p:cNvPr>
          <p:cNvSpPr>
            <a:spLocks noGrp="1"/>
          </p:cNvSpPr>
          <p:nvPr>
            <p:ph type="ftr" sz="quarter" idx="11"/>
          </p:nvPr>
        </p:nvSpPr>
        <p:spPr/>
        <p:txBody>
          <a:bodyPr/>
          <a:lstStyle/>
          <a:p>
            <a:r>
              <a:rPr lang="en-US" dirty="0"/>
              <a:t>Supercritical refrigerants for detector applications</a:t>
            </a:r>
            <a:endParaRPr lang="en-GB" dirty="0"/>
          </a:p>
        </p:txBody>
      </p:sp>
      <p:sp>
        <p:nvSpPr>
          <p:cNvPr id="5" name="Slide Number Placeholder 4">
            <a:extLst>
              <a:ext uri="{FF2B5EF4-FFF2-40B4-BE49-F238E27FC236}">
                <a16:creationId xmlns:a16="http://schemas.microsoft.com/office/drawing/2014/main" id="{E0CE213E-A26B-E987-1957-A5728C09286D}"/>
              </a:ext>
            </a:extLst>
          </p:cNvPr>
          <p:cNvSpPr>
            <a:spLocks noGrp="1"/>
          </p:cNvSpPr>
          <p:nvPr>
            <p:ph type="sldNum" sz="quarter" idx="12"/>
          </p:nvPr>
        </p:nvSpPr>
        <p:spPr/>
        <p:txBody>
          <a:bodyPr/>
          <a:lstStyle/>
          <a:p>
            <a:fld id="{FC4456CD-832E-41F2-9893-C7650CCC5376}" type="slidenum">
              <a:rPr lang="en-GB" smtClean="0"/>
              <a:t>12</a:t>
            </a:fld>
            <a:endParaRPr lang="en-GB"/>
          </a:p>
        </p:txBody>
      </p:sp>
      <p:sp>
        <p:nvSpPr>
          <p:cNvPr id="6" name="Title 5">
            <a:extLst>
              <a:ext uri="{FF2B5EF4-FFF2-40B4-BE49-F238E27FC236}">
                <a16:creationId xmlns:a16="http://schemas.microsoft.com/office/drawing/2014/main" id="{00FF04AC-311B-30C0-E135-9679923CC66F}"/>
              </a:ext>
            </a:extLst>
          </p:cNvPr>
          <p:cNvSpPr>
            <a:spLocks noGrp="1"/>
          </p:cNvSpPr>
          <p:nvPr>
            <p:ph type="title"/>
          </p:nvPr>
        </p:nvSpPr>
        <p:spPr/>
        <p:txBody>
          <a:bodyPr/>
          <a:lstStyle/>
          <a:p>
            <a:endParaRPr lang="en-GB" dirty="0"/>
          </a:p>
        </p:txBody>
      </p:sp>
      <p:sp>
        <p:nvSpPr>
          <p:cNvPr id="4" name="Title 4">
            <a:extLst>
              <a:ext uri="{FF2B5EF4-FFF2-40B4-BE49-F238E27FC236}">
                <a16:creationId xmlns:a16="http://schemas.microsoft.com/office/drawing/2014/main" id="{5EC1543A-7285-E5A7-8790-92FDF35A1820}"/>
              </a:ext>
            </a:extLst>
          </p:cNvPr>
          <p:cNvSpPr txBox="1">
            <a:spLocks/>
          </p:cNvSpPr>
          <p:nvPr/>
        </p:nvSpPr>
        <p:spPr>
          <a:xfrm>
            <a:off x="-2077" y="913"/>
            <a:ext cx="9144000" cy="1213338"/>
          </a:xfrm>
          <a:prstGeom prst="rect">
            <a:avLst/>
          </a:prstGeom>
          <a:gradFill flip="none" rotWithShape="1">
            <a:gsLst>
              <a:gs pos="0">
                <a:schemeClr val="bg1"/>
              </a:gs>
              <a:gs pos="74000">
                <a:srgbClr val="44A7AB"/>
              </a:gs>
              <a:gs pos="83000">
                <a:srgbClr val="2C6B6E"/>
              </a:gs>
              <a:gs pos="100000">
                <a:srgbClr val="2C6B6E"/>
              </a:gs>
            </a:gsLst>
            <a:lin ang="0" scaled="1"/>
            <a:tileRect/>
          </a:gradFill>
        </p:spPr>
        <p:txBody>
          <a:bodyPr vert="horz" lIns="91440" tIns="45720" rIns="91440" bIns="45720" rtlCol="0" anchor="ctr">
            <a:normAutofit/>
          </a:bodyPr>
          <a:lstStyle>
            <a:lvl1pPr algn="l" defTabSz="685783" rtl="0" eaLnBrk="1" latinLnBrk="0" hangingPunct="1">
              <a:lnSpc>
                <a:spcPct val="90000"/>
              </a:lnSpc>
              <a:spcBef>
                <a:spcPct val="0"/>
              </a:spcBef>
              <a:buNone/>
              <a:defRPr sz="3300" b="1" kern="1200">
                <a:solidFill>
                  <a:schemeClr val="bg1"/>
                </a:solidFill>
                <a:latin typeface="+mj-lt"/>
                <a:ea typeface="+mj-ea"/>
                <a:cs typeface="+mj-cs"/>
              </a:defRPr>
            </a:lvl1pPr>
          </a:lstStyle>
          <a:p>
            <a:pPr algn="r"/>
            <a:endParaRPr lang="en-GB" dirty="0"/>
          </a:p>
        </p:txBody>
      </p:sp>
      <p:sp>
        <p:nvSpPr>
          <p:cNvPr id="19" name="Date Placeholder 5">
            <a:extLst>
              <a:ext uri="{FF2B5EF4-FFF2-40B4-BE49-F238E27FC236}">
                <a16:creationId xmlns:a16="http://schemas.microsoft.com/office/drawing/2014/main" id="{3C8EE81A-ABD9-02DC-E125-399D78DC8BB0}"/>
              </a:ext>
            </a:extLst>
          </p:cNvPr>
          <p:cNvSpPr>
            <a:spLocks noGrp="1"/>
          </p:cNvSpPr>
          <p:nvPr>
            <p:ph type="dt" sz="half" idx="10"/>
          </p:nvPr>
        </p:nvSpPr>
        <p:spPr>
          <a:xfrm>
            <a:off x="236912" y="6424612"/>
            <a:ext cx="1916741" cy="433388"/>
          </a:xfrm>
        </p:spPr>
        <p:txBody>
          <a:bodyPr anchor="ctr"/>
          <a:lstStyle/>
          <a:p>
            <a:r>
              <a:rPr lang="en-US" dirty="0"/>
              <a:t>7 May 2025</a:t>
            </a:r>
            <a:endParaRPr lang="en-GB" dirty="0"/>
          </a:p>
        </p:txBody>
      </p:sp>
      <p:sp>
        <p:nvSpPr>
          <p:cNvPr id="2" name="Title 4">
            <a:extLst>
              <a:ext uri="{FF2B5EF4-FFF2-40B4-BE49-F238E27FC236}">
                <a16:creationId xmlns:a16="http://schemas.microsoft.com/office/drawing/2014/main" id="{D052B94A-D2D3-8B96-C2BF-785FE0C48F62}"/>
              </a:ext>
            </a:extLst>
          </p:cNvPr>
          <p:cNvSpPr txBox="1">
            <a:spLocks/>
          </p:cNvSpPr>
          <p:nvPr/>
        </p:nvSpPr>
        <p:spPr>
          <a:xfrm>
            <a:off x="-2077" y="913"/>
            <a:ext cx="9144000" cy="1213338"/>
          </a:xfrm>
          <a:prstGeom prst="rect">
            <a:avLst/>
          </a:prstGeom>
          <a:gradFill flip="none" rotWithShape="1">
            <a:gsLst>
              <a:gs pos="0">
                <a:schemeClr val="bg1"/>
              </a:gs>
              <a:gs pos="74000">
                <a:srgbClr val="44A7AB"/>
              </a:gs>
              <a:gs pos="83000">
                <a:srgbClr val="2C6B6E"/>
              </a:gs>
              <a:gs pos="100000">
                <a:srgbClr val="2C6B6E"/>
              </a:gs>
            </a:gsLst>
            <a:lin ang="0" scaled="1"/>
            <a:tileRect/>
          </a:gradFill>
        </p:spPr>
        <p:txBody>
          <a:bodyPr vert="horz" lIns="91440" tIns="45720" rIns="91440" bIns="45720" rtlCol="0" anchor="ctr">
            <a:normAutofit/>
          </a:bodyPr>
          <a:lstStyle>
            <a:lvl1pPr algn="l" defTabSz="685783" rtl="0" eaLnBrk="1" latinLnBrk="0" hangingPunct="1">
              <a:lnSpc>
                <a:spcPct val="90000"/>
              </a:lnSpc>
              <a:spcBef>
                <a:spcPct val="0"/>
              </a:spcBef>
              <a:buNone/>
              <a:defRPr sz="3300" b="1" kern="1200">
                <a:solidFill>
                  <a:schemeClr val="bg1"/>
                </a:solidFill>
                <a:latin typeface="+mj-lt"/>
                <a:ea typeface="+mj-ea"/>
                <a:cs typeface="+mj-cs"/>
              </a:defRPr>
            </a:lvl1pPr>
          </a:lstStyle>
          <a:p>
            <a:pPr algn="r"/>
            <a:r>
              <a:rPr lang="en-US" dirty="0"/>
              <a:t>First experimental results: </a:t>
            </a:r>
            <a:r>
              <a:rPr lang="en-US" dirty="0" err="1"/>
              <a:t>supercrtitical</a:t>
            </a:r>
            <a:r>
              <a:rPr lang="en-US" dirty="0"/>
              <a:t> CO</a:t>
            </a:r>
            <a:r>
              <a:rPr lang="en-US" baseline="-25000" dirty="0"/>
              <a:t>2</a:t>
            </a:r>
            <a:endParaRPr lang="en-GB" baseline="-25000" dirty="0"/>
          </a:p>
        </p:txBody>
      </p:sp>
      <p:graphicFrame>
        <p:nvGraphicFramePr>
          <p:cNvPr id="9" name="Table 8">
            <a:extLst>
              <a:ext uri="{FF2B5EF4-FFF2-40B4-BE49-F238E27FC236}">
                <a16:creationId xmlns:a16="http://schemas.microsoft.com/office/drawing/2014/main" id="{F8A4EA3F-5E2D-5E49-8DB2-698578D7AECE}"/>
              </a:ext>
            </a:extLst>
          </p:cNvPr>
          <p:cNvGraphicFramePr>
            <a:graphicFrameLocks noGrp="1"/>
          </p:cNvGraphicFramePr>
          <p:nvPr>
            <p:extLst>
              <p:ext uri="{D42A27DB-BD31-4B8C-83A1-F6EECF244321}">
                <p14:modId xmlns:p14="http://schemas.microsoft.com/office/powerpoint/2010/main" val="4210379129"/>
              </p:ext>
            </p:extLst>
          </p:nvPr>
        </p:nvGraphicFramePr>
        <p:xfrm>
          <a:off x="134111" y="1436629"/>
          <a:ext cx="4320000" cy="2682240"/>
        </p:xfrm>
        <a:graphic>
          <a:graphicData uri="http://schemas.openxmlformats.org/drawingml/2006/table">
            <a:tbl>
              <a:tblPr firstRow="1" bandRow="1">
                <a:tableStyleId>{5C22544A-7EE6-4342-B048-85BDC9FD1C3A}</a:tableStyleId>
              </a:tblPr>
              <a:tblGrid>
                <a:gridCol w="2016000">
                  <a:extLst>
                    <a:ext uri="{9D8B030D-6E8A-4147-A177-3AD203B41FA5}">
                      <a16:colId xmlns:a16="http://schemas.microsoft.com/office/drawing/2014/main" val="84402736"/>
                    </a:ext>
                  </a:extLst>
                </a:gridCol>
                <a:gridCol w="1224000">
                  <a:extLst>
                    <a:ext uri="{9D8B030D-6E8A-4147-A177-3AD203B41FA5}">
                      <a16:colId xmlns:a16="http://schemas.microsoft.com/office/drawing/2014/main" val="3297228398"/>
                    </a:ext>
                  </a:extLst>
                </a:gridCol>
                <a:gridCol w="1080000">
                  <a:extLst>
                    <a:ext uri="{9D8B030D-6E8A-4147-A177-3AD203B41FA5}">
                      <a16:colId xmlns:a16="http://schemas.microsoft.com/office/drawing/2014/main" val="1394807329"/>
                    </a:ext>
                  </a:extLst>
                </a:gridCol>
              </a:tblGrid>
              <a:tr h="324000">
                <a:tc>
                  <a:txBody>
                    <a:bodyPr/>
                    <a:lstStyle/>
                    <a:p>
                      <a:r>
                        <a:rPr lang="en-GB" sz="1600" dirty="0"/>
                        <a:t>Condition</a:t>
                      </a:r>
                    </a:p>
                  </a:txBody>
                  <a:tcPr/>
                </a:tc>
                <a:tc>
                  <a:txBody>
                    <a:bodyPr/>
                    <a:lstStyle/>
                    <a:p>
                      <a:r>
                        <a:rPr lang="en-GB" sz="1600" dirty="0"/>
                        <a:t>Liquid CO2</a:t>
                      </a:r>
                    </a:p>
                  </a:txBody>
                  <a:tcPr/>
                </a:tc>
                <a:tc>
                  <a:txBody>
                    <a:bodyPr/>
                    <a:lstStyle/>
                    <a:p>
                      <a:r>
                        <a:rPr lang="en-GB" sz="1600" dirty="0"/>
                        <a:t>Water</a:t>
                      </a:r>
                    </a:p>
                  </a:txBody>
                  <a:tcPr/>
                </a:tc>
                <a:extLst>
                  <a:ext uri="{0D108BD9-81ED-4DB2-BD59-A6C34878D82A}">
                    <a16:rowId xmlns:a16="http://schemas.microsoft.com/office/drawing/2014/main" val="2780170872"/>
                  </a:ext>
                </a:extLst>
              </a:tr>
              <a:tr h="324000">
                <a:tc>
                  <a:txBody>
                    <a:bodyPr/>
                    <a:lstStyle/>
                    <a:p>
                      <a:r>
                        <a:rPr lang="en-GB" sz="1600" dirty="0"/>
                        <a:t>Inlet pressure (bar)</a:t>
                      </a:r>
                    </a:p>
                  </a:txBody>
                  <a:tcPr/>
                </a:tc>
                <a:tc>
                  <a:txBody>
                    <a:bodyPr/>
                    <a:lstStyle/>
                    <a:p>
                      <a:pPr algn="ctr"/>
                      <a:r>
                        <a:rPr lang="fr-CH" sz="1600" dirty="0"/>
                        <a:t>8</a:t>
                      </a:r>
                      <a:r>
                        <a:rPr lang="en-GB" sz="1600" dirty="0"/>
                        <a:t>1</a:t>
                      </a:r>
                    </a:p>
                  </a:txBody>
                  <a:tcPr/>
                </a:tc>
                <a:tc>
                  <a:txBody>
                    <a:bodyPr/>
                    <a:lstStyle/>
                    <a:p>
                      <a:pPr algn="ctr"/>
                      <a:r>
                        <a:rPr lang="en-GB" sz="1600" dirty="0"/>
                        <a:t>12</a:t>
                      </a:r>
                    </a:p>
                  </a:txBody>
                  <a:tcPr/>
                </a:tc>
                <a:extLst>
                  <a:ext uri="{0D108BD9-81ED-4DB2-BD59-A6C34878D82A}">
                    <a16:rowId xmlns:a16="http://schemas.microsoft.com/office/drawing/2014/main" val="3400578679"/>
                  </a:ext>
                </a:extLst>
              </a:tr>
              <a:tr h="324000">
                <a:tc>
                  <a:txBody>
                    <a:bodyPr/>
                    <a:lstStyle/>
                    <a:p>
                      <a:r>
                        <a:rPr lang="en-GB" sz="1600" dirty="0"/>
                        <a:t>Inlet temperature (°C)</a:t>
                      </a:r>
                    </a:p>
                  </a:txBody>
                  <a:tcPr/>
                </a:tc>
                <a:tc>
                  <a:txBody>
                    <a:bodyPr/>
                    <a:lstStyle/>
                    <a:p>
                      <a:pPr algn="ctr"/>
                      <a:r>
                        <a:rPr lang="en-GB" sz="1600" dirty="0"/>
                        <a:t>20.44</a:t>
                      </a:r>
                    </a:p>
                  </a:txBody>
                  <a:tcPr/>
                </a:tc>
                <a:tc>
                  <a:txBody>
                    <a:bodyPr/>
                    <a:lstStyle/>
                    <a:p>
                      <a:pPr algn="ctr"/>
                      <a:r>
                        <a:rPr lang="en-GB" sz="1600" dirty="0"/>
                        <a:t>20.3</a:t>
                      </a:r>
                    </a:p>
                  </a:txBody>
                  <a:tcPr/>
                </a:tc>
                <a:extLst>
                  <a:ext uri="{0D108BD9-81ED-4DB2-BD59-A6C34878D82A}">
                    <a16:rowId xmlns:a16="http://schemas.microsoft.com/office/drawing/2014/main" val="2345864406"/>
                  </a:ext>
                </a:extLst>
              </a:tr>
              <a:tr h="324000">
                <a:tc>
                  <a:txBody>
                    <a:bodyPr/>
                    <a:lstStyle/>
                    <a:p>
                      <a:r>
                        <a:rPr lang="en-GB" sz="1600" dirty="0"/>
                        <a:t>Mass flow (g/s)</a:t>
                      </a:r>
                    </a:p>
                  </a:txBody>
                  <a:tcPr/>
                </a:tc>
                <a:tc>
                  <a:txBody>
                    <a:bodyPr/>
                    <a:lstStyle/>
                    <a:p>
                      <a:pPr algn="ctr"/>
                      <a:r>
                        <a:rPr lang="en-GB" sz="1600" dirty="0"/>
                        <a:t>1</a:t>
                      </a:r>
                    </a:p>
                  </a:txBody>
                  <a:tcPr/>
                </a:tc>
                <a:tc>
                  <a:txBody>
                    <a:bodyPr/>
                    <a:lstStyle/>
                    <a:p>
                      <a:pPr algn="ctr"/>
                      <a:r>
                        <a:rPr lang="en-GB" sz="1600" dirty="0">
                          <a:solidFill>
                            <a:schemeClr val="accent6"/>
                          </a:solidFill>
                        </a:rPr>
                        <a:t>1</a:t>
                      </a:r>
                    </a:p>
                  </a:txBody>
                  <a:tcPr/>
                </a:tc>
                <a:extLst>
                  <a:ext uri="{0D108BD9-81ED-4DB2-BD59-A6C34878D82A}">
                    <a16:rowId xmlns:a16="http://schemas.microsoft.com/office/drawing/2014/main" val="655286967"/>
                  </a:ext>
                </a:extLst>
              </a:tr>
              <a:tr h="324000">
                <a:tc>
                  <a:txBody>
                    <a:bodyPr/>
                    <a:lstStyle/>
                    <a:p>
                      <a:r>
                        <a:rPr lang="en-GB" sz="1600" dirty="0"/>
                        <a:t>Power (W)</a:t>
                      </a:r>
                    </a:p>
                  </a:txBody>
                  <a:tcPr/>
                </a:tc>
                <a:tc>
                  <a:txBody>
                    <a:bodyPr/>
                    <a:lstStyle/>
                    <a:p>
                      <a:pPr algn="ctr"/>
                      <a:r>
                        <a:rPr lang="fr-CH" sz="1600" dirty="0"/>
                        <a:t>1</a:t>
                      </a:r>
                      <a:r>
                        <a:rPr lang="en-GB" sz="1600" dirty="0"/>
                        <a:t>52.7</a:t>
                      </a:r>
                    </a:p>
                  </a:txBody>
                  <a:tcPr/>
                </a:tc>
                <a:tc>
                  <a:txBody>
                    <a:bodyPr/>
                    <a:lstStyle/>
                    <a:p>
                      <a:pPr algn="ctr"/>
                      <a:r>
                        <a:rPr lang="fr-CH" sz="1600" dirty="0"/>
                        <a:t>6</a:t>
                      </a:r>
                      <a:r>
                        <a:rPr lang="en-GB" sz="1600" dirty="0"/>
                        <a:t>5.7</a:t>
                      </a:r>
                    </a:p>
                  </a:txBody>
                  <a:tcPr/>
                </a:tc>
                <a:extLst>
                  <a:ext uri="{0D108BD9-81ED-4DB2-BD59-A6C34878D82A}">
                    <a16:rowId xmlns:a16="http://schemas.microsoft.com/office/drawing/2014/main" val="4068230748"/>
                  </a:ext>
                </a:extLst>
              </a:tr>
              <a:tr h="324000">
                <a:tc>
                  <a:txBody>
                    <a:bodyPr/>
                    <a:lstStyle/>
                    <a:p>
                      <a:r>
                        <a:rPr lang="fr-CH" sz="1600" dirty="0" err="1"/>
                        <a:t>Inlet-Outlet</a:t>
                      </a:r>
                      <a:r>
                        <a:rPr lang="fr-CH" sz="1600" dirty="0"/>
                        <a:t> </a:t>
                      </a:r>
                      <a:r>
                        <a:rPr lang="fr-CH" sz="1600" dirty="0">
                          <a:latin typeface="Symbol" panose="05050102010706020507" pitchFamily="18" charset="2"/>
                        </a:rPr>
                        <a:t>D</a:t>
                      </a:r>
                      <a:r>
                        <a:rPr lang="fr-CH" sz="1600" dirty="0"/>
                        <a:t>T (K)</a:t>
                      </a:r>
                      <a:endParaRPr lang="en-GB" sz="1600" dirty="0"/>
                    </a:p>
                  </a:txBody>
                  <a:tcPr/>
                </a:tc>
                <a:tc>
                  <a:txBody>
                    <a:bodyPr/>
                    <a:lstStyle/>
                    <a:p>
                      <a:pPr algn="ctr"/>
                      <a:r>
                        <a:rPr lang="fr-CH" sz="1600" dirty="0"/>
                        <a:t>15</a:t>
                      </a:r>
                      <a:endParaRPr lang="en-GB" sz="1600" dirty="0"/>
                    </a:p>
                  </a:txBody>
                  <a:tcPr/>
                </a:tc>
                <a:tc>
                  <a:txBody>
                    <a:bodyPr/>
                    <a:lstStyle/>
                    <a:p>
                      <a:pPr algn="ctr"/>
                      <a:r>
                        <a:rPr lang="fr-CH" sz="1600" dirty="0"/>
                        <a:t>15</a:t>
                      </a:r>
                      <a:endParaRPr lang="en-GB" sz="1600" dirty="0"/>
                    </a:p>
                  </a:txBody>
                  <a:tcPr/>
                </a:tc>
                <a:extLst>
                  <a:ext uri="{0D108BD9-81ED-4DB2-BD59-A6C34878D82A}">
                    <a16:rowId xmlns:a16="http://schemas.microsoft.com/office/drawing/2014/main" val="1618035283"/>
                  </a:ext>
                </a:extLst>
              </a:tr>
              <a:tr h="324000">
                <a:tc>
                  <a:txBody>
                    <a:bodyPr/>
                    <a:lstStyle/>
                    <a:p>
                      <a:r>
                        <a:rPr lang="en-US" sz="1600" dirty="0"/>
                        <a:t>Pressure drop (bar)</a:t>
                      </a:r>
                      <a:endParaRPr lang="en-GB" sz="1600" dirty="0"/>
                    </a:p>
                  </a:txBody>
                  <a:tcPr/>
                </a:tc>
                <a:tc>
                  <a:txBody>
                    <a:bodyPr/>
                    <a:lstStyle/>
                    <a:p>
                      <a:pPr algn="ctr"/>
                      <a:r>
                        <a:rPr lang="en-US" sz="1600" dirty="0"/>
                        <a:t>0.34</a:t>
                      </a:r>
                      <a:endParaRPr lang="en-GB" sz="1600" dirty="0"/>
                    </a:p>
                  </a:txBody>
                  <a:tcPr/>
                </a:tc>
                <a:tc>
                  <a:txBody>
                    <a:bodyPr/>
                    <a:lstStyle/>
                    <a:p>
                      <a:pPr algn="ctr"/>
                      <a:r>
                        <a:rPr lang="en-US" sz="1600" dirty="0"/>
                        <a:t>0.41</a:t>
                      </a:r>
                      <a:endParaRPr lang="en-GB" sz="1600" dirty="0"/>
                    </a:p>
                  </a:txBody>
                  <a:tcPr/>
                </a:tc>
                <a:extLst>
                  <a:ext uri="{0D108BD9-81ED-4DB2-BD59-A6C34878D82A}">
                    <a16:rowId xmlns:a16="http://schemas.microsoft.com/office/drawing/2014/main" val="2317151474"/>
                  </a:ext>
                </a:extLst>
              </a:tr>
              <a:tr h="324000">
                <a:tc>
                  <a:txBody>
                    <a:bodyPr/>
                    <a:lstStyle/>
                    <a:p>
                      <a:r>
                        <a:rPr lang="en-US" sz="1600" dirty="0"/>
                        <a:t>Re</a:t>
                      </a:r>
                      <a:endParaRPr lang="en-GB" sz="1600" dirty="0"/>
                    </a:p>
                  </a:txBody>
                  <a:tcPr/>
                </a:tc>
                <a:tc>
                  <a:txBody>
                    <a:bodyPr/>
                    <a:lstStyle/>
                    <a:p>
                      <a:pPr algn="ctr"/>
                      <a:r>
                        <a:rPr lang="en-US" sz="1600" dirty="0"/>
                        <a:t>1.7-6.5 x 10</a:t>
                      </a:r>
                      <a:r>
                        <a:rPr lang="en-US" sz="1600" baseline="30000" dirty="0"/>
                        <a:t>4</a:t>
                      </a:r>
                      <a:endParaRPr lang="en-GB" sz="1600" baseline="30000" dirty="0"/>
                    </a:p>
                  </a:txBody>
                  <a:tcPr/>
                </a:tc>
                <a:tc>
                  <a:txBody>
                    <a:bodyPr/>
                    <a:lstStyle/>
                    <a:p>
                      <a:pPr algn="ctr"/>
                      <a:r>
                        <a:rPr lang="en-US" sz="1600" dirty="0"/>
                        <a:t>1200-1890</a:t>
                      </a:r>
                      <a:endParaRPr lang="en-GB" sz="1600" dirty="0"/>
                    </a:p>
                  </a:txBody>
                  <a:tcPr/>
                </a:tc>
                <a:extLst>
                  <a:ext uri="{0D108BD9-81ED-4DB2-BD59-A6C34878D82A}">
                    <a16:rowId xmlns:a16="http://schemas.microsoft.com/office/drawing/2014/main" val="3387242668"/>
                  </a:ext>
                </a:extLst>
              </a:tr>
            </a:tbl>
          </a:graphicData>
        </a:graphic>
      </p:graphicFrame>
      <p:pic>
        <p:nvPicPr>
          <p:cNvPr id="12" name="Content Placeholder 4" descr="A diagram of a graph&#10;&#10;AI-generated content may be incorrect.">
            <a:extLst>
              <a:ext uri="{FF2B5EF4-FFF2-40B4-BE49-F238E27FC236}">
                <a16:creationId xmlns:a16="http://schemas.microsoft.com/office/drawing/2014/main" id="{089B2FDF-62B2-2EE5-4ABF-3E43BE833D76}"/>
              </a:ext>
            </a:extLst>
          </p:cNvPr>
          <p:cNvPicPr>
            <a:picLocks noGrp="1" noChangeAspect="1"/>
          </p:cNvPicPr>
          <p:nvPr>
            <p:ph idx="1"/>
          </p:nvPr>
        </p:nvPicPr>
        <p:blipFill>
          <a:blip r:embed="rId4" cstate="print">
            <a:extLst>
              <a:ext uri="{28A0092B-C50C-407E-A947-70E740481C1C}">
                <a14:useLocalDpi xmlns:a14="http://schemas.microsoft.com/office/drawing/2010/main" val="0"/>
              </a:ext>
            </a:extLst>
          </a:blip>
          <a:srcRect l="8574" t="12527" r="23913" b="5475"/>
          <a:stretch/>
        </p:blipFill>
        <p:spPr>
          <a:xfrm>
            <a:off x="650614" y="4118869"/>
            <a:ext cx="3006077" cy="2171842"/>
          </a:xfrm>
        </p:spPr>
      </p:pic>
      <p:sp>
        <p:nvSpPr>
          <p:cNvPr id="13" name="TextBox 12">
            <a:extLst>
              <a:ext uri="{FF2B5EF4-FFF2-40B4-BE49-F238E27FC236}">
                <a16:creationId xmlns:a16="http://schemas.microsoft.com/office/drawing/2014/main" id="{00B1119D-777C-6D67-EEC6-26625E3B78EB}"/>
              </a:ext>
            </a:extLst>
          </p:cNvPr>
          <p:cNvSpPr txBox="1"/>
          <p:nvPr/>
        </p:nvSpPr>
        <p:spPr>
          <a:xfrm>
            <a:off x="876915" y="4218136"/>
            <a:ext cx="457176" cy="246221"/>
          </a:xfrm>
          <a:prstGeom prst="rect">
            <a:avLst/>
          </a:prstGeom>
          <a:noFill/>
        </p:spPr>
        <p:txBody>
          <a:bodyPr wrap="none" rtlCol="0">
            <a:spAutoFit/>
          </a:bodyPr>
          <a:lstStyle/>
          <a:p>
            <a:r>
              <a:rPr lang="fr-CH" sz="1000" b="1" dirty="0">
                <a:solidFill>
                  <a:srgbClr val="0070C0"/>
                </a:solidFill>
              </a:rPr>
              <a:t>20 °C</a:t>
            </a:r>
            <a:endParaRPr lang="en-GB" sz="1000" b="1" dirty="0">
              <a:solidFill>
                <a:srgbClr val="0070C0"/>
              </a:solidFill>
            </a:endParaRPr>
          </a:p>
        </p:txBody>
      </p:sp>
      <p:sp>
        <p:nvSpPr>
          <p:cNvPr id="14" name="TextBox 13">
            <a:extLst>
              <a:ext uri="{FF2B5EF4-FFF2-40B4-BE49-F238E27FC236}">
                <a16:creationId xmlns:a16="http://schemas.microsoft.com/office/drawing/2014/main" id="{D052FEDA-938F-F97F-E8BD-9F923C3F7096}"/>
              </a:ext>
            </a:extLst>
          </p:cNvPr>
          <p:cNvSpPr txBox="1"/>
          <p:nvPr/>
        </p:nvSpPr>
        <p:spPr>
          <a:xfrm>
            <a:off x="1329314" y="4218136"/>
            <a:ext cx="455574" cy="246221"/>
          </a:xfrm>
          <a:prstGeom prst="rect">
            <a:avLst/>
          </a:prstGeom>
          <a:noFill/>
        </p:spPr>
        <p:txBody>
          <a:bodyPr wrap="none" rtlCol="0">
            <a:spAutoFit/>
          </a:bodyPr>
          <a:lstStyle/>
          <a:p>
            <a:r>
              <a:rPr lang="fr-CH" sz="1000" b="1" dirty="0">
                <a:solidFill>
                  <a:srgbClr val="FFC000"/>
                </a:solidFill>
              </a:rPr>
              <a:t>26 °C</a:t>
            </a:r>
            <a:endParaRPr lang="en-GB" sz="1000" b="1" dirty="0">
              <a:solidFill>
                <a:srgbClr val="FFC000"/>
              </a:solidFill>
            </a:endParaRPr>
          </a:p>
        </p:txBody>
      </p:sp>
      <p:sp>
        <p:nvSpPr>
          <p:cNvPr id="15" name="TextBox 14">
            <a:extLst>
              <a:ext uri="{FF2B5EF4-FFF2-40B4-BE49-F238E27FC236}">
                <a16:creationId xmlns:a16="http://schemas.microsoft.com/office/drawing/2014/main" id="{3C724036-5931-56C6-9C2E-76D90A2CBC00}"/>
              </a:ext>
            </a:extLst>
          </p:cNvPr>
          <p:cNvSpPr txBox="1"/>
          <p:nvPr/>
        </p:nvSpPr>
        <p:spPr>
          <a:xfrm>
            <a:off x="1828130" y="4218136"/>
            <a:ext cx="455574" cy="246221"/>
          </a:xfrm>
          <a:prstGeom prst="rect">
            <a:avLst/>
          </a:prstGeom>
          <a:noFill/>
        </p:spPr>
        <p:txBody>
          <a:bodyPr wrap="none" rtlCol="0">
            <a:spAutoFit/>
          </a:bodyPr>
          <a:lstStyle/>
          <a:p>
            <a:r>
              <a:rPr lang="fr-CH" sz="1000" b="1" dirty="0">
                <a:solidFill>
                  <a:schemeClr val="accent6">
                    <a:lumMod val="90000"/>
                  </a:schemeClr>
                </a:solidFill>
              </a:rPr>
              <a:t>36 °C</a:t>
            </a:r>
            <a:endParaRPr lang="en-GB" sz="1000" b="1" dirty="0">
              <a:solidFill>
                <a:schemeClr val="accent6">
                  <a:lumMod val="90000"/>
                </a:schemeClr>
              </a:solidFill>
            </a:endParaRPr>
          </a:p>
        </p:txBody>
      </p:sp>
      <p:sp>
        <p:nvSpPr>
          <p:cNvPr id="16" name="Oval 15">
            <a:extLst>
              <a:ext uri="{FF2B5EF4-FFF2-40B4-BE49-F238E27FC236}">
                <a16:creationId xmlns:a16="http://schemas.microsoft.com/office/drawing/2014/main" id="{9F6BF8CC-C935-9A60-B1D4-B58F785497CA}"/>
              </a:ext>
            </a:extLst>
          </p:cNvPr>
          <p:cNvSpPr/>
          <p:nvPr/>
        </p:nvSpPr>
        <p:spPr>
          <a:xfrm>
            <a:off x="1195282" y="4464357"/>
            <a:ext cx="1419902" cy="336243"/>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DA02A14C-EA67-1EA7-B7E8-88069B7B0250}"/>
              </a:ext>
            </a:extLst>
          </p:cNvPr>
          <p:cNvSpPr txBox="1"/>
          <p:nvPr/>
        </p:nvSpPr>
        <p:spPr>
          <a:xfrm>
            <a:off x="5797053" y="4929832"/>
            <a:ext cx="2565189" cy="307777"/>
          </a:xfrm>
          <a:prstGeom prst="rect">
            <a:avLst/>
          </a:prstGeom>
          <a:noFill/>
        </p:spPr>
        <p:txBody>
          <a:bodyPr wrap="none" rtlCol="0">
            <a:spAutoFit/>
          </a:bodyPr>
          <a:lstStyle/>
          <a:p>
            <a:r>
              <a:rPr lang="fr-CH" sz="1400" b="1" dirty="0"/>
              <a:t>Water in turbulent flow (</a:t>
            </a:r>
            <a:r>
              <a:rPr lang="fr-CH" sz="1400" b="1" dirty="0" err="1"/>
              <a:t>forced</a:t>
            </a:r>
            <a:r>
              <a:rPr lang="fr-CH" sz="1400" b="1" dirty="0"/>
              <a:t>)</a:t>
            </a:r>
            <a:endParaRPr lang="en-GB" sz="1400" b="1" dirty="0"/>
          </a:p>
        </p:txBody>
      </p:sp>
    </p:spTree>
    <p:extLst>
      <p:ext uri="{BB962C8B-B14F-4D97-AF65-F5344CB8AC3E}">
        <p14:creationId xmlns:p14="http://schemas.microsoft.com/office/powerpoint/2010/main" val="28651449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4E073F-15FC-C69F-D599-40FB7D4DFE1C}"/>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CEFEEC48-E2F2-DEB1-C3FD-8153D6ACBACE}"/>
              </a:ext>
            </a:extLst>
          </p:cNvPr>
          <p:cNvSpPr>
            <a:spLocks noGrp="1"/>
          </p:cNvSpPr>
          <p:nvPr>
            <p:ph type="ftr" sz="quarter" idx="11"/>
          </p:nvPr>
        </p:nvSpPr>
        <p:spPr/>
        <p:txBody>
          <a:bodyPr/>
          <a:lstStyle/>
          <a:p>
            <a:r>
              <a:rPr lang="en-US" dirty="0"/>
              <a:t>Supercritical refrigerants for detector applications</a:t>
            </a:r>
            <a:endParaRPr lang="en-GB" dirty="0"/>
          </a:p>
        </p:txBody>
      </p:sp>
      <p:sp>
        <p:nvSpPr>
          <p:cNvPr id="5" name="Slide Number Placeholder 4">
            <a:extLst>
              <a:ext uri="{FF2B5EF4-FFF2-40B4-BE49-F238E27FC236}">
                <a16:creationId xmlns:a16="http://schemas.microsoft.com/office/drawing/2014/main" id="{77998A60-6E2D-9D5D-EF4A-81139FE3543A}"/>
              </a:ext>
            </a:extLst>
          </p:cNvPr>
          <p:cNvSpPr>
            <a:spLocks noGrp="1"/>
          </p:cNvSpPr>
          <p:nvPr>
            <p:ph type="sldNum" sz="quarter" idx="12"/>
          </p:nvPr>
        </p:nvSpPr>
        <p:spPr/>
        <p:txBody>
          <a:bodyPr/>
          <a:lstStyle/>
          <a:p>
            <a:fld id="{FC4456CD-832E-41F2-9893-C7650CCC5376}" type="slidenum">
              <a:rPr lang="en-GB" smtClean="0"/>
              <a:t>13</a:t>
            </a:fld>
            <a:endParaRPr lang="en-GB"/>
          </a:p>
        </p:txBody>
      </p:sp>
      <p:sp>
        <p:nvSpPr>
          <p:cNvPr id="6" name="Title 5">
            <a:extLst>
              <a:ext uri="{FF2B5EF4-FFF2-40B4-BE49-F238E27FC236}">
                <a16:creationId xmlns:a16="http://schemas.microsoft.com/office/drawing/2014/main" id="{DA6A65F9-4EED-AA3F-52A5-552119D0E4BB}"/>
              </a:ext>
            </a:extLst>
          </p:cNvPr>
          <p:cNvSpPr>
            <a:spLocks noGrp="1"/>
          </p:cNvSpPr>
          <p:nvPr>
            <p:ph type="title"/>
          </p:nvPr>
        </p:nvSpPr>
        <p:spPr/>
        <p:txBody>
          <a:bodyPr/>
          <a:lstStyle/>
          <a:p>
            <a:endParaRPr lang="en-GB" dirty="0"/>
          </a:p>
        </p:txBody>
      </p:sp>
      <p:sp>
        <p:nvSpPr>
          <p:cNvPr id="4" name="Title 4">
            <a:extLst>
              <a:ext uri="{FF2B5EF4-FFF2-40B4-BE49-F238E27FC236}">
                <a16:creationId xmlns:a16="http://schemas.microsoft.com/office/drawing/2014/main" id="{9A14C357-F12D-D4B0-B2B5-77A0EAB748EF}"/>
              </a:ext>
            </a:extLst>
          </p:cNvPr>
          <p:cNvSpPr txBox="1">
            <a:spLocks/>
          </p:cNvSpPr>
          <p:nvPr/>
        </p:nvSpPr>
        <p:spPr>
          <a:xfrm>
            <a:off x="-2077" y="913"/>
            <a:ext cx="9144000" cy="1213338"/>
          </a:xfrm>
          <a:prstGeom prst="rect">
            <a:avLst/>
          </a:prstGeom>
          <a:gradFill flip="none" rotWithShape="1">
            <a:gsLst>
              <a:gs pos="0">
                <a:schemeClr val="bg1"/>
              </a:gs>
              <a:gs pos="74000">
                <a:srgbClr val="44A7AB"/>
              </a:gs>
              <a:gs pos="83000">
                <a:srgbClr val="2C6B6E"/>
              </a:gs>
              <a:gs pos="100000">
                <a:srgbClr val="2C6B6E"/>
              </a:gs>
            </a:gsLst>
            <a:lin ang="0" scaled="1"/>
            <a:tileRect/>
          </a:gradFill>
        </p:spPr>
        <p:txBody>
          <a:bodyPr vert="horz" lIns="91440" tIns="45720" rIns="91440" bIns="45720" rtlCol="0" anchor="ctr">
            <a:normAutofit/>
          </a:bodyPr>
          <a:lstStyle>
            <a:lvl1pPr algn="l" defTabSz="685783" rtl="0" eaLnBrk="1" latinLnBrk="0" hangingPunct="1">
              <a:lnSpc>
                <a:spcPct val="90000"/>
              </a:lnSpc>
              <a:spcBef>
                <a:spcPct val="0"/>
              </a:spcBef>
              <a:buNone/>
              <a:defRPr sz="3300" b="1" kern="1200">
                <a:solidFill>
                  <a:schemeClr val="bg1"/>
                </a:solidFill>
                <a:latin typeface="+mj-lt"/>
                <a:ea typeface="+mj-ea"/>
                <a:cs typeface="+mj-cs"/>
              </a:defRPr>
            </a:lvl1pPr>
          </a:lstStyle>
          <a:p>
            <a:pPr algn="r"/>
            <a:r>
              <a:rPr lang="en-US" dirty="0"/>
              <a:t>sCO</a:t>
            </a:r>
            <a:r>
              <a:rPr lang="en-US" baseline="-25000" dirty="0"/>
              <a:t>2</a:t>
            </a:r>
            <a:r>
              <a:rPr lang="en-US" dirty="0"/>
              <a:t>: single phase isothermal cooling?</a:t>
            </a:r>
            <a:endParaRPr lang="en-GB" dirty="0"/>
          </a:p>
        </p:txBody>
      </p:sp>
      <p:sp>
        <p:nvSpPr>
          <p:cNvPr id="19" name="Date Placeholder 5">
            <a:extLst>
              <a:ext uri="{FF2B5EF4-FFF2-40B4-BE49-F238E27FC236}">
                <a16:creationId xmlns:a16="http://schemas.microsoft.com/office/drawing/2014/main" id="{3D6EDD72-FC2E-1E1D-E1A4-296B51D82C7B}"/>
              </a:ext>
            </a:extLst>
          </p:cNvPr>
          <p:cNvSpPr>
            <a:spLocks noGrp="1"/>
          </p:cNvSpPr>
          <p:nvPr>
            <p:ph type="dt" sz="half" idx="10"/>
          </p:nvPr>
        </p:nvSpPr>
        <p:spPr>
          <a:xfrm>
            <a:off x="236912" y="6424612"/>
            <a:ext cx="1916741" cy="433388"/>
          </a:xfrm>
        </p:spPr>
        <p:txBody>
          <a:bodyPr anchor="ctr"/>
          <a:lstStyle/>
          <a:p>
            <a:r>
              <a:rPr lang="en-US" dirty="0"/>
              <a:t>7 May 2025</a:t>
            </a:r>
            <a:endParaRPr lang="en-GB" dirty="0"/>
          </a:p>
        </p:txBody>
      </p:sp>
      <p:sp>
        <p:nvSpPr>
          <p:cNvPr id="2" name="Content Placeholder 2">
            <a:extLst>
              <a:ext uri="{FF2B5EF4-FFF2-40B4-BE49-F238E27FC236}">
                <a16:creationId xmlns:a16="http://schemas.microsoft.com/office/drawing/2014/main" id="{00A4CCC4-90AF-911B-6067-08EFF0A3270E}"/>
              </a:ext>
            </a:extLst>
          </p:cNvPr>
          <p:cNvSpPr txBox="1">
            <a:spLocks/>
          </p:cNvSpPr>
          <p:nvPr/>
        </p:nvSpPr>
        <p:spPr>
          <a:xfrm>
            <a:off x="4015720" y="1287059"/>
            <a:ext cx="4908166" cy="11438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lang="fr-FR" sz="2800" kern="1200" dirty="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fr-FR" sz="2400" kern="1200" dirty="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fr-FR" sz="2000" kern="1200" dirty="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fr-FR" sz="1800" kern="1200" dirty="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fr-FR" sz="1800" kern="1200" dirty="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2000" dirty="0">
                <a:solidFill>
                  <a:schemeClr val="tx1"/>
                </a:solidFill>
              </a:rPr>
              <a:t>If designed for a controlled pressure drop, one could flow sCO2 almost isothermally</a:t>
            </a:r>
            <a:r>
              <a:rPr lang="en-GB" sz="2000" dirty="0">
                <a:solidFill>
                  <a:schemeClr val="tx1"/>
                </a:solidFill>
              </a:rPr>
              <a:t> and get a very good cooling capacity </a:t>
            </a:r>
            <a:endParaRPr lang="en-US" sz="2000" dirty="0">
              <a:solidFill>
                <a:schemeClr val="tx1"/>
              </a:solidFill>
            </a:endParaRPr>
          </a:p>
        </p:txBody>
      </p:sp>
      <p:grpSp>
        <p:nvGrpSpPr>
          <p:cNvPr id="7" name="Group 6">
            <a:extLst>
              <a:ext uri="{FF2B5EF4-FFF2-40B4-BE49-F238E27FC236}">
                <a16:creationId xmlns:a16="http://schemas.microsoft.com/office/drawing/2014/main" id="{DE1D1E9A-4AEB-B1A0-5879-64CF9888997C}"/>
              </a:ext>
            </a:extLst>
          </p:cNvPr>
          <p:cNvGrpSpPr/>
          <p:nvPr/>
        </p:nvGrpSpPr>
        <p:grpSpPr>
          <a:xfrm>
            <a:off x="3897183" y="2285999"/>
            <a:ext cx="5169873" cy="3860531"/>
            <a:chOff x="6393797" y="2362200"/>
            <a:chExt cx="5235448" cy="3909498"/>
          </a:xfrm>
        </p:grpSpPr>
        <p:pic>
          <p:nvPicPr>
            <p:cNvPr id="8" name="Picture 7" descr="A graph of a graph of a graph&#10;&#10;Description automatically generated with medium confidence">
              <a:extLst>
                <a:ext uri="{FF2B5EF4-FFF2-40B4-BE49-F238E27FC236}">
                  <a16:creationId xmlns:a16="http://schemas.microsoft.com/office/drawing/2014/main" id="{AAD5AB02-461B-1DEB-0972-A3C985083B9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393797" y="2362200"/>
              <a:ext cx="5235448" cy="390949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pSp>
          <p:nvGrpSpPr>
            <p:cNvPr id="9" name="Group 8">
              <a:extLst>
                <a:ext uri="{FF2B5EF4-FFF2-40B4-BE49-F238E27FC236}">
                  <a16:creationId xmlns:a16="http://schemas.microsoft.com/office/drawing/2014/main" id="{06F72D54-0E00-2545-2897-3A992F9E209D}"/>
                </a:ext>
              </a:extLst>
            </p:cNvPr>
            <p:cNvGrpSpPr/>
            <p:nvPr/>
          </p:nvGrpSpPr>
          <p:grpSpPr>
            <a:xfrm>
              <a:off x="8152807" y="4348162"/>
              <a:ext cx="846241" cy="195261"/>
              <a:chOff x="7729613" y="3517900"/>
              <a:chExt cx="198361" cy="307974"/>
            </a:xfrm>
          </p:grpSpPr>
          <p:cxnSp>
            <p:nvCxnSpPr>
              <p:cNvPr id="14" name="Connector: Elbow 13">
                <a:extLst>
                  <a:ext uri="{FF2B5EF4-FFF2-40B4-BE49-F238E27FC236}">
                    <a16:creationId xmlns:a16="http://schemas.microsoft.com/office/drawing/2014/main" id="{10AB3BE3-3D53-306E-302A-3D195B295567}"/>
                  </a:ext>
                </a:extLst>
              </p:cNvPr>
              <p:cNvCxnSpPr>
                <a:cxnSpLocks/>
              </p:cNvCxnSpPr>
              <p:nvPr/>
            </p:nvCxnSpPr>
            <p:spPr>
              <a:xfrm rot="16200000" flipH="1">
                <a:off x="7727950" y="3625850"/>
                <a:ext cx="307974" cy="92074"/>
              </a:xfrm>
              <a:prstGeom prst="bentConnector3">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B1295BB5-5E9B-C9CD-9AB7-DC0D519E9393}"/>
                  </a:ext>
                </a:extLst>
              </p:cNvPr>
              <p:cNvCxnSpPr>
                <a:cxnSpLocks/>
              </p:cNvCxnSpPr>
              <p:nvPr/>
            </p:nvCxnSpPr>
            <p:spPr>
              <a:xfrm>
                <a:off x="7729613" y="3528128"/>
                <a:ext cx="106287"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0" name="Group 9">
              <a:extLst>
                <a:ext uri="{FF2B5EF4-FFF2-40B4-BE49-F238E27FC236}">
                  <a16:creationId xmlns:a16="http://schemas.microsoft.com/office/drawing/2014/main" id="{7834D94B-F812-4DC0-8EA6-21F0045C00FD}"/>
                </a:ext>
              </a:extLst>
            </p:cNvPr>
            <p:cNvGrpSpPr/>
            <p:nvPr/>
          </p:nvGrpSpPr>
          <p:grpSpPr>
            <a:xfrm>
              <a:off x="9020215" y="4506399"/>
              <a:ext cx="1834598" cy="262246"/>
              <a:chOff x="7731125" y="3517900"/>
              <a:chExt cx="196849" cy="307974"/>
            </a:xfrm>
          </p:grpSpPr>
          <p:cxnSp>
            <p:nvCxnSpPr>
              <p:cNvPr id="12" name="Connector: Elbow 11">
                <a:extLst>
                  <a:ext uri="{FF2B5EF4-FFF2-40B4-BE49-F238E27FC236}">
                    <a16:creationId xmlns:a16="http://schemas.microsoft.com/office/drawing/2014/main" id="{CDBECDA6-221D-DEE8-6E80-8357A2E1BCD6}"/>
                  </a:ext>
                </a:extLst>
              </p:cNvPr>
              <p:cNvCxnSpPr>
                <a:cxnSpLocks/>
              </p:cNvCxnSpPr>
              <p:nvPr/>
            </p:nvCxnSpPr>
            <p:spPr>
              <a:xfrm rot="16200000" flipH="1">
                <a:off x="7727950" y="3625850"/>
                <a:ext cx="307974" cy="92074"/>
              </a:xfrm>
              <a:prstGeom prst="bentConnector3">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E17558C9-4688-F50E-1D56-355A43E73839}"/>
                  </a:ext>
                </a:extLst>
              </p:cNvPr>
              <p:cNvCxnSpPr>
                <a:cxnSpLocks/>
              </p:cNvCxnSpPr>
              <p:nvPr/>
            </p:nvCxnSpPr>
            <p:spPr>
              <a:xfrm>
                <a:off x="7731125" y="3517900"/>
                <a:ext cx="104775"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11" name="Freeform: Shape 10">
              <a:extLst>
                <a:ext uri="{FF2B5EF4-FFF2-40B4-BE49-F238E27FC236}">
                  <a16:creationId xmlns:a16="http://schemas.microsoft.com/office/drawing/2014/main" id="{832D0619-9268-6E06-5E35-3FC7FA792FAE}"/>
                </a:ext>
              </a:extLst>
            </p:cNvPr>
            <p:cNvSpPr/>
            <p:nvPr/>
          </p:nvSpPr>
          <p:spPr>
            <a:xfrm>
              <a:off x="7521677" y="3529781"/>
              <a:ext cx="3342968" cy="1238864"/>
            </a:xfrm>
            <a:custGeom>
              <a:avLst/>
              <a:gdLst>
                <a:gd name="connsiteX0" fmla="*/ 0 w 3342968"/>
                <a:gd name="connsiteY0" fmla="*/ 0 h 1238864"/>
                <a:gd name="connsiteX1" fmla="*/ 78658 w 3342968"/>
                <a:gd name="connsiteY1" fmla="*/ 137651 h 1238864"/>
                <a:gd name="connsiteX2" fmla="*/ 98323 w 3342968"/>
                <a:gd name="connsiteY2" fmla="*/ 226142 h 1238864"/>
                <a:gd name="connsiteX3" fmla="*/ 216310 w 3342968"/>
                <a:gd name="connsiteY3" fmla="*/ 403122 h 1238864"/>
                <a:gd name="connsiteX4" fmla="*/ 334297 w 3342968"/>
                <a:gd name="connsiteY4" fmla="*/ 599767 h 1238864"/>
                <a:gd name="connsiteX5" fmla="*/ 580104 w 3342968"/>
                <a:gd name="connsiteY5" fmla="*/ 835742 h 1238864"/>
                <a:gd name="connsiteX6" fmla="*/ 904568 w 3342968"/>
                <a:gd name="connsiteY6" fmla="*/ 953729 h 1238864"/>
                <a:gd name="connsiteX7" fmla="*/ 1809136 w 3342968"/>
                <a:gd name="connsiteY7" fmla="*/ 1022554 h 1238864"/>
                <a:gd name="connsiteX8" fmla="*/ 2635046 w 3342968"/>
                <a:gd name="connsiteY8" fmla="*/ 1111045 h 1238864"/>
                <a:gd name="connsiteX9" fmla="*/ 3156155 w 3342968"/>
                <a:gd name="connsiteY9" fmla="*/ 1179871 h 1238864"/>
                <a:gd name="connsiteX10" fmla="*/ 3342968 w 3342968"/>
                <a:gd name="connsiteY10" fmla="*/ 1238864 h 12388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42968" h="1238864">
                  <a:moveTo>
                    <a:pt x="0" y="0"/>
                  </a:moveTo>
                  <a:cubicBezTo>
                    <a:pt x="31135" y="49980"/>
                    <a:pt x="62271" y="99961"/>
                    <a:pt x="78658" y="137651"/>
                  </a:cubicBezTo>
                  <a:cubicBezTo>
                    <a:pt x="95045" y="175341"/>
                    <a:pt x="75381" y="181897"/>
                    <a:pt x="98323" y="226142"/>
                  </a:cubicBezTo>
                  <a:cubicBezTo>
                    <a:pt x="121265" y="270387"/>
                    <a:pt x="176981" y="340851"/>
                    <a:pt x="216310" y="403122"/>
                  </a:cubicBezTo>
                  <a:cubicBezTo>
                    <a:pt x="255639" y="465393"/>
                    <a:pt x="273665" y="527664"/>
                    <a:pt x="334297" y="599767"/>
                  </a:cubicBezTo>
                  <a:cubicBezTo>
                    <a:pt x="394929" y="671870"/>
                    <a:pt x="485059" y="776748"/>
                    <a:pt x="580104" y="835742"/>
                  </a:cubicBezTo>
                  <a:cubicBezTo>
                    <a:pt x="675149" y="894736"/>
                    <a:pt x="699729" y="922594"/>
                    <a:pt x="904568" y="953729"/>
                  </a:cubicBezTo>
                  <a:cubicBezTo>
                    <a:pt x="1109407" y="984864"/>
                    <a:pt x="1520723" y="996335"/>
                    <a:pt x="1809136" y="1022554"/>
                  </a:cubicBezTo>
                  <a:cubicBezTo>
                    <a:pt x="2097549" y="1048773"/>
                    <a:pt x="2410543" y="1084825"/>
                    <a:pt x="2635046" y="1111045"/>
                  </a:cubicBezTo>
                  <a:cubicBezTo>
                    <a:pt x="2859549" y="1137265"/>
                    <a:pt x="3038168" y="1158568"/>
                    <a:pt x="3156155" y="1179871"/>
                  </a:cubicBezTo>
                  <a:cubicBezTo>
                    <a:pt x="3274142" y="1201174"/>
                    <a:pt x="3311833" y="1222477"/>
                    <a:pt x="3342968" y="123886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6" name="TextBox 15">
            <a:extLst>
              <a:ext uri="{FF2B5EF4-FFF2-40B4-BE49-F238E27FC236}">
                <a16:creationId xmlns:a16="http://schemas.microsoft.com/office/drawing/2014/main" id="{5A4B0F0F-E11F-DE91-2232-3502879C1D6A}"/>
              </a:ext>
            </a:extLst>
          </p:cNvPr>
          <p:cNvSpPr txBox="1"/>
          <p:nvPr/>
        </p:nvSpPr>
        <p:spPr>
          <a:xfrm>
            <a:off x="14993" y="1634210"/>
            <a:ext cx="3861023" cy="4524315"/>
          </a:xfrm>
          <a:prstGeom prst="rect">
            <a:avLst/>
          </a:prstGeom>
          <a:noFill/>
        </p:spPr>
        <p:txBody>
          <a:bodyPr wrap="square">
            <a:spAutoFit/>
          </a:bodyPr>
          <a:lstStyle/>
          <a:p>
            <a:r>
              <a:rPr lang="en-US" sz="1800" dirty="0">
                <a:effectLst/>
                <a:latin typeface="Aptos" panose="020B0004020202020204" pitchFamily="34" charset="0"/>
                <a:ea typeface="Aptos" panose="020B0004020202020204" pitchFamily="34" charset="0"/>
                <a:cs typeface="Aptos" panose="020B0004020202020204" pitchFamily="34" charset="0"/>
              </a:rPr>
              <a:t>For instance, if you consider a pipe designed to accept sCO</a:t>
            </a:r>
            <a:r>
              <a:rPr lang="en-US" sz="1800" baseline="-25000" dirty="0">
                <a:effectLst/>
                <a:latin typeface="Aptos" panose="020B0004020202020204" pitchFamily="34" charset="0"/>
                <a:ea typeface="Aptos" panose="020B0004020202020204" pitchFamily="34" charset="0"/>
                <a:cs typeface="Aptos" panose="020B0004020202020204" pitchFamily="34" charset="0"/>
              </a:rPr>
              <a:t>2</a:t>
            </a:r>
            <a:r>
              <a:rPr lang="en-US" sz="1800" dirty="0">
                <a:effectLst/>
                <a:latin typeface="Aptos" panose="020B0004020202020204" pitchFamily="34" charset="0"/>
                <a:ea typeface="Aptos" panose="020B0004020202020204" pitchFamily="34" charset="0"/>
                <a:cs typeface="Aptos" panose="020B0004020202020204" pitchFamily="34" charset="0"/>
              </a:rPr>
              <a:t> at 32 °C and 77 bars with a quite standard pressure drop of 3 bars (outlet pressure of 74 bars), you can see that you can absorb ~75 kJ/kg (in detector cooling language: 75 W/(g/s) ) exiting the pipe at the same 32 °C of the inlet.</a:t>
            </a:r>
            <a:endParaRPr lang="en-GB" sz="1800" dirty="0">
              <a:effectLst/>
              <a:latin typeface="Aptos" panose="020B0004020202020204" pitchFamily="34" charset="0"/>
              <a:ea typeface="Aptos" panose="020B0004020202020204" pitchFamily="34" charset="0"/>
              <a:cs typeface="Aptos" panose="020B0004020202020204" pitchFamily="34" charset="0"/>
            </a:endParaRPr>
          </a:p>
          <a:p>
            <a:r>
              <a:rPr lang="en-US" sz="1800" dirty="0">
                <a:effectLst/>
                <a:latin typeface="Aptos" panose="020B0004020202020204" pitchFamily="34" charset="0"/>
                <a:ea typeface="Aptos" panose="020B0004020202020204" pitchFamily="34" charset="0"/>
                <a:cs typeface="Aptos" panose="020B0004020202020204" pitchFamily="34" charset="0"/>
              </a:rPr>
              <a:t>To be noted that for a CO</a:t>
            </a:r>
            <a:r>
              <a:rPr lang="en-US" sz="1800" baseline="-25000" dirty="0">
                <a:effectLst/>
                <a:latin typeface="Aptos" panose="020B0004020202020204" pitchFamily="34" charset="0"/>
                <a:ea typeface="Aptos" panose="020B0004020202020204" pitchFamily="34" charset="0"/>
                <a:cs typeface="Aptos" panose="020B0004020202020204" pitchFamily="34" charset="0"/>
              </a:rPr>
              <a:t>2</a:t>
            </a:r>
            <a:r>
              <a:rPr lang="en-US" sz="1800" dirty="0">
                <a:effectLst/>
                <a:latin typeface="Aptos" panose="020B0004020202020204" pitchFamily="34" charset="0"/>
                <a:ea typeface="Aptos" panose="020B0004020202020204" pitchFamily="34" charset="0"/>
                <a:cs typeface="Aptos" panose="020B0004020202020204" pitchFamily="34" charset="0"/>
              </a:rPr>
              <a:t> boiling flow at 20 °C (saturation pressure of ~57.3 bars) this is exactly the available latent heat before reaching a </a:t>
            </a:r>
            <a:r>
              <a:rPr lang="en-US" sz="1800" dirty="0" err="1">
                <a:effectLst/>
                <a:latin typeface="Aptos" panose="020B0004020202020204" pitchFamily="34" charset="0"/>
                <a:ea typeface="Aptos" panose="020B0004020202020204" pitchFamily="34" charset="0"/>
                <a:cs typeface="Aptos" panose="020B0004020202020204" pitchFamily="34" charset="0"/>
              </a:rPr>
              <a:t>vapour</a:t>
            </a:r>
            <a:r>
              <a:rPr lang="en-US" sz="1800" dirty="0">
                <a:effectLst/>
                <a:latin typeface="Aptos" panose="020B0004020202020204" pitchFamily="34" charset="0"/>
                <a:ea typeface="Aptos" panose="020B0004020202020204" pitchFamily="34" charset="0"/>
                <a:cs typeface="Aptos" panose="020B0004020202020204" pitchFamily="34" charset="0"/>
              </a:rPr>
              <a:t> quality of 0.5 (you certainly do not want to go further to stay safely away from dry out).</a:t>
            </a:r>
            <a:endParaRPr lang="en-GB" sz="1800" dirty="0">
              <a:effectLst/>
              <a:latin typeface="Aptos" panose="020B0004020202020204" pitchFamily="34" charset="0"/>
              <a:ea typeface="Aptos" panose="020B0004020202020204" pitchFamily="34" charset="0"/>
              <a:cs typeface="Aptos" panose="020B0004020202020204" pitchFamily="34" charset="0"/>
            </a:endParaRPr>
          </a:p>
        </p:txBody>
      </p:sp>
    </p:spTree>
    <p:extLst>
      <p:ext uri="{BB962C8B-B14F-4D97-AF65-F5344CB8AC3E}">
        <p14:creationId xmlns:p14="http://schemas.microsoft.com/office/powerpoint/2010/main" val="30574958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F9F5CB-5010-91FF-726C-9A7003684334}"/>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568DAAB8-9C11-4EE6-2C7D-98B50037D5C2}"/>
              </a:ext>
            </a:extLst>
          </p:cNvPr>
          <p:cNvSpPr>
            <a:spLocks noGrp="1"/>
          </p:cNvSpPr>
          <p:nvPr>
            <p:ph type="ftr" sz="quarter" idx="11"/>
          </p:nvPr>
        </p:nvSpPr>
        <p:spPr/>
        <p:txBody>
          <a:bodyPr/>
          <a:lstStyle/>
          <a:p>
            <a:r>
              <a:rPr lang="en-US" dirty="0"/>
              <a:t>Supercritical refrigerants for detector applications</a:t>
            </a:r>
            <a:endParaRPr lang="en-GB" dirty="0"/>
          </a:p>
        </p:txBody>
      </p:sp>
      <p:sp>
        <p:nvSpPr>
          <p:cNvPr id="5" name="Slide Number Placeholder 4">
            <a:extLst>
              <a:ext uri="{FF2B5EF4-FFF2-40B4-BE49-F238E27FC236}">
                <a16:creationId xmlns:a16="http://schemas.microsoft.com/office/drawing/2014/main" id="{6EA2C6B0-4139-F188-C011-153EDCE2096A}"/>
              </a:ext>
            </a:extLst>
          </p:cNvPr>
          <p:cNvSpPr>
            <a:spLocks noGrp="1"/>
          </p:cNvSpPr>
          <p:nvPr>
            <p:ph type="sldNum" sz="quarter" idx="12"/>
          </p:nvPr>
        </p:nvSpPr>
        <p:spPr/>
        <p:txBody>
          <a:bodyPr/>
          <a:lstStyle/>
          <a:p>
            <a:fld id="{FC4456CD-832E-41F2-9893-C7650CCC5376}" type="slidenum">
              <a:rPr lang="en-GB" smtClean="0"/>
              <a:t>14</a:t>
            </a:fld>
            <a:endParaRPr lang="en-GB"/>
          </a:p>
        </p:txBody>
      </p:sp>
      <p:sp>
        <p:nvSpPr>
          <p:cNvPr id="6" name="Title 5">
            <a:extLst>
              <a:ext uri="{FF2B5EF4-FFF2-40B4-BE49-F238E27FC236}">
                <a16:creationId xmlns:a16="http://schemas.microsoft.com/office/drawing/2014/main" id="{79A2DF25-42D6-0E73-2251-79B19DEB2ED1}"/>
              </a:ext>
            </a:extLst>
          </p:cNvPr>
          <p:cNvSpPr>
            <a:spLocks noGrp="1"/>
          </p:cNvSpPr>
          <p:nvPr>
            <p:ph type="title"/>
          </p:nvPr>
        </p:nvSpPr>
        <p:spPr/>
        <p:txBody>
          <a:bodyPr/>
          <a:lstStyle/>
          <a:p>
            <a:endParaRPr lang="en-GB" dirty="0"/>
          </a:p>
        </p:txBody>
      </p:sp>
      <p:sp>
        <p:nvSpPr>
          <p:cNvPr id="4" name="Title 4">
            <a:extLst>
              <a:ext uri="{FF2B5EF4-FFF2-40B4-BE49-F238E27FC236}">
                <a16:creationId xmlns:a16="http://schemas.microsoft.com/office/drawing/2014/main" id="{2490EF02-A1FD-76D9-05C3-A62AC93D12BF}"/>
              </a:ext>
            </a:extLst>
          </p:cNvPr>
          <p:cNvSpPr txBox="1">
            <a:spLocks/>
          </p:cNvSpPr>
          <p:nvPr/>
        </p:nvSpPr>
        <p:spPr>
          <a:xfrm>
            <a:off x="-2077" y="913"/>
            <a:ext cx="9144000" cy="1213338"/>
          </a:xfrm>
          <a:prstGeom prst="rect">
            <a:avLst/>
          </a:prstGeom>
          <a:gradFill flip="none" rotWithShape="1">
            <a:gsLst>
              <a:gs pos="0">
                <a:schemeClr val="bg1"/>
              </a:gs>
              <a:gs pos="74000">
                <a:srgbClr val="44A7AB"/>
              </a:gs>
              <a:gs pos="83000">
                <a:srgbClr val="2C6B6E"/>
              </a:gs>
              <a:gs pos="100000">
                <a:srgbClr val="2C6B6E"/>
              </a:gs>
            </a:gsLst>
            <a:lin ang="0" scaled="1"/>
            <a:tileRect/>
          </a:gradFill>
        </p:spPr>
        <p:txBody>
          <a:bodyPr vert="horz" lIns="91440" tIns="45720" rIns="91440" bIns="45720" rtlCol="0" anchor="ctr">
            <a:normAutofit/>
          </a:bodyPr>
          <a:lstStyle>
            <a:lvl1pPr algn="l" defTabSz="685783" rtl="0" eaLnBrk="1" latinLnBrk="0" hangingPunct="1">
              <a:lnSpc>
                <a:spcPct val="90000"/>
              </a:lnSpc>
              <a:spcBef>
                <a:spcPct val="0"/>
              </a:spcBef>
              <a:buNone/>
              <a:defRPr sz="3300" b="1" kern="1200">
                <a:solidFill>
                  <a:schemeClr val="bg1"/>
                </a:solidFill>
                <a:latin typeface="+mj-lt"/>
                <a:ea typeface="+mj-ea"/>
                <a:cs typeface="+mj-cs"/>
              </a:defRPr>
            </a:lvl1pPr>
          </a:lstStyle>
          <a:p>
            <a:pPr algn="r"/>
            <a:r>
              <a:rPr lang="en-US" dirty="0"/>
              <a:t>D10.3 Addendum</a:t>
            </a:r>
            <a:endParaRPr lang="en-GB" dirty="0"/>
          </a:p>
        </p:txBody>
      </p:sp>
      <p:sp>
        <p:nvSpPr>
          <p:cNvPr id="19" name="Date Placeholder 5">
            <a:extLst>
              <a:ext uri="{FF2B5EF4-FFF2-40B4-BE49-F238E27FC236}">
                <a16:creationId xmlns:a16="http://schemas.microsoft.com/office/drawing/2014/main" id="{13318CD1-EC1A-6EB4-C03E-2354CD8E678E}"/>
              </a:ext>
            </a:extLst>
          </p:cNvPr>
          <p:cNvSpPr>
            <a:spLocks noGrp="1"/>
          </p:cNvSpPr>
          <p:nvPr>
            <p:ph type="dt" sz="half" idx="10"/>
          </p:nvPr>
        </p:nvSpPr>
        <p:spPr>
          <a:xfrm>
            <a:off x="236912" y="6424612"/>
            <a:ext cx="1916741" cy="433388"/>
          </a:xfrm>
        </p:spPr>
        <p:txBody>
          <a:bodyPr anchor="ctr"/>
          <a:lstStyle/>
          <a:p>
            <a:r>
              <a:rPr lang="en-US" dirty="0"/>
              <a:t>7 May 2025</a:t>
            </a:r>
            <a:endParaRPr lang="en-GB" dirty="0"/>
          </a:p>
        </p:txBody>
      </p:sp>
      <p:sp>
        <p:nvSpPr>
          <p:cNvPr id="2" name="TextBox 1">
            <a:extLst>
              <a:ext uri="{FF2B5EF4-FFF2-40B4-BE49-F238E27FC236}">
                <a16:creationId xmlns:a16="http://schemas.microsoft.com/office/drawing/2014/main" id="{380A8325-1E7B-5E1B-5A3F-D08B72E80ED8}"/>
              </a:ext>
            </a:extLst>
          </p:cNvPr>
          <p:cNvSpPr txBox="1"/>
          <p:nvPr/>
        </p:nvSpPr>
        <p:spPr>
          <a:xfrm>
            <a:off x="590436" y="1572768"/>
            <a:ext cx="7958974" cy="400110"/>
          </a:xfrm>
          <a:prstGeom prst="rect">
            <a:avLst/>
          </a:prstGeom>
          <a:noFill/>
        </p:spPr>
        <p:txBody>
          <a:bodyPr wrap="none" rtlCol="0">
            <a:spAutoFit/>
          </a:bodyPr>
          <a:lstStyle/>
          <a:p>
            <a:r>
              <a:rPr lang="fr-CH" sz="2000" b="1" dirty="0"/>
              <a:t>At the end of AIDAinnova </a:t>
            </a:r>
            <a:r>
              <a:rPr lang="fr-CH" sz="2000" b="1" dirty="0" err="1"/>
              <a:t>we</a:t>
            </a:r>
            <a:r>
              <a:rPr lang="fr-CH" sz="2000" b="1" dirty="0"/>
              <a:t> </a:t>
            </a:r>
            <a:r>
              <a:rPr lang="fr-CH" sz="2000" b="1" dirty="0" err="1"/>
              <a:t>will</a:t>
            </a:r>
            <a:r>
              <a:rPr lang="fr-CH" sz="2000" b="1" dirty="0"/>
              <a:t> issue an addendum to D10.3 </a:t>
            </a:r>
            <a:r>
              <a:rPr lang="fr-CH" sz="2000" b="1" dirty="0" err="1"/>
              <a:t>containing</a:t>
            </a:r>
            <a:r>
              <a:rPr lang="fr-CH" sz="2000" b="1" dirty="0"/>
              <a:t>:</a:t>
            </a:r>
            <a:endParaRPr lang="en-GB" sz="2000" b="1" dirty="0"/>
          </a:p>
        </p:txBody>
      </p:sp>
      <p:sp>
        <p:nvSpPr>
          <p:cNvPr id="7" name="TextBox 6">
            <a:extLst>
              <a:ext uri="{FF2B5EF4-FFF2-40B4-BE49-F238E27FC236}">
                <a16:creationId xmlns:a16="http://schemas.microsoft.com/office/drawing/2014/main" id="{E3014CA9-D3AC-96AE-B3BB-436941E67C4D}"/>
              </a:ext>
            </a:extLst>
          </p:cNvPr>
          <p:cNvSpPr txBox="1"/>
          <p:nvPr/>
        </p:nvSpPr>
        <p:spPr>
          <a:xfrm>
            <a:off x="624287" y="2331395"/>
            <a:ext cx="7891272" cy="1631216"/>
          </a:xfrm>
          <a:prstGeom prst="rect">
            <a:avLst/>
          </a:prstGeom>
          <a:noFill/>
        </p:spPr>
        <p:txBody>
          <a:bodyPr wrap="square" rtlCol="0">
            <a:spAutoFit/>
          </a:bodyPr>
          <a:lstStyle/>
          <a:p>
            <a:pPr marL="285750" indent="-285750">
              <a:buFont typeface="Arial" panose="020B0604020202020204" pitchFamily="34" charset="0"/>
              <a:buChar char="•"/>
            </a:pPr>
            <a:r>
              <a:rPr lang="fr-CH" sz="2000" dirty="0"/>
              <a:t>New </a:t>
            </a:r>
            <a:r>
              <a:rPr lang="fr-CH" sz="2000" dirty="0" err="1"/>
              <a:t>results</a:t>
            </a:r>
            <a:r>
              <a:rPr lang="fr-CH" sz="2000" dirty="0"/>
              <a:t> from the Kr </a:t>
            </a:r>
            <a:r>
              <a:rPr lang="fr-CH" sz="2000" dirty="0" err="1"/>
              <a:t>set-up</a:t>
            </a:r>
            <a:r>
              <a:rPr lang="fr-CH" sz="2000" dirty="0"/>
              <a:t> </a:t>
            </a:r>
            <a:r>
              <a:rPr lang="fr-CH" sz="2000" dirty="0" err="1"/>
              <a:t>now</a:t>
            </a:r>
            <a:r>
              <a:rPr lang="fr-CH" sz="2000" dirty="0"/>
              <a:t> </a:t>
            </a:r>
            <a:r>
              <a:rPr lang="fr-CH" sz="2000" dirty="0" err="1"/>
              <a:t>completed</a:t>
            </a:r>
            <a:r>
              <a:rPr lang="fr-CH" sz="2000" dirty="0"/>
              <a:t> in all components at CERN and </a:t>
            </a:r>
            <a:r>
              <a:rPr lang="fr-CH" sz="2000" dirty="0" err="1"/>
              <a:t>connected</a:t>
            </a:r>
            <a:r>
              <a:rPr lang="fr-CH" sz="2000" dirty="0"/>
              <a:t> to a </a:t>
            </a:r>
            <a:r>
              <a:rPr lang="fr-CH" sz="2000" dirty="0" err="1"/>
              <a:t>powerful</a:t>
            </a:r>
            <a:r>
              <a:rPr lang="fr-CH" sz="2000" dirty="0"/>
              <a:t> </a:t>
            </a:r>
            <a:r>
              <a:rPr lang="fr-CH" sz="2000" dirty="0" err="1"/>
              <a:t>primary</a:t>
            </a:r>
            <a:r>
              <a:rPr lang="fr-CH" sz="2000" dirty="0"/>
              <a:t> CO2 source at -53 °C</a:t>
            </a:r>
          </a:p>
          <a:p>
            <a:pPr marL="285750" indent="-285750">
              <a:buFont typeface="Arial" panose="020B0604020202020204" pitchFamily="34" charset="0"/>
              <a:buChar char="•"/>
            </a:pPr>
            <a:endParaRPr lang="fr-CH" sz="2000" dirty="0"/>
          </a:p>
          <a:p>
            <a:pPr marL="285750" indent="-285750">
              <a:buFont typeface="Arial" panose="020B0604020202020204" pitchFamily="34" charset="0"/>
              <a:buChar char="•"/>
            </a:pPr>
            <a:r>
              <a:rPr lang="fr-CH" sz="2000" dirty="0"/>
              <a:t>New </a:t>
            </a:r>
            <a:r>
              <a:rPr lang="fr-CH" sz="2000" dirty="0" err="1"/>
              <a:t>results</a:t>
            </a:r>
            <a:r>
              <a:rPr lang="fr-CH" sz="2000" dirty="0"/>
              <a:t> from the sCO</a:t>
            </a:r>
            <a:r>
              <a:rPr lang="fr-CH" sz="2000" baseline="-25000" dirty="0"/>
              <a:t>2</a:t>
            </a:r>
            <a:r>
              <a:rPr lang="fr-CH" sz="2000" dirty="0"/>
              <a:t> test </a:t>
            </a:r>
            <a:r>
              <a:rPr lang="fr-CH" sz="2000" dirty="0" err="1"/>
              <a:t>rig</a:t>
            </a:r>
            <a:r>
              <a:rPr lang="fr-CH" sz="2000" dirty="0"/>
              <a:t> </a:t>
            </a:r>
            <a:r>
              <a:rPr lang="fr-CH" sz="2000" dirty="0" err="1"/>
              <a:t>now</a:t>
            </a:r>
            <a:r>
              <a:rPr lang="fr-CH" sz="2000" dirty="0"/>
              <a:t> </a:t>
            </a:r>
            <a:r>
              <a:rPr lang="fr-CH" sz="2000" dirty="0" err="1"/>
              <a:t>fully</a:t>
            </a:r>
            <a:r>
              <a:rPr lang="fr-CH" sz="2000" dirty="0"/>
              <a:t> </a:t>
            </a:r>
            <a:r>
              <a:rPr lang="fr-CH" sz="2000" dirty="0" err="1"/>
              <a:t>operational</a:t>
            </a:r>
            <a:r>
              <a:rPr lang="fr-CH" sz="2000" dirty="0"/>
              <a:t> at CERN </a:t>
            </a:r>
            <a:r>
              <a:rPr lang="fr-CH" sz="2000" dirty="0" err="1"/>
              <a:t>exploring</a:t>
            </a:r>
            <a:r>
              <a:rPr lang="fr-CH" sz="2000" dirty="0"/>
              <a:t> the </a:t>
            </a:r>
            <a:r>
              <a:rPr lang="fr-CH" sz="2000" dirty="0" err="1"/>
              <a:t>details</a:t>
            </a:r>
            <a:r>
              <a:rPr lang="fr-CH" sz="2000" dirty="0"/>
              <a:t> of the </a:t>
            </a:r>
            <a:r>
              <a:rPr lang="fr-CH" sz="2000" dirty="0" err="1"/>
              <a:t>wide</a:t>
            </a:r>
            <a:r>
              <a:rPr lang="fr-CH" sz="2000" dirty="0"/>
              <a:t> </a:t>
            </a:r>
            <a:r>
              <a:rPr lang="fr-CH" sz="2000" dirty="0" err="1"/>
              <a:t>operational</a:t>
            </a:r>
            <a:r>
              <a:rPr lang="fr-CH" sz="2000" dirty="0"/>
              <a:t> </a:t>
            </a:r>
            <a:r>
              <a:rPr lang="fr-CH" sz="2000" dirty="0" err="1"/>
              <a:t>envelope</a:t>
            </a:r>
            <a:endParaRPr lang="en-GB" sz="2000" dirty="0"/>
          </a:p>
        </p:txBody>
      </p:sp>
    </p:spTree>
    <p:extLst>
      <p:ext uri="{BB962C8B-B14F-4D97-AF65-F5344CB8AC3E}">
        <p14:creationId xmlns:p14="http://schemas.microsoft.com/office/powerpoint/2010/main" val="37489280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ctangle 54">
            <a:extLst>
              <a:ext uri="{FF2B5EF4-FFF2-40B4-BE49-F238E27FC236}">
                <a16:creationId xmlns:a16="http://schemas.microsoft.com/office/drawing/2014/main" id="{9455E7FE-5A82-022C-42DB-3F690EDE000F}"/>
              </a:ext>
            </a:extLst>
          </p:cNvPr>
          <p:cNvSpPr/>
          <p:nvPr/>
        </p:nvSpPr>
        <p:spPr>
          <a:xfrm>
            <a:off x="0" y="1157076"/>
            <a:ext cx="4488491" cy="5210848"/>
          </a:xfrm>
          <a:prstGeom prst="rect">
            <a:avLst/>
          </a:prstGeom>
          <a:solidFill>
            <a:srgbClr val="FF0000">
              <a:alpha val="32157"/>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6" name="Rectangle 55">
            <a:extLst>
              <a:ext uri="{FF2B5EF4-FFF2-40B4-BE49-F238E27FC236}">
                <a16:creationId xmlns:a16="http://schemas.microsoft.com/office/drawing/2014/main" id="{A2EA8333-D576-BF7A-0A28-9D3F5B4E78BA}"/>
              </a:ext>
            </a:extLst>
          </p:cNvPr>
          <p:cNvSpPr/>
          <p:nvPr/>
        </p:nvSpPr>
        <p:spPr>
          <a:xfrm>
            <a:off x="4489735" y="1157076"/>
            <a:ext cx="4667086" cy="5210848"/>
          </a:xfrm>
          <a:prstGeom prst="rect">
            <a:avLst/>
          </a:prstGeom>
          <a:solidFill>
            <a:schemeClr val="accent1">
              <a:lumMod val="60000"/>
              <a:lumOff val="40000"/>
              <a:alpha val="32157"/>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Footer Placeholder 2">
            <a:extLst>
              <a:ext uri="{FF2B5EF4-FFF2-40B4-BE49-F238E27FC236}">
                <a16:creationId xmlns:a16="http://schemas.microsoft.com/office/drawing/2014/main" id="{FBDB8714-77D4-2003-EDDA-EDFD1C990718}"/>
              </a:ext>
            </a:extLst>
          </p:cNvPr>
          <p:cNvSpPr>
            <a:spLocks noGrp="1"/>
          </p:cNvSpPr>
          <p:nvPr>
            <p:ph type="ftr" sz="quarter" idx="11"/>
          </p:nvPr>
        </p:nvSpPr>
        <p:spPr/>
        <p:txBody>
          <a:bodyPr/>
          <a:lstStyle/>
          <a:p>
            <a:endParaRPr lang="en-GB" dirty="0"/>
          </a:p>
        </p:txBody>
      </p:sp>
      <p:sp>
        <p:nvSpPr>
          <p:cNvPr id="4" name="Date Placeholder 3">
            <a:extLst>
              <a:ext uri="{FF2B5EF4-FFF2-40B4-BE49-F238E27FC236}">
                <a16:creationId xmlns:a16="http://schemas.microsoft.com/office/drawing/2014/main" id="{74C9034A-69F3-DBAB-BB2D-448097782FF8}"/>
              </a:ext>
            </a:extLst>
          </p:cNvPr>
          <p:cNvSpPr>
            <a:spLocks noGrp="1"/>
          </p:cNvSpPr>
          <p:nvPr>
            <p:ph type="dt" sz="half" idx="10"/>
          </p:nvPr>
        </p:nvSpPr>
        <p:spPr/>
        <p:txBody>
          <a:bodyPr/>
          <a:lstStyle/>
          <a:p>
            <a:r>
              <a:rPr lang="en-US" dirty="0"/>
              <a:t>7 May 2025</a:t>
            </a:r>
          </a:p>
        </p:txBody>
      </p:sp>
      <p:sp>
        <p:nvSpPr>
          <p:cNvPr id="5" name="Slide Number Placeholder 4">
            <a:extLst>
              <a:ext uri="{FF2B5EF4-FFF2-40B4-BE49-F238E27FC236}">
                <a16:creationId xmlns:a16="http://schemas.microsoft.com/office/drawing/2014/main" id="{74F1F19B-C434-7C75-6A83-BF953E3AD73A}"/>
              </a:ext>
            </a:extLst>
          </p:cNvPr>
          <p:cNvSpPr>
            <a:spLocks noGrp="1"/>
          </p:cNvSpPr>
          <p:nvPr>
            <p:ph type="sldNum" sz="quarter" idx="12"/>
          </p:nvPr>
        </p:nvSpPr>
        <p:spPr/>
        <p:txBody>
          <a:bodyPr/>
          <a:lstStyle/>
          <a:p>
            <a:fld id="{FC4456CD-832E-41F2-9893-C7650CCC5376}" type="slidenum">
              <a:rPr lang="en-GB" smtClean="0"/>
              <a:t>2</a:t>
            </a:fld>
            <a:endParaRPr lang="en-GB"/>
          </a:p>
        </p:txBody>
      </p:sp>
      <p:sp>
        <p:nvSpPr>
          <p:cNvPr id="6" name="Title 5">
            <a:extLst>
              <a:ext uri="{FF2B5EF4-FFF2-40B4-BE49-F238E27FC236}">
                <a16:creationId xmlns:a16="http://schemas.microsoft.com/office/drawing/2014/main" id="{5DF08642-A413-1478-3D97-3A1B81D146D6}"/>
              </a:ext>
            </a:extLst>
          </p:cNvPr>
          <p:cNvSpPr>
            <a:spLocks noGrp="1"/>
          </p:cNvSpPr>
          <p:nvPr>
            <p:ph type="title"/>
          </p:nvPr>
        </p:nvSpPr>
        <p:spPr/>
        <p:txBody>
          <a:bodyPr/>
          <a:lstStyle/>
          <a:p>
            <a:pPr algn="r"/>
            <a:r>
              <a:rPr lang="en-GB" dirty="0"/>
              <a:t>Natural fluids considered</a:t>
            </a:r>
          </a:p>
        </p:txBody>
      </p:sp>
      <p:sp>
        <p:nvSpPr>
          <p:cNvPr id="7" name="Content Placeholder 6">
            <a:extLst>
              <a:ext uri="{FF2B5EF4-FFF2-40B4-BE49-F238E27FC236}">
                <a16:creationId xmlns:a16="http://schemas.microsoft.com/office/drawing/2014/main" id="{82237766-BB10-62A3-E528-3DF7D9F06B08}"/>
              </a:ext>
            </a:extLst>
          </p:cNvPr>
          <p:cNvSpPr txBox="1">
            <a:spLocks noGrp="1"/>
          </p:cNvSpPr>
          <p:nvPr>
            <p:ph idx="1"/>
          </p:nvPr>
        </p:nvSpPr>
        <p:spPr>
          <a:xfrm>
            <a:off x="155889" y="3492688"/>
            <a:ext cx="3629406" cy="1061829"/>
          </a:xfrm>
          <a:prstGeom prst="rect">
            <a:avLst/>
          </a:prstGeom>
          <a:noFill/>
        </p:spPr>
        <p:txBody>
          <a:bodyPr wrap="square" rtlCol="0">
            <a:spAutoFit/>
          </a:bodyPr>
          <a:lstStyle/>
          <a:p>
            <a:pPr marL="0" indent="0" algn="ctr">
              <a:buNone/>
            </a:pPr>
            <a:r>
              <a:rPr lang="en-US" sz="1400" dirty="0"/>
              <a:t>Provide precision measurements of thermal-fluidic properties of sCO</a:t>
            </a:r>
            <a:r>
              <a:rPr lang="en-US" sz="1400" baseline="-25000" dirty="0"/>
              <a:t>2</a:t>
            </a:r>
            <a:r>
              <a:rPr lang="en-US" sz="1400" dirty="0"/>
              <a:t> in the range of temperatures of interest for possible ultra-light future detectors operating in environments with low radiation levels.</a:t>
            </a:r>
            <a:endParaRPr lang="en-GB" sz="1400" dirty="0"/>
          </a:p>
        </p:txBody>
      </p:sp>
      <p:sp>
        <p:nvSpPr>
          <p:cNvPr id="8" name="TextBox 7">
            <a:extLst>
              <a:ext uri="{FF2B5EF4-FFF2-40B4-BE49-F238E27FC236}">
                <a16:creationId xmlns:a16="http://schemas.microsoft.com/office/drawing/2014/main" id="{EBA27330-B477-6B1E-1291-7220E6FA9025}"/>
              </a:ext>
            </a:extLst>
          </p:cNvPr>
          <p:cNvSpPr txBox="1"/>
          <p:nvPr/>
        </p:nvSpPr>
        <p:spPr>
          <a:xfrm>
            <a:off x="5184454" y="3551217"/>
            <a:ext cx="3803657" cy="954107"/>
          </a:xfrm>
          <a:prstGeom prst="rect">
            <a:avLst/>
          </a:prstGeom>
          <a:noFill/>
        </p:spPr>
        <p:txBody>
          <a:bodyPr wrap="square" rtlCol="0">
            <a:spAutoFit/>
          </a:bodyPr>
          <a:lstStyle/>
          <a:p>
            <a:pPr algn="ctr"/>
            <a:r>
              <a:rPr lang="en-US" sz="1400" dirty="0"/>
              <a:t>Design a completely new cycle and provide a precise strategy to move from the warm to the cold area without any thermal shocks on the detector</a:t>
            </a:r>
            <a:endParaRPr lang="en-GB" sz="1400" dirty="0"/>
          </a:p>
        </p:txBody>
      </p:sp>
      <p:sp>
        <p:nvSpPr>
          <p:cNvPr id="9" name="TextBox 8">
            <a:extLst>
              <a:ext uri="{FF2B5EF4-FFF2-40B4-BE49-F238E27FC236}">
                <a16:creationId xmlns:a16="http://schemas.microsoft.com/office/drawing/2014/main" id="{AE481B01-C236-0751-7DC1-930D1D78A5A0}"/>
              </a:ext>
            </a:extLst>
          </p:cNvPr>
          <p:cNvSpPr txBox="1"/>
          <p:nvPr/>
        </p:nvSpPr>
        <p:spPr>
          <a:xfrm>
            <a:off x="3250002" y="2306395"/>
            <a:ext cx="2456317" cy="307777"/>
          </a:xfrm>
          <a:prstGeom prst="rect">
            <a:avLst/>
          </a:prstGeom>
          <a:solidFill>
            <a:schemeClr val="bg1"/>
          </a:solidFill>
          <a:ln>
            <a:solidFill>
              <a:schemeClr val="bg1"/>
            </a:solidFill>
          </a:ln>
        </p:spPr>
        <p:txBody>
          <a:bodyPr wrap="square" rtlCol="0">
            <a:spAutoFit/>
          </a:bodyPr>
          <a:lstStyle/>
          <a:p>
            <a:pPr algn="ctr"/>
            <a:r>
              <a:rPr lang="en-GB" sz="1400" dirty="0"/>
              <a:t>Detector environment</a:t>
            </a:r>
          </a:p>
        </p:txBody>
      </p:sp>
      <p:sp>
        <p:nvSpPr>
          <p:cNvPr id="10" name="TextBox 9">
            <a:extLst>
              <a:ext uri="{FF2B5EF4-FFF2-40B4-BE49-F238E27FC236}">
                <a16:creationId xmlns:a16="http://schemas.microsoft.com/office/drawing/2014/main" id="{91AF06B0-B1B6-7B23-9A25-419A37BCCD37}"/>
              </a:ext>
            </a:extLst>
          </p:cNvPr>
          <p:cNvSpPr txBox="1"/>
          <p:nvPr/>
        </p:nvSpPr>
        <p:spPr>
          <a:xfrm>
            <a:off x="833524" y="2194726"/>
            <a:ext cx="1968552" cy="523220"/>
          </a:xfrm>
          <a:prstGeom prst="rect">
            <a:avLst/>
          </a:prstGeom>
          <a:noFill/>
        </p:spPr>
        <p:txBody>
          <a:bodyPr wrap="none" rtlCol="0">
            <a:spAutoFit/>
          </a:bodyPr>
          <a:lstStyle/>
          <a:p>
            <a:pPr algn="ctr"/>
            <a:r>
              <a:rPr lang="en-GB" sz="1400" b="1" dirty="0"/>
              <a:t>Low radiation </a:t>
            </a:r>
          </a:p>
          <a:p>
            <a:pPr algn="ctr"/>
            <a:r>
              <a:rPr lang="en-GB" sz="1400" b="1" dirty="0"/>
              <a:t>“Ambient” temperature</a:t>
            </a:r>
          </a:p>
        </p:txBody>
      </p:sp>
      <p:sp>
        <p:nvSpPr>
          <p:cNvPr id="11" name="TextBox 10">
            <a:extLst>
              <a:ext uri="{FF2B5EF4-FFF2-40B4-BE49-F238E27FC236}">
                <a16:creationId xmlns:a16="http://schemas.microsoft.com/office/drawing/2014/main" id="{385AEB19-684B-D369-B786-562646A58510}"/>
              </a:ext>
            </a:extLst>
          </p:cNvPr>
          <p:cNvSpPr txBox="1"/>
          <p:nvPr/>
        </p:nvSpPr>
        <p:spPr>
          <a:xfrm>
            <a:off x="6263819" y="2201195"/>
            <a:ext cx="2421881" cy="738664"/>
          </a:xfrm>
          <a:prstGeom prst="rect">
            <a:avLst/>
          </a:prstGeom>
          <a:noFill/>
        </p:spPr>
        <p:txBody>
          <a:bodyPr wrap="none" rtlCol="0">
            <a:spAutoFit/>
          </a:bodyPr>
          <a:lstStyle/>
          <a:p>
            <a:pPr algn="ctr"/>
            <a:r>
              <a:rPr lang="en-GB" sz="1400" b="1" dirty="0"/>
              <a:t>High radiation </a:t>
            </a:r>
          </a:p>
          <a:p>
            <a:pPr algn="ctr"/>
            <a:r>
              <a:rPr lang="en-GB" sz="1400" b="1" dirty="0"/>
              <a:t>Significantly cold temperature</a:t>
            </a:r>
          </a:p>
          <a:p>
            <a:pPr algn="ctr"/>
            <a:r>
              <a:rPr lang="en-GB" sz="1400" b="1" dirty="0"/>
              <a:t>(lower than the CO</a:t>
            </a:r>
            <a:r>
              <a:rPr lang="en-GB" sz="1400" b="1" baseline="-25000" dirty="0"/>
              <a:t>2</a:t>
            </a:r>
            <a:r>
              <a:rPr lang="en-GB" sz="1400" b="1" dirty="0"/>
              <a:t> limit)</a:t>
            </a:r>
          </a:p>
        </p:txBody>
      </p:sp>
      <p:sp>
        <p:nvSpPr>
          <p:cNvPr id="12" name="TextBox 11">
            <a:extLst>
              <a:ext uri="{FF2B5EF4-FFF2-40B4-BE49-F238E27FC236}">
                <a16:creationId xmlns:a16="http://schemas.microsoft.com/office/drawing/2014/main" id="{7E9C2BB9-9F7D-9FB3-6ABF-D0D9F19B9072}"/>
              </a:ext>
            </a:extLst>
          </p:cNvPr>
          <p:cNvSpPr txBox="1"/>
          <p:nvPr/>
        </p:nvSpPr>
        <p:spPr>
          <a:xfrm>
            <a:off x="2840911" y="5211392"/>
            <a:ext cx="872418" cy="523220"/>
          </a:xfrm>
          <a:prstGeom prst="rect">
            <a:avLst/>
          </a:prstGeom>
          <a:noFill/>
        </p:spPr>
        <p:txBody>
          <a:bodyPr wrap="none" rtlCol="0">
            <a:spAutoFit/>
          </a:bodyPr>
          <a:lstStyle/>
          <a:p>
            <a:r>
              <a:rPr lang="en-GB" sz="2800" dirty="0"/>
              <a:t>sCO</a:t>
            </a:r>
            <a:r>
              <a:rPr lang="en-GB" sz="2800" baseline="-25000" dirty="0"/>
              <a:t>2</a:t>
            </a:r>
          </a:p>
        </p:txBody>
      </p:sp>
      <p:sp>
        <p:nvSpPr>
          <p:cNvPr id="13" name="TextBox 12">
            <a:extLst>
              <a:ext uri="{FF2B5EF4-FFF2-40B4-BE49-F238E27FC236}">
                <a16:creationId xmlns:a16="http://schemas.microsoft.com/office/drawing/2014/main" id="{AFDE597C-6DBA-46CB-BC30-36862EB2FD12}"/>
              </a:ext>
            </a:extLst>
          </p:cNvPr>
          <p:cNvSpPr txBox="1"/>
          <p:nvPr/>
        </p:nvSpPr>
        <p:spPr>
          <a:xfrm>
            <a:off x="5277288" y="5221679"/>
            <a:ext cx="575350" cy="523220"/>
          </a:xfrm>
          <a:prstGeom prst="rect">
            <a:avLst/>
          </a:prstGeom>
          <a:noFill/>
        </p:spPr>
        <p:txBody>
          <a:bodyPr wrap="square" rtlCol="0">
            <a:spAutoFit/>
          </a:bodyPr>
          <a:lstStyle/>
          <a:p>
            <a:r>
              <a:rPr lang="en-GB" sz="2800" dirty="0"/>
              <a:t>Kr</a:t>
            </a:r>
          </a:p>
        </p:txBody>
      </p:sp>
      <p:sp>
        <p:nvSpPr>
          <p:cNvPr id="14" name="TextBox 13">
            <a:extLst>
              <a:ext uri="{FF2B5EF4-FFF2-40B4-BE49-F238E27FC236}">
                <a16:creationId xmlns:a16="http://schemas.microsoft.com/office/drawing/2014/main" id="{8B647B60-FACF-589D-05FF-FBD32EC7C590}"/>
              </a:ext>
            </a:extLst>
          </p:cNvPr>
          <p:cNvSpPr txBox="1"/>
          <p:nvPr/>
        </p:nvSpPr>
        <p:spPr>
          <a:xfrm>
            <a:off x="4161428" y="3874525"/>
            <a:ext cx="630979" cy="307777"/>
          </a:xfrm>
          <a:prstGeom prst="rect">
            <a:avLst/>
          </a:prstGeom>
          <a:solidFill>
            <a:schemeClr val="bg1"/>
          </a:solidFill>
          <a:ln>
            <a:solidFill>
              <a:schemeClr val="bg1"/>
            </a:solidFill>
          </a:ln>
        </p:spPr>
        <p:txBody>
          <a:bodyPr wrap="square" rtlCol="0">
            <a:spAutoFit/>
          </a:bodyPr>
          <a:lstStyle/>
          <a:p>
            <a:pPr algn="ctr"/>
            <a:r>
              <a:rPr lang="en-GB" sz="1400" dirty="0"/>
              <a:t>Aim</a:t>
            </a:r>
          </a:p>
        </p:txBody>
      </p:sp>
      <p:cxnSp>
        <p:nvCxnSpPr>
          <p:cNvPr id="16" name="Straight Connector 15">
            <a:extLst>
              <a:ext uri="{FF2B5EF4-FFF2-40B4-BE49-F238E27FC236}">
                <a16:creationId xmlns:a16="http://schemas.microsoft.com/office/drawing/2014/main" id="{3EE94719-D6CC-9410-9697-F781A58B916D}"/>
              </a:ext>
            </a:extLst>
          </p:cNvPr>
          <p:cNvCxnSpPr>
            <a:cxnSpLocks/>
            <a:endCxn id="9" idx="0"/>
          </p:cNvCxnSpPr>
          <p:nvPr/>
        </p:nvCxnSpPr>
        <p:spPr>
          <a:xfrm>
            <a:off x="4476917" y="1157076"/>
            <a:ext cx="1244" cy="1149319"/>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F01AA18-EAFD-4377-C10F-7B27B4066688}"/>
              </a:ext>
            </a:extLst>
          </p:cNvPr>
          <p:cNvCxnSpPr>
            <a:cxnSpLocks/>
            <a:stCxn id="9" idx="2"/>
            <a:endCxn id="14" idx="0"/>
          </p:cNvCxnSpPr>
          <p:nvPr/>
        </p:nvCxnSpPr>
        <p:spPr>
          <a:xfrm flipH="1">
            <a:off x="4476918" y="2614172"/>
            <a:ext cx="1243" cy="1260353"/>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C5C9C8EF-66F6-9C30-A383-10000DCA9845}"/>
              </a:ext>
            </a:extLst>
          </p:cNvPr>
          <p:cNvSpPr txBox="1"/>
          <p:nvPr/>
        </p:nvSpPr>
        <p:spPr>
          <a:xfrm>
            <a:off x="4161427" y="5323641"/>
            <a:ext cx="630979" cy="307777"/>
          </a:xfrm>
          <a:prstGeom prst="rect">
            <a:avLst/>
          </a:prstGeom>
          <a:solidFill>
            <a:schemeClr val="bg1"/>
          </a:solidFill>
          <a:ln>
            <a:solidFill>
              <a:schemeClr val="bg1"/>
            </a:solidFill>
          </a:ln>
        </p:spPr>
        <p:txBody>
          <a:bodyPr wrap="square" rtlCol="0">
            <a:spAutoFit/>
          </a:bodyPr>
          <a:lstStyle/>
          <a:p>
            <a:pPr algn="ctr"/>
            <a:r>
              <a:rPr lang="en-GB" sz="1400" dirty="0"/>
              <a:t>Fluid</a:t>
            </a:r>
          </a:p>
        </p:txBody>
      </p:sp>
      <p:cxnSp>
        <p:nvCxnSpPr>
          <p:cNvPr id="21" name="Straight Connector 20">
            <a:extLst>
              <a:ext uri="{FF2B5EF4-FFF2-40B4-BE49-F238E27FC236}">
                <a16:creationId xmlns:a16="http://schemas.microsoft.com/office/drawing/2014/main" id="{43963DA7-B1FC-3FD2-E0DE-F97C7C7C97F1}"/>
              </a:ext>
            </a:extLst>
          </p:cNvPr>
          <p:cNvCxnSpPr>
            <a:cxnSpLocks/>
            <a:stCxn id="14" idx="2"/>
            <a:endCxn id="20" idx="0"/>
          </p:cNvCxnSpPr>
          <p:nvPr/>
        </p:nvCxnSpPr>
        <p:spPr>
          <a:xfrm flipH="1">
            <a:off x="4476917" y="4182302"/>
            <a:ext cx="1" cy="1141339"/>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B6BC75F9-7FDC-94DA-1E37-4CAE56E663C9}"/>
              </a:ext>
            </a:extLst>
          </p:cNvPr>
          <p:cNvCxnSpPr>
            <a:cxnSpLocks/>
          </p:cNvCxnSpPr>
          <p:nvPr/>
        </p:nvCxnSpPr>
        <p:spPr>
          <a:xfrm flipH="1">
            <a:off x="4476917" y="5631418"/>
            <a:ext cx="11575" cy="724932"/>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D49C5E54-8BE7-FB4A-575A-359839B87ABB}"/>
              </a:ext>
            </a:extLst>
          </p:cNvPr>
          <p:cNvCxnSpPr>
            <a:cxnSpLocks/>
            <a:stCxn id="9" idx="1"/>
            <a:endCxn id="10" idx="3"/>
          </p:cNvCxnSpPr>
          <p:nvPr/>
        </p:nvCxnSpPr>
        <p:spPr>
          <a:xfrm flipH="1" flipV="1">
            <a:off x="2802076" y="2456336"/>
            <a:ext cx="447926" cy="39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DF0E071F-AB57-4B28-D1AA-8FC9D3ECF72F}"/>
              </a:ext>
            </a:extLst>
          </p:cNvPr>
          <p:cNvCxnSpPr>
            <a:cxnSpLocks/>
            <a:stCxn id="14" idx="1"/>
            <a:endCxn id="7" idx="3"/>
          </p:cNvCxnSpPr>
          <p:nvPr/>
        </p:nvCxnSpPr>
        <p:spPr>
          <a:xfrm flipH="1" flipV="1">
            <a:off x="3785295" y="4023603"/>
            <a:ext cx="376133" cy="48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2461E12B-ECF2-26AA-D341-181E078A6C52}"/>
              </a:ext>
            </a:extLst>
          </p:cNvPr>
          <p:cNvCxnSpPr>
            <a:cxnSpLocks/>
            <a:stCxn id="14" idx="3"/>
            <a:endCxn id="8" idx="1"/>
          </p:cNvCxnSpPr>
          <p:nvPr/>
        </p:nvCxnSpPr>
        <p:spPr>
          <a:xfrm flipV="1">
            <a:off x="4792407" y="4028271"/>
            <a:ext cx="392047" cy="1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4B0088F4-D975-629E-D2D0-193190640070}"/>
              </a:ext>
            </a:extLst>
          </p:cNvPr>
          <p:cNvCxnSpPr>
            <a:cxnSpLocks/>
            <a:stCxn id="20" idx="3"/>
            <a:endCxn id="13" idx="1"/>
          </p:cNvCxnSpPr>
          <p:nvPr/>
        </p:nvCxnSpPr>
        <p:spPr>
          <a:xfrm>
            <a:off x="4792406" y="5477530"/>
            <a:ext cx="484882" cy="57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9674FE2D-5A62-C79A-9E75-A54E03289C47}"/>
              </a:ext>
            </a:extLst>
          </p:cNvPr>
          <p:cNvCxnSpPr>
            <a:cxnSpLocks/>
            <a:stCxn id="20" idx="1"/>
            <a:endCxn id="12" idx="3"/>
          </p:cNvCxnSpPr>
          <p:nvPr/>
        </p:nvCxnSpPr>
        <p:spPr>
          <a:xfrm flipH="1" flipV="1">
            <a:off x="3713329" y="5473002"/>
            <a:ext cx="448098" cy="45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CCE91753-B168-3D0C-880F-A7C92C4B7A86}"/>
              </a:ext>
            </a:extLst>
          </p:cNvPr>
          <p:cNvCxnSpPr>
            <a:cxnSpLocks/>
            <a:stCxn id="9" idx="3"/>
            <a:endCxn id="11" idx="1"/>
          </p:cNvCxnSpPr>
          <p:nvPr/>
        </p:nvCxnSpPr>
        <p:spPr>
          <a:xfrm>
            <a:off x="5706319" y="2460284"/>
            <a:ext cx="557500" cy="1102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267638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DA90D43E-D9EE-42E4-B84C-6B597980EC85}"/>
              </a:ext>
            </a:extLst>
          </p:cNvPr>
          <p:cNvSpPr>
            <a:spLocks noGrp="1"/>
          </p:cNvSpPr>
          <p:nvPr>
            <p:ph type="ftr" sz="quarter" idx="11"/>
          </p:nvPr>
        </p:nvSpPr>
        <p:spPr/>
        <p:txBody>
          <a:bodyPr/>
          <a:lstStyle/>
          <a:p>
            <a:r>
              <a:rPr lang="en-US" dirty="0"/>
              <a:t>Supercritical refrigerants for detector applications</a:t>
            </a:r>
            <a:endParaRPr lang="en-GB" dirty="0"/>
          </a:p>
        </p:txBody>
      </p:sp>
      <p:sp>
        <p:nvSpPr>
          <p:cNvPr id="5" name="Slide Number Placeholder 4">
            <a:extLst>
              <a:ext uri="{FF2B5EF4-FFF2-40B4-BE49-F238E27FC236}">
                <a16:creationId xmlns:a16="http://schemas.microsoft.com/office/drawing/2014/main" id="{53F24B0D-BB5E-4D40-A01E-FCC3BC4B6ACC}"/>
              </a:ext>
            </a:extLst>
          </p:cNvPr>
          <p:cNvSpPr>
            <a:spLocks noGrp="1"/>
          </p:cNvSpPr>
          <p:nvPr>
            <p:ph type="sldNum" sz="quarter" idx="12"/>
          </p:nvPr>
        </p:nvSpPr>
        <p:spPr/>
        <p:txBody>
          <a:bodyPr/>
          <a:lstStyle/>
          <a:p>
            <a:fld id="{FC4456CD-832E-41F2-9893-C7650CCC5376}" type="slidenum">
              <a:rPr lang="en-GB" smtClean="0"/>
              <a:t>3</a:t>
            </a:fld>
            <a:endParaRPr lang="en-GB"/>
          </a:p>
        </p:txBody>
      </p:sp>
      <p:sp>
        <p:nvSpPr>
          <p:cNvPr id="6" name="Title 5">
            <a:extLst>
              <a:ext uri="{FF2B5EF4-FFF2-40B4-BE49-F238E27FC236}">
                <a16:creationId xmlns:a16="http://schemas.microsoft.com/office/drawing/2014/main" id="{8B628836-FAEF-4EC2-BC6C-32102FBFE871}"/>
              </a:ext>
            </a:extLst>
          </p:cNvPr>
          <p:cNvSpPr>
            <a:spLocks noGrp="1"/>
          </p:cNvSpPr>
          <p:nvPr>
            <p:ph type="title"/>
          </p:nvPr>
        </p:nvSpPr>
        <p:spPr/>
        <p:txBody>
          <a:bodyPr/>
          <a:lstStyle/>
          <a:p>
            <a:endParaRPr lang="en-GB" dirty="0"/>
          </a:p>
        </p:txBody>
      </p:sp>
      <p:sp>
        <p:nvSpPr>
          <p:cNvPr id="4" name="Title 4">
            <a:extLst>
              <a:ext uri="{FF2B5EF4-FFF2-40B4-BE49-F238E27FC236}">
                <a16:creationId xmlns:a16="http://schemas.microsoft.com/office/drawing/2014/main" id="{0B5C59F8-70EC-B193-4392-BE81CCA42F5D}"/>
              </a:ext>
            </a:extLst>
          </p:cNvPr>
          <p:cNvSpPr txBox="1">
            <a:spLocks/>
          </p:cNvSpPr>
          <p:nvPr/>
        </p:nvSpPr>
        <p:spPr>
          <a:xfrm>
            <a:off x="-2077" y="913"/>
            <a:ext cx="9144000" cy="1213338"/>
          </a:xfrm>
          <a:prstGeom prst="rect">
            <a:avLst/>
          </a:prstGeom>
          <a:gradFill flip="none" rotWithShape="1">
            <a:gsLst>
              <a:gs pos="0">
                <a:schemeClr val="bg1"/>
              </a:gs>
              <a:gs pos="74000">
                <a:srgbClr val="44A7AB"/>
              </a:gs>
              <a:gs pos="83000">
                <a:srgbClr val="2C6B6E"/>
              </a:gs>
              <a:gs pos="100000">
                <a:srgbClr val="2C6B6E"/>
              </a:gs>
            </a:gsLst>
            <a:lin ang="0" scaled="1"/>
            <a:tileRect/>
          </a:gradFill>
        </p:spPr>
        <p:txBody>
          <a:bodyPr vert="horz" lIns="91440" tIns="45720" rIns="91440" bIns="45720" rtlCol="0" anchor="ctr">
            <a:normAutofit/>
          </a:bodyPr>
          <a:lstStyle>
            <a:lvl1pPr algn="l" defTabSz="685783" rtl="0" eaLnBrk="1" latinLnBrk="0" hangingPunct="1">
              <a:lnSpc>
                <a:spcPct val="90000"/>
              </a:lnSpc>
              <a:spcBef>
                <a:spcPct val="0"/>
              </a:spcBef>
              <a:buNone/>
              <a:defRPr sz="3300" b="1" kern="1200">
                <a:solidFill>
                  <a:schemeClr val="bg1"/>
                </a:solidFill>
                <a:latin typeface="+mj-lt"/>
                <a:ea typeface="+mj-ea"/>
                <a:cs typeface="+mj-cs"/>
              </a:defRPr>
            </a:lvl1pPr>
          </a:lstStyle>
          <a:p>
            <a:pPr algn="r"/>
            <a:r>
              <a:rPr lang="en-US" dirty="0"/>
              <a:t>D10.3 (final report) delivered</a:t>
            </a:r>
            <a:endParaRPr lang="en-GB" dirty="0"/>
          </a:p>
        </p:txBody>
      </p:sp>
      <p:sp>
        <p:nvSpPr>
          <p:cNvPr id="19" name="Date Placeholder 5">
            <a:extLst>
              <a:ext uri="{FF2B5EF4-FFF2-40B4-BE49-F238E27FC236}">
                <a16:creationId xmlns:a16="http://schemas.microsoft.com/office/drawing/2014/main" id="{139D3F34-0A92-A6F4-680D-BCF40D6999F6}"/>
              </a:ext>
            </a:extLst>
          </p:cNvPr>
          <p:cNvSpPr>
            <a:spLocks noGrp="1"/>
          </p:cNvSpPr>
          <p:nvPr>
            <p:ph type="dt" sz="half" idx="10"/>
          </p:nvPr>
        </p:nvSpPr>
        <p:spPr>
          <a:xfrm>
            <a:off x="236912" y="6424612"/>
            <a:ext cx="1916741" cy="433388"/>
          </a:xfrm>
        </p:spPr>
        <p:txBody>
          <a:bodyPr anchor="ctr"/>
          <a:lstStyle/>
          <a:p>
            <a:r>
              <a:rPr lang="en-US" dirty="0"/>
              <a:t>7 May 2025</a:t>
            </a:r>
            <a:endParaRPr lang="en-GB" dirty="0"/>
          </a:p>
        </p:txBody>
      </p:sp>
      <p:pic>
        <p:nvPicPr>
          <p:cNvPr id="7" name="Picture 6">
            <a:extLst>
              <a:ext uri="{FF2B5EF4-FFF2-40B4-BE49-F238E27FC236}">
                <a16:creationId xmlns:a16="http://schemas.microsoft.com/office/drawing/2014/main" id="{0A447EBF-27FE-A083-2EBB-A5C4CC2C64ED}"/>
              </a:ext>
            </a:extLst>
          </p:cNvPr>
          <p:cNvPicPr>
            <a:picLocks noChangeAspect="1"/>
          </p:cNvPicPr>
          <p:nvPr/>
        </p:nvPicPr>
        <p:blipFill>
          <a:blip r:embed="rId3"/>
          <a:stretch>
            <a:fillRect/>
          </a:stretch>
        </p:blipFill>
        <p:spPr>
          <a:xfrm>
            <a:off x="236912" y="1214251"/>
            <a:ext cx="3395114" cy="4898294"/>
          </a:xfrm>
          <a:prstGeom prst="rect">
            <a:avLst/>
          </a:prstGeom>
        </p:spPr>
      </p:pic>
      <p:sp>
        <p:nvSpPr>
          <p:cNvPr id="8" name="TextBox 7">
            <a:extLst>
              <a:ext uri="{FF2B5EF4-FFF2-40B4-BE49-F238E27FC236}">
                <a16:creationId xmlns:a16="http://schemas.microsoft.com/office/drawing/2014/main" id="{D817725E-3CCF-5EA3-D6DA-365EA3347228}"/>
              </a:ext>
            </a:extLst>
          </p:cNvPr>
          <p:cNvSpPr txBox="1"/>
          <p:nvPr/>
        </p:nvSpPr>
        <p:spPr>
          <a:xfrm>
            <a:off x="4418985" y="1924216"/>
            <a:ext cx="4009085" cy="3693319"/>
          </a:xfrm>
          <a:prstGeom prst="rect">
            <a:avLst/>
          </a:prstGeom>
          <a:noFill/>
        </p:spPr>
        <p:txBody>
          <a:bodyPr wrap="square" rtlCol="0">
            <a:spAutoFit/>
          </a:bodyPr>
          <a:lstStyle/>
          <a:p>
            <a:r>
              <a:rPr lang="fr-CH" dirty="0"/>
              <a:t>30 Pages</a:t>
            </a:r>
          </a:p>
          <a:p>
            <a:r>
              <a:rPr lang="fr-CH" dirty="0"/>
              <a:t>35 </a:t>
            </a:r>
            <a:r>
              <a:rPr lang="fr-CH" dirty="0" err="1"/>
              <a:t>References</a:t>
            </a:r>
            <a:endParaRPr lang="fr-CH" dirty="0"/>
          </a:p>
          <a:p>
            <a:r>
              <a:rPr lang="fr-CH" dirty="0"/>
              <a:t>Nice </a:t>
            </a:r>
            <a:r>
              <a:rPr lang="fr-CH" dirty="0" err="1"/>
              <a:t>summary</a:t>
            </a:r>
            <a:r>
              <a:rPr lang="fr-CH" dirty="0"/>
              <a:t> of the state of the art and of the </a:t>
            </a:r>
            <a:r>
              <a:rPr lang="fr-CH" dirty="0" err="1"/>
              <a:t>work</a:t>
            </a:r>
            <a:r>
              <a:rPr lang="fr-CH" dirty="0"/>
              <a:t> </a:t>
            </a:r>
            <a:r>
              <a:rPr lang="fr-CH" dirty="0" err="1"/>
              <a:t>accomplished</a:t>
            </a:r>
            <a:r>
              <a:rPr lang="fr-CH" dirty="0"/>
              <a:t> </a:t>
            </a:r>
            <a:r>
              <a:rPr lang="fr-CH" dirty="0" err="1"/>
              <a:t>until</a:t>
            </a:r>
            <a:r>
              <a:rPr lang="fr-CH" dirty="0"/>
              <a:t> </a:t>
            </a:r>
            <a:r>
              <a:rPr lang="fr-CH" dirty="0" err="1"/>
              <a:t>now</a:t>
            </a:r>
            <a:r>
              <a:rPr lang="fr-CH" dirty="0"/>
              <a:t> (</a:t>
            </a:r>
            <a:r>
              <a:rPr lang="fr-CH" dirty="0" err="1"/>
              <a:t>waiting</a:t>
            </a:r>
            <a:r>
              <a:rPr lang="fr-CH" dirty="0"/>
              <a:t> for the </a:t>
            </a:r>
            <a:r>
              <a:rPr lang="fr-CH" dirty="0" err="1"/>
              <a:t>two</a:t>
            </a:r>
            <a:r>
              <a:rPr lang="fr-CH" dirty="0"/>
              <a:t> PhD </a:t>
            </a:r>
            <a:r>
              <a:rPr lang="fr-CH" dirty="0" err="1"/>
              <a:t>theses</a:t>
            </a:r>
            <a:r>
              <a:rPr lang="fr-CH" dirty="0"/>
              <a:t> to </a:t>
            </a:r>
            <a:r>
              <a:rPr lang="fr-CH" dirty="0" err="1"/>
              <a:t>be</a:t>
            </a:r>
            <a:r>
              <a:rPr lang="fr-CH" dirty="0"/>
              <a:t> out).</a:t>
            </a:r>
          </a:p>
          <a:p>
            <a:endParaRPr lang="fr-CH" dirty="0"/>
          </a:p>
          <a:p>
            <a:r>
              <a:rPr lang="fr-CH" b="1" dirty="0"/>
              <a:t>Will </a:t>
            </a:r>
            <a:r>
              <a:rPr lang="fr-CH" b="1" dirty="0" err="1"/>
              <a:t>be</a:t>
            </a:r>
            <a:r>
              <a:rPr lang="fr-CH" b="1" dirty="0"/>
              <a:t> </a:t>
            </a:r>
            <a:r>
              <a:rPr lang="fr-CH" b="1" dirty="0" err="1"/>
              <a:t>completed</a:t>
            </a:r>
            <a:r>
              <a:rPr lang="fr-CH" b="1" dirty="0"/>
              <a:t> by an addendum </a:t>
            </a:r>
            <a:r>
              <a:rPr lang="fr-CH" b="1" dirty="0" err="1"/>
              <a:t>before</a:t>
            </a:r>
            <a:r>
              <a:rPr lang="fr-CH" b="1" dirty="0"/>
              <a:t> the end of the project </a:t>
            </a:r>
            <a:r>
              <a:rPr lang="fr-CH" b="1" dirty="0" err="1"/>
              <a:t>with</a:t>
            </a:r>
            <a:r>
              <a:rPr lang="fr-CH" b="1" dirty="0"/>
              <a:t> the </a:t>
            </a:r>
            <a:r>
              <a:rPr lang="fr-CH" b="1" dirty="0" err="1"/>
              <a:t>latest</a:t>
            </a:r>
            <a:r>
              <a:rPr lang="fr-CH" b="1" dirty="0"/>
              <a:t> </a:t>
            </a:r>
            <a:r>
              <a:rPr lang="fr-CH" b="1" dirty="0" err="1"/>
              <a:t>experimental</a:t>
            </a:r>
            <a:r>
              <a:rPr lang="fr-CH" b="1" dirty="0"/>
              <a:t> </a:t>
            </a:r>
            <a:r>
              <a:rPr lang="fr-CH" b="1" dirty="0" err="1"/>
              <a:t>results</a:t>
            </a:r>
            <a:r>
              <a:rPr lang="fr-CH" b="1" dirty="0"/>
              <a:t>.</a:t>
            </a:r>
          </a:p>
          <a:p>
            <a:endParaRPr lang="fr-CH" b="1" dirty="0"/>
          </a:p>
          <a:p>
            <a:r>
              <a:rPr lang="fr-CH" dirty="0" err="1"/>
              <a:t>Additional</a:t>
            </a:r>
            <a:r>
              <a:rPr lang="fr-CH" dirty="0"/>
              <a:t> journal publications </a:t>
            </a:r>
            <a:r>
              <a:rPr lang="fr-CH" dirty="0" err="1"/>
              <a:t>will</a:t>
            </a:r>
            <a:r>
              <a:rPr lang="fr-CH" dirty="0"/>
              <a:t> follow</a:t>
            </a:r>
            <a:endParaRPr lang="en-GB" dirty="0"/>
          </a:p>
        </p:txBody>
      </p:sp>
    </p:spTree>
    <p:extLst>
      <p:ext uri="{BB962C8B-B14F-4D97-AF65-F5344CB8AC3E}">
        <p14:creationId xmlns:p14="http://schemas.microsoft.com/office/powerpoint/2010/main" val="16092068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9DDE54-6BBF-2AC7-BD4B-670D44D5525F}"/>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B5E5904D-3BCD-4DA6-AC7C-28B13E5509F3}"/>
              </a:ext>
            </a:extLst>
          </p:cNvPr>
          <p:cNvSpPr>
            <a:spLocks noGrp="1"/>
          </p:cNvSpPr>
          <p:nvPr>
            <p:ph type="ftr" sz="quarter" idx="11"/>
          </p:nvPr>
        </p:nvSpPr>
        <p:spPr/>
        <p:txBody>
          <a:bodyPr/>
          <a:lstStyle/>
          <a:p>
            <a:r>
              <a:rPr lang="en-US" dirty="0"/>
              <a:t>Supercritical refrigerants for detector applications</a:t>
            </a:r>
            <a:endParaRPr lang="en-GB" dirty="0"/>
          </a:p>
        </p:txBody>
      </p:sp>
      <p:sp>
        <p:nvSpPr>
          <p:cNvPr id="5" name="Slide Number Placeholder 4">
            <a:extLst>
              <a:ext uri="{FF2B5EF4-FFF2-40B4-BE49-F238E27FC236}">
                <a16:creationId xmlns:a16="http://schemas.microsoft.com/office/drawing/2014/main" id="{00C466A1-80DF-B123-AAF2-AD580A2791DC}"/>
              </a:ext>
            </a:extLst>
          </p:cNvPr>
          <p:cNvSpPr>
            <a:spLocks noGrp="1"/>
          </p:cNvSpPr>
          <p:nvPr>
            <p:ph type="sldNum" sz="quarter" idx="12"/>
          </p:nvPr>
        </p:nvSpPr>
        <p:spPr/>
        <p:txBody>
          <a:bodyPr/>
          <a:lstStyle/>
          <a:p>
            <a:fld id="{FC4456CD-832E-41F2-9893-C7650CCC5376}" type="slidenum">
              <a:rPr lang="en-GB" smtClean="0"/>
              <a:t>4</a:t>
            </a:fld>
            <a:endParaRPr lang="en-GB"/>
          </a:p>
        </p:txBody>
      </p:sp>
      <p:sp>
        <p:nvSpPr>
          <p:cNvPr id="6" name="Title 5">
            <a:extLst>
              <a:ext uri="{FF2B5EF4-FFF2-40B4-BE49-F238E27FC236}">
                <a16:creationId xmlns:a16="http://schemas.microsoft.com/office/drawing/2014/main" id="{AC638F1D-C0F1-D131-6252-4D7778BBAEAC}"/>
              </a:ext>
            </a:extLst>
          </p:cNvPr>
          <p:cNvSpPr>
            <a:spLocks noGrp="1"/>
          </p:cNvSpPr>
          <p:nvPr>
            <p:ph type="title"/>
          </p:nvPr>
        </p:nvSpPr>
        <p:spPr/>
        <p:txBody>
          <a:bodyPr/>
          <a:lstStyle/>
          <a:p>
            <a:endParaRPr lang="en-GB" dirty="0"/>
          </a:p>
        </p:txBody>
      </p:sp>
      <p:sp>
        <p:nvSpPr>
          <p:cNvPr id="4" name="Title 4">
            <a:extLst>
              <a:ext uri="{FF2B5EF4-FFF2-40B4-BE49-F238E27FC236}">
                <a16:creationId xmlns:a16="http://schemas.microsoft.com/office/drawing/2014/main" id="{CC0816AA-9F42-50D8-5514-6A13E0875312}"/>
              </a:ext>
            </a:extLst>
          </p:cNvPr>
          <p:cNvSpPr txBox="1">
            <a:spLocks/>
          </p:cNvSpPr>
          <p:nvPr/>
        </p:nvSpPr>
        <p:spPr>
          <a:xfrm>
            <a:off x="-2077" y="913"/>
            <a:ext cx="9144000" cy="1213338"/>
          </a:xfrm>
          <a:prstGeom prst="rect">
            <a:avLst/>
          </a:prstGeom>
          <a:gradFill flip="none" rotWithShape="1">
            <a:gsLst>
              <a:gs pos="0">
                <a:schemeClr val="bg1"/>
              </a:gs>
              <a:gs pos="74000">
                <a:srgbClr val="44A7AB"/>
              </a:gs>
              <a:gs pos="83000">
                <a:srgbClr val="2C6B6E"/>
              </a:gs>
              <a:gs pos="100000">
                <a:srgbClr val="2C6B6E"/>
              </a:gs>
            </a:gsLst>
            <a:lin ang="0" scaled="1"/>
            <a:tileRect/>
          </a:gradFill>
        </p:spPr>
        <p:txBody>
          <a:bodyPr vert="horz" lIns="91440" tIns="45720" rIns="91440" bIns="45720" rtlCol="0" anchor="ctr">
            <a:normAutofit/>
          </a:bodyPr>
          <a:lstStyle>
            <a:lvl1pPr algn="l" defTabSz="685783" rtl="0" eaLnBrk="1" latinLnBrk="0" hangingPunct="1">
              <a:lnSpc>
                <a:spcPct val="90000"/>
              </a:lnSpc>
              <a:spcBef>
                <a:spcPct val="0"/>
              </a:spcBef>
              <a:buNone/>
              <a:defRPr sz="3300" b="1" kern="1200">
                <a:solidFill>
                  <a:schemeClr val="bg1"/>
                </a:solidFill>
                <a:latin typeface="+mj-lt"/>
                <a:ea typeface="+mj-ea"/>
                <a:cs typeface="+mj-cs"/>
              </a:defRPr>
            </a:lvl1pPr>
          </a:lstStyle>
          <a:p>
            <a:pPr algn="r"/>
            <a:r>
              <a:rPr lang="en-US" dirty="0"/>
              <a:t>The Kr cycle for detector cooling</a:t>
            </a:r>
            <a:endParaRPr lang="en-GB" dirty="0"/>
          </a:p>
        </p:txBody>
      </p:sp>
      <p:sp>
        <p:nvSpPr>
          <p:cNvPr id="19" name="Date Placeholder 5">
            <a:extLst>
              <a:ext uri="{FF2B5EF4-FFF2-40B4-BE49-F238E27FC236}">
                <a16:creationId xmlns:a16="http://schemas.microsoft.com/office/drawing/2014/main" id="{0B2185FE-4869-D209-79EE-D6581BBF42A3}"/>
              </a:ext>
            </a:extLst>
          </p:cNvPr>
          <p:cNvSpPr>
            <a:spLocks noGrp="1"/>
          </p:cNvSpPr>
          <p:nvPr>
            <p:ph type="dt" sz="half" idx="10"/>
          </p:nvPr>
        </p:nvSpPr>
        <p:spPr>
          <a:xfrm>
            <a:off x="236912" y="6424612"/>
            <a:ext cx="1916741" cy="433388"/>
          </a:xfrm>
        </p:spPr>
        <p:txBody>
          <a:bodyPr anchor="ctr"/>
          <a:lstStyle/>
          <a:p>
            <a:r>
              <a:rPr lang="en-US" dirty="0"/>
              <a:t>7 May 2025</a:t>
            </a:r>
            <a:endParaRPr lang="en-GB" dirty="0"/>
          </a:p>
        </p:txBody>
      </p:sp>
      <p:pic>
        <p:nvPicPr>
          <p:cNvPr id="2" name="Picture 1" descr="A diagram of a circuit&#10;&#10;AI-generated content may be incorrect.">
            <a:extLst>
              <a:ext uri="{FF2B5EF4-FFF2-40B4-BE49-F238E27FC236}">
                <a16:creationId xmlns:a16="http://schemas.microsoft.com/office/drawing/2014/main" id="{5A577B2A-7277-F565-B12A-F53E68CED9F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09857" y="1320081"/>
            <a:ext cx="6120130" cy="2533650"/>
          </a:xfrm>
          <a:prstGeom prst="rect">
            <a:avLst/>
          </a:prstGeom>
        </p:spPr>
      </p:pic>
      <p:sp>
        <p:nvSpPr>
          <p:cNvPr id="8" name="TextBox 7">
            <a:extLst>
              <a:ext uri="{FF2B5EF4-FFF2-40B4-BE49-F238E27FC236}">
                <a16:creationId xmlns:a16="http://schemas.microsoft.com/office/drawing/2014/main" id="{E45718A6-7581-472F-D9A6-E4701F09CED1}"/>
              </a:ext>
            </a:extLst>
          </p:cNvPr>
          <p:cNvSpPr txBox="1"/>
          <p:nvPr/>
        </p:nvSpPr>
        <p:spPr>
          <a:xfrm>
            <a:off x="85286" y="3959561"/>
            <a:ext cx="8969271" cy="2031325"/>
          </a:xfrm>
          <a:prstGeom prst="rect">
            <a:avLst/>
          </a:prstGeom>
          <a:noFill/>
        </p:spPr>
        <p:txBody>
          <a:bodyPr wrap="square">
            <a:spAutoFit/>
          </a:bodyPr>
          <a:lstStyle/>
          <a:p>
            <a:pPr algn="just">
              <a:spcBef>
                <a:spcPts val="200"/>
              </a:spcBef>
              <a:spcAft>
                <a:spcPts val="200"/>
              </a:spcAft>
            </a:pPr>
            <a:r>
              <a:rPr lang="en-GB" sz="1400" dirty="0">
                <a:effectLst/>
                <a:ea typeface="Times New Roman" panose="02020603050405020304" pitchFamily="18" charset="0"/>
              </a:rPr>
              <a:t>The </a:t>
            </a:r>
            <a:r>
              <a:rPr lang="en-GB" sz="1400" b="1" dirty="0">
                <a:effectLst/>
                <a:ea typeface="Times New Roman" panose="02020603050405020304" pitchFamily="18" charset="0"/>
              </a:rPr>
              <a:t>superheated gas at the compressor suction (1) </a:t>
            </a:r>
            <a:r>
              <a:rPr lang="en-GB" sz="1400" dirty="0">
                <a:effectLst/>
                <a:ea typeface="Times New Roman" panose="02020603050405020304" pitchFamily="18" charset="0"/>
              </a:rPr>
              <a:t>is compressed up to the required discharge pressure (2). The warm gas at the compressor outlet goes through two cooling stages. The </a:t>
            </a:r>
            <a:r>
              <a:rPr lang="en-GB" sz="1400" b="1" dirty="0">
                <a:effectLst/>
                <a:ea typeface="Times New Roman" panose="02020603050405020304" pitchFamily="18" charset="0"/>
              </a:rPr>
              <a:t>high-pressure cold stream (5) enters the ejector </a:t>
            </a:r>
            <a:r>
              <a:rPr lang="en-GB" sz="1400" dirty="0">
                <a:effectLst/>
                <a:ea typeface="Times New Roman" panose="02020603050405020304" pitchFamily="18" charset="0"/>
              </a:rPr>
              <a:t>where its pressure is reduced (6) creating locally a depressurization zone (9) that enables some flow to be entrained from the low-pressure stage. </a:t>
            </a:r>
            <a:r>
              <a:rPr lang="en-GB" sz="1400" b="1" dirty="0">
                <a:effectLst/>
                <a:ea typeface="Times New Roman" panose="02020603050405020304" pitchFamily="18" charset="0"/>
              </a:rPr>
              <a:t>The two stream are then mixed in the mixing chamber (7) </a:t>
            </a:r>
            <a:r>
              <a:rPr lang="en-GB" sz="1400" dirty="0">
                <a:effectLst/>
                <a:ea typeface="Times New Roman" panose="02020603050405020304" pitchFamily="18" charset="0"/>
              </a:rPr>
              <a:t>and then the flow is pre-compressed (8) via a divergent section called diffuser and discharge into the tank in the form of liquid-vapor mixture. At the detector level, flow circulation is promoted by the ejector recovering part of the expansion work available (5-6). </a:t>
            </a:r>
            <a:r>
              <a:rPr lang="en-GB" sz="1400" b="1" dirty="0">
                <a:ea typeface="Times New Roman" panose="02020603050405020304" pitchFamily="18" charset="0"/>
              </a:rPr>
              <a:t>In supercritical operation </a:t>
            </a:r>
            <a:r>
              <a:rPr lang="fr-CH" sz="1400" b="1" dirty="0">
                <a:ea typeface="Times New Roman" panose="02020603050405020304" pitchFamily="18" charset="0"/>
              </a:rPr>
              <a:t>(T ≥ -60 °C) the </a:t>
            </a:r>
            <a:r>
              <a:rPr lang="fr-CH" sz="1400" b="1" dirty="0" err="1">
                <a:ea typeface="Times New Roman" panose="02020603050405020304" pitchFamily="18" charset="0"/>
              </a:rPr>
              <a:t>fluid</a:t>
            </a:r>
            <a:r>
              <a:rPr lang="fr-CH" sz="1400" b="1" dirty="0">
                <a:ea typeface="Times New Roman" panose="02020603050405020304" pitchFamily="18" charset="0"/>
              </a:rPr>
              <a:t> </a:t>
            </a:r>
            <a:r>
              <a:rPr lang="fr-CH" sz="1400" b="1" dirty="0" err="1">
                <a:ea typeface="Times New Roman" panose="02020603050405020304" pitchFamily="18" charset="0"/>
              </a:rPr>
              <a:t>is</a:t>
            </a:r>
            <a:r>
              <a:rPr lang="fr-CH" sz="1400" b="1" dirty="0">
                <a:ea typeface="Times New Roman" panose="02020603050405020304" pitchFamily="18" charset="0"/>
              </a:rPr>
              <a:t> </a:t>
            </a:r>
            <a:r>
              <a:rPr lang="fr-CH" sz="1400" b="1" dirty="0" err="1">
                <a:ea typeface="Times New Roman" panose="02020603050405020304" pitchFamily="18" charset="0"/>
              </a:rPr>
              <a:t>directly</a:t>
            </a:r>
            <a:r>
              <a:rPr lang="fr-CH" sz="1400" b="1" dirty="0">
                <a:ea typeface="Times New Roman" panose="02020603050405020304" pitchFamily="18" charset="0"/>
              </a:rPr>
              <a:t> </a:t>
            </a:r>
            <a:r>
              <a:rPr lang="fr-CH" sz="1400" b="1" dirty="0" err="1">
                <a:ea typeface="Times New Roman" panose="02020603050405020304" pitchFamily="18" charset="0"/>
              </a:rPr>
              <a:t>circulated</a:t>
            </a:r>
            <a:r>
              <a:rPr lang="fr-CH" sz="1400" b="1" dirty="0">
                <a:ea typeface="Times New Roman" panose="02020603050405020304" pitchFamily="18" charset="0"/>
              </a:rPr>
              <a:t> in single phase in the detector. In </a:t>
            </a:r>
            <a:r>
              <a:rPr lang="fr-CH" sz="1400" b="1" dirty="0" err="1">
                <a:ea typeface="Times New Roman" panose="02020603050405020304" pitchFamily="18" charset="0"/>
              </a:rPr>
              <a:t>subcritical</a:t>
            </a:r>
            <a:r>
              <a:rPr lang="fr-CH" sz="1400" b="1" dirty="0">
                <a:ea typeface="Times New Roman" panose="02020603050405020304" pitchFamily="18" charset="0"/>
              </a:rPr>
              <a:t> </a:t>
            </a:r>
            <a:r>
              <a:rPr lang="fr-CH" sz="1400" b="1" dirty="0" err="1">
                <a:ea typeface="Times New Roman" panose="02020603050405020304" pitchFamily="18" charset="0"/>
              </a:rPr>
              <a:t>operation</a:t>
            </a:r>
            <a:r>
              <a:rPr lang="fr-CH" sz="1400" b="1" dirty="0">
                <a:ea typeface="Times New Roman" panose="02020603050405020304" pitchFamily="18" charset="0"/>
              </a:rPr>
              <a:t> (T &lt; -60 °C) </a:t>
            </a:r>
            <a:r>
              <a:rPr lang="en-GB" sz="1400" b="1" dirty="0">
                <a:effectLst/>
                <a:ea typeface="Times New Roman" panose="02020603050405020304" pitchFamily="18" charset="0"/>
              </a:rPr>
              <a:t>The saturated liquid is vaporized inside the detector (14-15) to low vapor qualities, to prevent any risk of inception of dry-out</a:t>
            </a:r>
            <a:r>
              <a:rPr lang="en-GB" sz="1400" dirty="0">
                <a:effectLst/>
                <a:ea typeface="Times New Roman" panose="02020603050405020304" pitchFamily="18" charset="0"/>
              </a:rPr>
              <a:t>. The exhaust two-phase flow (15) is further vaporized in the return line (15-16) before being sucked by ejector.</a:t>
            </a:r>
            <a:endParaRPr lang="it-IT" sz="1400" dirty="0">
              <a:effectLst/>
              <a:ea typeface="Times New Roman" panose="02020603050405020304" pitchFamily="18" charset="0"/>
            </a:endParaRPr>
          </a:p>
        </p:txBody>
      </p:sp>
    </p:spTree>
    <p:extLst>
      <p:ext uri="{BB962C8B-B14F-4D97-AF65-F5344CB8AC3E}">
        <p14:creationId xmlns:p14="http://schemas.microsoft.com/office/powerpoint/2010/main" val="20221771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139C2C-375C-9330-0033-87C91FD1CE14}"/>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B4DA34B0-CD8E-6FB4-A1A3-425B2209449C}"/>
              </a:ext>
            </a:extLst>
          </p:cNvPr>
          <p:cNvSpPr>
            <a:spLocks noGrp="1"/>
          </p:cNvSpPr>
          <p:nvPr>
            <p:ph type="ftr" sz="quarter" idx="11"/>
          </p:nvPr>
        </p:nvSpPr>
        <p:spPr/>
        <p:txBody>
          <a:bodyPr/>
          <a:lstStyle/>
          <a:p>
            <a:r>
              <a:rPr lang="en-US" dirty="0"/>
              <a:t>Supercritical refrigerants for detector applications</a:t>
            </a:r>
            <a:endParaRPr lang="en-GB" dirty="0"/>
          </a:p>
        </p:txBody>
      </p:sp>
      <p:sp>
        <p:nvSpPr>
          <p:cNvPr id="5" name="Slide Number Placeholder 4">
            <a:extLst>
              <a:ext uri="{FF2B5EF4-FFF2-40B4-BE49-F238E27FC236}">
                <a16:creationId xmlns:a16="http://schemas.microsoft.com/office/drawing/2014/main" id="{4CCDFB79-AF17-3F44-364A-D3912D567CB4}"/>
              </a:ext>
            </a:extLst>
          </p:cNvPr>
          <p:cNvSpPr>
            <a:spLocks noGrp="1"/>
          </p:cNvSpPr>
          <p:nvPr>
            <p:ph type="sldNum" sz="quarter" idx="12"/>
          </p:nvPr>
        </p:nvSpPr>
        <p:spPr/>
        <p:txBody>
          <a:bodyPr/>
          <a:lstStyle/>
          <a:p>
            <a:fld id="{FC4456CD-832E-41F2-9893-C7650CCC5376}" type="slidenum">
              <a:rPr lang="en-GB" smtClean="0"/>
              <a:t>5</a:t>
            </a:fld>
            <a:endParaRPr lang="en-GB"/>
          </a:p>
        </p:txBody>
      </p:sp>
      <p:sp>
        <p:nvSpPr>
          <p:cNvPr id="6" name="Title 5">
            <a:extLst>
              <a:ext uri="{FF2B5EF4-FFF2-40B4-BE49-F238E27FC236}">
                <a16:creationId xmlns:a16="http://schemas.microsoft.com/office/drawing/2014/main" id="{1C79532F-8E05-834B-54AF-A361AE0FA0B3}"/>
              </a:ext>
            </a:extLst>
          </p:cNvPr>
          <p:cNvSpPr>
            <a:spLocks noGrp="1"/>
          </p:cNvSpPr>
          <p:nvPr>
            <p:ph type="title"/>
          </p:nvPr>
        </p:nvSpPr>
        <p:spPr/>
        <p:txBody>
          <a:bodyPr/>
          <a:lstStyle/>
          <a:p>
            <a:endParaRPr lang="en-GB" dirty="0"/>
          </a:p>
        </p:txBody>
      </p:sp>
      <p:sp>
        <p:nvSpPr>
          <p:cNvPr id="4" name="Title 4">
            <a:extLst>
              <a:ext uri="{FF2B5EF4-FFF2-40B4-BE49-F238E27FC236}">
                <a16:creationId xmlns:a16="http://schemas.microsoft.com/office/drawing/2014/main" id="{6BF50F6C-6D52-262B-1A95-FE641A583E89}"/>
              </a:ext>
            </a:extLst>
          </p:cNvPr>
          <p:cNvSpPr txBox="1">
            <a:spLocks/>
          </p:cNvSpPr>
          <p:nvPr/>
        </p:nvSpPr>
        <p:spPr>
          <a:xfrm>
            <a:off x="-2077" y="913"/>
            <a:ext cx="9144000" cy="1213338"/>
          </a:xfrm>
          <a:prstGeom prst="rect">
            <a:avLst/>
          </a:prstGeom>
          <a:gradFill flip="none" rotWithShape="1">
            <a:gsLst>
              <a:gs pos="0">
                <a:schemeClr val="bg1"/>
              </a:gs>
              <a:gs pos="74000">
                <a:srgbClr val="44A7AB"/>
              </a:gs>
              <a:gs pos="83000">
                <a:srgbClr val="2C6B6E"/>
              </a:gs>
              <a:gs pos="100000">
                <a:srgbClr val="2C6B6E"/>
              </a:gs>
            </a:gsLst>
            <a:lin ang="0" scaled="1"/>
            <a:tileRect/>
          </a:gradFill>
        </p:spPr>
        <p:txBody>
          <a:bodyPr vert="horz" lIns="91440" tIns="45720" rIns="91440" bIns="45720" rtlCol="0" anchor="ctr">
            <a:normAutofit/>
          </a:bodyPr>
          <a:lstStyle>
            <a:lvl1pPr algn="l" defTabSz="685783" rtl="0" eaLnBrk="1" latinLnBrk="0" hangingPunct="1">
              <a:lnSpc>
                <a:spcPct val="90000"/>
              </a:lnSpc>
              <a:spcBef>
                <a:spcPct val="0"/>
              </a:spcBef>
              <a:buNone/>
              <a:defRPr sz="3300" b="1" kern="1200">
                <a:solidFill>
                  <a:schemeClr val="bg1"/>
                </a:solidFill>
                <a:latin typeface="+mj-lt"/>
                <a:ea typeface="+mj-ea"/>
                <a:cs typeface="+mj-cs"/>
              </a:defRPr>
            </a:lvl1pPr>
          </a:lstStyle>
          <a:p>
            <a:pPr algn="r"/>
            <a:r>
              <a:rPr lang="en-US" dirty="0"/>
              <a:t>The ejector (the “pumping” element)</a:t>
            </a:r>
            <a:endParaRPr lang="en-GB" dirty="0"/>
          </a:p>
        </p:txBody>
      </p:sp>
      <p:sp>
        <p:nvSpPr>
          <p:cNvPr id="19" name="Date Placeholder 5">
            <a:extLst>
              <a:ext uri="{FF2B5EF4-FFF2-40B4-BE49-F238E27FC236}">
                <a16:creationId xmlns:a16="http://schemas.microsoft.com/office/drawing/2014/main" id="{2BC0CE7E-FC31-F3CA-9313-EC78715E7ECF}"/>
              </a:ext>
            </a:extLst>
          </p:cNvPr>
          <p:cNvSpPr>
            <a:spLocks noGrp="1"/>
          </p:cNvSpPr>
          <p:nvPr>
            <p:ph type="dt" sz="half" idx="10"/>
          </p:nvPr>
        </p:nvSpPr>
        <p:spPr>
          <a:xfrm>
            <a:off x="236912" y="6424612"/>
            <a:ext cx="1916741" cy="433388"/>
          </a:xfrm>
        </p:spPr>
        <p:txBody>
          <a:bodyPr anchor="ctr"/>
          <a:lstStyle/>
          <a:p>
            <a:r>
              <a:rPr lang="en-US" dirty="0"/>
              <a:t>7 May 2025</a:t>
            </a:r>
            <a:endParaRPr lang="en-GB" dirty="0"/>
          </a:p>
        </p:txBody>
      </p:sp>
      <p:pic>
        <p:nvPicPr>
          <p:cNvPr id="7" name="Picture 6">
            <a:extLst>
              <a:ext uri="{FF2B5EF4-FFF2-40B4-BE49-F238E27FC236}">
                <a16:creationId xmlns:a16="http://schemas.microsoft.com/office/drawing/2014/main" id="{D3F2FF51-B764-49C3-7E23-D676CB29E3CE}"/>
              </a:ext>
            </a:extLst>
          </p:cNvPr>
          <p:cNvPicPr>
            <a:picLocks noChangeAspect="1"/>
          </p:cNvPicPr>
          <p:nvPr/>
        </p:nvPicPr>
        <p:blipFill>
          <a:blip r:embed="rId3"/>
          <a:stretch>
            <a:fillRect/>
          </a:stretch>
        </p:blipFill>
        <p:spPr>
          <a:xfrm>
            <a:off x="0" y="1594531"/>
            <a:ext cx="9144000" cy="4107514"/>
          </a:xfrm>
          <a:prstGeom prst="rect">
            <a:avLst/>
          </a:prstGeom>
        </p:spPr>
      </p:pic>
    </p:spTree>
    <p:extLst>
      <p:ext uri="{BB962C8B-B14F-4D97-AF65-F5344CB8AC3E}">
        <p14:creationId xmlns:p14="http://schemas.microsoft.com/office/powerpoint/2010/main" val="2687527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40B794-6F94-37A2-74B0-8B78F0FE3AE7}"/>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F136978E-5043-FE16-4B28-545FE21F9581}"/>
              </a:ext>
            </a:extLst>
          </p:cNvPr>
          <p:cNvSpPr>
            <a:spLocks noGrp="1"/>
          </p:cNvSpPr>
          <p:nvPr>
            <p:ph type="ftr" sz="quarter" idx="11"/>
          </p:nvPr>
        </p:nvSpPr>
        <p:spPr/>
        <p:txBody>
          <a:bodyPr/>
          <a:lstStyle/>
          <a:p>
            <a:r>
              <a:rPr lang="en-US" dirty="0"/>
              <a:t>Supercritical refrigerants for detector applications</a:t>
            </a:r>
            <a:endParaRPr lang="en-GB" dirty="0"/>
          </a:p>
        </p:txBody>
      </p:sp>
      <p:sp>
        <p:nvSpPr>
          <p:cNvPr id="5" name="Slide Number Placeholder 4">
            <a:extLst>
              <a:ext uri="{FF2B5EF4-FFF2-40B4-BE49-F238E27FC236}">
                <a16:creationId xmlns:a16="http://schemas.microsoft.com/office/drawing/2014/main" id="{2D30F970-0E71-0758-6D66-B2321E3DCF66}"/>
              </a:ext>
            </a:extLst>
          </p:cNvPr>
          <p:cNvSpPr>
            <a:spLocks noGrp="1"/>
          </p:cNvSpPr>
          <p:nvPr>
            <p:ph type="sldNum" sz="quarter" idx="12"/>
          </p:nvPr>
        </p:nvSpPr>
        <p:spPr/>
        <p:txBody>
          <a:bodyPr/>
          <a:lstStyle/>
          <a:p>
            <a:fld id="{FC4456CD-832E-41F2-9893-C7650CCC5376}" type="slidenum">
              <a:rPr lang="en-GB" smtClean="0"/>
              <a:t>6</a:t>
            </a:fld>
            <a:endParaRPr lang="en-GB"/>
          </a:p>
        </p:txBody>
      </p:sp>
      <p:sp>
        <p:nvSpPr>
          <p:cNvPr id="6" name="Title 5">
            <a:extLst>
              <a:ext uri="{FF2B5EF4-FFF2-40B4-BE49-F238E27FC236}">
                <a16:creationId xmlns:a16="http://schemas.microsoft.com/office/drawing/2014/main" id="{5C89ADFA-5171-7FFA-C7EB-2F4559C8854F}"/>
              </a:ext>
            </a:extLst>
          </p:cNvPr>
          <p:cNvSpPr>
            <a:spLocks noGrp="1"/>
          </p:cNvSpPr>
          <p:nvPr>
            <p:ph type="title"/>
          </p:nvPr>
        </p:nvSpPr>
        <p:spPr/>
        <p:txBody>
          <a:bodyPr/>
          <a:lstStyle/>
          <a:p>
            <a:endParaRPr lang="en-GB" dirty="0"/>
          </a:p>
        </p:txBody>
      </p:sp>
      <p:sp>
        <p:nvSpPr>
          <p:cNvPr id="4" name="Title 4">
            <a:extLst>
              <a:ext uri="{FF2B5EF4-FFF2-40B4-BE49-F238E27FC236}">
                <a16:creationId xmlns:a16="http://schemas.microsoft.com/office/drawing/2014/main" id="{F8EB566B-604C-2E61-C8E1-F5C76C9394C3}"/>
              </a:ext>
            </a:extLst>
          </p:cNvPr>
          <p:cNvSpPr txBox="1">
            <a:spLocks/>
          </p:cNvSpPr>
          <p:nvPr/>
        </p:nvSpPr>
        <p:spPr>
          <a:xfrm>
            <a:off x="-2077" y="913"/>
            <a:ext cx="9144000" cy="1213338"/>
          </a:xfrm>
          <a:prstGeom prst="rect">
            <a:avLst/>
          </a:prstGeom>
          <a:gradFill flip="none" rotWithShape="1">
            <a:gsLst>
              <a:gs pos="0">
                <a:schemeClr val="bg1"/>
              </a:gs>
              <a:gs pos="74000">
                <a:srgbClr val="44A7AB"/>
              </a:gs>
              <a:gs pos="83000">
                <a:srgbClr val="2C6B6E"/>
              </a:gs>
              <a:gs pos="100000">
                <a:srgbClr val="2C6B6E"/>
              </a:gs>
            </a:gsLst>
            <a:lin ang="0" scaled="1"/>
            <a:tileRect/>
          </a:gradFill>
        </p:spPr>
        <p:txBody>
          <a:bodyPr vert="horz" lIns="91440" tIns="45720" rIns="91440" bIns="45720" rtlCol="0" anchor="ctr">
            <a:normAutofit/>
          </a:bodyPr>
          <a:lstStyle>
            <a:lvl1pPr algn="l" defTabSz="685783" rtl="0" eaLnBrk="1" latinLnBrk="0" hangingPunct="1">
              <a:lnSpc>
                <a:spcPct val="90000"/>
              </a:lnSpc>
              <a:spcBef>
                <a:spcPct val="0"/>
              </a:spcBef>
              <a:buNone/>
              <a:defRPr sz="3300" b="1" kern="1200">
                <a:solidFill>
                  <a:schemeClr val="bg1"/>
                </a:solidFill>
                <a:latin typeface="+mj-lt"/>
                <a:ea typeface="+mj-ea"/>
                <a:cs typeface="+mj-cs"/>
              </a:defRPr>
            </a:lvl1pPr>
          </a:lstStyle>
          <a:p>
            <a:pPr algn="r"/>
            <a:r>
              <a:rPr lang="en-US" dirty="0"/>
              <a:t>Krypton cooling: s</a:t>
            </a:r>
            <a:r>
              <a:rPr lang="fr-CH" dirty="0" err="1"/>
              <a:t>ystem</a:t>
            </a:r>
            <a:r>
              <a:rPr lang="fr-CH" dirty="0"/>
              <a:t> </a:t>
            </a:r>
            <a:r>
              <a:rPr lang="fr-CH" dirty="0" err="1"/>
              <a:t>demonstration</a:t>
            </a:r>
            <a:r>
              <a:rPr lang="fr-CH" dirty="0"/>
              <a:t> (1)</a:t>
            </a:r>
            <a:endParaRPr lang="en-GB" dirty="0"/>
          </a:p>
        </p:txBody>
      </p:sp>
      <p:sp>
        <p:nvSpPr>
          <p:cNvPr id="19" name="Date Placeholder 5">
            <a:extLst>
              <a:ext uri="{FF2B5EF4-FFF2-40B4-BE49-F238E27FC236}">
                <a16:creationId xmlns:a16="http://schemas.microsoft.com/office/drawing/2014/main" id="{1F16B47D-8B8E-5C23-F7A0-CFCC5975BB11}"/>
              </a:ext>
            </a:extLst>
          </p:cNvPr>
          <p:cNvSpPr>
            <a:spLocks noGrp="1"/>
          </p:cNvSpPr>
          <p:nvPr>
            <p:ph type="dt" sz="half" idx="10"/>
          </p:nvPr>
        </p:nvSpPr>
        <p:spPr>
          <a:xfrm>
            <a:off x="236912" y="6424612"/>
            <a:ext cx="1916741" cy="433388"/>
          </a:xfrm>
        </p:spPr>
        <p:txBody>
          <a:bodyPr anchor="ctr"/>
          <a:lstStyle/>
          <a:p>
            <a:r>
              <a:rPr lang="en-US" dirty="0"/>
              <a:t>7 May 2025</a:t>
            </a:r>
            <a:endParaRPr lang="en-GB" dirty="0"/>
          </a:p>
        </p:txBody>
      </p:sp>
      <p:pic>
        <p:nvPicPr>
          <p:cNvPr id="7" name="Picture 6">
            <a:extLst>
              <a:ext uri="{FF2B5EF4-FFF2-40B4-BE49-F238E27FC236}">
                <a16:creationId xmlns:a16="http://schemas.microsoft.com/office/drawing/2014/main" id="{61AC8002-4FDE-742B-16D4-8B37B1607780}"/>
              </a:ext>
            </a:extLst>
          </p:cNvPr>
          <p:cNvPicPr>
            <a:picLocks noChangeAspect="1"/>
          </p:cNvPicPr>
          <p:nvPr/>
        </p:nvPicPr>
        <p:blipFill>
          <a:blip r:embed="rId3"/>
          <a:srcRect b="68402"/>
          <a:stretch/>
        </p:blipFill>
        <p:spPr>
          <a:xfrm>
            <a:off x="537256" y="1282513"/>
            <a:ext cx="8065334" cy="1814161"/>
          </a:xfrm>
          <a:prstGeom prst="rect">
            <a:avLst/>
          </a:prstGeom>
        </p:spPr>
      </p:pic>
      <p:pic>
        <p:nvPicPr>
          <p:cNvPr id="8" name="Picture 7">
            <a:extLst>
              <a:ext uri="{FF2B5EF4-FFF2-40B4-BE49-F238E27FC236}">
                <a16:creationId xmlns:a16="http://schemas.microsoft.com/office/drawing/2014/main" id="{8F62D3DF-3AA7-9816-8BDA-D779DDA60A19}"/>
              </a:ext>
            </a:extLst>
          </p:cNvPr>
          <p:cNvPicPr>
            <a:picLocks noChangeAspect="1"/>
          </p:cNvPicPr>
          <p:nvPr/>
        </p:nvPicPr>
        <p:blipFill>
          <a:blip r:embed="rId3"/>
          <a:srcRect t="36576"/>
          <a:stretch/>
        </p:blipFill>
        <p:spPr>
          <a:xfrm>
            <a:off x="338328" y="3084863"/>
            <a:ext cx="8276786" cy="3237356"/>
          </a:xfrm>
          <a:prstGeom prst="rect">
            <a:avLst/>
          </a:prstGeom>
        </p:spPr>
      </p:pic>
    </p:spTree>
    <p:extLst>
      <p:ext uri="{BB962C8B-B14F-4D97-AF65-F5344CB8AC3E}">
        <p14:creationId xmlns:p14="http://schemas.microsoft.com/office/powerpoint/2010/main" val="42064380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ACDE68-9A5E-2992-68F0-975B74E038EE}"/>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9D399A6A-4578-128E-13EC-35509BC6392A}"/>
              </a:ext>
            </a:extLst>
          </p:cNvPr>
          <p:cNvSpPr>
            <a:spLocks noGrp="1"/>
          </p:cNvSpPr>
          <p:nvPr>
            <p:ph type="ftr" sz="quarter" idx="11"/>
          </p:nvPr>
        </p:nvSpPr>
        <p:spPr/>
        <p:txBody>
          <a:bodyPr/>
          <a:lstStyle/>
          <a:p>
            <a:r>
              <a:rPr lang="en-US" dirty="0"/>
              <a:t>Supercritical refrigerants for detector applications</a:t>
            </a:r>
            <a:endParaRPr lang="en-GB" dirty="0"/>
          </a:p>
        </p:txBody>
      </p:sp>
      <p:sp>
        <p:nvSpPr>
          <p:cNvPr id="5" name="Slide Number Placeholder 4">
            <a:extLst>
              <a:ext uri="{FF2B5EF4-FFF2-40B4-BE49-F238E27FC236}">
                <a16:creationId xmlns:a16="http://schemas.microsoft.com/office/drawing/2014/main" id="{6259554B-28F3-9E5C-774B-0DAE1B77450D}"/>
              </a:ext>
            </a:extLst>
          </p:cNvPr>
          <p:cNvSpPr>
            <a:spLocks noGrp="1"/>
          </p:cNvSpPr>
          <p:nvPr>
            <p:ph type="sldNum" sz="quarter" idx="12"/>
          </p:nvPr>
        </p:nvSpPr>
        <p:spPr/>
        <p:txBody>
          <a:bodyPr/>
          <a:lstStyle/>
          <a:p>
            <a:fld id="{FC4456CD-832E-41F2-9893-C7650CCC5376}" type="slidenum">
              <a:rPr lang="en-GB" smtClean="0"/>
              <a:t>7</a:t>
            </a:fld>
            <a:endParaRPr lang="en-GB"/>
          </a:p>
        </p:txBody>
      </p:sp>
      <p:sp>
        <p:nvSpPr>
          <p:cNvPr id="6" name="Title 5">
            <a:extLst>
              <a:ext uri="{FF2B5EF4-FFF2-40B4-BE49-F238E27FC236}">
                <a16:creationId xmlns:a16="http://schemas.microsoft.com/office/drawing/2014/main" id="{5D909199-5DAC-8C48-4E8A-CE5C1677E559}"/>
              </a:ext>
            </a:extLst>
          </p:cNvPr>
          <p:cNvSpPr>
            <a:spLocks noGrp="1"/>
          </p:cNvSpPr>
          <p:nvPr>
            <p:ph type="title"/>
          </p:nvPr>
        </p:nvSpPr>
        <p:spPr/>
        <p:txBody>
          <a:bodyPr/>
          <a:lstStyle/>
          <a:p>
            <a:endParaRPr lang="en-GB" dirty="0"/>
          </a:p>
        </p:txBody>
      </p:sp>
      <p:sp>
        <p:nvSpPr>
          <p:cNvPr id="4" name="Title 4">
            <a:extLst>
              <a:ext uri="{FF2B5EF4-FFF2-40B4-BE49-F238E27FC236}">
                <a16:creationId xmlns:a16="http://schemas.microsoft.com/office/drawing/2014/main" id="{BADFB3C8-3057-57A0-F327-012A329E3860}"/>
              </a:ext>
            </a:extLst>
          </p:cNvPr>
          <p:cNvSpPr txBox="1">
            <a:spLocks/>
          </p:cNvSpPr>
          <p:nvPr/>
        </p:nvSpPr>
        <p:spPr>
          <a:xfrm>
            <a:off x="-2077" y="913"/>
            <a:ext cx="9144000" cy="1213338"/>
          </a:xfrm>
          <a:prstGeom prst="rect">
            <a:avLst/>
          </a:prstGeom>
          <a:gradFill flip="none" rotWithShape="1">
            <a:gsLst>
              <a:gs pos="0">
                <a:schemeClr val="bg1"/>
              </a:gs>
              <a:gs pos="74000">
                <a:srgbClr val="44A7AB"/>
              </a:gs>
              <a:gs pos="83000">
                <a:srgbClr val="2C6B6E"/>
              </a:gs>
              <a:gs pos="100000">
                <a:srgbClr val="2C6B6E"/>
              </a:gs>
            </a:gsLst>
            <a:lin ang="0" scaled="1"/>
            <a:tileRect/>
          </a:gradFill>
        </p:spPr>
        <p:txBody>
          <a:bodyPr vert="horz" lIns="91440" tIns="45720" rIns="91440" bIns="45720" rtlCol="0" anchor="ctr">
            <a:normAutofit/>
          </a:bodyPr>
          <a:lstStyle>
            <a:lvl1pPr algn="l" defTabSz="685783" rtl="0" eaLnBrk="1" latinLnBrk="0" hangingPunct="1">
              <a:lnSpc>
                <a:spcPct val="90000"/>
              </a:lnSpc>
              <a:spcBef>
                <a:spcPct val="0"/>
              </a:spcBef>
              <a:buNone/>
              <a:defRPr sz="3300" b="1" kern="1200">
                <a:solidFill>
                  <a:schemeClr val="bg1"/>
                </a:solidFill>
                <a:latin typeface="+mj-lt"/>
                <a:ea typeface="+mj-ea"/>
                <a:cs typeface="+mj-cs"/>
              </a:defRPr>
            </a:lvl1pPr>
          </a:lstStyle>
          <a:p>
            <a:pPr algn="r"/>
            <a:r>
              <a:rPr lang="en-US" dirty="0"/>
              <a:t>Krypton cooling: s</a:t>
            </a:r>
            <a:r>
              <a:rPr lang="fr-CH" dirty="0" err="1"/>
              <a:t>ystem</a:t>
            </a:r>
            <a:r>
              <a:rPr lang="fr-CH" dirty="0"/>
              <a:t> </a:t>
            </a:r>
            <a:r>
              <a:rPr lang="fr-CH" dirty="0" err="1"/>
              <a:t>demonstration</a:t>
            </a:r>
            <a:r>
              <a:rPr lang="fr-CH" dirty="0"/>
              <a:t> (2)</a:t>
            </a:r>
            <a:endParaRPr lang="en-GB" dirty="0"/>
          </a:p>
        </p:txBody>
      </p:sp>
      <p:sp>
        <p:nvSpPr>
          <p:cNvPr id="19" name="Date Placeholder 5">
            <a:extLst>
              <a:ext uri="{FF2B5EF4-FFF2-40B4-BE49-F238E27FC236}">
                <a16:creationId xmlns:a16="http://schemas.microsoft.com/office/drawing/2014/main" id="{66CDB1D7-2709-3EE2-6BFF-A09F65566B4F}"/>
              </a:ext>
            </a:extLst>
          </p:cNvPr>
          <p:cNvSpPr>
            <a:spLocks noGrp="1"/>
          </p:cNvSpPr>
          <p:nvPr>
            <p:ph type="dt" sz="half" idx="10"/>
          </p:nvPr>
        </p:nvSpPr>
        <p:spPr>
          <a:xfrm>
            <a:off x="236912" y="6424612"/>
            <a:ext cx="1916741" cy="433388"/>
          </a:xfrm>
        </p:spPr>
        <p:txBody>
          <a:bodyPr anchor="ctr"/>
          <a:lstStyle/>
          <a:p>
            <a:r>
              <a:rPr lang="en-US" dirty="0"/>
              <a:t>7 May 2025</a:t>
            </a:r>
            <a:endParaRPr lang="en-GB" dirty="0"/>
          </a:p>
        </p:txBody>
      </p:sp>
      <p:pic>
        <p:nvPicPr>
          <p:cNvPr id="8" name="Picture 7">
            <a:extLst>
              <a:ext uri="{FF2B5EF4-FFF2-40B4-BE49-F238E27FC236}">
                <a16:creationId xmlns:a16="http://schemas.microsoft.com/office/drawing/2014/main" id="{87AF137B-8EDE-0EF8-85DA-BB748E882076}"/>
              </a:ext>
            </a:extLst>
          </p:cNvPr>
          <p:cNvPicPr>
            <a:picLocks noChangeAspect="1"/>
          </p:cNvPicPr>
          <p:nvPr/>
        </p:nvPicPr>
        <p:blipFill>
          <a:blip r:embed="rId3"/>
          <a:stretch>
            <a:fillRect/>
          </a:stretch>
        </p:blipFill>
        <p:spPr>
          <a:xfrm>
            <a:off x="749808" y="1282513"/>
            <a:ext cx="7854696" cy="5048328"/>
          </a:xfrm>
          <a:prstGeom prst="rect">
            <a:avLst/>
          </a:prstGeom>
        </p:spPr>
      </p:pic>
    </p:spTree>
    <p:extLst>
      <p:ext uri="{BB962C8B-B14F-4D97-AF65-F5344CB8AC3E}">
        <p14:creationId xmlns:p14="http://schemas.microsoft.com/office/powerpoint/2010/main" val="33637374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descr="Chart&#10;&#10;Description automatically generated">
            <a:extLst>
              <a:ext uri="{FF2B5EF4-FFF2-40B4-BE49-F238E27FC236}">
                <a16:creationId xmlns:a16="http://schemas.microsoft.com/office/drawing/2014/main" id="{00AFD11C-9515-4C4E-8BF5-347B787248C2}"/>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45298" y="3429000"/>
            <a:ext cx="3974958" cy="2624972"/>
          </a:xfrm>
        </p:spPr>
      </p:pic>
      <p:sp>
        <p:nvSpPr>
          <p:cNvPr id="3" name="Footer Placeholder 2">
            <a:extLst>
              <a:ext uri="{FF2B5EF4-FFF2-40B4-BE49-F238E27FC236}">
                <a16:creationId xmlns:a16="http://schemas.microsoft.com/office/drawing/2014/main" id="{7272A009-C326-4155-BC33-1035B461FBD7}"/>
              </a:ext>
            </a:extLst>
          </p:cNvPr>
          <p:cNvSpPr>
            <a:spLocks noGrp="1"/>
          </p:cNvSpPr>
          <p:nvPr>
            <p:ph type="ftr" sz="quarter" idx="11"/>
          </p:nvPr>
        </p:nvSpPr>
        <p:spPr/>
        <p:txBody>
          <a:bodyPr/>
          <a:lstStyle/>
          <a:p>
            <a:r>
              <a:rPr lang="en-US" dirty="0"/>
              <a:t>Supercritical refrigerants for detector applications</a:t>
            </a:r>
            <a:endParaRPr lang="en-GB" dirty="0"/>
          </a:p>
        </p:txBody>
      </p:sp>
      <p:sp>
        <p:nvSpPr>
          <p:cNvPr id="5" name="Slide Number Placeholder 4">
            <a:extLst>
              <a:ext uri="{FF2B5EF4-FFF2-40B4-BE49-F238E27FC236}">
                <a16:creationId xmlns:a16="http://schemas.microsoft.com/office/drawing/2014/main" id="{ED02EC81-DA36-42BB-A12F-4CADD59D583F}"/>
              </a:ext>
            </a:extLst>
          </p:cNvPr>
          <p:cNvSpPr>
            <a:spLocks noGrp="1"/>
          </p:cNvSpPr>
          <p:nvPr>
            <p:ph type="sldNum" sz="quarter" idx="12"/>
          </p:nvPr>
        </p:nvSpPr>
        <p:spPr/>
        <p:txBody>
          <a:bodyPr/>
          <a:lstStyle/>
          <a:p>
            <a:fld id="{FC4456CD-832E-41F2-9893-C7650CCC5376}" type="slidenum">
              <a:rPr lang="en-GB" smtClean="0"/>
              <a:t>8</a:t>
            </a:fld>
            <a:endParaRPr lang="en-GB"/>
          </a:p>
        </p:txBody>
      </p:sp>
      <p:sp>
        <p:nvSpPr>
          <p:cNvPr id="6" name="Title 5">
            <a:extLst>
              <a:ext uri="{FF2B5EF4-FFF2-40B4-BE49-F238E27FC236}">
                <a16:creationId xmlns:a16="http://schemas.microsoft.com/office/drawing/2014/main" id="{C4345FD8-FB7E-4C3D-B14C-29C3C4AFB21F}"/>
              </a:ext>
            </a:extLst>
          </p:cNvPr>
          <p:cNvSpPr>
            <a:spLocks noGrp="1"/>
          </p:cNvSpPr>
          <p:nvPr>
            <p:ph type="title"/>
          </p:nvPr>
        </p:nvSpPr>
        <p:spPr/>
        <p:txBody>
          <a:bodyPr/>
          <a:lstStyle/>
          <a:p>
            <a:r>
              <a:rPr lang="en-US" dirty="0"/>
              <a:t>The supercritical condition</a:t>
            </a:r>
            <a:endParaRPr lang="en-GB" dirty="0"/>
          </a:p>
        </p:txBody>
      </p:sp>
      <p:sp>
        <p:nvSpPr>
          <p:cNvPr id="19" name="Content Placeholder 1">
            <a:extLst>
              <a:ext uri="{FF2B5EF4-FFF2-40B4-BE49-F238E27FC236}">
                <a16:creationId xmlns:a16="http://schemas.microsoft.com/office/drawing/2014/main" id="{A394DDEB-B2F1-4E35-BB86-D3913B4E45BE}"/>
              </a:ext>
            </a:extLst>
          </p:cNvPr>
          <p:cNvSpPr txBox="1">
            <a:spLocks/>
          </p:cNvSpPr>
          <p:nvPr/>
        </p:nvSpPr>
        <p:spPr>
          <a:xfrm>
            <a:off x="238991" y="1290182"/>
            <a:ext cx="5004763" cy="1423282"/>
          </a:xfrm>
          <a:prstGeom prst="rect">
            <a:avLst/>
          </a:prstGeom>
        </p:spPr>
        <p:txBody>
          <a:bodyPr vert="horz" lIns="91440" tIns="45720" rIns="91440" bIns="45720" rtlCol="0">
            <a:normAutofit/>
          </a:bodyPr>
          <a:lstStyle>
            <a:lvl1pPr marL="171446" indent="-171446" algn="l" defTabSz="685783" rtl="0" eaLnBrk="1" latinLnBrk="0" hangingPunct="1">
              <a:lnSpc>
                <a:spcPct val="90000"/>
              </a:lnSpc>
              <a:spcBef>
                <a:spcPts val="750"/>
              </a:spcBef>
              <a:buClr>
                <a:srgbClr val="F2B53C"/>
              </a:buClr>
              <a:buFont typeface="Arial" panose="020B0604020202020204" pitchFamily="34" charset="0"/>
              <a:buChar char="•"/>
              <a:defRPr sz="2100" b="0" kern="1200">
                <a:solidFill>
                  <a:srgbClr val="171A6C"/>
                </a:solidFill>
                <a:latin typeface="+mn-lt"/>
                <a:ea typeface="+mn-ea"/>
                <a:cs typeface="+mn-cs"/>
              </a:defRPr>
            </a:lvl1pPr>
            <a:lvl2pPr marL="514337" indent="-171446" algn="l" defTabSz="685783" rtl="0" eaLnBrk="1" latinLnBrk="0" hangingPunct="1">
              <a:lnSpc>
                <a:spcPct val="90000"/>
              </a:lnSpc>
              <a:spcBef>
                <a:spcPts val="375"/>
              </a:spcBef>
              <a:buClr>
                <a:srgbClr val="F2B53C"/>
              </a:buClr>
              <a:buFont typeface="Arial" panose="020B0604020202020204" pitchFamily="34" charset="0"/>
              <a:buChar char="•"/>
              <a:defRPr sz="1800" b="0" kern="1200">
                <a:solidFill>
                  <a:srgbClr val="171A6C"/>
                </a:solidFill>
                <a:latin typeface="+mn-lt"/>
                <a:ea typeface="+mn-ea"/>
                <a:cs typeface="+mn-cs"/>
              </a:defRPr>
            </a:lvl2pPr>
            <a:lvl3pPr marL="857228" indent="-171446" algn="l" defTabSz="685783" rtl="0" eaLnBrk="1" latinLnBrk="0" hangingPunct="1">
              <a:lnSpc>
                <a:spcPct val="90000"/>
              </a:lnSpc>
              <a:spcBef>
                <a:spcPts val="375"/>
              </a:spcBef>
              <a:buClr>
                <a:srgbClr val="F2B53C"/>
              </a:buClr>
              <a:buFont typeface="Arial" panose="020B0604020202020204" pitchFamily="34" charset="0"/>
              <a:buChar char="•"/>
              <a:defRPr sz="1500" b="0" kern="1200">
                <a:solidFill>
                  <a:srgbClr val="171A6C"/>
                </a:solidFill>
                <a:latin typeface="+mn-lt"/>
                <a:ea typeface="+mn-ea"/>
                <a:cs typeface="+mn-cs"/>
              </a:defRPr>
            </a:lvl3pPr>
            <a:lvl4pPr marL="1200120"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4pPr>
            <a:lvl5pPr marL="1543012"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At subcritical: discontinuities </a:t>
            </a:r>
          </a:p>
          <a:p>
            <a:r>
              <a:rPr lang="en-US" dirty="0"/>
              <a:t>Above critical value: change is continuous</a:t>
            </a:r>
          </a:p>
          <a:p>
            <a:pPr lvl="1"/>
            <a:r>
              <a:rPr lang="en-US" dirty="0"/>
              <a:t>T&lt;Tc liquid-like fluid</a:t>
            </a:r>
          </a:p>
          <a:p>
            <a:pPr lvl="1"/>
            <a:r>
              <a:rPr lang="en-US" dirty="0"/>
              <a:t>T&gt;Tc vapor-like fluid</a:t>
            </a:r>
            <a:endParaRPr lang="en-GB" dirty="0"/>
          </a:p>
          <a:p>
            <a:pPr marL="342891" lvl="1" indent="0">
              <a:buNone/>
            </a:pPr>
            <a:endParaRPr lang="en-US" dirty="0"/>
          </a:p>
        </p:txBody>
      </p:sp>
      <p:sp>
        <p:nvSpPr>
          <p:cNvPr id="20" name="Content Placeholder 1">
            <a:extLst>
              <a:ext uri="{FF2B5EF4-FFF2-40B4-BE49-F238E27FC236}">
                <a16:creationId xmlns:a16="http://schemas.microsoft.com/office/drawing/2014/main" id="{77CFAE72-13B0-4BC2-8C5A-43226AC44222}"/>
              </a:ext>
            </a:extLst>
          </p:cNvPr>
          <p:cNvSpPr txBox="1">
            <a:spLocks/>
          </p:cNvSpPr>
          <p:nvPr/>
        </p:nvSpPr>
        <p:spPr>
          <a:xfrm>
            <a:off x="236914" y="2635848"/>
            <a:ext cx="3969630" cy="793152"/>
          </a:xfrm>
          <a:prstGeom prst="rect">
            <a:avLst/>
          </a:prstGeom>
        </p:spPr>
        <p:txBody>
          <a:bodyPr vert="horz" lIns="91440" tIns="45720" rIns="91440" bIns="45720" rtlCol="0">
            <a:normAutofit/>
          </a:bodyPr>
          <a:lstStyle>
            <a:lvl1pPr marL="171446" indent="-171446" algn="l" defTabSz="685783" rtl="0" eaLnBrk="1" latinLnBrk="0" hangingPunct="1">
              <a:lnSpc>
                <a:spcPct val="90000"/>
              </a:lnSpc>
              <a:spcBef>
                <a:spcPts val="750"/>
              </a:spcBef>
              <a:buClr>
                <a:srgbClr val="F2B53C"/>
              </a:buClr>
              <a:buFont typeface="Arial" panose="020B0604020202020204" pitchFamily="34" charset="0"/>
              <a:buChar char="•"/>
              <a:defRPr sz="2100" b="0" kern="1200">
                <a:solidFill>
                  <a:srgbClr val="171A6C"/>
                </a:solidFill>
                <a:latin typeface="+mn-lt"/>
                <a:ea typeface="+mn-ea"/>
                <a:cs typeface="+mn-cs"/>
              </a:defRPr>
            </a:lvl1pPr>
            <a:lvl2pPr marL="514337" indent="-171446" algn="l" defTabSz="685783" rtl="0" eaLnBrk="1" latinLnBrk="0" hangingPunct="1">
              <a:lnSpc>
                <a:spcPct val="90000"/>
              </a:lnSpc>
              <a:spcBef>
                <a:spcPts val="375"/>
              </a:spcBef>
              <a:buClr>
                <a:srgbClr val="F2B53C"/>
              </a:buClr>
              <a:buFont typeface="Arial" panose="020B0604020202020204" pitchFamily="34" charset="0"/>
              <a:buChar char="•"/>
              <a:defRPr sz="1800" b="0" kern="1200">
                <a:solidFill>
                  <a:srgbClr val="171A6C"/>
                </a:solidFill>
                <a:latin typeface="+mn-lt"/>
                <a:ea typeface="+mn-ea"/>
                <a:cs typeface="+mn-cs"/>
              </a:defRPr>
            </a:lvl2pPr>
            <a:lvl3pPr marL="857228" indent="-171446" algn="l" defTabSz="685783" rtl="0" eaLnBrk="1" latinLnBrk="0" hangingPunct="1">
              <a:lnSpc>
                <a:spcPct val="90000"/>
              </a:lnSpc>
              <a:spcBef>
                <a:spcPts val="375"/>
              </a:spcBef>
              <a:buClr>
                <a:srgbClr val="F2B53C"/>
              </a:buClr>
              <a:buFont typeface="Arial" panose="020B0604020202020204" pitchFamily="34" charset="0"/>
              <a:buChar char="•"/>
              <a:defRPr sz="1500" b="0" kern="1200">
                <a:solidFill>
                  <a:srgbClr val="171A6C"/>
                </a:solidFill>
                <a:latin typeface="+mn-lt"/>
                <a:ea typeface="+mn-ea"/>
                <a:cs typeface="+mn-cs"/>
              </a:defRPr>
            </a:lvl3pPr>
            <a:lvl4pPr marL="1200120"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4pPr>
            <a:lvl5pPr marL="1543012"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Critical point of carbon dioxide: 74 bar, 31 °C</a:t>
            </a:r>
            <a:endParaRPr lang="en-GB" dirty="0"/>
          </a:p>
          <a:p>
            <a:pPr marL="342891" lvl="1" indent="0">
              <a:buNone/>
            </a:pPr>
            <a:endParaRPr lang="en-US" dirty="0"/>
          </a:p>
        </p:txBody>
      </p:sp>
      <p:pic>
        <p:nvPicPr>
          <p:cNvPr id="23" name="Picture 22" descr="Chart, line chart&#10;&#10;Description automatically generated">
            <a:extLst>
              <a:ext uri="{FF2B5EF4-FFF2-40B4-BE49-F238E27FC236}">
                <a16:creationId xmlns:a16="http://schemas.microsoft.com/office/drawing/2014/main" id="{BE0EFCFF-21AA-422D-B31D-AA9533ABE7C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97985" y="1678691"/>
            <a:ext cx="3494953" cy="2329969"/>
          </a:xfrm>
          <a:prstGeom prst="rect">
            <a:avLst/>
          </a:prstGeom>
        </p:spPr>
      </p:pic>
      <p:pic>
        <p:nvPicPr>
          <p:cNvPr id="25" name="Picture 24" descr="Chart&#10;&#10;Description automatically generated">
            <a:extLst>
              <a:ext uri="{FF2B5EF4-FFF2-40B4-BE49-F238E27FC236}">
                <a16:creationId xmlns:a16="http://schemas.microsoft.com/office/drawing/2014/main" id="{4BBE9295-0B14-46DA-9CBD-5B636349438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11697" y="3927973"/>
            <a:ext cx="3381241" cy="2254161"/>
          </a:xfrm>
          <a:prstGeom prst="rect">
            <a:avLst/>
          </a:prstGeom>
        </p:spPr>
      </p:pic>
      <p:sp>
        <p:nvSpPr>
          <p:cNvPr id="21" name="TextBox 20">
            <a:extLst>
              <a:ext uri="{FF2B5EF4-FFF2-40B4-BE49-F238E27FC236}">
                <a16:creationId xmlns:a16="http://schemas.microsoft.com/office/drawing/2014/main" id="{FE36F8AA-BF87-4D8E-BE26-CCD45D07710C}"/>
              </a:ext>
            </a:extLst>
          </p:cNvPr>
          <p:cNvSpPr txBox="1"/>
          <p:nvPr/>
        </p:nvSpPr>
        <p:spPr>
          <a:xfrm>
            <a:off x="6196158" y="1558229"/>
            <a:ext cx="2708851" cy="276999"/>
          </a:xfrm>
          <a:prstGeom prst="rect">
            <a:avLst/>
          </a:prstGeom>
          <a:noFill/>
          <a:ln>
            <a:noFill/>
          </a:ln>
        </p:spPr>
        <p:txBody>
          <a:bodyPr wrap="square" rtlCol="0">
            <a:spAutoFit/>
          </a:bodyPr>
          <a:lstStyle/>
          <a:p>
            <a:r>
              <a:rPr lang="en-US" sz="1200" dirty="0">
                <a:solidFill>
                  <a:srgbClr val="FF0000"/>
                </a:solidFill>
              </a:rPr>
              <a:t>Tm = Pseudo-critical temperature</a:t>
            </a:r>
            <a:endParaRPr lang="en-GB" sz="1200" dirty="0">
              <a:solidFill>
                <a:srgbClr val="FF0000"/>
              </a:solidFill>
            </a:endParaRPr>
          </a:p>
        </p:txBody>
      </p:sp>
      <p:cxnSp>
        <p:nvCxnSpPr>
          <p:cNvPr id="27" name="Straight Connector 26">
            <a:extLst>
              <a:ext uri="{FF2B5EF4-FFF2-40B4-BE49-F238E27FC236}">
                <a16:creationId xmlns:a16="http://schemas.microsoft.com/office/drawing/2014/main" id="{B2A4ED69-A604-43C0-B5BE-0AE10E882207}"/>
              </a:ext>
            </a:extLst>
          </p:cNvPr>
          <p:cNvCxnSpPr/>
          <p:nvPr/>
        </p:nvCxnSpPr>
        <p:spPr>
          <a:xfrm flipV="1">
            <a:off x="6392092" y="1811383"/>
            <a:ext cx="0" cy="3971108"/>
          </a:xfrm>
          <a:prstGeom prst="line">
            <a:avLst/>
          </a:prstGeom>
          <a:ln w="1905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D207449E-E146-4A14-9FA9-9345BAB9BF11}"/>
              </a:ext>
            </a:extLst>
          </p:cNvPr>
          <p:cNvSpPr/>
          <p:nvPr/>
        </p:nvSpPr>
        <p:spPr>
          <a:xfrm>
            <a:off x="6305550" y="1801858"/>
            <a:ext cx="469753" cy="3971108"/>
          </a:xfrm>
          <a:prstGeom prst="rect">
            <a:avLst/>
          </a:prstGeom>
          <a:solidFill>
            <a:schemeClr val="accent6">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8" name="Oval 27">
            <a:extLst>
              <a:ext uri="{FF2B5EF4-FFF2-40B4-BE49-F238E27FC236}">
                <a16:creationId xmlns:a16="http://schemas.microsoft.com/office/drawing/2014/main" id="{670277B0-FF13-4797-9B87-F2356506AE10}"/>
              </a:ext>
            </a:extLst>
          </p:cNvPr>
          <p:cNvSpPr/>
          <p:nvPr/>
        </p:nvSpPr>
        <p:spPr>
          <a:xfrm>
            <a:off x="2800350" y="3762374"/>
            <a:ext cx="104775" cy="117973"/>
          </a:xfrm>
          <a:prstGeom prst="ellipse">
            <a:avLst/>
          </a:prstGeom>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30" name="Straight Arrow Connector 29">
            <a:extLst>
              <a:ext uri="{FF2B5EF4-FFF2-40B4-BE49-F238E27FC236}">
                <a16:creationId xmlns:a16="http://schemas.microsoft.com/office/drawing/2014/main" id="{42EB57D0-C4F6-46E4-95BB-F22504C7009A}"/>
              </a:ext>
            </a:extLst>
          </p:cNvPr>
          <p:cNvCxnSpPr>
            <a:endCxn id="28" idx="1"/>
          </p:cNvCxnSpPr>
          <p:nvPr/>
        </p:nvCxnSpPr>
        <p:spPr>
          <a:xfrm>
            <a:off x="1704975" y="3219450"/>
            <a:ext cx="1110719" cy="56020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1C850582-5968-4181-9CBF-991BED3DF50E}"/>
              </a:ext>
            </a:extLst>
          </p:cNvPr>
          <p:cNvSpPr/>
          <p:nvPr/>
        </p:nvSpPr>
        <p:spPr>
          <a:xfrm>
            <a:off x="5362575" y="1197701"/>
            <a:ext cx="3542434" cy="351003"/>
          </a:xfrm>
          <a:prstGeom prst="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200" dirty="0">
                <a:solidFill>
                  <a:schemeClr val="tx1"/>
                </a:solidFill>
              </a:rPr>
              <a:t>Temperature of interest for room temperature detector cooling (+31 to +45 °C)</a:t>
            </a:r>
            <a:endParaRPr lang="en-GB" sz="1200" dirty="0">
              <a:solidFill>
                <a:schemeClr val="tx1"/>
              </a:solidFill>
            </a:endParaRPr>
          </a:p>
        </p:txBody>
      </p:sp>
      <p:sp>
        <p:nvSpPr>
          <p:cNvPr id="8" name="Title 4">
            <a:extLst>
              <a:ext uri="{FF2B5EF4-FFF2-40B4-BE49-F238E27FC236}">
                <a16:creationId xmlns:a16="http://schemas.microsoft.com/office/drawing/2014/main" id="{304B2A2A-77BA-B0D1-0A2E-2FBEB03C61DC}"/>
              </a:ext>
            </a:extLst>
          </p:cNvPr>
          <p:cNvSpPr txBox="1">
            <a:spLocks/>
          </p:cNvSpPr>
          <p:nvPr/>
        </p:nvSpPr>
        <p:spPr>
          <a:xfrm>
            <a:off x="-2077" y="913"/>
            <a:ext cx="9144000" cy="1206313"/>
          </a:xfrm>
          <a:prstGeom prst="rect">
            <a:avLst/>
          </a:prstGeom>
          <a:gradFill flip="none" rotWithShape="1">
            <a:gsLst>
              <a:gs pos="0">
                <a:schemeClr val="bg1"/>
              </a:gs>
              <a:gs pos="74000">
                <a:srgbClr val="44A7AB"/>
              </a:gs>
              <a:gs pos="83000">
                <a:srgbClr val="2C6B6E"/>
              </a:gs>
              <a:gs pos="100000">
                <a:srgbClr val="2C6B6E"/>
              </a:gs>
            </a:gsLst>
            <a:lin ang="0" scaled="1"/>
            <a:tileRect/>
          </a:gradFill>
        </p:spPr>
        <p:txBody>
          <a:bodyPr vert="horz" lIns="91440" tIns="45720" rIns="91440" bIns="45720" rtlCol="0" anchor="ctr">
            <a:normAutofit/>
          </a:bodyPr>
          <a:lstStyle>
            <a:lvl1pPr algn="l" defTabSz="685783" rtl="0" eaLnBrk="1" latinLnBrk="0" hangingPunct="1">
              <a:lnSpc>
                <a:spcPct val="90000"/>
              </a:lnSpc>
              <a:spcBef>
                <a:spcPct val="0"/>
              </a:spcBef>
              <a:buNone/>
              <a:defRPr sz="3300" b="1" kern="1200">
                <a:solidFill>
                  <a:schemeClr val="bg1"/>
                </a:solidFill>
                <a:latin typeface="+mj-lt"/>
                <a:ea typeface="+mj-ea"/>
                <a:cs typeface="+mj-cs"/>
              </a:defRPr>
            </a:lvl1pPr>
          </a:lstStyle>
          <a:p>
            <a:pPr algn="r"/>
            <a:r>
              <a:rPr lang="en-US" dirty="0"/>
              <a:t>The supercritical condition of CO</a:t>
            </a:r>
            <a:r>
              <a:rPr lang="en-US" baseline="-25000" dirty="0"/>
              <a:t>2</a:t>
            </a:r>
            <a:endParaRPr lang="en-GB" dirty="0"/>
          </a:p>
        </p:txBody>
      </p:sp>
      <p:sp>
        <p:nvSpPr>
          <p:cNvPr id="4" name="Date Placeholder 5">
            <a:extLst>
              <a:ext uri="{FF2B5EF4-FFF2-40B4-BE49-F238E27FC236}">
                <a16:creationId xmlns:a16="http://schemas.microsoft.com/office/drawing/2014/main" id="{1173DB75-7EEA-7E7B-6371-D98D63CF5A2E}"/>
              </a:ext>
            </a:extLst>
          </p:cNvPr>
          <p:cNvSpPr>
            <a:spLocks noGrp="1"/>
          </p:cNvSpPr>
          <p:nvPr>
            <p:ph type="dt" sz="half" idx="10"/>
          </p:nvPr>
        </p:nvSpPr>
        <p:spPr>
          <a:xfrm>
            <a:off x="236912" y="6424612"/>
            <a:ext cx="1916741" cy="433388"/>
          </a:xfrm>
        </p:spPr>
        <p:txBody>
          <a:bodyPr anchor="ctr"/>
          <a:lstStyle/>
          <a:p>
            <a:r>
              <a:rPr lang="en-US" dirty="0"/>
              <a:t>7 May 2025</a:t>
            </a:r>
            <a:endParaRPr lang="en-GB" dirty="0"/>
          </a:p>
        </p:txBody>
      </p:sp>
    </p:spTree>
    <p:extLst>
      <p:ext uri="{BB962C8B-B14F-4D97-AF65-F5344CB8AC3E}">
        <p14:creationId xmlns:p14="http://schemas.microsoft.com/office/powerpoint/2010/main" val="36721093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CF9767-F11D-832D-8CF0-29E5AB67B391}"/>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64C43649-BC92-89C0-3CF0-C7F243D58F91}"/>
              </a:ext>
            </a:extLst>
          </p:cNvPr>
          <p:cNvSpPr>
            <a:spLocks noGrp="1"/>
          </p:cNvSpPr>
          <p:nvPr>
            <p:ph type="ftr" sz="quarter" idx="11"/>
          </p:nvPr>
        </p:nvSpPr>
        <p:spPr/>
        <p:txBody>
          <a:bodyPr/>
          <a:lstStyle/>
          <a:p>
            <a:r>
              <a:rPr lang="en-US" dirty="0"/>
              <a:t>Supercritical refrigerants for detector applications</a:t>
            </a:r>
            <a:endParaRPr lang="en-GB" dirty="0"/>
          </a:p>
        </p:txBody>
      </p:sp>
      <p:sp>
        <p:nvSpPr>
          <p:cNvPr id="5" name="Slide Number Placeholder 4">
            <a:extLst>
              <a:ext uri="{FF2B5EF4-FFF2-40B4-BE49-F238E27FC236}">
                <a16:creationId xmlns:a16="http://schemas.microsoft.com/office/drawing/2014/main" id="{68CCE15B-E716-B6BC-B4DA-8DF8FEF266B7}"/>
              </a:ext>
            </a:extLst>
          </p:cNvPr>
          <p:cNvSpPr>
            <a:spLocks noGrp="1"/>
          </p:cNvSpPr>
          <p:nvPr>
            <p:ph type="sldNum" sz="quarter" idx="12"/>
          </p:nvPr>
        </p:nvSpPr>
        <p:spPr/>
        <p:txBody>
          <a:bodyPr/>
          <a:lstStyle/>
          <a:p>
            <a:fld id="{FC4456CD-832E-41F2-9893-C7650CCC5376}" type="slidenum">
              <a:rPr lang="en-GB" smtClean="0"/>
              <a:t>9</a:t>
            </a:fld>
            <a:endParaRPr lang="en-GB"/>
          </a:p>
        </p:txBody>
      </p:sp>
      <p:sp>
        <p:nvSpPr>
          <p:cNvPr id="6" name="Title 5">
            <a:extLst>
              <a:ext uri="{FF2B5EF4-FFF2-40B4-BE49-F238E27FC236}">
                <a16:creationId xmlns:a16="http://schemas.microsoft.com/office/drawing/2014/main" id="{8E7848BB-D69A-99DD-78CA-06FFB391DBF1}"/>
              </a:ext>
            </a:extLst>
          </p:cNvPr>
          <p:cNvSpPr>
            <a:spLocks noGrp="1"/>
          </p:cNvSpPr>
          <p:nvPr>
            <p:ph type="title"/>
          </p:nvPr>
        </p:nvSpPr>
        <p:spPr/>
        <p:txBody>
          <a:bodyPr/>
          <a:lstStyle/>
          <a:p>
            <a:endParaRPr lang="en-GB" dirty="0"/>
          </a:p>
        </p:txBody>
      </p:sp>
      <p:sp>
        <p:nvSpPr>
          <p:cNvPr id="4" name="Title 4">
            <a:extLst>
              <a:ext uri="{FF2B5EF4-FFF2-40B4-BE49-F238E27FC236}">
                <a16:creationId xmlns:a16="http://schemas.microsoft.com/office/drawing/2014/main" id="{EBA657A9-AEB7-74F1-9EBF-1E3396C90164}"/>
              </a:ext>
            </a:extLst>
          </p:cNvPr>
          <p:cNvSpPr txBox="1">
            <a:spLocks/>
          </p:cNvSpPr>
          <p:nvPr/>
        </p:nvSpPr>
        <p:spPr>
          <a:xfrm>
            <a:off x="-2077" y="913"/>
            <a:ext cx="9144000" cy="1213338"/>
          </a:xfrm>
          <a:prstGeom prst="rect">
            <a:avLst/>
          </a:prstGeom>
          <a:gradFill flip="none" rotWithShape="1">
            <a:gsLst>
              <a:gs pos="0">
                <a:schemeClr val="bg1"/>
              </a:gs>
              <a:gs pos="74000">
                <a:srgbClr val="44A7AB"/>
              </a:gs>
              <a:gs pos="83000">
                <a:srgbClr val="2C6B6E"/>
              </a:gs>
              <a:gs pos="100000">
                <a:srgbClr val="2C6B6E"/>
              </a:gs>
            </a:gsLst>
            <a:lin ang="0" scaled="1"/>
            <a:tileRect/>
          </a:gradFill>
        </p:spPr>
        <p:txBody>
          <a:bodyPr vert="horz" lIns="91440" tIns="45720" rIns="91440" bIns="45720" rtlCol="0" anchor="ctr">
            <a:normAutofit/>
          </a:bodyPr>
          <a:lstStyle>
            <a:lvl1pPr algn="l" defTabSz="685783" rtl="0" eaLnBrk="1" latinLnBrk="0" hangingPunct="1">
              <a:lnSpc>
                <a:spcPct val="90000"/>
              </a:lnSpc>
              <a:spcBef>
                <a:spcPct val="0"/>
              </a:spcBef>
              <a:buNone/>
              <a:defRPr sz="3300" b="1" kern="1200">
                <a:solidFill>
                  <a:schemeClr val="bg1"/>
                </a:solidFill>
                <a:latin typeface="+mj-lt"/>
                <a:ea typeface="+mj-ea"/>
                <a:cs typeface="+mj-cs"/>
              </a:defRPr>
            </a:lvl1pPr>
          </a:lstStyle>
          <a:p>
            <a:pPr algn="r"/>
            <a:r>
              <a:rPr lang="en-US" dirty="0"/>
              <a:t>sCO</a:t>
            </a:r>
            <a:r>
              <a:rPr lang="en-US" baseline="-25000" dirty="0"/>
              <a:t>2</a:t>
            </a:r>
            <a:r>
              <a:rPr lang="en-US" dirty="0"/>
              <a:t> is better than water (theoretical results)</a:t>
            </a:r>
            <a:endParaRPr lang="en-GB" dirty="0"/>
          </a:p>
        </p:txBody>
      </p:sp>
      <p:sp>
        <p:nvSpPr>
          <p:cNvPr id="19" name="Date Placeholder 5">
            <a:extLst>
              <a:ext uri="{FF2B5EF4-FFF2-40B4-BE49-F238E27FC236}">
                <a16:creationId xmlns:a16="http://schemas.microsoft.com/office/drawing/2014/main" id="{CDDF115D-E9C2-7D12-31FA-B53A5E284A6B}"/>
              </a:ext>
            </a:extLst>
          </p:cNvPr>
          <p:cNvSpPr>
            <a:spLocks noGrp="1"/>
          </p:cNvSpPr>
          <p:nvPr>
            <p:ph type="dt" sz="half" idx="10"/>
          </p:nvPr>
        </p:nvSpPr>
        <p:spPr>
          <a:xfrm>
            <a:off x="236912" y="6424612"/>
            <a:ext cx="1916741" cy="433388"/>
          </a:xfrm>
        </p:spPr>
        <p:txBody>
          <a:bodyPr anchor="ctr"/>
          <a:lstStyle/>
          <a:p>
            <a:r>
              <a:rPr lang="en-US" dirty="0"/>
              <a:t>7 May 2025</a:t>
            </a:r>
            <a:endParaRPr lang="en-GB" dirty="0"/>
          </a:p>
        </p:txBody>
      </p:sp>
      <p:pic>
        <p:nvPicPr>
          <p:cNvPr id="2" name="Picture 1">
            <a:extLst>
              <a:ext uri="{FF2B5EF4-FFF2-40B4-BE49-F238E27FC236}">
                <a16:creationId xmlns:a16="http://schemas.microsoft.com/office/drawing/2014/main" id="{9172EEA3-9F16-314C-4E0F-5B687FC75A30}"/>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4090" y="1655064"/>
            <a:ext cx="8914961" cy="2474659"/>
          </a:xfrm>
          <a:prstGeom prst="rect">
            <a:avLst/>
          </a:prstGeom>
          <a:noFill/>
        </p:spPr>
      </p:pic>
      <p:sp>
        <p:nvSpPr>
          <p:cNvPr id="10" name="TextBox 9">
            <a:extLst>
              <a:ext uri="{FF2B5EF4-FFF2-40B4-BE49-F238E27FC236}">
                <a16:creationId xmlns:a16="http://schemas.microsoft.com/office/drawing/2014/main" id="{F79B5583-2714-B0E8-1DD3-0DB343D27364}"/>
              </a:ext>
            </a:extLst>
          </p:cNvPr>
          <p:cNvSpPr txBox="1"/>
          <p:nvPr/>
        </p:nvSpPr>
        <p:spPr>
          <a:xfrm>
            <a:off x="361188" y="4304252"/>
            <a:ext cx="8581644" cy="1569660"/>
          </a:xfrm>
          <a:prstGeom prst="rect">
            <a:avLst/>
          </a:prstGeom>
          <a:noFill/>
        </p:spPr>
        <p:txBody>
          <a:bodyPr wrap="square">
            <a:spAutoFit/>
          </a:bodyPr>
          <a:lstStyle/>
          <a:p>
            <a:r>
              <a:rPr lang="en-GB" sz="2400" dirty="0"/>
              <a:t>Variation of several important thermophysical and transport properties of sCO2 with mass flux and pressure: a) heat capacity; b) density; c) thermal conductivity; d) dynamic viscosity (simulation at T = 33 °C, p = 80 bar)</a:t>
            </a:r>
          </a:p>
        </p:txBody>
      </p:sp>
    </p:spTree>
    <p:extLst>
      <p:ext uri="{BB962C8B-B14F-4D97-AF65-F5344CB8AC3E}">
        <p14:creationId xmlns:p14="http://schemas.microsoft.com/office/powerpoint/2010/main" val="2636972599"/>
      </p:ext>
    </p:extLst>
  </p:cSld>
  <p:clrMapOvr>
    <a:masterClrMapping/>
  </p:clrMapOvr>
</p:sld>
</file>

<file path=ppt/theme/theme1.xml><?xml version="1.0" encoding="utf-8"?>
<a:theme xmlns:a="http://schemas.openxmlformats.org/drawingml/2006/main" name="Office Theme">
  <a:themeElements>
    <a:clrScheme name="AIDA-2020">
      <a:dk1>
        <a:srgbClr val="171A6C"/>
      </a:dk1>
      <a:lt1>
        <a:srgbClr val="FFFFFF"/>
      </a:lt1>
      <a:dk2>
        <a:srgbClr val="FFFFFF"/>
      </a:dk2>
      <a:lt2>
        <a:srgbClr val="FFFFFF"/>
      </a:lt2>
      <a:accent1>
        <a:srgbClr val="171A6C"/>
      </a:accent1>
      <a:accent2>
        <a:srgbClr val="4246D6"/>
      </a:accent2>
      <a:accent3>
        <a:srgbClr val="8789E5"/>
      </a:accent3>
      <a:accent4>
        <a:srgbClr val="C0C2F1"/>
      </a:accent4>
      <a:accent5>
        <a:srgbClr val="F2B53C"/>
      </a:accent5>
      <a:accent6>
        <a:srgbClr val="F9DDA5"/>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IDA-2020_PowerPoint template-master file" id="{9FCF5474-3BEE-4A2F-8627-4954CBBE91E0}" vid="{25C60E07-C0BA-4867-868D-16DD711DE68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1297D64DC01694398705FD739D63467" ma:contentTypeVersion="0" ma:contentTypeDescription="Create a new document." ma:contentTypeScope="" ma:versionID="d74227126e935054d2e2cd3ed0e1fd9f">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1AEB554-AD36-43C8-9DF6-A08380DEEEAE}">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ABC118D4-9A13-4030-884E-F0CE0D4135A2}">
  <ds:schemaRefs>
    <ds:schemaRef ds:uri="http://schemas.microsoft.com/sharepoint/v3/contenttype/forms"/>
  </ds:schemaRefs>
</ds:datastoreItem>
</file>

<file path=customXml/itemProps3.xml><?xml version="1.0" encoding="utf-8"?>
<ds:datastoreItem xmlns:ds="http://schemas.openxmlformats.org/officeDocument/2006/customXml" ds:itemID="{643D2B95-5EFD-46AE-B4B7-481492F7644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AIDA-2020_PowerPoint template-master file</Template>
  <TotalTime>2807</TotalTime>
  <Words>1776</Words>
  <Application>Microsoft Office PowerPoint</Application>
  <PresentationFormat>On-screen Show (4:3)</PresentationFormat>
  <Paragraphs>211</Paragraphs>
  <Slides>14</Slides>
  <Notes>14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Aptos</vt:lpstr>
      <vt:lpstr>Arial</vt:lpstr>
      <vt:lpstr>Calibri</vt:lpstr>
      <vt:lpstr>Calibri Light</vt:lpstr>
      <vt:lpstr>Symbol</vt:lpstr>
      <vt:lpstr>Times New Roman</vt:lpstr>
      <vt:lpstr>Office Theme</vt:lpstr>
      <vt:lpstr>AIDAinnova Final Annual Meeting</vt:lpstr>
      <vt:lpstr>Natural fluids considered</vt:lpstr>
      <vt:lpstr>PowerPoint Presentation</vt:lpstr>
      <vt:lpstr>PowerPoint Presentation</vt:lpstr>
      <vt:lpstr>PowerPoint Presentation</vt:lpstr>
      <vt:lpstr>PowerPoint Presentation</vt:lpstr>
      <vt:lpstr>PowerPoint Presentation</vt:lpstr>
      <vt:lpstr>The supercritical condition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Sabrina El Yacoubi</dc:creator>
  <cp:lastModifiedBy>Paolo Petagna</cp:lastModifiedBy>
  <cp:revision>71</cp:revision>
  <dcterms:created xsi:type="dcterms:W3CDTF">2016-05-09T08:38:51Z</dcterms:created>
  <dcterms:modified xsi:type="dcterms:W3CDTF">2025-05-06T11:06:07Z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0x010100C1297D64DC01694398705FD739D63467</vt:lpwstr>
  </property>
</Properties>
</file>