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763" r:id="rId4"/>
  </p:sldMasterIdLst>
  <p:notesMasterIdLst>
    <p:notesMasterId r:id="rId52"/>
  </p:notesMasterIdLst>
  <p:handoutMasterIdLst>
    <p:handoutMasterId r:id="rId53"/>
  </p:handoutMasterIdLst>
  <p:sldIdLst>
    <p:sldId id="256" r:id="rId5"/>
    <p:sldId id="262" r:id="rId6"/>
    <p:sldId id="266" r:id="rId7"/>
    <p:sldId id="419" r:id="rId8"/>
    <p:sldId id="451" r:id="rId9"/>
    <p:sldId id="279" r:id="rId10"/>
    <p:sldId id="415" r:id="rId11"/>
    <p:sldId id="427" r:id="rId12"/>
    <p:sldId id="428" r:id="rId13"/>
    <p:sldId id="463" r:id="rId14"/>
    <p:sldId id="282" r:id="rId15"/>
    <p:sldId id="283" r:id="rId16"/>
    <p:sldId id="285" r:id="rId17"/>
    <p:sldId id="289" r:id="rId18"/>
    <p:sldId id="437" r:id="rId19"/>
    <p:sldId id="294" r:id="rId20"/>
    <p:sldId id="460" r:id="rId21"/>
    <p:sldId id="444" r:id="rId22"/>
    <p:sldId id="257" r:id="rId23"/>
    <p:sldId id="258" r:id="rId24"/>
    <p:sldId id="445" r:id="rId25"/>
    <p:sldId id="261" r:id="rId26"/>
    <p:sldId id="446" r:id="rId27"/>
    <p:sldId id="462" r:id="rId28"/>
    <p:sldId id="461" r:id="rId29"/>
    <p:sldId id="269" r:id="rId30"/>
    <p:sldId id="263" r:id="rId31"/>
    <p:sldId id="411" r:id="rId32"/>
    <p:sldId id="425" r:id="rId33"/>
    <p:sldId id="272" r:id="rId34"/>
    <p:sldId id="273" r:id="rId35"/>
    <p:sldId id="274" r:id="rId36"/>
    <p:sldId id="275" r:id="rId37"/>
    <p:sldId id="276" r:id="rId38"/>
    <p:sldId id="450" r:id="rId39"/>
    <p:sldId id="277" r:id="rId40"/>
    <p:sldId id="441" r:id="rId41"/>
    <p:sldId id="452" r:id="rId42"/>
    <p:sldId id="453" r:id="rId43"/>
    <p:sldId id="454" r:id="rId44"/>
    <p:sldId id="455" r:id="rId45"/>
    <p:sldId id="456" r:id="rId46"/>
    <p:sldId id="457" r:id="rId47"/>
    <p:sldId id="458" r:id="rId48"/>
    <p:sldId id="459" r:id="rId49"/>
    <p:sldId id="442" r:id="rId50"/>
    <p:sldId id="286" r:id="rId51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PPT" id="{ECF76655-11BA-3942-A641-D5947D75A14F}">
          <p14:sldIdLst>
            <p14:sldId id="256"/>
          </p14:sldIdLst>
        </p14:section>
        <p14:section name="Task 2.1 WP Coordination" id="{74454165-2C73-E149-B4B3-A70F98B0CC10}">
          <p14:sldIdLst>
            <p14:sldId id="262"/>
            <p14:sldId id="266"/>
            <p14:sldId id="419"/>
            <p14:sldId id="451"/>
            <p14:sldId id="279"/>
            <p14:sldId id="415"/>
          </p14:sldIdLst>
        </p14:section>
        <p14:section name="Task 2.2 Communication" id="{22B111A3-E7F6-7A47-8A2D-BD2AE75DA5B2}">
          <p14:sldIdLst>
            <p14:sldId id="427"/>
            <p14:sldId id="428"/>
            <p14:sldId id="463"/>
            <p14:sldId id="282"/>
            <p14:sldId id="283"/>
            <p14:sldId id="285"/>
          </p14:sldIdLst>
        </p14:section>
        <p14:section name="Task 2.3 Careers of ECRs" id="{2207FD2A-C5E7-9D44-B3D1-698D9701987D}">
          <p14:sldIdLst>
            <p14:sldId id="289"/>
            <p14:sldId id="437"/>
            <p14:sldId id="294"/>
            <p14:sldId id="460"/>
            <p14:sldId id="444"/>
            <p14:sldId id="257"/>
            <p14:sldId id="258"/>
            <p14:sldId id="445"/>
            <p14:sldId id="261"/>
            <p14:sldId id="446"/>
            <p14:sldId id="462"/>
            <p14:sldId id="461"/>
            <p14:sldId id="269"/>
          </p14:sldIdLst>
        </p14:section>
        <p14:section name="Task 2.4 Industrial relations &amp; KT" id="{D7146375-E47C-8844-B531-3EDB68D8D35F}">
          <p14:sldIdLst>
            <p14:sldId id="263"/>
            <p14:sldId id="411"/>
            <p14:sldId id="425"/>
            <p14:sldId id="272"/>
            <p14:sldId id="273"/>
            <p14:sldId id="274"/>
            <p14:sldId id="275"/>
            <p14:sldId id="276"/>
            <p14:sldId id="450"/>
            <p14:sldId id="277"/>
            <p14:sldId id="441"/>
            <p14:sldId id="452"/>
            <p14:sldId id="453"/>
            <p14:sldId id="454"/>
            <p14:sldId id="455"/>
            <p14:sldId id="456"/>
            <p14:sldId id="457"/>
            <p14:sldId id="458"/>
            <p14:sldId id="459"/>
            <p14:sldId id="442"/>
            <p14:sldId id="286"/>
          </p14:sldIdLst>
        </p14:section>
        <p14:section name="Extra slides" id="{C152C4E3-CDFC-7749-AD94-269F254AE2B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rina El Yacoubi" initials="SEY" lastIdx="7" clrIdx="0">
    <p:extLst>
      <p:ext uri="{19B8F6BF-5375-455C-9EA6-DF929625EA0E}">
        <p15:presenceInfo xmlns:p15="http://schemas.microsoft.com/office/powerpoint/2012/main" userId="S-1-5-21-1526224874-1540688658-1361462980-1974729" providerId="AD"/>
      </p:ext>
    </p:extLst>
  </p:cmAuthor>
  <p:cmAuthor id="2" name="Sabrina El Yacoubi" initials="SY" lastIdx="1" clrIdx="1">
    <p:extLst>
      <p:ext uri="{19B8F6BF-5375-455C-9EA6-DF929625EA0E}">
        <p15:presenceInfo xmlns:p15="http://schemas.microsoft.com/office/powerpoint/2012/main" userId="ud3nRFBvB0WWVGdTxLLlz3ttmewHZckquIdrs64ApnY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41D"/>
    <a:srgbClr val="44A8AB"/>
    <a:srgbClr val="9ECCD6"/>
    <a:srgbClr val="C8DCEB"/>
    <a:srgbClr val="330457"/>
    <a:srgbClr val="C3E4E5"/>
    <a:srgbClr val="FD5924"/>
    <a:srgbClr val="67B8BA"/>
    <a:srgbClr val="5775BD"/>
    <a:srgbClr val="0E75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2493" autoAdjust="0"/>
  </p:normalViewPr>
  <p:slideViewPr>
    <p:cSldViewPr snapToObjects="1" showGuides="1">
      <p:cViewPr varScale="1">
        <p:scale>
          <a:sx n="112" d="100"/>
          <a:sy n="112" d="100"/>
        </p:scale>
        <p:origin x="640" y="18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ern.ch\dfs\Departments\IPT\Groups\KT\6.%20Non-%20or%20Pre-TTcases\EC%20Projects\Horizon%202020\AIDAinnova\Survey\AIDAinnova%20WP2%20Developments%20Survey(1-37)%20(1)%20(version%201)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cern.ch\dfs\Departments\IPT\Groups\KT\6.%20Non-%20or%20Pre-TTcases\EC%20Projects\Horizon%202020\AIDAinnova\Survey\AIDAinnova%20WP2%20Developments%20Survey(1-37)%20(1)%20(version%20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FFCB-5B4E-851A-3FEF32B8CE30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FFCB-5B4E-851A-3FEF32B8CE3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Sheet8!$A$8:$A$9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Sheet8!$B$8:$B$9</c:f>
              <c:numCache>
                <c:formatCode>General</c:formatCode>
                <c:ptCount val="2"/>
                <c:pt idx="0">
                  <c:v>24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FCB-5B4E-851A-3FEF32B8CE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8A29-074A-8EAF-703E56DFD48B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8A29-074A-8EAF-703E56DFD48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Sheet4!$A$8:$A$9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Sheet4!$B$8:$B$9</c:f>
              <c:numCache>
                <c:formatCode>General</c:formatCode>
                <c:ptCount val="2"/>
                <c:pt idx="0">
                  <c:v>16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A29-074A-8EAF-703E56DFD4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50000"/>
                </a:schemeClr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06/05/2025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06/05/2025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07D5A-B9C0-5B5B-5FC1-A76867DF6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8AF46F7-86D1-92D6-389F-BAD3D37ACD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0CBADB2-68E0-30EC-4D39-D50634FB0B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D4B68E1-95B9-59C0-5605-F4289EE60F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034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237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4B162-C07F-A50A-3AA2-635F0862A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13E3ED-399F-3336-36C6-AEF05D5916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85E057-7EEC-42FB-DA43-85A625226E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1A864B-33B8-1306-6163-D65EB7C4AA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86193-BFC4-4DD8-9A58-61054CAB6EC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243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799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Maybe we can get a better pic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709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8C25202-513A-F241-BC9A-12E450CC604D}"/>
              </a:ext>
            </a:extLst>
          </p:cNvPr>
          <p:cNvSpPr/>
          <p:nvPr userDrawn="1"/>
        </p:nvSpPr>
        <p:spPr>
          <a:xfrm>
            <a:off x="0" y="6165304"/>
            <a:ext cx="12192000" cy="692696"/>
          </a:xfrm>
          <a:prstGeom prst="rect">
            <a:avLst/>
          </a:prstGeom>
          <a:gradFill flip="none" rotWithShape="1">
            <a:gsLst>
              <a:gs pos="0">
                <a:srgbClr val="44A8AB"/>
              </a:gs>
              <a:gs pos="55000">
                <a:srgbClr val="67B8BA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BA7DC4D-3692-8648-A1AE-77520B4FB72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484783"/>
            <a:ext cx="9144000" cy="2025179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330457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7767324-9BE7-634F-A8BE-800E3F221D4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2671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7C5BDF4-4D36-3046-92EA-B65F38FD4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C41B15B0-CFBC-EB45-9041-33D6F7AD26E6}" type="datetime1">
              <a:rPr lang="de-CH" smtClean="0"/>
              <a:t>06.05.25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DB21E3-608F-374F-AEEF-2E4BB786F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BBC626-8310-AD4C-9B5E-FFF13344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AFAA69-9CF0-9645-8C08-4E7AFEC54ED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C3E784D8-E255-DF4B-A617-C048304707A6}"/>
              </a:ext>
            </a:extLst>
          </p:cNvPr>
          <p:cNvGrpSpPr/>
          <p:nvPr userDrawn="1"/>
        </p:nvGrpSpPr>
        <p:grpSpPr>
          <a:xfrm>
            <a:off x="1670824" y="5711786"/>
            <a:ext cx="8601641" cy="354339"/>
            <a:chOff x="1670824" y="5711786"/>
            <a:chExt cx="8601641" cy="354339"/>
          </a:xfrm>
        </p:grpSpPr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BD8F8F29-2FD2-4146-95F8-2D268EB0FDD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225641" y="5765844"/>
              <a:ext cx="8046824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>
                      <a:alpha val="39999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sz="1000" b="0" i="0" dirty="0">
                  <a:solidFill>
                    <a:srgbClr val="444444"/>
                  </a:solidFill>
                  <a:effectLst/>
                </a:rPr>
                <a:t>This project has received funding from the European Union’s Horizon 2020 research and innovation programme under grant agreement No 101004761.</a:t>
              </a:r>
              <a:endParaRPr lang="en-GB" sz="1000" i="0" dirty="0"/>
            </a:p>
          </p:txBody>
        </p:sp>
        <p:pic>
          <p:nvPicPr>
            <p:cNvPr id="9" name="Picture 9">
              <a:extLst>
                <a:ext uri="{FF2B5EF4-FFF2-40B4-BE49-F238E27FC236}">
                  <a16:creationId xmlns:a16="http://schemas.microsoft.com/office/drawing/2014/main" id="{8A83633D-7E98-EF4E-A662-435E6EA415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1670824" y="5711786"/>
              <a:ext cx="531283" cy="354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0536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CB3CFDFB-DADD-2741-B3AE-ECF11CC5DBBF}" type="datetime1">
              <a:rPr lang="de-CH" smtClean="0"/>
              <a:t>06.05.25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0"/>
          <p:cNvSpPr>
            <a:spLocks noGrp="1"/>
          </p:cNvSpPr>
          <p:nvPr>
            <p:ph type="title"/>
          </p:nvPr>
        </p:nvSpPr>
        <p:spPr>
          <a:xfrm>
            <a:off x="4742400" y="33563"/>
            <a:ext cx="7128176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315886" y="6424613"/>
            <a:ext cx="197575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z="1100" smtClean="0"/>
              <a:pPr/>
              <a:t>6 May 2025</a:t>
            </a:fld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596346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885" y="1290182"/>
            <a:ext cx="11554691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" y="6356350"/>
            <a:ext cx="12191999" cy="501650"/>
          </a:xfrm>
        </p:spPr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5886" y="6424613"/>
            <a:ext cx="2308297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fld id="{CF608A68-403A-424A-B1CF-69041BB4B7DA}" type="datetime1">
              <a:rPr lang="de-CH" smtClean="0"/>
              <a:t>06.05.25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5377841" y="1"/>
            <a:ext cx="6674227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022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5EDE799-29C7-47B3-9503-2B67CC8FAEF7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375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2"/>
          </p:nvPr>
        </p:nvSpPr>
        <p:spPr/>
        <p:txBody>
          <a:bodyPr/>
          <a:lstStyle/>
          <a:p>
            <a:fld id="{EDA2A3D1-83FF-40F9-8941-BF158B9B618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0106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315885" y="1290182"/>
            <a:ext cx="11554691" cy="4886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8258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  <a:defRPr b="0">
                <a:solidFill>
                  <a:srgbClr val="171A6C"/>
                </a:solidFill>
              </a:defRPr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800"/>
              <a:buChar char="•"/>
              <a:defRPr b="0">
                <a:solidFill>
                  <a:srgbClr val="171A6C"/>
                </a:solidFill>
              </a:defRPr>
            </a:lvl2pPr>
            <a:lvl3pPr marL="1828754" lvl="2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500"/>
              <a:buChar char="•"/>
              <a:defRPr b="0">
                <a:solidFill>
                  <a:srgbClr val="171A6C"/>
                </a:solidFill>
              </a:defRPr>
            </a:lvl3pPr>
            <a:lvl4pPr marL="2438339" lvl="3" indent="-4190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4pPr>
            <a:lvl5pPr marL="3047924" lvl="4" indent="-4190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1" y="6356351"/>
            <a:ext cx="12192004" cy="501651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11237428" y="6356351"/>
            <a:ext cx="954577" cy="501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5377841" y="1"/>
            <a:ext cx="6674227" cy="1077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4184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389D423-4A74-3346-9BEA-98305ED183BE}"/>
              </a:ext>
            </a:extLst>
          </p:cNvPr>
          <p:cNvSpPr/>
          <p:nvPr userDrawn="1"/>
        </p:nvSpPr>
        <p:spPr>
          <a:xfrm>
            <a:off x="0" y="6165304"/>
            <a:ext cx="12192000" cy="692696"/>
          </a:xfrm>
          <a:prstGeom prst="rect">
            <a:avLst/>
          </a:prstGeom>
          <a:gradFill flip="none" rotWithShape="1">
            <a:gsLst>
              <a:gs pos="0">
                <a:srgbClr val="44A8AB"/>
              </a:gs>
              <a:gs pos="55000">
                <a:srgbClr val="67B8BA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AA7DEEF-6A74-314B-9DB3-957253D298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1744" y="332656"/>
            <a:ext cx="7562056" cy="615603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2C5EE8-A2ED-C843-A8D4-A97CFC93D1D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56443"/>
            <a:ext cx="10515600" cy="4672336"/>
          </a:xfrm>
        </p:spPr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AFEF05-3487-C84D-9807-91389D999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16DB-BA5E-6940-863C-8315934C0849}" type="datetime1">
              <a:rPr lang="de-CH" smtClean="0"/>
              <a:t>06.05.25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4510EB-136A-5B47-9A26-4D3110E5A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ADB04F-73B7-094F-9F37-ABD1F9801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465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A7092B-7A07-CB43-978D-A3D762635E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330457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2CC3E9-7FB2-B342-A491-5F0800E994F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4A8AB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CC146D-5A80-CA4C-995A-727A55AAD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30B5E-8FB1-AA47-A85D-24907DC86CDE}" type="datetime1">
              <a:rPr lang="de-CH" smtClean="0"/>
              <a:t>06.05.25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8ED461-B2BD-0E4E-98B1-9B137898C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86D4E5C-5CD5-4A4B-A12F-696AD7179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63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71FDD8-B64B-9A4D-B85E-060193C179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1400" y="365125"/>
            <a:ext cx="7772400" cy="583135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Click to add title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DD2A13-CB8C-4F43-82FF-E9442FE71F1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340769"/>
            <a:ext cx="5181600" cy="4608512"/>
          </a:xfrm>
        </p:spPr>
        <p:txBody>
          <a:bodyPr/>
          <a:lstStyle/>
          <a:p>
            <a:r>
              <a:rPr lang="en-GB" noProof="0" dirty="0"/>
              <a:t>Click to add element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1B7F6A1-29B3-5145-9DA3-9CF5CB6F1EC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340769"/>
            <a:ext cx="5181600" cy="460851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Click to add element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749DDF-E84D-E944-BBF3-C2CAE2FB6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356C-F372-8349-A948-25EBC68D552A}" type="datetime1">
              <a:rPr lang="de-CH" noProof="0" smtClean="0"/>
              <a:t>06.05.25</a:t>
            </a:fld>
            <a:endParaRPr lang="en-GB" noProof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A567EC-7323-BC41-A810-B2F1EF9E0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2nd Annual Meeting - WP2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E1FC7D-0F6B-1E4E-A325-558DCD9C4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55265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06EDEF-DC96-DC41-B7B9-8515C8B23B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1400" y="365125"/>
            <a:ext cx="7773988" cy="58313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435841F-1BE1-AD42-B398-1DE09229355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340769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4C80B2-8D10-EE49-B988-086A3A21D7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164681"/>
            <a:ext cx="5157787" cy="385660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element</a:t>
            </a:r>
            <a:endParaRPr lang="en-GB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49B238D-B28C-6748-926F-D7E9216AB66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340769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43203C-D4FE-B640-AA2A-7E50163D437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164681"/>
            <a:ext cx="5183188" cy="385660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element</a:t>
            </a:r>
            <a:endParaRPr lang="en-GB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A7630FA-AB29-B64C-A106-40F46E1BE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811C-4757-1F43-A73D-2965ECAE3A73}" type="datetime1">
              <a:rPr lang="de-CH" smtClean="0"/>
              <a:t>06.05.25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62FAB7E-1D1B-2E4F-B95B-224B847E1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7539CA2-59BD-C743-9AC8-8661B482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588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1DDB3E-BFB7-5A4B-8511-68DA077526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1400" y="365125"/>
            <a:ext cx="7772400" cy="58313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F1EC270-3626-DF44-A1BF-82D1A841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82B4-8BE0-3742-BE29-E1690D135BD5}" type="datetime1">
              <a:rPr lang="de-CH" smtClean="0"/>
              <a:t>06.05.25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8757B0-816B-6E4A-950E-EB88FBCC9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E10365-E083-5848-9033-A6D0B5EDC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19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7BD62B8-283D-8C49-9025-C80FAA494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84922-DF90-3E47-897E-1AA74C3E105D}" type="datetime1">
              <a:rPr lang="de-CH" smtClean="0"/>
              <a:t>06.05.25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E4558BE-286A-7F47-9A15-9CC10EC04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E6DCDFD-8DFB-E64C-AE43-095BBD526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55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0C7BA5-D12E-F64C-B71B-E0F6C2090A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268760"/>
            <a:ext cx="3932237" cy="110914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1">
                <a:solidFill>
                  <a:srgbClr val="44A8AB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449E6A-334B-A148-B107-AEFFD7F9687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1268760"/>
            <a:ext cx="6172200" cy="4592290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element</a:t>
            </a:r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DE9788-2C16-AD46-A925-B44F76D5771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377900"/>
            <a:ext cx="3932237" cy="3491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1F2729-629D-2D4D-A551-A02B8A939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2A142-599C-7843-84F8-5437774FE06C}" type="datetime1">
              <a:rPr lang="de-CH" smtClean="0"/>
              <a:t>06.05.25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978F94-D3DF-2F4A-9B1B-E2594F6C7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9A27464-C951-8446-95B4-9771D031A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249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0C7BA5-D12E-F64C-B71B-E0F6C2090A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268760"/>
            <a:ext cx="3932237" cy="110914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1">
                <a:solidFill>
                  <a:srgbClr val="44A8AB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DE9788-2C16-AD46-A925-B44F76D5771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377900"/>
            <a:ext cx="3932237" cy="3491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1F2729-629D-2D4D-A551-A02B8A939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3B1B-4A61-A54C-BB2C-92BDFBE626A1}" type="datetime1">
              <a:rPr lang="de-CH" smtClean="0"/>
              <a:t>06.05.25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978F94-D3DF-2F4A-9B1B-E2594F6C7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9A27464-C951-8446-95B4-9771D031A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2BC4479-0BC6-8C4F-B159-41D54137362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83188" y="1268760"/>
            <a:ext cx="6172200" cy="4592290"/>
          </a:xfrm>
          <a:custGeom>
            <a:avLst/>
            <a:gdLst>
              <a:gd name="connsiteX0" fmla="*/ 0 w 6172200"/>
              <a:gd name="connsiteY0" fmla="*/ 0 h 4592290"/>
              <a:gd name="connsiteX1" fmla="*/ 6172200 w 6172200"/>
              <a:gd name="connsiteY1" fmla="*/ 0 h 4592290"/>
              <a:gd name="connsiteX2" fmla="*/ 6172200 w 6172200"/>
              <a:gd name="connsiteY2" fmla="*/ 4592290 h 4592290"/>
              <a:gd name="connsiteX3" fmla="*/ 0 w 6172200"/>
              <a:gd name="connsiteY3" fmla="*/ 4592290 h 4592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4592290">
                <a:moveTo>
                  <a:pt x="0" y="0"/>
                </a:moveTo>
                <a:lnTo>
                  <a:pt x="6172200" y="0"/>
                </a:lnTo>
                <a:lnTo>
                  <a:pt x="6172200" y="4592290"/>
                </a:lnTo>
                <a:lnTo>
                  <a:pt x="0" y="45922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image</a:t>
            </a:r>
          </a:p>
        </p:txBody>
      </p:sp>
    </p:spTree>
    <p:extLst>
      <p:ext uri="{BB962C8B-B14F-4D97-AF65-F5344CB8AC3E}">
        <p14:creationId xmlns:p14="http://schemas.microsoft.com/office/powerpoint/2010/main" val="2533308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44154FA-A15C-F44F-8DE4-AB27D74A4A91}"/>
              </a:ext>
            </a:extLst>
          </p:cNvPr>
          <p:cNvSpPr/>
          <p:nvPr userDrawn="1"/>
        </p:nvSpPr>
        <p:spPr>
          <a:xfrm>
            <a:off x="0" y="6165304"/>
            <a:ext cx="12192000" cy="692696"/>
          </a:xfrm>
          <a:prstGeom prst="rect">
            <a:avLst/>
          </a:prstGeom>
          <a:gradFill flip="none" rotWithShape="1">
            <a:gsLst>
              <a:gs pos="0">
                <a:srgbClr val="44A8AB"/>
              </a:gs>
              <a:gs pos="55000">
                <a:srgbClr val="67B8BA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AD0EF695-6128-E347-B99C-66B7D54EA64A}"/>
              </a:ext>
            </a:extLst>
          </p:cNvPr>
          <p:cNvSpPr txBox="1"/>
          <p:nvPr userDrawn="1"/>
        </p:nvSpPr>
        <p:spPr>
          <a:xfrm>
            <a:off x="2711624" y="0"/>
            <a:ext cx="9480376" cy="116539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endParaRPr lang="en-GB"/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id="{564F18A7-154F-0A45-AD38-561C700DD6A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68" y="-3532"/>
            <a:ext cx="2603864" cy="1172459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AC9BD5A-09C1-724D-BDC0-FE98DAF93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292461"/>
            <a:ext cx="7772400" cy="583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B8A19F-C82F-BD4B-B4AF-2227FC316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56443"/>
            <a:ext cx="10515600" cy="4672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9442E4-DA79-DE40-AE0C-43DBD94712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D2AF8CB-887B-2B45-B8AC-4E29BF7209CC}" type="datetime1">
              <a:rPr lang="de-CH" smtClean="0"/>
              <a:t>06.05.25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A5FFAC-FB56-BE40-BFB7-CC32EC313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2nd Annual Meeting - WP2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6388E2-E14C-7F45-948D-3F4169A58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6AFAA69-9CF0-9645-8C08-4E7AFEC54ED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92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9" r:id="rId14"/>
  </p:sldLayoutIdLst>
  <p:hf hd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2B53C"/>
        </a:buClr>
        <a:buFont typeface="Arial" panose="020B0604020202020204" pitchFamily="34" charset="0"/>
        <a:buChar char="•"/>
        <a:defRPr sz="2800" kern="1200">
          <a:solidFill>
            <a:srgbClr val="330457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2B53C"/>
        </a:buClr>
        <a:buFont typeface="Arial" panose="020B0604020202020204" pitchFamily="34" charset="0"/>
        <a:buChar char="•"/>
        <a:defRPr sz="2400" kern="1200">
          <a:solidFill>
            <a:srgbClr val="330457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2B53C"/>
        </a:buClr>
        <a:buFont typeface="Arial" panose="020B0604020202020204" pitchFamily="34" charset="0"/>
        <a:buChar char="•"/>
        <a:defRPr sz="2000" kern="1200">
          <a:solidFill>
            <a:srgbClr val="330457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2B53C"/>
        </a:buClr>
        <a:buFont typeface="Arial" panose="020B0604020202020204" pitchFamily="34" charset="0"/>
        <a:buChar char="•"/>
        <a:defRPr sz="1800" kern="1200">
          <a:solidFill>
            <a:srgbClr val="330457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2B53C"/>
        </a:buClr>
        <a:buFont typeface="Arial" panose="020B0604020202020204" pitchFamily="34" charset="0"/>
        <a:buChar char="•"/>
        <a:defRPr sz="1800" kern="1200">
          <a:solidFill>
            <a:srgbClr val="33045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tiff"/><Relationship Id="rId5" Type="http://schemas.openxmlformats.org/officeDocument/2006/relationships/image" Target="../media/image21.png"/><Relationship Id="rId4" Type="http://schemas.openxmlformats.org/officeDocument/2006/relationships/image" Target="../media/image20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idainnova.web.cern.ch/aidainnova-connects-industry-big-science-business-forum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infn.it/event/41033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s://indico.cern.ch/event/1441944/timetable/?view=standard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41944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Vg6g9VWar-AwmL231u5mfwfkynhZE2oBRgu7nuuCA4M/edit?usp=sharing" TargetMode="Externa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3BEAFD-77B8-2642-B22C-0C48C42EB5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t">
            <a:normAutofit/>
          </a:bodyPr>
          <a:lstStyle/>
          <a:p>
            <a:r>
              <a:rPr lang="en-GB" b="1" dirty="0" err="1"/>
              <a:t>AIDAinnova</a:t>
            </a:r>
            <a:r>
              <a:rPr lang="en-GB" b="1" dirty="0"/>
              <a:t> Annual Meeting</a:t>
            </a:r>
            <a:br>
              <a:rPr lang="en-GB" dirty="0"/>
            </a:br>
            <a:r>
              <a:rPr lang="en-GB" sz="2000" i="1" dirty="0"/>
              <a:t>6th May 2025</a:t>
            </a:r>
            <a:br>
              <a:rPr lang="en-GB" sz="2000" i="1" dirty="0"/>
            </a:br>
            <a:r>
              <a:rPr lang="en-GB" sz="2000" i="1" dirty="0"/>
              <a:t>CERN</a:t>
            </a:r>
            <a:endParaRPr lang="en-GB" i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4ACFCA-DB65-4A4A-B310-971253F30B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000" b="1" dirty="0"/>
              <a:t>WP2</a:t>
            </a:r>
            <a:br>
              <a:rPr lang="en-GB" sz="2000" b="1" dirty="0"/>
            </a:br>
            <a:r>
              <a:rPr lang="en-GB" sz="2000" b="1" dirty="0"/>
              <a:t>Communication, Outreach and Knowledge Transfer</a:t>
            </a:r>
          </a:p>
          <a:p>
            <a:r>
              <a:rPr lang="en-GB" sz="1900" u="sng" dirty="0"/>
              <a:t>Ana Rita Pinho </a:t>
            </a:r>
            <a:r>
              <a:rPr lang="en-GB" sz="1900" dirty="0"/>
              <a:t>(CERN), Ana </a:t>
            </a:r>
            <a:r>
              <a:rPr lang="en-GB" sz="1900" dirty="0" err="1"/>
              <a:t>Dorda</a:t>
            </a:r>
            <a:r>
              <a:rPr lang="en-GB" sz="1900" dirty="0"/>
              <a:t> (CERN), Anne Dabrowski (CERN), </a:t>
            </a:r>
            <a:r>
              <a:rPr lang="en-US" sz="19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Beatrice </a:t>
            </a:r>
            <a:r>
              <a:rPr lang="en-US" sz="19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Mandelli</a:t>
            </a:r>
            <a:r>
              <a:rPr lang="en-US" sz="19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(CERN), </a:t>
            </a:r>
            <a:endParaRPr lang="en-GB" sz="1900" dirty="0"/>
          </a:p>
          <a:p>
            <a:r>
              <a:rPr lang="en-GB" sz="1900" dirty="0"/>
              <a:t>Thomas Brent (CERN), Antoine </a:t>
            </a:r>
            <a:r>
              <a:rPr lang="en-GB" sz="1900" dirty="0" err="1"/>
              <a:t>Laudrain</a:t>
            </a:r>
            <a:r>
              <a:rPr lang="en-GB" sz="1900" dirty="0"/>
              <a:t> (DESY)</a:t>
            </a:r>
          </a:p>
          <a:p>
            <a:endParaRPr lang="en-GB" sz="2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FF37D5-59FC-B94B-ADE2-4B1A5002A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883BB89-E605-344C-83A4-355154FC0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540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A2D64-842D-4E06-2FF1-70C62C72B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02E36D-6552-3685-B735-F66BDF319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744" y="332656"/>
            <a:ext cx="7562056" cy="61560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Results/highlights</a:t>
            </a:r>
            <a:br>
              <a:rPr lang="en-GB" b="1" dirty="0"/>
            </a:br>
            <a:r>
              <a:rPr lang="en-GB" sz="3600" b="1" dirty="0"/>
              <a:t>Task 2.2: Output</a:t>
            </a:r>
            <a:endParaRPr lang="en-GB" b="1" dirty="0"/>
          </a:p>
        </p:txBody>
      </p:sp>
      <p:sp>
        <p:nvSpPr>
          <p:cNvPr id="5" name="Rectangle à coins arrondis 4">
            <a:extLst>
              <a:ext uri="{FF2B5EF4-FFF2-40B4-BE49-F238E27FC236}">
                <a16:creationId xmlns:a16="http://schemas.microsoft.com/office/drawing/2014/main" id="{E5A6B726-ABE1-C560-A1F3-4B2CC9B5CF93}"/>
              </a:ext>
            </a:extLst>
          </p:cNvPr>
          <p:cNvSpPr/>
          <p:nvPr/>
        </p:nvSpPr>
        <p:spPr>
          <a:xfrm>
            <a:off x="1055688" y="3895732"/>
            <a:ext cx="10080625" cy="2197564"/>
          </a:xfrm>
          <a:prstGeom prst="roundRect">
            <a:avLst/>
          </a:prstGeom>
          <a:ln>
            <a:solidFill>
              <a:srgbClr val="33045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rgbClr val="330457"/>
                </a:solidFill>
              </a:rPr>
              <a:t>Publication targets (data from </a:t>
            </a:r>
            <a:r>
              <a:rPr lang="en-GB" sz="1500" b="1" dirty="0" err="1">
                <a:solidFill>
                  <a:srgbClr val="330457"/>
                </a:solidFill>
              </a:rPr>
              <a:t>Zenodo</a:t>
            </a:r>
            <a:r>
              <a:rPr lang="en-GB" sz="1500" b="1" dirty="0">
                <a:solidFill>
                  <a:srgbClr val="330457"/>
                </a:solidFill>
              </a:rPr>
              <a:t> -&gt; Please contact us!)</a:t>
            </a:r>
          </a:p>
          <a:p>
            <a:pPr algn="ctr"/>
            <a:endParaRPr lang="en-GB" sz="1500" b="1" dirty="0">
              <a:solidFill>
                <a:srgbClr val="330457"/>
              </a:solidFill>
            </a:endParaRPr>
          </a:p>
          <a:p>
            <a:pPr algn="ctr"/>
            <a:endParaRPr lang="en-GB" sz="1500" b="1" dirty="0">
              <a:solidFill>
                <a:srgbClr val="330457"/>
              </a:solidFill>
            </a:endParaRPr>
          </a:p>
          <a:p>
            <a:pPr algn="ctr"/>
            <a:endParaRPr lang="en-GB" sz="1500" b="1" dirty="0">
              <a:solidFill>
                <a:srgbClr val="330457"/>
              </a:solidFill>
            </a:endParaRPr>
          </a:p>
          <a:p>
            <a:pPr algn="ctr"/>
            <a:endParaRPr lang="en-GB" sz="1600" dirty="0">
              <a:solidFill>
                <a:srgbClr val="330457"/>
              </a:solidFill>
            </a:endParaRPr>
          </a:p>
          <a:p>
            <a:pPr algn="ctr"/>
            <a:endParaRPr lang="en-GB" sz="1600" dirty="0">
              <a:solidFill>
                <a:srgbClr val="330457"/>
              </a:solidFill>
            </a:endParaRPr>
          </a:p>
          <a:p>
            <a:pPr algn="ctr"/>
            <a:endParaRPr lang="en-GB" sz="1600" dirty="0">
              <a:solidFill>
                <a:srgbClr val="330457"/>
              </a:solidFill>
            </a:endParaRPr>
          </a:p>
          <a:p>
            <a:pPr algn="ctr"/>
            <a:endParaRPr lang="en-GB" sz="1600" dirty="0">
              <a:solidFill>
                <a:srgbClr val="330457"/>
              </a:solidFill>
            </a:endParaRPr>
          </a:p>
          <a:p>
            <a:pPr algn="ctr"/>
            <a:endParaRPr lang="en-GB" sz="1600" dirty="0">
              <a:solidFill>
                <a:srgbClr val="330457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01F7836-2572-FF31-D105-B0B94570E5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7004" y="1582206"/>
            <a:ext cx="1924336" cy="1086510"/>
          </a:xfrm>
          <a:prstGeom prst="roundRect">
            <a:avLst/>
          </a:prstGeom>
          <a:ln w="12700">
            <a:solidFill>
              <a:srgbClr val="330457"/>
            </a:solidFill>
          </a:ln>
        </p:spPr>
      </p:pic>
      <p:sp>
        <p:nvSpPr>
          <p:cNvPr id="7" name="Rectangle à coins arrondis 6">
            <a:extLst>
              <a:ext uri="{FF2B5EF4-FFF2-40B4-BE49-F238E27FC236}">
                <a16:creationId xmlns:a16="http://schemas.microsoft.com/office/drawing/2014/main" id="{61EF9081-7AAB-BEFE-843D-F89C27A24733}"/>
              </a:ext>
            </a:extLst>
          </p:cNvPr>
          <p:cNvSpPr/>
          <p:nvPr/>
        </p:nvSpPr>
        <p:spPr>
          <a:xfrm>
            <a:off x="1804018" y="1580154"/>
            <a:ext cx="1924335" cy="1085750"/>
          </a:xfrm>
          <a:prstGeom prst="roundRect">
            <a:avLst/>
          </a:prstGeom>
          <a:noFill/>
          <a:ln>
            <a:solidFill>
              <a:srgbClr val="3304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30457"/>
              </a:solidFill>
            </a:endParaRPr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id="{40270CB0-E5D5-2AB9-2DA1-9724BE5C25F9}"/>
              </a:ext>
            </a:extLst>
          </p:cNvPr>
          <p:cNvSpPr/>
          <p:nvPr/>
        </p:nvSpPr>
        <p:spPr>
          <a:xfrm>
            <a:off x="6208090" y="1580154"/>
            <a:ext cx="1924335" cy="1085751"/>
          </a:xfrm>
          <a:prstGeom prst="roundRect">
            <a:avLst/>
          </a:prstGeom>
          <a:noFill/>
          <a:ln>
            <a:solidFill>
              <a:srgbClr val="3304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30457"/>
              </a:solidFill>
            </a:endParaRPr>
          </a:p>
        </p:txBody>
      </p:sp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id="{645CEA7D-7235-2C81-8295-E0BD2D4199FE}"/>
              </a:ext>
            </a:extLst>
          </p:cNvPr>
          <p:cNvSpPr/>
          <p:nvPr/>
        </p:nvSpPr>
        <p:spPr>
          <a:xfrm>
            <a:off x="1804017" y="2665904"/>
            <a:ext cx="1924335" cy="798861"/>
          </a:xfrm>
          <a:prstGeom prst="roundRect">
            <a:avLst/>
          </a:prstGeom>
          <a:ln>
            <a:solidFill>
              <a:srgbClr val="33045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500" b="1">
                <a:solidFill>
                  <a:srgbClr val="330457"/>
                </a:solidFill>
              </a:rPr>
              <a:t>Logo and branding</a:t>
            </a:r>
          </a:p>
        </p:txBody>
      </p:sp>
      <p:sp>
        <p:nvSpPr>
          <p:cNvPr id="10" name="Rectangle à coins arrondis 9">
            <a:extLst>
              <a:ext uri="{FF2B5EF4-FFF2-40B4-BE49-F238E27FC236}">
                <a16:creationId xmlns:a16="http://schemas.microsoft.com/office/drawing/2014/main" id="{398FEF9E-D3A8-049F-79BF-656C6719B9C1}"/>
              </a:ext>
            </a:extLst>
          </p:cNvPr>
          <p:cNvSpPr/>
          <p:nvPr/>
        </p:nvSpPr>
        <p:spPr>
          <a:xfrm>
            <a:off x="4006052" y="2665905"/>
            <a:ext cx="1924335" cy="798861"/>
          </a:xfrm>
          <a:prstGeom prst="roundRect">
            <a:avLst/>
          </a:prstGeom>
          <a:ln>
            <a:solidFill>
              <a:srgbClr val="33045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rgbClr val="330457"/>
                </a:solidFill>
              </a:rPr>
              <a:t>Website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&gt;5600 unique visitors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36 articles</a:t>
            </a:r>
          </a:p>
        </p:txBody>
      </p:sp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id="{F151DF2E-1E9E-17A7-AF67-EDFF9BE80CE1}"/>
              </a:ext>
            </a:extLst>
          </p:cNvPr>
          <p:cNvSpPr/>
          <p:nvPr/>
        </p:nvSpPr>
        <p:spPr>
          <a:xfrm>
            <a:off x="6208090" y="2665905"/>
            <a:ext cx="1924335" cy="798861"/>
          </a:xfrm>
          <a:prstGeom prst="roundRect">
            <a:avLst/>
          </a:prstGeom>
          <a:ln>
            <a:solidFill>
              <a:srgbClr val="33045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rgbClr val="330457"/>
                </a:solidFill>
              </a:rPr>
              <a:t>Newsletter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&gt;400 subscribers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7 issues</a:t>
            </a:r>
          </a:p>
        </p:txBody>
      </p: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id="{F1281209-BBDD-FC35-3680-2633D38C9353}"/>
              </a:ext>
            </a:extLst>
          </p:cNvPr>
          <p:cNvSpPr/>
          <p:nvPr/>
        </p:nvSpPr>
        <p:spPr>
          <a:xfrm>
            <a:off x="8407005" y="2665906"/>
            <a:ext cx="1924335" cy="798861"/>
          </a:xfrm>
          <a:prstGeom prst="roundRect">
            <a:avLst/>
          </a:prstGeom>
          <a:ln>
            <a:solidFill>
              <a:srgbClr val="33045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rgbClr val="330457"/>
                </a:solidFill>
              </a:rPr>
              <a:t>Introduction video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On CERN YouTube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&gt;5500 views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14AC182-4AA8-6F8B-F652-61485D580D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4555" y="1877293"/>
            <a:ext cx="1731404" cy="49633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DAA5868-1A1D-5E4E-4206-D3F32AABB6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2931" y="1571277"/>
            <a:ext cx="1927455" cy="1094628"/>
          </a:xfrm>
          <a:prstGeom prst="roundRect">
            <a:avLst/>
          </a:prstGeom>
          <a:ln w="12700">
            <a:solidFill>
              <a:srgbClr val="330457"/>
            </a:solidFill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3532EF9-3BE7-2F66-3B09-99F2318E04A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641" y="1300918"/>
            <a:ext cx="1649086" cy="1649086"/>
          </a:xfrm>
          <a:prstGeom prst="rect">
            <a:avLst/>
          </a:prstGeom>
        </p:spPr>
      </p:pic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id="{24A4B07F-50F6-DB26-E5E5-E71E3926A6A9}"/>
              </a:ext>
            </a:extLst>
          </p:cNvPr>
          <p:cNvSpPr/>
          <p:nvPr/>
        </p:nvSpPr>
        <p:spPr>
          <a:xfrm>
            <a:off x="8323385" y="1453404"/>
            <a:ext cx="2073507" cy="2331187"/>
          </a:xfrm>
          <a:prstGeom prst="roundRect">
            <a:avLst/>
          </a:prstGeom>
          <a:noFill/>
          <a:ln w="38100">
            <a:solidFill>
              <a:srgbClr val="FD59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5924"/>
              </a:solidFill>
            </a:endParaRPr>
          </a:p>
        </p:txBody>
      </p:sp>
      <p:sp>
        <p:nvSpPr>
          <p:cNvPr id="17" name="Rectangle à coins arrondis 16">
            <a:extLst>
              <a:ext uri="{FF2B5EF4-FFF2-40B4-BE49-F238E27FC236}">
                <a16:creationId xmlns:a16="http://schemas.microsoft.com/office/drawing/2014/main" id="{99875B63-55ED-9BD9-E2EA-361372AF4AA2}"/>
              </a:ext>
            </a:extLst>
          </p:cNvPr>
          <p:cNvSpPr/>
          <p:nvPr/>
        </p:nvSpPr>
        <p:spPr>
          <a:xfrm>
            <a:off x="3929904" y="1453405"/>
            <a:ext cx="2073507" cy="2331187"/>
          </a:xfrm>
          <a:prstGeom prst="roundRect">
            <a:avLst/>
          </a:prstGeom>
          <a:noFill/>
          <a:ln w="38100">
            <a:solidFill>
              <a:srgbClr val="FD59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5924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B18504F-A7FB-DE6E-1BDE-EA42D02DC7EE}"/>
              </a:ext>
            </a:extLst>
          </p:cNvPr>
          <p:cNvSpPr txBox="1"/>
          <p:nvPr/>
        </p:nvSpPr>
        <p:spPr>
          <a:xfrm>
            <a:off x="4943699" y="3476814"/>
            <a:ext cx="9240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b="1">
                <a:solidFill>
                  <a:srgbClr val="FD5924"/>
                </a:solidFill>
              </a:rPr>
              <a:t>MS4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85843C3-CC35-1D4E-34C6-C70A78B1B95E}"/>
              </a:ext>
            </a:extLst>
          </p:cNvPr>
          <p:cNvSpPr txBox="1"/>
          <p:nvPr/>
        </p:nvSpPr>
        <p:spPr>
          <a:xfrm>
            <a:off x="9337102" y="3490258"/>
            <a:ext cx="9240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rgbClr val="FD5924"/>
                </a:solidFill>
              </a:rPr>
              <a:t>D2.1</a:t>
            </a:r>
          </a:p>
        </p:txBody>
      </p:sp>
      <p:graphicFrame>
        <p:nvGraphicFramePr>
          <p:cNvPr id="20" name="Tableau 19">
            <a:extLst>
              <a:ext uri="{FF2B5EF4-FFF2-40B4-BE49-F238E27FC236}">
                <a16:creationId xmlns:a16="http://schemas.microsoft.com/office/drawing/2014/main" id="{9452126F-11BA-8C94-B352-B8A02B965D19}"/>
              </a:ext>
            </a:extLst>
          </p:cNvPr>
          <p:cNvGraphicFramePr>
            <a:graphicFrameLocks noGrp="1"/>
          </p:cNvGraphicFramePr>
          <p:nvPr/>
        </p:nvGraphicFramePr>
        <p:xfrm>
          <a:off x="1199456" y="4173255"/>
          <a:ext cx="9793089" cy="1848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4363">
                  <a:extLst>
                    <a:ext uri="{9D8B030D-6E8A-4147-A177-3AD203B41FA5}">
                      <a16:colId xmlns:a16="http://schemas.microsoft.com/office/drawing/2014/main" val="901016915"/>
                    </a:ext>
                  </a:extLst>
                </a:gridCol>
                <a:gridCol w="3264363">
                  <a:extLst>
                    <a:ext uri="{9D8B030D-6E8A-4147-A177-3AD203B41FA5}">
                      <a16:colId xmlns:a16="http://schemas.microsoft.com/office/drawing/2014/main" val="2077719369"/>
                    </a:ext>
                  </a:extLst>
                </a:gridCol>
                <a:gridCol w="3264363">
                  <a:extLst>
                    <a:ext uri="{9D8B030D-6E8A-4147-A177-3AD203B41FA5}">
                      <a16:colId xmlns:a16="http://schemas.microsoft.com/office/drawing/2014/main" val="2577490887"/>
                    </a:ext>
                  </a:extLst>
                </a:gridCol>
              </a:tblGrid>
              <a:tr h="209630">
                <a:tc>
                  <a:txBody>
                    <a:bodyPr/>
                    <a:lstStyle/>
                    <a:p>
                      <a:pPr algn="ctr"/>
                      <a:r>
                        <a:rPr lang="en-GB" sz="1200" i="0"/>
                        <a:t>Objectives</a:t>
                      </a:r>
                    </a:p>
                  </a:txBody>
                  <a:tcPr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i="0" dirty="0" err="1"/>
                        <a:t>AIDAinnova</a:t>
                      </a:r>
                      <a:r>
                        <a:rPr lang="en-GB" sz="1200" i="0" dirty="0"/>
                        <a:t> targets</a:t>
                      </a:r>
                    </a:p>
                  </a:txBody>
                  <a:tcPr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0" dirty="0"/>
                        <a:t>C</a:t>
                      </a:r>
                      <a:r>
                        <a:rPr lang="en-GB" sz="1200" i="0" dirty="0" err="1"/>
                        <a:t>urrently</a:t>
                      </a:r>
                      <a:endParaRPr lang="en-GB" sz="1200" i="0" dirty="0"/>
                    </a:p>
                  </a:txBody>
                  <a:tcPr>
                    <a:solidFill>
                      <a:srgbClr val="44A8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247244"/>
                  </a:ext>
                </a:extLst>
              </a:tr>
              <a:tr h="476433">
                <a:tc>
                  <a:txBody>
                    <a:bodyPr/>
                    <a:lstStyle/>
                    <a:p>
                      <a:r>
                        <a:rPr lang="en-GB" sz="1200" i="0">
                          <a:solidFill>
                            <a:srgbClr val="330457"/>
                          </a:solidFill>
                        </a:rPr>
                        <a:t>Scientific 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i="0">
                          <a:solidFill>
                            <a:srgbClr val="330457"/>
                          </a:solidFill>
                        </a:rPr>
                        <a:t>180 publications </a:t>
                      </a:r>
                      <a:r>
                        <a:rPr lang="en-GB" sz="1200" i="0">
                          <a:solidFill>
                            <a:srgbClr val="330457"/>
                          </a:solidFill>
                        </a:rPr>
                        <a:t>including 60 journal publications and 50 conference contributions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i="0" dirty="0">
                          <a:solidFill>
                            <a:srgbClr val="330457"/>
                          </a:solidFill>
                        </a:rPr>
                        <a:t>134</a:t>
                      </a:r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 </a:t>
                      </a:r>
                      <a:r>
                        <a:rPr lang="en-GB" sz="1200" b="1" i="0" dirty="0">
                          <a:solidFill>
                            <a:srgbClr val="330457"/>
                          </a:solidFill>
                        </a:rPr>
                        <a:t>publications</a:t>
                      </a:r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 including 40 journal publications and 9 conference contributions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5068324"/>
                  </a:ext>
                </a:extLst>
              </a:tr>
              <a:tr h="476433">
                <a:tc>
                  <a:txBody>
                    <a:bodyPr/>
                    <a:lstStyle/>
                    <a:p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General communication and news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i="0">
                          <a:solidFill>
                            <a:srgbClr val="330457"/>
                          </a:solidFill>
                        </a:rPr>
                        <a:t>10 articles </a:t>
                      </a:r>
                      <a:r>
                        <a:rPr lang="en-GB" sz="1200" i="0">
                          <a:solidFill>
                            <a:srgbClr val="330457"/>
                          </a:solidFill>
                        </a:rPr>
                        <a:t>in newsletters and other communication channels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i="0" dirty="0">
                          <a:solidFill>
                            <a:srgbClr val="330457"/>
                          </a:solidFill>
                        </a:rPr>
                        <a:t>48 articles </a:t>
                      </a:r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in newsletters and other communication channels (including 29 on the main website)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59425"/>
                  </a:ext>
                </a:extLst>
              </a:tr>
              <a:tr h="343031">
                <a:tc>
                  <a:txBody>
                    <a:bodyPr/>
                    <a:lstStyle/>
                    <a:p>
                      <a:r>
                        <a:rPr lang="en-GB" sz="1200" i="0">
                          <a:solidFill>
                            <a:srgbClr val="330457"/>
                          </a:solidFill>
                        </a:rPr>
                        <a:t>Other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i="0" dirty="0">
                          <a:solidFill>
                            <a:srgbClr val="330457"/>
                          </a:solidFill>
                        </a:rPr>
                        <a:t>&gt;20 presentations </a:t>
                      </a:r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at </a:t>
                      </a:r>
                      <a:r>
                        <a:rPr lang="en-GB" sz="1200" b="0" i="0" dirty="0">
                          <a:solidFill>
                            <a:srgbClr val="330457"/>
                          </a:solidFill>
                        </a:rPr>
                        <a:t>international physics workshops, 1 technical report, 4 posters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786845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F8A53A2-A689-46DF-90F1-80BFF241D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10</a:t>
            </a:fld>
            <a:endParaRPr lang="en-GB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2385620A-C988-A74B-25B8-8A8690ED8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311145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695400" y="1484784"/>
            <a:ext cx="3714971" cy="4500912"/>
          </a:xfrm>
          <a:custGeom>
            <a:avLst/>
            <a:gdLst/>
            <a:ahLst/>
            <a:cxnLst/>
            <a:rect l="l" t="t" r="r" b="b"/>
            <a:pathLst>
              <a:path w="5572456" h="6751368">
                <a:moveTo>
                  <a:pt x="0" y="0"/>
                </a:moveTo>
                <a:lnTo>
                  <a:pt x="5572456" y="0"/>
                </a:lnTo>
                <a:lnTo>
                  <a:pt x="5572456" y="6751369"/>
                </a:lnTo>
                <a:lnTo>
                  <a:pt x="0" y="67513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4" name="TextBox 4"/>
          <p:cNvSpPr txBox="1"/>
          <p:nvPr/>
        </p:nvSpPr>
        <p:spPr>
          <a:xfrm>
            <a:off x="6168008" y="188640"/>
            <a:ext cx="5815874" cy="6621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06"/>
              </a:lnSpc>
              <a:spcBef>
                <a:spcPct val="0"/>
              </a:spcBef>
            </a:pPr>
            <a:r>
              <a:rPr lang="en-US" sz="3933" b="1" dirty="0">
                <a:solidFill>
                  <a:srgbClr val="340457"/>
                </a:solidFill>
                <a:latin typeface="Arimo Bold"/>
                <a:ea typeface="Arimo Bold"/>
                <a:cs typeface="Arimo Bold"/>
                <a:sym typeface="Arimo Bold"/>
              </a:rPr>
              <a:t>On Track newsletter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5072119" y="2520042"/>
            <a:ext cx="4235649" cy="2397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Sent on 12 December, 2024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Featuring five stories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Sent to 405 recipients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170 unique opens</a:t>
            </a:r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B82609F0-678F-E8A9-ECBE-40882B26B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0"/>
          <p:cNvSpPr/>
          <p:nvPr/>
        </p:nvSpPr>
        <p:spPr>
          <a:xfrm>
            <a:off x="335360" y="1576904"/>
            <a:ext cx="1912166" cy="4499213"/>
          </a:xfrm>
          <a:custGeom>
            <a:avLst/>
            <a:gdLst/>
            <a:ahLst/>
            <a:cxnLst/>
            <a:rect l="l" t="t" r="r" b="b"/>
            <a:pathLst>
              <a:path w="2868249" h="6748820">
                <a:moveTo>
                  <a:pt x="0" y="0"/>
                </a:moveTo>
                <a:lnTo>
                  <a:pt x="2868249" y="0"/>
                </a:lnTo>
                <a:lnTo>
                  <a:pt x="2868249" y="6748821"/>
                </a:lnTo>
                <a:lnTo>
                  <a:pt x="0" y="67488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11" name="TextBox 11"/>
          <p:cNvSpPr txBox="1"/>
          <p:nvPr/>
        </p:nvSpPr>
        <p:spPr>
          <a:xfrm>
            <a:off x="3081270" y="261518"/>
            <a:ext cx="6955667" cy="6621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06"/>
              </a:lnSpc>
              <a:spcBef>
                <a:spcPct val="0"/>
              </a:spcBef>
            </a:pPr>
            <a:r>
              <a:rPr lang="en-US" sz="3933" b="1" dirty="0">
                <a:solidFill>
                  <a:srgbClr val="340457"/>
                </a:solidFill>
                <a:latin typeface="Arimo Bold"/>
                <a:ea typeface="Arimo Bold"/>
                <a:cs typeface="Arimo Bold"/>
                <a:sym typeface="Arimo Bold"/>
              </a:rPr>
              <a:t>Big Science Business Forum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235121" y="1790785"/>
            <a:ext cx="7209017" cy="44881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73"/>
              </a:lnSpc>
            </a:pP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BSBF is one of Europe’s most important events for bringing together science and business</a:t>
            </a:r>
          </a:p>
          <a:p>
            <a:pPr>
              <a:lnSpc>
                <a:spcPts val="3173"/>
              </a:lnSpc>
            </a:pPr>
            <a:endParaRPr lang="en-US" sz="2266" dirty="0">
              <a:solidFill>
                <a:srgbClr val="340457"/>
              </a:solidFill>
              <a:latin typeface="Arimo"/>
              <a:ea typeface="Arimo"/>
              <a:cs typeface="Arimo"/>
              <a:sym typeface="Arimo"/>
            </a:endParaRPr>
          </a:p>
          <a:p>
            <a:pPr>
              <a:lnSpc>
                <a:spcPts val="3173"/>
              </a:lnSpc>
            </a:pP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In total, more than </a:t>
            </a:r>
            <a:r>
              <a:rPr lang="en-US" sz="2266" b="1" dirty="0">
                <a:solidFill>
                  <a:srgbClr val="340457"/>
                </a:solidFill>
                <a:latin typeface="Arimo Bold"/>
                <a:ea typeface="Arimo Bold"/>
                <a:cs typeface="Arimo Bold"/>
                <a:sym typeface="Arimo Bold"/>
              </a:rPr>
              <a:t>1,300</a:t>
            </a: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 attendees from </a:t>
            </a:r>
            <a:r>
              <a:rPr lang="en-US" sz="2266" b="1" dirty="0">
                <a:solidFill>
                  <a:srgbClr val="340457"/>
                </a:solidFill>
                <a:latin typeface="Arimo Bold"/>
                <a:ea typeface="Arimo Bold"/>
                <a:cs typeface="Arimo Bold"/>
                <a:sym typeface="Arimo Bold"/>
              </a:rPr>
              <a:t>500</a:t>
            </a: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 different </a:t>
            </a:r>
            <a:r>
              <a:rPr lang="en-US" sz="2266" dirty="0" err="1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organisations</a:t>
            </a: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 were present</a:t>
            </a:r>
          </a:p>
          <a:p>
            <a:pPr>
              <a:lnSpc>
                <a:spcPts val="3173"/>
              </a:lnSpc>
            </a:pPr>
            <a:endParaRPr lang="en-US" sz="2266" dirty="0">
              <a:solidFill>
                <a:srgbClr val="340457"/>
              </a:solidFill>
              <a:latin typeface="Arimo"/>
              <a:ea typeface="Arimo"/>
              <a:cs typeface="Arimo"/>
              <a:sym typeface="Arimo"/>
            </a:endParaRPr>
          </a:p>
          <a:p>
            <a:pPr>
              <a:lnSpc>
                <a:spcPts val="3173"/>
              </a:lnSpc>
            </a:pP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Published an article on </a:t>
            </a:r>
            <a:r>
              <a:rPr lang="en-US" sz="2266" dirty="0" err="1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AIDAInnova</a:t>
            </a: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 attendance: </a:t>
            </a: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  <a:hlinkClick r:id="rId3"/>
              </a:rPr>
              <a:t>https://aidainnova.web.cern.ch/aidainnova-connects-industry-big-science-business-forum</a:t>
            </a: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</a:p>
          <a:p>
            <a:pPr>
              <a:lnSpc>
                <a:spcPts val="3173"/>
              </a:lnSpc>
            </a:pPr>
            <a:endParaRPr lang="en-US" sz="2266" dirty="0">
              <a:solidFill>
                <a:srgbClr val="340457"/>
              </a:solidFill>
              <a:latin typeface="Arimo"/>
              <a:ea typeface="Arimo"/>
              <a:cs typeface="Arimo"/>
              <a:sym typeface="Arimo"/>
            </a:endParaRPr>
          </a:p>
          <a:p>
            <a:pPr>
              <a:lnSpc>
                <a:spcPts val="3173"/>
              </a:lnSpc>
            </a:pPr>
            <a:endParaRPr lang="en-US" sz="2266" dirty="0">
              <a:solidFill>
                <a:srgbClr val="340457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E5F9C6C0-BF86-018F-2E30-4B560F79F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2"/>
          <p:cNvSpPr txBox="1"/>
          <p:nvPr/>
        </p:nvSpPr>
        <p:spPr>
          <a:xfrm>
            <a:off x="983432" y="1440994"/>
            <a:ext cx="11089232" cy="7948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3173"/>
              </a:lnSpc>
              <a:buFont typeface="Arial" panose="020B0604020202020204" pitchFamily="34" charset="0"/>
              <a:buChar char="•"/>
            </a:pP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Article on quantum training course for: </a:t>
            </a:r>
            <a:r>
              <a:rPr lang="en-US" sz="2266" dirty="0" err="1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AidaInnova</a:t>
            </a: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 website, CERN EU Projects newsletter, CERN KT newsletter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83432" y="3546803"/>
            <a:ext cx="10585176" cy="12052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3173"/>
              </a:lnSpc>
              <a:buFont typeface="Arial" panose="020B0604020202020204" pitchFamily="34" charset="0"/>
              <a:buChar char="•"/>
            </a:pP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Two new edition of On Track to cover results from the </a:t>
            </a:r>
            <a:r>
              <a:rPr lang="en-US" sz="2266" dirty="0" err="1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AidaInnova</a:t>
            </a: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 project. </a:t>
            </a:r>
          </a:p>
          <a:p>
            <a:pPr marL="342900" indent="-342900">
              <a:lnSpc>
                <a:spcPts val="3173"/>
              </a:lnSpc>
              <a:buFont typeface="Arial" panose="020B0604020202020204" pitchFamily="34" charset="0"/>
              <a:buChar char="•"/>
            </a:pP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Report on Communication, Dissemination and Outreach</a:t>
            </a:r>
          </a:p>
          <a:p>
            <a:pPr marL="342900" indent="-342900">
              <a:lnSpc>
                <a:spcPts val="3173"/>
              </a:lnSpc>
              <a:buFont typeface="Arial" panose="020B0604020202020204" pitchFamily="34" charset="0"/>
              <a:buChar char="•"/>
            </a:pPr>
            <a:endParaRPr lang="en-US" sz="2266" dirty="0">
              <a:solidFill>
                <a:srgbClr val="340457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A36CAF64-F26E-512A-6868-DCDDB70F9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331604-50B1-2AA2-7782-AB5172024A39}"/>
              </a:ext>
            </a:extLst>
          </p:cNvPr>
          <p:cNvSpPr txBox="1"/>
          <p:nvPr/>
        </p:nvSpPr>
        <p:spPr>
          <a:xfrm>
            <a:off x="-1264676" y="2685783"/>
            <a:ext cx="6096000" cy="743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506"/>
              </a:lnSpc>
              <a:spcBef>
                <a:spcPct val="0"/>
              </a:spcBef>
            </a:pPr>
            <a:r>
              <a:rPr lang="en-US" sz="3600" b="1" dirty="0">
                <a:solidFill>
                  <a:srgbClr val="340457"/>
                </a:solidFill>
                <a:latin typeface="Arimo Bold"/>
                <a:ea typeface="Arimo Bold"/>
                <a:cs typeface="Arimo Bold"/>
                <a:sym typeface="Arimo Bold"/>
              </a:rPr>
              <a:t>Future plans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re 6"/>
          <p:cNvSpPr txBox="1">
            <a:spLocks noGrp="1"/>
          </p:cNvSpPr>
          <p:nvPr>
            <p:ph type="title"/>
          </p:nvPr>
        </p:nvSpPr>
        <p:spPr>
          <a:xfrm>
            <a:off x="2140304" y="1340768"/>
            <a:ext cx="7886700" cy="28527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b="1" dirty="0"/>
              <a:t>Task 2.3 Careers of young detector scientists</a:t>
            </a:r>
          </a:p>
        </p:txBody>
      </p:sp>
      <p:sp>
        <p:nvSpPr>
          <p:cNvPr id="125" name="Espace réservé du texte 7"/>
          <p:cNvSpPr txBox="1">
            <a:spLocks noGrp="1"/>
          </p:cNvSpPr>
          <p:nvPr>
            <p:ph type="body" sz="quarter" idx="1"/>
          </p:nvPr>
        </p:nvSpPr>
        <p:spPr>
          <a:xfrm>
            <a:off x="2152650" y="5140712"/>
            <a:ext cx="7886700" cy="909236"/>
          </a:xfrm>
          <a:prstGeom prst="rect">
            <a:avLst/>
          </a:prstGeom>
        </p:spPr>
        <p:txBody>
          <a:bodyPr/>
          <a:lstStyle/>
          <a:p>
            <a:r>
              <a:rPr dirty="0"/>
              <a:t>Anne </a:t>
            </a:r>
            <a:r>
              <a:rPr dirty="0" err="1"/>
              <a:t>Dabrowski</a:t>
            </a:r>
            <a:r>
              <a:rPr dirty="0"/>
              <a:t> (CERN) , </a:t>
            </a:r>
            <a:br>
              <a:rPr dirty="0"/>
            </a:br>
            <a:r>
              <a:rPr dirty="0"/>
              <a:t>Beatrice </a:t>
            </a:r>
            <a:r>
              <a:rPr dirty="0" err="1"/>
              <a:t>Mandelli</a:t>
            </a:r>
            <a:r>
              <a:rPr dirty="0"/>
              <a:t> (CERN), </a:t>
            </a:r>
            <a:r>
              <a:rPr lang="en-US" dirty="0"/>
              <a:t>Antoine </a:t>
            </a:r>
            <a:r>
              <a:rPr lang="en-US" dirty="0" err="1"/>
              <a:t>Laudrain</a:t>
            </a:r>
            <a:r>
              <a:rPr dirty="0"/>
              <a:t> (DESY)</a:t>
            </a:r>
          </a:p>
        </p:txBody>
      </p:sp>
      <p:sp>
        <p:nvSpPr>
          <p:cNvPr id="126" name="Espace réservé du numéro de diapositive 4"/>
          <p:cNvSpPr txBox="1">
            <a:spLocks noGrp="1"/>
          </p:cNvSpPr>
          <p:nvPr>
            <p:ph type="sldNum" sz="quarter" idx="2"/>
          </p:nvPr>
        </p:nvSpPr>
        <p:spPr>
          <a:xfrm>
            <a:off x="10418580" y="6468676"/>
            <a:ext cx="24942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86CB4B4D-7CA3-9044-876B-883B54F8677D}" type="slidenum">
              <a:rPr lang="en-CH" smtClean="0"/>
              <a:pPr/>
              <a:t>14</a:t>
            </a:fld>
            <a:endParaRPr/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65835DC3-5EC8-EE97-2E68-A1F275B8C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AECD41-400F-7148-BE0E-55CB3E3E0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Objectives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A4259-F322-D240-818B-6A017968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100" b="1" dirty="0">
                <a:solidFill>
                  <a:srgbClr val="9ECCD6"/>
                </a:solidFill>
              </a:rPr>
              <a:t>Task 2.1. Work Package coordination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Coordinate the WP.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Create a network of Knowledge Transfer Officers (KTOs) within the </a:t>
            </a:r>
            <a:r>
              <a:rPr lang="en-GB" dirty="0" err="1">
                <a:solidFill>
                  <a:srgbClr val="9ECCD6"/>
                </a:solidFill>
              </a:rPr>
              <a:t>AIDAinnova</a:t>
            </a:r>
            <a:r>
              <a:rPr lang="en-GB" dirty="0">
                <a:solidFill>
                  <a:srgbClr val="9ECCD6"/>
                </a:solidFill>
              </a:rPr>
              <a:t> beneficiaries and coordinate their work and liaise with KTOs in other Innovation Pilots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3100" b="1" dirty="0">
                <a:solidFill>
                  <a:srgbClr val="9ECCD6"/>
                </a:solidFill>
              </a:rPr>
              <a:t>Task 2.2. Communication, dissemination and outreach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Define and implement a communication strategy to address key stakeholders in particle physics.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Ensure the flow of information within the project (internal).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Report the results of the project to a wider audience (external).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Engage the detector community and industry to enhance societal impact of fundamental research.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/>
              <a:t>Task 2.3. Careers of young detector scientists</a:t>
            </a:r>
          </a:p>
          <a:p>
            <a:pPr lvl="1"/>
            <a:r>
              <a:rPr lang="en-GB" dirty="0"/>
              <a:t>Enhance recognition, training and career opportunities for detector scientists.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2.4. Industrial relations and Knowledge Transfer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Promote co-innovation with industry to demonstrate societal impact of fundamental research.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Impact analysis of innovation aligned with UN Sustainable Development Goals.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7C589D-AF21-654D-BDBE-713DCBEE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15</a:t>
            </a:fld>
            <a:endParaRPr lang="en-GB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E829B9CE-8328-8E84-D0FD-A8DFC60BC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1095046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6A04A8-1321-D23F-034B-9F45D95024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Opportunity for poster session at 2024 meeting in Catania</a:t>
            </a:r>
          </a:p>
          <a:p>
            <a:r>
              <a:rPr lang="en-US" dirty="0"/>
              <a:t>Collaboration with EP R&amp;D at CERN, </a:t>
            </a:r>
          </a:p>
          <a:p>
            <a:pPr lvl="1"/>
            <a:r>
              <a:rPr lang="en-US" dirty="0"/>
              <a:t>EP R&amp;D Days, poster session for young researches, June 2024</a:t>
            </a:r>
          </a:p>
          <a:p>
            <a:pPr lvl="1"/>
            <a:r>
              <a:rPr lang="en-US" dirty="0"/>
              <a:t>22 Poster presentations with awards</a:t>
            </a:r>
          </a:p>
          <a:p>
            <a:r>
              <a:rPr lang="en-US" dirty="0"/>
              <a:t>Training on Quantum applications at CERN, Jan 2025</a:t>
            </a:r>
          </a:p>
          <a:p>
            <a:pPr lvl="1"/>
            <a:r>
              <a:rPr lang="en-US" dirty="0"/>
              <a:t>Large, collaborative effort in organization</a:t>
            </a:r>
          </a:p>
          <a:p>
            <a:pPr lvl="1"/>
            <a:r>
              <a:rPr lang="en-US" dirty="0"/>
              <a:t>&gt; 100 participants</a:t>
            </a:r>
          </a:p>
          <a:p>
            <a:r>
              <a:rPr lang="en-US" dirty="0"/>
              <a:t>Opportunity for poster session at 2025 annual meeting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E86C54-D42C-5FD8-85E2-5ABA9C5CE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8350" y="0"/>
            <a:ext cx="8836387" cy="1077237"/>
          </a:xfrm>
        </p:spPr>
        <p:txBody>
          <a:bodyPr>
            <a:normAutofit fontScale="90000"/>
          </a:bodyPr>
          <a:lstStyle/>
          <a:p>
            <a:r>
              <a:rPr lang="en-US" dirty="0"/>
              <a:t>Task 2.3 since previous annual meeting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D44012-76E8-08E6-89EC-F393CA44B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1744" y="6204152"/>
            <a:ext cx="41148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854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C11FE-8473-E969-839B-258419661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8C82E8-7148-7D3C-6F87-3536700CA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5885" y="1290182"/>
            <a:ext cx="11554691" cy="1225804"/>
          </a:xfrm>
        </p:spPr>
        <p:txBody>
          <a:bodyPr>
            <a:normAutofit/>
          </a:bodyPr>
          <a:lstStyle/>
          <a:p>
            <a:r>
              <a:rPr lang="en-US" dirty="0"/>
              <a:t>Collaboration with EP R&amp;D, poster session for young researches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888FB7-2188-E2DB-4C16-913D6EEAB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2"/>
            <a:ext cx="5956068" cy="1077237"/>
          </a:xfrm>
        </p:spPr>
        <p:txBody>
          <a:bodyPr>
            <a:normAutofit/>
          </a:bodyPr>
          <a:lstStyle/>
          <a:p>
            <a:r>
              <a:rPr lang="en-US" dirty="0"/>
              <a:t>Collaboration EP R&amp;D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74C112-6457-636B-1340-B9169F59E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3474" y="2307645"/>
            <a:ext cx="5557244" cy="38770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5DDDEF-9D16-AEA2-0BFA-C7844E214207}"/>
              </a:ext>
            </a:extLst>
          </p:cNvPr>
          <p:cNvSpPr txBox="1"/>
          <p:nvPr/>
        </p:nvSpPr>
        <p:spPr>
          <a:xfrm>
            <a:off x="315885" y="2728928"/>
            <a:ext cx="6140336" cy="30464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189" lvl="1" indent="-457189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133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22 posters at the EP R&amp;D days and a very good contribution from </a:t>
            </a:r>
            <a:r>
              <a:rPr lang="en-GB" sz="2133" dirty="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AIDAinnova</a:t>
            </a:r>
            <a:r>
              <a:rPr lang="en-GB" sz="2133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collaborators.</a:t>
            </a:r>
          </a:p>
          <a:p>
            <a:pPr marL="0" lvl="1">
              <a:buClr>
                <a:srgbClr val="FFC000"/>
              </a:buClr>
            </a:pPr>
            <a:endParaRPr lang="en-GB" sz="2133" dirty="0">
              <a:solidFill>
                <a:srgbClr val="171A6C"/>
              </a:solidFill>
              <a:latin typeface="Calibri"/>
              <a:cs typeface="Calibri"/>
              <a:sym typeface="Calibri"/>
            </a:endParaRPr>
          </a:p>
          <a:p>
            <a:pPr marL="457189" lvl="1" indent="-457189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133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4 Prize winners - with the first place poster being awarded a scholarship by </a:t>
            </a:r>
            <a:r>
              <a:rPr lang="en-GB" sz="2133" dirty="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AIDAinnova</a:t>
            </a:r>
            <a:r>
              <a:rPr lang="en-GB" sz="2133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WP2 for attendance to the </a:t>
            </a:r>
            <a:r>
              <a:rPr lang="en-GB" sz="2133" dirty="0">
                <a:solidFill>
                  <a:srgbClr val="171A6C"/>
                </a:solidFill>
                <a:latin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https://agenda.infn.it/event/41033/</a:t>
            </a:r>
            <a:r>
              <a:rPr lang="en-GB" sz="2133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annual </a:t>
            </a:r>
            <a:r>
              <a:rPr lang="en-GB" sz="2133" dirty="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Bonaudi-Chiavassa</a:t>
            </a:r>
            <a:r>
              <a:rPr lang="en-GB" sz="2133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International School on Particle Detectors 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467F0C-1CDB-F118-F3CB-2E00C47F6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736" y="6397612"/>
            <a:ext cx="41148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100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1523880" y="1844824"/>
            <a:ext cx="9143280" cy="2024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0000"/>
          </a:bodyPr>
          <a:lstStyle/>
          <a:p>
            <a:pPr algn="ctr">
              <a:tabLst>
                <a:tab pos="0" algn="l"/>
              </a:tabLst>
            </a:pPr>
            <a:r>
              <a:rPr lang="en-GB" sz="6000" b="1" dirty="0">
                <a:solidFill>
                  <a:schemeClr val="accent2"/>
                </a:solidFill>
                <a:latin typeface="Calibri Light"/>
              </a:rPr>
              <a:t>Quantum</a:t>
            </a:r>
            <a:r>
              <a:rPr lang="en-GB" sz="6000" b="1" u="none" strike="noStrike" dirty="0">
                <a:solidFill>
                  <a:schemeClr val="accent2"/>
                </a:solidFill>
                <a:uFillTx/>
                <a:latin typeface="Calibri Light"/>
              </a:rPr>
              <a:t> </a:t>
            </a:r>
            <a:r>
              <a:rPr lang="en-GB" sz="6000" b="1" dirty="0">
                <a:solidFill>
                  <a:schemeClr val="accent2"/>
                </a:solidFill>
                <a:latin typeface="Calibri Light"/>
              </a:rPr>
              <a:t>Applications </a:t>
            </a:r>
            <a:br>
              <a:rPr lang="en-GB" sz="6000" b="1" dirty="0">
                <a:solidFill>
                  <a:schemeClr val="accent2"/>
                </a:solidFill>
                <a:latin typeface="Calibri Light"/>
              </a:rPr>
            </a:br>
            <a:r>
              <a:rPr lang="en-GB" sz="6000" b="1" dirty="0">
                <a:solidFill>
                  <a:schemeClr val="accent2"/>
                </a:solidFill>
                <a:latin typeface="Calibri Light"/>
              </a:rPr>
              <a:t>Training</a:t>
            </a:r>
            <a:r>
              <a:rPr lang="en-GB" sz="6000" b="1" u="none" strike="noStrike" dirty="0">
                <a:solidFill>
                  <a:schemeClr val="accent2"/>
                </a:solidFill>
                <a:uFillTx/>
                <a:latin typeface="Calibri Light"/>
              </a:rPr>
              <a:t> Course</a:t>
            </a:r>
            <a:br>
              <a:rPr sz="6000" dirty="0"/>
            </a:br>
            <a:r>
              <a:rPr lang="en-GB" sz="1400" dirty="0">
                <a:solidFill>
                  <a:srgbClr val="555555"/>
                </a:solidFill>
                <a:latin typeface="Roboto Light"/>
                <a:ea typeface="Roboto Light"/>
                <a:cs typeface="Roboto Light"/>
              </a:rPr>
              <a:t>with an emphasis on </a:t>
            </a:r>
            <a:r>
              <a:rPr lang="en-GB" sz="1400" b="1" dirty="0">
                <a:solidFill>
                  <a:srgbClr val="555555"/>
                </a:solidFill>
                <a:latin typeface="Roboto Light"/>
                <a:ea typeface="Roboto Light"/>
                <a:cs typeface="Roboto Light"/>
              </a:rPr>
              <a:t>Particle Detection Technologies for Applied Physicists and Engineers</a:t>
            </a:r>
            <a:br>
              <a:rPr lang="en-GB" sz="6000" dirty="0"/>
            </a:br>
            <a:r>
              <a:rPr lang="en-GB" sz="2000" b="0" i="1" u="none" strike="noStrike" dirty="0">
                <a:solidFill>
                  <a:srgbClr val="330457"/>
                </a:solidFill>
                <a:uFillTx/>
                <a:latin typeface="Calibri Light"/>
              </a:rPr>
              <a:t>23/24 January 2025, CERN</a:t>
            </a:r>
            <a:r>
              <a:rPr lang="en-GB" sz="2000" i="1" dirty="0">
                <a:solidFill>
                  <a:srgbClr val="330457"/>
                </a:solidFill>
                <a:latin typeface="Calibri Light"/>
              </a:rPr>
              <a:t> </a:t>
            </a:r>
            <a:endParaRPr lang="en-GB" sz="2000" b="0" u="none" strike="noStrike" dirty="0">
              <a:solidFill>
                <a:srgbClr val="330457"/>
              </a:solidFill>
              <a:uFillTx/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1343472" y="4883876"/>
            <a:ext cx="9692640" cy="978968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/>
          </a:bodyPr>
          <a:lstStyle/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1900" b="1" u="none" strike="noStrike" dirty="0">
                <a:solidFill>
                  <a:srgbClr val="330457"/>
                </a:solidFill>
                <a:uFillTx/>
                <a:latin typeface="Calibri"/>
                <a:ea typeface="Arial Unicode MS"/>
              </a:rPr>
              <a:t>Organising Team: </a:t>
            </a:r>
            <a:r>
              <a:rPr lang="en-GB" sz="1900" b="0" u="none" strike="noStrike" dirty="0">
                <a:solidFill>
                  <a:srgbClr val="330457"/>
                </a:solidFill>
                <a:uFillTx/>
                <a:latin typeface="Calibri"/>
                <a:ea typeface="Arial Unicode MS"/>
              </a:rPr>
              <a:t>Rafael </a:t>
            </a:r>
            <a:r>
              <a:rPr lang="en-GB" sz="1900" b="0" u="none" strike="noStrike" dirty="0" err="1">
                <a:solidFill>
                  <a:srgbClr val="330457"/>
                </a:solidFill>
                <a:uFillTx/>
                <a:latin typeface="Calibri"/>
                <a:ea typeface="Arial Unicode MS"/>
              </a:rPr>
              <a:t>Ballabriga</a:t>
            </a:r>
            <a:r>
              <a:rPr lang="en-GB" sz="1900" b="0" u="none" strike="noStrike" dirty="0">
                <a:solidFill>
                  <a:srgbClr val="330457"/>
                </a:solidFill>
                <a:uFillTx/>
                <a:latin typeface="Calibri"/>
                <a:ea typeface="Arial Unicode MS"/>
              </a:rPr>
              <a:t> (CERN), Thomas Brent (CERN), Anne Dabrowski (CERN), Amanda Diez Fernandez (CERN), Ana </a:t>
            </a:r>
            <a:r>
              <a:rPr lang="en-GB" sz="1900" b="0" u="none" strike="noStrike" dirty="0" err="1">
                <a:solidFill>
                  <a:srgbClr val="330457"/>
                </a:solidFill>
                <a:uFillTx/>
                <a:latin typeface="Calibri"/>
                <a:ea typeface="Arial Unicode MS"/>
              </a:rPr>
              <a:t>Dorda</a:t>
            </a:r>
            <a:r>
              <a:rPr lang="en-GB" sz="1900" b="0" u="none" strike="noStrike" dirty="0">
                <a:solidFill>
                  <a:srgbClr val="330457"/>
                </a:solidFill>
                <a:uFillTx/>
                <a:latin typeface="Calibri"/>
                <a:ea typeface="Arial Unicode MS"/>
              </a:rPr>
              <a:t> (CERN), Sabrina El </a:t>
            </a:r>
            <a:r>
              <a:rPr lang="en-GB" sz="1900" b="0" u="none" strike="noStrike" dirty="0" err="1">
                <a:solidFill>
                  <a:srgbClr val="330457"/>
                </a:solidFill>
                <a:uFillTx/>
                <a:latin typeface="Calibri"/>
                <a:ea typeface="Arial Unicode MS"/>
              </a:rPr>
              <a:t>Yacoubi</a:t>
            </a:r>
            <a:r>
              <a:rPr lang="en-GB" sz="1900" b="0" u="none" strike="noStrike" dirty="0">
                <a:solidFill>
                  <a:srgbClr val="330457"/>
                </a:solidFill>
                <a:uFillTx/>
                <a:latin typeface="Calibri"/>
                <a:ea typeface="Arial Unicode MS"/>
              </a:rPr>
              <a:t> (CERN), Georgy </a:t>
            </a:r>
            <a:r>
              <a:rPr lang="en-GB" sz="1900" b="0" u="none" strike="noStrike" dirty="0" err="1">
                <a:solidFill>
                  <a:srgbClr val="330457"/>
                </a:solidFill>
                <a:uFillTx/>
                <a:latin typeface="Calibri"/>
                <a:ea typeface="Arial Unicode MS"/>
              </a:rPr>
              <a:t>Kornakov</a:t>
            </a:r>
            <a:r>
              <a:rPr lang="en-GB" sz="1900" b="0" u="none" strike="noStrike" dirty="0">
                <a:solidFill>
                  <a:srgbClr val="330457"/>
                </a:solidFill>
                <a:uFillTx/>
                <a:latin typeface="Calibri"/>
                <a:ea typeface="Arial Unicode MS"/>
              </a:rPr>
              <a:t> (U. Tech Warsaw), </a:t>
            </a:r>
            <a:r>
              <a:rPr lang="en-GB" sz="1900" b="0" u="none" strike="noStrike" dirty="0">
                <a:solidFill>
                  <a:srgbClr val="330457"/>
                </a:solidFill>
                <a:uFillTx/>
                <a:latin typeface="Calibri"/>
                <a:ea typeface="Calibri"/>
              </a:rPr>
              <a:t>Antoine </a:t>
            </a:r>
            <a:r>
              <a:rPr lang="en-GB" sz="1900" b="0" u="none" strike="noStrike" dirty="0" err="1">
                <a:solidFill>
                  <a:srgbClr val="330457"/>
                </a:solidFill>
                <a:uFillTx/>
                <a:latin typeface="Calibri"/>
                <a:ea typeface="Calibri"/>
              </a:rPr>
              <a:t>Laudrain</a:t>
            </a:r>
            <a:r>
              <a:rPr lang="en-GB" sz="1900" b="0" u="none" strike="noStrike" dirty="0">
                <a:solidFill>
                  <a:srgbClr val="330457"/>
                </a:solidFill>
                <a:uFillTx/>
                <a:latin typeface="Calibri"/>
                <a:ea typeface="Calibri"/>
              </a:rPr>
              <a:t> (DESY), Lucie </a:t>
            </a:r>
            <a:r>
              <a:rPr lang="en-GB" sz="1900" b="0" u="none" strike="noStrike" dirty="0" err="1">
                <a:solidFill>
                  <a:srgbClr val="330457"/>
                </a:solidFill>
                <a:uFillTx/>
                <a:latin typeface="Calibri"/>
                <a:ea typeface="Calibri"/>
              </a:rPr>
              <a:t>Linssen</a:t>
            </a:r>
            <a:r>
              <a:rPr lang="en-GB" sz="1900" b="0" u="none" strike="noStrike" dirty="0">
                <a:solidFill>
                  <a:srgbClr val="330457"/>
                </a:solidFill>
                <a:uFillTx/>
                <a:latin typeface="Calibri"/>
                <a:ea typeface="Calibri"/>
              </a:rPr>
              <a:t> (CERN), Beatrice </a:t>
            </a:r>
            <a:r>
              <a:rPr lang="en-GB" sz="1900" b="0" u="none" strike="noStrike" dirty="0" err="1">
                <a:solidFill>
                  <a:srgbClr val="330457"/>
                </a:solidFill>
                <a:uFillTx/>
                <a:latin typeface="Calibri"/>
                <a:ea typeface="Calibri"/>
              </a:rPr>
              <a:t>Mandelli</a:t>
            </a:r>
            <a:r>
              <a:rPr lang="en-GB" sz="1900" b="0" u="none" strike="noStrike" dirty="0">
                <a:solidFill>
                  <a:srgbClr val="330457"/>
                </a:solidFill>
                <a:uFillTx/>
                <a:latin typeface="Calibri"/>
                <a:ea typeface="Calibri"/>
              </a:rPr>
              <a:t> (CERN), Rita Pinho (CERN)</a:t>
            </a:r>
            <a:endParaRPr lang="en-US" sz="19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19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D45E087-0515-4682-860F-4DF4CB172696}" type="slidenum">
              <a:rPr/>
              <a:t>18</a:t>
            </a:fld>
            <a:endParaRPr/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75E59EB9-3946-4ADC-31BA-9835332CF6D1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AIDAinnova Annual Meeting Prague- WP2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3581400" y="365125"/>
            <a:ext cx="7772400" cy="583135"/>
          </a:xfrm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buNone/>
              <a:tabLst>
                <a:tab pos="0" algn="l"/>
              </a:tabLst>
            </a:pPr>
            <a:r>
              <a:rPr lang="en-GB" sz="3400" b="1" u="none" strike="noStrike">
                <a:uFillTx/>
              </a:rPr>
              <a:t>Objectives of the training</a:t>
            </a:r>
            <a:endParaRPr lang="en-US" sz="3400" b="0" u="none" strike="noStrike">
              <a:uFillTx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sz="half" idx="1"/>
          </p:nvPr>
        </p:nvSpPr>
        <p:spPr>
          <a:xfrm>
            <a:off x="838200" y="1340769"/>
            <a:ext cx="5181600" cy="4608512"/>
          </a:xfrm>
        </p:spPr>
        <p:txBody>
          <a:bodyPr lIns="91440" tIns="45720" rIns="91440" bIns="45720">
            <a:normAutofit/>
          </a:bodyPr>
          <a:lstStyle/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u="none" strike="noStrike">
                <a:uFillTx/>
              </a:rPr>
              <a:t>2-day Training Course on Quantum Applications for detectors in HEP</a:t>
            </a:r>
            <a:endParaRPr lang="en-US" sz="1500"/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u="none" strike="noStrike">
                <a:uFillTx/>
              </a:rPr>
              <a:t>Target audience: non-expert young scientists &amp; engineers, starting work or with an interest </a:t>
            </a:r>
            <a:r>
              <a:rPr lang="en-US" sz="1500"/>
              <a:t>in QT or would just like to expand their horizons in terms of state-of-the art detector applications</a:t>
            </a:r>
            <a:endParaRPr lang="en-US" sz="1500" b="0" u="none" strike="noStrike">
              <a:uFillTx/>
            </a:endParaRP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u="none" strike="noStrike">
                <a:uFillTx/>
              </a:rPr>
              <a:t>Goals:</a:t>
            </a:r>
          </a:p>
          <a:p>
            <a:pPr marL="996950" lvl="1" indent="-457200">
              <a:spcBef>
                <a:spcPts val="1134"/>
              </a:spcBef>
              <a:buClr>
                <a:srgbClr val="000000"/>
              </a:buClr>
              <a:buSzPct val="75000"/>
              <a:buFont typeface="Arial" charset="2"/>
              <a:buChar char="•"/>
            </a:pPr>
            <a:r>
              <a:rPr lang="en-US" sz="1500" b="0" u="none" strike="noStrike">
                <a:uFillTx/>
              </a:rPr>
              <a:t>Provide an overview of quantum sensing technologies &amp; applications to HEP detectors</a:t>
            </a:r>
            <a:endParaRPr lang="en-US" sz="1500"/>
          </a:p>
          <a:p>
            <a:pPr marL="996950" lvl="1" indent="-457200">
              <a:spcBef>
                <a:spcPts val="1134"/>
              </a:spcBef>
              <a:buClr>
                <a:srgbClr val="000000"/>
              </a:buClr>
              <a:buSzPct val="75000"/>
              <a:buFont typeface="Arial" charset="2"/>
              <a:buChar char="•"/>
            </a:pPr>
            <a:r>
              <a:rPr lang="en-US" sz="1500" b="0" u="none" strike="noStrike">
                <a:uFillTx/>
              </a:rPr>
              <a:t>=&gt; Introductory talks on a broad range of technologies and topics, leaving ample time for questions &amp; </a:t>
            </a:r>
            <a:r>
              <a:rPr lang="en-US" sz="1500"/>
              <a:t>discussions</a:t>
            </a:r>
          </a:p>
          <a:p>
            <a:pPr marL="996950" lvl="1" indent="-457200">
              <a:spcBef>
                <a:spcPts val="1134"/>
              </a:spcBef>
              <a:buClr>
                <a:srgbClr val="000000"/>
              </a:buClr>
              <a:buSzPct val="75000"/>
              <a:buFont typeface="Arial" charset="2"/>
              <a:buChar char="•"/>
            </a:pPr>
            <a:r>
              <a:rPr lang="en-US" sz="1500"/>
              <a:t>Facilitate</a:t>
            </a:r>
            <a:r>
              <a:rPr lang="en-US" sz="1500" b="0" u="none" strike="noStrike">
                <a:uFillTx/>
              </a:rPr>
              <a:t> contacts with the </a:t>
            </a:r>
            <a:r>
              <a:rPr lang="en-US" sz="1500"/>
              <a:t>industry</a:t>
            </a:r>
          </a:p>
          <a:p>
            <a:pPr marL="996950" lvl="1" indent="-457200">
              <a:spcBef>
                <a:spcPts val="1134"/>
              </a:spcBef>
              <a:buClr>
                <a:srgbClr val="000000"/>
              </a:buClr>
              <a:buSzPct val="75000"/>
              <a:buFont typeface="Arial" charset="2"/>
              <a:buChar char="•"/>
            </a:pPr>
            <a:r>
              <a:rPr lang="en-US" sz="1500"/>
              <a:t>Enable</a:t>
            </a:r>
            <a:r>
              <a:rPr lang="en-US" sz="1500" b="0" u="none" strike="noStrike">
                <a:uFillTx/>
              </a:rPr>
              <a:t> networking among participants and lecturers</a:t>
            </a:r>
          </a:p>
        </p:txBody>
      </p:sp>
      <p:pic>
        <p:nvPicPr>
          <p:cNvPr id="2" name="Picture 1" descr="A screenshot of a cellphone&#10;&#10;AI-generated content may be incorrect.">
            <a:extLst>
              <a:ext uri="{FF2B5EF4-FFF2-40B4-BE49-F238E27FC236}">
                <a16:creationId xmlns:a16="http://schemas.microsoft.com/office/drawing/2014/main" id="{165FFBA9-5776-B99A-055B-A1A9B5338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6978" y="1340769"/>
            <a:ext cx="3272043" cy="4608512"/>
          </a:xfrm>
          <a:prstGeom prst="rect">
            <a:avLst/>
          </a:prstGeom>
          <a:noFill/>
        </p:spPr>
      </p:pic>
      <p:sp>
        <p:nvSpPr>
          <p:cNvPr id="5" name="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lIns="91440" tIns="45720" rIns="91440" bIns="45720" anchor="ctr">
            <a:normAutofit/>
          </a:bodyPr>
          <a:lstStyle>
            <a:defPPr>
              <a:defRPr lang="en-US"/>
            </a:defPPr>
            <a:lvl1pPr marL="0" indent="0" algn="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DDB1B931-E7E5-4446-8B38-B0AB6699B020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3787FDB4-93C2-7E7F-8EEE-6C6A7C7AA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86AF9604-16A3-9C48-898E-FFB945269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Task 2.1 Work Package Coordination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9F9F37C-A181-DA4C-A472-E4F26FBDEA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Rita </a:t>
            </a:r>
            <a:r>
              <a:rPr lang="en-GB" dirty="0" err="1"/>
              <a:t>Pinho</a:t>
            </a:r>
            <a:r>
              <a:rPr lang="en-GB" dirty="0"/>
              <a:t> (CERN)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219846-1B80-EE44-B278-A9A28E05F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BDFDF8-7D83-64D4-EC56-4FCE933DD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7488066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3791880" y="332640"/>
            <a:ext cx="7561440" cy="614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algn="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4400" b="1" u="none" strike="noStrike" dirty="0">
                <a:solidFill>
                  <a:schemeClr val="lt1"/>
                </a:solidFill>
                <a:uFillTx/>
                <a:latin typeface="Calibri Light"/>
              </a:rPr>
              <a:t>Overview</a:t>
            </a:r>
            <a:endParaRPr lang="en-US" sz="4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838080" y="1356480"/>
            <a:ext cx="11354040" cy="4671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 dirty="0">
                <a:solidFill>
                  <a:srgbClr val="000000"/>
                </a:solidFill>
                <a:uFillTx/>
              </a:rPr>
              <a:t>Date decided on 23-24 January</a:t>
            </a:r>
            <a:br>
              <a:rPr sz="1800" dirty="0"/>
            </a:br>
            <a:r>
              <a:rPr lang="en-US" sz="1050" b="0" u="none" strike="noStrike" dirty="0">
                <a:solidFill>
                  <a:srgbClr val="000000"/>
                </a:solidFill>
                <a:uFillTx/>
              </a:rPr>
              <a:t>same week as QT4HEP conference at CERN: presence of many experts already on-site.</a:t>
            </a:r>
            <a:endParaRPr lang="en-US" sz="1600" dirty="0"/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 dirty="0">
                <a:solidFill>
                  <a:srgbClr val="000000"/>
                </a:solidFill>
                <a:uFillTx/>
              </a:rPr>
              <a:t>Lecturers: mix of academia</a:t>
            </a:r>
            <a:r>
              <a:rPr lang="en-US" sz="1800" dirty="0">
                <a:solidFill>
                  <a:srgbClr val="000000"/>
                </a:solidFill>
              </a:rPr>
              <a:t>,</a:t>
            </a:r>
            <a:r>
              <a:rPr lang="en-US" sz="1800" b="0" u="none" strike="noStrike" dirty="0">
                <a:solidFill>
                  <a:srgbClr val="000000"/>
                </a:solidFill>
                <a:uFillTx/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RTO </a:t>
            </a:r>
            <a:r>
              <a:rPr lang="en-US" sz="1800" b="0" u="none" strike="noStrike" dirty="0">
                <a:solidFill>
                  <a:srgbClr val="000000"/>
                </a:solidFill>
                <a:uFillTx/>
              </a:rPr>
              <a:t>and industry</a:t>
            </a:r>
            <a:br>
              <a:rPr sz="1800" dirty="0"/>
            </a:br>
            <a:r>
              <a:rPr lang="en-US" sz="1050" b="0" u="none" strike="noStrike" dirty="0">
                <a:solidFill>
                  <a:srgbClr val="000000"/>
                </a:solidFill>
                <a:uFillTx/>
              </a:rPr>
              <a:t>(Hamamatsu, Amsterdam Scientific Instruments, </a:t>
            </a:r>
            <a:r>
              <a:rPr lang="en-US" sz="1050" b="0" u="none" strike="noStrike" dirty="0" err="1">
                <a:solidFill>
                  <a:srgbClr val="000000"/>
                </a:solidFill>
                <a:uFillTx/>
              </a:rPr>
              <a:t>IDQuantique</a:t>
            </a:r>
            <a:r>
              <a:rPr lang="en-US" sz="1050" b="0" u="none" strike="noStrike" dirty="0">
                <a:solidFill>
                  <a:srgbClr val="000000"/>
                </a:solidFill>
                <a:uFillTx/>
              </a:rPr>
              <a:t>, IBM, STM)</a:t>
            </a:r>
            <a:endParaRPr lang="en-US" sz="1800" dirty="0">
              <a:solidFill>
                <a:srgbClr val="000000"/>
              </a:solidFill>
            </a:endParaRP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 dirty="0">
                <a:solidFill>
                  <a:srgbClr val="000000"/>
                </a:solidFill>
                <a:uFillTx/>
              </a:rPr>
              <a:t>~100 participants (room capacity limit), priority given to </a:t>
            </a:r>
            <a:r>
              <a:rPr lang="en-US" sz="1800" b="0" u="none" strike="noStrike" dirty="0" err="1">
                <a:solidFill>
                  <a:srgbClr val="000000"/>
                </a:solidFill>
                <a:uFillTx/>
              </a:rPr>
              <a:t>AIDAinnova</a:t>
            </a:r>
            <a:endParaRPr lang="en-US" sz="1800" dirty="0">
              <a:solidFill>
                <a:srgbClr val="000000"/>
              </a:solidFill>
              <a:cs typeface="Arial"/>
            </a:endParaRPr>
          </a:p>
          <a:p>
            <a:pPr marL="889000" lvl="1" indent="-4572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u="none" strike="noStrike" dirty="0">
                <a:solidFill>
                  <a:srgbClr val="000000"/>
                </a:solidFill>
                <a:uFillTx/>
              </a:rPr>
              <a:t>~25 &lt;PhD, ~30 PhD, ~40 &gt;PhD, mostly from </a:t>
            </a:r>
            <a:r>
              <a:rPr lang="en-US" sz="1400" dirty="0">
                <a:solidFill>
                  <a:srgbClr val="000000"/>
                </a:solidFill>
              </a:rPr>
              <a:t>academia</a:t>
            </a:r>
            <a:endParaRPr lang="en-US" sz="1400" dirty="0">
              <a:solidFill>
                <a:srgbClr val="000000"/>
              </a:solidFill>
              <a:ea typeface="Calibri" panose="020F0502020204030204"/>
              <a:cs typeface="Calibri" panose="020F0502020204030204"/>
            </a:endParaRPr>
          </a:p>
          <a:p>
            <a:pPr marL="889000" lvl="1" indent="-4572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dirty="0">
                <a:solidFill>
                  <a:srgbClr val="000000"/>
                </a:solidFill>
              </a:rPr>
              <a:t>33</a:t>
            </a:r>
            <a:r>
              <a:rPr lang="en-US" sz="1600" b="0" u="none" strike="noStrike" dirty="0">
                <a:solidFill>
                  <a:srgbClr val="000000"/>
                </a:solidFill>
                <a:uFillTx/>
              </a:rPr>
              <a:t>% in active in </a:t>
            </a:r>
            <a:r>
              <a:rPr lang="en-US" sz="1600" b="0" u="none" strike="noStrike" dirty="0" err="1">
                <a:solidFill>
                  <a:srgbClr val="000000"/>
                </a:solidFill>
                <a:uFillTx/>
              </a:rPr>
              <a:t>AIDAinnova</a:t>
            </a:r>
            <a:r>
              <a:rPr lang="en-US" sz="1600" b="0" u="none" strike="noStrike" dirty="0">
                <a:solidFill>
                  <a:srgbClr val="000000"/>
                </a:solidFill>
                <a:uFillTx/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projects</a:t>
            </a:r>
            <a:endParaRPr lang="en-US" sz="1400" dirty="0">
              <a:solidFill>
                <a:srgbClr val="000000"/>
              </a:solidFill>
              <a:ea typeface="Calibri" panose="020F0502020204030204"/>
              <a:cs typeface="Calibri" panose="020F0502020204030204"/>
            </a:endParaRPr>
          </a:p>
          <a:p>
            <a:pPr marL="889000" lvl="1" indent="-4572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dirty="0">
                <a:solidFill>
                  <a:srgbClr val="000000"/>
                </a:solidFill>
              </a:rPr>
              <a:t>5</a:t>
            </a:r>
            <a:r>
              <a:rPr lang="en-US" sz="1600" b="0" u="none" strike="noStrike" dirty="0">
                <a:solidFill>
                  <a:srgbClr val="000000"/>
                </a:solidFill>
                <a:uFillTx/>
              </a:rPr>
              <a:t> student grants (see next slide)</a:t>
            </a:r>
            <a:endParaRPr lang="en-US" sz="1400" b="0" u="none" strike="noStrike" dirty="0">
              <a:solidFill>
                <a:srgbClr val="000000"/>
              </a:solidFill>
              <a:uFillTx/>
              <a:ea typeface="Calibri" panose="020F0502020204030204"/>
              <a:cs typeface="Calibri" panose="020F0502020204030204"/>
            </a:endParaRP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 dirty="0">
                <a:solidFill>
                  <a:srgbClr val="000000"/>
                </a:solidFill>
                <a:uFillTx/>
              </a:rPr>
              <a:t>Poster session with ~15 posters (various topics, incl. Quantum)</a:t>
            </a:r>
            <a:endParaRPr lang="en-US" sz="1800" b="0" u="none" strike="noStrike" dirty="0">
              <a:solidFill>
                <a:srgbClr val="000000"/>
              </a:solidFill>
              <a:uFillTx/>
              <a:cs typeface="Arial"/>
            </a:endParaRP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 dirty="0" err="1">
                <a:solidFill>
                  <a:srgbClr val="000000"/>
                </a:solidFill>
                <a:uFillTx/>
              </a:rPr>
              <a:t>Organised</a:t>
            </a:r>
            <a:r>
              <a:rPr lang="en-US" sz="1800" b="0" u="none" strike="noStrike" dirty="0">
                <a:solidFill>
                  <a:srgbClr val="000000"/>
                </a:solidFill>
                <a:uFillTx/>
              </a:rPr>
              <a:t> cocktail and breakfast for networking</a:t>
            </a: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dirty="0">
                <a:solidFill>
                  <a:srgbClr val="000000"/>
                </a:solidFill>
                <a:cs typeface="Arial"/>
              </a:rPr>
              <a:t>Lectures recorded and </a:t>
            </a:r>
            <a:r>
              <a:rPr lang="en-US" sz="1800" dirty="0">
                <a:solidFill>
                  <a:srgbClr val="000000"/>
                </a:solidFill>
                <a:cs typeface="Arial"/>
                <a:hlinkClick r:id="rId2"/>
              </a:rPr>
              <a:t>available</a:t>
            </a:r>
            <a:endParaRPr lang="en-US" sz="1800" dirty="0">
              <a:solidFill>
                <a:srgbClr val="000000"/>
              </a:solidFill>
              <a:cs typeface="Arial"/>
            </a:endParaRPr>
          </a:p>
          <a:p>
            <a:pPr marL="889000" lvl="1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dirty="0">
                <a:solidFill>
                  <a:srgbClr val="000000"/>
                </a:solidFill>
                <a:cs typeface="Arial"/>
              </a:rPr>
              <a:t> </a:t>
            </a:r>
            <a:r>
              <a:rPr lang="en-US" sz="1400" dirty="0">
                <a:solidFill>
                  <a:srgbClr val="000000"/>
                </a:solidFill>
                <a:ea typeface="+mn-lt"/>
                <a:cs typeface="+mn-lt"/>
                <a:hlinkClick r:id="rId2"/>
              </a:rPr>
              <a:t>https://indico.cern.ch/event/1441944/timetable/?view=standard</a:t>
            </a:r>
            <a:endParaRPr lang="en-US" sz="14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74A13D-12B4-4D0F-B65E-94D80B52DC60}" type="slidenum">
              <a:rPr lang="en-US" smtClean="0"/>
              <a:pPr/>
              <a:t>20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6E9062-3C59-2833-5018-963E6F9BD0B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8610480" y="1218320"/>
            <a:ext cx="3507948" cy="2543852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98F08D-4737-C02E-2500-3D46D55FBE42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807756" y="4609780"/>
            <a:ext cx="3384244" cy="2266028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D2A52AB5-4D3E-869A-A330-0DB0B2468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3791880" y="332640"/>
            <a:ext cx="7561440" cy="614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algn="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4400" b="1" u="none" strike="noStrike">
                <a:solidFill>
                  <a:schemeClr val="lt1"/>
                </a:solidFill>
                <a:uFillTx/>
                <a:latin typeface="Calibri Light"/>
              </a:rPr>
              <a:t>Student grants</a:t>
            </a: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695400" y="1484784"/>
            <a:ext cx="11354040" cy="4671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31800" indent="-32385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We financed 5 PhD students to attend the training:</a:t>
            </a:r>
            <a:endParaRPr lang="en-US" sz="2000" dirty="0">
              <a:solidFill>
                <a:srgbClr val="000000"/>
              </a:solidFill>
              <a:latin typeface="Arial"/>
              <a:ea typeface="Helvetica Neue"/>
            </a:endParaRPr>
          </a:p>
          <a:p>
            <a:pPr marL="889000" lvl="1" indent="-45720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3 male, 2 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Helvetica Neue"/>
              </a:rPr>
              <a:t>female</a:t>
            </a:r>
          </a:p>
          <a:p>
            <a:pPr marL="889000" lvl="1" indent="-45720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dirty="0">
                <a:solidFill>
                  <a:srgbClr val="000000"/>
                </a:solidFill>
                <a:latin typeface="Arial"/>
                <a:ea typeface="Helvetica Neue"/>
              </a:rPr>
              <a:t>Institutes</a:t>
            </a: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: CNRS, RBI, Université de Kinshasa</a:t>
            </a:r>
            <a:endParaRPr lang="en-US" sz="1400" b="0" u="none" strike="noStrike" dirty="0">
              <a:solidFill>
                <a:srgbClr val="000000"/>
              </a:solidFill>
              <a:uFillTx/>
              <a:latin typeface="Arial"/>
              <a:cs typeface="Arial"/>
            </a:endParaRPr>
          </a:p>
          <a:p>
            <a:pPr marL="889000" lvl="1" indent="-45720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Nationality: Croatia, France, Kongo, Vietnam</a:t>
            </a:r>
          </a:p>
          <a:p>
            <a:pPr marL="431800" lvl="1" indent="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None/>
            </a:pPr>
            <a:endParaRPr lang="en-US" sz="1400" b="0" u="none" strike="noStrike" dirty="0">
              <a:solidFill>
                <a:srgbClr val="000000"/>
              </a:solidFill>
              <a:uFillTx/>
              <a:latin typeface="Arial"/>
              <a:cs typeface="Arial"/>
            </a:endParaRPr>
          </a:p>
          <a:p>
            <a:pPr marL="431800" indent="-32385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Financial support (Total expenses 710 CHF) consisted of:</a:t>
            </a:r>
            <a:endParaRPr lang="en-US" sz="2000" dirty="0">
              <a:solidFill>
                <a:srgbClr val="000000"/>
              </a:solidFill>
              <a:latin typeface="Arial"/>
              <a:ea typeface="Helvetica Neue"/>
              <a:cs typeface="Arial"/>
            </a:endParaRPr>
          </a:p>
          <a:p>
            <a:pPr marL="889000" lvl="1" indent="-45720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Rooms in CERN hostel (single or shared)</a:t>
            </a:r>
            <a:endParaRPr lang="en-US" sz="1400" dirty="0">
              <a:solidFill>
                <a:srgbClr val="000000"/>
              </a:solidFill>
              <a:latin typeface="Arial"/>
              <a:ea typeface="Helvetica Neue"/>
            </a:endParaRPr>
          </a:p>
          <a:p>
            <a:pPr marL="889000" lvl="1" indent="-45720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Meal vouchers for the duration of the training</a:t>
            </a:r>
          </a:p>
          <a:p>
            <a:pPr marL="431800" lvl="1" indent="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None/>
            </a:pPr>
            <a:endParaRPr lang="en-US" sz="1400" b="0" u="none" strike="noStrike" dirty="0">
              <a:solidFill>
                <a:srgbClr val="000000"/>
              </a:solidFill>
              <a:uFillTx/>
              <a:latin typeface="Arial"/>
              <a:cs typeface="Arial"/>
            </a:endParaRPr>
          </a:p>
          <a:p>
            <a:pPr marL="431800" indent="-32385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One of the student will be interviewed for the </a:t>
            </a:r>
            <a:r>
              <a:rPr lang="en-US" sz="2000" b="0" u="none" strike="noStrike" dirty="0" err="1">
                <a:solidFill>
                  <a:srgbClr val="000000"/>
                </a:solidFill>
                <a:uFillTx/>
                <a:latin typeface="Arial"/>
                <a:ea typeface="Helvetica Neue"/>
              </a:rPr>
              <a:t>AIDAinnova</a:t>
            </a: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Helvetica Neue"/>
              </a:rPr>
              <a:t>newsletter</a:t>
            </a:r>
          </a:p>
          <a:p>
            <a:pPr marL="431800" indent="-32385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000" dirty="0">
              <a:solidFill>
                <a:srgbClr val="000000"/>
              </a:solidFill>
              <a:latin typeface="Arial"/>
              <a:ea typeface="Helvetica Neue"/>
              <a:cs typeface="Arial"/>
            </a:endParaRPr>
          </a:p>
          <a:p>
            <a:pPr marL="431800" indent="-32385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None of students who asked financial support is in an </a:t>
            </a:r>
            <a:r>
              <a:rPr lang="en-US" sz="2000" b="0" u="none" strike="noStrike" dirty="0" err="1">
                <a:solidFill>
                  <a:srgbClr val="000000"/>
                </a:solidFill>
                <a:uFillTx/>
                <a:latin typeface="Arial"/>
                <a:ea typeface="Helvetica Neue"/>
              </a:rPr>
              <a:t>AIDAinnova</a:t>
            </a: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 task</a:t>
            </a:r>
          </a:p>
          <a:p>
            <a:pPr marL="431800" indent="-32385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000" b="0" u="none" strike="noStrike" dirty="0">
              <a:solidFill>
                <a:srgbClr val="000000"/>
              </a:solidFill>
              <a:uFillTx/>
              <a:latin typeface="Arial"/>
              <a:cs typeface="Arial"/>
            </a:endParaRPr>
          </a:p>
          <a:p>
            <a:pPr marL="431800" indent="-323850" defTabSz="584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  <a:ea typeface="Helvetica Neue"/>
              </a:rPr>
              <a:t>All presented a poster during the training</a:t>
            </a:r>
            <a:endParaRPr lang="en-US" sz="2000" b="0" u="none" strike="noStrike" dirty="0">
              <a:solidFill>
                <a:srgbClr val="000000"/>
              </a:solidFill>
              <a:uFillTx/>
              <a:latin typeface="Arial"/>
              <a:cs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74A13D-12B4-4D0F-B65E-94D80B52DC60}" type="slidenum">
              <a:rPr lang="en-US" smtClean="0"/>
              <a:pPr/>
              <a:t>21</a:t>
            </a:fld>
            <a:endParaRPr/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26D230AE-1453-10EA-673C-CA8F60A5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3791880" y="332640"/>
            <a:ext cx="7561440" cy="614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algn="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4400" b="1" u="none" strike="noStrike">
                <a:solidFill>
                  <a:schemeClr val="lt1"/>
                </a:solidFill>
                <a:uFillTx/>
                <a:latin typeface="Calibri Light"/>
              </a:rPr>
              <a:t>Pictures</a:t>
            </a: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37" name="Picture 136"/>
          <p:cNvPicPr/>
          <p:nvPr/>
        </p:nvPicPr>
        <p:blipFill>
          <a:blip r:embed="rId2"/>
          <a:stretch/>
        </p:blipFill>
        <p:spPr>
          <a:xfrm>
            <a:off x="211680" y="1280160"/>
            <a:ext cx="5823360" cy="386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8" name="Picture 137"/>
          <p:cNvPicPr/>
          <p:nvPr/>
        </p:nvPicPr>
        <p:blipFill>
          <a:blip r:embed="rId3"/>
          <a:stretch/>
        </p:blipFill>
        <p:spPr>
          <a:xfrm>
            <a:off x="6190200" y="1280520"/>
            <a:ext cx="5782680" cy="3840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9" name="TextBox 138"/>
          <p:cNvSpPr txBox="1"/>
          <p:nvPr/>
        </p:nvSpPr>
        <p:spPr>
          <a:xfrm>
            <a:off x="838080" y="5394960"/>
            <a:ext cx="4374000" cy="548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Poster session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7589520" y="5303520"/>
            <a:ext cx="3749040" cy="457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Networking breakfast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74A13D-12B4-4D0F-B65E-94D80B52DC60}" type="slidenum">
              <a:rPr lang="en-US" smtClean="0"/>
              <a:pPr/>
              <a:t>22</a:t>
            </a:fld>
            <a:endParaRPr/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5E7DF920-27EF-17D0-0688-83715D4FE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3791880" y="332640"/>
            <a:ext cx="7561440" cy="614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algn="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4400" b="1" u="none" strike="noStrike">
                <a:solidFill>
                  <a:schemeClr val="lt1"/>
                </a:solidFill>
                <a:uFillTx/>
                <a:latin typeface="Calibri Light"/>
              </a:rPr>
              <a:t>Great success!</a:t>
            </a: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42" name="Picture 141"/>
          <p:cNvPicPr/>
          <p:nvPr/>
        </p:nvPicPr>
        <p:blipFill>
          <a:blip r:embed="rId2"/>
          <a:stretch/>
        </p:blipFill>
        <p:spPr>
          <a:xfrm>
            <a:off x="4663440" y="1188720"/>
            <a:ext cx="7406640" cy="4919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3" name="PlaceHolder 15"/>
          <p:cNvSpPr txBox="1"/>
          <p:nvPr/>
        </p:nvSpPr>
        <p:spPr>
          <a:xfrm>
            <a:off x="130336" y="2186280"/>
            <a:ext cx="4453560" cy="4671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Very 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interesting</a:t>
            </a: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 talks</a:t>
            </a:r>
            <a:endParaRPr lang="en-US" sz="1400" dirty="0"/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Many connections 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made</a:t>
            </a: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All appreciated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i="1" dirty="0">
                <a:solidFill>
                  <a:schemeClr val="tx2"/>
                </a:solidFill>
                <a:latin typeface="Arial"/>
              </a:rPr>
              <a:t>Great</a:t>
            </a:r>
            <a:r>
              <a:rPr lang="en-US" sz="2800" b="0" u="none" strike="noStrike" dirty="0">
                <a:solidFill>
                  <a:schemeClr val="tx2"/>
                </a:solidFill>
                <a:uFillTx/>
                <a:latin typeface="Arial"/>
              </a:rPr>
              <a:t> feedback from participants and lecturers</a:t>
            </a:r>
            <a:endParaRPr lang="en-US" sz="1600" dirty="0">
              <a:solidFill>
                <a:schemeClr val="tx2"/>
              </a:solidFill>
              <a:latin typeface="Arial"/>
              <a:ea typeface="Calibri Light"/>
              <a:cs typeface="Arial"/>
            </a:endParaRP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600" dirty="0">
                <a:latin typeface="Calibri Light"/>
                <a:ea typeface="Calibri Light"/>
                <a:cs typeface="Calibri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https://indico.cern.ch/event/1441944/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74A13D-12B4-4D0F-B65E-94D80B52DC60}" type="slidenum">
              <a:rPr lang="en-US" smtClean="0"/>
              <a:pPr/>
              <a:t>23</a:t>
            </a:fld>
            <a:endParaRPr/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88FD8D83-F254-2B07-3657-0BBF6BDB6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01AA703-5037-6501-9802-789F18B59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Thank you so much for </a:t>
            </a:r>
            <a:r>
              <a:rPr lang="en-US" dirty="0">
                <a:solidFill>
                  <a:srgbClr val="FF0000"/>
                </a:solidFill>
              </a:rPr>
              <a:t>all</a:t>
            </a:r>
            <a:r>
              <a:rPr lang="en-US" dirty="0"/>
              <a:t> the </a:t>
            </a:r>
            <a:r>
              <a:rPr lang="en-US" b="1" dirty="0"/>
              <a:t>preparations</a:t>
            </a:r>
            <a:r>
              <a:rPr lang="en-US" dirty="0"/>
              <a:t> </a:t>
            </a:r>
            <a:r>
              <a:rPr lang="en-US" b="1" dirty="0"/>
              <a:t>and the execution</a:t>
            </a:r>
            <a:r>
              <a:rPr lang="en-US" dirty="0"/>
              <a:t>!</a:t>
            </a:r>
          </a:p>
          <a:p>
            <a:r>
              <a:rPr lang="en-US" dirty="0"/>
              <a:t>Antonine – for taking ownership of the school and being an excellent sounding board for the team – flexible to take on and close any loose ends</a:t>
            </a:r>
          </a:p>
          <a:p>
            <a:r>
              <a:rPr lang="en-US" dirty="0"/>
              <a:t>Lucie – all the registrations and also the academic program and follow up with the lecturers</a:t>
            </a:r>
          </a:p>
          <a:p>
            <a:r>
              <a:rPr lang="en-US" dirty="0"/>
              <a:t>Beatrice, thank you for the work behind the scenes for the students, grants, accommodation, meals, posters and the follow up with the certificates</a:t>
            </a:r>
          </a:p>
          <a:p>
            <a:pPr lvl="1"/>
            <a:r>
              <a:rPr lang="en-US" dirty="0"/>
              <a:t>Putting the students first at every step</a:t>
            </a:r>
          </a:p>
          <a:p>
            <a:r>
              <a:rPr lang="en-US" dirty="0"/>
              <a:t>Thomas – excellent support for the advertising and documenting the event</a:t>
            </a:r>
          </a:p>
          <a:p>
            <a:r>
              <a:rPr lang="en-US" dirty="0"/>
              <a:t>Sabrina – amazingly reliable with many logistics from catering, rooms to lecture travel </a:t>
            </a:r>
            <a:r>
              <a:rPr lang="en-US" dirty="0" err="1"/>
              <a:t>etc</a:t>
            </a:r>
            <a:r>
              <a:rPr lang="en-US" dirty="0"/>
              <a:t>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  <a:p>
            <a:r>
              <a:rPr lang="en-US" dirty="0"/>
              <a:t>Ana – thank you for stepping up and being a very reliable partner … </a:t>
            </a:r>
          </a:p>
          <a:p>
            <a:r>
              <a:rPr lang="en-US" dirty="0"/>
              <a:t>Rafa - for the academic program steering</a:t>
            </a:r>
          </a:p>
          <a:p>
            <a:r>
              <a:rPr lang="en-US" dirty="0"/>
              <a:t>Rita and Amanda for the insight into industry participation and sharing of your contacts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75C89F-55F6-94D3-620D-7826B2C9B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Quantum training - Thank you</a:t>
            </a:r>
          </a:p>
        </p:txBody>
      </p:sp>
    </p:spTree>
    <p:extLst>
      <p:ext uri="{BB962C8B-B14F-4D97-AF65-F5344CB8AC3E}">
        <p14:creationId xmlns:p14="http://schemas.microsoft.com/office/powerpoint/2010/main" val="4508372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4EE54-84A0-DB5D-A602-3345D052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781" y="273600"/>
            <a:ext cx="7429140" cy="84952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ea typeface="Calibri Light"/>
                <a:cs typeface="Calibri Light"/>
              </a:rPr>
              <a:t>Towards D2.3 - M47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EA809-08D9-4A2B-31E1-3B2A1682B03E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09481" y="1604520"/>
            <a:ext cx="11191515" cy="430113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sz="2200" b="1" dirty="0">
                <a:solidFill>
                  <a:srgbClr val="000000"/>
                </a:solidFill>
                <a:latin typeface="+mn-lt"/>
              </a:rPr>
              <a:t>D2.3 Final report on career actions of young scientists WP2 2.3 M47 (end February, extended to include this annual meeting)</a:t>
            </a:r>
            <a:endParaRPr lang="en-GB" sz="2200" b="1" dirty="0">
              <a:solidFill>
                <a:srgbClr val="000000"/>
              </a:solidFill>
              <a:latin typeface="+mn-lt"/>
              <a:cs typeface="Arial"/>
            </a:endParaRPr>
          </a:p>
          <a:p>
            <a:pPr algn="l"/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 will include</a:t>
            </a:r>
            <a:r>
              <a:rPr lang="en-GB" sz="2200" dirty="0">
                <a:solidFill>
                  <a:srgbClr val="000000"/>
                </a:solidFill>
                <a:latin typeface="+mn-lt"/>
                <a:cs typeface="Arial"/>
              </a:rPr>
              <a:t>:</a:t>
            </a:r>
          </a:p>
          <a:p>
            <a:pPr algn="l"/>
            <a:endParaRPr lang="en-GB" sz="2200" dirty="0">
              <a:solidFill>
                <a:srgbClr val="000000"/>
              </a:solidFill>
              <a:latin typeface="+mn-lt"/>
              <a:cs typeface="Arial"/>
            </a:endParaRPr>
          </a:p>
          <a:p>
            <a:pPr marL="285744" lvl="1" indent="-285744">
              <a:buFont typeface="Arial" panose="020B0604020202020204" pitchFamily="34" charset="0"/>
              <a:buChar char="•"/>
            </a:pP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Establishment and infrastructure for publication committee, noting that it has not been used</a:t>
            </a:r>
          </a:p>
          <a:p>
            <a:pPr marL="285744" lvl="1" indent="-285744">
              <a:buFont typeface="Arial" panose="020B0604020202020204" pitchFamily="34" charset="0"/>
              <a:buChar char="•"/>
            </a:pPr>
            <a:r>
              <a:rPr lang="en-GB" sz="2267" dirty="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AIDAinnova</a:t>
            </a: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annual meeting lecture ('23) – Ivan and Sune</a:t>
            </a:r>
          </a:p>
          <a:p>
            <a:pPr marL="285744" lvl="1" indent="-285744">
              <a:buFont typeface="Arial" panose="020B0604020202020204" pitchFamily="34" charset="0"/>
              <a:buChar char="•"/>
            </a:pP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EP R&amp;D days poster session, incl. Prize for best poster awarded to </a:t>
            </a:r>
            <a:r>
              <a:rPr lang="en-GB" sz="2267" dirty="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AIDAinnova</a:t>
            </a: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student – grant to attend detector school</a:t>
            </a:r>
          </a:p>
          <a:p>
            <a:pPr marL="285744" lvl="1" indent="-285744">
              <a:buFont typeface="Arial" panose="020B0604020202020204" pitchFamily="34" charset="0"/>
              <a:buChar char="•"/>
            </a:pPr>
            <a:r>
              <a:rPr lang="en-GB" sz="2267" dirty="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AIDAinnova</a:t>
            </a: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Course on Quantum Applications with an emphasis on Particle Detection Technologies for Applied Physicists and Engineers</a:t>
            </a:r>
          </a:p>
          <a:p>
            <a:pPr marL="285744" lvl="1" indent="-285744">
              <a:buFont typeface="Arial" panose="020B0604020202020204" pitchFamily="34" charset="0"/>
              <a:buChar char="•"/>
            </a:pP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Poster session and networking opportunities at annual meetings</a:t>
            </a:r>
          </a:p>
          <a:p>
            <a:pPr lvl="2"/>
            <a:endParaRPr lang="en-GB" sz="2200" b="1" dirty="0">
              <a:solidFill>
                <a:srgbClr val="555555"/>
              </a:solidFill>
              <a:latin typeface="+mn-lt"/>
              <a:ea typeface="Roboto Light"/>
              <a:cs typeface="Roboto Light"/>
            </a:endParaRPr>
          </a:p>
          <a:p>
            <a:endParaRPr lang="en-GB" sz="2200" dirty="0">
              <a:solidFill>
                <a:schemeClr val="accent5">
                  <a:lumMod val="76000"/>
                </a:schemeClr>
              </a:solidFill>
              <a:latin typeface="+mn-lt"/>
              <a:cs typeface="Arial"/>
            </a:endParaRPr>
          </a:p>
          <a:p>
            <a:pPr algn="ctr"/>
            <a:r>
              <a:rPr lang="en-GB" sz="2200" b="1" dirty="0">
                <a:solidFill>
                  <a:schemeClr val="accent5">
                    <a:lumMod val="76000"/>
                  </a:schemeClr>
                </a:solidFill>
                <a:latin typeface="+mn-lt"/>
                <a:cs typeface="Arial"/>
              </a:rPr>
              <a:t>Drafting of the report has </a:t>
            </a:r>
            <a:r>
              <a:rPr lang="en-GB" sz="2200" b="1" dirty="0">
                <a:solidFill>
                  <a:schemeClr val="accent5">
                    <a:lumMod val="76000"/>
                  </a:schemeClr>
                </a:solidFill>
                <a:latin typeface="+mn-lt"/>
                <a:cs typeface="Arial"/>
                <a:hlinkClick r:id="rId2"/>
              </a:rPr>
              <a:t>started</a:t>
            </a:r>
            <a:endParaRPr lang="en-GB" sz="2200" b="1" dirty="0">
              <a:solidFill>
                <a:schemeClr val="accent5">
                  <a:lumMod val="76000"/>
                </a:schemeClr>
              </a:solidFill>
              <a:latin typeface="+mn-lt"/>
              <a:cs typeface="Arial"/>
            </a:endParaRPr>
          </a:p>
          <a:p>
            <a:pPr lvl="1"/>
            <a:endParaRPr lang="en-GB" sz="2200" dirty="0">
              <a:latin typeface="+mn-lt"/>
              <a:ea typeface="Roboto Light"/>
            </a:endParaRPr>
          </a:p>
          <a:p>
            <a:endParaRPr lang="en-GB" sz="2200" dirty="0">
              <a:solidFill>
                <a:srgbClr val="000000"/>
              </a:solidFill>
              <a:latin typeface="+mn-lt"/>
              <a:ea typeface="Roboto Ligh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39490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293BF-D740-228E-5263-01F7A5840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7955" y="64050"/>
            <a:ext cx="7933965" cy="1144800"/>
          </a:xfrm>
        </p:spPr>
        <p:txBody>
          <a:bodyPr/>
          <a:lstStyle/>
          <a:p>
            <a:br>
              <a:rPr lang="en-GB" dirty="0">
                <a:ea typeface="Calibri Light"/>
                <a:cs typeface="Calibri Light"/>
              </a:rPr>
            </a:br>
            <a:r>
              <a:rPr lang="en-GB" dirty="0">
                <a:ea typeface="Calibri Light"/>
                <a:cs typeface="Calibri Light"/>
              </a:rPr>
              <a:t>Towards D2.3 - M47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AA26C-6B6C-8CC7-2247-46D19576CCE9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72860" y="2268352"/>
            <a:ext cx="10972440" cy="1144800"/>
          </a:xfrm>
        </p:spPr>
        <p:txBody>
          <a:bodyPr/>
          <a:lstStyle/>
          <a:p>
            <a:pPr algn="l"/>
            <a:r>
              <a:rPr lang="en-GB" sz="2400" dirty="0">
                <a:solidFill>
                  <a:schemeClr val="accent2"/>
                </a:solidFill>
                <a:ea typeface="Calibri"/>
                <a:cs typeface="Calibri"/>
              </a:rPr>
              <a:t>Small budget of ~2k </a:t>
            </a:r>
            <a:r>
              <a:rPr lang="en-GB" sz="2400" dirty="0" err="1">
                <a:solidFill>
                  <a:schemeClr val="accent2"/>
                </a:solidFill>
                <a:ea typeface="Calibri"/>
                <a:cs typeface="Calibri"/>
              </a:rPr>
              <a:t>chf</a:t>
            </a:r>
            <a:r>
              <a:rPr lang="en-GB" sz="2400" dirty="0">
                <a:solidFill>
                  <a:schemeClr val="accent2"/>
                </a:solidFill>
                <a:ea typeface="Calibri"/>
                <a:cs typeface="Calibri"/>
              </a:rPr>
              <a:t> has been kept aside to support the '25 annual meeting with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>
                <a:ea typeface="Calibri"/>
                <a:cs typeface="Calibri"/>
              </a:rPr>
              <a:t>Poster session - 3 </a:t>
            </a:r>
            <a:r>
              <a:rPr lang="en-GB" dirty="0">
                <a:ea typeface="Calibri"/>
                <a:cs typeface="Calibri"/>
              </a:rPr>
              <a:t>Poster submitted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B15B8B-E758-889F-D796-A4CEFADFA569}"/>
              </a:ext>
            </a:extLst>
          </p:cNvPr>
          <p:cNvSpPr txBox="1"/>
          <p:nvPr/>
        </p:nvSpPr>
        <p:spPr>
          <a:xfrm>
            <a:off x="335360" y="1547805"/>
            <a:ext cx="60990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ea typeface="Calibri Light"/>
                <a:cs typeface="Calibri Light"/>
              </a:rPr>
              <a:t>Considerations – Annual meeting: </a:t>
            </a:r>
            <a:endParaRPr lang="en-GB" sz="2000" b="1" dirty="0"/>
          </a:p>
        </p:txBody>
      </p:sp>
      <p:sp>
        <p:nvSpPr>
          <p:cNvPr id="9" name="PlaceHolder 2">
            <a:extLst>
              <a:ext uri="{FF2B5EF4-FFF2-40B4-BE49-F238E27FC236}">
                <a16:creationId xmlns:a16="http://schemas.microsoft.com/office/drawing/2014/main" id="{3E479098-6B95-0D55-2E9D-1A55C4F38717}"/>
              </a:ext>
            </a:extLst>
          </p:cNvPr>
          <p:cNvSpPr>
            <a:spLocks noGrp="1"/>
          </p:cNvSpPr>
          <p:nvPr>
            <p:ph type="ftr" idx="4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8315619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253483F3-6CBB-F741-9726-C4F003875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Task 2.4 Industrial relations and Knowledge Transfer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7A88BF6-F616-4642-A434-2598697595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Rita Pinho (CERN), Ana </a:t>
            </a:r>
            <a:r>
              <a:rPr lang="en-GB" dirty="0" err="1"/>
              <a:t>Dorda</a:t>
            </a:r>
            <a:r>
              <a:rPr lang="en-GB" dirty="0"/>
              <a:t> (CERN)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A539922-6F1E-5B4B-A9D3-2BC6F0BB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27</a:t>
            </a:fld>
            <a:endParaRPr lang="en-GB"/>
          </a:p>
        </p:txBody>
      </p:sp>
      <p:sp>
        <p:nvSpPr>
          <p:cNvPr id="2" name="PlaceHolder 2">
            <a:extLst>
              <a:ext uri="{FF2B5EF4-FFF2-40B4-BE49-F238E27FC236}">
                <a16:creationId xmlns:a16="http://schemas.microsoft.com/office/drawing/2014/main" id="{565675AE-948D-B250-7A86-5464007E374A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5573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AECD41-400F-7148-BE0E-55CB3E3E0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Objectives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A4259-F322-D240-818B-6A017968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100" b="1" dirty="0">
                <a:solidFill>
                  <a:srgbClr val="9ECCD6"/>
                </a:solidFill>
              </a:rPr>
              <a:t>Task 2.1. Work Package coordination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Coordinate the WP.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Create a network of Knowledge Transfer Officers (KTOs) within the </a:t>
            </a:r>
            <a:r>
              <a:rPr lang="en-GB" dirty="0" err="1">
                <a:solidFill>
                  <a:srgbClr val="9ECCD6"/>
                </a:solidFill>
              </a:rPr>
              <a:t>AIDAinnova</a:t>
            </a:r>
            <a:r>
              <a:rPr lang="en-GB" dirty="0">
                <a:solidFill>
                  <a:srgbClr val="9ECCD6"/>
                </a:solidFill>
              </a:rPr>
              <a:t> beneficiaries and coordinate their work and liaise with KTOs in other Innovation Pilots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3100" b="1" dirty="0">
                <a:solidFill>
                  <a:srgbClr val="9ECCD6"/>
                </a:solidFill>
              </a:rPr>
              <a:t>Task 2.2. Communication, dissemination and outreach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Define and implement a communication strategy to address key stakeholders in particle physics.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Ensure the flow of information within the project (internal).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Report the results of the project to a wider audience (external).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Engage the detector community and industry to enhance societal impact of fundamental research.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2.3. Careers of young detector scientists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Enhance recognition, training and career opportunities for detector scientists.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/>
              <a:t>Task 2.4. Industrial relations and Knowledge Transfer</a:t>
            </a:r>
          </a:p>
          <a:p>
            <a:pPr lvl="1"/>
            <a:r>
              <a:rPr lang="en-GB" dirty="0"/>
              <a:t>Promote co-innovation with industry to demonstrate societal impact of fundamental research.</a:t>
            </a:r>
          </a:p>
          <a:p>
            <a:pPr lvl="1"/>
            <a:r>
              <a:rPr lang="en-GB" dirty="0"/>
              <a:t>Impact analysis of innovation aligned with UN Sustainable Development Goals.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7C589D-AF21-654D-BDBE-713DCBEE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28</a:t>
            </a:fld>
            <a:endParaRPr lang="en-GB"/>
          </a:p>
        </p:txBody>
      </p:sp>
      <p:sp>
        <p:nvSpPr>
          <p:cNvPr id="4" name="PlaceHolder 2">
            <a:extLst>
              <a:ext uri="{FF2B5EF4-FFF2-40B4-BE49-F238E27FC236}">
                <a16:creationId xmlns:a16="http://schemas.microsoft.com/office/drawing/2014/main" id="{7B2879D4-F8CB-59BE-72AF-DA99593DEFE6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6033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62AE1D-709D-CDBC-E503-F1F437D02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29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84C4AA7-92AA-9F77-CA16-886AB4F12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promised</a:t>
            </a:r>
            <a:endParaRPr lang="en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6131FEE-826B-2FC6-943B-853D92A31D9C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866068" y="1560919"/>
            <a:ext cx="10370368" cy="4618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Symbol" pitchFamily="2" charset="2"/>
              <a:buChar char=""/>
            </a:pPr>
            <a:r>
              <a:rPr lang="en-US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 Exchange Workshops with Industry and other scientific communities:</a:t>
            </a:r>
            <a:endParaRPr lang="en-CH" sz="20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“Academia Meets Industry” Advanced Mechanics </a:t>
            </a: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20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vent – April 202</a:t>
            </a: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“</a:t>
            </a: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Industry Workshop on Cryogenics in Big Science” - </a:t>
            </a: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April 2024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Joint booth at BSBF 2024 – Oct 2024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Quantum Training (w/industry talks)– Jan 2025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workshop with other TT offices – tbc (online)</a:t>
            </a:r>
            <a:endParaRPr lang="en-CH" sz="2000" kern="100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itchFamily="2" charset="2"/>
              <a:buChar char=""/>
            </a:pPr>
            <a:r>
              <a:rPr lang="en-US" sz="2000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Technology Disclosures (</a:t>
            </a:r>
            <a:r>
              <a:rPr lang="en-US" sz="2000" b="1" kern="100" dirty="0">
                <a:solidFill>
                  <a:schemeClr val="accent6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target was 5 </a:t>
            </a:r>
            <a:r>
              <a:rPr lang="en-US" sz="2000" b="1" kern="100" dirty="0">
                <a:solidFill>
                  <a:schemeClr val="accent6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 we have 10 so far</a:t>
            </a:r>
            <a:r>
              <a:rPr lang="en-US" sz="2000" b="1" kern="100" dirty="0">
                <a:latin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)</a:t>
            </a:r>
            <a:endParaRPr lang="en-US" sz="2000" b="1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1" indent="-342900">
              <a:buFont typeface="Symbol" pitchFamily="2" charset="2"/>
              <a:buChar char=""/>
            </a:pPr>
            <a:r>
              <a:rPr lang="en-US" sz="16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Description of the technology, the problem that it addresses, potential applications outside HEP, how it compare to the state of the art, maturity, </a:t>
            </a:r>
            <a:r>
              <a:rPr lang="en-US" sz="1600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etc</a:t>
            </a:r>
            <a:endParaRPr lang="en-US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1" indent="0">
              <a:buNone/>
            </a:pPr>
            <a:endParaRPr lang="en-CH" sz="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1" indent="-342900">
              <a:buFont typeface="Symbol" pitchFamily="2" charset="2"/>
              <a:buChar char=""/>
            </a:pPr>
            <a:r>
              <a:rPr lang="en-US" sz="1600" u="sng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Value propositions </a:t>
            </a:r>
            <a:r>
              <a:rPr lang="en-US" sz="16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of the main results per WP?</a:t>
            </a:r>
            <a:endParaRPr lang="en-CH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6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Description of key technological advancements</a:t>
            </a:r>
            <a:endParaRPr lang="en-CH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6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Applications beyond HEP</a:t>
            </a:r>
            <a:endParaRPr lang="en-CH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6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Target markets and costumers</a:t>
            </a:r>
            <a:endParaRPr lang="en-CH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Graphic 10" descr="Puzzle pieces outline">
            <a:extLst>
              <a:ext uri="{FF2B5EF4-FFF2-40B4-BE49-F238E27FC236}">
                <a16:creationId xmlns:a16="http://schemas.microsoft.com/office/drawing/2014/main" id="{6CEA774A-8F05-D034-C376-37D6D7332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68408" y="4044136"/>
            <a:ext cx="2188468" cy="2188468"/>
          </a:xfrm>
          <a:prstGeom prst="rect">
            <a:avLst/>
          </a:prstGeom>
        </p:spPr>
      </p:pic>
      <p:pic>
        <p:nvPicPr>
          <p:cNvPr id="2" name="Picture 2" descr="BSBF Trieste 2024 - The Office">
            <a:extLst>
              <a:ext uri="{FF2B5EF4-FFF2-40B4-BE49-F238E27FC236}">
                <a16:creationId xmlns:a16="http://schemas.microsoft.com/office/drawing/2014/main" id="{3D1C507C-AEA3-7AB7-65A6-43C26DD0A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408" y="2369370"/>
            <a:ext cx="1983575" cy="105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aceHolder 2">
            <a:extLst>
              <a:ext uri="{FF2B5EF4-FFF2-40B4-BE49-F238E27FC236}">
                <a16:creationId xmlns:a16="http://schemas.microsoft.com/office/drawing/2014/main" id="{CA5D7A98-AE56-1972-CA31-EA16D059F037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886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AECD41-400F-7148-BE0E-55CB3E3E0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Objectives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A4259-F322-D240-818B-6A017968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100" b="1" dirty="0"/>
              <a:t>Task 2.1. Work Package coordination</a:t>
            </a:r>
          </a:p>
          <a:p>
            <a:pPr lvl="1"/>
            <a:r>
              <a:rPr lang="en-GB" dirty="0"/>
              <a:t>Coordinate the WP.</a:t>
            </a:r>
          </a:p>
          <a:p>
            <a:pPr lvl="1"/>
            <a:r>
              <a:rPr lang="en-GB" dirty="0"/>
              <a:t>Create a network of Knowledge Transfer Officers (KTOs) within the </a:t>
            </a:r>
            <a:r>
              <a:rPr lang="en-GB" dirty="0" err="1"/>
              <a:t>AIDAinnova</a:t>
            </a:r>
            <a:r>
              <a:rPr lang="en-GB" dirty="0"/>
              <a:t> beneficiaries and coordinate their work and liaise with KTOs in other Innovation Pilots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3100" b="1" dirty="0">
                <a:solidFill>
                  <a:srgbClr val="9ECCD6"/>
                </a:solidFill>
              </a:rPr>
              <a:t>Task 2.2. Communication, dissemination and outreach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Define and implement a communication strategy to address key stakeholders in particle physics.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Ensure the flow of information within the project (internal).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Report the results of the project to a wider audience (external).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Engage the detector community and industry to enhance societal impact of fundamental research.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2.3. Careers of young detector scientists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Enhance recognition, training and career opportunities for detector scientists.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2.4. Industrial relations and Knowledge Transfer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Promote co-innovation with industry to demonstrate societal impact of fundamental research.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Impact analysis of innovation aligned with UN Sustainable Development Goals.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7C589D-AF21-654D-BDBE-713DCBEE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3</a:t>
            </a:fld>
            <a:endParaRPr lang="en-GB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0C10AEF7-2207-105A-7F8D-53227951C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22786616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B7F3E-11CE-6E0A-F0BA-43A5AB0E6B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A5440B-DB28-CEF7-C42C-AFF70C800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416" y="1492522"/>
            <a:ext cx="11089231" cy="4351338"/>
          </a:xfrm>
        </p:spPr>
        <p:txBody>
          <a:bodyPr>
            <a:normAutofit/>
          </a:bodyPr>
          <a:lstStyle/>
          <a:p>
            <a:r>
              <a:rPr lang="en-GB" sz="1800" dirty="0"/>
              <a:t>This survey seeks insights from WP leaders and collaborators on key developments, industry partnerships, and contributions to the UN Sustainable Development Goals (UN SDGs) within the framework of AIDAinnova.</a:t>
            </a:r>
          </a:p>
          <a:p>
            <a:r>
              <a:rPr lang="en-GB" sz="1800" b="1" dirty="0"/>
              <a:t>Input for Impact Analysis</a:t>
            </a:r>
          </a:p>
          <a:p>
            <a:pPr lvl="1"/>
            <a:r>
              <a:rPr lang="en-GB" sz="1800" dirty="0"/>
              <a:t>Report mapping the economic and commercial impact, as well as technological, environmental, social and cultural impacts following </a:t>
            </a:r>
            <a:br>
              <a:rPr lang="en-GB" sz="1800" dirty="0"/>
            </a:br>
            <a:r>
              <a:rPr lang="en-GB" sz="1800" dirty="0"/>
              <a:t>UN SDGs (D2.4)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3B7F86-D582-B386-F7E8-F61C94F87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52071" y="6356350"/>
            <a:ext cx="715933" cy="50165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C4456CD-832E-41F2-9893-C7650CCC5376}" type="slidenum">
              <a:rPr lang="en-GB" smtClean="0"/>
              <a:pPr>
                <a:spcAft>
                  <a:spcPts val="600"/>
                </a:spcAft>
              </a:pPr>
              <a:t>30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EC0C63E-01DF-2715-D911-175A1C3D4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016" y="21921"/>
            <a:ext cx="5346132" cy="1077238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A</a:t>
            </a:r>
            <a:r>
              <a:rPr lang="en-GB" dirty="0" err="1"/>
              <a:t>IDAinnova</a:t>
            </a:r>
            <a:r>
              <a:rPr lang="en-GB" dirty="0"/>
              <a:t> Developments Survey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BDFAA9-A5DA-A02E-3027-61003558B9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95" t="8737" b="27494"/>
          <a:stretch/>
        </p:blipFill>
        <p:spPr>
          <a:xfrm>
            <a:off x="2428290" y="3356486"/>
            <a:ext cx="7335421" cy="2487375"/>
          </a:xfrm>
          <a:prstGeom prst="rect">
            <a:avLst/>
          </a:prstGeom>
        </p:spPr>
      </p:pic>
      <p:sp>
        <p:nvSpPr>
          <p:cNvPr id="3" name="PlaceHolder 2">
            <a:extLst>
              <a:ext uri="{FF2B5EF4-FFF2-40B4-BE49-F238E27FC236}">
                <a16:creationId xmlns:a16="http://schemas.microsoft.com/office/drawing/2014/main" id="{CFF9CE89-DAD5-2EB7-AB43-7B7437CFE9FA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3785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C9EAF-7CB4-061F-4033-B696B9CA7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CBB4D08-36DF-4FE8-8B50-58600EC81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Profile of the respondents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7A000C-5D80-B0AA-3036-5FBCB63E2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31</a:t>
            </a:fld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F2C0F4C-7CAA-0FA0-80D6-BE2A7E10B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894" y="1700061"/>
            <a:ext cx="5004349" cy="41129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D2B370-7337-60E8-1BBD-197811390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2833" y="4863199"/>
            <a:ext cx="719390" cy="79864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DDFC4C-919F-F588-30B4-5A368CE04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440" y="1902536"/>
            <a:ext cx="5184251" cy="326382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AIDAinnova network</a:t>
            </a:r>
          </a:p>
          <a:p>
            <a:pPr lvl="1"/>
            <a:r>
              <a:rPr lang="en-GB" dirty="0"/>
              <a:t>45 beneficiaries:</a:t>
            </a:r>
          </a:p>
          <a:p>
            <a:pPr lvl="2"/>
            <a:r>
              <a:rPr lang="fr-CH" dirty="0"/>
              <a:t>3 RTO</a:t>
            </a:r>
          </a:p>
          <a:p>
            <a:pPr lvl="2"/>
            <a:r>
              <a:rPr lang="fr-CH" dirty="0"/>
              <a:t>8 </a:t>
            </a:r>
            <a:r>
              <a:rPr lang="fr-CH" dirty="0" err="1"/>
              <a:t>industrial</a:t>
            </a:r>
            <a:r>
              <a:rPr lang="fr-CH" dirty="0"/>
              <a:t> </a:t>
            </a:r>
            <a:r>
              <a:rPr lang="fr-CH" dirty="0" err="1"/>
              <a:t>companies</a:t>
            </a:r>
            <a:endParaRPr lang="fr-CH" dirty="0"/>
          </a:p>
          <a:p>
            <a:pPr lvl="2"/>
            <a:r>
              <a:rPr lang="fr-CH" dirty="0"/>
              <a:t>34 </a:t>
            </a:r>
            <a:r>
              <a:rPr lang="fr-CH" dirty="0" err="1"/>
              <a:t>research</a:t>
            </a:r>
            <a:r>
              <a:rPr lang="fr-CH" dirty="0"/>
              <a:t> institutes</a:t>
            </a:r>
            <a:r>
              <a:rPr lang="en-GB" dirty="0"/>
              <a:t> from 15 countries</a:t>
            </a:r>
          </a:p>
          <a:p>
            <a:r>
              <a:rPr lang="en-GB" dirty="0"/>
              <a:t>We got </a:t>
            </a:r>
            <a:r>
              <a:rPr lang="en-US" dirty="0"/>
              <a:t>37 responses from</a:t>
            </a:r>
          </a:p>
          <a:p>
            <a:pPr lvl="1"/>
            <a:r>
              <a:rPr lang="en-US" sz="19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26 research institutes</a:t>
            </a:r>
          </a:p>
          <a:p>
            <a:pPr lvl="1"/>
            <a:r>
              <a:rPr lang="en-US" sz="19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 industrial partners</a:t>
            </a:r>
          </a:p>
          <a:p>
            <a:pPr lvl="1"/>
            <a:r>
              <a:rPr lang="en-US" sz="19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 different countries </a:t>
            </a:r>
            <a:endParaRPr lang="en-GB" sz="3000" dirty="0"/>
          </a:p>
        </p:txBody>
      </p:sp>
      <p:sp>
        <p:nvSpPr>
          <p:cNvPr id="5" name="PlaceHolder 2">
            <a:extLst>
              <a:ext uri="{FF2B5EF4-FFF2-40B4-BE49-F238E27FC236}">
                <a16:creationId xmlns:a16="http://schemas.microsoft.com/office/drawing/2014/main" id="{FCF7A998-7EC3-BA00-75E3-99A0A4F35618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67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28735-8064-41BB-1680-7359C2BC7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E92CD8F-EA69-5CA3-4889-0EF29DE080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3202"/>
          <a:stretch/>
        </p:blipFill>
        <p:spPr>
          <a:xfrm>
            <a:off x="2135560" y="3129401"/>
            <a:ext cx="4430091" cy="256883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E4574-E2E0-3AC3-D957-35DC9A541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32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228D9BD-9432-30EF-FBA8-AE08857C9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 per WP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0DE69B-4FDF-66B2-77A5-F13F57B4E4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238" r="10326"/>
          <a:stretch/>
        </p:blipFill>
        <p:spPr>
          <a:xfrm>
            <a:off x="7384858" y="2980458"/>
            <a:ext cx="2485505" cy="2717781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28BCCAB-9A3B-C739-6861-3E37983649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3432" y="1457841"/>
            <a:ext cx="7732554" cy="1522617"/>
          </a:xfrm>
        </p:spPr>
        <p:txBody>
          <a:bodyPr>
            <a:normAutofit/>
          </a:bodyPr>
          <a:lstStyle/>
          <a:p>
            <a:r>
              <a:rPr lang="en-US" sz="1800" dirty="0"/>
              <a:t>50% of the answers were from Task Leaders</a:t>
            </a:r>
          </a:p>
          <a:p>
            <a:r>
              <a:rPr lang="en-GB" sz="1800" dirty="0"/>
              <a:t>The WPs with the highest percentage of responses (13%) were WP6, WP8, and WP12. </a:t>
            </a:r>
          </a:p>
          <a:p>
            <a:r>
              <a:rPr lang="en-GB" sz="1800" dirty="0"/>
              <a:t>No responses were received from WP9.</a:t>
            </a: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3F002A8D-784A-EB35-4785-FBCDC08B5000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926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90D21-AD52-1902-2B59-AC56E3A24D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CBD3AE4-4072-18DC-B36B-D54E2940909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21860" y="3314122"/>
            <a:ext cx="2685028" cy="2724764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4EC77E8-F9B7-81A3-52C9-B5948154C85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68444" y="3264450"/>
            <a:ext cx="5458489" cy="268146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D55E6-3683-AD10-A171-E4320372A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33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217084E-955B-F48C-1EF5-2B4DF0665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Exploitable foreground 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A56D12-4615-7D3F-F63A-00BC1C6075C5}"/>
              </a:ext>
            </a:extLst>
          </p:cNvPr>
          <p:cNvSpPr txBox="1"/>
          <p:nvPr/>
        </p:nvSpPr>
        <p:spPr>
          <a:xfrm>
            <a:off x="443372" y="1508093"/>
            <a:ext cx="113052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One objective of the survey was to gather insights on potential exploitable foreground, focusing on key developments and achievements within the project.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asked about applicability outside High Energy Physics (HEP), 41% answered 'Yes,' 40% 'Maybe,' and 19% 'No.’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60% of the positive answers mention “Healthcare/Medical Applications”.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C975DF3-A8C7-3ECF-7D1E-6FDD5FC8F6A6}"/>
              </a:ext>
            </a:extLst>
          </p:cNvPr>
          <p:cNvCxnSpPr>
            <a:cxnSpLocks/>
          </p:cNvCxnSpPr>
          <p:nvPr/>
        </p:nvCxnSpPr>
        <p:spPr>
          <a:xfrm flipV="1">
            <a:off x="2207568" y="4016830"/>
            <a:ext cx="3045879" cy="588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9ADF3A9-29DC-577C-1A74-8099AF44C29C}"/>
              </a:ext>
            </a:extLst>
          </p:cNvPr>
          <p:cNvCxnSpPr>
            <a:cxnSpLocks/>
          </p:cNvCxnSpPr>
          <p:nvPr/>
        </p:nvCxnSpPr>
        <p:spPr>
          <a:xfrm flipV="1">
            <a:off x="2927648" y="4069081"/>
            <a:ext cx="2325799" cy="607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2F19608-F72A-23EA-5871-66B26BA1D4E0}"/>
              </a:ext>
            </a:extLst>
          </p:cNvPr>
          <p:cNvSpPr txBox="1"/>
          <p:nvPr/>
        </p:nvSpPr>
        <p:spPr>
          <a:xfrm>
            <a:off x="0" y="2982979"/>
            <a:ext cx="60990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Aft>
                <a:spcPts val="1000"/>
              </a:spcAft>
            </a:pPr>
            <a:r>
              <a:rPr lang="en-GB" sz="1200" i="1" kern="100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Are any of these technologies applicable to industries outside the field of HEP?"</a:t>
            </a:r>
            <a:endParaRPr lang="en-US" sz="1200" i="1" kern="100" dirty="0">
              <a:solidFill>
                <a:schemeClr val="accent2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EE8F8ADB-0628-EF1C-E2BC-E24F2B886F77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846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912F78-C00E-DC1E-453F-FF660972FE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C3131EE-13E2-34BE-4219-FB6FC6A740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484422" y="3382713"/>
            <a:ext cx="5799610" cy="27908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B09E8-BF1D-9EC3-0D99-A4892BD47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34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910579F-FA7A-089B-7A1E-542761050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Exploitable foreground and Industry Partnerships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8BD4A8-0B05-BCB0-D0C0-6AFDE01227E4}"/>
              </a:ext>
            </a:extLst>
          </p:cNvPr>
          <p:cNvSpPr txBox="1"/>
          <p:nvPr/>
        </p:nvSpPr>
        <p:spPr>
          <a:xfrm>
            <a:off x="626125" y="1523989"/>
            <a:ext cx="107304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same respondents were asked how their Work Package could generate beneficial results.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20 selected 'Co-development with industries.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next most popular option was 'Open access licensing schemes, including for hardware.’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Only a 35% acknowledged to collaborate win industry on their developments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A2168F-7777-C895-3A6A-D639BFFFD0D9}"/>
              </a:ext>
            </a:extLst>
          </p:cNvPr>
          <p:cNvSpPr txBox="1"/>
          <p:nvPr/>
        </p:nvSpPr>
        <p:spPr>
          <a:xfrm>
            <a:off x="1487488" y="2727011"/>
            <a:ext cx="8676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Aft>
                <a:spcPts val="1000"/>
              </a:spcAft>
            </a:pPr>
            <a:r>
              <a:rPr lang="en-GB" sz="1400" i="1" kern="100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"Do you think that your WP will generate any results that would benefit from:" highlighting areas where respondents indicated they might need assistance, such as funding, IP protection, and other forms of support.</a:t>
            </a:r>
            <a:endParaRPr lang="en-US" sz="1400" i="1" kern="100" dirty="0">
              <a:solidFill>
                <a:schemeClr val="accent2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70649FF9-BEDF-7B85-A3C7-E87DC13168D1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2475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FA7E29-00F5-8DA1-5606-F10B8AB24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4FEF2-53F1-4CCE-E1DD-F1A77AC1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35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AAD77DB-9E5C-BF86-47C1-A40DBD212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Exploitable foreground and Industry Partnerships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B25736-18BC-9125-0989-4504482093BE}"/>
              </a:ext>
            </a:extLst>
          </p:cNvPr>
          <p:cNvSpPr txBox="1"/>
          <p:nvPr/>
        </p:nvSpPr>
        <p:spPr>
          <a:xfrm>
            <a:off x="570360" y="1772816"/>
            <a:ext cx="44072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400" i="1" kern="100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“Are you currently collaborating with any industrial companies as part of this WP?"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6A4A894-777F-A223-99EC-A4AE7A9327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9266349"/>
              </p:ext>
            </p:extLst>
          </p:nvPr>
        </p:nvGraphicFramePr>
        <p:xfrm>
          <a:off x="1487488" y="2636912"/>
          <a:ext cx="275145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4247EFD-07CD-2014-F306-041E45C983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7371985"/>
              </p:ext>
            </p:extLst>
          </p:nvPr>
        </p:nvGraphicFramePr>
        <p:xfrm>
          <a:off x="7536160" y="2636912"/>
          <a:ext cx="29876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3962E95-4A42-6B77-1DC0-90C0775CFE1B}"/>
              </a:ext>
            </a:extLst>
          </p:cNvPr>
          <p:cNvSpPr txBox="1"/>
          <p:nvPr/>
        </p:nvSpPr>
        <p:spPr>
          <a:xfrm>
            <a:off x="6547024" y="1746276"/>
            <a:ext cx="4805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400" i="1" kern="100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“Are there stakeholders (e.g., companies or research institutions) currently interested in your WP’s innovations?” </a:t>
            </a:r>
            <a:endParaRPr lang="en-US" sz="1400" i="1" kern="100" dirty="0">
              <a:solidFill>
                <a:schemeClr val="accent2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191A655B-209B-C7F3-ECD0-051F0F237BC9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3451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95990-6FBC-F149-91FC-4A3688076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2D1B473-9836-4B8D-0DE2-AE345EC0D40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52651" y="2842448"/>
            <a:ext cx="3103765" cy="309890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5B08559-4629-2BF9-6DCD-5557839D92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59470" y="2725061"/>
            <a:ext cx="4967463" cy="34237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F934C-EE31-2648-9BEB-28FAB4CF5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36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46CE7BA-D0D6-CAB0-B845-5BA8420EA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UN SDGs &amp;Impact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9946CB-3A2E-2AFA-70CC-5C6A4592CDBB}"/>
              </a:ext>
            </a:extLst>
          </p:cNvPr>
          <p:cNvSpPr txBox="1"/>
          <p:nvPr/>
        </p:nvSpPr>
        <p:spPr>
          <a:xfrm>
            <a:off x="695400" y="1373600"/>
            <a:ext cx="109452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last section of the survey focused on the United Nations Sustainable Development Goals (UN SDGs).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These are a set of 17 interconnected global objectives designed to create a more equitable, sustainable, and prosperous world by 2030.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23 respondents chose SDG number 9, related to Industry, Innovation, and Infrastructure</a:t>
            </a:r>
            <a:endParaRPr lang="en-GB" dirty="0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DD5A9308-27BB-9A94-817B-3E1710FD57A0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3212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1C9B57-D076-475B-C0D0-EF2185AE5ED9}"/>
              </a:ext>
            </a:extLst>
          </p:cNvPr>
          <p:cNvSpPr txBox="1"/>
          <p:nvPr/>
        </p:nvSpPr>
        <p:spPr>
          <a:xfrm>
            <a:off x="453810" y="1532864"/>
            <a:ext cx="5545152" cy="4057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The study was conducted as follows: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Segoe UI" panose="020B0502040204020203" pitchFamily="34" charset="0"/>
              </a:rPr>
              <a:t>O</a:t>
            </a:r>
            <a:r>
              <a:rPr lang="en-US" b="0" i="0" dirty="0">
                <a:solidFill>
                  <a:schemeClr val="accent6"/>
                </a:solidFill>
                <a:effectLst/>
                <a:latin typeface="Segoe UI" panose="020B0502040204020203" pitchFamily="34" charset="0"/>
              </a:rPr>
              <a:t>nline survey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accent6"/>
                </a:solidFill>
                <a:effectLst/>
                <a:latin typeface="Segoe UI" panose="020B0502040204020203" pitchFamily="34" charset="0"/>
              </a:rPr>
              <a:t>Target follow-up interviews to explore in detail the potential of the developments: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accent6"/>
                </a:solidFill>
              </a:rPr>
              <a:t>Eleven follow-up interviews with technical experts from WP1, 2, 3, 4, 5, 6, 7, 10, 11, 12 and 13.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accent6"/>
                </a:solidFill>
              </a:rPr>
              <a:t>So far 10 technologies have been scouted.</a:t>
            </a:r>
            <a:endParaRPr lang="en-US" sz="1600" i="1" dirty="0">
              <a:solidFill>
                <a:schemeClr val="accent6"/>
              </a:solidFill>
              <a:latin typeface="Segoe UI" panose="020B0502040204020203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accent2"/>
                </a:solidFill>
                <a:effectLst/>
                <a:latin typeface="Segoe UI" panose="020B0502040204020203" pitchFamily="34" charset="0"/>
              </a:rPr>
              <a:t>A report, presenting conclusions from the survey on the economic, technological, environmental, and social impacts.</a:t>
            </a:r>
          </a:p>
        </p:txBody>
      </p:sp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DD98906C-E7E1-D484-CC41-873B54AFD56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193040" y="1523612"/>
            <a:ext cx="5603902" cy="28623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PlaceHolder 2">
            <a:extLst>
              <a:ext uri="{FF2B5EF4-FFF2-40B4-BE49-F238E27FC236}">
                <a16:creationId xmlns:a16="http://schemas.microsoft.com/office/drawing/2014/main" id="{6BA8F0A9-47E9-829E-432A-2B06A56E80FC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8908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CE8DD5-9046-7F89-0C53-E14E57F26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WP3 Caribou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6E9A65-46AE-5AFD-5B49-0B458CADB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99176C-5CD4-904B-A805-CDFF44900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38</a:t>
            </a:fld>
            <a:endParaRPr lang="en-GB"/>
          </a:p>
        </p:txBody>
      </p:sp>
      <p:pic>
        <p:nvPicPr>
          <p:cNvPr id="9" name="Picture 8" descr="Hardware components of the Caribou DAQ system">
            <a:extLst>
              <a:ext uri="{FF2B5EF4-FFF2-40B4-BE49-F238E27FC236}">
                <a16:creationId xmlns:a16="http://schemas.microsoft.com/office/drawing/2014/main" id="{D66D176F-1641-A980-1C7C-91A8B65D0C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2492896"/>
            <a:ext cx="4972050" cy="279590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9FC0EC-F5F0-B587-D16B-A094B3E2DA9C}"/>
              </a:ext>
            </a:extLst>
          </p:cNvPr>
          <p:cNvSpPr txBox="1"/>
          <p:nvPr/>
        </p:nvSpPr>
        <p:spPr>
          <a:xfrm>
            <a:off x="5620430" y="1781988"/>
            <a:ext cx="6153150" cy="3818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4" algn="just">
              <a:spcBef>
                <a:spcPts val="120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400" b="1" dirty="0">
                <a:solidFill>
                  <a:srgbClr val="171A6C"/>
                </a:solidFill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Key Differentiating Features</a:t>
            </a:r>
            <a:endParaRPr lang="en-US" sz="1400" b="1" dirty="0">
              <a:solidFill>
                <a:srgbClr val="171A6C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200"/>
              </a:spcBef>
              <a:buFont typeface="Symbol" pitchFamily="2" charset="2"/>
              <a:buChar char=""/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Provides a flexible, open-source, and reusable hardware, firmware, and software for prototyping of silicon detectors and IP blocks.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Ensures high-throughput data acquisition, real-time signal processing, and low-latency data handling.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GB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CARboard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is fully designed by BNL, allowing users to design their own chip carrier boards and work with the SoC board at the software level.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user-friendly software requires minimal commands for operation, hosted on GitLab with a common branch to facilitate collaboration.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Successfully integrated into test-beam environments at DESY and CERN SPS, capable of supporting multiple detector prototypes.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Aft>
                <a:spcPts val="200"/>
              </a:spcAft>
              <a:buFont typeface="Symbol" pitchFamily="2" charset="2"/>
              <a:buChar char=""/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Features an FPGA-based Time-to-Digital Converter (TDC) with picosecond timing precision.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F6DCD65D-C4FE-5190-82C5-8C69E0CB9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7841" y="1"/>
            <a:ext cx="6674227" cy="1077238"/>
          </a:xfrm>
        </p:spPr>
        <p:txBody>
          <a:bodyPr/>
          <a:lstStyle/>
          <a:p>
            <a:r>
              <a:rPr lang="en-GB" dirty="0"/>
              <a:t>Impact analysis</a:t>
            </a:r>
          </a:p>
        </p:txBody>
      </p:sp>
    </p:spTree>
    <p:extLst>
      <p:ext uri="{BB962C8B-B14F-4D97-AF65-F5344CB8AC3E}">
        <p14:creationId xmlns:p14="http://schemas.microsoft.com/office/powerpoint/2010/main" val="20432957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0D5F5F-E2E2-9564-6CF5-AF549D997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WP4 DIGIWASTE &amp; IRRAD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347199-37AF-0769-F98D-A4D9154C9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D94C9D-C309-F5DA-E7E6-92719CD17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39</a:t>
            </a:fld>
            <a:endParaRPr lang="en-GB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289EAF1-DE81-087E-B671-F6DA1362EE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401" y="2708920"/>
            <a:ext cx="4824536" cy="2120706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F4C37A-59DA-7913-4074-7AD4834E84B8}"/>
              </a:ext>
            </a:extLst>
          </p:cNvPr>
          <p:cNvSpPr txBox="1"/>
          <p:nvPr/>
        </p:nvSpPr>
        <p:spPr>
          <a:xfrm>
            <a:off x="5655935" y="1859776"/>
            <a:ext cx="6187777" cy="3818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4" algn="just">
              <a:spcBef>
                <a:spcPts val="120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US" sz="1600" b="1" dirty="0">
                <a:solidFill>
                  <a:srgbClr val="171A6C"/>
                </a:solidFill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Key Differentiating Features</a:t>
            </a:r>
          </a:p>
          <a:p>
            <a:pPr marL="342900" marR="0" lvl="0" indent="-342900" algn="just">
              <a:spcBef>
                <a:spcPts val="200"/>
              </a:spcBef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Evolving into a versatile tool for irradiation facilities worldwide, enhancing data management 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operational efficiency. 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Automates radiation sample tracking with RFID tagging, improving safety and traceability. 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Successfully deployed at CERN, PSI, JSI, Fermilab, and more, demonstrating flexibility 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across international infrastructures. 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Direct integration with radiation measurement tools (CAEN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RadHAND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CANBERRA 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APEX-Gamma) for improved accuracy. 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Manages ~800 irradiated objects annually, ensuring regulatory adherence, reducing errors, </a:t>
            </a:r>
          </a:p>
          <a:p>
            <a:pPr marL="342900" marR="0" lvl="0" indent="-342900" algn="just">
              <a:spcAft>
                <a:spcPts val="200"/>
              </a:spcAft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streamlining sample tracking. 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F031D44F-5037-B314-F20F-2FAA915D8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7841" y="1"/>
            <a:ext cx="6674227" cy="1077238"/>
          </a:xfrm>
        </p:spPr>
        <p:txBody>
          <a:bodyPr/>
          <a:lstStyle/>
          <a:p>
            <a:r>
              <a:rPr lang="en-GB" dirty="0"/>
              <a:t>Impact analysis</a:t>
            </a:r>
          </a:p>
        </p:txBody>
      </p:sp>
    </p:spTree>
    <p:extLst>
      <p:ext uri="{BB962C8B-B14F-4D97-AF65-F5344CB8AC3E}">
        <p14:creationId xmlns:p14="http://schemas.microsoft.com/office/powerpoint/2010/main" val="379563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826B0-E394-9454-754C-0DB2A2A41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7172" y="329120"/>
            <a:ext cx="7772400" cy="583135"/>
          </a:xfrm>
        </p:spPr>
        <p:txBody>
          <a:bodyPr>
            <a:normAutofit fontScale="90000"/>
          </a:bodyPr>
          <a:lstStyle/>
          <a:p>
            <a:r>
              <a:rPr lang="en-CH" b="1" dirty="0"/>
              <a:t>Knowledge Transfer 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D368B-37EA-CA1C-7937-7C45092A76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3432" y="1876960"/>
            <a:ext cx="8064896" cy="4608512"/>
          </a:xfrm>
        </p:spPr>
        <p:txBody>
          <a:bodyPr>
            <a:normAutofit/>
          </a:bodyPr>
          <a:lstStyle/>
          <a:p>
            <a:r>
              <a:rPr lang="en-GB" b="1" dirty="0"/>
              <a:t>Create a network of Knowledge Transfer Officers </a:t>
            </a:r>
          </a:p>
          <a:p>
            <a:pPr lvl="1"/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46 beneficiaries, 35 academics;</a:t>
            </a:r>
            <a:endParaRPr lang="en-GB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u="sng" dirty="0">
                <a:solidFill>
                  <a:schemeClr val="accent2"/>
                </a:solidFill>
              </a:rPr>
              <a:t>Next</a:t>
            </a:r>
            <a:r>
              <a:rPr lang="en-GB" dirty="0">
                <a:solidFill>
                  <a:schemeClr val="accent2"/>
                </a:solidFill>
              </a:rPr>
              <a:t>: </a:t>
            </a:r>
          </a:p>
          <a:p>
            <a:pPr lvl="1"/>
            <a:r>
              <a:rPr lang="en-GB" dirty="0"/>
              <a:t>RoundTable &amp; Industry Exhibition (today)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Online workshop with KT/TTO network</a:t>
            </a:r>
          </a:p>
          <a:p>
            <a:pPr lvl="2"/>
            <a:r>
              <a:rPr lang="en-GB" dirty="0"/>
              <a:t>Present results of the survey</a:t>
            </a:r>
          </a:p>
          <a:p>
            <a:pPr lvl="2"/>
            <a:r>
              <a:rPr lang="en-GB" dirty="0"/>
              <a:t>Discuss challenges</a:t>
            </a:r>
          </a:p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01F0C-F39D-A8AC-3488-E06F4FF5D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noProof="0" smtClean="0"/>
              <a:t>4</a:t>
            </a:fld>
            <a:endParaRPr lang="en-GB" noProof="0"/>
          </a:p>
        </p:txBody>
      </p:sp>
      <p:pic>
        <p:nvPicPr>
          <p:cNvPr id="12" name="Graphic 11" descr="Connections outline">
            <a:extLst>
              <a:ext uri="{FF2B5EF4-FFF2-40B4-BE49-F238E27FC236}">
                <a16:creationId xmlns:a16="http://schemas.microsoft.com/office/drawing/2014/main" id="{1D4D91BA-2485-9B70-CCCA-152DAC513F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60296" y="1894096"/>
            <a:ext cx="3092896" cy="3092896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FA85AC1-2418-C464-8A13-B6F5AA648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28534578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31F726-2CEB-E7AC-92E8-0C3216CCB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WP4 TPA-TCT</a:t>
            </a:r>
            <a:endParaRPr lang="en-US" b="1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EB50BC-88AF-9423-DAB1-0B5631AD2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2nd Annual Meeting - WP2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593A5-FA70-AB14-42A2-EBC624988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40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2BBC9D-3CD7-F43A-B6C6-4921DA74A52B}"/>
              </a:ext>
            </a:extLst>
          </p:cNvPr>
          <p:cNvSpPr txBox="1"/>
          <p:nvPr/>
        </p:nvSpPr>
        <p:spPr>
          <a:xfrm>
            <a:off x="5717426" y="2132855"/>
            <a:ext cx="6153150" cy="2864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4" algn="just">
              <a:spcBef>
                <a:spcPts val="120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600" b="1" dirty="0">
                <a:solidFill>
                  <a:srgbClr val="171A6C"/>
                </a:solidFill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Key Differentiating Features</a:t>
            </a:r>
            <a:endParaRPr lang="en-US" sz="1600" b="1" dirty="0">
              <a:solidFill>
                <a:srgbClr val="171A6C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200"/>
              </a:spcBef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Achieves lateral resolution of ~2 µm and depth resolution of ~10 µm, surpassing standard TCT techniques.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Enables precise charge injection without requiring physical contact with the device under test.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Applicable to a wide range of semiconductor technologies, including radiation-hard sensors for HL-LHC upgrades.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Enhances predictive modeling through validation with TCAD simulations.</a:t>
            </a:r>
          </a:p>
          <a:p>
            <a:pPr marL="342900" marR="0" lvl="0" indent="-342900" algn="just">
              <a:spcAft>
                <a:spcPts val="200"/>
              </a:spcAft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Ensures accessibility for a broad research community, accelerating detector development.</a:t>
            </a:r>
          </a:p>
        </p:txBody>
      </p:sp>
      <p:pic>
        <p:nvPicPr>
          <p:cNvPr id="11" name="Picture 10" descr="A computer on a desk&#10;&#10;AI-generated content may be incorrect.">
            <a:extLst>
              <a:ext uri="{FF2B5EF4-FFF2-40B4-BE49-F238E27FC236}">
                <a16:creationId xmlns:a16="http://schemas.microsoft.com/office/drawing/2014/main" id="{7CEFE85B-46A6-E986-E163-C1973A0181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71" y="1857149"/>
            <a:ext cx="5549900" cy="3416300"/>
          </a:xfrm>
          <a:prstGeom prst="rect">
            <a:avLst/>
          </a:prstGeom>
        </p:spPr>
      </p:pic>
      <p:sp>
        <p:nvSpPr>
          <p:cNvPr id="12" name="Title 4">
            <a:extLst>
              <a:ext uri="{FF2B5EF4-FFF2-40B4-BE49-F238E27FC236}">
                <a16:creationId xmlns:a16="http://schemas.microsoft.com/office/drawing/2014/main" id="{C2E9A50D-189E-1DBB-9543-370CE4FE6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7841" y="1"/>
            <a:ext cx="6674227" cy="1077238"/>
          </a:xfrm>
        </p:spPr>
        <p:txBody>
          <a:bodyPr/>
          <a:lstStyle/>
          <a:p>
            <a:r>
              <a:rPr lang="en-GB" dirty="0"/>
              <a:t>Impact analysis</a:t>
            </a:r>
          </a:p>
        </p:txBody>
      </p:sp>
    </p:spTree>
    <p:extLst>
      <p:ext uri="{BB962C8B-B14F-4D97-AF65-F5344CB8AC3E}">
        <p14:creationId xmlns:p14="http://schemas.microsoft.com/office/powerpoint/2010/main" val="7264111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30501B-AA84-FA18-4D71-4A03BB444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WP6 Anisotropic Conductive Films</a:t>
            </a:r>
            <a:endParaRPr lang="en-US" b="1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D71C5B-D8D5-CCBF-EB95-8B97AC493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6644DF-4DA0-9790-D13C-11A1D9436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41</a:t>
            </a:fld>
            <a:endParaRPr lang="en-GB"/>
          </a:p>
        </p:txBody>
      </p:sp>
      <p:pic>
        <p:nvPicPr>
          <p:cNvPr id="6" name="Image 108" descr="A diagram of a layer of lamination&#10;&#10;Description automatically generated">
            <a:extLst>
              <a:ext uri="{FF2B5EF4-FFF2-40B4-BE49-F238E27FC236}">
                <a16:creationId xmlns:a16="http://schemas.microsoft.com/office/drawing/2014/main" id="{5D87DEAF-C40E-78C6-5839-39D0AB1BD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30" y="2610167"/>
            <a:ext cx="5505450" cy="16376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253C6D-733F-7F0A-2A56-237B1C2BEB98}"/>
              </a:ext>
            </a:extLst>
          </p:cNvPr>
          <p:cNvSpPr txBox="1"/>
          <p:nvPr/>
        </p:nvSpPr>
        <p:spPr>
          <a:xfrm>
            <a:off x="5534025" y="2317639"/>
            <a:ext cx="6153150" cy="2864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4" algn="just">
              <a:spcBef>
                <a:spcPts val="120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US" sz="1600" b="1" dirty="0">
                <a:solidFill>
                  <a:srgbClr val="171A6C"/>
                </a:solidFill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Key Differentiating Features</a:t>
            </a:r>
          </a:p>
          <a:p>
            <a:pPr marL="342900" marR="0" lvl="0" indent="-342900" algn="just">
              <a:spcBef>
                <a:spcPts val="200"/>
              </a:spcBef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ACF process enables in-house single-die hybridization, reducing dependence on external facilities and expensive bump-bonding processes. 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Achieved up to 97% for pixel pitches down to 55 µm, making it suitable for fine-pitch applications.  Preliminary tests indicate reliability for long-term use in extreme environments. 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Validated with a variety of ASICs and sensors, enabling broad applications in hybrid pixel detector R&amp;D. </a:t>
            </a:r>
          </a:p>
          <a:p>
            <a:pPr marL="342900" marR="0" lvl="0" indent="-342900" algn="just">
              <a:spcAft>
                <a:spcPts val="200"/>
              </a:spcAft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Ongoing optimization efforts focus on improving bonding force limitations for large-area fine-pitch devices.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82654710-A169-CB1C-3F84-029629904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7841" y="1"/>
            <a:ext cx="6674227" cy="1077238"/>
          </a:xfrm>
        </p:spPr>
        <p:txBody>
          <a:bodyPr/>
          <a:lstStyle/>
          <a:p>
            <a:r>
              <a:rPr lang="en-GB" dirty="0"/>
              <a:t>Impact analysis</a:t>
            </a:r>
          </a:p>
        </p:txBody>
      </p:sp>
    </p:spTree>
    <p:extLst>
      <p:ext uri="{BB962C8B-B14F-4D97-AF65-F5344CB8AC3E}">
        <p14:creationId xmlns:p14="http://schemas.microsoft.com/office/powerpoint/2010/main" val="31793099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F45347-38B9-010C-05FA-F09217BC1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WP10 Ultralight Cold Plate (UCP)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5E7770-DB6E-2CDC-E0B8-A231BF7A6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4D358A-131A-A3E6-71D5-430E8E8E6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7AD8AB-6703-3364-DF82-C706450DFC6A}"/>
              </a:ext>
            </a:extLst>
          </p:cNvPr>
          <p:cNvSpPr txBox="1"/>
          <p:nvPr/>
        </p:nvSpPr>
        <p:spPr>
          <a:xfrm>
            <a:off x="5638379" y="1916832"/>
            <a:ext cx="6153150" cy="3849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4" algn="just">
              <a:spcBef>
                <a:spcPts val="120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600" b="1" dirty="0">
                <a:solidFill>
                  <a:srgbClr val="171A6C"/>
                </a:solidFill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Key Differentiating Features</a:t>
            </a:r>
            <a:endParaRPr lang="en-US" sz="1600" b="1" dirty="0">
              <a:solidFill>
                <a:srgbClr val="171A6C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200"/>
              </a:spcBef>
              <a:buFont typeface="Symbol" pitchFamily="2" charset="2"/>
              <a:buChar char=""/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Carbon </a:t>
            </a:r>
            <a:r>
              <a:rPr lang="en-GB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fiber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structures significantly reduce the overall material budget, making them ideal for applications where weight is a constraint.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Embedded boiling CO₂ cooling channels enable superior heat dissipation, crucial for low-temperature environments (-25°C to room temperature).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Designed to withstand pressures up to 150 bar, ensuring compatibility with high-efficiency cooling systems.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modular design allows for varied geometries, making it adaptable to different detector configurations and industrial applications.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Aft>
                <a:spcPts val="200"/>
              </a:spcAft>
              <a:buFont typeface="Symbol" pitchFamily="2" charset="2"/>
              <a:buChar char=""/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 partners like </a:t>
            </a:r>
            <a:r>
              <a:rPr lang="en-GB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Workshape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GB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Lithoz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have contributed to the development of advanced 3D-printed composite and ceramic cooling structures.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7" descr="Ultralight Cold Plate technology under CERN Venture Connect - CERN Document  Server">
            <a:extLst>
              <a:ext uri="{FF2B5EF4-FFF2-40B4-BE49-F238E27FC236}">
                <a16:creationId xmlns:a16="http://schemas.microsoft.com/office/drawing/2014/main" id="{4C4A102B-8461-F4B8-D0FF-0C0C007845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464" y="2409283"/>
            <a:ext cx="3733800" cy="264858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4">
            <a:extLst>
              <a:ext uri="{FF2B5EF4-FFF2-40B4-BE49-F238E27FC236}">
                <a16:creationId xmlns:a16="http://schemas.microsoft.com/office/drawing/2014/main" id="{D1983CC1-20C8-7739-D447-C9DE93414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7841" y="1"/>
            <a:ext cx="6674227" cy="1077238"/>
          </a:xfrm>
        </p:spPr>
        <p:txBody>
          <a:bodyPr/>
          <a:lstStyle/>
          <a:p>
            <a:r>
              <a:rPr lang="en-GB" dirty="0"/>
              <a:t>Impact analysis</a:t>
            </a:r>
          </a:p>
        </p:txBody>
      </p:sp>
    </p:spTree>
    <p:extLst>
      <p:ext uri="{BB962C8B-B14F-4D97-AF65-F5344CB8AC3E}">
        <p14:creationId xmlns:p14="http://schemas.microsoft.com/office/powerpoint/2010/main" val="28843545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6E5B99-B5CD-0B62-F603-0D658038A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latin typeface="Calibri" panose="020F0502020204030204"/>
              </a:rPr>
              <a:t>WP10 Krypton cooling</a:t>
            </a:r>
            <a:endParaRPr lang="en-US" b="1" dirty="0">
              <a:latin typeface="Calibri" panose="020F0502020204030204"/>
            </a:endParaRP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662572-79CA-DC4A-14EB-95B1C3D6A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11FA9-993D-2F28-6F04-892DA70CF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43</a:t>
            </a:fld>
            <a:endParaRPr lang="en-GB"/>
          </a:p>
        </p:txBody>
      </p:sp>
      <p:pic>
        <p:nvPicPr>
          <p:cNvPr id="6" name="Picture 5" descr="A collage of a machine&#10;&#10;AI-generated content may be incorrect.">
            <a:extLst>
              <a:ext uri="{FF2B5EF4-FFF2-40B4-BE49-F238E27FC236}">
                <a16:creationId xmlns:a16="http://schemas.microsoft.com/office/drawing/2014/main" id="{D4A36920-7BD2-026F-E7B7-D6B47BC783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2" y="2132856"/>
            <a:ext cx="5873749" cy="36799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CD6830-8478-B074-82F7-240791F4093F}"/>
              </a:ext>
            </a:extLst>
          </p:cNvPr>
          <p:cNvSpPr txBox="1"/>
          <p:nvPr/>
        </p:nvSpPr>
        <p:spPr>
          <a:xfrm>
            <a:off x="6093230" y="2149252"/>
            <a:ext cx="5774576" cy="2372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4" algn="just">
              <a:spcBef>
                <a:spcPts val="120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600" b="1" dirty="0">
                <a:solidFill>
                  <a:srgbClr val="171A6C"/>
                </a:solidFill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Key Differentiating Features</a:t>
            </a:r>
            <a:endParaRPr lang="en-US" sz="1600" b="1" dirty="0">
              <a:solidFill>
                <a:srgbClr val="171A6C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200"/>
              </a:spcBef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Krypton is a natural noble gas with a negligible environmental impact: 0.335 GWP and no PFAS components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that range of temperatures, Krypton works at high pressure which allows for reduced dimensions </a:t>
            </a:r>
          </a:p>
          <a:p>
            <a:pPr marL="342900" marR="0" lvl="0" indent="-342900" algn="just"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Compared to C02, Krypton stays liquid at much lower temperature, allowing cooling from -80°C to possibly -150°C</a:t>
            </a:r>
          </a:p>
          <a:p>
            <a:pPr marL="342900" marR="0" lvl="0" indent="-342900" algn="just">
              <a:spcAft>
                <a:spcPts val="200"/>
              </a:spcAft>
              <a:buFont typeface="Symbol" pitchFamily="2" charset="2"/>
              <a:buChar char="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 is already interest in the detector community with clear potential in environment and the pharmaceutical industry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486DC4B8-0F5F-979C-43FC-110E2301E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7841" y="1"/>
            <a:ext cx="6674227" cy="1077238"/>
          </a:xfrm>
        </p:spPr>
        <p:txBody>
          <a:bodyPr/>
          <a:lstStyle/>
          <a:p>
            <a:r>
              <a:rPr lang="en-GB" dirty="0"/>
              <a:t>Impact analysis</a:t>
            </a:r>
          </a:p>
        </p:txBody>
      </p:sp>
    </p:spTree>
    <p:extLst>
      <p:ext uri="{BB962C8B-B14F-4D97-AF65-F5344CB8AC3E}">
        <p14:creationId xmlns:p14="http://schemas.microsoft.com/office/powerpoint/2010/main" val="17665589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3AB5B8-4FAE-349F-7D52-D565F9B22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1" dirty="0">
              <a:latin typeface="Calibri" panose="020F0502020204030204"/>
            </a:endParaRPr>
          </a:p>
          <a:p>
            <a:r>
              <a:rPr lang="en-GB" b="1" dirty="0">
                <a:latin typeface="Calibri" panose="020F0502020204030204"/>
              </a:rPr>
              <a:t>WP10 Tubes with sensor / </a:t>
            </a:r>
            <a:r>
              <a:rPr lang="en-GB" b="1" dirty="0" err="1">
                <a:latin typeface="Calibri" panose="020F0502020204030204"/>
              </a:rPr>
              <a:t>Anular</a:t>
            </a:r>
            <a:r>
              <a:rPr lang="en-GB" b="1" dirty="0">
                <a:latin typeface="Calibri" panose="020F0502020204030204"/>
              </a:rPr>
              <a:t> flow</a:t>
            </a:r>
          </a:p>
          <a:p>
            <a:endParaRPr lang="en-GB" b="1" dirty="0">
              <a:latin typeface="Calibri" panose="020F0502020204030204"/>
            </a:endParaRPr>
          </a:p>
          <a:p>
            <a:r>
              <a:rPr lang="en-US" b="1" dirty="0">
                <a:latin typeface="Calibri" panose="020F0502020204030204"/>
              </a:rPr>
              <a:t>WP11 </a:t>
            </a:r>
            <a:r>
              <a:rPr lang="en-GB" b="1" dirty="0">
                <a:latin typeface="Calibri" panose="020F0502020204030204"/>
              </a:rPr>
              <a:t>HKROC &amp; LIROC</a:t>
            </a:r>
            <a:endParaRPr lang="en-US" b="1" dirty="0">
              <a:latin typeface="Calibri" panose="020F0502020204030204"/>
            </a:endParaRPr>
          </a:p>
          <a:p>
            <a:endParaRPr lang="en-US" sz="1800" b="1" cap="all" dirty="0">
              <a:solidFill>
                <a:srgbClr val="171A6C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US" sz="18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8BF0B8-7BCF-8C8E-E93A-AEAE12722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F6ECFB-C9CC-00CE-6907-3AFFD223A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44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29935D3-47D2-6D90-8798-257A007EC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Still to be drafted…</a:t>
            </a:r>
          </a:p>
        </p:txBody>
      </p:sp>
    </p:spTree>
    <p:extLst>
      <p:ext uri="{BB962C8B-B14F-4D97-AF65-F5344CB8AC3E}">
        <p14:creationId xmlns:p14="http://schemas.microsoft.com/office/powerpoint/2010/main" val="11029978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62DDE6-D56A-2565-76D8-D964DA19D8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latin typeface="Calibri" panose="020F0502020204030204"/>
              </a:rPr>
              <a:t>WP12 ML for particle showers simulation </a:t>
            </a:r>
            <a:endParaRPr lang="en-US" b="1" dirty="0">
              <a:latin typeface="Calibri" panose="020F0502020204030204"/>
            </a:endParaRP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EA1440-613D-4D3A-FF0C-F74DA556E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2nd Annual Meeting - WP2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C5A16D-EE30-EF12-392E-DC1F1EEA9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2D2108-D20C-5331-8F7F-3CC2A4BC1403}"/>
              </a:ext>
            </a:extLst>
          </p:cNvPr>
          <p:cNvSpPr txBox="1"/>
          <p:nvPr/>
        </p:nvSpPr>
        <p:spPr>
          <a:xfrm>
            <a:off x="5226691" y="2321156"/>
            <a:ext cx="6436798" cy="30700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4" algn="just">
              <a:spcBef>
                <a:spcPts val="120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600" b="1" dirty="0">
                <a:solidFill>
                  <a:srgbClr val="171A6C"/>
                </a:solidFill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Key Differentiating Features</a:t>
            </a:r>
            <a:endParaRPr lang="en-US" sz="1600" b="1" dirty="0">
              <a:solidFill>
                <a:srgbClr val="171A6C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ML-based simulation drastically reduces computation time compared to traditional methods.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ML-based fast simulation is embedded within the Geant4 framework, enabling direct comparison with detailed simulations.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Users can choose from different inference libraries to optimize performance for their specific use case.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code and pre-trained models are distributed, allowing further research and customization.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Fast simulation results are benchmarked against detailed Geant4 simulations to ensure accuracy.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5DFE95F1-7A79-C62F-A0D1-0EB03F859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7841" y="1"/>
            <a:ext cx="6674227" cy="1077238"/>
          </a:xfrm>
        </p:spPr>
        <p:txBody>
          <a:bodyPr/>
          <a:lstStyle/>
          <a:p>
            <a:r>
              <a:rPr lang="en-GB" dirty="0"/>
              <a:t>Impact analysis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430FE36-0512-309C-B771-8E6F9E39F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13" y="4317324"/>
            <a:ext cx="3654038" cy="24417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4FE412B-A210-5342-977D-EE6D1AB58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510" y="1787336"/>
            <a:ext cx="3612041" cy="251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288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091ECC-EBF4-E04F-A3C2-744BD76D2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1784" y="332656"/>
            <a:ext cx="7772400" cy="58313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Deliverables &amp; Milestones</a:t>
            </a:r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0DF085C8-C4C3-2644-B96F-9267957A5F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2914201"/>
              </p:ext>
            </p:extLst>
          </p:nvPr>
        </p:nvGraphicFramePr>
        <p:xfrm>
          <a:off x="1839191" y="1700808"/>
          <a:ext cx="8666017" cy="1854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204612">
                  <a:extLst>
                    <a:ext uri="{9D8B030D-6E8A-4147-A177-3AD203B41FA5}">
                      <a16:colId xmlns:a16="http://schemas.microsoft.com/office/drawing/2014/main" val="1258582759"/>
                    </a:ext>
                  </a:extLst>
                </a:gridCol>
                <a:gridCol w="4676675">
                  <a:extLst>
                    <a:ext uri="{9D8B030D-6E8A-4147-A177-3AD203B41FA5}">
                      <a16:colId xmlns:a16="http://schemas.microsoft.com/office/drawing/2014/main" val="578103126"/>
                    </a:ext>
                  </a:extLst>
                </a:gridCol>
                <a:gridCol w="1237475">
                  <a:extLst>
                    <a:ext uri="{9D8B030D-6E8A-4147-A177-3AD203B41FA5}">
                      <a16:colId xmlns:a16="http://schemas.microsoft.com/office/drawing/2014/main" val="1393953638"/>
                    </a:ext>
                  </a:extLst>
                </a:gridCol>
                <a:gridCol w="1547255">
                  <a:extLst>
                    <a:ext uri="{9D8B030D-6E8A-4147-A177-3AD203B41FA5}">
                      <a16:colId xmlns:a16="http://schemas.microsoft.com/office/drawing/2014/main" val="14270957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350" b="1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dirty="0"/>
                        <a:t>Deliverable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/>
                        <a:t>Due date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/>
                        <a:t>Status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3693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b="1"/>
                        <a:t>D2.1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/>
                        <a:t>Presentation video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/>
                        <a:t>M3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350"/>
                        <a:t>Achieved</a:t>
                      </a:r>
                      <a:endParaRPr lang="en-GB" sz="135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30322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b="1" i="1"/>
                        <a:t>D2.2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/>
                        <a:t>Final report on career actions for young scientists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/>
                        <a:t>M47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 dirty="0"/>
                        <a:t>In preparation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5275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b="1" i="1"/>
                        <a:t>D2.3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/>
                        <a:t>Report on Communication, Dissemination and Outreach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/>
                        <a:t>M48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i="1" dirty="0"/>
                        <a:t>In preparation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0358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b="1" i="1"/>
                        <a:t>D2.4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/>
                        <a:t>Impact Analysis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/>
                        <a:t>M48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 dirty="0"/>
                        <a:t>In preparation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4104615"/>
                  </a:ext>
                </a:extLst>
              </a:tr>
            </a:tbl>
          </a:graphicData>
        </a:graphic>
      </p:graphicFrame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7B0CAC4-8848-0E48-9477-7B959B4CB792}"/>
              </a:ext>
            </a:extLst>
          </p:cNvPr>
          <p:cNvGraphicFramePr>
            <a:graphicFrameLocks/>
          </p:cNvGraphicFramePr>
          <p:nvPr/>
        </p:nvGraphicFramePr>
        <p:xfrm>
          <a:off x="1839191" y="3860015"/>
          <a:ext cx="8666017" cy="18643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193525">
                  <a:extLst>
                    <a:ext uri="{9D8B030D-6E8A-4147-A177-3AD203B41FA5}">
                      <a16:colId xmlns:a16="http://schemas.microsoft.com/office/drawing/2014/main" val="1258582759"/>
                    </a:ext>
                  </a:extLst>
                </a:gridCol>
                <a:gridCol w="4512113">
                  <a:extLst>
                    <a:ext uri="{9D8B030D-6E8A-4147-A177-3AD203B41FA5}">
                      <a16:colId xmlns:a16="http://schemas.microsoft.com/office/drawing/2014/main" val="578103126"/>
                    </a:ext>
                  </a:extLst>
                </a:gridCol>
                <a:gridCol w="1426051">
                  <a:extLst>
                    <a:ext uri="{9D8B030D-6E8A-4147-A177-3AD203B41FA5}">
                      <a16:colId xmlns:a16="http://schemas.microsoft.com/office/drawing/2014/main" val="1621878638"/>
                    </a:ext>
                  </a:extLst>
                </a:gridCol>
                <a:gridCol w="1534328">
                  <a:extLst>
                    <a:ext uri="{9D8B030D-6E8A-4147-A177-3AD203B41FA5}">
                      <a16:colId xmlns:a16="http://schemas.microsoft.com/office/drawing/2014/main" val="3507503399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350" dirty="0"/>
                        <a:t>Milestones</a:t>
                      </a:r>
                      <a:endParaRPr lang="en-GB" sz="135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50"/>
                        <a:t>Status</a:t>
                      </a:r>
                      <a:endParaRPr lang="en-GB" sz="135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6478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b="1"/>
                        <a:t>MS4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Launching of project website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M1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50" strike="noStrike" dirty="0"/>
                        <a:t>Achieved</a:t>
                      </a:r>
                      <a:endParaRPr lang="en-GB" sz="1350" strike="noStrike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30322742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b="1"/>
                        <a:t>MS6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Young Scientist Publication Committee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M15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50"/>
                        <a:t>Achieved</a:t>
                      </a:r>
                      <a:endParaRPr lang="en-GB" sz="135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435407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b="1"/>
                        <a:t>MS7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Analysis of innovations needed in markets and technologies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M12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50" dirty="0"/>
                        <a:t>Achieved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36654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b="1" i="1"/>
                        <a:t>MS5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i="1"/>
                        <a:t>Academia Meets Industry Symposium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i="1" dirty="0"/>
                        <a:t>M24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50" dirty="0"/>
                        <a:t>Achieved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7231507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4EC840-673A-4344-84BF-C0380F402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noProof="0" smtClean="0"/>
              <a:t>46</a:t>
            </a:fld>
            <a:endParaRPr lang="en-GB" noProof="0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60DE64F1-FF01-2E43-4A29-91785AC7C681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0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058E9A-A857-B240-BD49-1F380850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A5A899-E33A-FB45-AEB7-56285EAB5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D9BAB42-98B0-B74E-9872-0FF8DA3AC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9E9F7D2-0739-D540-AE6A-C382CBACA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47</a:t>
            </a:fld>
            <a:endParaRPr lang="en-GB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4EDF235-94EF-BE47-88A6-F64AE9A456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290C239-EED8-2F40-93A2-9DF3460D3748}"/>
              </a:ext>
            </a:extLst>
          </p:cNvPr>
          <p:cNvSpPr/>
          <p:nvPr/>
        </p:nvSpPr>
        <p:spPr>
          <a:xfrm>
            <a:off x="0" y="11539"/>
            <a:ext cx="12192000" cy="6858000"/>
          </a:xfrm>
          <a:prstGeom prst="rect">
            <a:avLst/>
          </a:prstGeom>
          <a:solidFill>
            <a:srgbClr val="44A8A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44A8AB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7B44570-C6E8-984D-9D0D-6AB8CEC230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-247499"/>
            <a:ext cx="1775912" cy="177591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3E12C5F-AC71-4E49-AE74-F0CA27E782BD}"/>
              </a:ext>
            </a:extLst>
          </p:cNvPr>
          <p:cNvSpPr txBox="1"/>
          <p:nvPr/>
        </p:nvSpPr>
        <p:spPr>
          <a:xfrm>
            <a:off x="3422703" y="1677512"/>
            <a:ext cx="534659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solidFill>
                  <a:schemeClr val="bg1"/>
                </a:solidFill>
              </a:rPr>
              <a:t>Thanks!</a:t>
            </a:r>
          </a:p>
          <a:p>
            <a:pPr algn="ctr"/>
            <a:endParaRPr lang="en-GB" sz="6600" b="1" dirty="0">
              <a:solidFill>
                <a:schemeClr val="bg1"/>
              </a:solidFill>
            </a:endParaRPr>
          </a:p>
          <a:p>
            <a:pPr algn="ctr"/>
            <a:r>
              <a:rPr lang="en-GB" sz="8000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6A11433-DDC6-E4C5-4C50-0AE41F2B9363}"/>
              </a:ext>
            </a:extLst>
          </p:cNvPr>
          <p:cNvSpPr txBox="1">
            <a:spLocks/>
          </p:cNvSpPr>
          <p:nvPr/>
        </p:nvSpPr>
        <p:spPr>
          <a:xfrm>
            <a:off x="4191000" y="65087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086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353C1-947C-00D1-CC8A-2CFBDFCA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3780" y="393416"/>
            <a:ext cx="7772400" cy="583135"/>
          </a:xfrm>
        </p:spPr>
        <p:txBody>
          <a:bodyPr>
            <a:normAutofit fontScale="90000"/>
          </a:bodyPr>
          <a:lstStyle/>
          <a:p>
            <a:r>
              <a:rPr lang="en-GB" sz="4000" b="1" dirty="0"/>
              <a:t>Technology Transfer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CA35D-DCAB-5F87-D701-7ECF27F61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noProof="0" smtClean="0"/>
              <a:t>5</a:t>
            </a:fld>
            <a:endParaRPr lang="en-GB" noProof="0"/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E6D083F4-C831-C828-79B8-2045DCBF2D4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2030" t="1179" r="2566" b="2183"/>
          <a:stretch/>
        </p:blipFill>
        <p:spPr>
          <a:xfrm>
            <a:off x="524509" y="1336376"/>
            <a:ext cx="3716736" cy="4883458"/>
          </a:xfr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0FDA095-3EF2-E319-2A7F-F8386A661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19600" y="1472892"/>
            <a:ext cx="7772400" cy="48834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900" dirty="0"/>
              <a:t>A half-day online event focused on sharing strategies, tools, and experiences in knowledge transfer, IP management, and impact assessment within the AIDAinnova consortium.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900" b="1" dirty="0"/>
              <a:t>When: </a:t>
            </a:r>
          </a:p>
          <a:p>
            <a:r>
              <a:rPr lang="en-GB" sz="1600" dirty="0"/>
              <a:t>To be scheduled – </a:t>
            </a:r>
            <a:r>
              <a:rPr lang="en-GB" sz="1600" b="1" dirty="0"/>
              <a:t>Doodle poll coming soon</a:t>
            </a:r>
          </a:p>
          <a:p>
            <a:r>
              <a:rPr lang="en-GB" sz="1600" dirty="0"/>
              <a:t>We aim to hold the workshop before the summer.</a:t>
            </a:r>
          </a:p>
          <a:p>
            <a:endParaRPr lang="en-GB" sz="1600" dirty="0"/>
          </a:p>
          <a:p>
            <a:pPr marL="0" indent="0">
              <a:buNone/>
            </a:pPr>
            <a:r>
              <a:rPr lang="en-GB" sz="1900" b="1" dirty="0"/>
              <a:t>Why attend:</a:t>
            </a:r>
          </a:p>
          <a:p>
            <a:r>
              <a:rPr lang="en-GB" sz="1500" dirty="0"/>
              <a:t>Learn about AIDAinnova developments with KT potential</a:t>
            </a:r>
          </a:p>
          <a:p>
            <a:r>
              <a:rPr lang="en-GB" sz="1500" dirty="0"/>
              <a:t>Get practical guidance on tracking impact and protecting IP in EU projects</a:t>
            </a:r>
          </a:p>
          <a:p>
            <a:r>
              <a:rPr lang="en-GB" sz="1500" dirty="0"/>
              <a:t>Share challenges and approaches across the consortium</a:t>
            </a:r>
          </a:p>
          <a:p>
            <a:r>
              <a:rPr lang="en-GB" sz="1500" dirty="0"/>
              <a:t>Strengthen collaboration between technical and KT teams</a:t>
            </a:r>
          </a:p>
        </p:txBody>
      </p:sp>
      <p:sp>
        <p:nvSpPr>
          <p:cNvPr id="9" name="Espace réservé du pied de page 3">
            <a:extLst>
              <a:ext uri="{FF2B5EF4-FFF2-40B4-BE49-F238E27FC236}">
                <a16:creationId xmlns:a16="http://schemas.microsoft.com/office/drawing/2014/main" id="{F206A667-B2C9-0600-9886-D37FE6FFF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3707725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776D9-761F-A969-0D96-5AE24C5D5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48731ED-C733-0718-22D1-B769CDBD0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Help Us Spread the Word!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D08F65-ACEC-C45E-B98F-A8AA41C2C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427" y="2890450"/>
            <a:ext cx="1961804" cy="1961804"/>
          </a:xfrm>
          <a:prstGeom prst="rect">
            <a:avLst/>
          </a:prstGeom>
        </p:spPr>
      </p:pic>
      <p:pic>
        <p:nvPicPr>
          <p:cNvPr id="1028" name="Picture 4" descr="Logo vilniaus universitetas">
            <a:extLst>
              <a:ext uri="{FF2B5EF4-FFF2-40B4-BE49-F238E27FC236}">
                <a16:creationId xmlns:a16="http://schemas.microsoft.com/office/drawing/2014/main" id="{4816CAAA-410D-0DDF-367C-ADE5E21BE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813" y="4298087"/>
            <a:ext cx="3269336" cy="189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39095D6-7EC2-8C64-59A4-047C3F8BCA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5481" y="3016091"/>
            <a:ext cx="1349980" cy="145434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146B63D-D57C-E5FA-FBCA-05D1D293EE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8624" y="3160030"/>
            <a:ext cx="2367152" cy="92158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C5F23F2-E0ED-06DC-0753-AB2E3C86FF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560" y="2383755"/>
            <a:ext cx="3690851" cy="921236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8A67BEB2-A582-32DA-A160-0A126D0933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05461" y="2243692"/>
            <a:ext cx="2736725" cy="69986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B108579-A3D1-89C9-B06D-9650515B02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59068" y="4449223"/>
            <a:ext cx="2583858" cy="145434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030882B-A2FA-4FC6-BAB0-9E97EE6BEA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1177" y="4592343"/>
            <a:ext cx="1311223" cy="131122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1D288BE-57A4-C002-6C4B-4656649B56CF}"/>
              </a:ext>
            </a:extLst>
          </p:cNvPr>
          <p:cNvSpPr txBox="1"/>
          <p:nvPr/>
        </p:nvSpPr>
        <p:spPr>
          <a:xfrm>
            <a:off x="695400" y="1402259"/>
            <a:ext cx="10873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If you're a technical expert, please inform your KT office and encourage them to join. </a:t>
            </a:r>
          </a:p>
          <a:p>
            <a:r>
              <a:rPr lang="en-GB" b="1" dirty="0"/>
              <a:t>Your help is key to ensuring representation from all partner institutes!</a:t>
            </a:r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4F77FB66-B9D0-9BE9-841B-BE2E956E0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1432728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826B0-E394-9454-754C-0DB2A2A41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5196" y="338441"/>
            <a:ext cx="7772400" cy="583135"/>
          </a:xfrm>
        </p:spPr>
        <p:txBody>
          <a:bodyPr>
            <a:normAutofit fontScale="90000"/>
          </a:bodyPr>
          <a:lstStyle/>
          <a:p>
            <a:r>
              <a:rPr lang="en-CH" b="1" dirty="0"/>
              <a:t>Synergies with Innovation Pilots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D368B-37EA-CA1C-7937-7C45092A76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2196" y="1348049"/>
            <a:ext cx="10658400" cy="4608512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pPr marL="571500" lvl="1" indent="-342900">
              <a:buFont typeface="Symbol" pitchFamily="2" charset="2"/>
              <a:buChar char=""/>
            </a:pPr>
            <a:r>
              <a:rPr lang="en-US" b="1" dirty="0"/>
              <a:t>Contribute to the RI Innovation Coordination Group</a:t>
            </a:r>
            <a:r>
              <a:rPr lang="en-US" dirty="0"/>
              <a:t>:</a:t>
            </a:r>
            <a:endParaRPr lang="en-CH" dirty="0"/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chemeClr val="tx1"/>
                </a:solidFill>
              </a:rPr>
              <a:t>Frequent Meetings (approx. 4 per year)</a:t>
            </a:r>
            <a:endParaRPr lang="en-US" sz="2400" dirty="0">
              <a:solidFill>
                <a:schemeClr val="tx1"/>
              </a:solidFill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CH" sz="2400" dirty="0"/>
          </a:p>
          <a:p>
            <a:pPr marL="571500" lvl="1" indent="-342900">
              <a:buFont typeface="Symbol" pitchFamily="2" charset="2"/>
              <a:buChar char=""/>
            </a:pPr>
            <a:r>
              <a:rPr lang="en-US" b="1" dirty="0"/>
              <a:t>Strength interaction with other innovation pilots:</a:t>
            </a:r>
            <a:endParaRPr lang="en-CH" b="1" dirty="0"/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Invited talks at LEAPS industry meeting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Participation in ALBA event on Industry opportunities in light source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TIPP23 conference, talk on behalf of:</a:t>
            </a:r>
          </a:p>
          <a:p>
            <a:pPr marL="2114550" lvl="4" indent="-285750">
              <a:buFont typeface="Courier New" panose="02070309020205020404" pitchFamily="49" charset="0"/>
              <a:buChar char="o"/>
            </a:pPr>
            <a:r>
              <a:rPr lang="en-GB" sz="2000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AIDAinnova</a:t>
            </a:r>
            <a:r>
              <a:rPr lang="en-GB" sz="20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, I.FAST, LEAPS-</a:t>
            </a:r>
            <a:r>
              <a:rPr lang="en-GB" sz="2000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innov</a:t>
            </a:r>
            <a:r>
              <a:rPr lang="en-GB" sz="20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, EURO-LABS and EASI-STRESS projects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Cryogenics Industry meeting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BSBF 2024 </a:t>
            </a:r>
            <a:endParaRPr lang="en-GB" sz="2000" i="1" dirty="0">
              <a:solidFill>
                <a:schemeClr val="tx1"/>
              </a:solidFill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01F0C-F39D-A8AC-3488-E06F4FF5D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noProof="0" smtClean="0"/>
              <a:t>7</a:t>
            </a:fld>
            <a:endParaRPr lang="en-GB" noProof="0"/>
          </a:p>
        </p:txBody>
      </p:sp>
      <p:pic>
        <p:nvPicPr>
          <p:cNvPr id="9" name="Graphic 8" descr="Lights On with solid fill">
            <a:extLst>
              <a:ext uri="{FF2B5EF4-FFF2-40B4-BE49-F238E27FC236}">
                <a16:creationId xmlns:a16="http://schemas.microsoft.com/office/drawing/2014/main" id="{42A7120A-E877-8A4D-852B-B7CD2FF53C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53800" y="4295375"/>
            <a:ext cx="571506" cy="571506"/>
          </a:xfrm>
          <a:prstGeom prst="rect">
            <a:avLst/>
          </a:prstGeom>
        </p:spPr>
      </p:pic>
      <p:pic>
        <p:nvPicPr>
          <p:cNvPr id="11" name="Graphic 10" descr="Meeting outline">
            <a:extLst>
              <a:ext uri="{FF2B5EF4-FFF2-40B4-BE49-F238E27FC236}">
                <a16:creationId xmlns:a16="http://schemas.microsoft.com/office/drawing/2014/main" id="{8CBA1B25-01B7-52D8-B84E-0B11128CCA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7640" y="4581128"/>
            <a:ext cx="1669976" cy="1669976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08EBA65-C5F9-A6B0-0601-5043ED95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3858217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86AF9604-16A3-9C48-898E-FFB945269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668" y="1052736"/>
            <a:ext cx="10515600" cy="2852737"/>
          </a:xfrm>
        </p:spPr>
        <p:txBody>
          <a:bodyPr/>
          <a:lstStyle/>
          <a:p>
            <a:r>
              <a:rPr lang="en-GB" b="1" dirty="0"/>
              <a:t>Task 2.2 Communication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9F9F37C-A181-DA4C-A472-E4F26FBDE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7882" y="4005064"/>
            <a:ext cx="10515600" cy="1500187"/>
          </a:xfrm>
        </p:spPr>
        <p:txBody>
          <a:bodyPr/>
          <a:lstStyle/>
          <a:p>
            <a:r>
              <a:rPr lang="en-GB" dirty="0"/>
              <a:t>Thomas Brent (CERN), Antoine </a:t>
            </a:r>
            <a:r>
              <a:rPr lang="en-GB" dirty="0" err="1"/>
              <a:t>Laudrain</a:t>
            </a:r>
            <a:r>
              <a:rPr lang="en-GB" dirty="0"/>
              <a:t> (DESY)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219846-1B80-EE44-B278-A9A28E05F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77B1A294-7D45-4C89-10ED-20CA9C2BB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1471664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AECD41-400F-7148-BE0E-55CB3E3E0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Objectives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A4259-F322-D240-818B-6A017968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100" b="1" dirty="0">
                <a:solidFill>
                  <a:srgbClr val="9ECCD6"/>
                </a:solidFill>
              </a:rPr>
              <a:t>Task 2.1. Work Package coordination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Coordinate the WP.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Create a network of Knowledge Transfer Officers (KTOs) within the </a:t>
            </a:r>
            <a:r>
              <a:rPr lang="en-GB" dirty="0" err="1">
                <a:solidFill>
                  <a:srgbClr val="9ECCD6"/>
                </a:solidFill>
              </a:rPr>
              <a:t>AIDAinnova</a:t>
            </a:r>
            <a:r>
              <a:rPr lang="en-GB" dirty="0">
                <a:solidFill>
                  <a:srgbClr val="9ECCD6"/>
                </a:solidFill>
              </a:rPr>
              <a:t> beneficiaries and coordinate their work and liaise with KTOs in other Innovation Pilots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3100" b="1" dirty="0"/>
              <a:t>Task 2.2. Communication, dissemination and outreach</a:t>
            </a:r>
          </a:p>
          <a:p>
            <a:pPr lvl="1"/>
            <a:r>
              <a:rPr lang="en-GB" dirty="0"/>
              <a:t>Define and implement a communication strategy to address key stakeholders in particle physics.</a:t>
            </a:r>
          </a:p>
          <a:p>
            <a:pPr lvl="1"/>
            <a:r>
              <a:rPr lang="en-GB" dirty="0"/>
              <a:t>Ensure the flow of information within the project (internal).</a:t>
            </a:r>
          </a:p>
          <a:p>
            <a:pPr lvl="1"/>
            <a:r>
              <a:rPr lang="en-GB" dirty="0"/>
              <a:t>Report the results of the project to a wider audience (external).</a:t>
            </a:r>
          </a:p>
          <a:p>
            <a:pPr lvl="1"/>
            <a:r>
              <a:rPr lang="en-GB" dirty="0"/>
              <a:t>Engage the detector community and industry to enhance societal impact of fundamental research.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2.3. Careers of young detector scientists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Enhance recognition, training and career opportunities for detector scientists.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2.4. Industrial relations and Knowledge Transfer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Promote co-innovation with industry to demonstrate societal impact of fundamental research.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Impact analysis of innovation aligned with UN Sustainable Development Goals.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7C589D-AF21-654D-BDBE-713DCBEE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9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61CD283-8ACD-01B1-9502-4696758F1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4017695128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_Custom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9236</TotalTime>
  <Words>3688</Words>
  <Application>Microsoft Macintosh PowerPoint</Application>
  <PresentationFormat>Widescreen</PresentationFormat>
  <Paragraphs>503</Paragraphs>
  <Slides>47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60" baseType="lpstr">
      <vt:lpstr>Aptos</vt:lpstr>
      <vt:lpstr>Arial</vt:lpstr>
      <vt:lpstr>Arimo</vt:lpstr>
      <vt:lpstr>Arimo Bold</vt:lpstr>
      <vt:lpstr>Calibri</vt:lpstr>
      <vt:lpstr>Calibri Light</vt:lpstr>
      <vt:lpstr>Courier New</vt:lpstr>
      <vt:lpstr>Roboto Light</vt:lpstr>
      <vt:lpstr>Segoe UI</vt:lpstr>
      <vt:lpstr>Symbol</vt:lpstr>
      <vt:lpstr>Times New Roman</vt:lpstr>
      <vt:lpstr>Wingdings</vt:lpstr>
      <vt:lpstr>HEARTS_Custom slides</vt:lpstr>
      <vt:lpstr>AIDAinnova Annual Meeting 6th May 2025 CERN</vt:lpstr>
      <vt:lpstr>Task 2.1 Work Package Coordination</vt:lpstr>
      <vt:lpstr>Objectives</vt:lpstr>
      <vt:lpstr>Knowledge Transfer Network</vt:lpstr>
      <vt:lpstr>Technology Transfer Workshop</vt:lpstr>
      <vt:lpstr>Help Us Spread the Word!</vt:lpstr>
      <vt:lpstr>Synergies with Innovation Pilots</vt:lpstr>
      <vt:lpstr>Task 2.2 Communication</vt:lpstr>
      <vt:lpstr>Objectives</vt:lpstr>
      <vt:lpstr>Results/highlights Task 2.2: Output</vt:lpstr>
      <vt:lpstr>PowerPoint Presentation</vt:lpstr>
      <vt:lpstr>PowerPoint Presentation</vt:lpstr>
      <vt:lpstr>PowerPoint Presentation</vt:lpstr>
      <vt:lpstr>Task 2.3 Careers of young detector scientists</vt:lpstr>
      <vt:lpstr>Objectives</vt:lpstr>
      <vt:lpstr>Task 2.3 since previous annual meeting</vt:lpstr>
      <vt:lpstr>Collaboration EP R&amp;D</vt:lpstr>
      <vt:lpstr>Quantum Applications  Training Course with an emphasis on Particle Detection Technologies for Applied Physicists and Engineers 23/24 January 2025, CERN </vt:lpstr>
      <vt:lpstr>Objectives of the training</vt:lpstr>
      <vt:lpstr>Overview</vt:lpstr>
      <vt:lpstr>Student grants</vt:lpstr>
      <vt:lpstr>Pictures</vt:lpstr>
      <vt:lpstr>Great success!</vt:lpstr>
      <vt:lpstr>Quantum training - Thank you</vt:lpstr>
      <vt:lpstr>Towards D2.3 - M47</vt:lpstr>
      <vt:lpstr> Towards D2.3 - M47</vt:lpstr>
      <vt:lpstr>Task 2.4 Industrial relations and Knowledge Transfer</vt:lpstr>
      <vt:lpstr>Objectives</vt:lpstr>
      <vt:lpstr>What we promised</vt:lpstr>
      <vt:lpstr>AIDAinnova Developments Survey</vt:lpstr>
      <vt:lpstr>Profile of the respondents </vt:lpstr>
      <vt:lpstr>Answers per WP</vt:lpstr>
      <vt:lpstr>Exploitable foreground I</vt:lpstr>
      <vt:lpstr>Exploitable foreground and Industry Partnerships</vt:lpstr>
      <vt:lpstr>Exploitable foreground and Industry Partnerships</vt:lpstr>
      <vt:lpstr>UN SDGs &amp;Impact analysis</vt:lpstr>
      <vt:lpstr>Impact analysis</vt:lpstr>
      <vt:lpstr>Impact analysis</vt:lpstr>
      <vt:lpstr>Impact analysis</vt:lpstr>
      <vt:lpstr>Impact analysis</vt:lpstr>
      <vt:lpstr>Impact analysis</vt:lpstr>
      <vt:lpstr>Impact analysis</vt:lpstr>
      <vt:lpstr>Impact analysis</vt:lpstr>
      <vt:lpstr>Still to be drafted…</vt:lpstr>
      <vt:lpstr>Impact analysis</vt:lpstr>
      <vt:lpstr>Deliverables &amp; Milestones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Anne Dabrowski</cp:lastModifiedBy>
  <cp:revision>658</cp:revision>
  <dcterms:created xsi:type="dcterms:W3CDTF">2017-04-26T09:15:49Z</dcterms:created>
  <dcterms:modified xsi:type="dcterms:W3CDTF">2025-05-06T15:42:23Z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