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media/image55.jpg" ContentType="image/jpeg"/>
  <Override PartName="/ppt/media/image56.jpg" ContentType="image/jpeg"/>
  <Override PartName="/ppt/media/image61.jp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728" r:id="rId5"/>
    <p:sldMasterId id="2147483741" r:id="rId6"/>
  </p:sldMasterIdLst>
  <p:notesMasterIdLst>
    <p:notesMasterId r:id="rId39"/>
  </p:notesMasterIdLst>
  <p:sldIdLst>
    <p:sldId id="256" r:id="rId7"/>
    <p:sldId id="1571" r:id="rId8"/>
    <p:sldId id="1572" r:id="rId9"/>
    <p:sldId id="582" r:id="rId10"/>
    <p:sldId id="1570" r:id="rId11"/>
    <p:sldId id="667" r:id="rId12"/>
    <p:sldId id="673" r:id="rId13"/>
    <p:sldId id="824" r:id="rId14"/>
    <p:sldId id="822" r:id="rId15"/>
    <p:sldId id="600" r:id="rId16"/>
    <p:sldId id="1552" r:id="rId17"/>
    <p:sldId id="257" r:id="rId18"/>
    <p:sldId id="258" r:id="rId19"/>
    <p:sldId id="259" r:id="rId20"/>
    <p:sldId id="260" r:id="rId21"/>
    <p:sldId id="261" r:id="rId22"/>
    <p:sldId id="1339" r:id="rId23"/>
    <p:sldId id="1529" r:id="rId24"/>
    <p:sldId id="1554" r:id="rId25"/>
    <p:sldId id="1524" r:id="rId26"/>
    <p:sldId id="1334" r:id="rId27"/>
    <p:sldId id="1513" r:id="rId28"/>
    <p:sldId id="1568" r:id="rId29"/>
    <p:sldId id="289" r:id="rId30"/>
    <p:sldId id="290" r:id="rId31"/>
    <p:sldId id="1340" r:id="rId32"/>
    <p:sldId id="1573" r:id="rId33"/>
    <p:sldId id="1569" r:id="rId34"/>
    <p:sldId id="337" r:id="rId35"/>
    <p:sldId id="345" r:id="rId36"/>
    <p:sldId id="348" r:id="rId37"/>
    <p:sldId id="1329" r:id="rId38"/>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557B233-05F2-4913-9A8F-5F5EDCC865E8}">
          <p14:sldIdLst>
            <p14:sldId id="256"/>
            <p14:sldId id="1571"/>
            <p14:sldId id="1572"/>
            <p14:sldId id="582"/>
            <p14:sldId id="1570"/>
            <p14:sldId id="667"/>
          </p14:sldIdLst>
        </p14:section>
        <p14:section name="Untitled Section" id="{4F8CA63E-3C1F-4D37-BA27-9CA2A346141D}">
          <p14:sldIdLst>
            <p14:sldId id="673"/>
            <p14:sldId id="824"/>
            <p14:sldId id="822"/>
            <p14:sldId id="600"/>
            <p14:sldId id="1552"/>
            <p14:sldId id="257"/>
            <p14:sldId id="258"/>
            <p14:sldId id="259"/>
            <p14:sldId id="260"/>
            <p14:sldId id="261"/>
            <p14:sldId id="1339"/>
            <p14:sldId id="1529"/>
            <p14:sldId id="1554"/>
            <p14:sldId id="1524"/>
            <p14:sldId id="1334"/>
            <p14:sldId id="1513"/>
            <p14:sldId id="1568"/>
            <p14:sldId id="289"/>
            <p14:sldId id="290"/>
            <p14:sldId id="1340"/>
            <p14:sldId id="1573"/>
            <p14:sldId id="1569"/>
            <p14:sldId id="337"/>
            <p14:sldId id="345"/>
            <p14:sldId id="348"/>
            <p14:sldId id="132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ter Križan" initials="PK" lastIdx="1" clrIdx="0">
    <p:extLst>
      <p:ext uri="{19B8F6BF-5375-455C-9EA6-DF929625EA0E}">
        <p15:presenceInfo xmlns:p15="http://schemas.microsoft.com/office/powerpoint/2012/main" userId="9c9db7f1ba1aed9d"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71A6C"/>
    <a:srgbClr val="44A7AB"/>
    <a:srgbClr val="2326A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71" d="100"/>
          <a:sy n="71" d="100"/>
        </p:scale>
        <p:origin x="606" y="76"/>
      </p:cViewPr>
      <p:guideLst/>
    </p:cSldViewPr>
  </p:slideViewPr>
  <p:notesTextViewPr>
    <p:cViewPr>
      <p:scale>
        <a:sx n="1" d="1"/>
        <a:sy n="1" d="1"/>
      </p:scale>
      <p:origin x="0" y="0"/>
    </p:cViewPr>
  </p:notesTextViewPr>
  <p:notesViewPr>
    <p:cSldViewPr snapToGrid="0">
      <p:cViewPr varScale="1">
        <p:scale>
          <a:sx n="66" d="100"/>
          <a:sy n="66" d="100"/>
        </p:scale>
        <p:origin x="3134"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notesMaster" Target="notesMasters/notesMaster1.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viewProps" Target="viewProp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heme" Target="theme/theme1.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61" tIns="48331" rIns="96661" bIns="48331" rtlCol="0"/>
          <a:lstStyle>
            <a:lvl1pPr algn="l">
              <a:defRPr sz="1300"/>
            </a:lvl1pPr>
          </a:lstStyle>
          <a:p>
            <a:endParaRPr lang="en-GB"/>
          </a:p>
        </p:txBody>
      </p:sp>
      <p:sp>
        <p:nvSpPr>
          <p:cNvPr id="3" name="Date Placeholder 2"/>
          <p:cNvSpPr>
            <a:spLocks noGrp="1"/>
          </p:cNvSpPr>
          <p:nvPr>
            <p:ph type="dt" idx="1"/>
          </p:nvPr>
        </p:nvSpPr>
        <p:spPr>
          <a:xfrm>
            <a:off x="4143587" y="0"/>
            <a:ext cx="3169920" cy="481727"/>
          </a:xfrm>
          <a:prstGeom prst="rect">
            <a:avLst/>
          </a:prstGeom>
        </p:spPr>
        <p:txBody>
          <a:bodyPr vert="horz" lIns="96661" tIns="48331" rIns="96661" bIns="48331" rtlCol="0"/>
          <a:lstStyle>
            <a:lvl1pPr algn="r">
              <a:defRPr sz="1300"/>
            </a:lvl1pPr>
          </a:lstStyle>
          <a:p>
            <a:fld id="{22F59687-C613-4C83-A0F4-1BC6CC93F1E1}" type="datetimeFigureOut">
              <a:rPr lang="en-GB" smtClean="0"/>
              <a:t>07/05/2025</a:t>
            </a:fld>
            <a:endParaRPr lang="en-GB"/>
          </a:p>
        </p:txBody>
      </p:sp>
      <p:sp>
        <p:nvSpPr>
          <p:cNvPr id="4" name="Slide Image Placeholder 3"/>
          <p:cNvSpPr>
            <a:spLocks noGrp="1" noRot="1" noChangeAspect="1"/>
          </p:cNvSpPr>
          <p:nvPr>
            <p:ph type="sldImg" idx="2"/>
          </p:nvPr>
        </p:nvSpPr>
        <p:spPr>
          <a:xfrm>
            <a:off x="1497013" y="1200150"/>
            <a:ext cx="4321175" cy="3240088"/>
          </a:xfrm>
          <a:prstGeom prst="rect">
            <a:avLst/>
          </a:prstGeom>
          <a:noFill/>
          <a:ln w="12700">
            <a:solidFill>
              <a:prstClr val="black"/>
            </a:solidFill>
          </a:ln>
        </p:spPr>
        <p:txBody>
          <a:bodyPr vert="horz" lIns="96661" tIns="48331" rIns="96661" bIns="48331" rtlCol="0" anchor="ctr"/>
          <a:lstStyle/>
          <a:p>
            <a:endParaRPr lang="en-GB"/>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GB"/>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8F3C095F-DFB4-48DB-AE73-9852A816E977}" type="slidenum">
              <a:rPr lang="en-GB" smtClean="0"/>
              <a:t>‹#›</a:t>
            </a:fld>
            <a:endParaRPr lang="en-GB"/>
          </a:p>
        </p:txBody>
      </p:sp>
    </p:spTree>
    <p:extLst>
      <p:ext uri="{BB962C8B-B14F-4D97-AF65-F5344CB8AC3E}">
        <p14:creationId xmlns:p14="http://schemas.microsoft.com/office/powerpoint/2010/main" val="2647323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8EFD3F6-9ACD-AF47-8D37-31D65786A6CB}" type="slidenum">
              <a:rPr lang="en-US" smtClean="0"/>
              <a:t>8</a:t>
            </a:fld>
            <a:endParaRPr lang="en-US"/>
          </a:p>
        </p:txBody>
      </p:sp>
    </p:spTree>
    <p:extLst>
      <p:ext uri="{BB962C8B-B14F-4D97-AF65-F5344CB8AC3E}">
        <p14:creationId xmlns:p14="http://schemas.microsoft.com/office/powerpoint/2010/main" val="26856288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c3b946a9b7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gc3b946a9b7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3750886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7">
          <a:extLst>
            <a:ext uri="{FF2B5EF4-FFF2-40B4-BE49-F238E27FC236}">
              <a16:creationId xmlns:a16="http://schemas.microsoft.com/office/drawing/2014/main" id="{2FD05B42-8CE8-DB8B-04DB-6C9D796AC2D4}"/>
            </a:ext>
          </a:extLst>
        </p:cNvPr>
        <p:cNvGrpSpPr/>
        <p:nvPr/>
      </p:nvGrpSpPr>
      <p:grpSpPr>
        <a:xfrm>
          <a:off x="0" y="0"/>
          <a:ext cx="0" cy="0"/>
          <a:chOff x="0" y="0"/>
          <a:chExt cx="0" cy="0"/>
        </a:xfrm>
      </p:grpSpPr>
      <p:sp>
        <p:nvSpPr>
          <p:cNvPr id="528" name="Google Shape;528;g2d29992e14e_1_70:notes">
            <a:extLst>
              <a:ext uri="{FF2B5EF4-FFF2-40B4-BE49-F238E27FC236}">
                <a16:creationId xmlns:a16="http://schemas.microsoft.com/office/drawing/2014/main" id="{7A3A0515-94DD-A919-369C-F8158D336A8B}"/>
              </a:ext>
            </a:extLst>
          </p:cNvPr>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9" name="Google Shape;529;g2d29992e14e_1_70:notes">
            <a:extLst>
              <a:ext uri="{FF2B5EF4-FFF2-40B4-BE49-F238E27FC236}">
                <a16:creationId xmlns:a16="http://schemas.microsoft.com/office/drawing/2014/main" id="{3BB723F6-A9DC-5487-A502-5BF66205DD0A}"/>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9213776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59FC6C-1D77-4419-9B68-93DE17C19E7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5040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4: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7" name="Google Shape;167;p4:notes"/>
          <p:cNvSpPr>
            <a:spLocks noGrp="1" noRot="1" noChangeAspect="1"/>
          </p:cNvSpPr>
          <p:nvPr>
            <p:ph type="sldImg" idx="2"/>
          </p:nvPr>
        </p:nvSpPr>
        <p:spPr>
          <a:xfrm>
            <a:off x="4381500" y="514350"/>
            <a:ext cx="3430588"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g3554b12f26b_0_0: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6" name="Google Shape;176;g3554b12f26b_0_0:notes"/>
          <p:cNvSpPr>
            <a:spLocks noGrp="1" noRot="1" noChangeAspect="1"/>
          </p:cNvSpPr>
          <p:nvPr>
            <p:ph type="sldImg" idx="2"/>
          </p:nvPr>
        </p:nvSpPr>
        <p:spPr>
          <a:xfrm>
            <a:off x="4381500" y="514350"/>
            <a:ext cx="3430588"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g3554b12f26b_0_16: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0" name="Google Shape;190;g3554b12f26b_0_16:notes"/>
          <p:cNvSpPr>
            <a:spLocks noGrp="1" noRot="1" noChangeAspect="1"/>
          </p:cNvSpPr>
          <p:nvPr>
            <p:ph type="sldImg" idx="2"/>
          </p:nvPr>
        </p:nvSpPr>
        <p:spPr>
          <a:xfrm>
            <a:off x="4381500" y="514350"/>
            <a:ext cx="3430588"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554b12f26b_0_29: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1" name="Google Shape;201;g3554b12f26b_0_29:notes"/>
          <p:cNvSpPr>
            <a:spLocks noGrp="1" noRot="1" noChangeAspect="1"/>
          </p:cNvSpPr>
          <p:nvPr>
            <p:ph type="sldImg" idx="2"/>
          </p:nvPr>
        </p:nvSpPr>
        <p:spPr>
          <a:xfrm>
            <a:off x="4381500" y="514350"/>
            <a:ext cx="3430588"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351e387e243_0_15:notes"/>
          <p:cNvSpPr txBox="1">
            <a:spLocks noGrp="1"/>
          </p:cNvSpPr>
          <p:nvPr>
            <p:ph type="body" idx="1"/>
          </p:nvPr>
        </p:nvSpPr>
        <p:spPr>
          <a:xfrm>
            <a:off x="1219200" y="3257550"/>
            <a:ext cx="9753600" cy="3086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9" name="Google Shape;229;g351e387e243_0_15:notes"/>
          <p:cNvSpPr>
            <a:spLocks noGrp="1" noRot="1" noChangeAspect="1"/>
          </p:cNvSpPr>
          <p:nvPr>
            <p:ph type="sldImg" idx="2"/>
          </p:nvPr>
        </p:nvSpPr>
        <p:spPr>
          <a:xfrm>
            <a:off x="4381500" y="514350"/>
            <a:ext cx="3430588" cy="257175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c3b946a9b7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gc3b946a9b7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4620214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c3b946a9b7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gc3b946a9b7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38316722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c3b946a9b7_0_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2" name="Google Shape;172;gc3b946a9b7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19034312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340285"/>
            <a:ext cx="8780746" cy="2169678"/>
          </a:xfrm>
        </p:spPr>
        <p:txBody>
          <a:bodyPr anchor="ctr"/>
          <a:lstStyle>
            <a:lvl1pPr algn="ctr">
              <a:defRPr sz="4500" b="1">
                <a:solidFill>
                  <a:srgbClr val="171A6C"/>
                </a:solidFill>
              </a:defRPr>
            </a:lvl1pPr>
          </a:lstStyle>
          <a:p>
            <a:r>
              <a:rPr lang="en-US" dirty="0"/>
              <a:t>Click to edit Master title style</a:t>
            </a:r>
            <a:endParaRPr lang="en-GB" dirty="0"/>
          </a:p>
        </p:txBody>
      </p:sp>
      <p:sp>
        <p:nvSpPr>
          <p:cNvPr id="3" name="Subtitle 2"/>
          <p:cNvSpPr>
            <a:spLocks noGrp="1"/>
          </p:cNvSpPr>
          <p:nvPr>
            <p:ph type="subTitle" idx="1"/>
          </p:nvPr>
        </p:nvSpPr>
        <p:spPr>
          <a:xfrm>
            <a:off x="187890" y="3578224"/>
            <a:ext cx="8780746" cy="1845545"/>
          </a:xfrm>
        </p:spPr>
        <p:txBody>
          <a:bodyPr anchor="ctr">
            <a:normAutofit/>
          </a:bodyPr>
          <a:lstStyle>
            <a:lvl1pPr marL="0" indent="0" algn="ctr">
              <a:buNone/>
              <a:defRPr sz="2100" b="0">
                <a:solidFill>
                  <a:srgbClr val="171A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endParaRPr lang="en-GB" dirty="0"/>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C01D11BA-7BA0-4257-81CF-82214BB44DEA}" type="datetime3">
              <a:rPr lang="en-US" smtClean="0"/>
              <a:t>7 May 2025</a:t>
            </a:fld>
            <a:endParaRPr lang="en-GB"/>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7" name="Text Box 14"/>
          <p:cNvSpPr txBox="1">
            <a:spLocks noChangeArrowheads="1"/>
          </p:cNvSpPr>
          <p:nvPr userDrawn="1"/>
        </p:nvSpPr>
        <p:spPr bwMode="auto">
          <a:xfrm>
            <a:off x="912282" y="6032852"/>
            <a:ext cx="8231717" cy="246221"/>
          </a:xfrm>
          <a:prstGeom prst="rect">
            <a:avLst/>
          </a:prstGeom>
          <a:noFill/>
          <a:ln>
            <a:noFill/>
          </a:ln>
          <a:effectLst/>
          <a:extLst>
            <a:ext uri="{909E8E84-426E-40DD-AFC4-6F175D3DCCD1}">
              <a14:hiddenFill xmlns:a14="http://schemas.microsoft.com/office/drawing/2010/main">
                <a:solidFill>
                  <a:schemeClr val="accent2">
                    <a:alpha val="39999"/>
                  </a:schemeClr>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l"/>
            <a:r>
              <a:rPr lang="en-GB" sz="1000" b="0" i="0" dirty="0">
                <a:solidFill>
                  <a:srgbClr val="444444"/>
                </a:solidFill>
                <a:effectLst/>
              </a:rPr>
              <a:t>This project has received funding from the European Union’s Horizon 2020 research and innovation programme under grant agreement No 101004761.</a:t>
            </a:r>
            <a:endParaRPr lang="en-GB" sz="1000" i="0" dirty="0"/>
          </a:p>
        </p:txBody>
      </p:sp>
      <p:sp>
        <p:nvSpPr>
          <p:cNvPr id="8" name="TextBox 7"/>
          <p:cNvSpPr txBox="1"/>
          <p:nvPr userDrawn="1"/>
        </p:nvSpPr>
        <p:spPr>
          <a:xfrm>
            <a:off x="3733800" y="135467"/>
            <a:ext cx="5410200" cy="923330"/>
          </a:xfrm>
          <a:prstGeom prst="rect">
            <a:avLst/>
          </a:prstGeom>
          <a:noFill/>
        </p:spPr>
        <p:txBody>
          <a:bodyPr wrap="square" rtlCol="0">
            <a:spAutoFit/>
          </a:bodyPr>
          <a:lstStyle/>
          <a:p>
            <a:pPr algn="r"/>
            <a:r>
              <a:rPr lang="en-GB" sz="2700" b="0" dirty="0">
                <a:solidFill>
                  <a:schemeClr val="bg1"/>
                </a:solidFill>
                <a:latin typeface="+mn-lt"/>
              </a:rPr>
              <a:t>Advancement and Innovation for Detectors at Accelerators</a:t>
            </a:r>
          </a:p>
        </p:txBody>
      </p:sp>
      <p:pic>
        <p:nvPicPr>
          <p:cNvPr id="10" name="Pictur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V="1">
            <a:off x="381000" y="5939374"/>
            <a:ext cx="531283" cy="354339"/>
          </a:xfrm>
          <a:prstGeom prst="rect">
            <a:avLst/>
          </a:prstGeom>
        </p:spPr>
      </p:pic>
    </p:spTree>
    <p:extLst>
      <p:ext uri="{BB962C8B-B14F-4D97-AF65-F5344CB8AC3E}">
        <p14:creationId xmlns:p14="http://schemas.microsoft.com/office/powerpoint/2010/main" val="167633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BE937EF1-5E27-44A9-B871-6542F30F081F}" type="datetime3">
              <a:rPr lang="en-US" smtClean="0"/>
              <a:t>7 May 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468797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32A87FC3-EAAE-4A3B-9314-DDE4FFBE0A1B}" type="datetime3">
              <a:rPr lang="en-US" smtClean="0"/>
              <a:t>7 May 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3747342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ext and Picture">
  <p:cSld name="Text and Picture">
    <p:spTree>
      <p:nvGrpSpPr>
        <p:cNvPr id="1" name="Shape 24"/>
        <p:cNvGrpSpPr/>
        <p:nvPr/>
      </p:nvGrpSpPr>
      <p:grpSpPr>
        <a:xfrm>
          <a:off x="0" y="0"/>
          <a:ext cx="0" cy="0"/>
          <a:chOff x="0" y="0"/>
          <a:chExt cx="0" cy="0"/>
        </a:xfrm>
      </p:grpSpPr>
      <p:sp>
        <p:nvSpPr>
          <p:cNvPr id="25" name="Google Shape;25;p4"/>
          <p:cNvSpPr txBox="1">
            <a:spLocks noGrp="1"/>
          </p:cNvSpPr>
          <p:nvPr>
            <p:ph type="title"/>
          </p:nvPr>
        </p:nvSpPr>
        <p:spPr>
          <a:xfrm>
            <a:off x="305992" y="373593"/>
            <a:ext cx="4212431" cy="1065742"/>
          </a:xfrm>
          <a:prstGeom prst="rect">
            <a:avLst/>
          </a:prstGeom>
          <a:noFill/>
          <a:ln>
            <a:noFill/>
          </a:ln>
        </p:spPr>
        <p:txBody>
          <a:bodyPr spcFirstLastPara="1" wrap="square" lIns="0" tIns="0" rIns="0" bIns="0" anchor="t" anchorCtr="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6" name="Google Shape;26;p4"/>
          <p:cNvSpPr txBox="1">
            <a:spLocks noGrp="1"/>
          </p:cNvSpPr>
          <p:nvPr>
            <p:ph type="body" idx="1"/>
          </p:nvPr>
        </p:nvSpPr>
        <p:spPr>
          <a:xfrm>
            <a:off x="305991" y="1598658"/>
            <a:ext cx="4212431" cy="4608512"/>
          </a:xfrm>
          <a:prstGeom prst="rect">
            <a:avLst/>
          </a:prstGeom>
          <a:noFill/>
          <a:ln>
            <a:noFill/>
          </a:ln>
        </p:spPr>
        <p:txBody>
          <a:bodyPr spcFirstLastPara="1" wrap="square" lIns="0" tIns="0" rIns="0" bIns="0" anchor="t" anchorCtr="0">
            <a:noAutofit/>
          </a:bodyPr>
          <a:lstStyle>
            <a:lvl1pPr marL="342900" lvl="0" indent="-171450" algn="l">
              <a:lnSpc>
                <a:spcPct val="90000"/>
              </a:lnSpc>
              <a:spcBef>
                <a:spcPts val="1350"/>
              </a:spcBef>
              <a:spcAft>
                <a:spcPts val="0"/>
              </a:spcAft>
              <a:buClr>
                <a:srgbClr val="171717"/>
              </a:buClr>
              <a:buSzPts val="2100"/>
              <a:buNone/>
              <a:defRPr>
                <a:solidFill>
                  <a:srgbClr val="171717"/>
                </a:solidFill>
              </a:defRPr>
            </a:lvl1pPr>
            <a:lvl2pPr marL="685800" lvl="1" indent="-257175" algn="l">
              <a:lnSpc>
                <a:spcPct val="100000"/>
              </a:lnSpc>
              <a:spcBef>
                <a:spcPts val="375"/>
              </a:spcBef>
              <a:spcAft>
                <a:spcPts val="0"/>
              </a:spcAft>
              <a:buClr>
                <a:srgbClr val="171717"/>
              </a:buClr>
              <a:buSzPts val="1800"/>
              <a:buChar char="•"/>
              <a:defRPr/>
            </a:lvl2pPr>
            <a:lvl3pPr marL="1028700" lvl="2" indent="-257175" algn="l">
              <a:lnSpc>
                <a:spcPct val="100000"/>
              </a:lnSpc>
              <a:spcBef>
                <a:spcPts val="375"/>
              </a:spcBef>
              <a:spcAft>
                <a:spcPts val="0"/>
              </a:spcAft>
              <a:buClr>
                <a:srgbClr val="171717"/>
              </a:buClr>
              <a:buSzPts val="1800"/>
              <a:buChar char="•"/>
              <a:defRPr/>
            </a:lvl3pPr>
            <a:lvl4pPr marL="1371600" lvl="3" indent="-257175" algn="l">
              <a:lnSpc>
                <a:spcPct val="100000"/>
              </a:lnSpc>
              <a:spcBef>
                <a:spcPts val="375"/>
              </a:spcBef>
              <a:spcAft>
                <a:spcPts val="0"/>
              </a:spcAft>
              <a:buClr>
                <a:srgbClr val="171717"/>
              </a:buClr>
              <a:buSzPts val="1800"/>
              <a:buChar char="•"/>
              <a:defRPr/>
            </a:lvl4pPr>
            <a:lvl5pPr marL="1714500" lvl="4" indent="-257175" algn="l">
              <a:lnSpc>
                <a:spcPct val="90000"/>
              </a:lnSpc>
              <a:spcBef>
                <a:spcPts val="375"/>
              </a:spcBef>
              <a:spcAft>
                <a:spcPts val="0"/>
              </a:spcAft>
              <a:buClr>
                <a:schemeClr val="accent6"/>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27" name="Google Shape;27;p4"/>
          <p:cNvSpPr>
            <a:spLocks noGrp="1"/>
          </p:cNvSpPr>
          <p:nvPr>
            <p:ph type="pic" idx="2"/>
          </p:nvPr>
        </p:nvSpPr>
        <p:spPr>
          <a:xfrm>
            <a:off x="4625578" y="0"/>
            <a:ext cx="4518422" cy="6317986"/>
          </a:xfrm>
          <a:prstGeom prst="rect">
            <a:avLst/>
          </a:prstGeom>
          <a:noFill/>
          <a:ln>
            <a:noFill/>
          </a:ln>
        </p:spPr>
      </p:sp>
      <p:sp>
        <p:nvSpPr>
          <p:cNvPr id="28" name="Google Shape;28;p4"/>
          <p:cNvSpPr txBox="1">
            <a:spLocks noGrp="1"/>
          </p:cNvSpPr>
          <p:nvPr>
            <p:ph type="dt" idx="10"/>
          </p:nvPr>
        </p:nvSpPr>
        <p:spPr>
          <a:xfrm>
            <a:off x="2436394" y="6350852"/>
            <a:ext cx="650897" cy="365125"/>
          </a:xfrm>
          <a:prstGeom prst="rect">
            <a:avLst/>
          </a:prstGeom>
          <a:noFill/>
          <a:ln>
            <a:noFill/>
          </a:ln>
        </p:spPr>
        <p:txBody>
          <a:bodyPr spcFirstLastPara="1" wrap="square" lIns="0" tIns="0" rIns="0" bIns="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3194447" y="6356351"/>
            <a:ext cx="4929166"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8330659" y="6356351"/>
            <a:ext cx="510941" cy="365125"/>
          </a:xfrm>
          <a:prstGeom prst="rect">
            <a:avLst/>
          </a:prstGeom>
          <a:noFill/>
          <a:ln>
            <a:noFill/>
          </a:ln>
        </p:spPr>
        <p:txBody>
          <a:bodyPr spcFirstLastPara="1" wrap="square" lIns="0" tIns="0" rIns="0" bIns="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968398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5658640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176" name="PlaceHolder 2"/>
          <p:cNvSpPr>
            <a:spLocks noGrp="1"/>
          </p:cNvSpPr>
          <p:nvPr>
            <p:ph type="subTitle"/>
          </p:nvPr>
        </p:nvSpPr>
        <p:spPr>
          <a:xfrm>
            <a:off x="457200" y="1599840"/>
            <a:ext cx="8229240" cy="4525560"/>
          </a:xfrm>
          <a:prstGeom prst="rect">
            <a:avLst/>
          </a:prstGeom>
        </p:spPr>
        <p:txBody>
          <a:bodyPr lIns="0" tIns="0" rIns="0" bIns="0" anchor="ctr">
            <a:noAutofit/>
          </a:bodyPr>
          <a:lstStyle/>
          <a:p>
            <a:pPr algn="ctr"/>
            <a:endParaRPr lang="en-GB" sz="3200" b="0" strike="noStrike" spc="-1">
              <a:latin typeface="Arial"/>
            </a:endParaRPr>
          </a:p>
        </p:txBody>
      </p:sp>
    </p:spTree>
    <p:extLst>
      <p:ext uri="{BB962C8B-B14F-4D97-AF65-F5344CB8AC3E}">
        <p14:creationId xmlns:p14="http://schemas.microsoft.com/office/powerpoint/2010/main" val="1107952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178" name="PlaceHolder 2"/>
          <p:cNvSpPr>
            <a:spLocks noGrp="1"/>
          </p:cNvSpPr>
          <p:nvPr>
            <p:ph type="body"/>
          </p:nvPr>
        </p:nvSpPr>
        <p:spPr>
          <a:xfrm>
            <a:off x="457200" y="1599840"/>
            <a:ext cx="8229240" cy="4525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12100062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180" name="PlaceHolder 2"/>
          <p:cNvSpPr>
            <a:spLocks noGrp="1"/>
          </p:cNvSpPr>
          <p:nvPr>
            <p:ph type="body"/>
          </p:nvPr>
        </p:nvSpPr>
        <p:spPr>
          <a:xfrm>
            <a:off x="457200" y="1599840"/>
            <a:ext cx="4015800" cy="4525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181" name="PlaceHolder 3"/>
          <p:cNvSpPr>
            <a:spLocks noGrp="1"/>
          </p:cNvSpPr>
          <p:nvPr>
            <p:ph type="body"/>
          </p:nvPr>
        </p:nvSpPr>
        <p:spPr>
          <a:xfrm>
            <a:off x="4674240" y="1599840"/>
            <a:ext cx="4015800" cy="4525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8170707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8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Tree>
    <p:extLst>
      <p:ext uri="{BB962C8B-B14F-4D97-AF65-F5344CB8AC3E}">
        <p14:creationId xmlns:p14="http://schemas.microsoft.com/office/powerpoint/2010/main" val="1188575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83"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en-GB" sz="3200" b="0" strike="noStrike" spc="-1">
              <a:latin typeface="Arial"/>
            </a:endParaRPr>
          </a:p>
        </p:txBody>
      </p:sp>
    </p:spTree>
    <p:extLst>
      <p:ext uri="{BB962C8B-B14F-4D97-AF65-F5344CB8AC3E}">
        <p14:creationId xmlns:p14="http://schemas.microsoft.com/office/powerpoint/2010/main" val="876398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8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185" name="PlaceHolder 2"/>
          <p:cNvSpPr>
            <a:spLocks noGrp="1"/>
          </p:cNvSpPr>
          <p:nvPr>
            <p:ph type="body"/>
          </p:nvPr>
        </p:nvSpPr>
        <p:spPr>
          <a:xfrm>
            <a:off x="45720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186" name="PlaceHolder 3"/>
          <p:cNvSpPr>
            <a:spLocks noGrp="1"/>
          </p:cNvSpPr>
          <p:nvPr>
            <p:ph type="body"/>
          </p:nvPr>
        </p:nvSpPr>
        <p:spPr>
          <a:xfrm>
            <a:off x="4674240" y="1599840"/>
            <a:ext cx="4015800" cy="4525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187" name="PlaceHolder 4"/>
          <p:cNvSpPr>
            <a:spLocks noGrp="1"/>
          </p:cNvSpPr>
          <p:nvPr>
            <p:ph type="body"/>
          </p:nvPr>
        </p:nvSpPr>
        <p:spPr>
          <a:xfrm>
            <a:off x="457200" y="396396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2198844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36914" y="1290181"/>
            <a:ext cx="8666018" cy="4886789"/>
          </a:xfrm>
        </p:spPr>
        <p:txBody>
          <a:bodyPr/>
          <a:lstStyle>
            <a:lvl1pPr>
              <a:buClr>
                <a:srgbClr val="F2B53C"/>
              </a:buClr>
              <a:defRPr b="0">
                <a:solidFill>
                  <a:srgbClr val="171A6C"/>
                </a:solidFill>
              </a:defRPr>
            </a:lvl1pPr>
            <a:lvl2pPr>
              <a:buClr>
                <a:srgbClr val="F2B53C"/>
              </a:buClr>
              <a:defRPr b="0">
                <a:solidFill>
                  <a:srgbClr val="171A6C"/>
                </a:solidFill>
              </a:defRPr>
            </a:lvl2pPr>
            <a:lvl3pPr>
              <a:buClr>
                <a:srgbClr val="F2B53C"/>
              </a:buClr>
              <a:defRPr b="0">
                <a:solidFill>
                  <a:srgbClr val="171A6C"/>
                </a:solidFill>
              </a:defRPr>
            </a:lvl3pPr>
            <a:lvl4pPr>
              <a:buClr>
                <a:srgbClr val="F2B53C"/>
              </a:buClr>
              <a:defRPr b="0">
                <a:solidFill>
                  <a:srgbClr val="171A6C"/>
                </a:solidFill>
              </a:defRPr>
            </a:lvl4pPr>
            <a:lvl5pPr>
              <a:buClr>
                <a:srgbClr val="F2B53C"/>
              </a:buClr>
              <a:defRPr b="0">
                <a:solidFill>
                  <a:srgbClr val="171A6C"/>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11"/>
          </p:nvPr>
        </p:nvSpPr>
        <p:spPr>
          <a:xfrm>
            <a:off x="4" y="6356350"/>
            <a:ext cx="9143999" cy="501650"/>
          </a:xfrm>
        </p:spPr>
        <p:txBody>
          <a:bodyPr/>
          <a:lstStyle/>
          <a:p>
            <a:endParaRPr lang="en-GB" dirty="0"/>
          </a:p>
        </p:txBody>
      </p:sp>
      <p:sp>
        <p:nvSpPr>
          <p:cNvPr id="4" name="Date Placeholder 3"/>
          <p:cNvSpPr>
            <a:spLocks noGrp="1"/>
          </p:cNvSpPr>
          <p:nvPr>
            <p:ph type="dt" sz="half" idx="10"/>
          </p:nvPr>
        </p:nvSpPr>
        <p:spPr>
          <a:xfrm>
            <a:off x="236914" y="6424612"/>
            <a:ext cx="1731223" cy="365125"/>
          </a:xfrm>
          <a:prstGeom prst="rect">
            <a:avLst/>
          </a:prstGeom>
          <a:ln>
            <a:noFill/>
          </a:ln>
        </p:spPr>
        <p:txBody>
          <a:bodyPr anchor="ctr"/>
          <a:lstStyle>
            <a:lvl1pPr>
              <a:defRPr sz="1100">
                <a:solidFill>
                  <a:srgbClr val="171A6C"/>
                </a:solidFill>
              </a:defRPr>
            </a:lvl1pPr>
          </a:lstStyle>
          <a:p>
            <a:fld id="{B77521D4-B6A2-402E-A085-C880F30EB62E}" type="datetime3">
              <a:rPr lang="en-US" smtClean="0"/>
              <a:pPr/>
              <a:t>7 May 2025</a:t>
            </a:fld>
            <a:endParaRPr lang="en-GB" dirty="0"/>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
        <p:nvSpPr>
          <p:cNvPr id="11" name="Title 10"/>
          <p:cNvSpPr>
            <a:spLocks noGrp="1"/>
          </p:cNvSpPr>
          <p:nvPr>
            <p:ph type="title"/>
          </p:nvPr>
        </p:nvSpPr>
        <p:spPr>
          <a:xfrm>
            <a:off x="4033381" y="1"/>
            <a:ext cx="5005670" cy="1077238"/>
          </a:xfrm>
        </p:spPr>
        <p:txBody>
          <a:bodyPr/>
          <a:lstStyle>
            <a:lvl1pPr>
              <a:defRPr b="1">
                <a:solidFill>
                  <a:schemeClr val="bg1"/>
                </a:solidFill>
              </a:defRPr>
            </a:lvl1pPr>
          </a:lstStyle>
          <a:p>
            <a:r>
              <a:rPr lang="en-US"/>
              <a:t>Click to edit Master title style</a:t>
            </a:r>
            <a:endParaRPr lang="en-GB" dirty="0"/>
          </a:p>
        </p:txBody>
      </p:sp>
    </p:spTree>
    <p:extLst>
      <p:ext uri="{BB962C8B-B14F-4D97-AF65-F5344CB8AC3E}">
        <p14:creationId xmlns:p14="http://schemas.microsoft.com/office/powerpoint/2010/main" val="33682082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189" name="PlaceHolder 2"/>
          <p:cNvSpPr>
            <a:spLocks noGrp="1"/>
          </p:cNvSpPr>
          <p:nvPr>
            <p:ph type="body"/>
          </p:nvPr>
        </p:nvSpPr>
        <p:spPr>
          <a:xfrm>
            <a:off x="457200" y="1599840"/>
            <a:ext cx="4015800" cy="4525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190" name="PlaceHolder 3"/>
          <p:cNvSpPr>
            <a:spLocks noGrp="1"/>
          </p:cNvSpPr>
          <p:nvPr>
            <p:ph type="body"/>
          </p:nvPr>
        </p:nvSpPr>
        <p:spPr>
          <a:xfrm>
            <a:off x="467424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191" name="PlaceHolder 4"/>
          <p:cNvSpPr>
            <a:spLocks noGrp="1"/>
          </p:cNvSpPr>
          <p:nvPr>
            <p:ph type="body"/>
          </p:nvPr>
        </p:nvSpPr>
        <p:spPr>
          <a:xfrm>
            <a:off x="4674240" y="396396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4057886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193" name="PlaceHolder 2"/>
          <p:cNvSpPr>
            <a:spLocks noGrp="1"/>
          </p:cNvSpPr>
          <p:nvPr>
            <p:ph type="body"/>
          </p:nvPr>
        </p:nvSpPr>
        <p:spPr>
          <a:xfrm>
            <a:off x="45720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194" name="PlaceHolder 3"/>
          <p:cNvSpPr>
            <a:spLocks noGrp="1"/>
          </p:cNvSpPr>
          <p:nvPr>
            <p:ph type="body"/>
          </p:nvPr>
        </p:nvSpPr>
        <p:spPr>
          <a:xfrm>
            <a:off x="467424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195" name="PlaceHolder 4"/>
          <p:cNvSpPr>
            <a:spLocks noGrp="1"/>
          </p:cNvSpPr>
          <p:nvPr>
            <p:ph type="body"/>
          </p:nvPr>
        </p:nvSpPr>
        <p:spPr>
          <a:xfrm>
            <a:off x="457200" y="3963960"/>
            <a:ext cx="822924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4415996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6"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197" name="PlaceHolder 2"/>
          <p:cNvSpPr>
            <a:spLocks noGrp="1"/>
          </p:cNvSpPr>
          <p:nvPr>
            <p:ph type="body"/>
          </p:nvPr>
        </p:nvSpPr>
        <p:spPr>
          <a:xfrm>
            <a:off x="457200" y="1599840"/>
            <a:ext cx="822924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198" name="PlaceHolder 3"/>
          <p:cNvSpPr>
            <a:spLocks noGrp="1"/>
          </p:cNvSpPr>
          <p:nvPr>
            <p:ph type="body"/>
          </p:nvPr>
        </p:nvSpPr>
        <p:spPr>
          <a:xfrm>
            <a:off x="457200" y="3963960"/>
            <a:ext cx="822924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38074157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200" name="PlaceHolder 2"/>
          <p:cNvSpPr>
            <a:spLocks noGrp="1"/>
          </p:cNvSpPr>
          <p:nvPr>
            <p:ph type="body"/>
          </p:nvPr>
        </p:nvSpPr>
        <p:spPr>
          <a:xfrm>
            <a:off x="45720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201" name="PlaceHolder 3"/>
          <p:cNvSpPr>
            <a:spLocks noGrp="1"/>
          </p:cNvSpPr>
          <p:nvPr>
            <p:ph type="body"/>
          </p:nvPr>
        </p:nvSpPr>
        <p:spPr>
          <a:xfrm>
            <a:off x="467424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202" name="PlaceHolder 4"/>
          <p:cNvSpPr>
            <a:spLocks noGrp="1"/>
          </p:cNvSpPr>
          <p:nvPr>
            <p:ph type="body"/>
          </p:nvPr>
        </p:nvSpPr>
        <p:spPr>
          <a:xfrm>
            <a:off x="457200" y="396396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203" name="PlaceHolder 5"/>
          <p:cNvSpPr>
            <a:spLocks noGrp="1"/>
          </p:cNvSpPr>
          <p:nvPr>
            <p:ph type="body"/>
          </p:nvPr>
        </p:nvSpPr>
        <p:spPr>
          <a:xfrm>
            <a:off x="4674240" y="396396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3819527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04"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205" name="PlaceHolder 2"/>
          <p:cNvSpPr>
            <a:spLocks noGrp="1"/>
          </p:cNvSpPr>
          <p:nvPr>
            <p:ph type="body"/>
          </p:nvPr>
        </p:nvSpPr>
        <p:spPr>
          <a:xfrm>
            <a:off x="457200" y="159984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206" name="PlaceHolder 3"/>
          <p:cNvSpPr>
            <a:spLocks noGrp="1"/>
          </p:cNvSpPr>
          <p:nvPr>
            <p:ph type="body"/>
          </p:nvPr>
        </p:nvSpPr>
        <p:spPr>
          <a:xfrm>
            <a:off x="3239640" y="159984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207" name="PlaceHolder 4"/>
          <p:cNvSpPr>
            <a:spLocks noGrp="1"/>
          </p:cNvSpPr>
          <p:nvPr>
            <p:ph type="body"/>
          </p:nvPr>
        </p:nvSpPr>
        <p:spPr>
          <a:xfrm>
            <a:off x="6022080" y="159984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208" name="PlaceHolder 5"/>
          <p:cNvSpPr>
            <a:spLocks noGrp="1"/>
          </p:cNvSpPr>
          <p:nvPr>
            <p:ph type="body"/>
          </p:nvPr>
        </p:nvSpPr>
        <p:spPr>
          <a:xfrm>
            <a:off x="457200" y="396396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209" name="PlaceHolder 6"/>
          <p:cNvSpPr>
            <a:spLocks noGrp="1"/>
          </p:cNvSpPr>
          <p:nvPr>
            <p:ph type="body"/>
          </p:nvPr>
        </p:nvSpPr>
        <p:spPr>
          <a:xfrm>
            <a:off x="3239640" y="396396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210" name="PlaceHolder 7"/>
          <p:cNvSpPr>
            <a:spLocks noGrp="1"/>
          </p:cNvSpPr>
          <p:nvPr>
            <p:ph type="body"/>
          </p:nvPr>
        </p:nvSpPr>
        <p:spPr>
          <a:xfrm>
            <a:off x="6022080" y="396396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3569382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5"/>
          <p:cNvSpPr>
            <a:spLocks noGrp="1"/>
          </p:cNvSpPr>
          <p:nvPr>
            <p:ph type="sldNum"/>
          </p:nvPr>
        </p:nvSpPr>
        <p:spPr>
          <a:xfrm>
            <a:off x="8427960" y="6356520"/>
            <a:ext cx="715680" cy="501120"/>
          </a:xfrm>
          <a:prstGeom prst="rect">
            <a:avLst/>
          </a:prstGeom>
        </p:spPr>
        <p:txBody>
          <a:bodyPr anchor="ctr">
            <a:noAutofit/>
          </a:bodyPr>
          <a:lstStyle/>
          <a:p>
            <a:pPr algn="r">
              <a:lnSpc>
                <a:spcPct val="100000"/>
              </a:lnSpc>
            </a:pPr>
            <a:fld id="{E3655F4F-C5D0-45D1-813A-2B083E7B0013}" type="slidenum">
              <a:rPr lang="en-GB" sz="1200" b="0" strike="noStrike" spc="-1">
                <a:solidFill>
                  <a:srgbClr val="FFFFFF"/>
                </a:solidFill>
                <a:latin typeface="Calibri"/>
              </a:rPr>
              <a:t>‹#›</a:t>
            </a:fld>
            <a:endParaRPr lang="en-GB" sz="1200" b="0" strike="noStrike" spc="-1" dirty="0">
              <a:latin typeface="Times New Roman"/>
            </a:endParaRPr>
          </a:p>
        </p:txBody>
      </p:sp>
    </p:spTree>
    <p:extLst>
      <p:ext uri="{BB962C8B-B14F-4D97-AF65-F5344CB8AC3E}">
        <p14:creationId xmlns:p14="http://schemas.microsoft.com/office/powerpoint/2010/main" val="26132101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8"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49" name="PlaceHolder 2"/>
          <p:cNvSpPr>
            <a:spLocks noGrp="1"/>
          </p:cNvSpPr>
          <p:nvPr>
            <p:ph type="subTitle"/>
          </p:nvPr>
        </p:nvSpPr>
        <p:spPr>
          <a:xfrm>
            <a:off x="457200" y="1599840"/>
            <a:ext cx="8229240" cy="4525560"/>
          </a:xfrm>
          <a:prstGeom prst="rect">
            <a:avLst/>
          </a:prstGeom>
        </p:spPr>
        <p:txBody>
          <a:bodyPr lIns="0" tIns="0" rIns="0" bIns="0" anchor="ctr">
            <a:noAutofit/>
          </a:bodyPr>
          <a:lstStyle/>
          <a:p>
            <a:pPr algn="ctr"/>
            <a:endParaRPr lang="en-GB" sz="3200" b="0" strike="noStrike" spc="-1">
              <a:latin typeface="Arial"/>
            </a:endParaRPr>
          </a:p>
        </p:txBody>
      </p:sp>
      <p:sp>
        <p:nvSpPr>
          <p:cNvPr id="4" name="PlaceHolder 5"/>
          <p:cNvSpPr>
            <a:spLocks noGrp="1"/>
          </p:cNvSpPr>
          <p:nvPr>
            <p:ph type="sldNum" idx="10"/>
          </p:nvPr>
        </p:nvSpPr>
        <p:spPr>
          <a:xfrm>
            <a:off x="8427960" y="6356520"/>
            <a:ext cx="715680" cy="501120"/>
          </a:xfrm>
          <a:prstGeom prst="rect">
            <a:avLst/>
          </a:prstGeom>
        </p:spPr>
        <p:txBody>
          <a:bodyPr anchor="ctr">
            <a:noAutofit/>
          </a:bodyPr>
          <a:lstStyle/>
          <a:p>
            <a:pPr algn="r">
              <a:lnSpc>
                <a:spcPct val="100000"/>
              </a:lnSpc>
            </a:pPr>
            <a:fld id="{E3655F4F-C5D0-45D1-813A-2B083E7B0013}" type="slidenum">
              <a:rPr lang="en-GB" sz="1200" b="0" strike="noStrike" spc="-1">
                <a:solidFill>
                  <a:srgbClr val="FFFFFF"/>
                </a:solidFill>
                <a:latin typeface="Calibri"/>
              </a:rPr>
              <a:t>‹#›</a:t>
            </a:fld>
            <a:endParaRPr lang="en-GB" sz="1200" b="0" strike="noStrike" spc="-1" dirty="0">
              <a:latin typeface="Times New Roman"/>
            </a:endParaRPr>
          </a:p>
        </p:txBody>
      </p:sp>
    </p:spTree>
    <p:extLst>
      <p:ext uri="{BB962C8B-B14F-4D97-AF65-F5344CB8AC3E}">
        <p14:creationId xmlns:p14="http://schemas.microsoft.com/office/powerpoint/2010/main" val="10307154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51" name="PlaceHolder 2"/>
          <p:cNvSpPr>
            <a:spLocks noGrp="1"/>
          </p:cNvSpPr>
          <p:nvPr>
            <p:ph type="body"/>
          </p:nvPr>
        </p:nvSpPr>
        <p:spPr>
          <a:xfrm>
            <a:off x="457200" y="1599840"/>
            <a:ext cx="8229240" cy="4525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4" name="PlaceHolder 5"/>
          <p:cNvSpPr>
            <a:spLocks noGrp="1"/>
          </p:cNvSpPr>
          <p:nvPr>
            <p:ph type="sldNum" idx="10"/>
          </p:nvPr>
        </p:nvSpPr>
        <p:spPr>
          <a:xfrm>
            <a:off x="8427960" y="6356520"/>
            <a:ext cx="715680" cy="501120"/>
          </a:xfrm>
          <a:prstGeom prst="rect">
            <a:avLst/>
          </a:prstGeom>
        </p:spPr>
        <p:txBody>
          <a:bodyPr anchor="ctr">
            <a:noAutofit/>
          </a:bodyPr>
          <a:lstStyle/>
          <a:p>
            <a:pPr algn="r">
              <a:lnSpc>
                <a:spcPct val="100000"/>
              </a:lnSpc>
            </a:pPr>
            <a:fld id="{E3655F4F-C5D0-45D1-813A-2B083E7B0013}" type="slidenum">
              <a:rPr lang="en-GB" sz="1200" b="0" strike="noStrike" spc="-1">
                <a:solidFill>
                  <a:srgbClr val="FFFFFF"/>
                </a:solidFill>
                <a:latin typeface="Calibri"/>
              </a:rPr>
              <a:t>‹#›</a:t>
            </a:fld>
            <a:endParaRPr lang="en-GB" sz="1200" b="0" strike="noStrike" spc="-1" dirty="0">
              <a:latin typeface="Times New Roman"/>
            </a:endParaRPr>
          </a:p>
        </p:txBody>
      </p:sp>
    </p:spTree>
    <p:extLst>
      <p:ext uri="{BB962C8B-B14F-4D97-AF65-F5344CB8AC3E}">
        <p14:creationId xmlns:p14="http://schemas.microsoft.com/office/powerpoint/2010/main" val="21733065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53" name="PlaceHolder 2"/>
          <p:cNvSpPr>
            <a:spLocks noGrp="1"/>
          </p:cNvSpPr>
          <p:nvPr>
            <p:ph type="body"/>
          </p:nvPr>
        </p:nvSpPr>
        <p:spPr>
          <a:xfrm>
            <a:off x="457200" y="1599840"/>
            <a:ext cx="4015800" cy="4525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54" name="PlaceHolder 3"/>
          <p:cNvSpPr>
            <a:spLocks noGrp="1"/>
          </p:cNvSpPr>
          <p:nvPr>
            <p:ph type="body"/>
          </p:nvPr>
        </p:nvSpPr>
        <p:spPr>
          <a:xfrm>
            <a:off x="4674240" y="1599840"/>
            <a:ext cx="4015800" cy="4525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39747511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Tree>
    <p:extLst>
      <p:ext uri="{BB962C8B-B14F-4D97-AF65-F5344CB8AC3E}">
        <p14:creationId xmlns:p14="http://schemas.microsoft.com/office/powerpoint/2010/main" val="1001485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7"/>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72"/>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28650" y="6356359"/>
            <a:ext cx="2057400" cy="365125"/>
          </a:xfrm>
          <a:prstGeom prst="rect">
            <a:avLst/>
          </a:prstGeom>
        </p:spPr>
        <p:txBody>
          <a:bodyPr/>
          <a:lstStyle/>
          <a:p>
            <a:fld id="{E5C1A8A6-A55F-4F98-B7EB-13D47285A1FE}" type="datetime3">
              <a:rPr lang="en-US" smtClean="0"/>
              <a:t>7 May 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5112671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6" name="PlaceHolder 1"/>
          <p:cNvSpPr>
            <a:spLocks noGrp="1"/>
          </p:cNvSpPr>
          <p:nvPr>
            <p:ph type="subTitle"/>
          </p:nvPr>
        </p:nvSpPr>
        <p:spPr>
          <a:xfrm>
            <a:off x="457200" y="274680"/>
            <a:ext cx="8229240" cy="5297760"/>
          </a:xfrm>
          <a:prstGeom prst="rect">
            <a:avLst/>
          </a:prstGeom>
        </p:spPr>
        <p:txBody>
          <a:bodyPr lIns="0" tIns="0" rIns="0" bIns="0" anchor="ctr">
            <a:noAutofit/>
          </a:bodyPr>
          <a:lstStyle/>
          <a:p>
            <a:pPr algn="ctr"/>
            <a:endParaRPr lang="en-GB" sz="3200" b="0" strike="noStrike" spc="-1">
              <a:latin typeface="Arial"/>
            </a:endParaRPr>
          </a:p>
        </p:txBody>
      </p:sp>
    </p:spTree>
    <p:extLst>
      <p:ext uri="{BB962C8B-B14F-4D97-AF65-F5344CB8AC3E}">
        <p14:creationId xmlns:p14="http://schemas.microsoft.com/office/powerpoint/2010/main" val="22577721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58" name="PlaceHolder 2"/>
          <p:cNvSpPr>
            <a:spLocks noGrp="1"/>
          </p:cNvSpPr>
          <p:nvPr>
            <p:ph type="body"/>
          </p:nvPr>
        </p:nvSpPr>
        <p:spPr>
          <a:xfrm>
            <a:off x="45720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59" name="PlaceHolder 3"/>
          <p:cNvSpPr>
            <a:spLocks noGrp="1"/>
          </p:cNvSpPr>
          <p:nvPr>
            <p:ph type="body"/>
          </p:nvPr>
        </p:nvSpPr>
        <p:spPr>
          <a:xfrm>
            <a:off x="4674240" y="1599840"/>
            <a:ext cx="4015800" cy="4525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60" name="PlaceHolder 4"/>
          <p:cNvSpPr>
            <a:spLocks noGrp="1"/>
          </p:cNvSpPr>
          <p:nvPr>
            <p:ph type="body"/>
          </p:nvPr>
        </p:nvSpPr>
        <p:spPr>
          <a:xfrm>
            <a:off x="457200" y="396396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34467478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62" name="PlaceHolder 2"/>
          <p:cNvSpPr>
            <a:spLocks noGrp="1"/>
          </p:cNvSpPr>
          <p:nvPr>
            <p:ph type="body"/>
          </p:nvPr>
        </p:nvSpPr>
        <p:spPr>
          <a:xfrm>
            <a:off x="457200" y="1599840"/>
            <a:ext cx="4015800" cy="4525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63" name="PlaceHolder 3"/>
          <p:cNvSpPr>
            <a:spLocks noGrp="1"/>
          </p:cNvSpPr>
          <p:nvPr>
            <p:ph type="body"/>
          </p:nvPr>
        </p:nvSpPr>
        <p:spPr>
          <a:xfrm>
            <a:off x="467424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64" name="PlaceHolder 4"/>
          <p:cNvSpPr>
            <a:spLocks noGrp="1"/>
          </p:cNvSpPr>
          <p:nvPr>
            <p:ph type="body"/>
          </p:nvPr>
        </p:nvSpPr>
        <p:spPr>
          <a:xfrm>
            <a:off x="4674240" y="396396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16738461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66" name="PlaceHolder 2"/>
          <p:cNvSpPr>
            <a:spLocks noGrp="1"/>
          </p:cNvSpPr>
          <p:nvPr>
            <p:ph type="body"/>
          </p:nvPr>
        </p:nvSpPr>
        <p:spPr>
          <a:xfrm>
            <a:off x="45720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67" name="PlaceHolder 3"/>
          <p:cNvSpPr>
            <a:spLocks noGrp="1"/>
          </p:cNvSpPr>
          <p:nvPr>
            <p:ph type="body"/>
          </p:nvPr>
        </p:nvSpPr>
        <p:spPr>
          <a:xfrm>
            <a:off x="467424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68" name="PlaceHolder 4"/>
          <p:cNvSpPr>
            <a:spLocks noGrp="1"/>
          </p:cNvSpPr>
          <p:nvPr>
            <p:ph type="body"/>
          </p:nvPr>
        </p:nvSpPr>
        <p:spPr>
          <a:xfrm>
            <a:off x="457200" y="3963960"/>
            <a:ext cx="822924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24685368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70" name="PlaceHolder 2"/>
          <p:cNvSpPr>
            <a:spLocks noGrp="1"/>
          </p:cNvSpPr>
          <p:nvPr>
            <p:ph type="body"/>
          </p:nvPr>
        </p:nvSpPr>
        <p:spPr>
          <a:xfrm>
            <a:off x="457200" y="1599840"/>
            <a:ext cx="822924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71" name="PlaceHolder 3"/>
          <p:cNvSpPr>
            <a:spLocks noGrp="1"/>
          </p:cNvSpPr>
          <p:nvPr>
            <p:ph type="body"/>
          </p:nvPr>
        </p:nvSpPr>
        <p:spPr>
          <a:xfrm>
            <a:off x="457200" y="3963960"/>
            <a:ext cx="822924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25367948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73" name="PlaceHolder 2"/>
          <p:cNvSpPr>
            <a:spLocks noGrp="1"/>
          </p:cNvSpPr>
          <p:nvPr>
            <p:ph type="body"/>
          </p:nvPr>
        </p:nvSpPr>
        <p:spPr>
          <a:xfrm>
            <a:off x="45720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74" name="PlaceHolder 3"/>
          <p:cNvSpPr>
            <a:spLocks noGrp="1"/>
          </p:cNvSpPr>
          <p:nvPr>
            <p:ph type="body"/>
          </p:nvPr>
        </p:nvSpPr>
        <p:spPr>
          <a:xfrm>
            <a:off x="4674240" y="159984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75" name="PlaceHolder 4"/>
          <p:cNvSpPr>
            <a:spLocks noGrp="1"/>
          </p:cNvSpPr>
          <p:nvPr>
            <p:ph type="body"/>
          </p:nvPr>
        </p:nvSpPr>
        <p:spPr>
          <a:xfrm>
            <a:off x="457200" y="396396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76" name="PlaceHolder 5"/>
          <p:cNvSpPr>
            <a:spLocks noGrp="1"/>
          </p:cNvSpPr>
          <p:nvPr>
            <p:ph type="body"/>
          </p:nvPr>
        </p:nvSpPr>
        <p:spPr>
          <a:xfrm>
            <a:off x="4674240" y="3963960"/>
            <a:ext cx="40158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342967787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457200" y="274680"/>
            <a:ext cx="8229240" cy="1142640"/>
          </a:xfrm>
          <a:prstGeom prst="rect">
            <a:avLst/>
          </a:prstGeom>
        </p:spPr>
        <p:txBody>
          <a:bodyPr lIns="0" tIns="0" rIns="0" bIns="0" anchor="ctr">
            <a:noAutofit/>
          </a:bodyPr>
          <a:lstStyle/>
          <a:p>
            <a:endParaRPr lang="en-US" sz="2160" b="0" strike="noStrike" spc="-1">
              <a:solidFill>
                <a:srgbClr val="000000"/>
              </a:solidFill>
              <a:latin typeface="Calibri"/>
            </a:endParaRPr>
          </a:p>
        </p:txBody>
      </p:sp>
      <p:sp>
        <p:nvSpPr>
          <p:cNvPr id="78" name="PlaceHolder 2"/>
          <p:cNvSpPr>
            <a:spLocks noGrp="1"/>
          </p:cNvSpPr>
          <p:nvPr>
            <p:ph type="body"/>
          </p:nvPr>
        </p:nvSpPr>
        <p:spPr>
          <a:xfrm>
            <a:off x="457200" y="159984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79" name="PlaceHolder 3"/>
          <p:cNvSpPr>
            <a:spLocks noGrp="1"/>
          </p:cNvSpPr>
          <p:nvPr>
            <p:ph type="body"/>
          </p:nvPr>
        </p:nvSpPr>
        <p:spPr>
          <a:xfrm>
            <a:off x="3239640" y="159984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80" name="PlaceHolder 4"/>
          <p:cNvSpPr>
            <a:spLocks noGrp="1"/>
          </p:cNvSpPr>
          <p:nvPr>
            <p:ph type="body"/>
          </p:nvPr>
        </p:nvSpPr>
        <p:spPr>
          <a:xfrm>
            <a:off x="6022080" y="159984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81" name="PlaceHolder 5"/>
          <p:cNvSpPr>
            <a:spLocks noGrp="1"/>
          </p:cNvSpPr>
          <p:nvPr>
            <p:ph type="body"/>
          </p:nvPr>
        </p:nvSpPr>
        <p:spPr>
          <a:xfrm>
            <a:off x="457200" y="396396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82" name="PlaceHolder 6"/>
          <p:cNvSpPr>
            <a:spLocks noGrp="1"/>
          </p:cNvSpPr>
          <p:nvPr>
            <p:ph type="body"/>
          </p:nvPr>
        </p:nvSpPr>
        <p:spPr>
          <a:xfrm>
            <a:off x="3239640" y="396396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
        <p:nvSpPr>
          <p:cNvPr id="83" name="PlaceHolder 7"/>
          <p:cNvSpPr>
            <a:spLocks noGrp="1"/>
          </p:cNvSpPr>
          <p:nvPr>
            <p:ph type="body"/>
          </p:nvPr>
        </p:nvSpPr>
        <p:spPr>
          <a:xfrm>
            <a:off x="6022080" y="3963960"/>
            <a:ext cx="2649600" cy="2158560"/>
          </a:xfrm>
          <a:prstGeom prst="rect">
            <a:avLst/>
          </a:prstGeom>
        </p:spPr>
        <p:txBody>
          <a:bodyPr lIns="0" tIns="0" rIns="0" bIns="0">
            <a:normAutofit/>
          </a:bodyPr>
          <a:lstStyle/>
          <a:p>
            <a:endParaRPr lang="en-US" sz="3840" b="0" strike="noStrike" spc="-1">
              <a:solidFill>
                <a:srgbClr val="000000"/>
              </a:solidFill>
              <a:latin typeface="Calibri"/>
            </a:endParaRPr>
          </a:p>
        </p:txBody>
      </p:sp>
    </p:spTree>
    <p:extLst>
      <p:ext uri="{BB962C8B-B14F-4D97-AF65-F5344CB8AC3E}">
        <p14:creationId xmlns:p14="http://schemas.microsoft.com/office/powerpoint/2010/main" val="18027723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Rubrik och innehåll">
    <p:spTree>
      <p:nvGrpSpPr>
        <p:cNvPr id="1" name=""/>
        <p:cNvGrpSpPr/>
        <p:nvPr/>
      </p:nvGrpSpPr>
      <p:grpSpPr>
        <a:xfrm>
          <a:off x="0" y="0"/>
          <a:ext cx="0" cy="0"/>
          <a:chOff x="0" y="0"/>
          <a:chExt cx="0" cy="0"/>
        </a:xfrm>
      </p:grpSpPr>
      <p:sp>
        <p:nvSpPr>
          <p:cNvPr id="3" name="Platshållare för innehåll 2"/>
          <p:cNvSpPr>
            <a:spLocks noGrp="1"/>
          </p:cNvSpPr>
          <p:nvPr>
            <p:ph idx="1"/>
          </p:nvPr>
        </p:nvSpPr>
        <p:spPr>
          <a:xfrm>
            <a:off x="457201" y="1844825"/>
            <a:ext cx="8229600" cy="4560507"/>
          </a:xfrm>
        </p:spPr>
        <p:txBody>
          <a:bodyPr>
            <a:normAutofit/>
          </a:bodyPr>
          <a:lstStyle>
            <a:lvl1pPr>
              <a:defRPr sz="2400">
                <a:latin typeface="Arial" pitchFamily="34" charset="0"/>
                <a:cs typeface="Arial" pitchFamily="34" charset="0"/>
              </a:defRPr>
            </a:lvl1pPr>
            <a:lvl2pPr>
              <a:defRPr sz="2400">
                <a:latin typeface="Arial" pitchFamily="34" charset="0"/>
                <a:cs typeface="Arial" pitchFamily="34" charset="0"/>
              </a:defRPr>
            </a:lvl2pPr>
            <a:lvl3pPr>
              <a:defRPr sz="2400">
                <a:latin typeface="Arial" pitchFamily="34" charset="0"/>
                <a:cs typeface="Arial" pitchFamily="34" charset="0"/>
              </a:defRPr>
            </a:lvl3pPr>
            <a:lvl4pPr>
              <a:defRPr sz="2400">
                <a:latin typeface="Arial" pitchFamily="34" charset="0"/>
                <a:cs typeface="Arial" pitchFamily="34" charset="0"/>
              </a:defRPr>
            </a:lvl4pPr>
            <a:lvl5pPr>
              <a:defRPr sz="2400">
                <a:latin typeface="Arial" pitchFamily="34" charset="0"/>
                <a:cs typeface="Arial" pitchFamily="34" charset="0"/>
              </a:defRPr>
            </a:lvl5p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4" name="Title 3">
            <a:extLst>
              <a:ext uri="{FF2B5EF4-FFF2-40B4-BE49-F238E27FC236}">
                <a16:creationId xmlns:a16="http://schemas.microsoft.com/office/drawing/2014/main" id="{884A0A20-6033-46C1-9230-AE41A2E20DBB}"/>
              </a:ext>
            </a:extLst>
          </p:cNvPr>
          <p:cNvSpPr>
            <a:spLocks noGrp="1"/>
          </p:cNvSpPr>
          <p:nvPr>
            <p:ph type="title"/>
          </p:nvPr>
        </p:nvSpPr>
        <p:spPr>
          <a:xfrm>
            <a:off x="2150167" y="166492"/>
            <a:ext cx="6563072" cy="1143000"/>
          </a:xfrm>
        </p:spPr>
        <p:txBody>
          <a:bodyPr/>
          <a:lstStyle/>
          <a:p>
            <a:r>
              <a:rPr lang="en-US"/>
              <a:t>Click to edit Master title style</a:t>
            </a:r>
            <a:endParaRPr lang="sv-SE"/>
          </a:p>
        </p:txBody>
      </p:sp>
      <p:sp>
        <p:nvSpPr>
          <p:cNvPr id="5" name="Slide Number Placeholder 4">
            <a:extLst>
              <a:ext uri="{FF2B5EF4-FFF2-40B4-BE49-F238E27FC236}">
                <a16:creationId xmlns:a16="http://schemas.microsoft.com/office/drawing/2014/main" id="{033CD6AC-3386-4F8B-9F1C-07B208F3D0B8}"/>
              </a:ext>
            </a:extLst>
          </p:cNvPr>
          <p:cNvSpPr>
            <a:spLocks noGrp="1"/>
          </p:cNvSpPr>
          <p:nvPr>
            <p:ph type="sldNum" sz="quarter" idx="10"/>
          </p:nvPr>
        </p:nvSpPr>
        <p:spPr/>
        <p:txBody>
          <a:bodyPr/>
          <a:lstStyle/>
          <a:p>
            <a:fld id="{DB7C71D6-6F0D-40D5-91ED-1DDB39BC1F82}" type="slidenum">
              <a:rPr lang="sv-SE" smtClean="0"/>
              <a:t>‹#›</a:t>
            </a:fld>
            <a:endParaRPr lang="sv-SE"/>
          </a:p>
        </p:txBody>
      </p:sp>
    </p:spTree>
    <p:extLst>
      <p:ext uri="{BB962C8B-B14F-4D97-AF65-F5344CB8AC3E}">
        <p14:creationId xmlns:p14="http://schemas.microsoft.com/office/powerpoint/2010/main" val="421245105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4AE108-967A-63FC-E5F8-9644D7F1A455}"/>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1C12CEAF-4733-F247-901B-B844599B939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Date Placeholder 3">
            <a:extLst>
              <a:ext uri="{FF2B5EF4-FFF2-40B4-BE49-F238E27FC236}">
                <a16:creationId xmlns:a16="http://schemas.microsoft.com/office/drawing/2014/main" id="{40CC677F-7FDA-113E-1210-E75C957E47CB}"/>
              </a:ext>
            </a:extLst>
          </p:cNvPr>
          <p:cNvSpPr>
            <a:spLocks noGrp="1"/>
          </p:cNvSpPr>
          <p:nvPr>
            <p:ph type="dt" sz="half" idx="10"/>
          </p:nvPr>
        </p:nvSpPr>
        <p:spPr/>
        <p:txBody>
          <a:bodyPr/>
          <a:lstStyle/>
          <a:p>
            <a:fld id="{97476C55-FE63-4439-B22A-EE0980CA74F5}" type="datetimeFigureOut">
              <a:rPr lang="en-SE" smtClean="0"/>
              <a:t>05/07/2025</a:t>
            </a:fld>
            <a:endParaRPr lang="en-SE"/>
          </a:p>
        </p:txBody>
      </p:sp>
      <p:sp>
        <p:nvSpPr>
          <p:cNvPr id="5" name="Footer Placeholder 4">
            <a:extLst>
              <a:ext uri="{FF2B5EF4-FFF2-40B4-BE49-F238E27FC236}">
                <a16:creationId xmlns:a16="http://schemas.microsoft.com/office/drawing/2014/main" id="{3C331933-5A72-C653-5142-1F160F9C01F1}"/>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BF309094-6877-1A5C-D812-C678429A8A35}"/>
              </a:ext>
            </a:extLst>
          </p:cNvPr>
          <p:cNvSpPr>
            <a:spLocks noGrp="1"/>
          </p:cNvSpPr>
          <p:nvPr>
            <p:ph type="sldNum" sz="quarter" idx="12"/>
          </p:nvPr>
        </p:nvSpPr>
        <p:spPr/>
        <p:txBody>
          <a:bodyPr/>
          <a:lstStyle/>
          <a:p>
            <a:fld id="{9CC686CA-FE3F-40D3-A624-C3A2A7DF6EC1}" type="slidenum">
              <a:rPr lang="en-SE" smtClean="0"/>
              <a:t>‹#›</a:t>
            </a:fld>
            <a:endParaRPr lang="en-SE"/>
          </a:p>
        </p:txBody>
      </p:sp>
    </p:spTree>
    <p:extLst>
      <p:ext uri="{BB962C8B-B14F-4D97-AF65-F5344CB8AC3E}">
        <p14:creationId xmlns:p14="http://schemas.microsoft.com/office/powerpoint/2010/main" val="2107272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31AC57D9-8984-41BB-A9CE-EC121665631C}" type="datetime3">
              <a:rPr lang="en-US" smtClean="0"/>
              <a:t>7 May 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12034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a:xfrm>
            <a:off x="628650" y="6356359"/>
            <a:ext cx="2057400" cy="365125"/>
          </a:xfrm>
          <a:prstGeom prst="rect">
            <a:avLst/>
          </a:prstGeom>
        </p:spPr>
        <p:txBody>
          <a:bodyPr/>
          <a:lstStyle/>
          <a:p>
            <a:fld id="{CBD499CD-D135-4E2F-90DD-1CE571D7BCBA}" type="datetime3">
              <a:rPr lang="en-US" smtClean="0"/>
              <a:t>7 May 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42841045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628650" y="6356359"/>
            <a:ext cx="2057400" cy="365125"/>
          </a:xfrm>
          <a:prstGeom prst="rect">
            <a:avLst/>
          </a:prstGeom>
        </p:spPr>
        <p:txBody>
          <a:bodyPr/>
          <a:lstStyle/>
          <a:p>
            <a:fld id="{FD1F1141-94BA-4429-B2C2-BEA9DF9ABCCF}" type="datetime3">
              <a:rPr lang="en-US" smtClean="0"/>
              <a:t>7 May 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89785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28650" y="6356359"/>
            <a:ext cx="2057400" cy="365125"/>
          </a:xfrm>
          <a:prstGeom prst="rect">
            <a:avLst/>
          </a:prstGeom>
        </p:spPr>
        <p:txBody>
          <a:bodyPr/>
          <a:lstStyle/>
          <a:p>
            <a:fld id="{D97F96FE-9481-49EA-9681-9A8F194179A8}" type="datetime3">
              <a:rPr lang="en-US" smtClean="0"/>
              <a:t>7 May 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11441437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34"/>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15604103-15D9-4C8A-AE7C-75C338439E56}" type="datetime3">
              <a:rPr lang="en-US" smtClean="0"/>
              <a:t>7 May 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509781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34"/>
            <a:ext cx="4629150" cy="4873625"/>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Click to edit Master text styles</a:t>
            </a:r>
          </a:p>
        </p:txBody>
      </p:sp>
      <p:sp>
        <p:nvSpPr>
          <p:cNvPr id="5" name="Date Placeholder 4"/>
          <p:cNvSpPr>
            <a:spLocks noGrp="1"/>
          </p:cNvSpPr>
          <p:nvPr>
            <p:ph type="dt" sz="half" idx="10"/>
          </p:nvPr>
        </p:nvSpPr>
        <p:spPr>
          <a:xfrm>
            <a:off x="628650" y="6356359"/>
            <a:ext cx="2057400" cy="365125"/>
          </a:xfrm>
          <a:prstGeom prst="rect">
            <a:avLst/>
          </a:prstGeom>
        </p:spPr>
        <p:txBody>
          <a:bodyPr/>
          <a:lstStyle/>
          <a:p>
            <a:fld id="{D57C27AA-62AC-464F-AD69-9F162FDFBA42}" type="datetime3">
              <a:rPr lang="en-US" smtClean="0"/>
              <a:t>7 May 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C4456CD-832E-41F2-9893-C7650CCC5376}" type="slidenum">
              <a:rPr lang="en-GB" smtClean="0"/>
              <a:t>‹#›</a:t>
            </a:fld>
            <a:endParaRPr lang="en-GB"/>
          </a:p>
        </p:txBody>
      </p:sp>
    </p:spTree>
    <p:extLst>
      <p:ext uri="{BB962C8B-B14F-4D97-AF65-F5344CB8AC3E}">
        <p14:creationId xmlns:p14="http://schemas.microsoft.com/office/powerpoint/2010/main" val="271826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6" Type="http://schemas.openxmlformats.org/officeDocument/2006/relationships/image" Target="../media/image1.png"/><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theme" Target="../theme/theme3.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1367" y="1786897"/>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3291848"/>
            <a:ext cx="7886700" cy="288512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Footer Placeholder 4"/>
          <p:cNvSpPr>
            <a:spLocks noGrp="1"/>
          </p:cNvSpPr>
          <p:nvPr>
            <p:ph type="ftr" sz="quarter" idx="3"/>
          </p:nvPr>
        </p:nvSpPr>
        <p:spPr>
          <a:xfrm>
            <a:off x="4" y="6356350"/>
            <a:ext cx="9143999" cy="501650"/>
          </a:xfrm>
          <a:prstGeom prst="rect">
            <a:avLst/>
          </a:prstGeom>
          <a:gradFill>
            <a:gsLst>
              <a:gs pos="2000">
                <a:schemeClr val="bg1"/>
              </a:gs>
              <a:gs pos="64000">
                <a:srgbClr val="44A7AB"/>
              </a:gs>
              <a:gs pos="100000">
                <a:srgbClr val="44A7AB"/>
              </a:gs>
            </a:gsLst>
            <a:lin ang="0" scaled="0"/>
          </a:gradFill>
        </p:spPr>
        <p:txBody>
          <a:bodyPr vert="horz" lIns="91440" tIns="45720" rIns="91440" bIns="45720" rtlCol="0" anchor="ctr"/>
          <a:lstStyle>
            <a:lvl1pPr algn="ctr">
              <a:defRPr sz="1200">
                <a:solidFill>
                  <a:schemeClr val="bg1"/>
                </a:solidFill>
              </a:defRPr>
            </a:lvl1pPr>
          </a:lstStyle>
          <a:p>
            <a:endParaRPr lang="en-GB" dirty="0"/>
          </a:p>
        </p:txBody>
      </p:sp>
      <p:sp>
        <p:nvSpPr>
          <p:cNvPr id="6" name="Slide Number Placeholder 5"/>
          <p:cNvSpPr>
            <a:spLocks noGrp="1"/>
          </p:cNvSpPr>
          <p:nvPr>
            <p:ph type="sldNum" sz="quarter" idx="4"/>
          </p:nvPr>
        </p:nvSpPr>
        <p:spPr>
          <a:xfrm>
            <a:off x="8428070" y="6356350"/>
            <a:ext cx="715933" cy="501650"/>
          </a:xfrm>
          <a:prstGeom prst="rect">
            <a:avLst/>
          </a:prstGeom>
        </p:spPr>
        <p:txBody>
          <a:bodyPr vert="horz" lIns="91440" tIns="45720" rIns="91440" bIns="45720" rtlCol="0" anchor="ctr"/>
          <a:lstStyle>
            <a:lvl1pPr algn="r">
              <a:defRPr sz="1200">
                <a:solidFill>
                  <a:schemeClr val="bg1"/>
                </a:solidFill>
              </a:defRPr>
            </a:lvl1pPr>
          </a:lstStyle>
          <a:p>
            <a:fld id="{FC4456CD-832E-41F2-9893-C7650CCC5376}" type="slidenum">
              <a:rPr lang="en-GB" smtClean="0"/>
              <a:pPr/>
              <a:t>‹#›</a:t>
            </a:fld>
            <a:endParaRPr lang="en-GB" dirty="0"/>
          </a:p>
        </p:txBody>
      </p:sp>
      <p:sp>
        <p:nvSpPr>
          <p:cNvPr id="12" name="TextBox 11"/>
          <p:cNvSpPr txBox="1"/>
          <p:nvPr userDrawn="1"/>
        </p:nvSpPr>
        <p:spPr>
          <a:xfrm>
            <a:off x="2613980" y="0"/>
            <a:ext cx="6530020" cy="1165397"/>
          </a:xfrm>
          <a:prstGeom prst="rect">
            <a:avLst/>
          </a:prstGeom>
          <a:gradFill flip="none" rotWithShape="1">
            <a:gsLst>
              <a:gs pos="0">
                <a:schemeClr val="bg1"/>
              </a:gs>
              <a:gs pos="58000">
                <a:srgbClr val="44A7AB"/>
              </a:gs>
              <a:gs pos="100000">
                <a:srgbClr val="44A7AB"/>
              </a:gs>
            </a:gsLst>
            <a:lin ang="0" scaled="1"/>
            <a:tileRect/>
          </a:gradFill>
          <a:ln>
            <a:solidFill>
              <a:schemeClr val="bg1"/>
            </a:solidFill>
          </a:ln>
        </p:spPr>
        <p:txBody>
          <a:bodyPr wrap="square" rtlCol="0">
            <a:spAutoFit/>
          </a:bodyPr>
          <a:lstStyle/>
          <a:p>
            <a:endParaRPr lang="en-GB" dirty="0"/>
          </a:p>
        </p:txBody>
      </p:sp>
      <p:pic>
        <p:nvPicPr>
          <p:cNvPr id="13" name="Picture 1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13212" y="0"/>
            <a:ext cx="2603864" cy="1172459"/>
          </a:xfrm>
          <a:prstGeom prst="rect">
            <a:avLst/>
          </a:prstGeom>
        </p:spPr>
      </p:pic>
    </p:spTree>
    <p:extLst>
      <p:ext uri="{BB962C8B-B14F-4D97-AF65-F5344CB8AC3E}">
        <p14:creationId xmlns:p14="http://schemas.microsoft.com/office/powerpoint/2010/main" val="218440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726" r:id="rId12"/>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5" name="CustomShape 1"/>
          <p:cNvSpPr/>
          <p:nvPr/>
        </p:nvSpPr>
        <p:spPr>
          <a:xfrm>
            <a:off x="2613960" y="0"/>
            <a:ext cx="6529680" cy="1164960"/>
          </a:xfrm>
          <a:prstGeom prst="rect">
            <a:avLst/>
          </a:prstGeom>
          <a:gradFill rotWithShape="0">
            <a:gsLst>
              <a:gs pos="42000">
                <a:srgbClr val="44A7AB"/>
              </a:gs>
              <a:gs pos="100000">
                <a:srgbClr val="FFFFFF"/>
              </a:gs>
            </a:gsLst>
            <a:lin ang="10800000"/>
          </a:gradFill>
          <a:ln w="0">
            <a:solidFill>
              <a:schemeClr val="bg1"/>
            </a:solidFill>
          </a:ln>
        </p:spPr>
        <p:style>
          <a:lnRef idx="0">
            <a:scrgbClr r="0" g="0" b="0"/>
          </a:lnRef>
          <a:fillRef idx="0">
            <a:scrgbClr r="0" g="0" b="0"/>
          </a:fillRef>
          <a:effectRef idx="0">
            <a:scrgbClr r="0" g="0" b="0"/>
          </a:effectRef>
          <a:fontRef idx="minor"/>
        </p:style>
      </p:sp>
      <p:pic>
        <p:nvPicPr>
          <p:cNvPr id="166" name="Picture 12"/>
          <p:cNvPicPr/>
          <p:nvPr/>
        </p:nvPicPr>
        <p:blipFill>
          <a:blip r:embed="rId14"/>
          <a:stretch/>
        </p:blipFill>
        <p:spPr>
          <a:xfrm>
            <a:off x="113040" y="0"/>
            <a:ext cx="2603520" cy="1172160"/>
          </a:xfrm>
          <a:prstGeom prst="rect">
            <a:avLst/>
          </a:prstGeom>
          <a:ln w="0">
            <a:noFill/>
          </a:ln>
        </p:spPr>
      </p:pic>
      <p:sp>
        <p:nvSpPr>
          <p:cNvPr id="167" name="PlaceHolder 2"/>
          <p:cNvSpPr>
            <a:spLocks noGrp="1"/>
          </p:cNvSpPr>
          <p:nvPr>
            <p:ph type="title"/>
          </p:nvPr>
        </p:nvSpPr>
        <p:spPr>
          <a:xfrm>
            <a:off x="187920" y="1340280"/>
            <a:ext cx="8780400" cy="2169360"/>
          </a:xfrm>
          <a:prstGeom prst="rect">
            <a:avLst/>
          </a:prstGeom>
        </p:spPr>
        <p:txBody>
          <a:bodyPr anchor="ctr">
            <a:noAutofit/>
          </a:bodyPr>
          <a:lstStyle/>
          <a:p>
            <a:pPr algn="ctr">
              <a:lnSpc>
                <a:spcPct val="90000"/>
              </a:lnSpc>
            </a:pPr>
            <a:r>
              <a:rPr lang="en-US" sz="4500" b="1" strike="noStrike" spc="-1">
                <a:solidFill>
                  <a:srgbClr val="171A6C"/>
                </a:solidFill>
                <a:latin typeface="Calibri Light"/>
              </a:rPr>
              <a:t>Click to edit Master title style</a:t>
            </a:r>
            <a:endParaRPr lang="en-US" sz="4500" b="0" strike="noStrike" spc="-1">
              <a:solidFill>
                <a:srgbClr val="171A6C"/>
              </a:solidFill>
              <a:latin typeface="Calibri"/>
            </a:endParaRPr>
          </a:p>
        </p:txBody>
      </p:sp>
      <p:sp>
        <p:nvSpPr>
          <p:cNvPr id="168" name="PlaceHolder 3"/>
          <p:cNvSpPr>
            <a:spLocks noGrp="1"/>
          </p:cNvSpPr>
          <p:nvPr>
            <p:ph type="dt"/>
          </p:nvPr>
        </p:nvSpPr>
        <p:spPr>
          <a:xfrm>
            <a:off x="628560" y="6356520"/>
            <a:ext cx="2057040" cy="364680"/>
          </a:xfrm>
          <a:prstGeom prst="rect">
            <a:avLst/>
          </a:prstGeom>
        </p:spPr>
        <p:txBody>
          <a:bodyPr lIns="90000" tIns="45000" rIns="90000" bIns="45000">
            <a:noAutofit/>
          </a:bodyPr>
          <a:lstStyle/>
          <a:p>
            <a:pPr>
              <a:lnSpc>
                <a:spcPct val="100000"/>
              </a:lnSpc>
            </a:pPr>
            <a:endParaRPr lang="en-GB" sz="1800" b="0" strike="noStrike" spc="-1">
              <a:latin typeface="Times New Roman"/>
            </a:endParaRPr>
          </a:p>
        </p:txBody>
      </p:sp>
      <p:sp>
        <p:nvSpPr>
          <p:cNvPr id="169" name="PlaceHolder 4"/>
          <p:cNvSpPr>
            <a:spLocks noGrp="1"/>
          </p:cNvSpPr>
          <p:nvPr>
            <p:ph type="ftr"/>
          </p:nvPr>
        </p:nvSpPr>
        <p:spPr>
          <a:xfrm>
            <a:off x="0" y="6356520"/>
            <a:ext cx="9143640" cy="501120"/>
          </a:xfrm>
          <a:prstGeom prst="rect">
            <a:avLst/>
          </a:prstGeom>
        </p:spPr>
        <p:txBody>
          <a:bodyPr anchor="ctr">
            <a:noAutofit/>
          </a:bodyPr>
          <a:lstStyle/>
          <a:p>
            <a:endParaRPr lang="en-GB" sz="2400" b="0" strike="noStrike" spc="-1" dirty="0">
              <a:latin typeface="Times New Roman"/>
            </a:endParaRPr>
          </a:p>
        </p:txBody>
      </p:sp>
      <p:sp>
        <p:nvSpPr>
          <p:cNvPr id="170" name="PlaceHolder 5"/>
          <p:cNvSpPr>
            <a:spLocks noGrp="1"/>
          </p:cNvSpPr>
          <p:nvPr>
            <p:ph type="sldNum"/>
          </p:nvPr>
        </p:nvSpPr>
        <p:spPr>
          <a:xfrm>
            <a:off x="8427960" y="6356520"/>
            <a:ext cx="715680" cy="501120"/>
          </a:xfrm>
          <a:prstGeom prst="rect">
            <a:avLst/>
          </a:prstGeom>
        </p:spPr>
        <p:txBody>
          <a:bodyPr anchor="ctr">
            <a:noAutofit/>
          </a:bodyPr>
          <a:lstStyle/>
          <a:p>
            <a:pPr algn="r">
              <a:lnSpc>
                <a:spcPct val="100000"/>
              </a:lnSpc>
            </a:pPr>
            <a:fld id="{E3655F4F-C5D0-45D1-813A-2B083E7B0013}" type="slidenum">
              <a:rPr lang="en-GB" sz="1200" b="0" strike="noStrike" spc="-1">
                <a:solidFill>
                  <a:srgbClr val="FFFFFF"/>
                </a:solidFill>
                <a:latin typeface="Calibri"/>
              </a:rPr>
              <a:t>‹#›</a:t>
            </a:fld>
            <a:endParaRPr lang="en-GB" sz="1200" b="0" strike="noStrike" spc="-1" dirty="0">
              <a:latin typeface="Times New Roman"/>
            </a:endParaRPr>
          </a:p>
        </p:txBody>
      </p:sp>
      <p:sp>
        <p:nvSpPr>
          <p:cNvPr id="171" name="CustomShape 6"/>
          <p:cNvSpPr/>
          <p:nvPr/>
        </p:nvSpPr>
        <p:spPr>
          <a:xfrm>
            <a:off x="912240" y="6032880"/>
            <a:ext cx="8231400" cy="242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spAutoFit/>
          </a:bodyPr>
          <a:lstStyle/>
          <a:p>
            <a:pPr>
              <a:lnSpc>
                <a:spcPct val="100000"/>
              </a:lnSpc>
            </a:pPr>
            <a:r>
              <a:rPr lang="en-GB" sz="1000" b="0" strike="noStrike" spc="-1">
                <a:solidFill>
                  <a:srgbClr val="444444"/>
                </a:solidFill>
                <a:latin typeface="Calibri"/>
              </a:rPr>
              <a:t>This project has received funding from the European Union’s Horizon 2020 research and innovation programme under grant agreement No 101004761.</a:t>
            </a:r>
            <a:endParaRPr lang="en-GB" sz="1000" b="0" strike="noStrike" spc="-1">
              <a:latin typeface="Arial"/>
            </a:endParaRPr>
          </a:p>
        </p:txBody>
      </p:sp>
      <p:pic>
        <p:nvPicPr>
          <p:cNvPr id="173" name="Picture 9"/>
          <p:cNvPicPr/>
          <p:nvPr/>
        </p:nvPicPr>
        <p:blipFill>
          <a:blip r:embed="rId15"/>
          <a:stretch/>
        </p:blipFill>
        <p:spPr>
          <a:xfrm rot="10800000" flipH="1">
            <a:off x="380880" y="5940000"/>
            <a:ext cx="531000" cy="353880"/>
          </a:xfrm>
          <a:prstGeom prst="rect">
            <a:avLst/>
          </a:prstGeom>
          <a:ln w="0">
            <a:noFill/>
          </a:ln>
        </p:spPr>
      </p:pic>
      <p:sp>
        <p:nvSpPr>
          <p:cNvPr id="174" name="PlaceHolder 8"/>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100" b="0" strike="noStrike" spc="-1">
                <a:solidFill>
                  <a:srgbClr val="171A6C"/>
                </a:solidFill>
                <a:latin typeface="Calibri"/>
              </a:rPr>
              <a:t>Click to edit the outline text format</a:t>
            </a:r>
          </a:p>
          <a:p>
            <a:pPr marL="864000" lvl="1" indent="-324000">
              <a:spcBef>
                <a:spcPts val="1134"/>
              </a:spcBef>
              <a:buClr>
                <a:srgbClr val="000000"/>
              </a:buClr>
              <a:buSzPct val="75000"/>
              <a:buFont typeface="Symbol" charset="2"/>
              <a:buChar char=""/>
            </a:pPr>
            <a:r>
              <a:rPr lang="en-US" sz="1500" b="0" strike="noStrike" spc="-1">
                <a:solidFill>
                  <a:srgbClr val="171A6C"/>
                </a:solidFill>
                <a:latin typeface="Calibri"/>
              </a:rPr>
              <a:t>Second Outline Level</a:t>
            </a:r>
          </a:p>
          <a:p>
            <a:pPr marL="1296000" lvl="2" indent="-288000">
              <a:spcBef>
                <a:spcPts val="850"/>
              </a:spcBef>
              <a:buClr>
                <a:srgbClr val="000000"/>
              </a:buClr>
              <a:buSzPct val="45000"/>
              <a:buFont typeface="Wingdings" charset="2"/>
              <a:buChar char=""/>
            </a:pPr>
            <a:r>
              <a:rPr lang="en-US" sz="1350" b="0" strike="noStrike" spc="-1">
                <a:solidFill>
                  <a:srgbClr val="171A6C"/>
                </a:solidFill>
                <a:latin typeface="Calibri"/>
              </a:rPr>
              <a:t>Third Outline Level</a:t>
            </a:r>
          </a:p>
          <a:p>
            <a:pPr marL="1728000" lvl="3" indent="-216000">
              <a:spcBef>
                <a:spcPts val="567"/>
              </a:spcBef>
              <a:buClr>
                <a:srgbClr val="000000"/>
              </a:buClr>
              <a:buSzPct val="75000"/>
              <a:buFont typeface="Symbol" charset="2"/>
              <a:buChar char=""/>
            </a:pPr>
            <a:r>
              <a:rPr lang="en-US" sz="1350" b="0" strike="noStrike" spc="-1">
                <a:solidFill>
                  <a:srgbClr val="171A6C"/>
                </a:solidFill>
                <a:latin typeface="Calibri"/>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171A6C"/>
                </a:solidFill>
                <a:latin typeface="Calibri"/>
              </a:rPr>
              <a:t>Fifth Outline Level</a:t>
            </a:r>
          </a:p>
          <a:p>
            <a:pPr marL="2592000" lvl="5" indent="-216000">
              <a:spcBef>
                <a:spcPts val="283"/>
              </a:spcBef>
              <a:buClr>
                <a:srgbClr val="000000"/>
              </a:buClr>
              <a:buSzPct val="45000"/>
              <a:buFont typeface="Wingdings" charset="2"/>
              <a:buChar char=""/>
            </a:pPr>
            <a:r>
              <a:rPr lang="en-US" sz="2000" b="0" strike="noStrike" spc="-1">
                <a:solidFill>
                  <a:srgbClr val="171A6C"/>
                </a:solidFill>
                <a:latin typeface="Calibri"/>
              </a:rPr>
              <a:t>Sixth Outline Level</a:t>
            </a:r>
          </a:p>
          <a:p>
            <a:pPr marL="3024000" lvl="6" indent="-216000">
              <a:spcBef>
                <a:spcPts val="283"/>
              </a:spcBef>
              <a:buClr>
                <a:srgbClr val="000000"/>
              </a:buClr>
              <a:buSzPct val="45000"/>
              <a:buFont typeface="Wingdings" charset="2"/>
              <a:buChar char=""/>
            </a:pPr>
            <a:r>
              <a:rPr lang="en-US" sz="2000" b="0" strike="noStrike" spc="-1">
                <a:solidFill>
                  <a:srgbClr val="171A6C"/>
                </a:solidFill>
                <a:latin typeface="Calibri"/>
              </a:rPr>
              <a:t>Seventh Outline Level</a:t>
            </a:r>
          </a:p>
        </p:txBody>
      </p:sp>
    </p:spTree>
    <p:extLst>
      <p:ext uri="{BB962C8B-B14F-4D97-AF65-F5344CB8AC3E}">
        <p14:creationId xmlns:p14="http://schemas.microsoft.com/office/powerpoint/2010/main" val="3843071676"/>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Lst>
  <p:hf hdr="0" ftr="0" dt="0"/>
  <p:txStyles>
    <p:titleStyle/>
    <p:bodyStyle/>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 name="CustomShape 1"/>
          <p:cNvSpPr/>
          <p:nvPr/>
        </p:nvSpPr>
        <p:spPr>
          <a:xfrm>
            <a:off x="2613960" y="0"/>
            <a:ext cx="6529320" cy="1164600"/>
          </a:xfrm>
          <a:prstGeom prst="rect">
            <a:avLst/>
          </a:prstGeom>
          <a:gradFill rotWithShape="0">
            <a:gsLst>
              <a:gs pos="42000">
                <a:srgbClr val="44A7AB"/>
              </a:gs>
              <a:gs pos="100000">
                <a:srgbClr val="FFFFFF"/>
              </a:gs>
            </a:gsLst>
            <a:lin ang="10800000"/>
          </a:gradFill>
          <a:ln w="0">
            <a:solidFill>
              <a:schemeClr val="bg1"/>
            </a:solidFill>
          </a:ln>
        </p:spPr>
        <p:style>
          <a:lnRef idx="0">
            <a:scrgbClr r="0" g="0" b="0"/>
          </a:lnRef>
          <a:fillRef idx="0">
            <a:scrgbClr r="0" g="0" b="0"/>
          </a:fillRef>
          <a:effectRef idx="0">
            <a:scrgbClr r="0" g="0" b="0"/>
          </a:effectRef>
          <a:fontRef idx="minor"/>
        </p:style>
      </p:sp>
      <p:pic>
        <p:nvPicPr>
          <p:cNvPr id="45" name="Picture 12"/>
          <p:cNvPicPr/>
          <p:nvPr/>
        </p:nvPicPr>
        <p:blipFill>
          <a:blip r:embed="rId16"/>
          <a:stretch/>
        </p:blipFill>
        <p:spPr>
          <a:xfrm>
            <a:off x="113040" y="0"/>
            <a:ext cx="2603160" cy="1171800"/>
          </a:xfrm>
          <a:prstGeom prst="rect">
            <a:avLst/>
          </a:prstGeom>
          <a:ln w="0">
            <a:noFill/>
          </a:ln>
        </p:spPr>
      </p:pic>
      <p:sp>
        <p:nvSpPr>
          <p:cNvPr id="46" name="PlaceHolder 2"/>
          <p:cNvSpPr>
            <a:spLocks noGrp="1"/>
          </p:cNvSpPr>
          <p:nvPr>
            <p:ph type="title"/>
          </p:nvPr>
        </p:nvSpPr>
        <p:spPr>
          <a:xfrm>
            <a:off x="2716200" y="0"/>
            <a:ext cx="6427080" cy="1144800"/>
          </a:xfrm>
          <a:prstGeom prst="rect">
            <a:avLst/>
          </a:prstGeom>
        </p:spPr>
        <p:txBody>
          <a:bodyPr lIns="0" tIns="0" rIns="0" bIns="0" anchor="ctr">
            <a:noAutofit/>
          </a:bodyPr>
          <a:lstStyle/>
          <a:p>
            <a:pPr algn="ctr"/>
            <a:r>
              <a:rPr lang="en-GB" sz="4400" b="0" strike="noStrike" spc="-1">
                <a:latin typeface="Arial"/>
              </a:rPr>
              <a:t>Click to edit the title text format</a:t>
            </a:r>
          </a:p>
        </p:txBody>
      </p:sp>
      <p:sp>
        <p:nvSpPr>
          <p:cNvPr id="47" name="PlaceHolder 3"/>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extLst>
      <p:ext uri="{BB962C8B-B14F-4D97-AF65-F5344CB8AC3E}">
        <p14:creationId xmlns:p14="http://schemas.microsoft.com/office/powerpoint/2010/main" val="574049926"/>
      </p:ext>
    </p:extLst>
  </p:cSld>
  <p:clrMap bg1="lt1" tx1="dk1" bg2="lt2" tx2="dk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Lst>
  <p:hf hdr="0" ftr="0" dt="0"/>
  <p:txStyles>
    <p:titleStyle/>
    <p:bodyStyle/>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doi.org/10.1016/j.nima.2022.167325"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23.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32.png"/><Relationship Id="rId4" Type="http://schemas.openxmlformats.org/officeDocument/2006/relationships/hyperlink" Target="https://doi.org/10.1016/j.nima.2023.169046"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35.jpeg"/><Relationship Id="rId4" Type="http://schemas.openxmlformats.org/officeDocument/2006/relationships/image" Target="../media/image34.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2.xml"/><Relationship Id="rId6" Type="http://schemas.openxmlformats.org/officeDocument/2006/relationships/image" Target="../media/image40.jpg"/><Relationship Id="rId5" Type="http://schemas.openxmlformats.org/officeDocument/2006/relationships/image" Target="../media/image39.jpg"/><Relationship Id="rId4" Type="http://schemas.openxmlformats.org/officeDocument/2006/relationships/image" Target="../media/image3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44.png"/><Relationship Id="rId5" Type="http://schemas.openxmlformats.org/officeDocument/2006/relationships/image" Target="../media/image43.jpeg"/><Relationship Id="rId4" Type="http://schemas.openxmlformats.org/officeDocument/2006/relationships/image" Target="../media/image42.jpe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emf"/><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2.xml"/><Relationship Id="rId1" Type="http://schemas.openxmlformats.org/officeDocument/2006/relationships/slideLayout" Target="../slideLayouts/slideLayout38.xml"/><Relationship Id="rId6" Type="http://schemas.openxmlformats.org/officeDocument/2006/relationships/image" Target="../media/image55.jpg"/><Relationship Id="rId5" Type="http://schemas.openxmlformats.org/officeDocument/2006/relationships/image" Target="../media/image54.png"/><Relationship Id="rId4" Type="http://schemas.openxmlformats.org/officeDocument/2006/relationships/image" Target="../media/image53.png"/></Relationships>
</file>

<file path=ppt/slides/_rels/slide2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g"/><Relationship Id="rId1" Type="http://schemas.openxmlformats.org/officeDocument/2006/relationships/slideLayout" Target="../slideLayouts/slideLayout38.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g"/><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emf"/><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6.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7890" y="1552713"/>
            <a:ext cx="8780746" cy="2169678"/>
          </a:xfrm>
        </p:spPr>
        <p:txBody>
          <a:bodyPr>
            <a:normAutofit fontScale="90000"/>
          </a:bodyPr>
          <a:lstStyle/>
          <a:p>
            <a:r>
              <a:rPr lang="sl-SI" altLang="en-US" sz="4900" dirty="0" err="1"/>
              <a:t>Report</a:t>
            </a:r>
            <a:r>
              <a:rPr lang="sl-SI" altLang="en-US" sz="4900" dirty="0"/>
              <a:t> </a:t>
            </a:r>
            <a:r>
              <a:rPr lang="sl-SI" altLang="en-US" sz="4900" dirty="0" err="1"/>
              <a:t>from</a:t>
            </a:r>
            <a:r>
              <a:rPr lang="sl-SI" altLang="en-US" sz="4900" dirty="0"/>
              <a:t> WP13</a:t>
            </a:r>
            <a:br>
              <a:rPr lang="sl-SI" altLang="en-US" sz="4900" dirty="0"/>
            </a:br>
            <a:r>
              <a:rPr lang="en-US" altLang="en-US" sz="4400" dirty="0"/>
              <a:t>Prospective and Technology-driven Detector R&amp;D</a:t>
            </a:r>
            <a:br>
              <a:rPr lang="sl-SI" altLang="en-US" sz="4400" dirty="0"/>
            </a:br>
            <a:r>
              <a:rPr kumimoji="1" lang="sl-SI" altLang="en-US" sz="3100" dirty="0" err="1">
                <a:ea typeface="MS PGothic" panose="020B0600070205080204" pitchFamily="34" charset="-128"/>
              </a:rPr>
              <a:t>AIDAinnova</a:t>
            </a:r>
            <a:r>
              <a:rPr kumimoji="1" lang="sl-SI" altLang="en-US" sz="3100" dirty="0">
                <a:ea typeface="MS PGothic" panose="020B0600070205080204" pitchFamily="34" charset="-128"/>
              </a:rPr>
              <a:t> </a:t>
            </a:r>
            <a:r>
              <a:rPr kumimoji="1" lang="en-US" altLang="en-US" sz="3100" dirty="0">
                <a:ea typeface="MS PGothic" panose="020B0600070205080204" pitchFamily="34" charset="-128"/>
              </a:rPr>
              <a:t>Annual </a:t>
            </a:r>
            <a:r>
              <a:rPr kumimoji="1" lang="sl-SI" altLang="en-US" sz="3100" dirty="0">
                <a:ea typeface="MS PGothic" panose="020B0600070205080204" pitchFamily="34" charset="-128"/>
              </a:rPr>
              <a:t>Meeting, </a:t>
            </a:r>
            <a:r>
              <a:rPr kumimoji="1" lang="en-US" altLang="en-US" sz="3100" dirty="0">
                <a:ea typeface="MS PGothic" panose="020B0600070205080204" pitchFamily="34" charset="-128"/>
              </a:rPr>
              <a:t>FZU Prague, May 7</a:t>
            </a:r>
            <a:r>
              <a:rPr kumimoji="1" lang="sl-SI" altLang="en-US" sz="3100" dirty="0">
                <a:ea typeface="MS PGothic" panose="020B0600070205080204" pitchFamily="34" charset="-128"/>
              </a:rPr>
              <a:t>, 202</a:t>
            </a:r>
            <a:r>
              <a:rPr kumimoji="1" lang="en-US" altLang="en-US" sz="3100" dirty="0">
                <a:ea typeface="MS PGothic" panose="020B0600070205080204" pitchFamily="34" charset="-128"/>
              </a:rPr>
              <a:t>5</a:t>
            </a:r>
            <a:br>
              <a:rPr kumimoji="1" lang="en-US" altLang="en-US" sz="3100" dirty="0">
                <a:ea typeface="MS PGothic" panose="020B0600070205080204" pitchFamily="34" charset="-128"/>
              </a:rPr>
            </a:br>
            <a:endParaRPr lang="en-GB" sz="4000" dirty="0"/>
          </a:p>
        </p:txBody>
      </p:sp>
      <p:sp>
        <p:nvSpPr>
          <p:cNvPr id="3" name="Subtitle 2"/>
          <p:cNvSpPr>
            <a:spLocks noGrp="1"/>
          </p:cNvSpPr>
          <p:nvPr>
            <p:ph type="subTitle" idx="1"/>
          </p:nvPr>
        </p:nvSpPr>
        <p:spPr>
          <a:xfrm>
            <a:off x="187890" y="3790652"/>
            <a:ext cx="8780746" cy="1845545"/>
          </a:xfrm>
        </p:spPr>
        <p:txBody>
          <a:bodyPr/>
          <a:lstStyle/>
          <a:p>
            <a:r>
              <a:rPr lang="en-US" altLang="ja-JP" sz="2400" dirty="0">
                <a:solidFill>
                  <a:srgbClr val="C00000"/>
                </a:solidFill>
                <a:ea typeface="MS PGothic" panose="020B0600070205080204" pitchFamily="34" charset="-128"/>
              </a:rPr>
              <a:t>Peter Križan</a:t>
            </a:r>
          </a:p>
          <a:p>
            <a:r>
              <a:rPr lang="en-US" altLang="ja-JP" sz="2400" dirty="0">
                <a:solidFill>
                  <a:srgbClr val="C00000"/>
                </a:solidFill>
                <a:ea typeface="MS PGothic" panose="020B0600070205080204" pitchFamily="34" charset="-128"/>
              </a:rPr>
              <a:t>J. Stefan Institute and University of Ljubljana</a:t>
            </a:r>
            <a:endParaRPr lang="en-US" altLang="ja-JP" sz="2000" dirty="0">
              <a:solidFill>
                <a:srgbClr val="C00000"/>
              </a:solidFill>
              <a:ea typeface="MS PGothic" panose="020B0600070205080204" pitchFamily="34" charset="-128"/>
            </a:endParaRPr>
          </a:p>
          <a:p>
            <a:endParaRPr lang="en-GB" dirty="0"/>
          </a:p>
        </p:txBody>
      </p:sp>
    </p:spTree>
    <p:extLst>
      <p:ext uri="{BB962C8B-B14F-4D97-AF65-F5344CB8AC3E}">
        <p14:creationId xmlns:p14="http://schemas.microsoft.com/office/powerpoint/2010/main" val="4135144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82DD4-C199-2F47-A0A2-315C54169C6E}"/>
              </a:ext>
            </a:extLst>
          </p:cNvPr>
          <p:cNvSpPr>
            <a:spLocks noGrp="1"/>
          </p:cNvSpPr>
          <p:nvPr>
            <p:ph type="title"/>
          </p:nvPr>
        </p:nvSpPr>
        <p:spPr>
          <a:xfrm>
            <a:off x="2735927" y="842017"/>
            <a:ext cx="7886700" cy="1325563"/>
          </a:xfrm>
        </p:spPr>
        <p:txBody>
          <a:bodyPr/>
          <a:lstStyle/>
          <a:p>
            <a:r>
              <a:rPr lang="en-GB" dirty="0"/>
              <a:t>The </a:t>
            </a:r>
            <a:r>
              <a:rPr lang="en-GB" dirty="0" err="1"/>
              <a:t>eXFlu-innova</a:t>
            </a:r>
            <a:r>
              <a:rPr lang="en-GB" dirty="0"/>
              <a:t> Outlook</a:t>
            </a:r>
          </a:p>
        </p:txBody>
      </p:sp>
      <p:sp>
        <p:nvSpPr>
          <p:cNvPr id="3" name="Date Placeholder 2">
            <a:extLst>
              <a:ext uri="{FF2B5EF4-FFF2-40B4-BE49-F238E27FC236}">
                <a16:creationId xmlns:a16="http://schemas.microsoft.com/office/drawing/2014/main" id="{58DC822D-3330-EF47-A109-6A1A0FB48787}"/>
              </a:ext>
            </a:extLst>
          </p:cNvPr>
          <p:cNvSpPr>
            <a:spLocks noGrp="1"/>
          </p:cNvSpPr>
          <p:nvPr>
            <p:ph type="dt" sz="half" idx="10"/>
          </p:nvPr>
        </p:nvSpPr>
        <p:spPr/>
        <p:txBody>
          <a:bodyPr/>
          <a:lstStyle/>
          <a:p>
            <a:r>
              <a:rPr lang="it-IT"/>
              <a:t>V.Sola for eXFlu-innova</a:t>
            </a:r>
            <a:endParaRPr lang="en-US"/>
          </a:p>
        </p:txBody>
      </p:sp>
      <p:sp>
        <p:nvSpPr>
          <p:cNvPr id="4" name="Footer Placeholder 3">
            <a:extLst>
              <a:ext uri="{FF2B5EF4-FFF2-40B4-BE49-F238E27FC236}">
                <a16:creationId xmlns:a16="http://schemas.microsoft.com/office/drawing/2014/main" id="{4A22FA98-9545-E44F-A689-BAC0CFB718FC}"/>
              </a:ext>
            </a:extLst>
          </p:cNvPr>
          <p:cNvSpPr>
            <a:spLocks noGrp="1"/>
          </p:cNvSpPr>
          <p:nvPr>
            <p:ph type="ftr" sz="quarter" idx="11"/>
          </p:nvPr>
        </p:nvSpPr>
        <p:spPr/>
        <p:txBody>
          <a:bodyPr/>
          <a:lstStyle/>
          <a:p>
            <a:r>
              <a:rPr lang="pl-PL"/>
              <a:t>eXFlu-innova @ AIDAinnova Final Annual Meeting</a:t>
            </a:r>
            <a:endParaRPr lang="en-US" dirty="0"/>
          </a:p>
        </p:txBody>
      </p:sp>
      <p:sp>
        <p:nvSpPr>
          <p:cNvPr id="6" name="TextBox 5">
            <a:extLst>
              <a:ext uri="{FF2B5EF4-FFF2-40B4-BE49-F238E27FC236}">
                <a16:creationId xmlns:a16="http://schemas.microsoft.com/office/drawing/2014/main" id="{6F185B11-AE93-9944-A0C5-2C49B8A96A9C}"/>
              </a:ext>
            </a:extLst>
          </p:cNvPr>
          <p:cNvSpPr txBox="1"/>
          <p:nvPr/>
        </p:nvSpPr>
        <p:spPr>
          <a:xfrm>
            <a:off x="755126" y="1915581"/>
            <a:ext cx="7911000" cy="2239074"/>
          </a:xfrm>
          <a:prstGeom prst="rect">
            <a:avLst/>
          </a:prstGeom>
          <a:noFill/>
        </p:spPr>
        <p:txBody>
          <a:bodyPr wrap="square" rtlCol="0">
            <a:spAutoFit/>
          </a:bodyPr>
          <a:lstStyle/>
          <a:p>
            <a:r>
              <a:rPr lang="en-US" sz="1650" dirty="0">
                <a:solidFill>
                  <a:srgbClr val="002060"/>
                </a:solidFill>
              </a:rPr>
              <a:t>The </a:t>
            </a:r>
            <a:r>
              <a:rPr lang="en-US" sz="1650" dirty="0" err="1">
                <a:solidFill>
                  <a:srgbClr val="002060"/>
                </a:solidFill>
              </a:rPr>
              <a:t>eXFlu-innova</a:t>
            </a:r>
            <a:r>
              <a:rPr lang="en-US" sz="1650" dirty="0">
                <a:solidFill>
                  <a:srgbClr val="002060"/>
                </a:solidFill>
              </a:rPr>
              <a:t> activities are ongoing</a:t>
            </a:r>
          </a:p>
          <a:p>
            <a:endParaRPr lang="en-US" sz="450" b="1" dirty="0"/>
          </a:p>
          <a:p>
            <a:r>
              <a:rPr lang="en-US" sz="1650" dirty="0">
                <a:solidFill>
                  <a:schemeClr val="accent1"/>
                </a:solidFill>
              </a:rPr>
              <a:t>▻ The </a:t>
            </a:r>
            <a:r>
              <a:rPr lang="en-US" sz="1650" i="1" dirty="0">
                <a:solidFill>
                  <a:schemeClr val="accent1"/>
                </a:solidFill>
              </a:rPr>
              <a:t>p</a:t>
            </a:r>
            <a:r>
              <a:rPr lang="en-US" sz="1650" i="1" baseline="30000" dirty="0">
                <a:solidFill>
                  <a:schemeClr val="accent1"/>
                </a:solidFill>
              </a:rPr>
              <a:t>+</a:t>
            </a:r>
            <a:r>
              <a:rPr lang="en-US" sz="1650" i="1" dirty="0">
                <a:solidFill>
                  <a:schemeClr val="accent1"/>
                </a:solidFill>
              </a:rPr>
              <a:t>–n</a:t>
            </a:r>
            <a:r>
              <a:rPr lang="en-US" sz="1650" i="1" baseline="30000" dirty="0">
                <a:solidFill>
                  <a:schemeClr val="accent1"/>
                </a:solidFill>
              </a:rPr>
              <a:t>+</a:t>
            </a:r>
            <a:r>
              <a:rPr lang="en-US" sz="1650" i="1" dirty="0">
                <a:solidFill>
                  <a:schemeClr val="accent1"/>
                </a:solidFill>
              </a:rPr>
              <a:t> </a:t>
            </a:r>
            <a:r>
              <a:rPr lang="en-US" sz="1650" dirty="0">
                <a:solidFill>
                  <a:schemeClr val="accent1"/>
                </a:solidFill>
              </a:rPr>
              <a:t>design has been completed  – Deliverable 1  🎯</a:t>
            </a:r>
            <a:endParaRPr lang="en-US" sz="1650" b="1" dirty="0">
              <a:solidFill>
                <a:schemeClr val="accent1"/>
              </a:solidFill>
            </a:endParaRPr>
          </a:p>
          <a:p>
            <a:endParaRPr lang="en-US" sz="450" b="1" dirty="0"/>
          </a:p>
          <a:p>
            <a:r>
              <a:rPr lang="en-US" sz="1650" dirty="0">
                <a:solidFill>
                  <a:schemeClr val="accent2"/>
                </a:solidFill>
              </a:rPr>
              <a:t>▻ The </a:t>
            </a:r>
            <a:r>
              <a:rPr lang="en-US" sz="1650" i="1" dirty="0">
                <a:solidFill>
                  <a:schemeClr val="accent2"/>
                </a:solidFill>
              </a:rPr>
              <a:t>p</a:t>
            </a:r>
            <a:r>
              <a:rPr lang="en-US" sz="1650" i="1" baseline="30000" dirty="0">
                <a:solidFill>
                  <a:schemeClr val="accent2"/>
                </a:solidFill>
              </a:rPr>
              <a:t>+</a:t>
            </a:r>
            <a:r>
              <a:rPr lang="en-US" sz="1650" i="1" dirty="0">
                <a:solidFill>
                  <a:schemeClr val="accent2"/>
                </a:solidFill>
              </a:rPr>
              <a:t>–n</a:t>
            </a:r>
            <a:r>
              <a:rPr lang="en-US" sz="1650" i="1" baseline="30000" dirty="0">
                <a:solidFill>
                  <a:schemeClr val="accent2"/>
                </a:solidFill>
              </a:rPr>
              <a:t>+</a:t>
            </a:r>
            <a:r>
              <a:rPr lang="en-US" sz="1650" dirty="0">
                <a:solidFill>
                  <a:schemeClr val="accent2"/>
                </a:solidFill>
              </a:rPr>
              <a:t> production batch has been completed – Part of Deliverable 2  🎯</a:t>
            </a:r>
          </a:p>
          <a:p>
            <a:endParaRPr lang="en-US" sz="450" dirty="0"/>
          </a:p>
          <a:p>
            <a:r>
              <a:rPr lang="en-US" sz="1650" dirty="0">
                <a:solidFill>
                  <a:srgbClr val="0070C0"/>
                </a:solidFill>
              </a:rPr>
              <a:t>▻ The </a:t>
            </a:r>
            <a:r>
              <a:rPr lang="en-US" sz="1650" dirty="0" err="1">
                <a:solidFill>
                  <a:srgbClr val="0070C0"/>
                </a:solidFill>
              </a:rPr>
              <a:t>characterisation</a:t>
            </a:r>
            <a:r>
              <a:rPr lang="en-US" sz="1650" dirty="0">
                <a:solidFill>
                  <a:srgbClr val="0070C0"/>
                </a:solidFill>
              </a:rPr>
              <a:t> and testing on the </a:t>
            </a:r>
            <a:r>
              <a:rPr lang="en-US" sz="1650" i="1" dirty="0">
                <a:solidFill>
                  <a:srgbClr val="0070C0"/>
                </a:solidFill>
              </a:rPr>
              <a:t>p</a:t>
            </a:r>
            <a:r>
              <a:rPr lang="en-US" sz="1650" i="1" baseline="30000" dirty="0">
                <a:solidFill>
                  <a:srgbClr val="0070C0"/>
                </a:solidFill>
              </a:rPr>
              <a:t>+</a:t>
            </a:r>
            <a:r>
              <a:rPr lang="en-US" sz="1650" i="1" dirty="0">
                <a:solidFill>
                  <a:srgbClr val="0070C0"/>
                </a:solidFill>
              </a:rPr>
              <a:t>–n</a:t>
            </a:r>
            <a:r>
              <a:rPr lang="en-US" sz="1650" i="1" baseline="30000" dirty="0">
                <a:solidFill>
                  <a:srgbClr val="0070C0"/>
                </a:solidFill>
              </a:rPr>
              <a:t>+</a:t>
            </a:r>
            <a:r>
              <a:rPr lang="en-US" sz="1650" dirty="0">
                <a:solidFill>
                  <a:srgbClr val="0070C0"/>
                </a:solidFill>
              </a:rPr>
              <a:t> sensors is complete  🎯</a:t>
            </a:r>
          </a:p>
          <a:p>
            <a:endParaRPr lang="en-US" sz="450" dirty="0"/>
          </a:p>
          <a:p>
            <a:r>
              <a:rPr lang="en-US" sz="1650" dirty="0">
                <a:solidFill>
                  <a:srgbClr val="005493"/>
                </a:solidFill>
              </a:rPr>
              <a:t>▻ The </a:t>
            </a:r>
            <a:r>
              <a:rPr lang="en-US" sz="1650" i="1" dirty="0">
                <a:solidFill>
                  <a:srgbClr val="005493"/>
                </a:solidFill>
              </a:rPr>
              <a:t>n</a:t>
            </a:r>
            <a:r>
              <a:rPr lang="en-US" sz="1650" dirty="0">
                <a:solidFill>
                  <a:srgbClr val="005493"/>
                </a:solidFill>
              </a:rPr>
              <a:t>-doped LGAD batch is in progress (part of D2) – expected delivery by mid August ⏳</a:t>
            </a:r>
            <a:endParaRPr lang="en-GB" sz="1650" dirty="0">
              <a:solidFill>
                <a:srgbClr val="005493"/>
              </a:solidFill>
            </a:endParaRPr>
          </a:p>
          <a:p>
            <a:endParaRPr lang="en-US" sz="600" dirty="0"/>
          </a:p>
          <a:p>
            <a:r>
              <a:rPr lang="en-US" sz="1650" b="1" dirty="0">
                <a:solidFill>
                  <a:srgbClr val="0432FF"/>
                </a:solidFill>
                <a:latin typeface="Arial" panose="020B0604020202020204" pitchFamily="34" charset="0"/>
                <a:cs typeface="Arial" panose="020B0604020202020204" pitchFamily="34" charset="0"/>
              </a:rPr>
              <a:t>→</a:t>
            </a:r>
            <a:r>
              <a:rPr lang="en-US" sz="1650" b="1" dirty="0">
                <a:solidFill>
                  <a:srgbClr val="0432FF"/>
                </a:solidFill>
              </a:rPr>
              <a:t> Moderate delay in the </a:t>
            </a:r>
            <a:r>
              <a:rPr lang="en-US" sz="1650" b="1" dirty="0" err="1">
                <a:solidFill>
                  <a:srgbClr val="0432FF"/>
                </a:solidFill>
              </a:rPr>
              <a:t>eXFlu-innova</a:t>
            </a:r>
            <a:r>
              <a:rPr lang="en-US" sz="1650" b="1" dirty="0">
                <a:solidFill>
                  <a:srgbClr val="0432FF"/>
                </a:solidFill>
              </a:rPr>
              <a:t> activities</a:t>
            </a:r>
            <a:endParaRPr lang="x-none" sz="1650" b="1" baseline="30000" dirty="0">
              <a:solidFill>
                <a:srgbClr val="0432FF"/>
              </a:solidFill>
            </a:endParaRPr>
          </a:p>
        </p:txBody>
      </p:sp>
      <p:sp>
        <p:nvSpPr>
          <p:cNvPr id="7" name="Slide Number Placeholder 6">
            <a:extLst>
              <a:ext uri="{FF2B5EF4-FFF2-40B4-BE49-F238E27FC236}">
                <a16:creationId xmlns:a16="http://schemas.microsoft.com/office/drawing/2014/main" id="{03B8D317-6FB5-FD69-E981-746EEFF3F60C}"/>
              </a:ext>
            </a:extLst>
          </p:cNvPr>
          <p:cNvSpPr>
            <a:spLocks noGrp="1"/>
          </p:cNvSpPr>
          <p:nvPr>
            <p:ph type="sldNum" sz="quarter" idx="12"/>
          </p:nvPr>
        </p:nvSpPr>
        <p:spPr/>
        <p:txBody>
          <a:bodyPr/>
          <a:lstStyle/>
          <a:p>
            <a:fld id="{E17B67F3-5BDA-F349-B3C8-3BF4CEB5BCCB}" type="slidenum">
              <a:rPr lang="en-US" smtClean="0"/>
              <a:t>10</a:t>
            </a:fld>
            <a:endParaRPr lang="en-US"/>
          </a:p>
        </p:txBody>
      </p:sp>
      <p:sp>
        <p:nvSpPr>
          <p:cNvPr id="5" name="TextBox 4">
            <a:extLst>
              <a:ext uri="{FF2B5EF4-FFF2-40B4-BE49-F238E27FC236}">
                <a16:creationId xmlns:a16="http://schemas.microsoft.com/office/drawing/2014/main" id="{5C4B7EC9-9C91-F631-374E-CF794DD9CA95}"/>
              </a:ext>
            </a:extLst>
          </p:cNvPr>
          <p:cNvSpPr txBox="1"/>
          <p:nvPr/>
        </p:nvSpPr>
        <p:spPr>
          <a:xfrm>
            <a:off x="-50208" y="5666678"/>
            <a:ext cx="9223872" cy="311624"/>
          </a:xfrm>
          <a:prstGeom prst="rect">
            <a:avLst/>
          </a:prstGeom>
          <a:noFill/>
        </p:spPr>
        <p:txBody>
          <a:bodyPr wrap="none" rtlCol="0">
            <a:spAutoFit/>
          </a:bodyPr>
          <a:lstStyle/>
          <a:p>
            <a:pPr algn="ctr"/>
            <a:r>
              <a:rPr lang="en-US" sz="1425" b="1" dirty="0">
                <a:solidFill>
                  <a:srgbClr val="9437FF"/>
                </a:solidFill>
                <a:latin typeface="Arial" panose="020B0604020202020204" pitchFamily="34" charset="0"/>
                <a:cs typeface="Arial" panose="020B0604020202020204" pitchFamily="34" charset="0"/>
              </a:rPr>
              <a:t>→</a:t>
            </a:r>
            <a:r>
              <a:rPr lang="en-US" sz="1425" b="1" dirty="0">
                <a:solidFill>
                  <a:srgbClr val="9437FF"/>
                </a:solidFill>
              </a:rPr>
              <a:t> The best parameters to manufacture compensated LGADs (D3) are about to be implemented in the COMPLEX1 batch</a:t>
            </a:r>
          </a:p>
        </p:txBody>
      </p:sp>
      <p:grpSp>
        <p:nvGrpSpPr>
          <p:cNvPr id="8" name="Group 7">
            <a:extLst>
              <a:ext uri="{FF2B5EF4-FFF2-40B4-BE49-F238E27FC236}">
                <a16:creationId xmlns:a16="http://schemas.microsoft.com/office/drawing/2014/main" id="{86D549FB-5D60-E6AD-9BF8-5CD4048C3833}"/>
              </a:ext>
            </a:extLst>
          </p:cNvPr>
          <p:cNvGrpSpPr/>
          <p:nvPr/>
        </p:nvGrpSpPr>
        <p:grpSpPr>
          <a:xfrm>
            <a:off x="521582" y="4343679"/>
            <a:ext cx="8101128" cy="1304203"/>
            <a:chOff x="701248" y="4248000"/>
            <a:chExt cx="10801504" cy="1738938"/>
          </a:xfrm>
        </p:grpSpPr>
        <p:sp>
          <p:nvSpPr>
            <p:cNvPr id="9" name="TextBox 8">
              <a:extLst>
                <a:ext uri="{FF2B5EF4-FFF2-40B4-BE49-F238E27FC236}">
                  <a16:creationId xmlns:a16="http://schemas.microsoft.com/office/drawing/2014/main" id="{D6D8D786-CE5B-3713-0046-E7B9104F10FF}"/>
                </a:ext>
              </a:extLst>
            </p:cNvPr>
            <p:cNvSpPr txBox="1"/>
            <p:nvPr/>
          </p:nvSpPr>
          <p:spPr>
            <a:xfrm>
              <a:off x="701248" y="4248000"/>
              <a:ext cx="10801504" cy="1738938"/>
            </a:xfrm>
            <a:prstGeom prst="rect">
              <a:avLst/>
            </a:prstGeom>
            <a:noFill/>
          </p:spPr>
          <p:txBody>
            <a:bodyPr wrap="none" rtlCol="0">
              <a:spAutoFit/>
            </a:bodyPr>
            <a:lstStyle/>
            <a:p>
              <a:pPr algn="ctr"/>
              <a:r>
                <a:rPr lang="en-US" b="1" dirty="0">
                  <a:solidFill>
                    <a:srgbClr val="9437FF"/>
                  </a:solidFill>
                </a:rPr>
                <a:t>An ERC Consolidator Grant awarded to further develop compensated LGAD sensors</a:t>
              </a:r>
            </a:p>
            <a:p>
              <a:pPr algn="ctr"/>
              <a:endParaRPr lang="en-US" sz="450" b="1" dirty="0">
                <a:solidFill>
                  <a:srgbClr val="9437FF"/>
                </a:solidFill>
              </a:endParaRPr>
            </a:p>
            <a:p>
              <a:pPr algn="ctr"/>
              <a:r>
                <a:rPr lang="en-US" b="1" dirty="0">
                  <a:solidFill>
                    <a:srgbClr val="9437FF"/>
                  </a:solidFill>
                  <a:latin typeface="+mj-lt"/>
                </a:rPr>
                <a:t>Doping Compensation in Thin Silicon Sensors: </a:t>
              </a:r>
              <a:br>
                <a:rPr lang="en-US" b="1" dirty="0">
                  <a:solidFill>
                    <a:srgbClr val="9437FF"/>
                  </a:solidFill>
                  <a:latin typeface="+mj-lt"/>
                </a:rPr>
              </a:br>
              <a:r>
                <a:rPr lang="en-US" b="1" dirty="0">
                  <a:solidFill>
                    <a:srgbClr val="9437FF"/>
                  </a:solidFill>
                  <a:latin typeface="+mj-lt"/>
                </a:rPr>
                <a:t>the pathway to Extreme Radiation Environments</a:t>
              </a:r>
            </a:p>
            <a:p>
              <a:pPr algn="ctr"/>
              <a:endParaRPr lang="en-US" sz="150" b="1" dirty="0">
                <a:solidFill>
                  <a:srgbClr val="9437FF"/>
                </a:solidFill>
                <a:latin typeface="+mj-lt"/>
              </a:endParaRPr>
            </a:p>
            <a:p>
              <a:pPr algn="ctr"/>
              <a:r>
                <a:rPr lang="en-US" sz="1875" b="1" dirty="0" err="1">
                  <a:solidFill>
                    <a:srgbClr val="9437FF"/>
                  </a:solidFill>
                  <a:latin typeface="+mj-lt"/>
                  <a:ea typeface="Brush Script MT" panose="03060802040406070304" pitchFamily="66" charset="-122"/>
                  <a:cs typeface="Brush Script MT" panose="03060802040406070304" pitchFamily="66" charset="-122"/>
                </a:rPr>
                <a:t>CompleX</a:t>
              </a:r>
              <a:endParaRPr lang="en-US" sz="1875" b="1" dirty="0">
                <a:solidFill>
                  <a:srgbClr val="9437FF"/>
                </a:solidFill>
                <a:latin typeface="+mj-lt"/>
                <a:ea typeface="Brush Script MT" panose="03060802040406070304" pitchFamily="66" charset="-122"/>
                <a:cs typeface="Brush Script MT" panose="03060802040406070304" pitchFamily="66" charset="-122"/>
              </a:endParaRPr>
            </a:p>
          </p:txBody>
        </p:sp>
        <p:pic>
          <p:nvPicPr>
            <p:cNvPr id="10" name="Picture 6" descr="Dwa ERC Advanced Grants dla polskich naukowców - Forum Akademickie">
              <a:extLst>
                <a:ext uri="{FF2B5EF4-FFF2-40B4-BE49-F238E27FC236}">
                  <a16:creationId xmlns:a16="http://schemas.microsoft.com/office/drawing/2014/main" id="{A3159135-B324-4D0F-F659-4866A48D5AB4}"/>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 r="27384"/>
            <a:stretch/>
          </p:blipFill>
          <p:spPr bwMode="auto">
            <a:xfrm>
              <a:off x="1656000" y="4752000"/>
              <a:ext cx="803181" cy="79200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14263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fontAlgn="ctr"/>
            <a:r>
              <a:rPr lang="en-GB" sz="2400" dirty="0"/>
              <a:t>Thin Silicon Sensors for Extreme Fluences</a:t>
            </a:r>
          </a:p>
          <a:p>
            <a:pPr marL="0" indent="0" fontAlgn="ctr">
              <a:buNone/>
            </a:pPr>
            <a:r>
              <a:rPr lang="en-GB" sz="1600" dirty="0"/>
              <a:t>Make Si sensors radiation tolerant by using a thin bulk, internal amplification and using a gain implant that would </a:t>
            </a:r>
            <a:r>
              <a:rPr lang="en-US" sz="1600" dirty="0"/>
              <a:t>withstand a factor of 50 higher fluences than what is presently available</a:t>
            </a:r>
            <a:r>
              <a:rPr lang="en-GB" sz="1600" dirty="0"/>
              <a:t>.  </a:t>
            </a:r>
            <a:endParaRPr lang="sl-SI" sz="1600" dirty="0"/>
          </a:p>
          <a:p>
            <a:pPr fontAlgn="ctr"/>
            <a:r>
              <a:rPr lang="en-GB" sz="2400" b="1" dirty="0">
                <a:solidFill>
                  <a:srgbClr val="FF0000"/>
                </a:solidFill>
              </a:rPr>
              <a:t>The Silicon Electron Multiplier, a new approach to charge multiplication in solid state detectors</a:t>
            </a:r>
          </a:p>
          <a:p>
            <a:pPr marL="0" indent="0" fontAlgn="ctr">
              <a:buNone/>
            </a:pPr>
            <a:r>
              <a:rPr kumimoji="0" lang="en-GB" sz="1600" b="1" i="0" u="none" strike="noStrike" kern="1200" cap="none" spc="0" normalizeH="0" baseline="0" noProof="0" dirty="0">
                <a:ln>
                  <a:noFill/>
                </a:ln>
                <a:solidFill>
                  <a:srgbClr val="FF0000"/>
                </a:solidFill>
                <a:effectLst/>
                <a:uLnTx/>
                <a:uFillTx/>
                <a:latin typeface="Calibri" panose="020F0502020204030204"/>
                <a:ea typeface="+mn-ea"/>
                <a:cs typeface="+mn-cs"/>
              </a:rPr>
              <a:t>Make Si sensors radiation tolerant by a novel biasing method – electrodes embedded in silicon.</a:t>
            </a:r>
            <a:endParaRPr lang="en-US" sz="2400" b="1" dirty="0">
              <a:solidFill>
                <a:srgbClr val="FF0000"/>
              </a:solidFill>
            </a:endParaRPr>
          </a:p>
          <a:p>
            <a:pPr fontAlgn="ctr"/>
            <a:r>
              <a:rPr lang="en-GB" sz="2400" dirty="0"/>
              <a:t>Development of fine-sampling calorimeters with nanocomposite scintillating materials</a:t>
            </a:r>
          </a:p>
          <a:p>
            <a:pPr marL="0" indent="0" fontAlgn="ctr">
              <a:buNone/>
            </a:pPr>
            <a:r>
              <a:rPr lang="en-US" sz="1600" dirty="0"/>
              <a:t>Develop a new generation of fine-sampling calorimeters that use innovative scintillating materials based on perovskite nanocrystals dispersed in a plastic matrix to form fast (~100ps) and radiation resistant (~1 </a:t>
            </a:r>
            <a:r>
              <a:rPr lang="en-US" sz="1600" dirty="0" err="1"/>
              <a:t>MGy</a:t>
            </a:r>
            <a:r>
              <a:rPr lang="en-US" sz="1600" dirty="0"/>
              <a:t>) scintillators. </a:t>
            </a:r>
            <a:endParaRPr lang="en-US" sz="2400" dirty="0"/>
          </a:p>
          <a:p>
            <a:pPr fontAlgn="ctr"/>
            <a:r>
              <a:rPr lang="sl-SI" sz="2400" dirty="0"/>
              <a:t>W</a:t>
            </a:r>
            <a:r>
              <a:rPr lang="en-GB" sz="2400" dirty="0"/>
              <a:t>ireless Data Transfer for High-Energy Physics Applications</a:t>
            </a:r>
          </a:p>
          <a:p>
            <a:pPr marL="0" indent="0" fontAlgn="ctr">
              <a:buNone/>
            </a:pPr>
            <a:r>
              <a:rPr lang="en-US" sz="1600" dirty="0"/>
              <a:t>Develop mm-wave-based wireless communication as an alternative to optical and wired links in a HEP-like environment to reduce the material and optimize the read-out.</a:t>
            </a:r>
            <a:endParaRPr lang="sl-SI" sz="1600" dirty="0"/>
          </a:p>
          <a:p>
            <a:pPr fontAlgn="ctr"/>
            <a:endParaRPr lang="sl-SI" sz="2400" dirty="0"/>
          </a:p>
          <a:p>
            <a:pPr fontAlgn="ctr"/>
            <a:endParaRPr lang="sl-SI" sz="2400" dirty="0"/>
          </a:p>
          <a:p>
            <a:pPr fontAlgn="ctr"/>
            <a:endParaRPr lang="sl-SI" sz="2400" dirty="0"/>
          </a:p>
          <a:p>
            <a:pPr fontAlgn="ctr"/>
            <a:endParaRPr lang="sl-SI" sz="2400" dirty="0"/>
          </a:p>
          <a:p>
            <a:pPr marL="0" indent="0" fontAlgn="ctr">
              <a:buNone/>
            </a:pPr>
            <a:r>
              <a:rPr lang="sl-SI" sz="2400" dirty="0">
                <a:sym typeface="Wingdings" panose="05000000000000000000" pitchFamily="2" charset="2"/>
              </a:rPr>
              <a:t>					</a:t>
            </a:r>
            <a:endParaRPr lang="en-US" sz="2400" dirty="0"/>
          </a:p>
          <a:p>
            <a:pPr fontAlgn="ctr"/>
            <a:endParaRPr lang="en-US" sz="2400" dirty="0"/>
          </a:p>
          <a:p>
            <a:pPr marL="0" indent="0">
              <a:buNone/>
            </a:pPr>
            <a:endParaRPr lang="en-US" sz="2400" dirty="0"/>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7521D4-B6A2-402E-A085-C880F30EB62E}" type="datetime3">
              <a:rPr kumimoji="0" lang="en-US" sz="1100" b="0" i="0" u="none" strike="noStrike" kern="1200" cap="none" spc="0" normalizeH="0" baseline="0" noProof="0" smtClean="0">
                <a:ln>
                  <a:noFill/>
                </a:ln>
                <a:solidFill>
                  <a:srgbClr val="171A6C"/>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 May 2025</a:t>
            </a:fld>
            <a:endParaRPr kumimoji="0" lang="en-GB" sz="1100" b="0" i="0" u="none" strike="noStrike" kern="1200" cap="none" spc="0" normalizeH="0" baseline="0" noProof="0" dirty="0">
              <a:ln>
                <a:noFill/>
              </a:ln>
              <a:solidFill>
                <a:srgbClr val="171A6C"/>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4456CD-832E-41F2-9893-C7650CCC5376}" type="slidenum">
              <a:rPr kumimoji="0" lang="en-GB"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Title 5"/>
          <p:cNvSpPr>
            <a:spLocks noGrp="1"/>
          </p:cNvSpPr>
          <p:nvPr>
            <p:ph type="title"/>
          </p:nvPr>
        </p:nvSpPr>
        <p:spPr>
          <a:xfrm>
            <a:off x="6072536" y="33563"/>
            <a:ext cx="5005670" cy="1077238"/>
          </a:xfrm>
        </p:spPr>
        <p:txBody>
          <a:bodyPr/>
          <a:lstStyle/>
          <a:p>
            <a:r>
              <a:rPr lang="en-US" dirty="0"/>
              <a:t>P</a:t>
            </a:r>
            <a:r>
              <a:rPr lang="sl-SI" dirty="0" err="1"/>
              <a:t>roject</a:t>
            </a:r>
            <a:r>
              <a:rPr lang="en-US" dirty="0"/>
              <a:t>: </a:t>
            </a:r>
            <a:r>
              <a:rPr lang="en-US" dirty="0" err="1"/>
              <a:t>SiEM</a:t>
            </a:r>
            <a:endParaRPr lang="en-US" dirty="0"/>
          </a:p>
        </p:txBody>
      </p:sp>
    </p:spTree>
    <p:extLst>
      <p:ext uri="{BB962C8B-B14F-4D97-AF65-F5344CB8AC3E}">
        <p14:creationId xmlns:p14="http://schemas.microsoft.com/office/powerpoint/2010/main" val="10535651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4"/>
          <p:cNvSpPr txBox="1">
            <a:spLocks noGrp="1"/>
          </p:cNvSpPr>
          <p:nvPr>
            <p:ph type="title"/>
          </p:nvPr>
        </p:nvSpPr>
        <p:spPr>
          <a:xfrm>
            <a:off x="297285" y="1425515"/>
            <a:ext cx="4212450" cy="799200"/>
          </a:xfrm>
          <a:prstGeom prst="rect">
            <a:avLst/>
          </a:prstGeom>
          <a:noFill/>
          <a:ln>
            <a:noFill/>
          </a:ln>
        </p:spPr>
        <p:txBody>
          <a:bodyPr spcFirstLastPara="1" vert="horz" wrap="square" lIns="0" tIns="0" rIns="0" bIns="0" rtlCol="0" anchor="t" anchorCtr="0">
            <a:noAutofit/>
          </a:bodyPr>
          <a:lstStyle/>
          <a:p>
            <a:pPr>
              <a:buSzPts val="3600"/>
            </a:pPr>
            <a:r>
              <a:rPr lang="en-US" dirty="0" err="1"/>
              <a:t>SiEM</a:t>
            </a:r>
            <a:r>
              <a:rPr lang="en-US" dirty="0"/>
              <a:t> Detection principle</a:t>
            </a:r>
            <a:endParaRPr dirty="0"/>
          </a:p>
          <a:p>
            <a:pPr>
              <a:buSzPts val="3600"/>
            </a:pPr>
            <a:r>
              <a:rPr lang="en-US" sz="1650" dirty="0"/>
              <a:t>High field without doping</a:t>
            </a:r>
            <a:br>
              <a:rPr lang="en-US" dirty="0"/>
            </a:br>
            <a:endParaRPr dirty="0"/>
          </a:p>
        </p:txBody>
      </p:sp>
      <p:sp>
        <p:nvSpPr>
          <p:cNvPr id="170" name="Google Shape;170;p24"/>
          <p:cNvSpPr txBox="1">
            <a:spLocks noGrp="1"/>
          </p:cNvSpPr>
          <p:nvPr>
            <p:ph type="body" idx="1"/>
          </p:nvPr>
        </p:nvSpPr>
        <p:spPr>
          <a:xfrm>
            <a:off x="336461" y="2822401"/>
            <a:ext cx="4885425" cy="3456450"/>
          </a:xfrm>
          <a:prstGeom prst="rect">
            <a:avLst/>
          </a:prstGeom>
          <a:noFill/>
          <a:ln>
            <a:noFill/>
          </a:ln>
        </p:spPr>
        <p:txBody>
          <a:bodyPr spcFirstLastPara="1" vert="horz" wrap="square" lIns="0" tIns="0" rIns="0" bIns="0" rtlCol="0" anchor="t" anchorCtr="0">
            <a:noAutofit/>
          </a:bodyPr>
          <a:lstStyle/>
          <a:p>
            <a:pPr indent="-266700">
              <a:spcBef>
                <a:spcPts val="0"/>
              </a:spcBef>
              <a:buSzPts val="2000"/>
              <a:buChar char="●"/>
            </a:pPr>
            <a:r>
              <a:rPr lang="en-US" sz="1600" dirty="0">
                <a:solidFill>
                  <a:srgbClr val="171A6C"/>
                </a:solidFill>
              </a:rPr>
              <a:t>Primary charges generated by </a:t>
            </a:r>
            <a:r>
              <a:rPr lang="en-US" sz="1600" dirty="0" err="1">
                <a:solidFill>
                  <a:srgbClr val="171A6C"/>
                </a:solidFill>
              </a:rPr>
              <a:t>ionisation</a:t>
            </a:r>
            <a:r>
              <a:rPr lang="en-US" sz="1600" dirty="0">
                <a:solidFill>
                  <a:srgbClr val="171A6C"/>
                </a:solidFill>
              </a:rPr>
              <a:t> in the Conversion and drift region.</a:t>
            </a:r>
            <a:endParaRPr sz="1600" dirty="0">
              <a:solidFill>
                <a:srgbClr val="171A6C"/>
              </a:solidFill>
            </a:endParaRPr>
          </a:p>
          <a:p>
            <a:pPr lvl="1" indent="-252413">
              <a:lnSpc>
                <a:spcPct val="90000"/>
              </a:lnSpc>
              <a:spcBef>
                <a:spcPts val="0"/>
              </a:spcBef>
              <a:buSzPts val="1700"/>
              <a:buChar char="○"/>
            </a:pPr>
            <a:r>
              <a:rPr lang="en-US" sz="1400" u="sng" dirty="0">
                <a:solidFill>
                  <a:srgbClr val="171A6C"/>
                </a:solidFill>
              </a:rPr>
              <a:t>Silicon</a:t>
            </a:r>
            <a:r>
              <a:rPr lang="en-US" sz="1400" dirty="0">
                <a:solidFill>
                  <a:srgbClr val="171A6C"/>
                </a:solidFill>
              </a:rPr>
              <a:t>, </a:t>
            </a:r>
            <a:r>
              <a:rPr lang="en-US" sz="1400" dirty="0" err="1">
                <a:solidFill>
                  <a:srgbClr val="171A6C"/>
                </a:solidFill>
              </a:rPr>
              <a:t>SiC</a:t>
            </a:r>
            <a:r>
              <a:rPr lang="en-US" sz="1400" dirty="0">
                <a:solidFill>
                  <a:srgbClr val="171A6C"/>
                </a:solidFill>
              </a:rPr>
              <a:t>, diamond…</a:t>
            </a:r>
            <a:endParaRPr sz="1400" dirty="0">
              <a:solidFill>
                <a:srgbClr val="171A6C"/>
              </a:solidFill>
            </a:endParaRPr>
          </a:p>
          <a:p>
            <a:pPr marL="685800" indent="0">
              <a:spcBef>
                <a:spcPts val="0"/>
              </a:spcBef>
            </a:pPr>
            <a:endParaRPr sz="1600" dirty="0">
              <a:solidFill>
                <a:srgbClr val="171A6C"/>
              </a:solidFill>
            </a:endParaRPr>
          </a:p>
          <a:p>
            <a:pPr indent="-266700">
              <a:spcBef>
                <a:spcPts val="0"/>
              </a:spcBef>
              <a:buSzPts val="2000"/>
              <a:buChar char="●"/>
            </a:pPr>
            <a:r>
              <a:rPr lang="en-US" sz="1600" dirty="0">
                <a:solidFill>
                  <a:srgbClr val="171A6C"/>
                </a:solidFill>
              </a:rPr>
              <a:t>High electric field region generated by applying a difference of potential to a set of electrodes</a:t>
            </a:r>
            <a:endParaRPr sz="1600" dirty="0">
              <a:solidFill>
                <a:srgbClr val="171A6C"/>
              </a:solidFill>
            </a:endParaRPr>
          </a:p>
          <a:p>
            <a:pPr lvl="1" indent="-252413">
              <a:lnSpc>
                <a:spcPct val="90000"/>
              </a:lnSpc>
              <a:spcBef>
                <a:spcPts val="0"/>
              </a:spcBef>
              <a:buSzPts val="1700"/>
              <a:buChar char="○"/>
            </a:pPr>
            <a:r>
              <a:rPr lang="en-US" sz="1400" u="sng" dirty="0">
                <a:solidFill>
                  <a:srgbClr val="171A6C"/>
                </a:solidFill>
              </a:rPr>
              <a:t>GEM-like structure</a:t>
            </a:r>
            <a:r>
              <a:rPr lang="en-US" sz="1400" dirty="0">
                <a:solidFill>
                  <a:srgbClr val="171A6C"/>
                </a:solidFill>
              </a:rPr>
              <a:t> (two grids separated by a dielectric)</a:t>
            </a:r>
            <a:endParaRPr sz="1400" dirty="0">
              <a:solidFill>
                <a:srgbClr val="171A6C"/>
              </a:solidFill>
            </a:endParaRPr>
          </a:p>
          <a:p>
            <a:pPr lvl="1" indent="-252413">
              <a:lnSpc>
                <a:spcPct val="90000"/>
              </a:lnSpc>
              <a:spcBef>
                <a:spcPts val="0"/>
              </a:spcBef>
              <a:buSzPts val="1700"/>
              <a:buChar char="○"/>
            </a:pPr>
            <a:r>
              <a:rPr lang="en-US" sz="1400" dirty="0">
                <a:solidFill>
                  <a:srgbClr val="171A6C"/>
                </a:solidFill>
              </a:rPr>
              <a:t>Micromegas like (single grid) </a:t>
            </a:r>
            <a:endParaRPr sz="1400" dirty="0">
              <a:solidFill>
                <a:srgbClr val="171A6C"/>
              </a:solidFill>
            </a:endParaRPr>
          </a:p>
          <a:p>
            <a:pPr lvl="1" indent="-252413">
              <a:lnSpc>
                <a:spcPct val="90000"/>
              </a:lnSpc>
              <a:spcBef>
                <a:spcPts val="0"/>
              </a:spcBef>
              <a:buSzPts val="1700"/>
              <a:buChar char="○"/>
            </a:pPr>
            <a:r>
              <a:rPr lang="en-US" sz="1400" dirty="0">
                <a:solidFill>
                  <a:srgbClr val="171A6C"/>
                </a:solidFill>
              </a:rPr>
              <a:t>...</a:t>
            </a:r>
            <a:endParaRPr sz="1400" dirty="0">
              <a:solidFill>
                <a:srgbClr val="171A6C"/>
              </a:solidFill>
            </a:endParaRPr>
          </a:p>
          <a:p>
            <a:pPr marL="0" indent="0">
              <a:spcBef>
                <a:spcPts val="0"/>
              </a:spcBef>
            </a:pPr>
            <a:endParaRPr sz="1600" dirty="0">
              <a:solidFill>
                <a:srgbClr val="171A6C"/>
              </a:solidFill>
            </a:endParaRPr>
          </a:p>
          <a:p>
            <a:pPr indent="-266700">
              <a:spcBef>
                <a:spcPts val="0"/>
              </a:spcBef>
              <a:buSzPts val="2000"/>
              <a:buChar char="●"/>
            </a:pPr>
            <a:r>
              <a:rPr lang="en-US" sz="1600" dirty="0">
                <a:solidFill>
                  <a:srgbClr val="171A6C"/>
                </a:solidFill>
              </a:rPr>
              <a:t>Electrons drifting in amplification and induction region are multiplied and induce signal on the readout electrode</a:t>
            </a:r>
            <a:endParaRPr sz="1600" dirty="0">
              <a:solidFill>
                <a:srgbClr val="171A6C"/>
              </a:solidFill>
            </a:endParaRPr>
          </a:p>
          <a:p>
            <a:pPr lvl="1" indent="-252413">
              <a:lnSpc>
                <a:spcPct val="90000"/>
              </a:lnSpc>
              <a:spcBef>
                <a:spcPts val="0"/>
              </a:spcBef>
              <a:buSzPts val="1700"/>
              <a:buChar char="○"/>
            </a:pPr>
            <a:r>
              <a:rPr lang="en-US" sz="1400" dirty="0">
                <a:solidFill>
                  <a:srgbClr val="171A6C"/>
                </a:solidFill>
              </a:rPr>
              <a:t>can be </a:t>
            </a:r>
            <a:r>
              <a:rPr lang="en-US" sz="1400" u="sng" dirty="0">
                <a:solidFill>
                  <a:srgbClr val="171A6C"/>
                </a:solidFill>
              </a:rPr>
              <a:t>readout individually </a:t>
            </a:r>
            <a:r>
              <a:rPr lang="en-US" sz="1400" dirty="0">
                <a:solidFill>
                  <a:srgbClr val="171A6C"/>
                </a:solidFill>
              </a:rPr>
              <a:t>(small pitch ~5-10μm)</a:t>
            </a:r>
            <a:endParaRPr sz="1400" dirty="0">
              <a:solidFill>
                <a:srgbClr val="171A6C"/>
              </a:solidFill>
            </a:endParaRPr>
          </a:p>
          <a:p>
            <a:pPr lvl="1" indent="-252413">
              <a:lnSpc>
                <a:spcPct val="90000"/>
              </a:lnSpc>
              <a:spcBef>
                <a:spcPts val="0"/>
              </a:spcBef>
              <a:buSzPts val="1700"/>
              <a:buChar char="○"/>
            </a:pPr>
            <a:r>
              <a:rPr lang="en-US" sz="1400" dirty="0">
                <a:solidFill>
                  <a:srgbClr val="171A6C"/>
                </a:solidFill>
              </a:rPr>
              <a:t>can be interconnected (large pitch ~50μm)</a:t>
            </a:r>
            <a:endParaRPr sz="1400" dirty="0">
              <a:solidFill>
                <a:srgbClr val="171A6C"/>
              </a:solidFill>
            </a:endParaRPr>
          </a:p>
          <a:p>
            <a:pPr marL="0" indent="0">
              <a:spcBef>
                <a:spcPts val="0"/>
              </a:spcBef>
            </a:pPr>
            <a:endParaRPr sz="1600" dirty="0">
              <a:solidFill>
                <a:srgbClr val="171A6C"/>
              </a:solidFill>
            </a:endParaRPr>
          </a:p>
          <a:p>
            <a:pPr indent="0">
              <a:spcBef>
                <a:spcPts val="0"/>
              </a:spcBef>
            </a:pPr>
            <a:endParaRPr sz="1600" dirty="0">
              <a:solidFill>
                <a:srgbClr val="171A6C"/>
              </a:solidFill>
            </a:endParaRPr>
          </a:p>
        </p:txBody>
      </p:sp>
      <p:pic>
        <p:nvPicPr>
          <p:cNvPr id="171" name="Google Shape;171;p24"/>
          <p:cNvPicPr preferRelativeResize="0"/>
          <p:nvPr/>
        </p:nvPicPr>
        <p:blipFill>
          <a:blip r:embed="rId3">
            <a:alphaModFix/>
          </a:blip>
          <a:stretch>
            <a:fillRect/>
          </a:stretch>
        </p:blipFill>
        <p:spPr>
          <a:xfrm>
            <a:off x="5720249" y="1739798"/>
            <a:ext cx="3354525" cy="4727024"/>
          </a:xfrm>
          <a:prstGeom prst="rect">
            <a:avLst/>
          </a:prstGeom>
          <a:noFill/>
          <a:ln>
            <a:noFill/>
          </a:ln>
        </p:spPr>
      </p:pic>
      <p:sp>
        <p:nvSpPr>
          <p:cNvPr id="172" name="Google Shape;172;p24"/>
          <p:cNvSpPr txBox="1"/>
          <p:nvPr/>
        </p:nvSpPr>
        <p:spPr>
          <a:xfrm>
            <a:off x="2877847" y="1952347"/>
            <a:ext cx="2498850" cy="403935"/>
          </a:xfrm>
          <a:prstGeom prst="rect">
            <a:avLst/>
          </a:prstGeom>
          <a:noFill/>
          <a:ln>
            <a:noFill/>
          </a:ln>
        </p:spPr>
        <p:txBody>
          <a:bodyPr spcFirstLastPara="1" wrap="square" lIns="68569" tIns="68569" rIns="68569" bIns="68569" anchor="t" anchorCtr="0">
            <a:spAutoFit/>
          </a:bodyPr>
          <a:lstStyle/>
          <a:p>
            <a:r>
              <a:rPr lang="en-US" sz="1725" u="sng" dirty="0">
                <a:solidFill>
                  <a:schemeClr val="hlink"/>
                </a:solidFill>
                <a:latin typeface="Source Sans Pro"/>
                <a:ea typeface="Source Sans Pro"/>
                <a:cs typeface="Source Sans Pro"/>
                <a:sym typeface="Source Sans Pro"/>
                <a:hlinkClick r:id="rId4"/>
              </a:rPr>
              <a:t>NIM A 1041 [2022] 167325</a:t>
            </a:r>
            <a:endParaRPr sz="1725" dirty="0">
              <a:latin typeface="Source Sans Pro"/>
              <a:ea typeface="Source Sans Pro"/>
              <a:cs typeface="Source Sans Pro"/>
              <a:sym typeface="Source Sans Pro"/>
            </a:endParaRPr>
          </a:p>
        </p:txBody>
      </p:sp>
      <p:sp>
        <p:nvSpPr>
          <p:cNvPr id="173" name="Google Shape;173;p24"/>
          <p:cNvSpPr txBox="1"/>
          <p:nvPr/>
        </p:nvSpPr>
        <p:spPr>
          <a:xfrm>
            <a:off x="-90526" y="6147343"/>
            <a:ext cx="7373475" cy="632459"/>
          </a:xfrm>
          <a:prstGeom prst="rect">
            <a:avLst/>
          </a:prstGeom>
          <a:noFill/>
          <a:ln>
            <a:noFill/>
          </a:ln>
        </p:spPr>
        <p:txBody>
          <a:bodyPr spcFirstLastPara="1" wrap="square" lIns="68569" tIns="68569" rIns="68569" bIns="68569" anchor="t" anchorCtr="0">
            <a:spAutoFit/>
          </a:bodyPr>
          <a:lstStyle/>
          <a:p>
            <a:pPr marL="342900">
              <a:lnSpc>
                <a:spcPct val="90000"/>
              </a:lnSpc>
            </a:pPr>
            <a:r>
              <a:rPr lang="en-US" sz="1650" b="1">
                <a:solidFill>
                  <a:schemeClr val="accent3"/>
                </a:solidFill>
                <a:latin typeface="Source Sans Pro"/>
                <a:ea typeface="Source Sans Pro"/>
                <a:cs typeface="Source Sans Pro"/>
                <a:sym typeface="Source Sans Pro"/>
              </a:rPr>
              <a:t>“Manufacturability” and gain mechanism to be demonstrated in Silicon</a:t>
            </a:r>
            <a:endParaRPr sz="1650" b="1">
              <a:solidFill>
                <a:schemeClr val="accent3"/>
              </a:solidFill>
              <a:latin typeface="Source Sans Pro"/>
              <a:ea typeface="Source Sans Pro"/>
              <a:cs typeface="Source Sans Pro"/>
              <a:sym typeface="Source Sans Pro"/>
            </a:endParaRPr>
          </a:p>
          <a:p>
            <a:endParaRPr sz="1725">
              <a:solidFill>
                <a:schemeClr val="accent3"/>
              </a:solidFill>
              <a:latin typeface="Source Sans Pro"/>
              <a:ea typeface="Source Sans Pro"/>
              <a:cs typeface="Source Sans Pro"/>
              <a:sym typeface="Source Sans Pro"/>
            </a:endParaRPr>
          </a:p>
        </p:txBody>
      </p:sp>
      <p:sp>
        <p:nvSpPr>
          <p:cNvPr id="7" name="Title 5">
            <a:extLst>
              <a:ext uri="{FF2B5EF4-FFF2-40B4-BE49-F238E27FC236}">
                <a16:creationId xmlns:a16="http://schemas.microsoft.com/office/drawing/2014/main" id="{BAB19BBD-E273-4AD1-84EB-0DC144B0F202}"/>
              </a:ext>
            </a:extLst>
          </p:cNvPr>
          <p:cNvSpPr txBox="1">
            <a:spLocks/>
          </p:cNvSpPr>
          <p:nvPr/>
        </p:nvSpPr>
        <p:spPr>
          <a:xfrm>
            <a:off x="4780114" y="107560"/>
            <a:ext cx="5005670" cy="1077238"/>
          </a:xfrm>
          <a:prstGeom prst="rect">
            <a:avLst/>
          </a:prstGeom>
          <a:noFill/>
          <a:ln>
            <a:noFill/>
          </a:ln>
        </p:spPr>
        <p:txBody>
          <a:bodyPr spcFirstLastPara="1" vert="horz" wrap="square" lIns="0" tIns="0" rIns="0" bIns="0" rtlCol="0" anchor="t" anchorCtr="0">
            <a:noAutofit/>
          </a:bodyPr>
          <a:lstStyle>
            <a:lvl1pPr lvl="0" algn="l" defTabSz="685783" rtl="0" eaLnBrk="1" latinLnBrk="0" hangingPunct="1">
              <a:lnSpc>
                <a:spcPct val="90000"/>
              </a:lnSpc>
              <a:spcBef>
                <a:spcPts val="0"/>
              </a:spcBef>
              <a:spcAft>
                <a:spcPts val="0"/>
              </a:spcAft>
              <a:buClr>
                <a:schemeClr val="dk1"/>
              </a:buClr>
              <a:buSzPts val="1800"/>
              <a:buNone/>
              <a:defRPr sz="3300" kern="1200">
                <a:solidFill>
                  <a:schemeClr val="tx1"/>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spc="-2" dirty="0">
                <a:solidFill>
                  <a:schemeClr val="bg1"/>
                </a:solidFill>
              </a:rPr>
              <a:t>Silicon Electron Multiplier </a:t>
            </a:r>
            <a:br>
              <a:rPr lang="en-US" spc="-2" dirty="0">
                <a:solidFill>
                  <a:schemeClr val="bg1"/>
                </a:solidFill>
              </a:rPr>
            </a:br>
            <a:r>
              <a:rPr lang="en-US" spc="-2" dirty="0">
                <a:solidFill>
                  <a:schemeClr val="bg1"/>
                </a:solidFill>
              </a:rPr>
              <a:t>(</a:t>
            </a:r>
            <a:r>
              <a:rPr lang="en-US" spc="-2" dirty="0" err="1">
                <a:solidFill>
                  <a:schemeClr val="bg1"/>
                </a:solidFill>
              </a:rPr>
              <a:t>SiEM</a:t>
            </a:r>
            <a:r>
              <a:rPr lang="en-US" spc="-2" dirty="0">
                <a:solidFill>
                  <a:schemeClr val="bg1"/>
                </a:solidFill>
              </a:rPr>
              <a:t>) principle</a:t>
            </a:r>
            <a:r>
              <a:rPr lang="en-US" dirty="0">
                <a:solidFill>
                  <a:schemeClr val="bg1"/>
                </a:solidFill>
              </a:rPr>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pic>
        <p:nvPicPr>
          <p:cNvPr id="178" name="Google Shape;178;p25"/>
          <p:cNvPicPr preferRelativeResize="0"/>
          <p:nvPr/>
        </p:nvPicPr>
        <p:blipFill>
          <a:blip r:embed="rId3">
            <a:alphaModFix/>
          </a:blip>
          <a:stretch>
            <a:fillRect/>
          </a:stretch>
        </p:blipFill>
        <p:spPr>
          <a:xfrm>
            <a:off x="6681619" y="4231866"/>
            <a:ext cx="2217843" cy="1035694"/>
          </a:xfrm>
          <a:prstGeom prst="rect">
            <a:avLst/>
          </a:prstGeom>
          <a:noFill/>
          <a:ln>
            <a:noFill/>
          </a:ln>
        </p:spPr>
      </p:pic>
      <p:pic>
        <p:nvPicPr>
          <p:cNvPr id="179" name="Google Shape;179;p25"/>
          <p:cNvPicPr preferRelativeResize="0"/>
          <p:nvPr/>
        </p:nvPicPr>
        <p:blipFill>
          <a:blip r:embed="rId4">
            <a:alphaModFix/>
          </a:blip>
          <a:stretch>
            <a:fillRect/>
          </a:stretch>
        </p:blipFill>
        <p:spPr>
          <a:xfrm>
            <a:off x="5747681" y="1266549"/>
            <a:ext cx="1974243" cy="1377597"/>
          </a:xfrm>
          <a:prstGeom prst="rect">
            <a:avLst/>
          </a:prstGeom>
          <a:noFill/>
          <a:ln>
            <a:noFill/>
          </a:ln>
        </p:spPr>
      </p:pic>
      <p:sp>
        <p:nvSpPr>
          <p:cNvPr id="180" name="Google Shape;180;p25"/>
          <p:cNvSpPr txBox="1"/>
          <p:nvPr/>
        </p:nvSpPr>
        <p:spPr>
          <a:xfrm>
            <a:off x="7749243" y="4156358"/>
            <a:ext cx="978075" cy="346226"/>
          </a:xfrm>
          <a:prstGeom prst="rect">
            <a:avLst/>
          </a:prstGeom>
          <a:noFill/>
          <a:ln>
            <a:noFill/>
          </a:ln>
        </p:spPr>
        <p:txBody>
          <a:bodyPr spcFirstLastPara="1" wrap="square" lIns="68569" tIns="68569" rIns="68569" bIns="68569" anchor="t" anchorCtr="0">
            <a:spAutoFit/>
          </a:bodyPr>
          <a:lstStyle/>
          <a:p>
            <a:r>
              <a:rPr lang="en-US" sz="1350">
                <a:solidFill>
                  <a:schemeClr val="lt1"/>
                </a:solidFill>
                <a:latin typeface="Source Sans Pro"/>
                <a:ea typeface="Source Sans Pro"/>
                <a:cs typeface="Source Sans Pro"/>
                <a:sym typeface="Source Sans Pro"/>
              </a:rPr>
              <a:t>TCAD mesh</a:t>
            </a:r>
            <a:endParaRPr sz="1350">
              <a:solidFill>
                <a:schemeClr val="lt1"/>
              </a:solidFill>
              <a:latin typeface="Source Sans Pro"/>
              <a:ea typeface="Source Sans Pro"/>
              <a:cs typeface="Source Sans Pro"/>
              <a:sym typeface="Source Sans Pro"/>
            </a:endParaRPr>
          </a:p>
        </p:txBody>
      </p:sp>
      <p:sp>
        <p:nvSpPr>
          <p:cNvPr id="181" name="Google Shape;181;p25"/>
          <p:cNvSpPr txBox="1"/>
          <p:nvPr/>
        </p:nvSpPr>
        <p:spPr>
          <a:xfrm>
            <a:off x="31480" y="2299063"/>
            <a:ext cx="5851159" cy="4450427"/>
          </a:xfrm>
          <a:prstGeom prst="rect">
            <a:avLst/>
          </a:prstGeom>
          <a:noFill/>
          <a:ln>
            <a:noFill/>
          </a:ln>
        </p:spPr>
        <p:txBody>
          <a:bodyPr spcFirstLastPara="1" wrap="square" lIns="68569" tIns="68569" rIns="68569" bIns="68569" anchor="t" anchorCtr="0">
            <a:spAutoFit/>
          </a:bodyPr>
          <a:lstStyle/>
          <a:p>
            <a:pPr marL="342900" indent="-261938">
              <a:buSzPts val="1900"/>
              <a:buFont typeface="Source Sans Pro"/>
              <a:buChar char="●"/>
            </a:pPr>
            <a:r>
              <a:rPr lang="en-US" b="1" dirty="0" err="1">
                <a:latin typeface="Source Sans Pro"/>
                <a:ea typeface="Source Sans Pro"/>
                <a:cs typeface="Source Sans Pro"/>
                <a:sym typeface="Source Sans Pro"/>
              </a:rPr>
              <a:t>Finalised</a:t>
            </a:r>
            <a:r>
              <a:rPr lang="en-US" b="1" dirty="0">
                <a:latin typeface="Source Sans Pro"/>
                <a:ea typeface="Source Sans Pro"/>
                <a:cs typeface="Source Sans Pro"/>
                <a:sym typeface="Source Sans Pro"/>
              </a:rPr>
              <a:t> the DRIE (Deep reactive-ion etching) parameters with laser photolithography:</a:t>
            </a:r>
          </a:p>
          <a:p>
            <a:pPr marL="685800" lvl="1" indent="-252413">
              <a:buSzPts val="1700"/>
              <a:buFont typeface="Source Sans Pro"/>
              <a:buChar char="○"/>
            </a:pPr>
            <a:r>
              <a:rPr lang="en-US" sz="1600" dirty="0">
                <a:latin typeface="Source Sans Pro"/>
                <a:ea typeface="Source Sans Pro"/>
                <a:cs typeface="Source Sans Pro"/>
                <a:sym typeface="Source Sans Pro"/>
              </a:rPr>
              <a:t>Good balance found in fall 2024.</a:t>
            </a:r>
            <a:endParaRPr sz="1600" dirty="0">
              <a:latin typeface="Source Sans Pro"/>
              <a:ea typeface="Source Sans Pro"/>
              <a:cs typeface="Source Sans Pro"/>
              <a:sym typeface="Source Sans Pro"/>
            </a:endParaRPr>
          </a:p>
          <a:p>
            <a:pPr marL="685800" lvl="1" indent="-252413">
              <a:buSzPts val="1700"/>
              <a:buFont typeface="Source Sans Pro"/>
              <a:buChar char="○"/>
            </a:pPr>
            <a:r>
              <a:rPr lang="en-US" sz="1600" dirty="0">
                <a:latin typeface="Source Sans Pro"/>
                <a:ea typeface="Source Sans Pro"/>
                <a:cs typeface="Source Sans Pro"/>
                <a:sym typeface="Source Sans Pro"/>
              </a:rPr>
              <a:t>Achieves up to ~5deg slanted walls.</a:t>
            </a:r>
            <a:endParaRPr sz="1600" dirty="0">
              <a:latin typeface="Source Sans Pro"/>
              <a:ea typeface="Source Sans Pro"/>
              <a:cs typeface="Source Sans Pro"/>
              <a:sym typeface="Source Sans Pro"/>
            </a:endParaRPr>
          </a:p>
          <a:p>
            <a:pPr marL="685800" lvl="1" indent="-252413">
              <a:buSzPts val="1700"/>
              <a:buFont typeface="Source Sans Pro"/>
              <a:buChar char="○"/>
            </a:pPr>
            <a:r>
              <a:rPr lang="en-US" sz="1600" dirty="0">
                <a:latin typeface="Source Sans Pro"/>
                <a:ea typeface="Source Sans Pro"/>
                <a:cs typeface="Source Sans Pro"/>
                <a:sym typeface="Source Sans Pro"/>
              </a:rPr>
              <a:t>Variation of the results depending on the pitch.</a:t>
            </a:r>
            <a:endParaRPr dirty="0">
              <a:latin typeface="Source Sans Pro"/>
              <a:ea typeface="Source Sans Pro"/>
              <a:cs typeface="Source Sans Pro"/>
              <a:sym typeface="Source Sans Pro"/>
            </a:endParaRPr>
          </a:p>
          <a:p>
            <a:pPr>
              <a:lnSpc>
                <a:spcPct val="90000"/>
              </a:lnSpc>
            </a:pPr>
            <a:r>
              <a:rPr lang="en-US" sz="1600" b="1" dirty="0">
                <a:latin typeface="Source Sans Pro"/>
                <a:ea typeface="Source Sans Pro"/>
                <a:cs typeface="Source Sans Pro"/>
                <a:sym typeface="Source Sans Pro"/>
              </a:rPr>
              <a:t> </a:t>
            </a:r>
            <a:endParaRPr sz="1600" b="1" dirty="0">
              <a:latin typeface="Source Sans Pro"/>
              <a:ea typeface="Source Sans Pro"/>
              <a:cs typeface="Source Sans Pro"/>
              <a:sym typeface="Source Sans Pro"/>
            </a:endParaRPr>
          </a:p>
          <a:p>
            <a:pPr marL="342900" indent="-261938">
              <a:lnSpc>
                <a:spcPct val="90000"/>
              </a:lnSpc>
              <a:buClr>
                <a:srgbClr val="171717"/>
              </a:buClr>
              <a:buSzPts val="1900"/>
              <a:buFont typeface="Source Sans Pro"/>
              <a:buChar char="●"/>
            </a:pPr>
            <a:r>
              <a:rPr lang="en-US" b="1" dirty="0">
                <a:latin typeface="Source Sans Pro"/>
                <a:ea typeface="Source Sans Pro"/>
                <a:cs typeface="Source Sans Pro"/>
                <a:sym typeface="Source Sans Pro"/>
              </a:rPr>
              <a:t>Improved the </a:t>
            </a:r>
            <a:r>
              <a:rPr lang="en-US" b="1" dirty="0" err="1">
                <a:latin typeface="Source Sans Pro"/>
                <a:ea typeface="Source Sans Pro"/>
                <a:cs typeface="Source Sans Pro"/>
                <a:sym typeface="Source Sans Pro"/>
              </a:rPr>
              <a:t>metalisation</a:t>
            </a:r>
            <a:r>
              <a:rPr lang="en-US" b="1" dirty="0">
                <a:latin typeface="Source Sans Pro"/>
                <a:ea typeface="Source Sans Pro"/>
                <a:cs typeface="Source Sans Pro"/>
                <a:sym typeface="Source Sans Pro"/>
              </a:rPr>
              <a:t> procedure:</a:t>
            </a:r>
            <a:endParaRPr b="1" dirty="0">
              <a:latin typeface="Source Sans Pro"/>
              <a:ea typeface="Source Sans Pro"/>
              <a:cs typeface="Source Sans Pro"/>
              <a:sym typeface="Source Sans Pro"/>
            </a:endParaRPr>
          </a:p>
          <a:p>
            <a:pPr marL="685800" lvl="1" indent="-252413">
              <a:lnSpc>
                <a:spcPct val="90000"/>
              </a:lnSpc>
              <a:buClr>
                <a:srgbClr val="171717"/>
              </a:buClr>
              <a:buSzPts val="1700"/>
              <a:buFont typeface="Source Sans Pro"/>
              <a:buChar char="○"/>
            </a:pPr>
            <a:r>
              <a:rPr lang="en-US" sz="1600" dirty="0">
                <a:latin typeface="Source Sans Pro"/>
                <a:ea typeface="Source Sans Pro"/>
                <a:cs typeface="Source Sans Pro"/>
                <a:sym typeface="Source Sans Pro"/>
              </a:rPr>
              <a:t>Used to have first a layer of photoresist followed by sputtering </a:t>
            </a:r>
            <a:endParaRPr sz="1600" dirty="0">
              <a:latin typeface="Source Sans Pro"/>
              <a:ea typeface="Source Sans Pro"/>
              <a:cs typeface="Source Sans Pro"/>
              <a:sym typeface="Source Sans Pro"/>
            </a:endParaRPr>
          </a:p>
          <a:p>
            <a:pPr marL="685800" lvl="1" indent="-252413">
              <a:lnSpc>
                <a:spcPct val="90000"/>
              </a:lnSpc>
              <a:buClr>
                <a:srgbClr val="171717"/>
              </a:buClr>
              <a:buSzPts val="1700"/>
              <a:buFont typeface="Source Sans Pro"/>
              <a:buChar char="○"/>
            </a:pPr>
            <a:r>
              <a:rPr lang="en-US" sz="1600" dirty="0">
                <a:latin typeface="Source Sans Pro"/>
                <a:ea typeface="Source Sans Pro"/>
                <a:cs typeface="Source Sans Pro"/>
                <a:sym typeface="Source Sans Pro"/>
              </a:rPr>
              <a:t>Non homogeneous lift-off</a:t>
            </a:r>
            <a:endParaRPr sz="1600" dirty="0">
              <a:latin typeface="Source Sans Pro"/>
              <a:ea typeface="Source Sans Pro"/>
              <a:cs typeface="Source Sans Pro"/>
              <a:sym typeface="Source Sans Pro"/>
            </a:endParaRPr>
          </a:p>
          <a:p>
            <a:pPr marL="685800">
              <a:lnSpc>
                <a:spcPct val="90000"/>
              </a:lnSpc>
            </a:pPr>
            <a:r>
              <a:rPr lang="en-US" sz="1600" dirty="0">
                <a:latin typeface="Source Sans Pro"/>
                <a:ea typeface="Source Sans Pro"/>
                <a:cs typeface="Source Sans Pro"/>
                <a:sym typeface="Source Sans Pro"/>
              </a:rPr>
              <a:t>   ⇒ needed to change the method</a:t>
            </a:r>
            <a:endParaRPr sz="1600" dirty="0">
              <a:latin typeface="Source Sans Pro"/>
              <a:ea typeface="Source Sans Pro"/>
              <a:cs typeface="Source Sans Pro"/>
              <a:sym typeface="Source Sans Pro"/>
            </a:endParaRPr>
          </a:p>
          <a:p>
            <a:pPr marL="685800" lvl="1" indent="-252413">
              <a:lnSpc>
                <a:spcPct val="90000"/>
              </a:lnSpc>
              <a:buClr>
                <a:srgbClr val="171717"/>
              </a:buClr>
              <a:buSzPts val="1700"/>
              <a:buFont typeface="Source Sans Pro"/>
              <a:buChar char="○"/>
            </a:pPr>
            <a:r>
              <a:rPr lang="en-US" sz="1600" dirty="0">
                <a:latin typeface="Source Sans Pro"/>
                <a:ea typeface="Source Sans Pro"/>
                <a:cs typeface="Source Sans Pro"/>
                <a:sym typeface="Source Sans Pro"/>
              </a:rPr>
              <a:t>Uses first metallization, followed by photoresist and RIE to etch the unwanted metal</a:t>
            </a:r>
            <a:endParaRPr sz="1600" dirty="0">
              <a:latin typeface="Source Sans Pro"/>
              <a:ea typeface="Source Sans Pro"/>
              <a:cs typeface="Source Sans Pro"/>
              <a:sym typeface="Source Sans Pro"/>
            </a:endParaRPr>
          </a:p>
          <a:p>
            <a:pPr marL="342900" indent="342900">
              <a:lnSpc>
                <a:spcPct val="90000"/>
              </a:lnSpc>
            </a:pPr>
            <a:r>
              <a:rPr lang="en-US" sz="1600" dirty="0">
                <a:latin typeface="Source Sans Pro"/>
                <a:ea typeface="Source Sans Pro"/>
                <a:cs typeface="Source Sans Pro"/>
                <a:sym typeface="Source Sans Pro"/>
              </a:rPr>
              <a:t>   ⇒ </a:t>
            </a:r>
            <a:r>
              <a:rPr lang="en-US" sz="1600" dirty="0" err="1">
                <a:latin typeface="Source Sans Pro"/>
                <a:ea typeface="Source Sans Pro"/>
                <a:cs typeface="Source Sans Pro"/>
                <a:sym typeface="Source Sans Pro"/>
              </a:rPr>
              <a:t>metalisation</a:t>
            </a:r>
            <a:r>
              <a:rPr lang="en-US" sz="1600" dirty="0">
                <a:latin typeface="Source Sans Pro"/>
                <a:ea typeface="Source Sans Pro"/>
                <a:cs typeface="Source Sans Pro"/>
                <a:sym typeface="Source Sans Pro"/>
              </a:rPr>
              <a:t> and photoresist OK, RIE to be tested in the coming days </a:t>
            </a:r>
            <a:endParaRPr sz="1600" dirty="0">
              <a:latin typeface="Source Sans Pro"/>
              <a:ea typeface="Source Sans Pro"/>
              <a:cs typeface="Source Sans Pro"/>
              <a:sym typeface="Source Sans Pro"/>
            </a:endParaRPr>
          </a:p>
          <a:p>
            <a:pPr marL="342900">
              <a:lnSpc>
                <a:spcPct val="90000"/>
              </a:lnSpc>
            </a:pPr>
            <a:endParaRPr b="1" dirty="0">
              <a:latin typeface="Source Sans Pro"/>
              <a:ea typeface="Source Sans Pro"/>
              <a:cs typeface="Source Sans Pro"/>
              <a:sym typeface="Source Sans Pro"/>
            </a:endParaRPr>
          </a:p>
          <a:p>
            <a:pPr marL="342900">
              <a:lnSpc>
                <a:spcPct val="90000"/>
              </a:lnSpc>
            </a:pPr>
            <a:endParaRPr b="1" dirty="0">
              <a:latin typeface="Source Sans Pro"/>
              <a:ea typeface="Source Sans Pro"/>
              <a:cs typeface="Source Sans Pro"/>
              <a:sym typeface="Source Sans Pro"/>
            </a:endParaRPr>
          </a:p>
          <a:p>
            <a:pPr marL="342900"/>
            <a:endParaRPr dirty="0">
              <a:latin typeface="Source Sans Pro"/>
              <a:ea typeface="Source Sans Pro"/>
              <a:cs typeface="Source Sans Pro"/>
              <a:sym typeface="Source Sans Pro"/>
            </a:endParaRPr>
          </a:p>
        </p:txBody>
      </p:sp>
      <p:pic>
        <p:nvPicPr>
          <p:cNvPr id="182" name="Google Shape;182;p25"/>
          <p:cNvPicPr preferRelativeResize="0"/>
          <p:nvPr/>
        </p:nvPicPr>
        <p:blipFill rotWithShape="1">
          <a:blip r:embed="rId5">
            <a:alphaModFix/>
          </a:blip>
          <a:srcRect l="8110" t="43150" r="51601" b="6801"/>
          <a:stretch/>
        </p:blipFill>
        <p:spPr>
          <a:xfrm>
            <a:off x="6312326" y="5496146"/>
            <a:ext cx="2511206" cy="1142178"/>
          </a:xfrm>
          <a:prstGeom prst="rect">
            <a:avLst/>
          </a:prstGeom>
          <a:noFill/>
          <a:ln>
            <a:noFill/>
          </a:ln>
        </p:spPr>
      </p:pic>
      <p:pic>
        <p:nvPicPr>
          <p:cNvPr id="183" name="Google Shape;183;p25"/>
          <p:cNvPicPr preferRelativeResize="0"/>
          <p:nvPr/>
        </p:nvPicPr>
        <p:blipFill>
          <a:blip r:embed="rId6">
            <a:alphaModFix/>
          </a:blip>
          <a:stretch>
            <a:fillRect/>
          </a:stretch>
        </p:blipFill>
        <p:spPr>
          <a:xfrm>
            <a:off x="7265950" y="2180704"/>
            <a:ext cx="1878051" cy="1657595"/>
          </a:xfrm>
          <a:prstGeom prst="rect">
            <a:avLst/>
          </a:prstGeom>
          <a:noFill/>
          <a:ln>
            <a:noFill/>
          </a:ln>
        </p:spPr>
      </p:pic>
      <p:cxnSp>
        <p:nvCxnSpPr>
          <p:cNvPr id="184" name="Google Shape;184;p25"/>
          <p:cNvCxnSpPr/>
          <p:nvPr/>
        </p:nvCxnSpPr>
        <p:spPr>
          <a:xfrm>
            <a:off x="6846019" y="2467224"/>
            <a:ext cx="814725" cy="543150"/>
          </a:xfrm>
          <a:prstGeom prst="straightConnector1">
            <a:avLst/>
          </a:prstGeom>
          <a:noFill/>
          <a:ln w="28575" cap="flat" cmpd="sng">
            <a:solidFill>
              <a:schemeClr val="dk2"/>
            </a:solidFill>
            <a:prstDash val="solid"/>
            <a:round/>
            <a:headEnd type="none" w="med" len="med"/>
            <a:tailEnd type="stealth" w="med" len="med"/>
          </a:ln>
        </p:spPr>
      </p:cxnSp>
      <p:cxnSp>
        <p:nvCxnSpPr>
          <p:cNvPr id="185" name="Google Shape;185;p25"/>
          <p:cNvCxnSpPr/>
          <p:nvPr/>
        </p:nvCxnSpPr>
        <p:spPr>
          <a:xfrm>
            <a:off x="6160219" y="5038974"/>
            <a:ext cx="814725" cy="543150"/>
          </a:xfrm>
          <a:prstGeom prst="straightConnector1">
            <a:avLst/>
          </a:prstGeom>
          <a:noFill/>
          <a:ln w="28575" cap="flat" cmpd="sng">
            <a:solidFill>
              <a:schemeClr val="dk2"/>
            </a:solidFill>
            <a:prstDash val="solid"/>
            <a:round/>
            <a:headEnd type="none" w="med" len="med"/>
            <a:tailEnd type="stealth" w="med" len="med"/>
          </a:ln>
        </p:spPr>
      </p:cxnSp>
      <p:sp>
        <p:nvSpPr>
          <p:cNvPr id="186" name="Google Shape;186;p25"/>
          <p:cNvSpPr txBox="1">
            <a:spLocks noGrp="1"/>
          </p:cNvSpPr>
          <p:nvPr>
            <p:ph type="title"/>
          </p:nvPr>
        </p:nvSpPr>
        <p:spPr>
          <a:xfrm>
            <a:off x="191692" y="1375294"/>
            <a:ext cx="4212450" cy="799200"/>
          </a:xfrm>
          <a:prstGeom prst="rect">
            <a:avLst/>
          </a:prstGeom>
          <a:noFill/>
          <a:ln>
            <a:noFill/>
          </a:ln>
        </p:spPr>
        <p:txBody>
          <a:bodyPr spcFirstLastPara="1" vert="horz" wrap="square" lIns="0" tIns="0" rIns="0" bIns="0" rtlCol="0" anchor="t" anchorCtr="0">
            <a:noAutofit/>
          </a:bodyPr>
          <a:lstStyle/>
          <a:p>
            <a:pPr>
              <a:buSzPts val="3600"/>
            </a:pPr>
            <a:r>
              <a:rPr lang="en-US" dirty="0"/>
              <a:t>Process </a:t>
            </a:r>
            <a:r>
              <a:rPr lang="en-US" dirty="0" err="1"/>
              <a:t>Developement</a:t>
            </a:r>
            <a:endParaRPr dirty="0"/>
          </a:p>
          <a:p>
            <a:pPr>
              <a:buSzPts val="3600"/>
            </a:pPr>
            <a:r>
              <a:rPr lang="en-US" sz="1500" dirty="0"/>
              <a:t>Etching and </a:t>
            </a:r>
            <a:r>
              <a:rPr lang="en-US" sz="1500" dirty="0" err="1"/>
              <a:t>metalisation</a:t>
            </a:r>
            <a:r>
              <a:rPr lang="en-US" sz="1500" dirty="0"/>
              <a:t> tuning</a:t>
            </a:r>
            <a:endParaRPr sz="1500" dirty="0"/>
          </a:p>
          <a:p>
            <a:pPr>
              <a:buSzPts val="3600"/>
            </a:pPr>
            <a:endParaRPr dirty="0"/>
          </a:p>
        </p:txBody>
      </p:sp>
      <p:pic>
        <p:nvPicPr>
          <p:cNvPr id="187" name="Google Shape;187;p25"/>
          <p:cNvPicPr preferRelativeResize="0"/>
          <p:nvPr/>
        </p:nvPicPr>
        <p:blipFill>
          <a:blip r:embed="rId7">
            <a:alphaModFix/>
          </a:blip>
          <a:stretch>
            <a:fillRect/>
          </a:stretch>
        </p:blipFill>
        <p:spPr>
          <a:xfrm>
            <a:off x="7844249" y="1323699"/>
            <a:ext cx="1257957" cy="351525"/>
          </a:xfrm>
          <a:prstGeom prst="rect">
            <a:avLst/>
          </a:prstGeom>
          <a:noFill/>
          <a:ln>
            <a:noFill/>
          </a:ln>
        </p:spPr>
      </p:pic>
      <p:sp>
        <p:nvSpPr>
          <p:cNvPr id="12" name="Title 5">
            <a:extLst>
              <a:ext uri="{FF2B5EF4-FFF2-40B4-BE49-F238E27FC236}">
                <a16:creationId xmlns:a16="http://schemas.microsoft.com/office/drawing/2014/main" id="{FDB159C8-D7AA-442E-9193-F07E1EE2B29E}"/>
              </a:ext>
            </a:extLst>
          </p:cNvPr>
          <p:cNvSpPr txBox="1">
            <a:spLocks/>
          </p:cNvSpPr>
          <p:nvPr/>
        </p:nvSpPr>
        <p:spPr>
          <a:xfrm>
            <a:off x="6072536" y="33563"/>
            <a:ext cx="5005670" cy="1077238"/>
          </a:xfrm>
          <a:prstGeom prst="rect">
            <a:avLst/>
          </a:prstGeom>
          <a:noFill/>
          <a:ln>
            <a:noFill/>
          </a:ln>
        </p:spPr>
        <p:txBody>
          <a:bodyPr spcFirstLastPara="1" vert="horz" wrap="square" lIns="0" tIns="0" rIns="0" bIns="0" rtlCol="0" anchor="t" anchorCtr="0">
            <a:noAutofit/>
          </a:bodyPr>
          <a:lstStyle>
            <a:lvl1pPr lvl="0" algn="l" defTabSz="685783" rtl="0" eaLnBrk="1" latinLnBrk="0" hangingPunct="1">
              <a:lnSpc>
                <a:spcPct val="90000"/>
              </a:lnSpc>
              <a:spcBef>
                <a:spcPts val="0"/>
              </a:spcBef>
              <a:spcAft>
                <a:spcPts val="0"/>
              </a:spcAft>
              <a:buClr>
                <a:schemeClr val="dk1"/>
              </a:buClr>
              <a:buSzPts val="1800"/>
              <a:buNone/>
              <a:defRPr sz="3300" kern="1200">
                <a:solidFill>
                  <a:schemeClr val="tx1"/>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lang="en-US" dirty="0">
              <a:solidFill>
                <a:schemeClr val="bg1"/>
              </a:solidFill>
            </a:endParaRPr>
          </a:p>
          <a:p>
            <a:r>
              <a:rPr lang="en-US" dirty="0" err="1">
                <a:solidFill>
                  <a:schemeClr val="bg1"/>
                </a:solidFill>
              </a:rPr>
              <a:t>SiEM</a:t>
            </a:r>
            <a:endParaRPr lang="en-US" dirty="0">
              <a:solidFill>
                <a:schemeClr val="bg1"/>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26"/>
          <p:cNvSpPr txBox="1"/>
          <p:nvPr/>
        </p:nvSpPr>
        <p:spPr>
          <a:xfrm>
            <a:off x="7749243" y="4687586"/>
            <a:ext cx="978075" cy="346226"/>
          </a:xfrm>
          <a:prstGeom prst="rect">
            <a:avLst/>
          </a:prstGeom>
          <a:noFill/>
          <a:ln>
            <a:noFill/>
          </a:ln>
        </p:spPr>
        <p:txBody>
          <a:bodyPr spcFirstLastPara="1" wrap="square" lIns="68569" tIns="68569" rIns="68569" bIns="68569" anchor="t" anchorCtr="0">
            <a:spAutoFit/>
          </a:bodyPr>
          <a:lstStyle/>
          <a:p>
            <a:r>
              <a:rPr lang="en-US" sz="1350">
                <a:solidFill>
                  <a:schemeClr val="lt1"/>
                </a:solidFill>
                <a:latin typeface="Source Sans Pro"/>
                <a:ea typeface="Source Sans Pro"/>
                <a:cs typeface="Source Sans Pro"/>
                <a:sym typeface="Source Sans Pro"/>
              </a:rPr>
              <a:t>TCAD mesh</a:t>
            </a:r>
            <a:endParaRPr sz="1350">
              <a:solidFill>
                <a:schemeClr val="lt1"/>
              </a:solidFill>
              <a:latin typeface="Source Sans Pro"/>
              <a:ea typeface="Source Sans Pro"/>
              <a:cs typeface="Source Sans Pro"/>
              <a:sym typeface="Source Sans Pro"/>
            </a:endParaRPr>
          </a:p>
        </p:txBody>
      </p:sp>
      <p:sp>
        <p:nvSpPr>
          <p:cNvPr id="193" name="Google Shape;193;p26"/>
          <p:cNvSpPr txBox="1"/>
          <p:nvPr/>
        </p:nvSpPr>
        <p:spPr>
          <a:xfrm>
            <a:off x="306002" y="2242369"/>
            <a:ext cx="6523875" cy="3610197"/>
          </a:xfrm>
          <a:prstGeom prst="rect">
            <a:avLst/>
          </a:prstGeom>
          <a:noFill/>
          <a:ln>
            <a:noFill/>
          </a:ln>
        </p:spPr>
        <p:txBody>
          <a:bodyPr spcFirstLastPara="1" wrap="square" lIns="68569" tIns="68569" rIns="68569" bIns="68569" anchor="t" anchorCtr="0">
            <a:spAutoFit/>
          </a:bodyPr>
          <a:lstStyle/>
          <a:p>
            <a:pPr marL="342900" indent="-257175">
              <a:buSzPts val="1800"/>
              <a:buFont typeface="Source Sans Pro"/>
              <a:buChar char="●"/>
            </a:pPr>
            <a:r>
              <a:rPr lang="en-US" sz="1600" b="1">
                <a:latin typeface="Source Sans Pro"/>
                <a:ea typeface="Source Sans Pro"/>
                <a:cs typeface="Source Sans Pro"/>
                <a:sym typeface="Source Sans Pro"/>
              </a:rPr>
              <a:t>Last year encountered issues when going for larger scale:</a:t>
            </a:r>
            <a:endParaRPr sz="1600" b="1">
              <a:latin typeface="Source Sans Pro"/>
              <a:ea typeface="Source Sans Pro"/>
              <a:cs typeface="Source Sans Pro"/>
              <a:sym typeface="Source Sans Pro"/>
            </a:endParaRPr>
          </a:p>
          <a:p>
            <a:pPr marL="685800" lvl="1" indent="-247650">
              <a:buSzPts val="1600"/>
              <a:buFont typeface="Source Sans Pro"/>
              <a:buChar char="○"/>
            </a:pPr>
            <a:r>
              <a:rPr lang="en-US" sz="1600">
                <a:latin typeface="Source Sans Pro"/>
                <a:ea typeface="Source Sans Pro"/>
                <a:cs typeface="Source Sans Pro"/>
                <a:sym typeface="Source Sans Pro"/>
              </a:rPr>
              <a:t>Limited wafer planarity led to difficulty to keep the laser in focus  </a:t>
            </a:r>
            <a:r>
              <a:rPr lang="en-US" sz="1400" b="1">
                <a:solidFill>
                  <a:srgbClr val="171717"/>
                </a:solidFill>
                <a:latin typeface="Source Sans Pro"/>
                <a:ea typeface="Source Sans Pro"/>
                <a:cs typeface="Source Sans Pro"/>
                <a:sym typeface="Source Sans Pro"/>
              </a:rPr>
              <a:t>→</a:t>
            </a:r>
            <a:r>
              <a:rPr lang="en-US" sz="1600">
                <a:latin typeface="Source Sans Pro"/>
                <a:ea typeface="Source Sans Pro"/>
                <a:cs typeface="Source Sans Pro"/>
                <a:sym typeface="Source Sans Pro"/>
              </a:rPr>
              <a:t> manual operations</a:t>
            </a:r>
            <a:endParaRPr sz="1600">
              <a:latin typeface="Source Sans Pro"/>
              <a:ea typeface="Source Sans Pro"/>
              <a:cs typeface="Source Sans Pro"/>
              <a:sym typeface="Source Sans Pro"/>
            </a:endParaRPr>
          </a:p>
          <a:p>
            <a:pPr marL="685800" lvl="1" indent="-247650">
              <a:buSzPts val="1600"/>
              <a:buFont typeface="Source Sans Pro"/>
              <a:buChar char="○"/>
            </a:pPr>
            <a:r>
              <a:rPr lang="en-US" sz="1600">
                <a:latin typeface="Source Sans Pro"/>
                <a:ea typeface="Source Sans Pro"/>
                <a:cs typeface="Source Sans Pro"/>
                <a:sym typeface="Source Sans Pro"/>
              </a:rPr>
              <a:t>Non repeatable results</a:t>
            </a:r>
            <a:endParaRPr sz="1600">
              <a:latin typeface="Source Sans Pro"/>
              <a:ea typeface="Source Sans Pro"/>
              <a:cs typeface="Source Sans Pro"/>
              <a:sym typeface="Source Sans Pro"/>
            </a:endParaRPr>
          </a:p>
          <a:p>
            <a:pPr marL="342900" indent="-257175">
              <a:buSzPts val="1800"/>
              <a:buFont typeface="Source Sans Pro"/>
              <a:buChar char="●"/>
            </a:pPr>
            <a:r>
              <a:rPr lang="en-US" sz="1600" b="1">
                <a:latin typeface="Source Sans Pro"/>
                <a:ea typeface="Source Sans Pro"/>
                <a:cs typeface="Source Sans Pro"/>
                <a:sym typeface="Source Sans Pro"/>
              </a:rPr>
              <a:t>Moved to the CMOS compatible production line:</a:t>
            </a:r>
            <a:endParaRPr sz="1600" b="1">
              <a:latin typeface="Source Sans Pro"/>
              <a:ea typeface="Source Sans Pro"/>
              <a:cs typeface="Source Sans Pro"/>
              <a:sym typeface="Source Sans Pro"/>
            </a:endParaRPr>
          </a:p>
          <a:p>
            <a:pPr marL="685800" lvl="1" indent="-252413">
              <a:buSzPts val="1700"/>
              <a:buFont typeface="Source Sans Pro"/>
              <a:buChar char="○"/>
            </a:pPr>
            <a:r>
              <a:rPr lang="en-US" sz="1600">
                <a:latin typeface="Source Sans Pro"/>
                <a:ea typeface="Source Sans Pro"/>
                <a:cs typeface="Source Sans Pro"/>
                <a:sym typeface="Source Sans Pro"/>
              </a:rPr>
              <a:t>Design of a new reticle mask for the stepper photolithography.</a:t>
            </a:r>
            <a:endParaRPr sz="1600">
              <a:latin typeface="Source Sans Pro"/>
              <a:ea typeface="Source Sans Pro"/>
              <a:cs typeface="Source Sans Pro"/>
              <a:sym typeface="Source Sans Pro"/>
            </a:endParaRPr>
          </a:p>
          <a:p>
            <a:pPr marL="342900" indent="-266700">
              <a:lnSpc>
                <a:spcPct val="90000"/>
              </a:lnSpc>
              <a:buSzPts val="2000"/>
              <a:buFont typeface="Source Sans Pro"/>
              <a:buChar char="●"/>
            </a:pPr>
            <a:r>
              <a:rPr lang="en-US" sz="1600" b="1">
                <a:solidFill>
                  <a:srgbClr val="171717"/>
                </a:solidFill>
                <a:latin typeface="Source Sans Pro"/>
                <a:ea typeface="Source Sans Pro"/>
                <a:cs typeface="Source Sans Pro"/>
                <a:sym typeface="Source Sans Pro"/>
              </a:rPr>
              <a:t>Produced four mechanical wafers in Nov 2024:</a:t>
            </a:r>
            <a:endParaRPr sz="1600" b="1">
              <a:solidFill>
                <a:srgbClr val="171717"/>
              </a:solidFill>
              <a:latin typeface="Source Sans Pro"/>
              <a:ea typeface="Source Sans Pro"/>
              <a:cs typeface="Source Sans Pro"/>
              <a:sym typeface="Source Sans Pro"/>
            </a:endParaRPr>
          </a:p>
          <a:p>
            <a:pPr marL="685800" lvl="1" indent="-247650">
              <a:lnSpc>
                <a:spcPct val="90000"/>
              </a:lnSpc>
              <a:buSzPts val="1600"/>
              <a:buFont typeface="Source Sans Pro"/>
              <a:buChar char="○"/>
            </a:pPr>
            <a:r>
              <a:rPr lang="en-US" sz="1600">
                <a:solidFill>
                  <a:srgbClr val="171717"/>
                </a:solidFill>
                <a:latin typeface="Source Sans Pro"/>
                <a:ea typeface="Source Sans Pro"/>
                <a:cs typeface="Source Sans Pro"/>
                <a:sym typeface="Source Sans Pro"/>
              </a:rPr>
              <a:t>Good etching quality.</a:t>
            </a:r>
            <a:endParaRPr sz="1600">
              <a:solidFill>
                <a:srgbClr val="171717"/>
              </a:solidFill>
              <a:latin typeface="Source Sans Pro"/>
              <a:ea typeface="Source Sans Pro"/>
              <a:cs typeface="Source Sans Pro"/>
              <a:sym typeface="Source Sans Pro"/>
            </a:endParaRPr>
          </a:p>
          <a:p>
            <a:pPr marL="685800" lvl="1" indent="-247650">
              <a:lnSpc>
                <a:spcPct val="90000"/>
              </a:lnSpc>
              <a:buSzPts val="1600"/>
              <a:buFont typeface="Source Sans Pro"/>
              <a:buChar char="○"/>
            </a:pPr>
            <a:r>
              <a:rPr lang="en-US" sz="1600" b="1">
                <a:solidFill>
                  <a:srgbClr val="171717"/>
                </a:solidFill>
                <a:latin typeface="Source Sans Pro"/>
                <a:ea typeface="Source Sans Pro"/>
                <a:cs typeface="Source Sans Pro"/>
                <a:sym typeface="Source Sans Pro"/>
              </a:rPr>
              <a:t>Improved </a:t>
            </a:r>
            <a:r>
              <a:rPr lang="en-US" sz="1600">
                <a:solidFill>
                  <a:srgbClr val="171717"/>
                </a:solidFill>
                <a:latin typeface="Source Sans Pro"/>
                <a:ea typeface="Source Sans Pro"/>
                <a:cs typeface="Source Sans Pro"/>
                <a:sym typeface="Source Sans Pro"/>
              </a:rPr>
              <a:t>structure reproducibility over the whole wafer compared to laser photolithography.</a:t>
            </a:r>
            <a:endParaRPr sz="1600">
              <a:solidFill>
                <a:srgbClr val="171717"/>
              </a:solidFill>
              <a:latin typeface="Source Sans Pro"/>
              <a:ea typeface="Source Sans Pro"/>
              <a:cs typeface="Source Sans Pro"/>
              <a:sym typeface="Source Sans Pro"/>
            </a:endParaRPr>
          </a:p>
          <a:p>
            <a:pPr marL="342900" indent="-266700">
              <a:lnSpc>
                <a:spcPct val="90000"/>
              </a:lnSpc>
              <a:buSzPts val="2000"/>
              <a:buFont typeface="Source Sans Pro"/>
              <a:buChar char="●"/>
            </a:pPr>
            <a:r>
              <a:rPr lang="en-US" sz="1600" b="1">
                <a:solidFill>
                  <a:srgbClr val="171717"/>
                </a:solidFill>
                <a:latin typeface="Source Sans Pro"/>
                <a:ea typeface="Source Sans Pro"/>
                <a:cs typeface="Source Sans Pro"/>
                <a:sym typeface="Source Sans Pro"/>
              </a:rPr>
              <a:t>Doping of the production wafers in Dec 2024:</a:t>
            </a:r>
            <a:endParaRPr sz="1600" b="1">
              <a:solidFill>
                <a:srgbClr val="171717"/>
              </a:solidFill>
              <a:latin typeface="Source Sans Pro"/>
              <a:ea typeface="Source Sans Pro"/>
              <a:cs typeface="Source Sans Pro"/>
              <a:sym typeface="Source Sans Pro"/>
            </a:endParaRPr>
          </a:p>
          <a:p>
            <a:pPr marL="685800" lvl="1" indent="-247650">
              <a:lnSpc>
                <a:spcPct val="90000"/>
              </a:lnSpc>
              <a:buSzPts val="1600"/>
              <a:buFont typeface="Source Sans Pro"/>
              <a:buChar char="○"/>
            </a:pPr>
            <a:r>
              <a:rPr lang="en-US" sz="1600">
                <a:solidFill>
                  <a:srgbClr val="171717"/>
                </a:solidFill>
                <a:latin typeface="Source Sans Pro"/>
                <a:ea typeface="Source Sans Pro"/>
                <a:cs typeface="Source Sans Pro"/>
                <a:sym typeface="Source Sans Pro"/>
              </a:rPr>
              <a:t>Unavailability of the RIE machines until mid-April 25 </a:t>
            </a:r>
            <a:r>
              <a:rPr lang="en-US" sz="1600" b="1">
                <a:solidFill>
                  <a:srgbClr val="171717"/>
                </a:solidFill>
                <a:latin typeface="Source Sans Pro"/>
                <a:ea typeface="Source Sans Pro"/>
                <a:cs typeface="Source Sans Pro"/>
                <a:sym typeface="Source Sans Pro"/>
              </a:rPr>
              <a:t>→ just restart the production.</a:t>
            </a:r>
            <a:endParaRPr sz="1600" b="1">
              <a:solidFill>
                <a:srgbClr val="171717"/>
              </a:solidFill>
              <a:latin typeface="Source Sans Pro"/>
              <a:ea typeface="Source Sans Pro"/>
              <a:cs typeface="Source Sans Pro"/>
              <a:sym typeface="Source Sans Pro"/>
            </a:endParaRPr>
          </a:p>
          <a:p>
            <a:pPr marL="685800">
              <a:lnSpc>
                <a:spcPct val="90000"/>
              </a:lnSpc>
            </a:pPr>
            <a:endParaRPr sz="1600" b="1">
              <a:solidFill>
                <a:srgbClr val="171717"/>
              </a:solidFill>
              <a:latin typeface="Source Sans Pro"/>
              <a:ea typeface="Source Sans Pro"/>
              <a:cs typeface="Source Sans Pro"/>
              <a:sym typeface="Source Sans Pro"/>
            </a:endParaRPr>
          </a:p>
          <a:p>
            <a:pPr marL="342900" indent="-257175">
              <a:lnSpc>
                <a:spcPct val="90000"/>
              </a:lnSpc>
              <a:buClr>
                <a:srgbClr val="171717"/>
              </a:buClr>
              <a:buSzPts val="1800"/>
              <a:buFont typeface="Source Sans Pro"/>
              <a:buChar char="●"/>
            </a:pPr>
            <a:r>
              <a:rPr lang="en-US" sz="1600" b="1">
                <a:solidFill>
                  <a:srgbClr val="171717"/>
                </a:solidFill>
                <a:latin typeface="Source Sans Pro"/>
                <a:ea typeface="Source Sans Pro"/>
                <a:cs typeface="Source Sans Pro"/>
                <a:sym typeface="Source Sans Pro"/>
              </a:rPr>
              <a:t>DRIE to happen this week or next, followed by metalisation.</a:t>
            </a:r>
            <a:endParaRPr sz="1600">
              <a:solidFill>
                <a:srgbClr val="171717"/>
              </a:solidFill>
              <a:latin typeface="Source Sans Pro"/>
              <a:ea typeface="Source Sans Pro"/>
              <a:cs typeface="Source Sans Pro"/>
              <a:sym typeface="Source Sans Pro"/>
            </a:endParaRPr>
          </a:p>
        </p:txBody>
      </p:sp>
      <p:pic>
        <p:nvPicPr>
          <p:cNvPr id="194" name="Google Shape;194;p26"/>
          <p:cNvPicPr preferRelativeResize="0"/>
          <p:nvPr/>
        </p:nvPicPr>
        <p:blipFill rotWithShape="1">
          <a:blip r:embed="rId3">
            <a:alphaModFix/>
          </a:blip>
          <a:srcRect l="50354"/>
          <a:stretch/>
        </p:blipFill>
        <p:spPr>
          <a:xfrm>
            <a:off x="6736202" y="2614041"/>
            <a:ext cx="2276885" cy="1659469"/>
          </a:xfrm>
          <a:prstGeom prst="rect">
            <a:avLst/>
          </a:prstGeom>
          <a:noFill/>
          <a:ln>
            <a:noFill/>
          </a:ln>
        </p:spPr>
      </p:pic>
      <p:pic>
        <p:nvPicPr>
          <p:cNvPr id="195" name="Google Shape;195;p26"/>
          <p:cNvPicPr preferRelativeResize="0"/>
          <p:nvPr/>
        </p:nvPicPr>
        <p:blipFill rotWithShape="1">
          <a:blip r:embed="rId4">
            <a:alphaModFix/>
          </a:blip>
          <a:srcRect b="69018"/>
          <a:stretch/>
        </p:blipFill>
        <p:spPr>
          <a:xfrm>
            <a:off x="6495225" y="1726510"/>
            <a:ext cx="2874225" cy="851306"/>
          </a:xfrm>
          <a:prstGeom prst="rect">
            <a:avLst/>
          </a:prstGeom>
          <a:noFill/>
          <a:ln>
            <a:noFill/>
          </a:ln>
        </p:spPr>
      </p:pic>
      <p:pic>
        <p:nvPicPr>
          <p:cNvPr id="196" name="Google Shape;196;p26"/>
          <p:cNvPicPr preferRelativeResize="0"/>
          <p:nvPr/>
        </p:nvPicPr>
        <p:blipFill rotWithShape="1">
          <a:blip r:embed="rId5">
            <a:alphaModFix/>
          </a:blip>
          <a:srcRect l="46295" t="5543" r="2996" b="7567"/>
          <a:stretch/>
        </p:blipFill>
        <p:spPr>
          <a:xfrm>
            <a:off x="6755382" y="4330658"/>
            <a:ext cx="2369363" cy="2188388"/>
          </a:xfrm>
          <a:prstGeom prst="rect">
            <a:avLst/>
          </a:prstGeom>
          <a:noFill/>
          <a:ln>
            <a:noFill/>
          </a:ln>
        </p:spPr>
      </p:pic>
      <p:sp>
        <p:nvSpPr>
          <p:cNvPr id="197" name="Google Shape;197;p26"/>
          <p:cNvSpPr txBox="1">
            <a:spLocks noGrp="1"/>
          </p:cNvSpPr>
          <p:nvPr>
            <p:ph type="title"/>
          </p:nvPr>
        </p:nvSpPr>
        <p:spPr>
          <a:xfrm>
            <a:off x="1385865" y="1443169"/>
            <a:ext cx="5039325" cy="799200"/>
          </a:xfrm>
          <a:prstGeom prst="rect">
            <a:avLst/>
          </a:prstGeom>
          <a:noFill/>
          <a:ln>
            <a:noFill/>
          </a:ln>
        </p:spPr>
        <p:txBody>
          <a:bodyPr spcFirstLastPara="1" vert="horz" wrap="square" lIns="0" tIns="0" rIns="0" bIns="0" rtlCol="0" anchor="t" anchorCtr="0">
            <a:noAutofit/>
          </a:bodyPr>
          <a:lstStyle/>
          <a:p>
            <a:pPr>
              <a:buSzPts val="3600"/>
            </a:pPr>
            <a:r>
              <a:rPr lang="en-US" dirty="0"/>
              <a:t>Production Status</a:t>
            </a:r>
            <a:endParaRPr dirty="0"/>
          </a:p>
          <a:p>
            <a:pPr>
              <a:buSzPts val="3600"/>
            </a:pPr>
            <a:endParaRPr dirty="0"/>
          </a:p>
        </p:txBody>
      </p:sp>
      <p:pic>
        <p:nvPicPr>
          <p:cNvPr id="198" name="Google Shape;198;p26"/>
          <p:cNvPicPr preferRelativeResize="0"/>
          <p:nvPr/>
        </p:nvPicPr>
        <p:blipFill>
          <a:blip r:embed="rId6">
            <a:alphaModFix/>
          </a:blip>
          <a:stretch>
            <a:fillRect/>
          </a:stretch>
        </p:blipFill>
        <p:spPr>
          <a:xfrm>
            <a:off x="273768" y="6025658"/>
            <a:ext cx="1257957" cy="351525"/>
          </a:xfrm>
          <a:prstGeom prst="rect">
            <a:avLst/>
          </a:prstGeom>
          <a:noFill/>
          <a:ln>
            <a:noFill/>
          </a:ln>
        </p:spPr>
      </p:pic>
      <p:sp>
        <p:nvSpPr>
          <p:cNvPr id="9" name="Title 5">
            <a:extLst>
              <a:ext uri="{FF2B5EF4-FFF2-40B4-BE49-F238E27FC236}">
                <a16:creationId xmlns:a16="http://schemas.microsoft.com/office/drawing/2014/main" id="{8858EE83-9FE1-42F4-A5D3-B98348A3C513}"/>
              </a:ext>
            </a:extLst>
          </p:cNvPr>
          <p:cNvSpPr txBox="1">
            <a:spLocks/>
          </p:cNvSpPr>
          <p:nvPr/>
        </p:nvSpPr>
        <p:spPr>
          <a:xfrm>
            <a:off x="6072536" y="33563"/>
            <a:ext cx="5005670" cy="1077238"/>
          </a:xfrm>
          <a:prstGeom prst="rect">
            <a:avLst/>
          </a:prstGeom>
          <a:noFill/>
          <a:ln>
            <a:noFill/>
          </a:ln>
        </p:spPr>
        <p:txBody>
          <a:bodyPr spcFirstLastPara="1" vert="horz" wrap="square" lIns="0" tIns="0" rIns="0" bIns="0" rtlCol="0" anchor="t" anchorCtr="0">
            <a:noAutofit/>
          </a:bodyPr>
          <a:lstStyle>
            <a:lvl1pPr lvl="0" algn="l" defTabSz="685783" rtl="0" eaLnBrk="1" latinLnBrk="0" hangingPunct="1">
              <a:lnSpc>
                <a:spcPct val="90000"/>
              </a:lnSpc>
              <a:spcBef>
                <a:spcPts val="0"/>
              </a:spcBef>
              <a:spcAft>
                <a:spcPts val="0"/>
              </a:spcAft>
              <a:buClr>
                <a:schemeClr val="dk1"/>
              </a:buClr>
              <a:buSzPts val="1800"/>
              <a:buNone/>
              <a:defRPr sz="3300" kern="1200">
                <a:solidFill>
                  <a:schemeClr val="tx1"/>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lang="en-US" dirty="0">
              <a:solidFill>
                <a:schemeClr val="bg1"/>
              </a:solidFill>
            </a:endParaRPr>
          </a:p>
          <a:p>
            <a:r>
              <a:rPr lang="en-US" dirty="0">
                <a:solidFill>
                  <a:schemeClr val="bg1"/>
                </a:solidFill>
              </a:rPr>
              <a:t>P</a:t>
            </a:r>
            <a:r>
              <a:rPr lang="sl-SI" dirty="0" err="1">
                <a:solidFill>
                  <a:schemeClr val="bg1"/>
                </a:solidFill>
              </a:rPr>
              <a:t>roject</a:t>
            </a:r>
            <a:r>
              <a:rPr lang="en-US" dirty="0">
                <a:solidFill>
                  <a:schemeClr val="bg1"/>
                </a:solidFill>
              </a:rPr>
              <a:t>: </a:t>
            </a:r>
            <a:r>
              <a:rPr lang="en-US" dirty="0" err="1">
                <a:solidFill>
                  <a:schemeClr val="bg1"/>
                </a:solidFill>
              </a:rPr>
              <a:t>SiEM</a:t>
            </a:r>
            <a:endParaRPr lang="en-US" dirty="0">
              <a:solidFill>
                <a:schemeClr val="bg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7"/>
          <p:cNvSpPr txBox="1"/>
          <p:nvPr/>
        </p:nvSpPr>
        <p:spPr>
          <a:xfrm>
            <a:off x="5951051" y="6154961"/>
            <a:ext cx="1000575" cy="346226"/>
          </a:xfrm>
          <a:prstGeom prst="rect">
            <a:avLst/>
          </a:prstGeom>
          <a:noFill/>
          <a:ln>
            <a:noFill/>
          </a:ln>
        </p:spPr>
        <p:txBody>
          <a:bodyPr spcFirstLastPara="1" wrap="square" lIns="68569" tIns="68569" rIns="68569" bIns="68569" anchor="t" anchorCtr="0">
            <a:spAutoFit/>
          </a:bodyPr>
          <a:lstStyle/>
          <a:p>
            <a:r>
              <a:rPr lang="en-US" sz="1350">
                <a:solidFill>
                  <a:schemeClr val="lt1"/>
                </a:solidFill>
                <a:latin typeface="Source Sans Pro"/>
                <a:ea typeface="Source Sans Pro"/>
                <a:cs typeface="Source Sans Pro"/>
                <a:sym typeface="Source Sans Pro"/>
              </a:rPr>
              <a:t>TCAD mesh</a:t>
            </a:r>
            <a:endParaRPr sz="1350">
              <a:solidFill>
                <a:schemeClr val="lt1"/>
              </a:solidFill>
              <a:latin typeface="Source Sans Pro"/>
              <a:ea typeface="Source Sans Pro"/>
              <a:cs typeface="Source Sans Pro"/>
              <a:sym typeface="Source Sans Pro"/>
            </a:endParaRPr>
          </a:p>
        </p:txBody>
      </p:sp>
      <p:sp>
        <p:nvSpPr>
          <p:cNvPr id="204" name="Google Shape;204;p27"/>
          <p:cNvSpPr/>
          <p:nvPr/>
        </p:nvSpPr>
        <p:spPr>
          <a:xfrm>
            <a:off x="5270813" y="5385650"/>
            <a:ext cx="241650" cy="316125"/>
          </a:xfrm>
          <a:prstGeom prst="rect">
            <a:avLst/>
          </a:prstGeom>
          <a:solidFill>
            <a:schemeClr val="lt2"/>
          </a:solidFill>
          <a:ln w="9525" cap="flat" cmpd="sng">
            <a:solidFill>
              <a:schemeClr val="lt1"/>
            </a:solidFill>
            <a:prstDash val="solid"/>
            <a:round/>
            <a:headEnd type="none" w="sm" len="sm"/>
            <a:tailEnd type="none" w="sm" len="sm"/>
          </a:ln>
        </p:spPr>
        <p:txBody>
          <a:bodyPr spcFirstLastPara="1" wrap="square" lIns="68569" tIns="68569" rIns="68569" bIns="68569" anchor="ctr" anchorCtr="0">
            <a:noAutofit/>
          </a:bodyPr>
          <a:lstStyle/>
          <a:p>
            <a:endParaRPr sz="1350"/>
          </a:p>
        </p:txBody>
      </p:sp>
      <p:sp>
        <p:nvSpPr>
          <p:cNvPr id="205" name="Google Shape;205;p27"/>
          <p:cNvSpPr txBox="1"/>
          <p:nvPr/>
        </p:nvSpPr>
        <p:spPr>
          <a:xfrm>
            <a:off x="42794" y="1378552"/>
            <a:ext cx="6182100" cy="3268565"/>
          </a:xfrm>
          <a:prstGeom prst="rect">
            <a:avLst/>
          </a:prstGeom>
          <a:noFill/>
          <a:ln>
            <a:noFill/>
          </a:ln>
        </p:spPr>
        <p:txBody>
          <a:bodyPr spcFirstLastPara="1" wrap="square" lIns="68569" tIns="68569" rIns="68569" bIns="68569" anchor="t" anchorCtr="0">
            <a:spAutoFit/>
          </a:bodyPr>
          <a:lstStyle/>
          <a:p>
            <a:pPr marL="342900" indent="-257175">
              <a:lnSpc>
                <a:spcPct val="90000"/>
              </a:lnSpc>
              <a:buClr>
                <a:srgbClr val="171717"/>
              </a:buClr>
              <a:buSzPts val="1800"/>
              <a:buFont typeface="Source Sans Pro"/>
              <a:buChar char="●"/>
            </a:pPr>
            <a:r>
              <a:rPr lang="en-US" sz="1600" b="1" dirty="0">
                <a:solidFill>
                  <a:srgbClr val="171717"/>
                </a:solidFill>
                <a:latin typeface="Source Sans Pro"/>
                <a:ea typeface="Source Sans Pro"/>
                <a:cs typeface="Source Sans Pro"/>
                <a:sym typeface="Source Sans Pro"/>
              </a:rPr>
              <a:t>TCAD used to understand parameter variation</a:t>
            </a:r>
            <a:endParaRPr sz="1600" b="1" dirty="0">
              <a:solidFill>
                <a:srgbClr val="171717"/>
              </a:solidFill>
              <a:latin typeface="Source Sans Pro"/>
              <a:ea typeface="Source Sans Pro"/>
              <a:cs typeface="Source Sans Pro"/>
              <a:sym typeface="Source Sans Pro"/>
            </a:endParaRPr>
          </a:p>
          <a:p>
            <a:pPr marL="685800" lvl="1" indent="-242888">
              <a:lnSpc>
                <a:spcPct val="90000"/>
              </a:lnSpc>
              <a:buClr>
                <a:srgbClr val="171717"/>
              </a:buClr>
              <a:buSzPts val="1500"/>
              <a:buFont typeface="Source Sans Pro"/>
              <a:buChar char="○"/>
            </a:pPr>
            <a:r>
              <a:rPr lang="en-US" sz="1400" dirty="0">
                <a:solidFill>
                  <a:srgbClr val="171717"/>
                </a:solidFill>
                <a:latin typeface="Source Sans Pro"/>
                <a:ea typeface="Source Sans Pro"/>
                <a:cs typeface="Source Sans Pro"/>
                <a:sym typeface="Source Sans Pro"/>
              </a:rPr>
              <a:t>used to drive the production targets</a:t>
            </a:r>
            <a:endParaRPr sz="1400" dirty="0">
              <a:solidFill>
                <a:srgbClr val="171717"/>
              </a:solidFill>
              <a:latin typeface="Source Sans Pro"/>
              <a:ea typeface="Source Sans Pro"/>
              <a:cs typeface="Source Sans Pro"/>
              <a:sym typeface="Source Sans Pro"/>
            </a:endParaRPr>
          </a:p>
          <a:p>
            <a:pPr marL="342900" indent="-257175">
              <a:lnSpc>
                <a:spcPct val="90000"/>
              </a:lnSpc>
              <a:buClr>
                <a:srgbClr val="171717"/>
              </a:buClr>
              <a:buSzPts val="1800"/>
              <a:buFont typeface="Source Sans Pro"/>
              <a:buChar char="●"/>
            </a:pPr>
            <a:r>
              <a:rPr lang="en-US" sz="1600" b="1" dirty="0">
                <a:solidFill>
                  <a:srgbClr val="171717"/>
                </a:solidFill>
                <a:latin typeface="Source Sans Pro"/>
                <a:ea typeface="Source Sans Pro"/>
                <a:cs typeface="Source Sans Pro"/>
                <a:sym typeface="Source Sans Pro"/>
              </a:rPr>
              <a:t>MC simulation using Garfield++ to understand transient response</a:t>
            </a:r>
            <a:endParaRPr sz="1600" b="1" dirty="0">
              <a:solidFill>
                <a:srgbClr val="171717"/>
              </a:solidFill>
              <a:latin typeface="Source Sans Pro"/>
              <a:ea typeface="Source Sans Pro"/>
              <a:cs typeface="Source Sans Pro"/>
              <a:sym typeface="Source Sans Pro"/>
            </a:endParaRPr>
          </a:p>
          <a:p>
            <a:pPr marL="342900" indent="-257175">
              <a:lnSpc>
                <a:spcPct val="90000"/>
              </a:lnSpc>
              <a:buClr>
                <a:srgbClr val="171717"/>
              </a:buClr>
              <a:buSzPts val="1800"/>
              <a:buFont typeface="Source Sans Pro"/>
              <a:buChar char="●"/>
            </a:pPr>
            <a:r>
              <a:rPr lang="en-US" sz="1600" b="1" dirty="0">
                <a:solidFill>
                  <a:srgbClr val="171717"/>
                </a:solidFill>
                <a:latin typeface="Source Sans Pro"/>
                <a:ea typeface="Source Sans Pro"/>
                <a:cs typeface="Source Sans Pro"/>
                <a:sym typeface="Source Sans Pro"/>
              </a:rPr>
              <a:t>Studies of  single electrode vs. double electrode configuration:</a:t>
            </a:r>
            <a:endParaRPr sz="1600" b="1" dirty="0">
              <a:solidFill>
                <a:srgbClr val="171717"/>
              </a:solidFill>
              <a:latin typeface="Source Sans Pro"/>
              <a:ea typeface="Source Sans Pro"/>
              <a:cs typeface="Source Sans Pro"/>
              <a:sym typeface="Source Sans Pro"/>
            </a:endParaRPr>
          </a:p>
          <a:p>
            <a:pPr marL="685800" lvl="1" indent="-242888">
              <a:lnSpc>
                <a:spcPct val="90000"/>
              </a:lnSpc>
              <a:buClr>
                <a:srgbClr val="171717"/>
              </a:buClr>
              <a:buSzPts val="1500"/>
              <a:buFont typeface="Source Sans Pro"/>
              <a:buChar char="○"/>
            </a:pPr>
            <a:r>
              <a:rPr lang="en-US" sz="1400" dirty="0">
                <a:solidFill>
                  <a:srgbClr val="171717"/>
                </a:solidFill>
                <a:latin typeface="Source Sans Pro"/>
                <a:ea typeface="Source Sans Pro"/>
                <a:cs typeface="Source Sans Pro"/>
                <a:sym typeface="Source Sans Pro"/>
              </a:rPr>
              <a:t>In both case the amplification electrodes “shields” the bulk.</a:t>
            </a:r>
            <a:endParaRPr sz="1400" dirty="0">
              <a:solidFill>
                <a:srgbClr val="171717"/>
              </a:solidFill>
              <a:latin typeface="Source Sans Pro"/>
              <a:ea typeface="Source Sans Pro"/>
              <a:cs typeface="Source Sans Pro"/>
              <a:sym typeface="Source Sans Pro"/>
            </a:endParaRPr>
          </a:p>
          <a:p>
            <a:pPr marL="685800" lvl="1" indent="-242888">
              <a:lnSpc>
                <a:spcPct val="90000"/>
              </a:lnSpc>
              <a:buClr>
                <a:srgbClr val="171717"/>
              </a:buClr>
              <a:buSzPts val="1500"/>
              <a:buFont typeface="Source Sans Pro"/>
              <a:buChar char="○"/>
            </a:pPr>
            <a:r>
              <a:rPr lang="en-US" sz="1400" dirty="0">
                <a:solidFill>
                  <a:srgbClr val="171717"/>
                </a:solidFill>
                <a:latin typeface="Source Sans Pro"/>
                <a:ea typeface="Source Sans Pro"/>
                <a:cs typeface="Source Sans Pro"/>
                <a:sym typeface="Source Sans Pro"/>
              </a:rPr>
              <a:t>Double electrode:</a:t>
            </a:r>
            <a:r>
              <a:rPr lang="en-US" sz="1400" b="1" dirty="0">
                <a:solidFill>
                  <a:srgbClr val="171717"/>
                </a:solidFill>
                <a:latin typeface="Source Sans Pro"/>
                <a:ea typeface="Source Sans Pro"/>
                <a:cs typeface="Source Sans Pro"/>
                <a:sym typeface="Source Sans Pro"/>
              </a:rPr>
              <a:t> induced signal is dominated by amplified electron drift in the pillar.</a:t>
            </a:r>
            <a:endParaRPr sz="1400" b="1" dirty="0">
              <a:solidFill>
                <a:srgbClr val="171717"/>
              </a:solidFill>
              <a:latin typeface="Source Sans Pro"/>
              <a:ea typeface="Source Sans Pro"/>
              <a:cs typeface="Source Sans Pro"/>
              <a:sym typeface="Source Sans Pro"/>
            </a:endParaRPr>
          </a:p>
          <a:p>
            <a:pPr marL="685800" lvl="1" indent="-242888">
              <a:lnSpc>
                <a:spcPct val="90000"/>
              </a:lnSpc>
              <a:buClr>
                <a:srgbClr val="171717"/>
              </a:buClr>
              <a:buSzPts val="1500"/>
              <a:buFont typeface="Source Sans Pro"/>
              <a:buChar char="○"/>
            </a:pPr>
            <a:r>
              <a:rPr lang="en-US" sz="1400" dirty="0">
                <a:solidFill>
                  <a:srgbClr val="171717"/>
                </a:solidFill>
                <a:latin typeface="Source Sans Pro"/>
                <a:ea typeface="Source Sans Pro"/>
                <a:cs typeface="Source Sans Pro"/>
                <a:sym typeface="Source Sans Pro"/>
              </a:rPr>
              <a:t>Single electrode: amplification happens at the tip of the sensor so that </a:t>
            </a:r>
            <a:r>
              <a:rPr lang="en-US" sz="1400" b="1" dirty="0">
                <a:solidFill>
                  <a:srgbClr val="171717"/>
                </a:solidFill>
                <a:latin typeface="Source Sans Pro"/>
                <a:ea typeface="Source Sans Pro"/>
                <a:cs typeface="Source Sans Pro"/>
                <a:sym typeface="Source Sans Pro"/>
              </a:rPr>
              <a:t>after a fast prompt of electron component, the holes back drifting in the pillar </a:t>
            </a:r>
            <a:r>
              <a:rPr lang="en-US" sz="1400" dirty="0">
                <a:solidFill>
                  <a:srgbClr val="171717"/>
                </a:solidFill>
                <a:latin typeface="Source Sans Pro"/>
                <a:ea typeface="Source Sans Pro"/>
                <a:cs typeface="Source Sans Pro"/>
                <a:sym typeface="Source Sans Pro"/>
              </a:rPr>
              <a:t>are</a:t>
            </a:r>
            <a:r>
              <a:rPr lang="en-US" sz="1400" b="1" dirty="0">
                <a:solidFill>
                  <a:srgbClr val="171717"/>
                </a:solidFill>
                <a:latin typeface="Source Sans Pro"/>
                <a:ea typeface="Source Sans Pro"/>
                <a:cs typeface="Source Sans Pro"/>
                <a:sym typeface="Source Sans Pro"/>
              </a:rPr>
              <a:t> </a:t>
            </a:r>
            <a:r>
              <a:rPr lang="en-US" sz="1400" dirty="0">
                <a:solidFill>
                  <a:srgbClr val="171717"/>
                </a:solidFill>
                <a:latin typeface="Source Sans Pro"/>
                <a:ea typeface="Source Sans Pro"/>
                <a:cs typeface="Source Sans Pro"/>
                <a:sym typeface="Source Sans Pro"/>
              </a:rPr>
              <a:t>dominant.</a:t>
            </a:r>
            <a:endParaRPr sz="1400" dirty="0">
              <a:solidFill>
                <a:srgbClr val="171717"/>
              </a:solidFill>
              <a:latin typeface="Source Sans Pro"/>
              <a:ea typeface="Source Sans Pro"/>
              <a:cs typeface="Source Sans Pro"/>
              <a:sym typeface="Source Sans Pro"/>
            </a:endParaRPr>
          </a:p>
          <a:p>
            <a:pPr marL="342900" indent="-242888">
              <a:lnSpc>
                <a:spcPct val="90000"/>
              </a:lnSpc>
              <a:buClr>
                <a:srgbClr val="171717"/>
              </a:buClr>
              <a:buSzPts val="1500"/>
              <a:buFont typeface="Source Sans Pro"/>
              <a:buChar char="●"/>
            </a:pPr>
            <a:r>
              <a:rPr lang="en-US" sz="1600" b="1" dirty="0">
                <a:solidFill>
                  <a:srgbClr val="171717"/>
                </a:solidFill>
                <a:latin typeface="Source Sans Pro"/>
                <a:ea typeface="Source Sans Pro"/>
                <a:cs typeface="Source Sans Pro"/>
                <a:sym typeface="Source Sans Pro"/>
              </a:rPr>
              <a:t>Effects of too large bulk voltage is visible in the charge collection amplitude for tracks not aligned with a pillar.</a:t>
            </a:r>
            <a:endParaRPr sz="1600" b="1" dirty="0">
              <a:solidFill>
                <a:srgbClr val="171717"/>
              </a:solidFill>
              <a:latin typeface="Source Sans Pro"/>
              <a:ea typeface="Source Sans Pro"/>
              <a:cs typeface="Source Sans Pro"/>
              <a:sym typeface="Source Sans Pro"/>
            </a:endParaRPr>
          </a:p>
          <a:p>
            <a:pPr marL="342900" indent="-242888">
              <a:lnSpc>
                <a:spcPct val="90000"/>
              </a:lnSpc>
              <a:buClr>
                <a:srgbClr val="171717"/>
              </a:buClr>
              <a:buSzPts val="1500"/>
              <a:buFont typeface="Source Sans Pro"/>
              <a:buChar char="●"/>
            </a:pPr>
            <a:r>
              <a:rPr lang="en-US" sz="1600" b="1" dirty="0">
                <a:solidFill>
                  <a:srgbClr val="171717"/>
                </a:solidFill>
                <a:latin typeface="Source Sans Pro"/>
                <a:ea typeface="Source Sans Pro"/>
                <a:cs typeface="Source Sans Pro"/>
                <a:sym typeface="Source Sans Pro"/>
              </a:rPr>
              <a:t>Small voltage difference in the pillar can lead the electrons hitting the wall.</a:t>
            </a:r>
            <a:endParaRPr sz="1600" b="1" dirty="0">
              <a:solidFill>
                <a:srgbClr val="171717"/>
              </a:solidFill>
              <a:latin typeface="Source Sans Pro"/>
              <a:ea typeface="Source Sans Pro"/>
              <a:cs typeface="Source Sans Pro"/>
              <a:sym typeface="Source Sans Pro"/>
            </a:endParaRPr>
          </a:p>
        </p:txBody>
      </p:sp>
      <p:pic>
        <p:nvPicPr>
          <p:cNvPr id="206" name="Google Shape;206;p27"/>
          <p:cNvPicPr preferRelativeResize="0"/>
          <p:nvPr/>
        </p:nvPicPr>
        <p:blipFill rotWithShape="1">
          <a:blip r:embed="rId3">
            <a:alphaModFix/>
          </a:blip>
          <a:srcRect t="3111" b="9727"/>
          <a:stretch/>
        </p:blipFill>
        <p:spPr>
          <a:xfrm>
            <a:off x="7729002" y="2539210"/>
            <a:ext cx="1358551" cy="3476666"/>
          </a:xfrm>
          <a:prstGeom prst="rect">
            <a:avLst/>
          </a:prstGeom>
          <a:noFill/>
          <a:ln>
            <a:noFill/>
          </a:ln>
        </p:spPr>
      </p:pic>
      <p:pic>
        <p:nvPicPr>
          <p:cNvPr id="207" name="Google Shape;207;p27"/>
          <p:cNvPicPr preferRelativeResize="0"/>
          <p:nvPr/>
        </p:nvPicPr>
        <p:blipFill rotWithShape="1">
          <a:blip r:embed="rId4">
            <a:alphaModFix/>
          </a:blip>
          <a:srcRect l="31692" r="33124"/>
          <a:stretch/>
        </p:blipFill>
        <p:spPr>
          <a:xfrm>
            <a:off x="7618190" y="1217319"/>
            <a:ext cx="1495088" cy="1074029"/>
          </a:xfrm>
          <a:prstGeom prst="rect">
            <a:avLst/>
          </a:prstGeom>
          <a:noFill/>
          <a:ln>
            <a:noFill/>
          </a:ln>
        </p:spPr>
      </p:pic>
      <p:pic>
        <p:nvPicPr>
          <p:cNvPr id="208" name="Google Shape;208;p27"/>
          <p:cNvPicPr preferRelativeResize="0"/>
          <p:nvPr/>
        </p:nvPicPr>
        <p:blipFill rotWithShape="1">
          <a:blip r:embed="rId3">
            <a:alphaModFix/>
          </a:blip>
          <a:srcRect t="92132" b="5964"/>
          <a:stretch/>
        </p:blipFill>
        <p:spPr>
          <a:xfrm>
            <a:off x="7728300" y="6467189"/>
            <a:ext cx="1358550" cy="75900"/>
          </a:xfrm>
          <a:prstGeom prst="rect">
            <a:avLst/>
          </a:prstGeom>
          <a:noFill/>
          <a:ln>
            <a:noFill/>
          </a:ln>
        </p:spPr>
      </p:pic>
      <p:pic>
        <p:nvPicPr>
          <p:cNvPr id="209" name="Google Shape;209;p27"/>
          <p:cNvPicPr preferRelativeResize="0"/>
          <p:nvPr/>
        </p:nvPicPr>
        <p:blipFill rotWithShape="1">
          <a:blip r:embed="rId5">
            <a:alphaModFix/>
          </a:blip>
          <a:srcRect l="2808" t="2306" b="9989"/>
          <a:stretch/>
        </p:blipFill>
        <p:spPr>
          <a:xfrm>
            <a:off x="6369750" y="2495227"/>
            <a:ext cx="1358550" cy="3564637"/>
          </a:xfrm>
          <a:prstGeom prst="rect">
            <a:avLst/>
          </a:prstGeom>
          <a:noFill/>
          <a:ln>
            <a:noFill/>
          </a:ln>
        </p:spPr>
      </p:pic>
      <p:pic>
        <p:nvPicPr>
          <p:cNvPr id="210" name="Google Shape;210;p27"/>
          <p:cNvPicPr preferRelativeResize="0"/>
          <p:nvPr/>
        </p:nvPicPr>
        <p:blipFill rotWithShape="1">
          <a:blip r:embed="rId6">
            <a:alphaModFix/>
          </a:blip>
          <a:srcRect l="34790" r="35136"/>
          <a:stretch/>
        </p:blipFill>
        <p:spPr>
          <a:xfrm>
            <a:off x="6453413" y="1217448"/>
            <a:ext cx="1204687" cy="1059525"/>
          </a:xfrm>
          <a:prstGeom prst="rect">
            <a:avLst/>
          </a:prstGeom>
          <a:noFill/>
          <a:ln>
            <a:noFill/>
          </a:ln>
        </p:spPr>
      </p:pic>
      <p:pic>
        <p:nvPicPr>
          <p:cNvPr id="211" name="Google Shape;211;p27"/>
          <p:cNvPicPr preferRelativeResize="0"/>
          <p:nvPr/>
        </p:nvPicPr>
        <p:blipFill rotWithShape="1">
          <a:blip r:embed="rId3">
            <a:alphaModFix/>
          </a:blip>
          <a:srcRect t="92132" b="5964"/>
          <a:stretch/>
        </p:blipFill>
        <p:spPr>
          <a:xfrm>
            <a:off x="6356700" y="6467189"/>
            <a:ext cx="1358550" cy="75900"/>
          </a:xfrm>
          <a:prstGeom prst="rect">
            <a:avLst/>
          </a:prstGeom>
          <a:noFill/>
          <a:ln>
            <a:noFill/>
          </a:ln>
        </p:spPr>
      </p:pic>
      <p:sp>
        <p:nvSpPr>
          <p:cNvPr id="212" name="Google Shape;212;p27"/>
          <p:cNvSpPr txBox="1"/>
          <p:nvPr/>
        </p:nvSpPr>
        <p:spPr>
          <a:xfrm rot="-5400000">
            <a:off x="5906869" y="1604251"/>
            <a:ext cx="931275" cy="553976"/>
          </a:xfrm>
          <a:prstGeom prst="rect">
            <a:avLst/>
          </a:prstGeom>
          <a:noFill/>
          <a:ln>
            <a:noFill/>
          </a:ln>
        </p:spPr>
        <p:txBody>
          <a:bodyPr spcFirstLastPara="1" wrap="square" lIns="68569" tIns="68569" rIns="68569" bIns="68569" anchor="t" anchorCtr="0">
            <a:spAutoFit/>
          </a:bodyPr>
          <a:lstStyle/>
          <a:p>
            <a:r>
              <a:rPr lang="en-US" sz="1350">
                <a:solidFill>
                  <a:srgbClr val="171717"/>
                </a:solidFill>
                <a:latin typeface="Source Sans Pro"/>
                <a:ea typeface="Source Sans Pro"/>
                <a:cs typeface="Source Sans Pro"/>
                <a:sym typeface="Source Sans Pro"/>
              </a:rPr>
              <a:t>Integrated Q</a:t>
            </a:r>
            <a:endParaRPr sz="1350">
              <a:solidFill>
                <a:srgbClr val="171717"/>
              </a:solidFill>
              <a:latin typeface="Source Sans Pro"/>
              <a:ea typeface="Source Sans Pro"/>
              <a:cs typeface="Source Sans Pro"/>
              <a:sym typeface="Source Sans Pro"/>
            </a:endParaRPr>
          </a:p>
        </p:txBody>
      </p:sp>
      <p:sp>
        <p:nvSpPr>
          <p:cNvPr id="213" name="Google Shape;213;p27"/>
          <p:cNvSpPr txBox="1"/>
          <p:nvPr/>
        </p:nvSpPr>
        <p:spPr>
          <a:xfrm>
            <a:off x="8170490" y="1805750"/>
            <a:ext cx="3729825" cy="507809"/>
          </a:xfrm>
          <a:prstGeom prst="rect">
            <a:avLst/>
          </a:prstGeom>
          <a:noFill/>
          <a:ln>
            <a:noFill/>
          </a:ln>
        </p:spPr>
        <p:txBody>
          <a:bodyPr spcFirstLastPara="1" wrap="square" lIns="68569" tIns="68569" rIns="68569" bIns="68569" anchor="t" anchorCtr="0">
            <a:spAutoFit/>
          </a:bodyPr>
          <a:lstStyle/>
          <a:p>
            <a:r>
              <a:rPr lang="en-US" sz="1200" b="1" dirty="0">
                <a:solidFill>
                  <a:srgbClr val="FF9900"/>
                </a:solidFill>
                <a:latin typeface="Source Sans Pro"/>
                <a:ea typeface="Source Sans Pro"/>
                <a:cs typeface="Source Sans Pro"/>
                <a:sym typeface="Source Sans Pro"/>
              </a:rPr>
              <a:t>electrons</a:t>
            </a:r>
            <a:endParaRPr sz="1200" b="1" dirty="0">
              <a:solidFill>
                <a:srgbClr val="FF9900"/>
              </a:solidFill>
              <a:latin typeface="Source Sans Pro"/>
              <a:ea typeface="Source Sans Pro"/>
              <a:cs typeface="Source Sans Pro"/>
              <a:sym typeface="Source Sans Pro"/>
            </a:endParaRPr>
          </a:p>
          <a:p>
            <a:r>
              <a:rPr lang="en-US" sz="1200" b="1" dirty="0">
                <a:solidFill>
                  <a:srgbClr val="980000"/>
                </a:solidFill>
                <a:latin typeface="Source Sans Pro"/>
                <a:ea typeface="Source Sans Pro"/>
                <a:cs typeface="Source Sans Pro"/>
                <a:sym typeface="Source Sans Pro"/>
              </a:rPr>
              <a:t>holes</a:t>
            </a:r>
            <a:endParaRPr sz="1200" b="1" dirty="0">
              <a:solidFill>
                <a:srgbClr val="980000"/>
              </a:solidFill>
              <a:latin typeface="Source Sans Pro"/>
              <a:ea typeface="Source Sans Pro"/>
              <a:cs typeface="Source Sans Pro"/>
              <a:sym typeface="Source Sans Pro"/>
            </a:endParaRPr>
          </a:p>
        </p:txBody>
      </p:sp>
      <p:sp>
        <p:nvSpPr>
          <p:cNvPr id="214" name="Google Shape;214;p27"/>
          <p:cNvSpPr txBox="1"/>
          <p:nvPr/>
        </p:nvSpPr>
        <p:spPr>
          <a:xfrm rot="-5400000">
            <a:off x="6160669" y="2476230"/>
            <a:ext cx="332550" cy="323143"/>
          </a:xfrm>
          <a:prstGeom prst="rect">
            <a:avLst/>
          </a:prstGeom>
          <a:noFill/>
          <a:ln>
            <a:noFill/>
          </a:ln>
        </p:spPr>
        <p:txBody>
          <a:bodyPr spcFirstLastPara="1" wrap="square" lIns="68569" tIns="68569" rIns="68569" bIns="68569" anchor="t" anchorCtr="0">
            <a:spAutoFit/>
          </a:bodyPr>
          <a:lstStyle/>
          <a:p>
            <a:r>
              <a:rPr lang="en-US" sz="1200">
                <a:solidFill>
                  <a:srgbClr val="171717"/>
                </a:solidFill>
                <a:latin typeface="Source Sans Pro"/>
                <a:ea typeface="Source Sans Pro"/>
                <a:cs typeface="Source Sans Pro"/>
                <a:sym typeface="Source Sans Pro"/>
              </a:rPr>
              <a:t>z </a:t>
            </a:r>
            <a:endParaRPr sz="1200">
              <a:solidFill>
                <a:srgbClr val="171717"/>
              </a:solidFill>
              <a:latin typeface="Source Sans Pro"/>
              <a:ea typeface="Source Sans Pro"/>
              <a:cs typeface="Source Sans Pro"/>
              <a:sym typeface="Source Sans Pro"/>
            </a:endParaRPr>
          </a:p>
        </p:txBody>
      </p:sp>
      <p:sp>
        <p:nvSpPr>
          <p:cNvPr id="215" name="Google Shape;215;p27"/>
          <p:cNvSpPr txBox="1"/>
          <p:nvPr/>
        </p:nvSpPr>
        <p:spPr>
          <a:xfrm>
            <a:off x="7704994" y="6362338"/>
            <a:ext cx="1733175" cy="323143"/>
          </a:xfrm>
          <a:prstGeom prst="rect">
            <a:avLst/>
          </a:prstGeom>
          <a:noFill/>
          <a:ln>
            <a:noFill/>
          </a:ln>
        </p:spPr>
        <p:txBody>
          <a:bodyPr spcFirstLastPara="1" wrap="square" lIns="68569" tIns="68569" rIns="68569" bIns="68569" anchor="t" anchorCtr="0">
            <a:spAutoFit/>
          </a:bodyPr>
          <a:lstStyle/>
          <a:p>
            <a:r>
              <a:rPr lang="en-US" sz="1200">
                <a:solidFill>
                  <a:srgbClr val="171717"/>
                </a:solidFill>
                <a:latin typeface="Source Sans Pro"/>
                <a:ea typeface="Source Sans Pro"/>
                <a:cs typeface="Source Sans Pro"/>
                <a:sym typeface="Source Sans Pro"/>
              </a:rPr>
              <a:t>x</a:t>
            </a:r>
            <a:r>
              <a:rPr lang="en-US" sz="1200" b="1">
                <a:solidFill>
                  <a:srgbClr val="171717"/>
                </a:solidFill>
                <a:latin typeface="Source Sans Pro"/>
                <a:ea typeface="Source Sans Pro"/>
                <a:cs typeface="Source Sans Pro"/>
                <a:sym typeface="Source Sans Pro"/>
              </a:rPr>
              <a:t> </a:t>
            </a:r>
            <a:endParaRPr sz="1200" b="1">
              <a:solidFill>
                <a:srgbClr val="171717"/>
              </a:solidFill>
              <a:latin typeface="Source Sans Pro"/>
              <a:ea typeface="Source Sans Pro"/>
              <a:cs typeface="Source Sans Pro"/>
              <a:sym typeface="Source Sans Pro"/>
            </a:endParaRPr>
          </a:p>
        </p:txBody>
      </p:sp>
      <p:pic>
        <p:nvPicPr>
          <p:cNvPr id="217" name="Google Shape;217;p27" title="1T1.0R0.05P10H8B200S10_70V_Abs(eVelocity-V)_streamlines.png"/>
          <p:cNvPicPr preferRelativeResize="0"/>
          <p:nvPr/>
        </p:nvPicPr>
        <p:blipFill rotWithShape="1">
          <a:blip r:embed="rId7">
            <a:alphaModFix/>
          </a:blip>
          <a:srcRect l="29671" t="5517" r="27746"/>
          <a:stretch/>
        </p:blipFill>
        <p:spPr>
          <a:xfrm>
            <a:off x="1525781" y="4700300"/>
            <a:ext cx="1358552" cy="1883925"/>
          </a:xfrm>
          <a:prstGeom prst="rect">
            <a:avLst/>
          </a:prstGeom>
          <a:noFill/>
          <a:ln>
            <a:noFill/>
          </a:ln>
        </p:spPr>
      </p:pic>
      <p:pic>
        <p:nvPicPr>
          <p:cNvPr id="218" name="Google Shape;218;p27" title="1T1.0R0.05P10H8B15S10_70V_Abs(eVelocity-V)_streamlines.png"/>
          <p:cNvPicPr preferRelativeResize="0"/>
          <p:nvPr/>
        </p:nvPicPr>
        <p:blipFill rotWithShape="1">
          <a:blip r:embed="rId8">
            <a:alphaModFix/>
          </a:blip>
          <a:srcRect l="30352" t="6173" r="29668"/>
          <a:stretch/>
        </p:blipFill>
        <p:spPr>
          <a:xfrm>
            <a:off x="3596357" y="4700300"/>
            <a:ext cx="1284418" cy="1883925"/>
          </a:xfrm>
          <a:prstGeom prst="rect">
            <a:avLst/>
          </a:prstGeom>
          <a:noFill/>
          <a:ln>
            <a:noFill/>
          </a:ln>
        </p:spPr>
      </p:pic>
      <p:pic>
        <p:nvPicPr>
          <p:cNvPr id="219" name="Google Shape;219;p27" title="1T1.0R0.05P10H8B15S10_70V_Abs(eVelocity-V)_streamlines.png"/>
          <p:cNvPicPr preferRelativeResize="0"/>
          <p:nvPr/>
        </p:nvPicPr>
        <p:blipFill rotWithShape="1">
          <a:blip r:embed="rId8">
            <a:alphaModFix/>
          </a:blip>
          <a:srcRect t="59090" r="88306" b="6598"/>
          <a:stretch/>
        </p:blipFill>
        <p:spPr>
          <a:xfrm>
            <a:off x="4963875" y="4898313"/>
            <a:ext cx="904078" cy="1657938"/>
          </a:xfrm>
          <a:prstGeom prst="rect">
            <a:avLst/>
          </a:prstGeom>
          <a:noFill/>
          <a:ln>
            <a:noFill/>
          </a:ln>
        </p:spPr>
      </p:pic>
      <p:sp>
        <p:nvSpPr>
          <p:cNvPr id="220" name="Google Shape;220;p27"/>
          <p:cNvSpPr txBox="1"/>
          <p:nvPr/>
        </p:nvSpPr>
        <p:spPr>
          <a:xfrm rot="-5400000">
            <a:off x="605944" y="5586548"/>
            <a:ext cx="1664100" cy="281475"/>
          </a:xfrm>
          <a:prstGeom prst="rect">
            <a:avLst/>
          </a:prstGeom>
          <a:noFill/>
          <a:ln>
            <a:noFill/>
          </a:ln>
        </p:spPr>
        <p:txBody>
          <a:bodyPr spcFirstLastPara="1" wrap="square" lIns="68569" tIns="68569" rIns="68569" bIns="68569" anchor="t" anchorCtr="0">
            <a:noAutofit/>
          </a:bodyPr>
          <a:lstStyle/>
          <a:p>
            <a:r>
              <a:rPr lang="en-US" sz="975">
                <a:solidFill>
                  <a:srgbClr val="171717"/>
                </a:solidFill>
                <a:latin typeface="Source Sans Pro"/>
                <a:ea typeface="Source Sans Pro"/>
                <a:cs typeface="Source Sans Pro"/>
                <a:sym typeface="Source Sans Pro"/>
              </a:rPr>
              <a:t>Single electrode, bulk @ 200V</a:t>
            </a:r>
            <a:endParaRPr sz="975">
              <a:solidFill>
                <a:srgbClr val="171717"/>
              </a:solidFill>
              <a:latin typeface="Source Sans Pro"/>
              <a:ea typeface="Source Sans Pro"/>
              <a:cs typeface="Source Sans Pro"/>
              <a:sym typeface="Source Sans Pro"/>
            </a:endParaRPr>
          </a:p>
        </p:txBody>
      </p:sp>
      <p:sp>
        <p:nvSpPr>
          <p:cNvPr id="221" name="Google Shape;221;p27"/>
          <p:cNvSpPr txBox="1"/>
          <p:nvPr/>
        </p:nvSpPr>
        <p:spPr>
          <a:xfrm rot="-5400000">
            <a:off x="2671050" y="5611429"/>
            <a:ext cx="1664100" cy="281475"/>
          </a:xfrm>
          <a:prstGeom prst="rect">
            <a:avLst/>
          </a:prstGeom>
          <a:noFill/>
          <a:ln>
            <a:noFill/>
          </a:ln>
        </p:spPr>
        <p:txBody>
          <a:bodyPr spcFirstLastPara="1" wrap="square" lIns="68569" tIns="68569" rIns="68569" bIns="68569" anchor="t" anchorCtr="0">
            <a:noAutofit/>
          </a:bodyPr>
          <a:lstStyle/>
          <a:p>
            <a:r>
              <a:rPr lang="en-US" sz="975">
                <a:solidFill>
                  <a:srgbClr val="171717"/>
                </a:solidFill>
                <a:latin typeface="Source Sans Pro"/>
                <a:ea typeface="Source Sans Pro"/>
                <a:cs typeface="Source Sans Pro"/>
                <a:sym typeface="Source Sans Pro"/>
              </a:rPr>
              <a:t>Single electrode, bulk @ 15V</a:t>
            </a:r>
            <a:endParaRPr sz="975">
              <a:solidFill>
                <a:srgbClr val="171717"/>
              </a:solidFill>
              <a:latin typeface="Source Sans Pro"/>
              <a:ea typeface="Source Sans Pro"/>
              <a:cs typeface="Source Sans Pro"/>
              <a:sym typeface="Source Sans Pro"/>
            </a:endParaRPr>
          </a:p>
        </p:txBody>
      </p:sp>
      <p:sp>
        <p:nvSpPr>
          <p:cNvPr id="222" name="Google Shape;222;p27"/>
          <p:cNvSpPr txBox="1"/>
          <p:nvPr/>
        </p:nvSpPr>
        <p:spPr>
          <a:xfrm>
            <a:off x="6595925" y="2345117"/>
            <a:ext cx="1000575" cy="281475"/>
          </a:xfrm>
          <a:prstGeom prst="rect">
            <a:avLst/>
          </a:prstGeom>
          <a:noFill/>
          <a:ln>
            <a:noFill/>
          </a:ln>
        </p:spPr>
        <p:txBody>
          <a:bodyPr spcFirstLastPara="1" wrap="square" lIns="68569" tIns="68569" rIns="68569" bIns="68569" anchor="t" anchorCtr="0">
            <a:noAutofit/>
          </a:bodyPr>
          <a:lstStyle/>
          <a:p>
            <a:r>
              <a:rPr lang="en-US" sz="975">
                <a:solidFill>
                  <a:srgbClr val="171717"/>
                </a:solidFill>
                <a:latin typeface="Source Sans Pro"/>
                <a:ea typeface="Source Sans Pro"/>
                <a:cs typeface="Source Sans Pro"/>
                <a:sym typeface="Source Sans Pro"/>
              </a:rPr>
              <a:t>Single electrode</a:t>
            </a:r>
            <a:endParaRPr sz="975">
              <a:solidFill>
                <a:srgbClr val="171717"/>
              </a:solidFill>
              <a:latin typeface="Source Sans Pro"/>
              <a:ea typeface="Source Sans Pro"/>
              <a:cs typeface="Source Sans Pro"/>
              <a:sym typeface="Source Sans Pro"/>
            </a:endParaRPr>
          </a:p>
        </p:txBody>
      </p:sp>
      <p:sp>
        <p:nvSpPr>
          <p:cNvPr id="223" name="Google Shape;223;p27"/>
          <p:cNvSpPr txBox="1"/>
          <p:nvPr/>
        </p:nvSpPr>
        <p:spPr>
          <a:xfrm>
            <a:off x="7849297" y="2152421"/>
            <a:ext cx="671850" cy="288518"/>
          </a:xfrm>
          <a:prstGeom prst="rect">
            <a:avLst/>
          </a:prstGeom>
          <a:noFill/>
          <a:ln>
            <a:noFill/>
          </a:ln>
        </p:spPr>
        <p:txBody>
          <a:bodyPr spcFirstLastPara="1" wrap="square" lIns="68569" tIns="68569" rIns="68569" bIns="68569" anchor="t" anchorCtr="0">
            <a:spAutoFit/>
          </a:bodyPr>
          <a:lstStyle/>
          <a:p>
            <a:r>
              <a:rPr lang="en-US" sz="975">
                <a:solidFill>
                  <a:srgbClr val="171717"/>
                </a:solidFill>
                <a:latin typeface="Source Sans Pro"/>
                <a:ea typeface="Source Sans Pro"/>
                <a:cs typeface="Source Sans Pro"/>
                <a:sym typeface="Source Sans Pro"/>
              </a:rPr>
              <a:t>time [ns]</a:t>
            </a:r>
            <a:endParaRPr sz="975">
              <a:solidFill>
                <a:srgbClr val="171717"/>
              </a:solidFill>
              <a:latin typeface="Source Sans Pro"/>
              <a:ea typeface="Source Sans Pro"/>
              <a:cs typeface="Source Sans Pro"/>
              <a:sym typeface="Source Sans Pro"/>
            </a:endParaRPr>
          </a:p>
        </p:txBody>
      </p:sp>
      <p:sp>
        <p:nvSpPr>
          <p:cNvPr id="224" name="Google Shape;224;p27"/>
          <p:cNvSpPr txBox="1"/>
          <p:nvPr/>
        </p:nvSpPr>
        <p:spPr>
          <a:xfrm>
            <a:off x="6547559" y="2152421"/>
            <a:ext cx="671850" cy="288518"/>
          </a:xfrm>
          <a:prstGeom prst="rect">
            <a:avLst/>
          </a:prstGeom>
          <a:noFill/>
          <a:ln>
            <a:noFill/>
          </a:ln>
        </p:spPr>
        <p:txBody>
          <a:bodyPr spcFirstLastPara="1" wrap="square" lIns="68569" tIns="68569" rIns="68569" bIns="68569" anchor="t" anchorCtr="0">
            <a:spAutoFit/>
          </a:bodyPr>
          <a:lstStyle/>
          <a:p>
            <a:r>
              <a:rPr lang="en-US" sz="975">
                <a:solidFill>
                  <a:srgbClr val="171717"/>
                </a:solidFill>
                <a:latin typeface="Source Sans Pro"/>
                <a:ea typeface="Source Sans Pro"/>
                <a:cs typeface="Source Sans Pro"/>
                <a:sym typeface="Source Sans Pro"/>
              </a:rPr>
              <a:t>time [ns]</a:t>
            </a:r>
            <a:endParaRPr sz="975">
              <a:solidFill>
                <a:srgbClr val="171717"/>
              </a:solidFill>
              <a:latin typeface="Source Sans Pro"/>
              <a:ea typeface="Source Sans Pro"/>
              <a:cs typeface="Source Sans Pro"/>
              <a:sym typeface="Source Sans Pro"/>
            </a:endParaRPr>
          </a:p>
        </p:txBody>
      </p:sp>
      <p:sp>
        <p:nvSpPr>
          <p:cNvPr id="225" name="Google Shape;225;p27"/>
          <p:cNvSpPr txBox="1"/>
          <p:nvPr/>
        </p:nvSpPr>
        <p:spPr>
          <a:xfrm>
            <a:off x="7967531" y="2345114"/>
            <a:ext cx="1044675" cy="281475"/>
          </a:xfrm>
          <a:prstGeom prst="rect">
            <a:avLst/>
          </a:prstGeom>
          <a:noFill/>
          <a:ln>
            <a:noFill/>
          </a:ln>
        </p:spPr>
        <p:txBody>
          <a:bodyPr spcFirstLastPara="1" wrap="square" lIns="68569" tIns="68569" rIns="68569" bIns="68569" anchor="t" anchorCtr="0">
            <a:noAutofit/>
          </a:bodyPr>
          <a:lstStyle/>
          <a:p>
            <a:r>
              <a:rPr lang="en-US" sz="975">
                <a:solidFill>
                  <a:srgbClr val="171717"/>
                </a:solidFill>
                <a:latin typeface="Source Sans Pro"/>
                <a:ea typeface="Source Sans Pro"/>
                <a:cs typeface="Source Sans Pro"/>
                <a:sym typeface="Source Sans Pro"/>
              </a:rPr>
              <a:t>Double electrode</a:t>
            </a:r>
            <a:endParaRPr sz="975">
              <a:solidFill>
                <a:srgbClr val="171717"/>
              </a:solidFill>
              <a:latin typeface="Source Sans Pro"/>
              <a:ea typeface="Source Sans Pro"/>
              <a:cs typeface="Source Sans Pro"/>
              <a:sym typeface="Source Sans Pro"/>
            </a:endParaRPr>
          </a:p>
        </p:txBody>
      </p:sp>
      <p:pic>
        <p:nvPicPr>
          <p:cNvPr id="226" name="Google Shape;226;p27"/>
          <p:cNvPicPr preferRelativeResize="0"/>
          <p:nvPr/>
        </p:nvPicPr>
        <p:blipFill>
          <a:blip r:embed="rId9">
            <a:alphaModFix/>
          </a:blip>
          <a:stretch>
            <a:fillRect/>
          </a:stretch>
        </p:blipFill>
        <p:spPr>
          <a:xfrm>
            <a:off x="99225" y="6093594"/>
            <a:ext cx="462450" cy="450544"/>
          </a:xfrm>
          <a:prstGeom prst="rect">
            <a:avLst/>
          </a:prstGeom>
          <a:noFill/>
          <a:ln>
            <a:noFill/>
          </a:ln>
        </p:spPr>
      </p:pic>
      <p:sp>
        <p:nvSpPr>
          <p:cNvPr id="26" name="Title 5">
            <a:extLst>
              <a:ext uri="{FF2B5EF4-FFF2-40B4-BE49-F238E27FC236}">
                <a16:creationId xmlns:a16="http://schemas.microsoft.com/office/drawing/2014/main" id="{E11FAC84-CD87-48F4-8AE0-517ACDD68D71}"/>
              </a:ext>
            </a:extLst>
          </p:cNvPr>
          <p:cNvSpPr txBox="1">
            <a:spLocks/>
          </p:cNvSpPr>
          <p:nvPr/>
        </p:nvSpPr>
        <p:spPr>
          <a:xfrm>
            <a:off x="5397621" y="33563"/>
            <a:ext cx="5005670" cy="1077238"/>
          </a:xfrm>
          <a:prstGeom prst="rect">
            <a:avLst/>
          </a:prstGeom>
          <a:noFill/>
          <a:ln>
            <a:noFill/>
          </a:ln>
        </p:spPr>
        <p:txBody>
          <a:bodyPr spcFirstLastPara="1" vert="horz" wrap="square" lIns="0" tIns="0" rIns="0" bIns="0" rtlCol="0" anchor="t" anchorCtr="0">
            <a:noAutofit/>
          </a:bodyPr>
          <a:lstStyle>
            <a:lvl1pPr lvl="0" algn="l" defTabSz="685783" rtl="0" eaLnBrk="1" latinLnBrk="0" hangingPunct="1">
              <a:lnSpc>
                <a:spcPct val="90000"/>
              </a:lnSpc>
              <a:spcBef>
                <a:spcPts val="0"/>
              </a:spcBef>
              <a:spcAft>
                <a:spcPts val="0"/>
              </a:spcAft>
              <a:buClr>
                <a:schemeClr val="dk1"/>
              </a:buClr>
              <a:buSzPts val="1800"/>
              <a:buNone/>
              <a:defRPr sz="3300" kern="1200">
                <a:solidFill>
                  <a:schemeClr val="tx1"/>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lang="en-US" dirty="0">
              <a:solidFill>
                <a:schemeClr val="bg1"/>
              </a:solidFill>
            </a:endParaRPr>
          </a:p>
          <a:p>
            <a:r>
              <a:rPr lang="en-US" dirty="0" err="1">
                <a:solidFill>
                  <a:schemeClr val="bg1"/>
                </a:solidFill>
              </a:rPr>
              <a:t>SiEM</a:t>
            </a:r>
            <a:r>
              <a:rPr lang="en-US" dirty="0">
                <a:solidFill>
                  <a:schemeClr val="bg1"/>
                </a:solidFill>
              </a:rPr>
              <a:t>: Simulations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28"/>
          <p:cNvSpPr/>
          <p:nvPr/>
        </p:nvSpPr>
        <p:spPr>
          <a:xfrm>
            <a:off x="4570163" y="1574959"/>
            <a:ext cx="4427550" cy="1122525"/>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pPr algn="ctr"/>
            <a:endParaRPr sz="1350">
              <a:latin typeface="Source Sans Pro"/>
              <a:ea typeface="Source Sans Pro"/>
              <a:cs typeface="Source Sans Pro"/>
              <a:sym typeface="Source Sans Pro"/>
            </a:endParaRPr>
          </a:p>
        </p:txBody>
      </p:sp>
      <p:sp>
        <p:nvSpPr>
          <p:cNvPr id="232" name="Google Shape;232;p28"/>
          <p:cNvSpPr txBox="1">
            <a:spLocks noGrp="1"/>
          </p:cNvSpPr>
          <p:nvPr>
            <p:ph type="sldNum" idx="12"/>
          </p:nvPr>
        </p:nvSpPr>
        <p:spPr>
          <a:xfrm>
            <a:off x="8330660" y="6321743"/>
            <a:ext cx="510975" cy="273825"/>
          </a:xfrm>
          <a:prstGeom prst="rect">
            <a:avLst/>
          </a:prstGeom>
          <a:noFill/>
          <a:ln>
            <a:noFill/>
          </a:ln>
        </p:spPr>
        <p:txBody>
          <a:bodyPr spcFirstLastPara="1" vert="horz" wrap="square" lIns="0" tIns="0" rIns="0" bIns="0" rtlCol="0" anchor="ctr" anchorCtr="0">
            <a:noAutofit/>
          </a:bodyPr>
          <a:lstStyle/>
          <a:p>
            <a:r>
              <a:rPr lang="en-US"/>
              <a:t>15</a:t>
            </a:r>
            <a:endParaRPr/>
          </a:p>
          <a:p>
            <a:pPr algn="ctr"/>
            <a:endParaRPr/>
          </a:p>
        </p:txBody>
      </p:sp>
      <p:sp>
        <p:nvSpPr>
          <p:cNvPr id="233" name="Google Shape;233;p28"/>
          <p:cNvSpPr txBox="1"/>
          <p:nvPr/>
        </p:nvSpPr>
        <p:spPr>
          <a:xfrm>
            <a:off x="6671283" y="5771333"/>
            <a:ext cx="776700" cy="553976"/>
          </a:xfrm>
          <a:prstGeom prst="rect">
            <a:avLst/>
          </a:prstGeom>
          <a:noFill/>
          <a:ln>
            <a:noFill/>
          </a:ln>
        </p:spPr>
        <p:txBody>
          <a:bodyPr spcFirstLastPara="1" wrap="square" lIns="68569" tIns="68569" rIns="68569" bIns="68569" anchor="t" anchorCtr="0">
            <a:spAutoFit/>
          </a:bodyPr>
          <a:lstStyle/>
          <a:p>
            <a:r>
              <a:rPr lang="en-US" sz="1350">
                <a:solidFill>
                  <a:schemeClr val="lt1"/>
                </a:solidFill>
                <a:latin typeface="Source Sans Pro"/>
                <a:ea typeface="Source Sans Pro"/>
                <a:cs typeface="Source Sans Pro"/>
                <a:sym typeface="Source Sans Pro"/>
              </a:rPr>
              <a:t>TCAD mesh</a:t>
            </a:r>
            <a:endParaRPr sz="1350">
              <a:solidFill>
                <a:schemeClr val="lt1"/>
              </a:solidFill>
              <a:latin typeface="Source Sans Pro"/>
              <a:ea typeface="Source Sans Pro"/>
              <a:cs typeface="Source Sans Pro"/>
              <a:sym typeface="Source Sans Pro"/>
            </a:endParaRPr>
          </a:p>
        </p:txBody>
      </p:sp>
      <p:sp>
        <p:nvSpPr>
          <p:cNvPr id="234" name="Google Shape;234;p28"/>
          <p:cNvSpPr txBox="1">
            <a:spLocks noGrp="1"/>
          </p:cNvSpPr>
          <p:nvPr>
            <p:ph type="title"/>
          </p:nvPr>
        </p:nvSpPr>
        <p:spPr>
          <a:xfrm>
            <a:off x="77405" y="1548930"/>
            <a:ext cx="6661800" cy="799200"/>
          </a:xfrm>
          <a:prstGeom prst="rect">
            <a:avLst/>
          </a:prstGeom>
          <a:noFill/>
          <a:ln>
            <a:noFill/>
          </a:ln>
        </p:spPr>
        <p:txBody>
          <a:bodyPr spcFirstLastPara="1" vert="horz" wrap="square" lIns="0" tIns="0" rIns="0" bIns="0" rtlCol="0" anchor="t" anchorCtr="0">
            <a:noAutofit/>
          </a:bodyPr>
          <a:lstStyle/>
          <a:p>
            <a:pPr>
              <a:buSzPts val="3600"/>
            </a:pPr>
            <a:br>
              <a:rPr lang="en-US" dirty="0"/>
            </a:br>
            <a:endParaRPr sz="1650" dirty="0"/>
          </a:p>
        </p:txBody>
      </p:sp>
      <p:sp>
        <p:nvSpPr>
          <p:cNvPr id="235" name="Google Shape;235;p28"/>
          <p:cNvSpPr txBox="1"/>
          <p:nvPr/>
        </p:nvSpPr>
        <p:spPr>
          <a:xfrm>
            <a:off x="88397" y="1888258"/>
            <a:ext cx="6598341" cy="4508904"/>
          </a:xfrm>
          <a:prstGeom prst="rect">
            <a:avLst/>
          </a:prstGeom>
          <a:noFill/>
          <a:ln>
            <a:noFill/>
          </a:ln>
        </p:spPr>
        <p:txBody>
          <a:bodyPr spcFirstLastPara="1" wrap="square" lIns="68569" tIns="68569" rIns="68569" bIns="68569" anchor="t" anchorCtr="0">
            <a:spAutoFit/>
          </a:bodyPr>
          <a:lstStyle/>
          <a:p>
            <a:pPr marL="342900" indent="-271463">
              <a:buClr>
                <a:srgbClr val="171717"/>
              </a:buClr>
              <a:buSzPts val="2100"/>
              <a:buFont typeface="Source Sans Pro"/>
              <a:buChar char="●"/>
            </a:pPr>
            <a:r>
              <a:rPr lang="en-US" sz="1600" b="1" dirty="0">
                <a:solidFill>
                  <a:srgbClr val="171717"/>
                </a:solidFill>
                <a:latin typeface="Source Sans Pro"/>
                <a:ea typeface="Source Sans Pro"/>
                <a:cs typeface="Source Sans Pro"/>
                <a:sym typeface="Source Sans Pro"/>
              </a:rPr>
              <a:t>Production method developed:</a:t>
            </a:r>
            <a:endParaRPr sz="1600" b="1" dirty="0">
              <a:solidFill>
                <a:srgbClr val="171717"/>
              </a:solidFill>
              <a:latin typeface="Source Sans Pro"/>
              <a:ea typeface="Source Sans Pro"/>
              <a:cs typeface="Source Sans Pro"/>
              <a:sym typeface="Source Sans Pro"/>
            </a:endParaRPr>
          </a:p>
          <a:p>
            <a:pPr marL="685800" lvl="1" indent="-257175">
              <a:buClr>
                <a:schemeClr val="accent3"/>
              </a:buClr>
              <a:buSzPts val="1800"/>
              <a:buFont typeface="Source Sans Pro"/>
              <a:buChar char="○"/>
            </a:pPr>
            <a:r>
              <a:rPr lang="en-US" sz="1400" dirty="0">
                <a:solidFill>
                  <a:schemeClr val="accent3"/>
                </a:solidFill>
                <a:latin typeface="Source Sans Pro"/>
                <a:ea typeface="Source Sans Pro"/>
                <a:cs typeface="Source Sans Pro"/>
                <a:sym typeface="Source Sans Pro"/>
              </a:rPr>
              <a:t>parameters of RIE etching well defined</a:t>
            </a:r>
            <a:endParaRPr sz="1400" dirty="0">
              <a:solidFill>
                <a:schemeClr val="accent3"/>
              </a:solidFill>
              <a:latin typeface="Source Sans Pro"/>
              <a:ea typeface="Source Sans Pro"/>
              <a:cs typeface="Source Sans Pro"/>
              <a:sym typeface="Source Sans Pro"/>
            </a:endParaRPr>
          </a:p>
          <a:p>
            <a:pPr marL="685800" lvl="1" indent="-257175">
              <a:buClr>
                <a:schemeClr val="accent3"/>
              </a:buClr>
              <a:buSzPts val="1800"/>
              <a:buFont typeface="Source Sans Pro"/>
              <a:buChar char="○"/>
            </a:pPr>
            <a:r>
              <a:rPr lang="en-US" sz="1400" dirty="0">
                <a:solidFill>
                  <a:schemeClr val="accent3"/>
                </a:solidFill>
                <a:latin typeface="Source Sans Pro"/>
                <a:ea typeface="Source Sans Pro"/>
                <a:cs typeface="Source Sans Pro"/>
                <a:sym typeface="Source Sans Pro"/>
              </a:rPr>
              <a:t>process in place</a:t>
            </a:r>
            <a:endParaRPr sz="1400" dirty="0">
              <a:solidFill>
                <a:schemeClr val="accent3"/>
              </a:solidFill>
              <a:latin typeface="Source Sans Pro"/>
              <a:ea typeface="Source Sans Pro"/>
              <a:cs typeface="Source Sans Pro"/>
              <a:sym typeface="Source Sans Pro"/>
            </a:endParaRPr>
          </a:p>
          <a:p>
            <a:pPr marL="685800" lvl="1" indent="-257175">
              <a:buClr>
                <a:srgbClr val="171717"/>
              </a:buClr>
              <a:buSzPts val="1800"/>
              <a:buFont typeface="Source Sans Pro"/>
              <a:buChar char="○"/>
            </a:pPr>
            <a:r>
              <a:rPr lang="en-US" sz="1400" dirty="0">
                <a:solidFill>
                  <a:srgbClr val="171717"/>
                </a:solidFill>
                <a:latin typeface="Source Sans Pro"/>
                <a:ea typeface="Source Sans Pro"/>
                <a:cs typeface="Source Sans Pro"/>
                <a:sym typeface="Source Sans Pro"/>
              </a:rPr>
              <a:t>repeatable and scalable results</a:t>
            </a:r>
            <a:endParaRPr sz="1400" dirty="0">
              <a:solidFill>
                <a:srgbClr val="171717"/>
              </a:solidFill>
              <a:latin typeface="Source Sans Pro"/>
              <a:ea typeface="Source Sans Pro"/>
              <a:cs typeface="Source Sans Pro"/>
              <a:sym typeface="Source Sans Pro"/>
            </a:endParaRPr>
          </a:p>
          <a:p>
            <a:pPr marL="1028700" lvl="2" indent="-257175">
              <a:buClr>
                <a:schemeClr val="accent1"/>
              </a:buClr>
              <a:buSzPts val="1800"/>
              <a:buFont typeface="Source Sans Pro"/>
              <a:buChar char="■"/>
            </a:pPr>
            <a:r>
              <a:rPr lang="en-US" sz="1400" dirty="0">
                <a:solidFill>
                  <a:schemeClr val="accent1"/>
                </a:solidFill>
                <a:latin typeface="Source Sans Pro"/>
                <a:ea typeface="Source Sans Pro"/>
                <a:cs typeface="Source Sans Pro"/>
                <a:sym typeface="Source Sans Pro"/>
              </a:rPr>
              <a:t>metal etching to be checked still</a:t>
            </a:r>
            <a:endParaRPr sz="1400" dirty="0">
              <a:solidFill>
                <a:schemeClr val="accent1"/>
              </a:solidFill>
              <a:latin typeface="Source Sans Pro"/>
              <a:ea typeface="Source Sans Pro"/>
              <a:cs typeface="Source Sans Pro"/>
              <a:sym typeface="Source Sans Pro"/>
            </a:endParaRPr>
          </a:p>
          <a:p>
            <a:pPr marL="1028700" lvl="2" indent="-257175">
              <a:buClr>
                <a:srgbClr val="171717"/>
              </a:buClr>
              <a:buSzPts val="1800"/>
              <a:buFont typeface="Source Sans Pro"/>
              <a:buChar char="■"/>
            </a:pPr>
            <a:r>
              <a:rPr lang="en-US" sz="1400" dirty="0">
                <a:solidFill>
                  <a:srgbClr val="171717"/>
                </a:solidFill>
                <a:latin typeface="Source Sans Pro"/>
                <a:ea typeface="Source Sans Pro"/>
                <a:cs typeface="Source Sans Pro"/>
                <a:sym typeface="Source Sans Pro"/>
              </a:rPr>
              <a:t>double electrode version will be done after the end of AIDA </a:t>
            </a:r>
            <a:r>
              <a:rPr lang="en-US" sz="1400" dirty="0" err="1">
                <a:solidFill>
                  <a:srgbClr val="171717"/>
                </a:solidFill>
                <a:latin typeface="Source Sans Pro"/>
                <a:ea typeface="Source Sans Pro"/>
                <a:cs typeface="Source Sans Pro"/>
                <a:sym typeface="Source Sans Pro"/>
              </a:rPr>
              <a:t>innova</a:t>
            </a:r>
            <a:endParaRPr sz="1400" dirty="0">
              <a:solidFill>
                <a:srgbClr val="171717"/>
              </a:solidFill>
              <a:latin typeface="Source Sans Pro"/>
              <a:ea typeface="Source Sans Pro"/>
              <a:cs typeface="Source Sans Pro"/>
              <a:sym typeface="Source Sans Pro"/>
            </a:endParaRPr>
          </a:p>
          <a:p>
            <a:pPr marL="342900" indent="-271463">
              <a:buClr>
                <a:srgbClr val="171717"/>
              </a:buClr>
              <a:buSzPts val="2100"/>
              <a:buFont typeface="Source Sans Pro"/>
              <a:buChar char="●"/>
            </a:pPr>
            <a:r>
              <a:rPr lang="en-US" sz="1600" b="1" dirty="0">
                <a:solidFill>
                  <a:srgbClr val="171717"/>
                </a:solidFill>
                <a:latin typeface="Source Sans Pro"/>
                <a:ea typeface="Source Sans Pro"/>
                <a:cs typeface="Source Sans Pro"/>
                <a:sym typeface="Source Sans Pro"/>
              </a:rPr>
              <a:t>Refining simulation and understanding expected </a:t>
            </a:r>
            <a:r>
              <a:rPr lang="en-US" sz="1600" b="1" dirty="0" err="1">
                <a:solidFill>
                  <a:srgbClr val="171717"/>
                </a:solidFill>
                <a:latin typeface="Source Sans Pro"/>
                <a:ea typeface="Source Sans Pro"/>
                <a:cs typeface="Source Sans Pro"/>
                <a:sym typeface="Source Sans Pro"/>
              </a:rPr>
              <a:t>behaviour</a:t>
            </a:r>
            <a:r>
              <a:rPr lang="en-US" sz="1600" b="1" dirty="0">
                <a:solidFill>
                  <a:srgbClr val="171717"/>
                </a:solidFill>
                <a:latin typeface="Source Sans Pro"/>
                <a:ea typeface="Source Sans Pro"/>
                <a:cs typeface="Source Sans Pro"/>
                <a:sym typeface="Source Sans Pro"/>
              </a:rPr>
              <a:t>  </a:t>
            </a:r>
            <a:endParaRPr sz="1600" b="1" dirty="0">
              <a:solidFill>
                <a:srgbClr val="171717"/>
              </a:solidFill>
              <a:latin typeface="Source Sans Pro"/>
              <a:ea typeface="Source Sans Pro"/>
              <a:cs typeface="Source Sans Pro"/>
              <a:sym typeface="Source Sans Pro"/>
            </a:endParaRPr>
          </a:p>
          <a:p>
            <a:pPr marL="342900" indent="-271463">
              <a:buClr>
                <a:srgbClr val="171717"/>
              </a:buClr>
              <a:buSzPts val="2100"/>
              <a:buFont typeface="Source Sans Pro"/>
              <a:buChar char="●"/>
            </a:pPr>
            <a:r>
              <a:rPr lang="en-US" sz="1600" b="1" dirty="0" err="1">
                <a:solidFill>
                  <a:srgbClr val="171717"/>
                </a:solidFill>
                <a:latin typeface="Source Sans Pro"/>
                <a:ea typeface="Source Sans Pro"/>
                <a:cs typeface="Source Sans Pro"/>
                <a:sym typeface="Source Sans Pro"/>
              </a:rPr>
              <a:t>Characterisation</a:t>
            </a:r>
            <a:r>
              <a:rPr lang="en-US" sz="1600" b="1" dirty="0">
                <a:solidFill>
                  <a:srgbClr val="171717"/>
                </a:solidFill>
                <a:latin typeface="Source Sans Pro"/>
                <a:ea typeface="Source Sans Pro"/>
                <a:cs typeface="Source Sans Pro"/>
                <a:sym typeface="Source Sans Pro"/>
              </a:rPr>
              <a:t>:</a:t>
            </a:r>
            <a:endParaRPr sz="1600" dirty="0">
              <a:solidFill>
                <a:srgbClr val="171717"/>
              </a:solidFill>
              <a:latin typeface="Source Sans Pro"/>
              <a:ea typeface="Source Sans Pro"/>
              <a:cs typeface="Source Sans Pro"/>
              <a:sym typeface="Source Sans Pro"/>
            </a:endParaRPr>
          </a:p>
          <a:p>
            <a:pPr marL="685800" lvl="1" indent="-257175">
              <a:buClr>
                <a:schemeClr val="accent3"/>
              </a:buClr>
              <a:buSzPts val="1800"/>
              <a:buFont typeface="Source Sans Pro"/>
              <a:buChar char="○"/>
            </a:pPr>
            <a:r>
              <a:rPr lang="en-US" sz="1400" dirty="0">
                <a:solidFill>
                  <a:schemeClr val="accent3"/>
                </a:solidFill>
                <a:latin typeface="Source Sans Pro"/>
                <a:ea typeface="Source Sans Pro"/>
                <a:cs typeface="Source Sans Pro"/>
                <a:sym typeface="Source Sans Pro"/>
              </a:rPr>
              <a:t>setup ready</a:t>
            </a:r>
            <a:endParaRPr sz="1400" dirty="0">
              <a:solidFill>
                <a:schemeClr val="accent3"/>
              </a:solidFill>
              <a:latin typeface="Source Sans Pro"/>
              <a:ea typeface="Source Sans Pro"/>
              <a:cs typeface="Source Sans Pro"/>
              <a:sym typeface="Source Sans Pro"/>
            </a:endParaRPr>
          </a:p>
          <a:p>
            <a:pPr marL="685800" lvl="1" indent="-257175">
              <a:buClr>
                <a:srgbClr val="171717"/>
              </a:buClr>
              <a:buSzPts val="1800"/>
              <a:buFont typeface="Source Sans Pro"/>
              <a:buChar char="○"/>
            </a:pPr>
            <a:r>
              <a:rPr lang="en-US" sz="1400" dirty="0">
                <a:solidFill>
                  <a:srgbClr val="171717"/>
                </a:solidFill>
                <a:latin typeface="Source Sans Pro"/>
                <a:ea typeface="Source Sans Pro"/>
                <a:cs typeface="Source Sans Pro"/>
                <a:sym typeface="Source Sans Pro"/>
              </a:rPr>
              <a:t>difficulty in production means the </a:t>
            </a:r>
            <a:r>
              <a:rPr lang="en-US" sz="1400" dirty="0" err="1">
                <a:solidFill>
                  <a:schemeClr val="dk1"/>
                </a:solidFill>
                <a:latin typeface="Source Sans Pro"/>
                <a:ea typeface="Source Sans Pro"/>
                <a:cs typeface="Source Sans Pro"/>
                <a:sym typeface="Source Sans Pro"/>
              </a:rPr>
              <a:t>characterisation</a:t>
            </a:r>
            <a:r>
              <a:rPr lang="en-US" sz="1400" dirty="0">
                <a:solidFill>
                  <a:schemeClr val="dk1"/>
                </a:solidFill>
                <a:latin typeface="Source Sans Pro"/>
                <a:ea typeface="Source Sans Pro"/>
                <a:cs typeface="Source Sans Pro"/>
                <a:sym typeface="Source Sans Pro"/>
              </a:rPr>
              <a:t> will happen only around summer / fall</a:t>
            </a:r>
            <a:endParaRPr sz="1400" dirty="0">
              <a:solidFill>
                <a:schemeClr val="dk1"/>
              </a:solidFill>
              <a:latin typeface="Source Sans Pro"/>
              <a:ea typeface="Source Sans Pro"/>
              <a:cs typeface="Source Sans Pro"/>
              <a:sym typeface="Source Sans Pro"/>
            </a:endParaRPr>
          </a:p>
          <a:p>
            <a:pPr marL="342900" indent="-271463">
              <a:buClr>
                <a:srgbClr val="171717"/>
              </a:buClr>
              <a:buSzPts val="2100"/>
              <a:buFont typeface="Source Sans Pro"/>
              <a:buChar char="●"/>
            </a:pPr>
            <a:r>
              <a:rPr lang="en-US" sz="1600" b="1" dirty="0">
                <a:solidFill>
                  <a:srgbClr val="171717"/>
                </a:solidFill>
                <a:latin typeface="Source Sans Pro"/>
                <a:ea typeface="Source Sans Pro"/>
                <a:cs typeface="Source Sans Pro"/>
                <a:sym typeface="Source Sans Pro"/>
              </a:rPr>
              <a:t>Investigation of alternative production methods:</a:t>
            </a:r>
            <a:endParaRPr sz="1600" b="1" dirty="0">
              <a:solidFill>
                <a:srgbClr val="171717"/>
              </a:solidFill>
              <a:latin typeface="Source Sans Pro"/>
              <a:ea typeface="Source Sans Pro"/>
              <a:cs typeface="Source Sans Pro"/>
              <a:sym typeface="Source Sans Pro"/>
            </a:endParaRPr>
          </a:p>
          <a:p>
            <a:pPr marL="685800" lvl="1" indent="-257175">
              <a:buClr>
                <a:schemeClr val="accent3"/>
              </a:buClr>
              <a:buSzPts val="1800"/>
              <a:buFont typeface="Source Sans Pro"/>
              <a:buChar char="○"/>
            </a:pPr>
            <a:r>
              <a:rPr lang="en-US" sz="1400" dirty="0">
                <a:solidFill>
                  <a:schemeClr val="accent3"/>
                </a:solidFill>
                <a:latin typeface="Source Sans Pro"/>
                <a:ea typeface="Source Sans Pro"/>
                <a:cs typeface="Source Sans Pro"/>
                <a:sym typeface="Source Sans Pro"/>
              </a:rPr>
              <a:t>Studied and produced a first test structures with </a:t>
            </a:r>
            <a:r>
              <a:rPr lang="en-US" sz="1400" dirty="0" err="1">
                <a:solidFill>
                  <a:schemeClr val="accent3"/>
                </a:solidFill>
                <a:latin typeface="Source Sans Pro"/>
                <a:ea typeface="Source Sans Pro"/>
                <a:cs typeface="Source Sans Pro"/>
                <a:sym typeface="Source Sans Pro"/>
              </a:rPr>
              <a:t>MacEtch</a:t>
            </a:r>
            <a:r>
              <a:rPr lang="en-US" sz="1400" dirty="0">
                <a:solidFill>
                  <a:schemeClr val="accent3"/>
                </a:solidFill>
                <a:latin typeface="Source Sans Pro"/>
                <a:ea typeface="Source Sans Pro"/>
                <a:cs typeface="Source Sans Pro"/>
                <a:sym typeface="Source Sans Pro"/>
              </a:rPr>
              <a:t> rather than DRIE</a:t>
            </a:r>
            <a:endParaRPr sz="1400" dirty="0">
              <a:solidFill>
                <a:schemeClr val="accent3"/>
              </a:solidFill>
              <a:latin typeface="Source Sans Pro"/>
              <a:ea typeface="Source Sans Pro"/>
              <a:cs typeface="Source Sans Pro"/>
              <a:sym typeface="Source Sans Pro"/>
            </a:endParaRPr>
          </a:p>
          <a:p>
            <a:pPr marL="1028700" lvl="2" indent="-257175">
              <a:buClr>
                <a:srgbClr val="171717"/>
              </a:buClr>
              <a:buSzPts val="1800"/>
              <a:buFont typeface="Source Sans Pro"/>
              <a:buChar char="■"/>
            </a:pPr>
            <a:r>
              <a:rPr lang="en-US" sz="1400" dirty="0">
                <a:solidFill>
                  <a:srgbClr val="171717"/>
                </a:solidFill>
                <a:latin typeface="Source Sans Pro"/>
                <a:ea typeface="Source Sans Pro"/>
                <a:cs typeface="Source Sans Pro"/>
                <a:sym typeface="Source Sans Pro"/>
              </a:rPr>
              <a:t>potentially low cost, but need another round to demonstrate its effectiveness</a:t>
            </a:r>
            <a:endParaRPr sz="1400" dirty="0">
              <a:solidFill>
                <a:srgbClr val="171717"/>
              </a:solidFill>
              <a:latin typeface="Source Sans Pro"/>
              <a:ea typeface="Source Sans Pro"/>
              <a:cs typeface="Source Sans Pro"/>
              <a:sym typeface="Source Sans Pro"/>
            </a:endParaRPr>
          </a:p>
          <a:p>
            <a:pPr marL="342900" indent="-271463">
              <a:buClr>
                <a:srgbClr val="171717"/>
              </a:buClr>
              <a:buSzPts val="2100"/>
              <a:buFont typeface="Source Sans Pro"/>
              <a:buChar char="●"/>
            </a:pPr>
            <a:r>
              <a:rPr lang="en-US" sz="1600" b="1" dirty="0">
                <a:solidFill>
                  <a:srgbClr val="171717"/>
                </a:solidFill>
                <a:latin typeface="Source Sans Pro"/>
                <a:ea typeface="Source Sans Pro"/>
                <a:cs typeface="Source Sans Pro"/>
                <a:sym typeface="Source Sans Pro"/>
              </a:rPr>
              <a:t>Roadmap document:</a:t>
            </a:r>
            <a:endParaRPr sz="1600" b="1" dirty="0">
              <a:solidFill>
                <a:srgbClr val="171717"/>
              </a:solidFill>
              <a:latin typeface="Source Sans Pro"/>
              <a:ea typeface="Source Sans Pro"/>
              <a:cs typeface="Source Sans Pro"/>
              <a:sym typeface="Source Sans Pro"/>
            </a:endParaRPr>
          </a:p>
          <a:p>
            <a:pPr marL="685800" lvl="1" indent="-257175">
              <a:buClr>
                <a:srgbClr val="171717"/>
              </a:buClr>
              <a:buSzPts val="1800"/>
              <a:buFont typeface="Source Sans Pro"/>
              <a:buChar char="○"/>
            </a:pPr>
            <a:r>
              <a:rPr lang="en-US" sz="1400" dirty="0">
                <a:solidFill>
                  <a:srgbClr val="171717"/>
                </a:solidFill>
                <a:latin typeface="Source Sans Pro"/>
                <a:ea typeface="Source Sans Pro"/>
                <a:cs typeface="Source Sans Pro"/>
                <a:sym typeface="Source Sans Pro"/>
              </a:rPr>
              <a:t>being prepared (</a:t>
            </a:r>
            <a:r>
              <a:rPr lang="en-US" sz="1400" dirty="0" err="1">
                <a:solidFill>
                  <a:srgbClr val="171717"/>
                </a:solidFill>
                <a:latin typeface="Source Sans Pro"/>
                <a:ea typeface="Source Sans Pro"/>
                <a:cs typeface="Source Sans Pro"/>
                <a:sym typeface="Source Sans Pro"/>
              </a:rPr>
              <a:t>summarising</a:t>
            </a:r>
            <a:r>
              <a:rPr lang="en-US" sz="1400" dirty="0">
                <a:solidFill>
                  <a:srgbClr val="171717"/>
                </a:solidFill>
                <a:latin typeface="Source Sans Pro"/>
                <a:ea typeface="Source Sans Pro"/>
                <a:cs typeface="Source Sans Pro"/>
                <a:sym typeface="Source Sans Pro"/>
              </a:rPr>
              <a:t> the most promising </a:t>
            </a:r>
            <a:r>
              <a:rPr lang="en-US" sz="1400" dirty="0" err="1">
                <a:solidFill>
                  <a:srgbClr val="171717"/>
                </a:solidFill>
                <a:latin typeface="Source Sans Pro"/>
                <a:ea typeface="Source Sans Pro"/>
                <a:cs typeface="Source Sans Pro"/>
                <a:sym typeface="Source Sans Pro"/>
              </a:rPr>
              <a:t>develolpement</a:t>
            </a:r>
            <a:r>
              <a:rPr lang="en-US" sz="1400" dirty="0">
                <a:solidFill>
                  <a:srgbClr val="171717"/>
                </a:solidFill>
                <a:latin typeface="Source Sans Pro"/>
                <a:ea typeface="Source Sans Pro"/>
                <a:cs typeface="Source Sans Pro"/>
                <a:sym typeface="Source Sans Pro"/>
              </a:rPr>
              <a:t> route). Ideally containing the results of the </a:t>
            </a:r>
            <a:r>
              <a:rPr lang="en-US" sz="1400" dirty="0" err="1">
                <a:solidFill>
                  <a:srgbClr val="171717"/>
                </a:solidFill>
                <a:latin typeface="Source Sans Pro"/>
                <a:ea typeface="Source Sans Pro"/>
                <a:cs typeface="Source Sans Pro"/>
                <a:sym typeface="Source Sans Pro"/>
              </a:rPr>
              <a:t>characterisation</a:t>
            </a:r>
            <a:r>
              <a:rPr lang="en-US" sz="1400" dirty="0">
                <a:solidFill>
                  <a:srgbClr val="171717"/>
                </a:solidFill>
                <a:latin typeface="Source Sans Pro"/>
                <a:ea typeface="Source Sans Pro"/>
                <a:cs typeface="Source Sans Pro"/>
                <a:sym typeface="Source Sans Pro"/>
              </a:rPr>
              <a:t> but first version could just contain the production related observations.</a:t>
            </a:r>
            <a:endParaRPr sz="1400" dirty="0">
              <a:solidFill>
                <a:srgbClr val="171717"/>
              </a:solidFill>
              <a:latin typeface="Source Sans Pro"/>
              <a:ea typeface="Source Sans Pro"/>
              <a:cs typeface="Source Sans Pro"/>
              <a:sym typeface="Source Sans Pro"/>
            </a:endParaRPr>
          </a:p>
        </p:txBody>
      </p:sp>
      <p:sp>
        <p:nvSpPr>
          <p:cNvPr id="236" name="Google Shape;236;p28"/>
          <p:cNvSpPr txBox="1"/>
          <p:nvPr/>
        </p:nvSpPr>
        <p:spPr>
          <a:xfrm>
            <a:off x="4353757" y="1083431"/>
            <a:ext cx="4867650" cy="1122721"/>
          </a:xfrm>
          <a:prstGeom prst="rect">
            <a:avLst/>
          </a:prstGeom>
          <a:noFill/>
          <a:ln>
            <a:noFill/>
          </a:ln>
        </p:spPr>
        <p:txBody>
          <a:bodyPr spcFirstLastPara="1" wrap="square" lIns="68569" tIns="68569" rIns="68569" bIns="68569" anchor="t" anchorCtr="0">
            <a:spAutoFit/>
          </a:bodyPr>
          <a:lstStyle/>
          <a:p>
            <a:pPr marL="685800" lvl="1" indent="-257175">
              <a:lnSpc>
                <a:spcPct val="90000"/>
              </a:lnSpc>
              <a:spcBef>
                <a:spcPts val="1575"/>
              </a:spcBef>
              <a:buClr>
                <a:schemeClr val="accent3"/>
              </a:buClr>
              <a:buSzPts val="1800"/>
              <a:buChar char="○"/>
            </a:pPr>
            <a:r>
              <a:rPr lang="en-US" sz="1350" b="1" dirty="0">
                <a:solidFill>
                  <a:schemeClr val="accent3"/>
                </a:solidFill>
                <a:latin typeface="Source Sans Pro"/>
                <a:ea typeface="Source Sans Pro"/>
                <a:cs typeface="Source Sans Pro"/>
                <a:sym typeface="Source Sans Pro"/>
              </a:rPr>
              <a:t>Understand the DRIE process constraints   </a:t>
            </a:r>
            <a:r>
              <a:rPr lang="en-US" b="1" dirty="0">
                <a:solidFill>
                  <a:schemeClr val="accent3"/>
                </a:solidFill>
                <a:latin typeface="Source Sans Pro"/>
                <a:ea typeface="Source Sans Pro"/>
                <a:cs typeface="Source Sans Pro"/>
                <a:sym typeface="Source Sans Pro"/>
              </a:rPr>
              <a:t>           </a:t>
            </a:r>
            <a:r>
              <a:rPr lang="en-US" sz="1875" b="1" dirty="0">
                <a:solidFill>
                  <a:schemeClr val="accent3"/>
                </a:solidFill>
                <a:latin typeface="Source Sans Pro"/>
                <a:ea typeface="Source Sans Pro"/>
                <a:cs typeface="Source Sans Pro"/>
                <a:sym typeface="Source Sans Pro"/>
              </a:rPr>
              <a:t>D1</a:t>
            </a:r>
            <a:endParaRPr sz="1875" b="1" dirty="0">
              <a:solidFill>
                <a:schemeClr val="accent3"/>
              </a:solidFill>
              <a:latin typeface="Source Sans Pro"/>
              <a:ea typeface="Source Sans Pro"/>
              <a:cs typeface="Source Sans Pro"/>
              <a:sym typeface="Source Sans Pro"/>
            </a:endParaRPr>
          </a:p>
          <a:p>
            <a:pPr marL="685800" lvl="1" indent="-257175">
              <a:lnSpc>
                <a:spcPct val="90000"/>
              </a:lnSpc>
              <a:buClr>
                <a:schemeClr val="accent3"/>
              </a:buClr>
              <a:buSzPts val="1800"/>
              <a:buChar char="○"/>
            </a:pPr>
            <a:r>
              <a:rPr lang="en-US" sz="1350" b="1" dirty="0">
                <a:solidFill>
                  <a:schemeClr val="accent3"/>
                </a:solidFill>
                <a:latin typeface="Source Sans Pro"/>
                <a:ea typeface="Source Sans Pro"/>
                <a:cs typeface="Source Sans Pro"/>
                <a:sym typeface="Source Sans Pro"/>
              </a:rPr>
              <a:t>Produce a demons</a:t>
            </a:r>
            <a:r>
              <a:rPr lang="en-US" sz="1350" b="1" dirty="0">
                <a:solidFill>
                  <a:schemeClr val="dk1"/>
                </a:solidFill>
                <a:latin typeface="Source Sans Pro"/>
                <a:ea typeface="Source Sans Pro"/>
                <a:cs typeface="Source Sans Pro"/>
                <a:sym typeface="Source Sans Pro"/>
              </a:rPr>
              <a:t>trator</a:t>
            </a:r>
            <a:r>
              <a:rPr lang="en-US" sz="1350" b="1" dirty="0">
                <a:solidFill>
                  <a:schemeClr val="accent3"/>
                </a:solidFill>
                <a:latin typeface="Source Sans Pro"/>
                <a:ea typeface="Source Sans Pro"/>
                <a:cs typeface="Source Sans Pro"/>
                <a:sym typeface="Source Sans Pro"/>
              </a:rPr>
              <a:t> </a:t>
            </a:r>
            <a:r>
              <a:rPr lang="en-US" sz="1350" b="1" dirty="0">
                <a:solidFill>
                  <a:srgbClr val="0033A0"/>
                </a:solidFill>
                <a:latin typeface="Source Sans Pro"/>
                <a:ea typeface="Source Sans Pro"/>
                <a:cs typeface="Source Sans Pro"/>
                <a:sym typeface="Source Sans Pro"/>
              </a:rPr>
              <a:t>and study performance</a:t>
            </a:r>
            <a:r>
              <a:rPr lang="en-US" sz="1350" b="1" dirty="0">
                <a:solidFill>
                  <a:schemeClr val="accent3"/>
                </a:solidFill>
                <a:latin typeface="Source Sans Pro"/>
                <a:ea typeface="Source Sans Pro"/>
                <a:cs typeface="Source Sans Pro"/>
                <a:sym typeface="Source Sans Pro"/>
              </a:rPr>
              <a:t> </a:t>
            </a:r>
            <a:r>
              <a:rPr lang="en-US" sz="1875" b="1" dirty="0">
                <a:solidFill>
                  <a:schemeClr val="accent3"/>
                </a:solidFill>
                <a:latin typeface="Source Sans Pro"/>
                <a:ea typeface="Source Sans Pro"/>
                <a:cs typeface="Source Sans Pro"/>
                <a:sym typeface="Source Sans Pro"/>
              </a:rPr>
              <a:t>D2</a:t>
            </a:r>
            <a:endParaRPr sz="1875" b="1" dirty="0">
              <a:solidFill>
                <a:schemeClr val="accent3"/>
              </a:solidFill>
              <a:latin typeface="Source Sans Pro"/>
              <a:ea typeface="Source Sans Pro"/>
              <a:cs typeface="Source Sans Pro"/>
              <a:sym typeface="Source Sans Pro"/>
            </a:endParaRPr>
          </a:p>
          <a:p>
            <a:pPr marL="685800" lvl="1" indent="-257175">
              <a:lnSpc>
                <a:spcPct val="90000"/>
              </a:lnSpc>
              <a:buClr>
                <a:schemeClr val="accent3"/>
              </a:buClr>
              <a:buSzPts val="1800"/>
              <a:buChar char="○"/>
            </a:pPr>
            <a:r>
              <a:rPr lang="en-US" sz="1350" b="1" dirty="0">
                <a:solidFill>
                  <a:schemeClr val="accent3"/>
                </a:solidFill>
                <a:latin typeface="Source Sans Pro"/>
                <a:ea typeface="Source Sans Pro"/>
                <a:cs typeface="Source Sans Pro"/>
                <a:sym typeface="Source Sans Pro"/>
              </a:rPr>
              <a:t>Investigate other usage / processes                              </a:t>
            </a:r>
            <a:r>
              <a:rPr lang="en-US" sz="1875" b="1" dirty="0">
                <a:solidFill>
                  <a:schemeClr val="accent3"/>
                </a:solidFill>
                <a:latin typeface="Source Sans Pro"/>
                <a:ea typeface="Source Sans Pro"/>
                <a:cs typeface="Source Sans Pro"/>
                <a:sym typeface="Source Sans Pro"/>
              </a:rPr>
              <a:t>D3</a:t>
            </a:r>
            <a:endParaRPr sz="1875" b="1" dirty="0">
              <a:solidFill>
                <a:schemeClr val="accent3"/>
              </a:solidFill>
              <a:latin typeface="Source Sans Pro"/>
              <a:ea typeface="Source Sans Pro"/>
              <a:cs typeface="Source Sans Pro"/>
              <a:sym typeface="Source Sans Pro"/>
            </a:endParaRPr>
          </a:p>
        </p:txBody>
      </p:sp>
      <p:sp>
        <p:nvSpPr>
          <p:cNvPr id="237" name="Google Shape;237;p28"/>
          <p:cNvSpPr txBox="1"/>
          <p:nvPr/>
        </p:nvSpPr>
        <p:spPr>
          <a:xfrm>
            <a:off x="6321125" y="2201947"/>
            <a:ext cx="3390075" cy="292366"/>
          </a:xfrm>
          <a:prstGeom prst="rect">
            <a:avLst/>
          </a:prstGeom>
          <a:noFill/>
          <a:ln>
            <a:noFill/>
          </a:ln>
        </p:spPr>
        <p:txBody>
          <a:bodyPr spcFirstLastPara="1" wrap="square" lIns="68569" tIns="68569" rIns="68569" bIns="68569" anchor="t" anchorCtr="0">
            <a:spAutoFit/>
          </a:bodyPr>
          <a:lstStyle/>
          <a:p>
            <a:r>
              <a:rPr lang="en-US" sz="1000" b="1" dirty="0">
                <a:solidFill>
                  <a:schemeClr val="accent3"/>
                </a:solidFill>
                <a:latin typeface="Source Sans Pro"/>
                <a:ea typeface="Source Sans Pro"/>
                <a:cs typeface="Source Sans Pro"/>
                <a:sym typeface="Source Sans Pro"/>
              </a:rPr>
              <a:t>achieved</a:t>
            </a:r>
            <a:r>
              <a:rPr lang="en-US" sz="1000" b="1" dirty="0">
                <a:solidFill>
                  <a:srgbClr val="171717"/>
                </a:solidFill>
                <a:latin typeface="Source Sans Pro"/>
                <a:ea typeface="Source Sans Pro"/>
                <a:cs typeface="Source Sans Pro"/>
                <a:sym typeface="Source Sans Pro"/>
              </a:rPr>
              <a:t> / </a:t>
            </a:r>
            <a:r>
              <a:rPr lang="en-US" sz="1000" b="1" dirty="0">
                <a:solidFill>
                  <a:schemeClr val="dk1"/>
                </a:solidFill>
                <a:latin typeface="Source Sans Pro"/>
                <a:ea typeface="Source Sans Pro"/>
                <a:cs typeface="Source Sans Pro"/>
                <a:sym typeface="Source Sans Pro"/>
              </a:rPr>
              <a:t>not yet achieved</a:t>
            </a:r>
            <a:endParaRPr sz="1000" b="1" dirty="0">
              <a:solidFill>
                <a:schemeClr val="dk1"/>
              </a:solidFill>
              <a:latin typeface="Source Sans Pro"/>
              <a:ea typeface="Source Sans Pro"/>
              <a:cs typeface="Source Sans Pro"/>
              <a:sym typeface="Source Sans Pro"/>
            </a:endParaRPr>
          </a:p>
        </p:txBody>
      </p:sp>
      <p:pic>
        <p:nvPicPr>
          <p:cNvPr id="238" name="Google Shape;238;p28"/>
          <p:cNvPicPr preferRelativeResize="0"/>
          <p:nvPr/>
        </p:nvPicPr>
        <p:blipFill rotWithShape="1">
          <a:blip r:embed="rId3">
            <a:alphaModFix/>
          </a:blip>
          <a:srcRect t="4879"/>
          <a:stretch/>
        </p:blipFill>
        <p:spPr>
          <a:xfrm>
            <a:off x="6777675" y="4364843"/>
            <a:ext cx="2220037" cy="1491396"/>
          </a:xfrm>
          <a:prstGeom prst="rect">
            <a:avLst/>
          </a:prstGeom>
          <a:noFill/>
          <a:ln>
            <a:noFill/>
          </a:ln>
        </p:spPr>
      </p:pic>
      <p:sp>
        <p:nvSpPr>
          <p:cNvPr id="239" name="Google Shape;239;p28"/>
          <p:cNvSpPr txBox="1"/>
          <p:nvPr/>
        </p:nvSpPr>
        <p:spPr>
          <a:xfrm>
            <a:off x="7123859" y="5919506"/>
            <a:ext cx="4521825" cy="507809"/>
          </a:xfrm>
          <a:prstGeom prst="rect">
            <a:avLst/>
          </a:prstGeom>
          <a:noFill/>
          <a:ln>
            <a:noFill/>
          </a:ln>
        </p:spPr>
        <p:txBody>
          <a:bodyPr spcFirstLastPara="1" wrap="square" lIns="68569" tIns="68569" rIns="68569" bIns="68569" anchor="t" anchorCtr="0">
            <a:spAutoFit/>
          </a:bodyPr>
          <a:lstStyle/>
          <a:p>
            <a:r>
              <a:rPr lang="en-US" sz="1275" b="1" dirty="0" err="1">
                <a:solidFill>
                  <a:srgbClr val="171717"/>
                </a:solidFill>
                <a:latin typeface="Source Sans Pro"/>
                <a:ea typeface="Source Sans Pro"/>
                <a:cs typeface="Source Sans Pro"/>
                <a:sym typeface="Source Sans Pro"/>
              </a:rPr>
              <a:t>MacEtch</a:t>
            </a:r>
            <a:r>
              <a:rPr lang="en-US" sz="1275" b="1" dirty="0">
                <a:solidFill>
                  <a:srgbClr val="171717"/>
                </a:solidFill>
                <a:latin typeface="Source Sans Pro"/>
                <a:ea typeface="Source Sans Pro"/>
                <a:cs typeface="Source Sans Pro"/>
                <a:sym typeface="Source Sans Pro"/>
              </a:rPr>
              <a:t> strip structure </a:t>
            </a:r>
            <a:r>
              <a:rPr lang="en-US" sz="900" b="1" dirty="0">
                <a:solidFill>
                  <a:srgbClr val="171717"/>
                </a:solidFill>
                <a:latin typeface="Source Sans Pro"/>
                <a:ea typeface="Source Sans Pro"/>
                <a:cs typeface="Source Sans Pro"/>
                <a:sym typeface="Source Sans Pro"/>
              </a:rPr>
              <a:t> </a:t>
            </a:r>
            <a:endParaRPr sz="900" b="1" dirty="0">
              <a:solidFill>
                <a:srgbClr val="171717"/>
              </a:solidFill>
              <a:latin typeface="Source Sans Pro"/>
              <a:ea typeface="Source Sans Pro"/>
              <a:cs typeface="Source Sans Pro"/>
              <a:sym typeface="Source Sans Pro"/>
            </a:endParaRPr>
          </a:p>
          <a:p>
            <a:r>
              <a:rPr lang="en-US" sz="1125" b="1" u="sng" dirty="0">
                <a:solidFill>
                  <a:schemeClr val="hlink"/>
                </a:solidFill>
                <a:latin typeface="Source Sans Pro"/>
                <a:ea typeface="Source Sans Pro"/>
                <a:cs typeface="Source Sans Pro"/>
                <a:sym typeface="Source Sans Pro"/>
                <a:hlinkClick r:id="rId4"/>
              </a:rPr>
              <a:t>[NIM A 1060 (2024) 169046]</a:t>
            </a:r>
            <a:endParaRPr sz="825" b="1" dirty="0">
              <a:solidFill>
                <a:srgbClr val="171717"/>
              </a:solidFill>
              <a:latin typeface="Source Sans Pro"/>
              <a:ea typeface="Source Sans Pro"/>
              <a:cs typeface="Source Sans Pro"/>
              <a:sym typeface="Source Sans Pro"/>
            </a:endParaRPr>
          </a:p>
        </p:txBody>
      </p:sp>
      <p:sp>
        <p:nvSpPr>
          <p:cNvPr id="240" name="Google Shape;240;p28"/>
          <p:cNvSpPr txBox="1"/>
          <p:nvPr/>
        </p:nvSpPr>
        <p:spPr>
          <a:xfrm>
            <a:off x="7624875" y="4041217"/>
            <a:ext cx="2045025" cy="346226"/>
          </a:xfrm>
          <a:prstGeom prst="rect">
            <a:avLst/>
          </a:prstGeom>
          <a:noFill/>
          <a:ln>
            <a:noFill/>
          </a:ln>
        </p:spPr>
        <p:txBody>
          <a:bodyPr spcFirstLastPara="1" wrap="square" lIns="68569" tIns="68569" rIns="68569" bIns="68569" anchor="t" anchorCtr="0">
            <a:spAutoFit/>
          </a:bodyPr>
          <a:lstStyle/>
          <a:p>
            <a:r>
              <a:rPr lang="en-US" sz="1350" b="1">
                <a:solidFill>
                  <a:srgbClr val="171717"/>
                </a:solidFill>
                <a:latin typeface="Source Sans Pro"/>
                <a:ea typeface="Source Sans Pro"/>
                <a:cs typeface="Source Sans Pro"/>
                <a:sym typeface="Source Sans Pro"/>
              </a:rPr>
              <a:t>RIE based pillars</a:t>
            </a:r>
            <a:endParaRPr sz="1350" b="1">
              <a:solidFill>
                <a:srgbClr val="171717"/>
              </a:solidFill>
              <a:latin typeface="Source Sans Pro"/>
              <a:ea typeface="Source Sans Pro"/>
              <a:cs typeface="Source Sans Pro"/>
              <a:sym typeface="Source Sans Pro"/>
            </a:endParaRPr>
          </a:p>
        </p:txBody>
      </p:sp>
      <p:pic>
        <p:nvPicPr>
          <p:cNvPr id="241" name="Google Shape;241;p28"/>
          <p:cNvPicPr preferRelativeResize="0"/>
          <p:nvPr/>
        </p:nvPicPr>
        <p:blipFill rotWithShape="1">
          <a:blip r:embed="rId5">
            <a:alphaModFix/>
          </a:blip>
          <a:srcRect t="16701"/>
          <a:stretch/>
        </p:blipFill>
        <p:spPr>
          <a:xfrm>
            <a:off x="6777675" y="2724293"/>
            <a:ext cx="2162888" cy="1386956"/>
          </a:xfrm>
          <a:prstGeom prst="rect">
            <a:avLst/>
          </a:prstGeom>
          <a:noFill/>
          <a:ln>
            <a:noFill/>
          </a:ln>
        </p:spPr>
      </p:pic>
      <p:cxnSp>
        <p:nvCxnSpPr>
          <p:cNvPr id="242" name="Google Shape;242;p28"/>
          <p:cNvCxnSpPr/>
          <p:nvPr/>
        </p:nvCxnSpPr>
        <p:spPr>
          <a:xfrm rot="10800000" flipH="1">
            <a:off x="6859294" y="2820484"/>
            <a:ext cx="176625" cy="6075"/>
          </a:xfrm>
          <a:prstGeom prst="straightConnector1">
            <a:avLst/>
          </a:prstGeom>
          <a:noFill/>
          <a:ln w="28575" cap="flat" cmpd="sng">
            <a:solidFill>
              <a:schemeClr val="lt1"/>
            </a:solidFill>
            <a:prstDash val="solid"/>
            <a:round/>
            <a:headEnd type="none" w="med" len="med"/>
            <a:tailEnd type="none" w="med" len="med"/>
          </a:ln>
        </p:spPr>
      </p:cxnSp>
      <p:sp>
        <p:nvSpPr>
          <p:cNvPr id="243" name="Google Shape;243;p28"/>
          <p:cNvSpPr txBox="1"/>
          <p:nvPr/>
        </p:nvSpPr>
        <p:spPr>
          <a:xfrm>
            <a:off x="6760781" y="2762097"/>
            <a:ext cx="2253825" cy="346226"/>
          </a:xfrm>
          <a:prstGeom prst="rect">
            <a:avLst/>
          </a:prstGeom>
          <a:noFill/>
          <a:ln>
            <a:noFill/>
          </a:ln>
        </p:spPr>
        <p:txBody>
          <a:bodyPr spcFirstLastPara="1" wrap="square" lIns="68569" tIns="68569" rIns="68569" bIns="68569" anchor="t" anchorCtr="0">
            <a:spAutoFit/>
          </a:bodyPr>
          <a:lstStyle/>
          <a:p>
            <a:r>
              <a:rPr lang="en-US" sz="1350" b="1">
                <a:solidFill>
                  <a:schemeClr val="lt1"/>
                </a:solidFill>
                <a:latin typeface="Source Sans Pro"/>
                <a:ea typeface="Source Sans Pro"/>
                <a:cs typeface="Source Sans Pro"/>
                <a:sym typeface="Source Sans Pro"/>
              </a:rPr>
              <a:t>2um</a:t>
            </a:r>
            <a:endParaRPr sz="1350" b="1">
              <a:solidFill>
                <a:schemeClr val="lt1"/>
              </a:solidFill>
              <a:latin typeface="Source Sans Pro"/>
              <a:ea typeface="Source Sans Pro"/>
              <a:cs typeface="Source Sans Pro"/>
              <a:sym typeface="Source Sans Pro"/>
            </a:endParaRPr>
          </a:p>
        </p:txBody>
      </p:sp>
      <p:sp>
        <p:nvSpPr>
          <p:cNvPr id="15" name="Title 5">
            <a:extLst>
              <a:ext uri="{FF2B5EF4-FFF2-40B4-BE49-F238E27FC236}">
                <a16:creationId xmlns:a16="http://schemas.microsoft.com/office/drawing/2014/main" id="{B6805814-8A91-496A-8958-F5401D9A0969}"/>
              </a:ext>
            </a:extLst>
          </p:cNvPr>
          <p:cNvSpPr txBox="1">
            <a:spLocks/>
          </p:cNvSpPr>
          <p:nvPr/>
        </p:nvSpPr>
        <p:spPr>
          <a:xfrm>
            <a:off x="5419137" y="119643"/>
            <a:ext cx="5005670" cy="1077238"/>
          </a:xfrm>
          <a:prstGeom prst="rect">
            <a:avLst/>
          </a:prstGeom>
          <a:noFill/>
          <a:ln>
            <a:noFill/>
          </a:ln>
        </p:spPr>
        <p:txBody>
          <a:bodyPr spcFirstLastPara="1" vert="horz" wrap="square" lIns="0" tIns="0" rIns="0" bIns="0" rtlCol="0" anchor="t" anchorCtr="0">
            <a:noAutofit/>
          </a:bodyPr>
          <a:lstStyle>
            <a:lvl1pPr lvl="0" algn="l" defTabSz="685783" rtl="0" eaLnBrk="1" latinLnBrk="0" hangingPunct="1">
              <a:lnSpc>
                <a:spcPct val="90000"/>
              </a:lnSpc>
              <a:spcBef>
                <a:spcPts val="0"/>
              </a:spcBef>
              <a:spcAft>
                <a:spcPts val="0"/>
              </a:spcAft>
              <a:buClr>
                <a:schemeClr val="dk1"/>
              </a:buClr>
              <a:buSzPts val="1800"/>
              <a:buNone/>
              <a:defRPr sz="3300" kern="1200">
                <a:solidFill>
                  <a:schemeClr val="tx1"/>
                </a:solidFill>
                <a:latin typeface="+mj-lt"/>
                <a:ea typeface="+mj-ea"/>
                <a:cs typeface="+mj-c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en-US" dirty="0" err="1">
                <a:solidFill>
                  <a:schemeClr val="bg1"/>
                </a:solidFill>
              </a:rPr>
              <a:t>SiEM</a:t>
            </a:r>
            <a:r>
              <a:rPr lang="en-US" dirty="0">
                <a:solidFill>
                  <a:schemeClr val="bg1"/>
                </a:solidFill>
              </a:rPr>
              <a:t>: Overall project achievement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fontAlgn="ctr"/>
            <a:r>
              <a:rPr lang="en-GB" sz="2400" dirty="0"/>
              <a:t>Thin Silicon Sensors for Extreme Fluences</a:t>
            </a:r>
          </a:p>
          <a:p>
            <a:pPr marL="0" indent="0" fontAlgn="ctr">
              <a:buNone/>
            </a:pPr>
            <a:r>
              <a:rPr lang="en-GB" sz="1600" dirty="0"/>
              <a:t>Make Si sensors radiation tolerant by using a thin bulk, internal amplification and using a gain implant that would </a:t>
            </a:r>
            <a:r>
              <a:rPr lang="en-US" sz="1600" dirty="0"/>
              <a:t>withstand a factor of 50 higher fluences than what is presently available</a:t>
            </a:r>
            <a:r>
              <a:rPr lang="en-GB" sz="1600" dirty="0"/>
              <a:t>.  </a:t>
            </a:r>
            <a:endParaRPr lang="sl-SI" sz="1600" dirty="0"/>
          </a:p>
          <a:p>
            <a:pPr fontAlgn="ctr"/>
            <a:r>
              <a:rPr lang="en-GB" sz="2400" dirty="0"/>
              <a:t>The Silicon Electron Multiplier, a new approach to charge multiplication in solid state detectors</a:t>
            </a:r>
          </a:p>
          <a:p>
            <a:pPr marL="0" indent="0" fontAlgn="ctr">
              <a:buNone/>
            </a:pPr>
            <a:r>
              <a:rPr kumimoji="0" lang="en-GB" sz="1600" b="0" i="0" u="none" strike="noStrike" kern="1200" cap="none" spc="0" normalizeH="0" baseline="0" noProof="0" dirty="0">
                <a:ln>
                  <a:noFill/>
                </a:ln>
                <a:solidFill>
                  <a:srgbClr val="171A6C"/>
                </a:solidFill>
                <a:effectLst/>
                <a:uLnTx/>
                <a:uFillTx/>
                <a:latin typeface="Calibri" panose="020F0502020204030204"/>
                <a:ea typeface="+mn-ea"/>
                <a:cs typeface="+mn-cs"/>
              </a:rPr>
              <a:t>Make Si sensors radiation tolerant by a novel biasing method – electrodes embedded in silicon.</a:t>
            </a:r>
            <a:endParaRPr lang="en-US" sz="2400" dirty="0"/>
          </a:p>
          <a:p>
            <a:pPr fontAlgn="ctr"/>
            <a:r>
              <a:rPr lang="en-GB" sz="2400" b="1" dirty="0">
                <a:solidFill>
                  <a:srgbClr val="FF0000"/>
                </a:solidFill>
              </a:rPr>
              <a:t>Development of fine-sampling calorimeters with nanocomposite scintillating materials</a:t>
            </a:r>
          </a:p>
          <a:p>
            <a:pPr marL="0" indent="0" fontAlgn="ctr">
              <a:buNone/>
            </a:pPr>
            <a:r>
              <a:rPr lang="en-US" sz="1600" b="1" dirty="0">
                <a:solidFill>
                  <a:srgbClr val="FF0000"/>
                </a:solidFill>
              </a:rPr>
              <a:t>Develop a new generation of fine-sampling calorimeters that use innovative scintillating materials based on perovskite nanocrystals dispersed in a plastic matrix to form fast (~100ps) and radiation resistant (~1 </a:t>
            </a:r>
            <a:r>
              <a:rPr lang="en-US" sz="1600" b="1" dirty="0" err="1">
                <a:solidFill>
                  <a:srgbClr val="FF0000"/>
                </a:solidFill>
              </a:rPr>
              <a:t>MGy</a:t>
            </a:r>
            <a:r>
              <a:rPr lang="en-US" sz="1600" b="1" dirty="0">
                <a:solidFill>
                  <a:srgbClr val="FF0000"/>
                </a:solidFill>
              </a:rPr>
              <a:t>) scintillators. </a:t>
            </a:r>
            <a:endParaRPr lang="en-US" sz="2400" b="1" dirty="0">
              <a:solidFill>
                <a:srgbClr val="FF0000"/>
              </a:solidFill>
            </a:endParaRPr>
          </a:p>
          <a:p>
            <a:pPr fontAlgn="ctr"/>
            <a:r>
              <a:rPr lang="sl-SI" sz="2400" dirty="0"/>
              <a:t>W</a:t>
            </a:r>
            <a:r>
              <a:rPr lang="en-GB" sz="2400" dirty="0"/>
              <a:t>ireless Data Transfer for High-Energy Physics Applications</a:t>
            </a:r>
          </a:p>
          <a:p>
            <a:pPr marL="0" indent="0" fontAlgn="ctr">
              <a:buNone/>
            </a:pPr>
            <a:r>
              <a:rPr lang="en-US" sz="1600" dirty="0"/>
              <a:t>Develop mm-wave-based wireless communication as an alternative to optical and wired links in a HEP-like environment to reduce the material and optimize the read-out.</a:t>
            </a:r>
            <a:endParaRPr lang="sl-SI" sz="1600" dirty="0"/>
          </a:p>
          <a:p>
            <a:pPr fontAlgn="ctr"/>
            <a:endParaRPr lang="sl-SI" sz="2400" dirty="0"/>
          </a:p>
          <a:p>
            <a:pPr fontAlgn="ctr"/>
            <a:endParaRPr lang="sl-SI" sz="2400" dirty="0"/>
          </a:p>
          <a:p>
            <a:pPr fontAlgn="ctr"/>
            <a:endParaRPr lang="sl-SI" sz="2400" dirty="0"/>
          </a:p>
          <a:p>
            <a:pPr fontAlgn="ctr"/>
            <a:endParaRPr lang="sl-SI" sz="2400" dirty="0"/>
          </a:p>
          <a:p>
            <a:pPr marL="0" indent="0" fontAlgn="ctr">
              <a:buNone/>
            </a:pPr>
            <a:r>
              <a:rPr lang="sl-SI" sz="2400" dirty="0">
                <a:sym typeface="Wingdings" panose="05000000000000000000" pitchFamily="2" charset="2"/>
              </a:rPr>
              <a:t>					</a:t>
            </a:r>
            <a:endParaRPr lang="en-US" sz="2400" dirty="0"/>
          </a:p>
          <a:p>
            <a:pPr fontAlgn="ctr"/>
            <a:endParaRPr lang="en-US" sz="2400" dirty="0"/>
          </a:p>
          <a:p>
            <a:pPr marL="0" indent="0">
              <a:buNone/>
            </a:pPr>
            <a:endParaRPr lang="en-US" sz="2400" dirty="0"/>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7521D4-B6A2-402E-A085-C880F30EB62E}" type="datetime3">
              <a:rPr kumimoji="0" lang="en-US" sz="1100" b="0" i="0" u="none" strike="noStrike" kern="1200" cap="none" spc="0" normalizeH="0" baseline="0" noProof="0" smtClean="0">
                <a:ln>
                  <a:noFill/>
                </a:ln>
                <a:solidFill>
                  <a:srgbClr val="171A6C"/>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 May 2025</a:t>
            </a:fld>
            <a:endParaRPr kumimoji="0" lang="en-GB" sz="1100" b="0" i="0" u="none" strike="noStrike" kern="1200" cap="none" spc="0" normalizeH="0" baseline="0" noProof="0" dirty="0">
              <a:ln>
                <a:noFill/>
              </a:ln>
              <a:solidFill>
                <a:srgbClr val="171A6C"/>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4456CD-832E-41F2-9893-C7650CCC5376}" type="slidenum">
              <a:rPr kumimoji="0" lang="en-GB"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Title 5"/>
          <p:cNvSpPr>
            <a:spLocks noGrp="1"/>
          </p:cNvSpPr>
          <p:nvPr>
            <p:ph type="title"/>
          </p:nvPr>
        </p:nvSpPr>
        <p:spPr>
          <a:xfrm>
            <a:off x="6158395" y="123253"/>
            <a:ext cx="5005670" cy="1077238"/>
          </a:xfrm>
        </p:spPr>
        <p:txBody>
          <a:bodyPr/>
          <a:lstStyle/>
          <a:p>
            <a:r>
              <a:rPr lang="en-US" dirty="0"/>
              <a:t>P</a:t>
            </a:r>
            <a:r>
              <a:rPr lang="sl-SI" dirty="0" err="1"/>
              <a:t>roject</a:t>
            </a:r>
            <a:r>
              <a:rPr lang="en-US" dirty="0"/>
              <a:t>: </a:t>
            </a:r>
            <a:r>
              <a:rPr lang="en-US" dirty="0" err="1"/>
              <a:t>NanoCal</a:t>
            </a:r>
            <a:endParaRPr lang="en-US" dirty="0"/>
          </a:p>
        </p:txBody>
      </p:sp>
    </p:spTree>
    <p:extLst>
      <p:ext uri="{BB962C8B-B14F-4D97-AF65-F5344CB8AC3E}">
        <p14:creationId xmlns:p14="http://schemas.microsoft.com/office/powerpoint/2010/main" val="25968282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2" name="Title 1">
            <a:extLst>
              <a:ext uri="{FF2B5EF4-FFF2-40B4-BE49-F238E27FC236}">
                <a16:creationId xmlns:a16="http://schemas.microsoft.com/office/drawing/2014/main" id="{06D29A23-4063-D844-9BD5-31FCD97A0BC8}"/>
              </a:ext>
            </a:extLst>
          </p:cNvPr>
          <p:cNvSpPr>
            <a:spLocks noGrp="1"/>
          </p:cNvSpPr>
          <p:nvPr>
            <p:ph type="title"/>
          </p:nvPr>
        </p:nvSpPr>
        <p:spPr>
          <a:xfrm>
            <a:off x="5759997" y="-358187"/>
            <a:ext cx="3348507" cy="1789159"/>
          </a:xfrm>
        </p:spPr>
        <p:txBody>
          <a:bodyPr/>
          <a:lstStyle/>
          <a:p>
            <a:r>
              <a:rPr lang="en-US" dirty="0">
                <a:solidFill>
                  <a:schemeClr val="bg1"/>
                </a:solidFill>
              </a:rPr>
              <a:t>Nanomaterial composites (NCs)</a:t>
            </a:r>
          </a:p>
        </p:txBody>
      </p:sp>
      <p:sp>
        <p:nvSpPr>
          <p:cNvPr id="3" name="Slide Number Placeholder 2">
            <a:extLst>
              <a:ext uri="{FF2B5EF4-FFF2-40B4-BE49-F238E27FC236}">
                <a16:creationId xmlns:a16="http://schemas.microsoft.com/office/drawing/2014/main" id="{BB0484B0-89F7-FD4E-8005-0D54A807120B}"/>
              </a:ext>
            </a:extLst>
          </p:cNvPr>
          <p:cNvSpPr>
            <a:spLocks noGrp="1"/>
          </p:cNvSpPr>
          <p:nvPr>
            <p:ph type="sldNum" sz="quarter" idx="4"/>
          </p:nvPr>
        </p:nvSpPr>
        <p:spPr bwMode="auto">
          <a:xfrm>
            <a:off x="8651304" y="6587494"/>
            <a:ext cx="4572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r" defTabSz="914400" rtl="0" eaLnBrk="1" latinLnBrk="0" hangingPunct="1">
              <a:defRPr sz="1200" b="1" kern="1200">
                <a:solidFill>
                  <a:schemeClr val="tx1"/>
                </a:solidFill>
                <a:latin typeface="Helvetica"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0" fontAlgn="base" latinLnBrk="0" hangingPunct="0">
              <a:lnSpc>
                <a:spcPct val="100000"/>
              </a:lnSpc>
              <a:spcBef>
                <a:spcPct val="0"/>
              </a:spcBef>
              <a:spcAft>
                <a:spcPct val="0"/>
              </a:spcAft>
              <a:buClrTx/>
              <a:buSzTx/>
              <a:buFontTx/>
              <a:buNone/>
              <a:tabLst/>
              <a:defRPr/>
            </a:pPr>
            <a:fld id="{BD9701FC-0E0A-EF40-948A-377D169B81D3}" type="slidenum">
              <a:rPr lang="en-US" smtClean="0"/>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en-US" sz="1400" b="1" i="0" u="none" strike="noStrike" kern="1200" cap="none" spc="0" normalizeH="0" baseline="0" noProof="0" dirty="0">
              <a:ln>
                <a:noFill/>
              </a:ln>
              <a:solidFill>
                <a:srgbClr val="000000"/>
              </a:solidFill>
              <a:effectLst/>
              <a:uLnTx/>
              <a:uFillTx/>
              <a:latin typeface="Helvetica" charset="0"/>
              <a:ea typeface="ＭＳ Ｐゴシック" charset="0"/>
            </a:endParaRPr>
          </a:p>
        </p:txBody>
      </p:sp>
      <p:sp>
        <p:nvSpPr>
          <p:cNvPr id="13" name="Rectangle 12">
            <a:extLst>
              <a:ext uri="{FF2B5EF4-FFF2-40B4-BE49-F238E27FC236}">
                <a16:creationId xmlns:a16="http://schemas.microsoft.com/office/drawing/2014/main" id="{66280AC7-1BE8-604D-B5F0-A48CFA88E5D7}"/>
              </a:ext>
            </a:extLst>
          </p:cNvPr>
          <p:cNvSpPr/>
          <p:nvPr/>
        </p:nvSpPr>
        <p:spPr>
          <a:xfrm>
            <a:off x="4305433" y="1174701"/>
            <a:ext cx="4968552" cy="2308324"/>
          </a:xfrm>
          <a:prstGeom prst="rect">
            <a:avLst/>
          </a:prstGeom>
        </p:spPr>
        <p:txBody>
          <a:bodyPr wrap="square">
            <a:spAutoFit/>
          </a:bodyPr>
          <a:lstStyle/>
          <a:p>
            <a:pPr marL="0" marR="0" lvl="0" indent="0" algn="l" defTabSz="914400" rtl="0" eaLnBrk="0" fontAlgn="base" latinLnBrk="0" hangingPunct="0">
              <a:lnSpc>
                <a:spcPct val="100000"/>
              </a:lnSpc>
              <a:spcBef>
                <a:spcPts val="300"/>
              </a:spcBef>
              <a:spcAft>
                <a:spcPct val="0"/>
              </a:spcAft>
              <a:buClrTx/>
              <a:buSzTx/>
              <a:buFontTx/>
              <a:buNone/>
              <a:tabLst/>
              <a:defRPr/>
            </a:pPr>
            <a:r>
              <a:rPr kumimoji="0" lang="en-GB" b="0" i="0" u="none" strike="noStrike" kern="1200" cap="none" spc="0" normalizeH="0" baseline="0" noProof="0" dirty="0">
                <a:ln>
                  <a:noFill/>
                </a:ln>
                <a:solidFill>
                  <a:srgbClr val="000000"/>
                </a:solidFill>
                <a:effectLst/>
                <a:uLnTx/>
                <a:uFillTx/>
                <a:latin typeface="Helvetica" pitchFamily="2" charset="0"/>
                <a:ea typeface="ＭＳ Ｐゴシック" charset="0"/>
              </a:rPr>
              <a:t>Semiconductor nanostructures can be used as sensitizers/emitters for ultrafast, robust scintillators:</a:t>
            </a:r>
          </a:p>
          <a:p>
            <a:pPr marL="360000" marR="0" lvl="0" indent="-270000" algn="l" defTabSz="914400" rtl="0" eaLnBrk="0" fontAlgn="base" latinLnBrk="0" hangingPunct="0">
              <a:lnSpc>
                <a:spcPct val="100000"/>
              </a:lnSpc>
              <a:spcBef>
                <a:spcPts val="3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Helvetica" pitchFamily="2" charset="0"/>
                <a:ea typeface="ＭＳ Ｐゴシック" charset="0"/>
              </a:rPr>
              <a:t>Perovskite (ABX</a:t>
            </a:r>
            <a:r>
              <a:rPr kumimoji="0" lang="en-GB" sz="1600" b="0" i="0" u="none" strike="noStrike" kern="1200" cap="none" spc="0" normalizeH="0" baseline="-25000" noProof="0" dirty="0">
                <a:ln>
                  <a:noFill/>
                </a:ln>
                <a:solidFill>
                  <a:srgbClr val="000000"/>
                </a:solidFill>
                <a:effectLst/>
                <a:uLnTx/>
                <a:uFillTx/>
                <a:latin typeface="Helvetica" pitchFamily="2" charset="0"/>
                <a:ea typeface="ＭＳ Ｐゴシック" charset="0"/>
              </a:rPr>
              <a:t>3</a:t>
            </a:r>
            <a:r>
              <a:rPr kumimoji="0" lang="en-GB" sz="1600" b="0" i="0" u="none" strike="noStrike" kern="1200" cap="none" spc="0" normalizeH="0" baseline="0" noProof="0" dirty="0">
                <a:ln>
                  <a:noFill/>
                </a:ln>
                <a:solidFill>
                  <a:srgbClr val="000000"/>
                </a:solidFill>
                <a:effectLst/>
                <a:uLnTx/>
                <a:uFillTx/>
                <a:latin typeface="Helvetica" pitchFamily="2" charset="0"/>
                <a:ea typeface="ＭＳ Ｐゴシック" charset="0"/>
              </a:rPr>
              <a:t>) or chalcogenide (oxide, </a:t>
            </a:r>
            <a:r>
              <a:rPr kumimoji="0" lang="en-GB" sz="1600" b="0" i="0" u="none" strike="noStrike" kern="1200" cap="none" spc="0" normalizeH="0" baseline="0" noProof="0" dirty="0" err="1">
                <a:ln>
                  <a:noFill/>
                </a:ln>
                <a:solidFill>
                  <a:srgbClr val="000000"/>
                </a:solidFill>
                <a:effectLst/>
                <a:uLnTx/>
                <a:uFillTx/>
                <a:latin typeface="Helvetica" pitchFamily="2" charset="0"/>
                <a:ea typeface="ＭＳ Ｐゴシック" charset="0"/>
              </a:rPr>
              <a:t>sulfide</a:t>
            </a:r>
            <a:r>
              <a:rPr kumimoji="0" lang="en-GB" sz="1600" b="0" i="0" u="none" strike="noStrike" kern="1200" cap="none" spc="0" normalizeH="0" baseline="0" noProof="0" dirty="0">
                <a:ln>
                  <a:noFill/>
                </a:ln>
                <a:solidFill>
                  <a:srgbClr val="000000"/>
                </a:solidFill>
                <a:effectLst/>
                <a:uLnTx/>
                <a:uFillTx/>
                <a:latin typeface="Helvetica" pitchFamily="2" charset="0"/>
                <a:ea typeface="ＭＳ Ｐゴシック" charset="0"/>
              </a:rPr>
              <a:t>) nanocrystals</a:t>
            </a:r>
          </a:p>
          <a:p>
            <a:pPr marL="360000" marR="0" lvl="1" indent="-270000" algn="l" defTabSz="914400" rtl="0" eaLnBrk="0" fontAlgn="base" latinLnBrk="0" hangingPunct="0">
              <a:lnSpc>
                <a:spcPct val="100000"/>
              </a:lnSpc>
              <a:spcBef>
                <a:spcPts val="3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Helvetica" pitchFamily="2" charset="0"/>
                <a:ea typeface="ＭＳ Ｐゴシック" charset="0"/>
              </a:rPr>
              <a:t>Cast with polymer or glass matrix</a:t>
            </a:r>
          </a:p>
          <a:p>
            <a:pPr marL="360000" marR="0" lvl="1" indent="-270000" algn="l" defTabSz="914400" rtl="0" eaLnBrk="0" fontAlgn="base" latinLnBrk="0" hangingPunct="0">
              <a:lnSpc>
                <a:spcPct val="100000"/>
              </a:lnSpc>
              <a:spcBef>
                <a:spcPts val="3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Helvetica" pitchFamily="2" charset="0"/>
                <a:ea typeface="ＭＳ Ｐゴシック" charset="0"/>
              </a:rPr>
              <a:t>Decay times down to O(100 </a:t>
            </a:r>
            <a:r>
              <a:rPr kumimoji="0" lang="en-GB" sz="1600" b="0" i="0" u="none" strike="noStrike" kern="1200" cap="none" spc="0" normalizeH="0" baseline="0" noProof="0" dirty="0" err="1">
                <a:ln>
                  <a:noFill/>
                </a:ln>
                <a:solidFill>
                  <a:srgbClr val="000000"/>
                </a:solidFill>
                <a:effectLst/>
                <a:uLnTx/>
                <a:uFillTx/>
                <a:latin typeface="Helvetica" pitchFamily="2" charset="0"/>
                <a:ea typeface="ＭＳ Ｐゴシック" charset="0"/>
              </a:rPr>
              <a:t>ps</a:t>
            </a:r>
            <a:r>
              <a:rPr kumimoji="0" lang="en-GB" sz="1600" b="0" i="0" u="none" strike="noStrike" kern="1200" cap="none" spc="0" normalizeH="0" baseline="0" noProof="0" dirty="0">
                <a:ln>
                  <a:noFill/>
                </a:ln>
                <a:solidFill>
                  <a:srgbClr val="000000"/>
                </a:solidFill>
                <a:effectLst/>
                <a:uLnTx/>
                <a:uFillTx/>
                <a:latin typeface="Helvetica" pitchFamily="2" charset="0"/>
                <a:ea typeface="ＭＳ Ｐゴシック" charset="0"/>
              </a:rPr>
              <a:t>)</a:t>
            </a:r>
          </a:p>
          <a:p>
            <a:pPr marL="360000" marR="0" lvl="1" indent="-270000" algn="l" defTabSz="914400" rtl="0" eaLnBrk="0" fontAlgn="base" latinLnBrk="0" hangingPunct="0">
              <a:lnSpc>
                <a:spcPct val="100000"/>
              </a:lnSpc>
              <a:spcBef>
                <a:spcPts val="300"/>
              </a:spcBef>
              <a:spcAft>
                <a:spcPct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srgbClr val="000000"/>
                </a:solidFill>
                <a:effectLst/>
                <a:uLnTx/>
                <a:uFillTx/>
                <a:latin typeface="Helvetica" pitchFamily="2" charset="0"/>
                <a:ea typeface="ＭＳ Ｐゴシック" charset="0"/>
              </a:rPr>
              <a:t>Radiation hard to O(1 </a:t>
            </a:r>
            <a:r>
              <a:rPr kumimoji="0" lang="en-GB" sz="1600" b="0" i="0" u="none" strike="noStrike" kern="1200" cap="none" spc="0" normalizeH="0" baseline="0" noProof="0" dirty="0" err="1">
                <a:ln>
                  <a:noFill/>
                </a:ln>
                <a:solidFill>
                  <a:srgbClr val="000000"/>
                </a:solidFill>
                <a:effectLst/>
                <a:uLnTx/>
                <a:uFillTx/>
                <a:latin typeface="Helvetica" pitchFamily="2" charset="0"/>
                <a:ea typeface="ＭＳ Ｐゴシック" charset="0"/>
              </a:rPr>
              <a:t>MGy</a:t>
            </a:r>
            <a:r>
              <a:rPr kumimoji="0" lang="en-GB" sz="1600" b="0" i="0" u="none" strike="noStrike" kern="1200" cap="none" spc="0" normalizeH="0" baseline="0" noProof="0" dirty="0">
                <a:ln>
                  <a:noFill/>
                </a:ln>
                <a:solidFill>
                  <a:srgbClr val="000000"/>
                </a:solidFill>
                <a:effectLst/>
                <a:uLnTx/>
                <a:uFillTx/>
                <a:latin typeface="Helvetica" pitchFamily="2" charset="0"/>
                <a:ea typeface="ＭＳ Ｐゴシック" charset="0"/>
              </a:rPr>
              <a:t>)</a:t>
            </a:r>
          </a:p>
        </p:txBody>
      </p:sp>
      <p:sp>
        <p:nvSpPr>
          <p:cNvPr id="4" name="Rectangle 3">
            <a:extLst>
              <a:ext uri="{FF2B5EF4-FFF2-40B4-BE49-F238E27FC236}">
                <a16:creationId xmlns:a16="http://schemas.microsoft.com/office/drawing/2014/main" id="{B1D35C20-44B9-0045-B462-1B4629972959}"/>
              </a:ext>
            </a:extLst>
          </p:cNvPr>
          <p:cNvSpPr/>
          <p:nvPr/>
        </p:nvSpPr>
        <p:spPr>
          <a:xfrm>
            <a:off x="133262" y="4125626"/>
            <a:ext cx="5688632" cy="2769989"/>
          </a:xfrm>
          <a:prstGeom prst="rect">
            <a:avLst/>
          </a:prstGeom>
        </p:spPr>
        <p:txBody>
          <a:bodyPr wrap="square">
            <a:spAutoFit/>
          </a:bodyPr>
          <a:lstStyle/>
          <a:p>
            <a:pPr marL="0" marR="0" lvl="0" indent="0" algn="l" defTabSz="914400" rtl="0" eaLnBrk="0" fontAlgn="base" latinLnBrk="0" hangingPunct="0">
              <a:lnSpc>
                <a:spcPct val="100000"/>
              </a:lnSpc>
              <a:spcBef>
                <a:spcPts val="120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Helvetica"/>
                <a:ea typeface="ＭＳ Ｐゴシック" charset="0"/>
                <a:cs typeface="Helvetica"/>
              </a:rPr>
              <a:t>Despite promise, </a:t>
            </a:r>
            <a:r>
              <a:rPr kumimoji="0" lang="en-US" sz="1600" b="1" i="0" u="none" strike="noStrike" kern="1200" cap="none" spc="0" normalizeH="0" baseline="0" noProof="0" dirty="0">
                <a:ln>
                  <a:noFill/>
                </a:ln>
                <a:solidFill>
                  <a:srgbClr val="000000"/>
                </a:solidFill>
                <a:effectLst/>
                <a:uLnTx/>
                <a:uFillTx/>
                <a:latin typeface="Helvetica"/>
                <a:ea typeface="ＭＳ Ｐゴシック" charset="0"/>
                <a:cs typeface="Helvetica"/>
              </a:rPr>
              <a:t>applications in HEP have received little attention to date</a:t>
            </a:r>
          </a:p>
          <a:p>
            <a:pPr marL="0" marR="0" lvl="0" indent="0" algn="l" defTabSz="914400" rtl="0" eaLnBrk="0" fontAlgn="base" latinLnBrk="0" hangingPunct="0">
              <a:lnSpc>
                <a:spcPct val="100000"/>
              </a:lnSpc>
              <a:spcBef>
                <a:spcPts val="120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Helvetica"/>
                <a:ea typeface="ＭＳ Ｐゴシック" charset="0"/>
                <a:cs typeface="Helvetica"/>
              </a:rPr>
              <a:t>No attempt yet to build a </a:t>
            </a:r>
            <a:r>
              <a:rPr kumimoji="0" lang="en-US" sz="1600" b="1" i="0" u="none" strike="noStrike" kern="1200" cap="none" spc="0" normalizeH="0" baseline="0" noProof="0" dirty="0">
                <a:ln>
                  <a:noFill/>
                </a:ln>
                <a:solidFill>
                  <a:srgbClr val="000000"/>
                </a:solidFill>
                <a:effectLst/>
                <a:uLnTx/>
                <a:uFillTx/>
                <a:latin typeface="Helvetica"/>
                <a:ea typeface="ＭＳ Ｐゴシック" charset="0"/>
                <a:cs typeface="Helvetica"/>
              </a:rPr>
              <a:t>real calorimeter with NC scintillator </a:t>
            </a:r>
            <a:r>
              <a:rPr kumimoji="0" lang="en-US" sz="1600" b="0" i="0" u="none" strike="noStrike" kern="1200" cap="none" spc="0" normalizeH="0" baseline="0" noProof="0" dirty="0">
                <a:ln>
                  <a:noFill/>
                </a:ln>
                <a:solidFill>
                  <a:srgbClr val="000000"/>
                </a:solidFill>
                <a:effectLst/>
                <a:uLnTx/>
                <a:uFillTx/>
                <a:latin typeface="Helvetica"/>
                <a:ea typeface="ＭＳ Ｐゴシック" charset="0"/>
                <a:cs typeface="Helvetica"/>
              </a:rPr>
              <a:t>and </a:t>
            </a:r>
            <a:r>
              <a:rPr kumimoji="0" lang="en-US" sz="1600" b="1" i="0" u="none" strike="noStrike" kern="1200" cap="none" spc="0" normalizeH="0" baseline="0" noProof="0" dirty="0">
                <a:ln>
                  <a:noFill/>
                </a:ln>
                <a:solidFill>
                  <a:srgbClr val="000000"/>
                </a:solidFill>
                <a:effectLst/>
                <a:uLnTx/>
                <a:uFillTx/>
                <a:latin typeface="Helvetica"/>
                <a:ea typeface="ＭＳ Ｐゴシック" charset="0"/>
                <a:cs typeface="Helvetica"/>
              </a:rPr>
              <a:t>test it with high-energy beams</a:t>
            </a:r>
          </a:p>
          <a:p>
            <a:pPr marL="0" marR="0" lvl="0" indent="0" algn="l" defTabSz="914400" rtl="0" eaLnBrk="0" fontAlgn="base" latinLnBrk="0" hangingPunct="0">
              <a:lnSpc>
                <a:spcPct val="100000"/>
              </a:lnSpc>
              <a:spcBef>
                <a:spcPts val="1200"/>
              </a:spcBef>
              <a:spcAft>
                <a:spcPct val="0"/>
              </a:spcAft>
              <a:buClrTx/>
              <a:buSzTx/>
              <a:buFontTx/>
              <a:buNone/>
              <a:tabLst/>
              <a:defRPr/>
            </a:pPr>
            <a:r>
              <a:rPr kumimoji="0" lang="en-US" sz="1600" b="0" i="0" u="none" strike="noStrike" kern="1200" cap="none" spc="0" normalizeH="0" baseline="0" noProof="0" dirty="0" err="1">
                <a:ln>
                  <a:noFill/>
                </a:ln>
                <a:solidFill>
                  <a:srgbClr val="000000"/>
                </a:solidFill>
                <a:effectLst/>
                <a:uLnTx/>
                <a:uFillTx/>
                <a:latin typeface="Helvetica"/>
                <a:ea typeface="ＭＳ Ｐゴシック" charset="0"/>
                <a:cs typeface="Helvetica"/>
              </a:rPr>
              <a:t>Shashlyk</a:t>
            </a:r>
            <a:r>
              <a:rPr kumimoji="0" lang="en-US" sz="1600" b="0" i="0" u="none" strike="noStrike" kern="1200" cap="none" spc="0" normalizeH="0" baseline="0" noProof="0" dirty="0">
                <a:ln>
                  <a:noFill/>
                </a:ln>
                <a:solidFill>
                  <a:srgbClr val="000000"/>
                </a:solidFill>
                <a:effectLst/>
                <a:uLnTx/>
                <a:uFillTx/>
                <a:latin typeface="Helvetica"/>
                <a:ea typeface="ＭＳ Ｐゴシック" charset="0"/>
                <a:cs typeface="Helvetica"/>
              </a:rPr>
              <a:t> design naturally ideal as a test platform:</a:t>
            </a:r>
          </a:p>
          <a:p>
            <a:pPr marL="360000" marR="0" lvl="0" indent="-270000" algn="l" defTabSz="914400" rtl="0" eaLnBrk="0" fontAlgn="base" latinLnBrk="0" hangingPunct="0">
              <a:lnSpc>
                <a:spcPct val="100000"/>
              </a:lnSpc>
              <a:spcBef>
                <a:spcPts val="60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Helvetica"/>
                <a:ea typeface="ＭＳ Ｐゴシック" charset="0"/>
                <a:cs typeface="Helvetica"/>
              </a:rPr>
              <a:t>Easy to construct a </a:t>
            </a:r>
            <a:r>
              <a:rPr kumimoji="0" lang="en-US" sz="1600" b="0" i="0" u="none" strike="noStrike" kern="1200" cap="none" spc="0" normalizeH="0" baseline="0" noProof="0" dirty="0" err="1">
                <a:ln>
                  <a:noFill/>
                </a:ln>
                <a:solidFill>
                  <a:srgbClr val="000000"/>
                </a:solidFill>
                <a:effectLst/>
                <a:uLnTx/>
                <a:uFillTx/>
                <a:latin typeface="Helvetica"/>
                <a:ea typeface="ＭＳ Ｐゴシック" charset="0"/>
                <a:cs typeface="Helvetica"/>
              </a:rPr>
              <a:t>shashlyk</a:t>
            </a:r>
            <a:r>
              <a:rPr kumimoji="0" lang="en-US" sz="1600" b="0" i="0" u="none" strike="noStrike" kern="1200" cap="none" spc="0" normalizeH="0" baseline="0" noProof="0" dirty="0">
                <a:ln>
                  <a:noFill/>
                </a:ln>
                <a:solidFill>
                  <a:srgbClr val="000000"/>
                </a:solidFill>
                <a:effectLst/>
                <a:uLnTx/>
                <a:uFillTx/>
                <a:latin typeface="Helvetica"/>
                <a:ea typeface="ＭＳ Ｐゴシック" charset="0"/>
                <a:cs typeface="Helvetica"/>
              </a:rPr>
              <a:t> calorimeter with very fine sampling</a:t>
            </a:r>
          </a:p>
          <a:p>
            <a:pPr marL="360000" marR="0" lvl="0" indent="-270000" algn="l" defTabSz="914400" rtl="0" eaLnBrk="0" fontAlgn="base" latinLnBrk="0" hangingPunct="0">
              <a:lnSpc>
                <a:spcPct val="100000"/>
              </a:lnSpc>
              <a:spcBef>
                <a:spcPts val="600"/>
              </a:spcBef>
              <a:spcAft>
                <a:spcPct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0000"/>
                </a:solidFill>
                <a:effectLst/>
                <a:uLnTx/>
                <a:uFillTx/>
                <a:latin typeface="Helvetica"/>
                <a:ea typeface="ＭＳ Ｐゴシック" charset="0"/>
                <a:cs typeface="Helvetica"/>
              </a:rPr>
              <a:t>Primary scintillator and WLS materials required: both can be optimized using NC technology</a:t>
            </a:r>
          </a:p>
        </p:txBody>
      </p:sp>
      <p:pic>
        <p:nvPicPr>
          <p:cNvPr id="9" name="Picture 8">
            <a:extLst>
              <a:ext uri="{FF2B5EF4-FFF2-40B4-BE49-F238E27FC236}">
                <a16:creationId xmlns:a16="http://schemas.microsoft.com/office/drawing/2014/main" id="{BAA82D32-6339-504D-9A5F-A7C56420B137}"/>
              </a:ext>
            </a:extLst>
          </p:cNvPr>
          <p:cNvPicPr>
            <a:picLocks noChangeAspect="1"/>
          </p:cNvPicPr>
          <p:nvPr/>
        </p:nvPicPr>
        <p:blipFill>
          <a:blip r:embed="rId3"/>
          <a:stretch>
            <a:fillRect/>
          </a:stretch>
        </p:blipFill>
        <p:spPr>
          <a:xfrm>
            <a:off x="5940152" y="3385525"/>
            <a:ext cx="2923539" cy="2635763"/>
          </a:xfrm>
          <a:prstGeom prst="rect">
            <a:avLst/>
          </a:prstGeom>
        </p:spPr>
      </p:pic>
      <p:sp>
        <p:nvSpPr>
          <p:cNvPr id="5" name="TextBox 4">
            <a:extLst>
              <a:ext uri="{FF2B5EF4-FFF2-40B4-BE49-F238E27FC236}">
                <a16:creationId xmlns:a16="http://schemas.microsoft.com/office/drawing/2014/main" id="{76029C49-B57F-1C47-B47F-4C7279DD4307}"/>
              </a:ext>
            </a:extLst>
          </p:cNvPr>
          <p:cNvSpPr txBox="1"/>
          <p:nvPr/>
        </p:nvSpPr>
        <p:spPr>
          <a:xfrm>
            <a:off x="6105777" y="6084585"/>
            <a:ext cx="2592288" cy="584775"/>
          </a:xfrm>
          <a:prstGeom prst="rect">
            <a:avLst/>
          </a:prstGeom>
          <a:noFill/>
        </p:spPr>
        <p:txBody>
          <a:bodyPr wrap="square" rtlCol="0">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A365"/>
                </a:solidFill>
                <a:effectLst/>
                <a:uLnTx/>
                <a:uFillTx/>
                <a:latin typeface="Helvetica"/>
                <a:ea typeface="ＭＳ Ｐゴシック" charset="0"/>
                <a:cs typeface="Helvetica"/>
              </a:rPr>
              <a:t>KOPIO/PANDA design</a:t>
            </a:r>
          </a:p>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A365"/>
                </a:solidFill>
                <a:effectLst/>
                <a:uLnTx/>
                <a:uFillTx/>
                <a:latin typeface="Helvetica"/>
                <a:ea typeface="ＭＳ Ｐゴシック" charset="0"/>
                <a:cs typeface="Helvetica"/>
              </a:rPr>
              <a:t>Fine-sampling </a:t>
            </a:r>
            <a:r>
              <a:rPr kumimoji="0" lang="en-US" sz="1600" b="1" i="0" u="none" strike="noStrike" kern="1200" cap="none" spc="0" normalizeH="0" baseline="0" noProof="0" dirty="0" err="1">
                <a:ln>
                  <a:noFill/>
                </a:ln>
                <a:solidFill>
                  <a:srgbClr val="00A365"/>
                </a:solidFill>
                <a:effectLst/>
                <a:uLnTx/>
                <a:uFillTx/>
                <a:latin typeface="Helvetica"/>
                <a:ea typeface="ＭＳ Ｐゴシック" charset="0"/>
                <a:cs typeface="Helvetica"/>
              </a:rPr>
              <a:t>shashlyk</a:t>
            </a:r>
            <a:endParaRPr kumimoji="0" lang="en-US" sz="1600" b="1" i="0" u="none" strike="noStrike" kern="1200" cap="none" spc="0" normalizeH="0" baseline="0" noProof="0" dirty="0">
              <a:ln>
                <a:noFill/>
              </a:ln>
              <a:solidFill>
                <a:srgbClr val="00A365"/>
              </a:solidFill>
              <a:effectLst/>
              <a:uLnTx/>
              <a:uFillTx/>
              <a:latin typeface="Helvetica"/>
              <a:ea typeface="ＭＳ Ｐゴシック" charset="0"/>
              <a:cs typeface="Helvetica"/>
            </a:endParaRPr>
          </a:p>
        </p:txBody>
      </p:sp>
      <p:pic>
        <p:nvPicPr>
          <p:cNvPr id="7" name="Picture 6">
            <a:extLst>
              <a:ext uri="{FF2B5EF4-FFF2-40B4-BE49-F238E27FC236}">
                <a16:creationId xmlns:a16="http://schemas.microsoft.com/office/drawing/2014/main" id="{8278B664-0F7D-0348-A4A3-875376DFD4A5}"/>
              </a:ext>
            </a:extLst>
          </p:cNvPr>
          <p:cNvPicPr>
            <a:picLocks noChangeAspect="1"/>
          </p:cNvPicPr>
          <p:nvPr/>
        </p:nvPicPr>
        <p:blipFill>
          <a:blip r:embed="rId4"/>
          <a:stretch>
            <a:fillRect/>
          </a:stretch>
        </p:blipFill>
        <p:spPr>
          <a:xfrm>
            <a:off x="107504" y="1358830"/>
            <a:ext cx="1983041" cy="2644055"/>
          </a:xfrm>
          <a:prstGeom prst="rect">
            <a:avLst/>
          </a:prstGeom>
        </p:spPr>
      </p:pic>
      <p:pic>
        <p:nvPicPr>
          <p:cNvPr id="12" name="Picture 11">
            <a:extLst>
              <a:ext uri="{FF2B5EF4-FFF2-40B4-BE49-F238E27FC236}">
                <a16:creationId xmlns:a16="http://schemas.microsoft.com/office/drawing/2014/main" id="{58BD9F0E-393A-8E4E-98B3-EBDF45C07D68}"/>
              </a:ext>
            </a:extLst>
          </p:cNvPr>
          <p:cNvPicPr>
            <a:picLocks noChangeAspect="1"/>
          </p:cNvPicPr>
          <p:nvPr/>
        </p:nvPicPr>
        <p:blipFill>
          <a:blip r:embed="rId5"/>
          <a:stretch>
            <a:fillRect/>
          </a:stretch>
        </p:blipFill>
        <p:spPr>
          <a:xfrm>
            <a:off x="2246251" y="1358829"/>
            <a:ext cx="1987174" cy="2644055"/>
          </a:xfrm>
          <a:prstGeom prst="rect">
            <a:avLst/>
          </a:prstGeom>
        </p:spPr>
      </p:pic>
    </p:spTree>
    <p:extLst>
      <p:ext uri="{BB962C8B-B14F-4D97-AF65-F5344CB8AC3E}">
        <p14:creationId xmlns:p14="http://schemas.microsoft.com/office/powerpoint/2010/main" val="32424214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390777" y="68211"/>
            <a:ext cx="4402012" cy="1025761"/>
          </a:xfrm>
          <a:prstGeom prst="rect">
            <a:avLst/>
          </a:prstGeom>
        </p:spPr>
        <p:txBody>
          <a:bodyPr vert="horz" wrap="square" lIns="0" tIns="10001" rIns="0" bIns="0" rtlCol="0" anchor="ctr">
            <a:spAutoFit/>
          </a:bodyPr>
          <a:lstStyle/>
          <a:p>
            <a:pPr marL="9525">
              <a:lnSpc>
                <a:spcPct val="100000"/>
              </a:lnSpc>
              <a:spcBef>
                <a:spcPts val="79"/>
              </a:spcBef>
            </a:pPr>
            <a:r>
              <a:rPr spc="8" dirty="0"/>
              <a:t>NC </a:t>
            </a:r>
            <a:r>
              <a:rPr spc="-4" dirty="0"/>
              <a:t>scintillators </a:t>
            </a:r>
            <a:r>
              <a:rPr spc="8" dirty="0"/>
              <a:t>and </a:t>
            </a:r>
            <a:r>
              <a:rPr dirty="0"/>
              <a:t>shashlyk</a:t>
            </a:r>
            <a:r>
              <a:rPr spc="-79" dirty="0"/>
              <a:t> </a:t>
            </a:r>
            <a:r>
              <a:rPr dirty="0"/>
              <a:t>calorimetry</a:t>
            </a:r>
          </a:p>
        </p:txBody>
      </p:sp>
      <p:sp>
        <p:nvSpPr>
          <p:cNvPr id="3" name="object 3"/>
          <p:cNvSpPr/>
          <p:nvPr/>
        </p:nvSpPr>
        <p:spPr>
          <a:xfrm>
            <a:off x="7408069" y="5235235"/>
            <a:ext cx="1050131" cy="571347"/>
          </a:xfrm>
          <a:prstGeom prst="rect">
            <a:avLst/>
          </a:prstGeom>
          <a:blipFill>
            <a:blip r:embed="rId2" cstate="print"/>
            <a:stretch>
              <a:fillRect/>
            </a:stretch>
          </a:blipFill>
        </p:spPr>
        <p:txBody>
          <a:bodyPr wrap="square" lIns="0" tIns="0" rIns="0" bIns="0" rtlCol="0"/>
          <a:lstStyle/>
          <a:p>
            <a:endParaRPr sz="1350"/>
          </a:p>
        </p:txBody>
      </p:sp>
      <p:sp>
        <p:nvSpPr>
          <p:cNvPr id="4" name="object 4"/>
          <p:cNvSpPr txBox="1"/>
          <p:nvPr/>
        </p:nvSpPr>
        <p:spPr>
          <a:xfrm>
            <a:off x="104775" y="1376601"/>
            <a:ext cx="3402330" cy="3959513"/>
          </a:xfrm>
          <a:prstGeom prst="rect">
            <a:avLst/>
          </a:prstGeom>
        </p:spPr>
        <p:txBody>
          <a:bodyPr vert="horz" wrap="square" lIns="0" tIns="11906" rIns="0" bIns="0" rtlCol="0">
            <a:spAutoFit/>
          </a:bodyPr>
          <a:lstStyle/>
          <a:p>
            <a:pPr marL="19050" marR="13335">
              <a:spcBef>
                <a:spcPts val="94"/>
              </a:spcBef>
            </a:pPr>
            <a:r>
              <a:rPr sz="1500" b="1" dirty="0">
                <a:latin typeface="Arial"/>
                <a:cs typeface="Arial"/>
              </a:rPr>
              <a:t>NanoCal </a:t>
            </a:r>
            <a:r>
              <a:rPr sz="1500" b="1" spc="-4" dirty="0">
                <a:latin typeface="Arial"/>
                <a:cs typeface="Arial"/>
              </a:rPr>
              <a:t>shashlyk </a:t>
            </a:r>
            <a:r>
              <a:rPr sz="1500" b="1" dirty="0">
                <a:latin typeface="Arial"/>
                <a:cs typeface="Arial"/>
              </a:rPr>
              <a:t>platform adapted  </a:t>
            </a:r>
            <a:r>
              <a:rPr sz="1500" b="1" spc="8" dirty="0">
                <a:latin typeface="Arial"/>
                <a:cs typeface="Arial"/>
              </a:rPr>
              <a:t>from </a:t>
            </a:r>
            <a:r>
              <a:rPr sz="1500" b="1" spc="-30" dirty="0">
                <a:latin typeface="Arial"/>
                <a:cs typeface="Arial"/>
              </a:rPr>
              <a:t>PANDA </a:t>
            </a:r>
            <a:r>
              <a:rPr sz="1500" b="1" spc="-8" dirty="0">
                <a:latin typeface="Arial"/>
                <a:cs typeface="Arial"/>
              </a:rPr>
              <a:t>forward </a:t>
            </a:r>
            <a:r>
              <a:rPr sz="1500" b="1" spc="15" dirty="0">
                <a:latin typeface="Arial"/>
                <a:cs typeface="Arial"/>
              </a:rPr>
              <a:t>EM</a:t>
            </a:r>
            <a:r>
              <a:rPr sz="1500" b="1" spc="-101" dirty="0">
                <a:latin typeface="Arial"/>
                <a:cs typeface="Arial"/>
              </a:rPr>
              <a:t> </a:t>
            </a:r>
            <a:r>
              <a:rPr sz="1500" b="1" spc="-4" dirty="0">
                <a:latin typeface="Arial"/>
                <a:cs typeface="Arial"/>
              </a:rPr>
              <a:t>calorimeter:</a:t>
            </a:r>
            <a:endParaRPr sz="1500">
              <a:latin typeface="Arial"/>
              <a:cs typeface="Arial"/>
            </a:endParaRPr>
          </a:p>
          <a:p>
            <a:pPr marL="190500" indent="-171926">
              <a:spcBef>
                <a:spcPts val="439"/>
              </a:spcBef>
              <a:buChar char="•"/>
              <a:tabLst>
                <a:tab pos="190500" algn="l"/>
                <a:tab pos="190976" algn="l"/>
              </a:tabLst>
            </a:pPr>
            <a:r>
              <a:rPr sz="1350" spc="-23" dirty="0">
                <a:latin typeface="Arial"/>
                <a:cs typeface="Arial"/>
              </a:rPr>
              <a:t>Very </a:t>
            </a:r>
            <a:r>
              <a:rPr sz="1350" spc="-8" dirty="0">
                <a:latin typeface="Arial"/>
                <a:cs typeface="Arial"/>
              </a:rPr>
              <a:t>fine</a:t>
            </a:r>
            <a:r>
              <a:rPr sz="1350" spc="30" dirty="0">
                <a:latin typeface="Arial"/>
                <a:cs typeface="Arial"/>
              </a:rPr>
              <a:t> </a:t>
            </a:r>
            <a:r>
              <a:rPr sz="1350" dirty="0">
                <a:latin typeface="Arial"/>
                <a:cs typeface="Arial"/>
              </a:rPr>
              <a:t>sampling</a:t>
            </a:r>
            <a:endParaRPr sz="1350">
              <a:latin typeface="Arial"/>
              <a:cs typeface="Arial"/>
            </a:endParaRPr>
          </a:p>
          <a:p>
            <a:pPr marL="431006">
              <a:spcBef>
                <a:spcPts val="236"/>
              </a:spcBef>
            </a:pPr>
            <a:r>
              <a:rPr sz="1350" spc="-4" dirty="0">
                <a:latin typeface="Arial"/>
                <a:cs typeface="Arial"/>
              </a:rPr>
              <a:t>0.3 </a:t>
            </a:r>
            <a:r>
              <a:rPr sz="1350" dirty="0">
                <a:latin typeface="Arial"/>
                <a:cs typeface="Arial"/>
              </a:rPr>
              <a:t>mm </a:t>
            </a:r>
            <a:r>
              <a:rPr sz="1350" spc="-4" dirty="0">
                <a:latin typeface="Arial"/>
                <a:cs typeface="Arial"/>
              </a:rPr>
              <a:t>Pb/1.6 </a:t>
            </a:r>
            <a:r>
              <a:rPr sz="1350" dirty="0">
                <a:latin typeface="Arial"/>
                <a:cs typeface="Arial"/>
              </a:rPr>
              <a:t>mm</a:t>
            </a:r>
            <a:r>
              <a:rPr sz="1350" spc="-30" dirty="0">
                <a:latin typeface="Arial"/>
                <a:cs typeface="Arial"/>
              </a:rPr>
              <a:t> </a:t>
            </a:r>
            <a:r>
              <a:rPr sz="1350" spc="-4" dirty="0">
                <a:latin typeface="Arial"/>
                <a:cs typeface="Arial"/>
              </a:rPr>
              <a:t>scintillator</a:t>
            </a:r>
            <a:endParaRPr sz="1350">
              <a:latin typeface="Arial"/>
              <a:cs typeface="Arial"/>
            </a:endParaRPr>
          </a:p>
          <a:p>
            <a:pPr marL="190500" marR="1001554" indent="-190500">
              <a:lnSpc>
                <a:spcPct val="114700"/>
              </a:lnSpc>
              <a:spcBef>
                <a:spcPts val="225"/>
              </a:spcBef>
              <a:buChar char="•"/>
              <a:tabLst>
                <a:tab pos="190500" algn="l"/>
                <a:tab pos="190976" algn="l"/>
              </a:tabLst>
            </a:pPr>
            <a:r>
              <a:rPr sz="1350" spc="4" dirty="0">
                <a:latin typeface="Arial"/>
                <a:cs typeface="Arial"/>
              </a:rPr>
              <a:t>ISMA </a:t>
            </a:r>
            <a:r>
              <a:rPr sz="1350" spc="-4" dirty="0">
                <a:latin typeface="Arial"/>
                <a:cs typeface="Arial"/>
              </a:rPr>
              <a:t>UPS-923A scintillator  </a:t>
            </a:r>
            <a:r>
              <a:rPr sz="1350" spc="-11" dirty="0">
                <a:latin typeface="Arial"/>
                <a:cs typeface="Arial"/>
              </a:rPr>
              <a:t>2% </a:t>
            </a:r>
            <a:r>
              <a:rPr sz="1350" spc="4" dirty="0">
                <a:latin typeface="Arial"/>
                <a:cs typeface="Arial"/>
              </a:rPr>
              <a:t>PTP </a:t>
            </a:r>
            <a:r>
              <a:rPr sz="1350" dirty="0">
                <a:latin typeface="Arial"/>
                <a:cs typeface="Arial"/>
              </a:rPr>
              <a:t>+ 0.03%</a:t>
            </a:r>
            <a:r>
              <a:rPr sz="1350" spc="-71" dirty="0">
                <a:latin typeface="Arial"/>
                <a:cs typeface="Arial"/>
              </a:rPr>
              <a:t> </a:t>
            </a:r>
            <a:r>
              <a:rPr sz="1350" spc="-8" dirty="0">
                <a:latin typeface="Arial"/>
                <a:cs typeface="Arial"/>
              </a:rPr>
              <a:t>POPOP</a:t>
            </a:r>
            <a:endParaRPr sz="1350">
              <a:latin typeface="Arial"/>
              <a:cs typeface="Arial"/>
            </a:endParaRPr>
          </a:p>
          <a:p>
            <a:pPr marL="190500" indent="-171926">
              <a:spcBef>
                <a:spcPts val="465"/>
              </a:spcBef>
              <a:buChar char="•"/>
              <a:tabLst>
                <a:tab pos="190500" algn="l"/>
                <a:tab pos="190976" algn="l"/>
              </a:tabLst>
            </a:pPr>
            <a:r>
              <a:rPr sz="1350" dirty="0">
                <a:latin typeface="Arial"/>
                <a:cs typeface="Arial"/>
              </a:rPr>
              <a:t>BCF-92XL WLS, </a:t>
            </a:r>
            <a:r>
              <a:rPr sz="1350" spc="-4" dirty="0">
                <a:latin typeface="Arial"/>
                <a:cs typeface="Arial"/>
              </a:rPr>
              <a:t>1.2 </a:t>
            </a:r>
            <a:r>
              <a:rPr sz="1350" dirty="0">
                <a:latin typeface="Arial"/>
                <a:cs typeface="Arial"/>
              </a:rPr>
              <a:t>mm</a:t>
            </a:r>
            <a:r>
              <a:rPr sz="1350" spc="-75" dirty="0">
                <a:latin typeface="Arial"/>
                <a:cs typeface="Arial"/>
              </a:rPr>
              <a:t> </a:t>
            </a:r>
            <a:r>
              <a:rPr sz="1350" spc="-4" dirty="0">
                <a:latin typeface="Arial"/>
                <a:cs typeface="Arial"/>
              </a:rPr>
              <a:t>dia.</a:t>
            </a:r>
            <a:endParaRPr sz="1350">
              <a:latin typeface="Arial"/>
              <a:cs typeface="Arial"/>
            </a:endParaRPr>
          </a:p>
          <a:p>
            <a:pPr marL="190500" marR="1413510" indent="-190500">
              <a:lnSpc>
                <a:spcPct val="114700"/>
              </a:lnSpc>
              <a:spcBef>
                <a:spcPts val="169"/>
              </a:spcBef>
              <a:buChar char="•"/>
              <a:tabLst>
                <a:tab pos="190500" algn="l"/>
                <a:tab pos="190976" algn="l"/>
              </a:tabLst>
            </a:pPr>
            <a:r>
              <a:rPr sz="1350" spc="-4" dirty="0">
                <a:latin typeface="Arial"/>
                <a:cs typeface="Arial"/>
              </a:rPr>
              <a:t>500-layer </a:t>
            </a:r>
            <a:r>
              <a:rPr sz="1350" spc="-11" dirty="0">
                <a:latin typeface="Arial"/>
                <a:cs typeface="Arial"/>
              </a:rPr>
              <a:t>depth </a:t>
            </a:r>
            <a:r>
              <a:rPr sz="1350" dirty="0">
                <a:latin typeface="Arial"/>
                <a:cs typeface="Arial"/>
              </a:rPr>
              <a:t>= 27</a:t>
            </a:r>
            <a:r>
              <a:rPr sz="1350" i="1" dirty="0">
                <a:latin typeface="Times New Roman"/>
                <a:cs typeface="Times New Roman"/>
              </a:rPr>
              <a:t>X</a:t>
            </a:r>
            <a:r>
              <a:rPr sz="1350" baseline="-18518" dirty="0">
                <a:latin typeface="Times New Roman"/>
                <a:cs typeface="Times New Roman"/>
              </a:rPr>
              <a:t>0 </a:t>
            </a:r>
            <a:r>
              <a:rPr sz="900" dirty="0">
                <a:latin typeface="Times New Roman"/>
                <a:cs typeface="Times New Roman"/>
              </a:rPr>
              <a:t> </a:t>
            </a:r>
            <a:r>
              <a:rPr sz="1350" spc="4" dirty="0">
                <a:latin typeface="Arial"/>
                <a:cs typeface="Arial"/>
              </a:rPr>
              <a:t>Can </a:t>
            </a:r>
            <a:r>
              <a:rPr sz="1350" spc="-11" dirty="0">
                <a:latin typeface="Arial"/>
                <a:cs typeface="Arial"/>
              </a:rPr>
              <a:t>be</a:t>
            </a:r>
            <a:r>
              <a:rPr sz="1350" spc="-71" dirty="0">
                <a:latin typeface="Arial"/>
                <a:cs typeface="Arial"/>
              </a:rPr>
              <a:t> </a:t>
            </a:r>
            <a:r>
              <a:rPr sz="1350" spc="-4" dirty="0">
                <a:latin typeface="Arial"/>
                <a:cs typeface="Arial"/>
              </a:rPr>
              <a:t>reconfigured</a:t>
            </a:r>
            <a:endParaRPr sz="1350">
              <a:latin typeface="Arial"/>
              <a:cs typeface="Arial"/>
            </a:endParaRPr>
          </a:p>
          <a:p>
            <a:pPr marL="190500" indent="-171926">
              <a:spcBef>
                <a:spcPts val="465"/>
              </a:spcBef>
              <a:buChar char="•"/>
              <a:tabLst>
                <a:tab pos="190500" algn="l"/>
                <a:tab pos="190976" algn="l"/>
              </a:tabLst>
            </a:pPr>
            <a:r>
              <a:rPr sz="1350" spc="-8" dirty="0">
                <a:latin typeface="Arial"/>
                <a:cs typeface="Arial"/>
              </a:rPr>
              <a:t>Fine </a:t>
            </a:r>
            <a:r>
              <a:rPr sz="1350" spc="-4" dirty="0">
                <a:latin typeface="Arial"/>
                <a:cs typeface="Arial"/>
              </a:rPr>
              <a:t>granularity</a:t>
            </a:r>
            <a:endParaRPr sz="1350">
              <a:latin typeface="Arial"/>
              <a:cs typeface="Arial"/>
            </a:endParaRPr>
          </a:p>
          <a:p>
            <a:pPr marL="431006">
              <a:spcBef>
                <a:spcPts val="236"/>
              </a:spcBef>
            </a:pPr>
            <a:r>
              <a:rPr sz="1350" spc="-8" dirty="0">
                <a:latin typeface="Arial"/>
                <a:cs typeface="Arial"/>
              </a:rPr>
              <a:t>3x3 </a:t>
            </a:r>
            <a:r>
              <a:rPr sz="1350" spc="-4" dirty="0">
                <a:latin typeface="Arial"/>
                <a:cs typeface="Arial"/>
              </a:rPr>
              <a:t>cells, </a:t>
            </a:r>
            <a:r>
              <a:rPr sz="1350" spc="-8" dirty="0">
                <a:latin typeface="Arial"/>
                <a:cs typeface="Arial"/>
              </a:rPr>
              <a:t>4x4 </a:t>
            </a:r>
            <a:r>
              <a:rPr sz="1350" spc="4" dirty="0">
                <a:latin typeface="Arial"/>
                <a:cs typeface="Arial"/>
              </a:rPr>
              <a:t>cm</a:t>
            </a:r>
            <a:r>
              <a:rPr sz="1350" spc="5" baseline="23148" dirty="0">
                <a:latin typeface="Arial"/>
                <a:cs typeface="Arial"/>
              </a:rPr>
              <a:t>2</a:t>
            </a:r>
            <a:r>
              <a:rPr sz="1350" spc="225" baseline="23148" dirty="0">
                <a:latin typeface="Arial"/>
                <a:cs typeface="Arial"/>
              </a:rPr>
              <a:t> </a:t>
            </a:r>
            <a:r>
              <a:rPr sz="1350" spc="4" dirty="0">
                <a:latin typeface="Arial"/>
                <a:cs typeface="Arial"/>
              </a:rPr>
              <a:t>each</a:t>
            </a:r>
            <a:endParaRPr sz="1350">
              <a:latin typeface="Arial"/>
              <a:cs typeface="Arial"/>
            </a:endParaRPr>
          </a:p>
          <a:p>
            <a:pPr marL="190500" indent="-171926">
              <a:spcBef>
                <a:spcPts val="461"/>
              </a:spcBef>
              <a:buClr>
                <a:srgbClr val="0000B1"/>
              </a:buClr>
              <a:buChar char="•"/>
              <a:tabLst>
                <a:tab pos="190500" algn="l"/>
                <a:tab pos="190976" algn="l"/>
              </a:tabLst>
            </a:pPr>
            <a:r>
              <a:rPr sz="1350" spc="-4" dirty="0">
                <a:latin typeface="Arial"/>
                <a:cs typeface="Arial"/>
              </a:rPr>
              <a:t>Alternatives for </a:t>
            </a:r>
            <a:r>
              <a:rPr sz="1350" spc="-8" dirty="0">
                <a:latin typeface="Arial"/>
                <a:cs typeface="Arial"/>
              </a:rPr>
              <a:t>light</a:t>
            </a:r>
            <a:r>
              <a:rPr sz="1350" spc="8" dirty="0">
                <a:latin typeface="Arial"/>
                <a:cs typeface="Arial"/>
              </a:rPr>
              <a:t> </a:t>
            </a:r>
            <a:r>
              <a:rPr sz="1350" dirty="0">
                <a:latin typeface="Arial"/>
                <a:cs typeface="Arial"/>
              </a:rPr>
              <a:t>readout</a:t>
            </a:r>
            <a:endParaRPr sz="1350">
              <a:latin typeface="Arial"/>
              <a:cs typeface="Arial"/>
            </a:endParaRPr>
          </a:p>
          <a:p>
            <a:pPr marL="431006" lvl="1" indent="-137636">
              <a:spcBef>
                <a:spcPts val="184"/>
              </a:spcBef>
              <a:buChar char="•"/>
              <a:tabLst>
                <a:tab pos="431006" algn="l"/>
              </a:tabLst>
            </a:pPr>
            <a:r>
              <a:rPr sz="1350" spc="-4" dirty="0">
                <a:latin typeface="Arial"/>
                <a:cs typeface="Arial"/>
              </a:rPr>
              <a:t>SiPM: Hamamatsu</a:t>
            </a:r>
            <a:r>
              <a:rPr sz="1350" spc="-15" dirty="0">
                <a:latin typeface="Arial"/>
                <a:cs typeface="Arial"/>
              </a:rPr>
              <a:t> </a:t>
            </a:r>
            <a:r>
              <a:rPr sz="1350" spc="-4" dirty="0">
                <a:latin typeface="Arial"/>
                <a:cs typeface="Arial"/>
              </a:rPr>
              <a:t>S13360-6025</a:t>
            </a:r>
            <a:endParaRPr sz="1350">
              <a:latin typeface="Arial"/>
              <a:cs typeface="Arial"/>
            </a:endParaRPr>
          </a:p>
          <a:p>
            <a:pPr marL="431006" lvl="1" indent="-137636">
              <a:spcBef>
                <a:spcPts val="240"/>
              </a:spcBef>
              <a:buChar char="•"/>
              <a:tabLst>
                <a:tab pos="431006" algn="l"/>
              </a:tabLst>
            </a:pPr>
            <a:r>
              <a:rPr sz="1350" spc="-41" dirty="0">
                <a:latin typeface="Arial"/>
                <a:cs typeface="Arial"/>
              </a:rPr>
              <a:t>PMT: </a:t>
            </a:r>
            <a:r>
              <a:rPr sz="1350" dirty="0">
                <a:latin typeface="Arial"/>
                <a:cs typeface="Arial"/>
              </a:rPr>
              <a:t>R7600-300 </a:t>
            </a:r>
            <a:r>
              <a:rPr sz="1350" spc="-4" dirty="0">
                <a:latin typeface="Arial"/>
                <a:cs typeface="Arial"/>
              </a:rPr>
              <a:t>(green</a:t>
            </a:r>
            <a:r>
              <a:rPr sz="1350" spc="8" dirty="0">
                <a:latin typeface="Arial"/>
                <a:cs typeface="Arial"/>
              </a:rPr>
              <a:t> </a:t>
            </a:r>
            <a:r>
              <a:rPr sz="1350" spc="-8" dirty="0">
                <a:latin typeface="Arial"/>
                <a:cs typeface="Arial"/>
              </a:rPr>
              <a:t>extended)</a:t>
            </a:r>
            <a:endParaRPr sz="1350">
              <a:latin typeface="Arial"/>
              <a:cs typeface="Arial"/>
            </a:endParaRPr>
          </a:p>
          <a:p>
            <a:pPr marL="190500" marR="609124" indent="-171926">
              <a:lnSpc>
                <a:spcPct val="100800"/>
              </a:lnSpc>
              <a:spcBef>
                <a:spcPts val="450"/>
              </a:spcBef>
              <a:buClr>
                <a:srgbClr val="0000B1"/>
              </a:buClr>
              <a:buFont typeface="Arial"/>
              <a:buChar char="•"/>
              <a:tabLst>
                <a:tab pos="190500" algn="l"/>
                <a:tab pos="190976" algn="l"/>
              </a:tabLst>
            </a:pPr>
            <a:r>
              <a:rPr sz="1350" b="1" spc="4" dirty="0">
                <a:latin typeface="Arial"/>
                <a:cs typeface="Arial"/>
              </a:rPr>
              <a:t>Use </a:t>
            </a:r>
            <a:r>
              <a:rPr sz="1350" b="1" spc="-11" dirty="0">
                <a:latin typeface="Arial"/>
                <a:cs typeface="Arial"/>
              </a:rPr>
              <a:t>as </a:t>
            </a:r>
            <a:r>
              <a:rPr sz="1350" b="1" dirty="0">
                <a:latin typeface="Arial"/>
                <a:cs typeface="Arial"/>
              </a:rPr>
              <a:t>platform </a:t>
            </a:r>
            <a:r>
              <a:rPr sz="1350" b="1" spc="-15" dirty="0">
                <a:latin typeface="Arial"/>
                <a:cs typeface="Arial"/>
              </a:rPr>
              <a:t>for </a:t>
            </a:r>
            <a:r>
              <a:rPr sz="1350" b="1" dirty="0">
                <a:latin typeface="Arial"/>
                <a:cs typeface="Arial"/>
              </a:rPr>
              <a:t>studies </a:t>
            </a:r>
            <a:r>
              <a:rPr sz="1350" b="1" spc="-8" dirty="0">
                <a:latin typeface="Arial"/>
                <a:cs typeface="Arial"/>
              </a:rPr>
              <a:t>with  innovative </a:t>
            </a:r>
            <a:r>
              <a:rPr sz="1350" b="1" spc="-4" dirty="0">
                <a:latin typeface="Arial"/>
                <a:cs typeface="Arial"/>
              </a:rPr>
              <a:t>scintillator</a:t>
            </a:r>
            <a:endParaRPr sz="1350">
              <a:latin typeface="Arial"/>
              <a:cs typeface="Arial"/>
            </a:endParaRPr>
          </a:p>
        </p:txBody>
      </p:sp>
      <p:sp>
        <p:nvSpPr>
          <p:cNvPr id="5" name="object 5"/>
          <p:cNvSpPr txBox="1"/>
          <p:nvPr/>
        </p:nvSpPr>
        <p:spPr>
          <a:xfrm>
            <a:off x="95250" y="5353050"/>
            <a:ext cx="3110865" cy="431528"/>
          </a:xfrm>
          <a:prstGeom prst="rect">
            <a:avLst/>
          </a:prstGeom>
        </p:spPr>
        <p:txBody>
          <a:bodyPr vert="horz" wrap="square" lIns="0" tIns="20955" rIns="0" bIns="0" rtlCol="0">
            <a:spAutoFit/>
          </a:bodyPr>
          <a:lstStyle/>
          <a:p>
            <a:pPr marL="200025" marR="22860" indent="-171926">
              <a:lnSpc>
                <a:spcPts val="1575"/>
              </a:lnSpc>
              <a:spcBef>
                <a:spcPts val="165"/>
              </a:spcBef>
              <a:buClr>
                <a:srgbClr val="0000B1"/>
              </a:buClr>
              <a:buFont typeface="Arial"/>
              <a:buChar char="•"/>
              <a:tabLst>
                <a:tab pos="200025" algn="l"/>
                <a:tab pos="200501" algn="l"/>
              </a:tabLst>
            </a:pPr>
            <a:r>
              <a:rPr sz="1350" b="1" spc="-4" dirty="0">
                <a:latin typeface="Arial"/>
                <a:cs typeface="Arial"/>
              </a:rPr>
              <a:t>First </a:t>
            </a:r>
            <a:r>
              <a:rPr sz="1350" b="1" spc="-8" dirty="0">
                <a:latin typeface="Arial"/>
                <a:cs typeface="Arial"/>
              </a:rPr>
              <a:t>perform exploratory </a:t>
            </a:r>
            <a:r>
              <a:rPr sz="1350" b="1" dirty="0">
                <a:latin typeface="Arial"/>
                <a:cs typeface="Arial"/>
              </a:rPr>
              <a:t>tests </a:t>
            </a:r>
            <a:r>
              <a:rPr sz="1350" b="1" spc="-8" dirty="0">
                <a:latin typeface="Arial"/>
                <a:cs typeface="Arial"/>
              </a:rPr>
              <a:t>with  </a:t>
            </a:r>
            <a:r>
              <a:rPr sz="1350" b="1" spc="-4" dirty="0">
                <a:latin typeface="Arial"/>
                <a:cs typeface="Arial"/>
              </a:rPr>
              <a:t>1</a:t>
            </a:r>
            <a:r>
              <a:rPr sz="1350" b="1" i="1" spc="-4" dirty="0">
                <a:latin typeface="Times New Roman"/>
                <a:cs typeface="Times New Roman"/>
              </a:rPr>
              <a:t>X</a:t>
            </a:r>
            <a:r>
              <a:rPr sz="1350" b="1" spc="-5" baseline="-18518" dirty="0">
                <a:latin typeface="Times New Roman"/>
                <a:cs typeface="Times New Roman"/>
              </a:rPr>
              <a:t>0 </a:t>
            </a:r>
            <a:r>
              <a:rPr sz="1350" b="1" spc="-8" dirty="0">
                <a:latin typeface="Arial"/>
                <a:cs typeface="Arial"/>
              </a:rPr>
              <a:t>shashlyk</a:t>
            </a:r>
            <a:r>
              <a:rPr sz="1350" b="1" spc="-49" dirty="0">
                <a:latin typeface="Arial"/>
                <a:cs typeface="Arial"/>
              </a:rPr>
              <a:t> </a:t>
            </a:r>
            <a:r>
              <a:rPr sz="1350" b="1" spc="-4" dirty="0">
                <a:latin typeface="Arial"/>
                <a:cs typeface="Arial"/>
              </a:rPr>
              <a:t>towers</a:t>
            </a:r>
            <a:endParaRPr sz="1350">
              <a:latin typeface="Arial"/>
              <a:cs typeface="Arial"/>
            </a:endParaRPr>
          </a:p>
        </p:txBody>
      </p:sp>
      <p:sp>
        <p:nvSpPr>
          <p:cNvPr id="6" name="object 6"/>
          <p:cNvSpPr/>
          <p:nvPr/>
        </p:nvSpPr>
        <p:spPr>
          <a:xfrm>
            <a:off x="3700463" y="1442847"/>
            <a:ext cx="2364581" cy="1349788"/>
          </a:xfrm>
          <a:prstGeom prst="rect">
            <a:avLst/>
          </a:prstGeom>
          <a:blipFill>
            <a:blip r:embed="rId3" cstate="print"/>
            <a:stretch>
              <a:fillRect/>
            </a:stretch>
          </a:blipFill>
        </p:spPr>
        <p:txBody>
          <a:bodyPr wrap="square" lIns="0" tIns="0" rIns="0" bIns="0" rtlCol="0"/>
          <a:lstStyle/>
          <a:p>
            <a:endParaRPr sz="1350"/>
          </a:p>
        </p:txBody>
      </p:sp>
      <p:sp>
        <p:nvSpPr>
          <p:cNvPr id="7" name="object 7"/>
          <p:cNvSpPr/>
          <p:nvPr/>
        </p:nvSpPr>
        <p:spPr>
          <a:xfrm>
            <a:off x="3686175" y="2942701"/>
            <a:ext cx="5372100" cy="2106835"/>
          </a:xfrm>
          <a:prstGeom prst="rect">
            <a:avLst/>
          </a:prstGeom>
          <a:blipFill>
            <a:blip r:embed="rId4" cstate="print"/>
            <a:stretch>
              <a:fillRect/>
            </a:stretch>
          </a:blipFill>
        </p:spPr>
        <p:txBody>
          <a:bodyPr wrap="square" lIns="0" tIns="0" rIns="0" bIns="0" rtlCol="0"/>
          <a:lstStyle/>
          <a:p>
            <a:endParaRPr sz="1350"/>
          </a:p>
        </p:txBody>
      </p:sp>
      <p:sp>
        <p:nvSpPr>
          <p:cNvPr id="8" name="object 8"/>
          <p:cNvSpPr txBox="1"/>
          <p:nvPr/>
        </p:nvSpPr>
        <p:spPr>
          <a:xfrm>
            <a:off x="3446929" y="5296853"/>
            <a:ext cx="3823028" cy="473687"/>
          </a:xfrm>
          <a:prstGeom prst="rect">
            <a:avLst/>
          </a:prstGeom>
        </p:spPr>
        <p:txBody>
          <a:bodyPr vert="horz" wrap="square" lIns="0" tIns="11906" rIns="0" bIns="0" rtlCol="0">
            <a:spAutoFit/>
          </a:bodyPr>
          <a:lstStyle/>
          <a:p>
            <a:pPr marL="9525" marR="3810">
              <a:spcBef>
                <a:spcPts val="94"/>
              </a:spcBef>
            </a:pPr>
            <a:r>
              <a:rPr sz="1500" spc="-4" dirty="0">
                <a:latin typeface="Arial"/>
                <a:cs typeface="Arial"/>
              </a:rPr>
              <a:t>Prototype </a:t>
            </a:r>
            <a:r>
              <a:rPr sz="1500" dirty="0">
                <a:latin typeface="Arial"/>
                <a:cs typeface="Arial"/>
              </a:rPr>
              <a:t>developed </a:t>
            </a:r>
            <a:r>
              <a:rPr sz="1500" spc="4" dirty="0">
                <a:latin typeface="Arial"/>
                <a:cs typeface="Arial"/>
              </a:rPr>
              <a:t>in </a:t>
            </a:r>
            <a:r>
              <a:rPr sz="1500" dirty="0">
                <a:latin typeface="Arial"/>
                <a:cs typeface="Arial"/>
              </a:rPr>
              <a:t>synergy</a:t>
            </a:r>
            <a:r>
              <a:rPr lang="en-US" sz="1500" dirty="0">
                <a:latin typeface="Arial"/>
                <a:cs typeface="Arial"/>
              </a:rPr>
              <a:t> </a:t>
            </a:r>
            <a:r>
              <a:rPr sz="1500" dirty="0">
                <a:latin typeface="Arial"/>
                <a:cs typeface="Arial"/>
              </a:rPr>
              <a:t> </a:t>
            </a:r>
            <a:r>
              <a:rPr sz="1500" spc="-8" dirty="0">
                <a:latin typeface="Arial"/>
                <a:cs typeface="Arial"/>
              </a:rPr>
              <a:t>with </a:t>
            </a:r>
            <a:r>
              <a:rPr sz="1500" spc="-4" dirty="0">
                <a:latin typeface="Arial"/>
                <a:cs typeface="Arial"/>
              </a:rPr>
              <a:t>HIKE  </a:t>
            </a:r>
            <a:r>
              <a:rPr sz="1500" dirty="0">
                <a:latin typeface="Arial"/>
                <a:cs typeface="Arial"/>
              </a:rPr>
              <a:t>Parts </a:t>
            </a:r>
            <a:r>
              <a:rPr sz="1500" spc="11" dirty="0">
                <a:latin typeface="Arial"/>
                <a:cs typeface="Arial"/>
              </a:rPr>
              <a:t>&amp; </a:t>
            </a:r>
            <a:r>
              <a:rPr sz="1500" dirty="0">
                <a:latin typeface="Arial"/>
                <a:cs typeface="Arial"/>
              </a:rPr>
              <a:t>main </a:t>
            </a:r>
            <a:r>
              <a:rPr sz="1500" spc="-4" dirty="0">
                <a:latin typeface="Arial"/>
                <a:cs typeface="Arial"/>
              </a:rPr>
              <a:t>assembly </a:t>
            </a:r>
            <a:r>
              <a:rPr sz="1500" spc="4" dirty="0">
                <a:latin typeface="Arial"/>
                <a:cs typeface="Arial"/>
              </a:rPr>
              <a:t>at </a:t>
            </a:r>
            <a:r>
              <a:rPr sz="1500" spc="8" dirty="0">
                <a:latin typeface="Arial"/>
                <a:cs typeface="Arial"/>
              </a:rPr>
              <a:t>ISMA</a:t>
            </a:r>
            <a:r>
              <a:rPr sz="1500" spc="-278" dirty="0">
                <a:latin typeface="Arial"/>
                <a:cs typeface="Arial"/>
              </a:rPr>
              <a:t> </a:t>
            </a:r>
            <a:r>
              <a:rPr lang="en-US" sz="1500" spc="-278" dirty="0">
                <a:latin typeface="Arial"/>
                <a:cs typeface="Arial"/>
              </a:rPr>
              <a:t>   </a:t>
            </a:r>
            <a:r>
              <a:rPr sz="1500" spc="8" dirty="0">
                <a:latin typeface="Arial"/>
                <a:cs typeface="Arial"/>
              </a:rPr>
              <a:t>Ukraine</a:t>
            </a:r>
            <a:r>
              <a:rPr lang="en-US" sz="1500" spc="8" dirty="0">
                <a:latin typeface="Arial"/>
                <a:cs typeface="Arial"/>
              </a:rPr>
              <a:t> </a:t>
            </a:r>
            <a:endParaRPr sz="1500" dirty="0">
              <a:latin typeface="Arial"/>
              <a:cs typeface="Arial"/>
            </a:endParaRPr>
          </a:p>
        </p:txBody>
      </p:sp>
      <p:sp>
        <p:nvSpPr>
          <p:cNvPr id="9" name="object 9"/>
          <p:cNvSpPr/>
          <p:nvPr/>
        </p:nvSpPr>
        <p:spPr>
          <a:xfrm>
            <a:off x="6143625" y="1428655"/>
            <a:ext cx="1571625" cy="1371218"/>
          </a:xfrm>
          <a:prstGeom prst="rect">
            <a:avLst/>
          </a:prstGeom>
          <a:blipFill>
            <a:blip r:embed="rId5" cstate="print"/>
            <a:stretch>
              <a:fillRect/>
            </a:stretch>
          </a:blipFill>
        </p:spPr>
        <p:txBody>
          <a:bodyPr wrap="square" lIns="0" tIns="0" rIns="0" bIns="0" rtlCol="0"/>
          <a:lstStyle/>
          <a:p>
            <a:endParaRPr sz="1350"/>
          </a:p>
        </p:txBody>
      </p:sp>
      <p:sp>
        <p:nvSpPr>
          <p:cNvPr id="10" name="object 10"/>
          <p:cNvSpPr/>
          <p:nvPr/>
        </p:nvSpPr>
        <p:spPr>
          <a:xfrm>
            <a:off x="7800975" y="1428655"/>
            <a:ext cx="1243013" cy="1371218"/>
          </a:xfrm>
          <a:prstGeom prst="rect">
            <a:avLst/>
          </a:prstGeom>
          <a:blipFill>
            <a:blip r:embed="rId6" cstate="print"/>
            <a:stretch>
              <a:fillRect/>
            </a:stretch>
          </a:blipFill>
        </p:spPr>
        <p:txBody>
          <a:bodyPr wrap="square" lIns="0" tIns="0" rIns="0" bIns="0" rtlCol="0"/>
          <a:lstStyle/>
          <a:p>
            <a:endParaRPr sz="1350"/>
          </a:p>
        </p:txBody>
      </p:sp>
      <p:sp>
        <p:nvSpPr>
          <p:cNvPr id="11" name="object 11"/>
          <p:cNvSpPr txBox="1"/>
          <p:nvPr/>
        </p:nvSpPr>
        <p:spPr>
          <a:xfrm>
            <a:off x="8931878" y="5822030"/>
            <a:ext cx="143351" cy="154369"/>
          </a:xfrm>
          <a:prstGeom prst="rect">
            <a:avLst/>
          </a:prstGeom>
        </p:spPr>
        <p:txBody>
          <a:bodyPr vert="horz" wrap="square" lIns="0" tIns="15716" rIns="0" bIns="0" rtlCol="0">
            <a:spAutoFit/>
          </a:bodyPr>
          <a:lstStyle/>
          <a:p>
            <a:pPr marL="50959">
              <a:spcBef>
                <a:spcPts val="124"/>
              </a:spcBef>
            </a:pPr>
            <a:fld id="{81D60167-4931-47E6-BA6A-407CBD079E47}" type="slidenum">
              <a:rPr sz="900" b="1" dirty="0">
                <a:latin typeface="Arial"/>
                <a:cs typeface="Arial"/>
              </a:rPr>
              <a:pPr marL="50959">
                <a:spcBef>
                  <a:spcPts val="124"/>
                </a:spcBef>
              </a:pPr>
              <a:t>19</a:t>
            </a:fld>
            <a:endParaRPr sz="900">
              <a:latin typeface="Arial"/>
              <a:cs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fontAlgn="ctr"/>
            <a:r>
              <a:rPr lang="en-GB" sz="2400" dirty="0"/>
              <a:t>Thin Silicon Sensors for Extreme Fluences</a:t>
            </a:r>
          </a:p>
          <a:p>
            <a:pPr marL="0" indent="0" fontAlgn="ctr">
              <a:buNone/>
            </a:pPr>
            <a:r>
              <a:rPr lang="en-GB" sz="1600" dirty="0"/>
              <a:t>Make Si sensors radiation tolerant by using a thin bulk, internal amplification and using a gain implant that would </a:t>
            </a:r>
            <a:r>
              <a:rPr lang="en-US" sz="1600" dirty="0"/>
              <a:t>withstand a factor of 50 higher fluences than what is presently available</a:t>
            </a:r>
            <a:r>
              <a:rPr lang="en-GB" sz="1600" dirty="0"/>
              <a:t>.  </a:t>
            </a:r>
            <a:endParaRPr lang="sl-SI" sz="1600" dirty="0"/>
          </a:p>
          <a:p>
            <a:pPr fontAlgn="ctr"/>
            <a:r>
              <a:rPr lang="en-GB" sz="2400" dirty="0"/>
              <a:t>The Silicon Electron Multiplier, a new approach to charge multiplication in solid state detectors</a:t>
            </a:r>
          </a:p>
          <a:p>
            <a:pPr marL="0" indent="0" fontAlgn="ctr">
              <a:buNone/>
            </a:pPr>
            <a:r>
              <a:rPr kumimoji="0" lang="en-GB" sz="1600" b="0" i="0" u="none" strike="noStrike" kern="1200" cap="none" spc="0" normalizeH="0" baseline="0" noProof="0" dirty="0">
                <a:ln>
                  <a:noFill/>
                </a:ln>
                <a:solidFill>
                  <a:srgbClr val="171A6C"/>
                </a:solidFill>
                <a:effectLst/>
                <a:uLnTx/>
                <a:uFillTx/>
                <a:latin typeface="Calibri" panose="020F0502020204030204"/>
                <a:ea typeface="+mn-ea"/>
                <a:cs typeface="+mn-cs"/>
              </a:rPr>
              <a:t>Make Si sensors radiation tolerant by a novel biasing method – electrodes embedded in silicon.</a:t>
            </a:r>
            <a:endParaRPr lang="en-US" sz="2400" dirty="0"/>
          </a:p>
          <a:p>
            <a:pPr fontAlgn="ctr"/>
            <a:r>
              <a:rPr lang="en-GB" sz="2400" dirty="0"/>
              <a:t>Development of fine-sampling calorimeters with nanocomposite scintillating materials</a:t>
            </a:r>
          </a:p>
          <a:p>
            <a:pPr marL="0" indent="0" fontAlgn="ctr">
              <a:buNone/>
            </a:pPr>
            <a:r>
              <a:rPr lang="en-US" sz="1600" dirty="0"/>
              <a:t>Develop a new generation of fine-sampling calorimeters that use innovative scintillating materials based on perovskite nanocrystals dispersed in a plastic matrix to form fast (~100ps) and radiation resistant (~1 </a:t>
            </a:r>
            <a:r>
              <a:rPr lang="en-US" sz="1600" dirty="0" err="1"/>
              <a:t>MGy</a:t>
            </a:r>
            <a:r>
              <a:rPr lang="en-US" sz="1600" dirty="0"/>
              <a:t>) scintillators. </a:t>
            </a:r>
            <a:endParaRPr lang="en-US" sz="2400" dirty="0"/>
          </a:p>
          <a:p>
            <a:pPr fontAlgn="ctr"/>
            <a:r>
              <a:rPr lang="sl-SI" sz="2400" dirty="0"/>
              <a:t>W</a:t>
            </a:r>
            <a:r>
              <a:rPr lang="en-GB" sz="2400" dirty="0"/>
              <a:t>ireless Data Transfer for High-Energy Physics Applications</a:t>
            </a:r>
          </a:p>
          <a:p>
            <a:pPr marL="0" indent="0" fontAlgn="ctr">
              <a:buNone/>
            </a:pPr>
            <a:r>
              <a:rPr lang="en-US" sz="1600" dirty="0"/>
              <a:t>Develop mm-wave-based wireless communication as an alternative to optical and wired links in a HEP-like environment to reduce the material and optimize the read-out.</a:t>
            </a:r>
            <a:endParaRPr lang="sl-SI" sz="1600" dirty="0"/>
          </a:p>
          <a:p>
            <a:pPr fontAlgn="ctr"/>
            <a:endParaRPr lang="sl-SI" sz="2400" dirty="0"/>
          </a:p>
          <a:p>
            <a:pPr fontAlgn="ctr"/>
            <a:endParaRPr lang="sl-SI" sz="2400" dirty="0"/>
          </a:p>
          <a:p>
            <a:pPr fontAlgn="ctr"/>
            <a:endParaRPr lang="sl-SI" sz="2400" dirty="0"/>
          </a:p>
          <a:p>
            <a:pPr fontAlgn="ctr"/>
            <a:endParaRPr lang="sl-SI" sz="2400" dirty="0"/>
          </a:p>
          <a:p>
            <a:pPr marL="0" indent="0" fontAlgn="ctr">
              <a:buNone/>
            </a:pPr>
            <a:r>
              <a:rPr lang="sl-SI" sz="2400" dirty="0">
                <a:sym typeface="Wingdings" panose="05000000000000000000" pitchFamily="2" charset="2"/>
              </a:rPr>
              <a:t>					</a:t>
            </a:r>
            <a:endParaRPr lang="en-US" sz="2400" dirty="0"/>
          </a:p>
          <a:p>
            <a:pPr fontAlgn="ctr"/>
            <a:endParaRPr lang="en-US" sz="2400" dirty="0"/>
          </a:p>
          <a:p>
            <a:pPr marL="0" indent="0">
              <a:buNone/>
            </a:pPr>
            <a:endParaRPr lang="en-US" sz="2400" dirty="0"/>
          </a:p>
        </p:txBody>
      </p:sp>
      <p:sp>
        <p:nvSpPr>
          <p:cNvPr id="3" name="Footer Placeholder 2"/>
          <p:cNvSpPr>
            <a:spLocks noGrp="1"/>
          </p:cNvSpPr>
          <p:nvPr>
            <p:ph type="ftr" sz="quarter" idx="11"/>
          </p:nvPr>
        </p:nvSpPr>
        <p:spPr/>
        <p:txBody>
          <a:bodyPr/>
          <a:lstStyle/>
          <a:p>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7 May 2025</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2</a:t>
            </a:fld>
            <a:endParaRPr lang="en-GB"/>
          </a:p>
        </p:txBody>
      </p:sp>
      <p:sp>
        <p:nvSpPr>
          <p:cNvPr id="6" name="Title 5"/>
          <p:cNvSpPr>
            <a:spLocks noGrp="1"/>
          </p:cNvSpPr>
          <p:nvPr>
            <p:ph type="title"/>
          </p:nvPr>
        </p:nvSpPr>
        <p:spPr>
          <a:xfrm>
            <a:off x="6890197" y="1"/>
            <a:ext cx="2148854" cy="1060360"/>
          </a:xfrm>
        </p:spPr>
        <p:txBody>
          <a:bodyPr/>
          <a:lstStyle/>
          <a:p>
            <a:r>
              <a:rPr lang="en-US" dirty="0"/>
              <a:t>P</a:t>
            </a:r>
            <a:r>
              <a:rPr lang="sl-SI" dirty="0" err="1"/>
              <a:t>rojects</a:t>
            </a:r>
            <a:endParaRPr lang="en-US" dirty="0"/>
          </a:p>
        </p:txBody>
      </p:sp>
    </p:spTree>
    <p:extLst>
      <p:ext uri="{BB962C8B-B14F-4D97-AF65-F5344CB8AC3E}">
        <p14:creationId xmlns:p14="http://schemas.microsoft.com/office/powerpoint/2010/main" val="8170617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B5021109-5AE5-1830-0924-780052807634}"/>
              </a:ext>
            </a:extLst>
          </p:cNvPr>
          <p:cNvSpPr>
            <a:spLocks noGrp="1"/>
          </p:cNvSpPr>
          <p:nvPr>
            <p:ph type="sldNum" sz="quarter" idx="4"/>
          </p:nvPr>
        </p:nvSpPr>
        <p:spPr bwMode="auto">
          <a:xfrm>
            <a:off x="11532068" y="6587495"/>
            <a:ext cx="609441"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200" b="1" kern="1200">
                <a:solidFill>
                  <a:schemeClr val="tx1"/>
                </a:solidFill>
                <a:latin typeface="Helvetica" charset="0"/>
                <a:ea typeface="ＭＳ Ｐゴシック" charset="0"/>
                <a:cs typeface="ＭＳ Ｐゴシック" charset="0"/>
              </a:defRPr>
            </a:lvl1pPr>
            <a:lvl2pPr marL="609493"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2pPr>
            <a:lvl3pPr marL="1218987"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3pPr>
            <a:lvl4pPr marL="1828480"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4pPr>
            <a:lvl5pPr marL="2437973"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5pPr>
            <a:lvl6pPr marL="3047467" algn="l" defTabSz="609493" rtl="0" eaLnBrk="1" latinLnBrk="0" hangingPunct="1">
              <a:defRPr sz="2666" kern="1200">
                <a:solidFill>
                  <a:schemeClr val="tx1"/>
                </a:solidFill>
                <a:latin typeface="Arial" charset="0"/>
                <a:ea typeface="ＭＳ Ｐゴシック" charset="0"/>
                <a:cs typeface="ＭＳ Ｐゴシック" charset="0"/>
              </a:defRPr>
            </a:lvl6pPr>
            <a:lvl7pPr marL="3656960" algn="l" defTabSz="609493" rtl="0" eaLnBrk="1" latinLnBrk="0" hangingPunct="1">
              <a:defRPr sz="2666" kern="1200">
                <a:solidFill>
                  <a:schemeClr val="tx1"/>
                </a:solidFill>
                <a:latin typeface="Arial" charset="0"/>
                <a:ea typeface="ＭＳ Ｐゴシック" charset="0"/>
                <a:cs typeface="ＭＳ Ｐゴシック" charset="0"/>
              </a:defRPr>
            </a:lvl7pPr>
            <a:lvl8pPr marL="4266453" algn="l" defTabSz="609493" rtl="0" eaLnBrk="1" latinLnBrk="0" hangingPunct="1">
              <a:defRPr sz="2666" kern="1200">
                <a:solidFill>
                  <a:schemeClr val="tx1"/>
                </a:solidFill>
                <a:latin typeface="Arial" charset="0"/>
                <a:ea typeface="ＭＳ Ｐゴシック" charset="0"/>
                <a:cs typeface="ＭＳ Ｐゴシック" charset="0"/>
              </a:defRPr>
            </a:lvl8pPr>
            <a:lvl9pPr marL="4875947" algn="l" defTabSz="609493" rtl="0" eaLnBrk="1" latinLnBrk="0" hangingPunct="1">
              <a:defRPr sz="2666" kern="1200">
                <a:solidFill>
                  <a:schemeClr val="tx1"/>
                </a:solidFill>
                <a:latin typeface="Arial" charset="0"/>
                <a:ea typeface="ＭＳ Ｐゴシック" charset="0"/>
                <a:cs typeface="ＭＳ Ｐゴシック" charset="0"/>
              </a:defRPr>
            </a:lvl9pPr>
          </a:lstStyle>
          <a:p>
            <a:pPr>
              <a:defRPr/>
            </a:pPr>
            <a:fld id="{BD9701FC-0E0A-EF40-948A-377D169B81D3}" type="slidenum">
              <a:rPr lang="en-US" smtClean="0"/>
              <a:pPr>
                <a:defRPr/>
              </a:pPr>
              <a:t>20</a:t>
            </a:fld>
            <a:endParaRPr lang="en-US" sz="1050" dirty="0"/>
          </a:p>
        </p:txBody>
      </p:sp>
      <p:pic>
        <p:nvPicPr>
          <p:cNvPr id="3" name="Picture 2">
            <a:extLst>
              <a:ext uri="{FF2B5EF4-FFF2-40B4-BE49-F238E27FC236}">
                <a16:creationId xmlns:a16="http://schemas.microsoft.com/office/drawing/2014/main" id="{67B7DC21-63F3-F2ED-5148-BE34FC135C69}"/>
              </a:ext>
            </a:extLst>
          </p:cNvPr>
          <p:cNvPicPr>
            <a:picLocks noChangeAspect="1"/>
          </p:cNvPicPr>
          <p:nvPr/>
        </p:nvPicPr>
        <p:blipFill rotWithShape="1">
          <a:blip r:embed="rId3"/>
          <a:srcRect l="25388" r="11810" b="21097"/>
          <a:stretch/>
        </p:blipFill>
        <p:spPr>
          <a:xfrm>
            <a:off x="144982" y="1984772"/>
            <a:ext cx="3079144" cy="2901394"/>
          </a:xfrm>
          <a:prstGeom prst="rect">
            <a:avLst/>
          </a:prstGeom>
        </p:spPr>
      </p:pic>
      <p:pic>
        <p:nvPicPr>
          <p:cNvPr id="10" name="Picture 9">
            <a:extLst>
              <a:ext uri="{FF2B5EF4-FFF2-40B4-BE49-F238E27FC236}">
                <a16:creationId xmlns:a16="http://schemas.microsoft.com/office/drawing/2014/main" id="{D1787F47-3657-79EA-0C1E-AFB92D37852B}"/>
              </a:ext>
            </a:extLst>
          </p:cNvPr>
          <p:cNvPicPr>
            <a:picLocks noChangeAspect="1"/>
          </p:cNvPicPr>
          <p:nvPr/>
        </p:nvPicPr>
        <p:blipFill rotWithShape="1">
          <a:blip r:embed="rId4"/>
          <a:srcRect l="14682" t="29689" r="23689" b="27467"/>
          <a:stretch/>
        </p:blipFill>
        <p:spPr>
          <a:xfrm>
            <a:off x="7132059" y="1984772"/>
            <a:ext cx="1849667" cy="1714500"/>
          </a:xfrm>
          <a:prstGeom prst="rect">
            <a:avLst/>
          </a:prstGeom>
        </p:spPr>
      </p:pic>
      <p:sp>
        <p:nvSpPr>
          <p:cNvPr id="14" name="TextBox 13">
            <a:extLst>
              <a:ext uri="{FF2B5EF4-FFF2-40B4-BE49-F238E27FC236}">
                <a16:creationId xmlns:a16="http://schemas.microsoft.com/office/drawing/2014/main" id="{8E1622E7-BF3F-786C-9B8C-F13917C21DDB}"/>
              </a:ext>
            </a:extLst>
          </p:cNvPr>
          <p:cNvSpPr txBox="1"/>
          <p:nvPr/>
        </p:nvSpPr>
        <p:spPr>
          <a:xfrm>
            <a:off x="3329538" y="1934283"/>
            <a:ext cx="3701281" cy="1785104"/>
          </a:xfrm>
          <a:prstGeom prst="rect">
            <a:avLst/>
          </a:prstGeom>
          <a:noFill/>
        </p:spPr>
        <p:txBody>
          <a:bodyPr wrap="square">
            <a:spAutoFit/>
          </a:bodyPr>
          <a:lstStyle/>
          <a:p>
            <a:pPr>
              <a:spcBef>
                <a:spcPts val="225"/>
              </a:spcBef>
            </a:pPr>
            <a:r>
              <a:rPr lang="en-US" sz="1500" dirty="0">
                <a:latin typeface="Helvetica" pitchFamily="2" charset="0"/>
                <a:cs typeface="Arial" panose="020B0604020202020204" pitchFamily="34" charset="0"/>
              </a:rPr>
              <a:t>First test of </a:t>
            </a:r>
            <a:r>
              <a:rPr lang="en-US" sz="1500" dirty="0" err="1">
                <a:latin typeface="Helvetica" pitchFamily="2" charset="0"/>
                <a:cs typeface="Arial" panose="020B0604020202020204" pitchFamily="34" charset="0"/>
              </a:rPr>
              <a:t>NanoCal</a:t>
            </a:r>
            <a:r>
              <a:rPr lang="en-US" sz="1500" dirty="0">
                <a:latin typeface="Helvetica" pitchFamily="2" charset="0"/>
                <a:cs typeface="Arial" panose="020B0604020202020204" pitchFamily="34" charset="0"/>
              </a:rPr>
              <a:t> prototype, fall 2022</a:t>
            </a:r>
          </a:p>
          <a:p>
            <a:pPr>
              <a:spcBef>
                <a:spcPts val="900"/>
              </a:spcBef>
            </a:pPr>
            <a:r>
              <a:rPr lang="en-US" sz="1500" dirty="0">
                <a:latin typeface="Helvetica" pitchFamily="2" charset="0"/>
                <a:cs typeface="Arial" panose="020B0604020202020204" pitchFamily="34" charset="0"/>
              </a:rPr>
              <a:t>Comparison of light yield from</a:t>
            </a:r>
          </a:p>
          <a:p>
            <a:pPr marL="342991" indent="-171496">
              <a:spcBef>
                <a:spcPts val="225"/>
              </a:spcBef>
              <a:buFont typeface="Arial" panose="020B0604020202020204" pitchFamily="34" charset="0"/>
              <a:buChar char="•"/>
            </a:pPr>
            <a:r>
              <a:rPr lang="en-US" sz="1500" dirty="0" err="1">
                <a:latin typeface="Helvetica" pitchFamily="2" charset="0"/>
                <a:cs typeface="Arial" panose="020B0604020202020204" pitchFamily="34" charset="0"/>
              </a:rPr>
              <a:t>Protvino</a:t>
            </a:r>
            <a:r>
              <a:rPr lang="en-US" sz="1500" dirty="0">
                <a:latin typeface="Helvetica" pitchFamily="2" charset="0"/>
                <a:cs typeface="Arial" panose="020B0604020202020204" pitchFamily="34" charset="0"/>
              </a:rPr>
              <a:t> </a:t>
            </a:r>
            <a:r>
              <a:rPr lang="en-US" sz="1500" dirty="0" err="1">
                <a:latin typeface="Helvetica" pitchFamily="2" charset="0"/>
                <a:cs typeface="Arial" panose="020B0604020202020204" pitchFamily="34" charset="0"/>
              </a:rPr>
              <a:t>shashlyk</a:t>
            </a:r>
            <a:r>
              <a:rPr lang="en-US" sz="1500" dirty="0">
                <a:latin typeface="Helvetica" pitchFamily="2" charset="0"/>
                <a:cs typeface="Arial" panose="020B0604020202020204" pitchFamily="34" charset="0"/>
              </a:rPr>
              <a:t> tower</a:t>
            </a:r>
          </a:p>
          <a:p>
            <a:pPr marL="342991" indent="-171496">
              <a:spcBef>
                <a:spcPts val="225"/>
              </a:spcBef>
              <a:buFont typeface="Arial" panose="020B0604020202020204" pitchFamily="34" charset="0"/>
              <a:buChar char="•"/>
            </a:pPr>
            <a:r>
              <a:rPr lang="en-US" sz="1500" dirty="0" err="1">
                <a:latin typeface="Helvetica" pitchFamily="2" charset="0"/>
                <a:cs typeface="Arial" panose="020B0604020202020204" pitchFamily="34" charset="0"/>
              </a:rPr>
              <a:t>NanoCal</a:t>
            </a:r>
            <a:r>
              <a:rPr lang="en-US" sz="1500" dirty="0">
                <a:latin typeface="Helvetica" pitchFamily="2" charset="0"/>
                <a:cs typeface="Arial" panose="020B0604020202020204" pitchFamily="34" charset="0"/>
              </a:rPr>
              <a:t> prototype</a:t>
            </a:r>
          </a:p>
          <a:p>
            <a:pPr>
              <a:spcBef>
                <a:spcPts val="900"/>
              </a:spcBef>
            </a:pPr>
            <a:r>
              <a:rPr lang="en-US" sz="1500" dirty="0">
                <a:latin typeface="Helvetica" pitchFamily="2" charset="0"/>
                <a:cs typeface="Arial" panose="020B0604020202020204" pitchFamily="34" charset="0"/>
              </a:rPr>
              <a:t>SPS H2 beamline:</a:t>
            </a:r>
          </a:p>
          <a:p>
            <a:pPr marL="342991" indent="-171496">
              <a:spcBef>
                <a:spcPts val="225"/>
              </a:spcBef>
              <a:buFont typeface="Arial" panose="020B0604020202020204" pitchFamily="34" charset="0"/>
              <a:buChar char="•"/>
            </a:pPr>
            <a:r>
              <a:rPr lang="en-US" sz="1500" dirty="0">
                <a:latin typeface="Helvetica" pitchFamily="2" charset="0"/>
                <a:cs typeface="Arial" panose="020B0604020202020204" pitchFamily="34" charset="0"/>
              </a:rPr>
              <a:t>80 GeV </a:t>
            </a:r>
            <a:r>
              <a:rPr lang="en-US" sz="1500" i="1" dirty="0">
                <a:latin typeface="Times New Roman" panose="02020603050405020304" pitchFamily="18" charset="0"/>
                <a:cs typeface="Times New Roman" panose="02020603050405020304" pitchFamily="18" charset="0"/>
              </a:rPr>
              <a:t>e</a:t>
            </a:r>
            <a:r>
              <a:rPr lang="en-US" sz="1500" baseline="30000" dirty="0">
                <a:latin typeface="Times New Roman" panose="02020603050405020304" pitchFamily="18" charset="0"/>
                <a:cs typeface="Times New Roman" panose="02020603050405020304" pitchFamily="18" charset="0"/>
              </a:rPr>
              <a:t>−</a:t>
            </a:r>
            <a:r>
              <a:rPr lang="en-US" sz="1500" dirty="0">
                <a:latin typeface="Helvetica" pitchFamily="2" charset="0"/>
                <a:cs typeface="Arial" panose="020B0604020202020204" pitchFamily="34" charset="0"/>
              </a:rPr>
              <a:t>, 150 GeV </a:t>
            </a:r>
            <a:r>
              <a:rPr lang="en-US" sz="1500" i="1" dirty="0">
                <a:latin typeface="Times New Roman" panose="02020603050405020304" pitchFamily="18" charset="0"/>
                <a:cs typeface="Times New Roman" panose="02020603050405020304" pitchFamily="18" charset="0"/>
              </a:rPr>
              <a:t>π</a:t>
            </a:r>
            <a:r>
              <a:rPr lang="en-US" sz="1500" baseline="30000" dirty="0">
                <a:latin typeface="Times New Roman" panose="02020603050405020304" pitchFamily="18" charset="0"/>
                <a:cs typeface="Times New Roman" panose="02020603050405020304" pitchFamily="18" charset="0"/>
              </a:rPr>
              <a:t>+</a:t>
            </a:r>
          </a:p>
        </p:txBody>
      </p:sp>
      <p:pic>
        <p:nvPicPr>
          <p:cNvPr id="8" name="Picture 7">
            <a:extLst>
              <a:ext uri="{FF2B5EF4-FFF2-40B4-BE49-F238E27FC236}">
                <a16:creationId xmlns:a16="http://schemas.microsoft.com/office/drawing/2014/main" id="{6F181C94-D922-7120-3EFF-33DD3810F0CE}"/>
              </a:ext>
            </a:extLst>
          </p:cNvPr>
          <p:cNvPicPr>
            <a:picLocks noChangeAspect="1"/>
          </p:cNvPicPr>
          <p:nvPr/>
        </p:nvPicPr>
        <p:blipFill rotWithShape="1">
          <a:blip r:embed="rId5"/>
          <a:srcRect t="10845" r="4132" b="17689"/>
          <a:stretch/>
        </p:blipFill>
        <p:spPr>
          <a:xfrm>
            <a:off x="7132059" y="3784686"/>
            <a:ext cx="1849667" cy="2451320"/>
          </a:xfrm>
          <a:prstGeom prst="rect">
            <a:avLst/>
          </a:prstGeom>
        </p:spPr>
      </p:pic>
      <p:sp>
        <p:nvSpPr>
          <p:cNvPr id="16" name="TextBox 15">
            <a:extLst>
              <a:ext uri="{FF2B5EF4-FFF2-40B4-BE49-F238E27FC236}">
                <a16:creationId xmlns:a16="http://schemas.microsoft.com/office/drawing/2014/main" id="{656D0B91-1129-2DAC-1281-40BBD8172955}"/>
              </a:ext>
            </a:extLst>
          </p:cNvPr>
          <p:cNvSpPr txBox="1"/>
          <p:nvPr/>
        </p:nvSpPr>
        <p:spPr>
          <a:xfrm>
            <a:off x="3261560" y="5533693"/>
            <a:ext cx="3701281" cy="1282402"/>
          </a:xfrm>
          <a:prstGeom prst="rect">
            <a:avLst/>
          </a:prstGeom>
          <a:noFill/>
        </p:spPr>
        <p:txBody>
          <a:bodyPr wrap="square" rtlCol="0">
            <a:spAutoFit/>
          </a:bodyPr>
          <a:lstStyle/>
          <a:p>
            <a:r>
              <a:rPr lang="en-US" sz="1500" b="1" dirty="0">
                <a:latin typeface="Helvetica"/>
                <a:cs typeface="Helvetica"/>
              </a:rPr>
              <a:t>Possible issues:</a:t>
            </a:r>
            <a:endParaRPr lang="en-US" sz="1500" dirty="0">
              <a:latin typeface="Helvetica"/>
              <a:cs typeface="Helvetica"/>
            </a:endParaRPr>
          </a:p>
          <a:p>
            <a:pPr marL="205743" indent="-205743">
              <a:spcBef>
                <a:spcPts val="450"/>
              </a:spcBef>
              <a:buAutoNum type="arabicPeriod"/>
            </a:pPr>
            <a:r>
              <a:rPr lang="en-US" sz="1350" dirty="0">
                <a:latin typeface="Helvetica"/>
                <a:cs typeface="Helvetica"/>
              </a:rPr>
              <a:t>NCs have too much self-absorption?</a:t>
            </a:r>
          </a:p>
          <a:p>
            <a:pPr marL="205743" indent="-205743">
              <a:spcBef>
                <a:spcPts val="450"/>
              </a:spcBef>
              <a:buAutoNum type="arabicPeriod"/>
            </a:pPr>
            <a:r>
              <a:rPr lang="en-US" sz="1350" dirty="0">
                <a:latin typeface="Helvetica"/>
                <a:cs typeface="Helvetica"/>
              </a:rPr>
              <a:t>Inefficient excitation of nanoparticles: concentration too low, no energy transfer from matrix?</a:t>
            </a:r>
          </a:p>
        </p:txBody>
      </p:sp>
      <p:sp>
        <p:nvSpPr>
          <p:cNvPr id="18" name="TextBox 17">
            <a:extLst>
              <a:ext uri="{FF2B5EF4-FFF2-40B4-BE49-F238E27FC236}">
                <a16:creationId xmlns:a16="http://schemas.microsoft.com/office/drawing/2014/main" id="{1F846EF0-858C-EC3A-3F2E-C549BF786498}"/>
              </a:ext>
            </a:extLst>
          </p:cNvPr>
          <p:cNvSpPr txBox="1"/>
          <p:nvPr/>
        </p:nvSpPr>
        <p:spPr>
          <a:xfrm>
            <a:off x="3380373" y="4947147"/>
            <a:ext cx="3254930" cy="369332"/>
          </a:xfrm>
          <a:prstGeom prst="rect">
            <a:avLst/>
          </a:prstGeom>
          <a:noFill/>
        </p:spPr>
        <p:txBody>
          <a:bodyPr wrap="none" rtlCol="0">
            <a:spAutoFit/>
          </a:bodyPr>
          <a:lstStyle/>
          <a:p>
            <a:pPr algn="ctr"/>
            <a:r>
              <a:rPr lang="en-US" dirty="0" err="1">
                <a:solidFill>
                  <a:schemeClr val="accent2"/>
                </a:solidFill>
                <a:latin typeface="Helvetica" pitchFamily="2" charset="0"/>
                <a:cs typeface="Arial" panose="020B0604020202020204" pitchFamily="34" charset="0"/>
              </a:rPr>
              <a:t>LY</a:t>
            </a:r>
            <a:r>
              <a:rPr lang="en-US" baseline="-25000" dirty="0" err="1">
                <a:solidFill>
                  <a:schemeClr val="accent2"/>
                </a:solidFill>
                <a:latin typeface="Helvetica" pitchFamily="2" charset="0"/>
                <a:cs typeface="Arial" panose="020B0604020202020204" pitchFamily="34" charset="0"/>
              </a:rPr>
              <a:t>mip</a:t>
            </a:r>
            <a:r>
              <a:rPr lang="en-US" dirty="0">
                <a:solidFill>
                  <a:schemeClr val="accent2"/>
                </a:solidFill>
                <a:latin typeface="Helvetica" pitchFamily="2" charset="0"/>
                <a:cs typeface="Arial" panose="020B0604020202020204" pitchFamily="34" charset="0"/>
              </a:rPr>
              <a:t>(</a:t>
            </a:r>
            <a:r>
              <a:rPr lang="en-US" dirty="0" err="1">
                <a:solidFill>
                  <a:schemeClr val="accent2"/>
                </a:solidFill>
                <a:latin typeface="Helvetica" pitchFamily="2" charset="0"/>
                <a:cs typeface="Arial" panose="020B0604020202020204" pitchFamily="34" charset="0"/>
              </a:rPr>
              <a:t>NanoCal</a:t>
            </a:r>
            <a:r>
              <a:rPr lang="en-US" dirty="0">
                <a:solidFill>
                  <a:schemeClr val="accent2"/>
                </a:solidFill>
                <a:latin typeface="Helvetica" pitchFamily="2" charset="0"/>
                <a:cs typeface="Arial" panose="020B0604020202020204" pitchFamily="34" charset="0"/>
              </a:rPr>
              <a:t>/</a:t>
            </a:r>
            <a:r>
              <a:rPr lang="en-US" dirty="0" err="1">
                <a:solidFill>
                  <a:schemeClr val="accent2"/>
                </a:solidFill>
                <a:latin typeface="Helvetica" pitchFamily="2" charset="0"/>
                <a:cs typeface="Arial" panose="020B0604020202020204" pitchFamily="34" charset="0"/>
              </a:rPr>
              <a:t>Protvino</a:t>
            </a:r>
            <a:r>
              <a:rPr lang="en-US" dirty="0">
                <a:solidFill>
                  <a:schemeClr val="accent2"/>
                </a:solidFill>
                <a:latin typeface="Helvetica" pitchFamily="2" charset="0"/>
                <a:cs typeface="Arial" panose="020B0604020202020204" pitchFamily="34" charset="0"/>
              </a:rPr>
              <a:t>) ~ 5%</a:t>
            </a:r>
          </a:p>
        </p:txBody>
      </p:sp>
      <p:sp>
        <p:nvSpPr>
          <p:cNvPr id="5" name="Title 4">
            <a:extLst>
              <a:ext uri="{FF2B5EF4-FFF2-40B4-BE49-F238E27FC236}">
                <a16:creationId xmlns:a16="http://schemas.microsoft.com/office/drawing/2014/main" id="{B2970C76-3F13-878F-70B9-FC9A7CE171DC}"/>
              </a:ext>
            </a:extLst>
          </p:cNvPr>
          <p:cNvSpPr>
            <a:spLocks noGrp="1"/>
          </p:cNvSpPr>
          <p:nvPr>
            <p:ph type="title"/>
          </p:nvPr>
        </p:nvSpPr>
        <p:spPr>
          <a:xfrm>
            <a:off x="5788281" y="-68877"/>
            <a:ext cx="4287536" cy="1461466"/>
          </a:xfrm>
        </p:spPr>
        <p:txBody>
          <a:bodyPr/>
          <a:lstStyle/>
          <a:p>
            <a:r>
              <a:rPr lang="en-US" noProof="0" dirty="0">
                <a:solidFill>
                  <a:schemeClr val="bg1"/>
                </a:solidFill>
              </a:rPr>
              <a:t>Early tests of NC </a:t>
            </a:r>
            <a:r>
              <a:rPr lang="en-US" noProof="0" dirty="0" err="1">
                <a:solidFill>
                  <a:schemeClr val="bg1"/>
                </a:solidFill>
              </a:rPr>
              <a:t>shashlyk</a:t>
            </a:r>
            <a:r>
              <a:rPr lang="en-US" noProof="0" dirty="0">
                <a:solidFill>
                  <a:schemeClr val="bg1"/>
                </a:solidFill>
              </a:rPr>
              <a:t> towers </a:t>
            </a:r>
          </a:p>
        </p:txBody>
      </p:sp>
      <p:sp>
        <p:nvSpPr>
          <p:cNvPr id="2" name="TextBox 1">
            <a:extLst>
              <a:ext uri="{FF2B5EF4-FFF2-40B4-BE49-F238E27FC236}">
                <a16:creationId xmlns:a16="http://schemas.microsoft.com/office/drawing/2014/main" id="{D85F896A-FD84-E650-B244-C41BA53E0C6E}"/>
              </a:ext>
            </a:extLst>
          </p:cNvPr>
          <p:cNvSpPr txBox="1"/>
          <p:nvPr/>
        </p:nvSpPr>
        <p:spPr>
          <a:xfrm>
            <a:off x="250395" y="4947147"/>
            <a:ext cx="1636987" cy="1413207"/>
          </a:xfrm>
          <a:prstGeom prst="rect">
            <a:avLst/>
          </a:prstGeom>
          <a:noFill/>
        </p:spPr>
        <p:txBody>
          <a:bodyPr wrap="none" rtlCol="0">
            <a:spAutoFit/>
          </a:bodyPr>
          <a:lstStyle/>
          <a:p>
            <a:r>
              <a:rPr lang="en-US" sz="1500" b="1" dirty="0">
                <a:solidFill>
                  <a:srgbClr val="00A365"/>
                </a:solidFill>
                <a:latin typeface="Helvetica"/>
                <a:cs typeface="Helvetica"/>
              </a:rPr>
              <a:t>Conventional</a:t>
            </a:r>
          </a:p>
          <a:p>
            <a:pPr>
              <a:spcBef>
                <a:spcPts val="225"/>
              </a:spcBef>
            </a:pPr>
            <a:r>
              <a:rPr lang="en-US" sz="1350" dirty="0" err="1">
                <a:solidFill>
                  <a:srgbClr val="00A365"/>
                </a:solidFill>
                <a:latin typeface="Helvetica"/>
                <a:cs typeface="Helvetica"/>
              </a:rPr>
              <a:t>Protvino</a:t>
            </a:r>
            <a:r>
              <a:rPr lang="en-US" sz="1350" dirty="0">
                <a:solidFill>
                  <a:srgbClr val="00A365"/>
                </a:solidFill>
                <a:latin typeface="Helvetica"/>
                <a:cs typeface="Helvetica"/>
              </a:rPr>
              <a:t> scintillator</a:t>
            </a:r>
          </a:p>
          <a:p>
            <a:pPr>
              <a:spcBef>
                <a:spcPts val="225"/>
              </a:spcBef>
            </a:pPr>
            <a:r>
              <a:rPr lang="en-US" sz="1350" dirty="0">
                <a:solidFill>
                  <a:srgbClr val="00A365"/>
                </a:solidFill>
                <a:latin typeface="Helvetica"/>
                <a:cs typeface="Helvetica"/>
              </a:rPr>
              <a:t>Polystyrene</a:t>
            </a:r>
          </a:p>
          <a:p>
            <a:r>
              <a:rPr lang="en-US" sz="1350" dirty="0">
                <a:solidFill>
                  <a:srgbClr val="00A365"/>
                </a:solidFill>
                <a:latin typeface="Helvetica"/>
                <a:cs typeface="Helvetica"/>
              </a:rPr>
              <a:t>1.5% PTP</a:t>
            </a:r>
          </a:p>
          <a:p>
            <a:r>
              <a:rPr lang="en-US" sz="1350" dirty="0">
                <a:solidFill>
                  <a:srgbClr val="00A365"/>
                </a:solidFill>
                <a:latin typeface="Helvetica"/>
                <a:cs typeface="Helvetica"/>
              </a:rPr>
              <a:t>0.04% POPOP </a:t>
            </a:r>
          </a:p>
          <a:p>
            <a:r>
              <a:rPr lang="en-US" sz="1350" dirty="0">
                <a:solidFill>
                  <a:srgbClr val="00A365"/>
                </a:solidFill>
                <a:latin typeface="Helvetica"/>
                <a:cs typeface="Helvetica"/>
              </a:rPr>
              <a:t>Y-11(200) WLS</a:t>
            </a:r>
          </a:p>
        </p:txBody>
      </p:sp>
      <p:sp>
        <p:nvSpPr>
          <p:cNvPr id="4" name="TextBox 3">
            <a:extLst>
              <a:ext uri="{FF2B5EF4-FFF2-40B4-BE49-F238E27FC236}">
                <a16:creationId xmlns:a16="http://schemas.microsoft.com/office/drawing/2014/main" id="{D0D18CA5-0F94-65DE-110A-39A37DF9BBDA}"/>
              </a:ext>
            </a:extLst>
          </p:cNvPr>
          <p:cNvSpPr txBox="1"/>
          <p:nvPr/>
        </p:nvSpPr>
        <p:spPr>
          <a:xfrm>
            <a:off x="1868369" y="4939524"/>
            <a:ext cx="1300356" cy="946413"/>
          </a:xfrm>
          <a:prstGeom prst="rect">
            <a:avLst/>
          </a:prstGeom>
          <a:noFill/>
        </p:spPr>
        <p:txBody>
          <a:bodyPr wrap="none" rtlCol="0">
            <a:spAutoFit/>
          </a:bodyPr>
          <a:lstStyle/>
          <a:p>
            <a:r>
              <a:rPr lang="en-US" sz="1500" b="1" dirty="0" err="1">
                <a:solidFill>
                  <a:srgbClr val="FF9300"/>
                </a:solidFill>
                <a:latin typeface="Helvetica"/>
                <a:cs typeface="Helvetica"/>
              </a:rPr>
              <a:t>NanoCal</a:t>
            </a:r>
            <a:r>
              <a:rPr lang="en-US" sz="1500" b="1" dirty="0">
                <a:solidFill>
                  <a:srgbClr val="FF9300"/>
                </a:solidFill>
                <a:latin typeface="Helvetica"/>
                <a:cs typeface="Helvetica"/>
              </a:rPr>
              <a:t> </a:t>
            </a:r>
          </a:p>
          <a:p>
            <a:r>
              <a:rPr lang="en-US" sz="1350" dirty="0">
                <a:solidFill>
                  <a:srgbClr val="FF9300"/>
                </a:solidFill>
                <a:latin typeface="Helvetica"/>
                <a:cs typeface="Helvetica"/>
              </a:rPr>
              <a:t>PMMA</a:t>
            </a:r>
          </a:p>
          <a:p>
            <a:r>
              <a:rPr lang="en-US" sz="1350" dirty="0">
                <a:solidFill>
                  <a:srgbClr val="FF9300"/>
                </a:solidFill>
                <a:latin typeface="Helvetica"/>
                <a:cs typeface="Helvetica"/>
              </a:rPr>
              <a:t>0.2% CsPbBr</a:t>
            </a:r>
            <a:r>
              <a:rPr lang="en-US" sz="1350" baseline="-25000" dirty="0">
                <a:solidFill>
                  <a:srgbClr val="FF9300"/>
                </a:solidFill>
                <a:latin typeface="Helvetica"/>
                <a:cs typeface="Helvetica"/>
              </a:rPr>
              <a:t>3</a:t>
            </a:r>
          </a:p>
          <a:p>
            <a:r>
              <a:rPr lang="en-US" sz="1350" dirty="0">
                <a:solidFill>
                  <a:srgbClr val="FF9300"/>
                </a:solidFill>
                <a:latin typeface="Helvetica"/>
                <a:cs typeface="Helvetica"/>
              </a:rPr>
              <a:t>O-2(100) WLS</a:t>
            </a:r>
          </a:p>
        </p:txBody>
      </p:sp>
      <p:pic>
        <p:nvPicPr>
          <p:cNvPr id="9" name="Picture 8">
            <a:extLst>
              <a:ext uri="{FF2B5EF4-FFF2-40B4-BE49-F238E27FC236}">
                <a16:creationId xmlns:a16="http://schemas.microsoft.com/office/drawing/2014/main" id="{359AD3CE-EC37-CEAB-7973-D9F8B3A39CF1}"/>
              </a:ext>
            </a:extLst>
          </p:cNvPr>
          <p:cNvPicPr>
            <a:picLocks noChangeAspect="1"/>
          </p:cNvPicPr>
          <p:nvPr/>
        </p:nvPicPr>
        <p:blipFill rotWithShape="1">
          <a:blip r:embed="rId6"/>
          <a:srcRect r="23173"/>
          <a:stretch/>
        </p:blipFill>
        <p:spPr>
          <a:xfrm>
            <a:off x="3528139" y="4124562"/>
            <a:ext cx="3046204" cy="648241"/>
          </a:xfrm>
          <a:prstGeom prst="rect">
            <a:avLst/>
          </a:prstGeom>
        </p:spPr>
      </p:pic>
    </p:spTree>
    <p:extLst>
      <p:ext uri="{BB962C8B-B14F-4D97-AF65-F5344CB8AC3E}">
        <p14:creationId xmlns:p14="http://schemas.microsoft.com/office/powerpoint/2010/main" val="36450090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BB0484B0-89F7-FD4E-8005-0D54A807120B}"/>
              </a:ext>
            </a:extLst>
          </p:cNvPr>
          <p:cNvSpPr>
            <a:spLocks noGrp="1"/>
          </p:cNvSpPr>
          <p:nvPr>
            <p:ph type="sldNum" sz="quarter" idx="4"/>
          </p:nvPr>
        </p:nvSpPr>
        <p:spPr bwMode="auto">
          <a:xfrm>
            <a:off x="11532068" y="6587495"/>
            <a:ext cx="609441"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200" b="1" kern="1200">
                <a:solidFill>
                  <a:schemeClr val="tx1"/>
                </a:solidFill>
                <a:latin typeface="Helvetica" charset="0"/>
                <a:ea typeface="ＭＳ Ｐゴシック" charset="0"/>
                <a:cs typeface="ＭＳ Ｐゴシック" charset="0"/>
              </a:defRPr>
            </a:lvl1pPr>
            <a:lvl2pPr marL="609493"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2pPr>
            <a:lvl3pPr marL="1218987"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3pPr>
            <a:lvl4pPr marL="1828480"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4pPr>
            <a:lvl5pPr marL="2437973"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5pPr>
            <a:lvl6pPr marL="3047467" algn="l" defTabSz="609493" rtl="0" eaLnBrk="1" latinLnBrk="0" hangingPunct="1">
              <a:defRPr sz="2666" kern="1200">
                <a:solidFill>
                  <a:schemeClr val="tx1"/>
                </a:solidFill>
                <a:latin typeface="Arial" charset="0"/>
                <a:ea typeface="ＭＳ Ｐゴシック" charset="0"/>
                <a:cs typeface="ＭＳ Ｐゴシック" charset="0"/>
              </a:defRPr>
            </a:lvl6pPr>
            <a:lvl7pPr marL="3656960" algn="l" defTabSz="609493" rtl="0" eaLnBrk="1" latinLnBrk="0" hangingPunct="1">
              <a:defRPr sz="2666" kern="1200">
                <a:solidFill>
                  <a:schemeClr val="tx1"/>
                </a:solidFill>
                <a:latin typeface="Arial" charset="0"/>
                <a:ea typeface="ＭＳ Ｐゴシック" charset="0"/>
                <a:cs typeface="ＭＳ Ｐゴシック" charset="0"/>
              </a:defRPr>
            </a:lvl7pPr>
            <a:lvl8pPr marL="4266453" algn="l" defTabSz="609493" rtl="0" eaLnBrk="1" latinLnBrk="0" hangingPunct="1">
              <a:defRPr sz="2666" kern="1200">
                <a:solidFill>
                  <a:schemeClr val="tx1"/>
                </a:solidFill>
                <a:latin typeface="Arial" charset="0"/>
                <a:ea typeface="ＭＳ Ｐゴシック" charset="0"/>
                <a:cs typeface="ＭＳ Ｐゴシック" charset="0"/>
              </a:defRPr>
            </a:lvl8pPr>
            <a:lvl9pPr marL="4875947" algn="l" defTabSz="609493" rtl="0" eaLnBrk="1" latinLnBrk="0" hangingPunct="1">
              <a:defRPr sz="2666" kern="1200">
                <a:solidFill>
                  <a:schemeClr val="tx1"/>
                </a:solidFill>
                <a:latin typeface="Arial" charset="0"/>
                <a:ea typeface="ＭＳ Ｐゴシック" charset="0"/>
                <a:cs typeface="ＭＳ Ｐゴシック" charset="0"/>
              </a:defRPr>
            </a:lvl9pPr>
          </a:lstStyle>
          <a:p>
            <a:pPr>
              <a:defRPr/>
            </a:pPr>
            <a:fld id="{BD9701FC-0E0A-EF40-948A-377D169B81D3}" type="slidenum">
              <a:rPr lang="en-US" smtClean="0"/>
              <a:pPr>
                <a:defRPr/>
              </a:pPr>
              <a:t>21</a:t>
            </a:fld>
            <a:endParaRPr lang="en-US" sz="1050" dirty="0"/>
          </a:p>
        </p:txBody>
      </p:sp>
      <p:sp>
        <p:nvSpPr>
          <p:cNvPr id="4" name="TextBox 3">
            <a:extLst>
              <a:ext uri="{FF2B5EF4-FFF2-40B4-BE49-F238E27FC236}">
                <a16:creationId xmlns:a16="http://schemas.microsoft.com/office/drawing/2014/main" id="{E49DC538-6D7B-496F-C08A-B76720E638DE}"/>
              </a:ext>
            </a:extLst>
          </p:cNvPr>
          <p:cNvSpPr txBox="1"/>
          <p:nvPr/>
        </p:nvSpPr>
        <p:spPr>
          <a:xfrm>
            <a:off x="196375" y="3429000"/>
            <a:ext cx="2646983" cy="2087751"/>
          </a:xfrm>
          <a:prstGeom prst="rect">
            <a:avLst/>
          </a:prstGeom>
          <a:noFill/>
        </p:spPr>
        <p:txBody>
          <a:bodyPr wrap="square" rtlCol="0">
            <a:spAutoFit/>
          </a:bodyPr>
          <a:lstStyle/>
          <a:p>
            <a:pPr marL="7144">
              <a:spcBef>
                <a:spcPts val="225"/>
              </a:spcBef>
            </a:pPr>
            <a:r>
              <a:rPr lang="en-US" sz="1350" dirty="0">
                <a:latin typeface="Helvetica"/>
                <a:cs typeface="Helvetica"/>
              </a:rPr>
              <a:t>PS T9 beamline, Jun 2023</a:t>
            </a:r>
          </a:p>
          <a:p>
            <a:pPr marL="221514" indent="-214370">
              <a:spcBef>
                <a:spcPts val="225"/>
              </a:spcBef>
              <a:buFont typeface="Arial" panose="020B0604020202020204" pitchFamily="34" charset="0"/>
              <a:buChar char="•"/>
            </a:pPr>
            <a:r>
              <a:rPr lang="en-US" sz="1350" dirty="0">
                <a:latin typeface="Helvetica"/>
                <a:cs typeface="Helvetica"/>
              </a:rPr>
              <a:t>Electron beam, 1, 2, 4 GeV</a:t>
            </a:r>
          </a:p>
          <a:p>
            <a:pPr marL="221514" indent="-214370">
              <a:spcBef>
                <a:spcPts val="225"/>
              </a:spcBef>
              <a:buFont typeface="Arial" panose="020B0604020202020204" pitchFamily="34" charset="0"/>
              <a:buChar char="•"/>
            </a:pPr>
            <a:r>
              <a:rPr lang="en-US" sz="1350" dirty="0">
                <a:latin typeface="Helvetica"/>
                <a:cs typeface="Helvetica"/>
              </a:rPr>
              <a:t>MIP beam (</a:t>
            </a:r>
            <a:r>
              <a:rPr lang="en-US" sz="1350" i="1" dirty="0" err="1">
                <a:latin typeface="Times New Roman" panose="02020603050405020304" pitchFamily="18" charset="0"/>
                <a:cs typeface="Times New Roman" panose="02020603050405020304" pitchFamily="18" charset="0"/>
              </a:rPr>
              <a:t>μ</a:t>
            </a:r>
            <a:r>
              <a:rPr lang="en-US" sz="1350" i="1" baseline="30000" dirty="0">
                <a:latin typeface="Times New Roman" panose="02020603050405020304" pitchFamily="18" charset="0"/>
                <a:cs typeface="Times New Roman" panose="02020603050405020304" pitchFamily="18" charset="0"/>
              </a:rPr>
              <a:t>−</a:t>
            </a:r>
            <a:r>
              <a:rPr lang="en-US" sz="1350" dirty="0">
                <a:latin typeface="Helvetica"/>
                <a:cs typeface="Helvetica"/>
              </a:rPr>
              <a:t> or </a:t>
            </a:r>
            <a:r>
              <a:rPr lang="en-US" sz="1350" i="1" dirty="0">
                <a:latin typeface="Times New Roman" panose="02020603050405020304" pitchFamily="18" charset="0"/>
                <a:cs typeface="Times New Roman" panose="02020603050405020304" pitchFamily="18" charset="0"/>
              </a:rPr>
              <a:t>π</a:t>
            </a:r>
            <a:r>
              <a:rPr lang="en-US" sz="1350" i="1" baseline="30000" dirty="0">
                <a:latin typeface="Times New Roman" panose="02020603050405020304" pitchFamily="18" charset="0"/>
                <a:cs typeface="Times New Roman" panose="02020603050405020304" pitchFamily="18" charset="0"/>
              </a:rPr>
              <a:t>−</a:t>
            </a:r>
            <a:r>
              <a:rPr lang="en-US" sz="1350" dirty="0">
                <a:latin typeface="Helvetica"/>
                <a:cs typeface="Helvetica"/>
              </a:rPr>
              <a:t>), 10 GeV</a:t>
            </a:r>
          </a:p>
          <a:p>
            <a:pPr marL="221514" indent="-214370">
              <a:spcBef>
                <a:spcPts val="225"/>
              </a:spcBef>
              <a:buFont typeface="Arial" panose="020B0604020202020204" pitchFamily="34" charset="0"/>
              <a:buChar char="•"/>
            </a:pPr>
            <a:r>
              <a:rPr lang="en-US" sz="1350" dirty="0">
                <a:latin typeface="Helvetica"/>
                <a:cs typeface="Helvetica"/>
              </a:rPr>
              <a:t>Cerenkov ID for </a:t>
            </a:r>
            <a:r>
              <a:rPr lang="en-US" sz="1350" i="1" dirty="0">
                <a:latin typeface="Times New Roman" panose="02020603050405020304" pitchFamily="18" charset="0"/>
                <a:cs typeface="Times New Roman" panose="02020603050405020304" pitchFamily="18" charset="0"/>
              </a:rPr>
              <a:t>e</a:t>
            </a:r>
            <a:r>
              <a:rPr lang="en-US" sz="1350" dirty="0">
                <a:latin typeface="Helvetica"/>
                <a:cs typeface="Helvetica"/>
              </a:rPr>
              <a:t>/</a:t>
            </a:r>
            <a:r>
              <a:rPr lang="en-US" sz="1350" i="1" dirty="0" err="1">
                <a:latin typeface="Times New Roman" panose="02020603050405020304" pitchFamily="18" charset="0"/>
                <a:cs typeface="Times New Roman" panose="02020603050405020304" pitchFamily="18" charset="0"/>
              </a:rPr>
              <a:t>μ</a:t>
            </a:r>
            <a:r>
              <a:rPr lang="en-US" sz="1350" i="1" dirty="0">
                <a:latin typeface="Times New Roman" panose="02020603050405020304" pitchFamily="18" charset="0"/>
                <a:cs typeface="Times New Roman" panose="02020603050405020304" pitchFamily="18" charset="0"/>
              </a:rPr>
              <a:t>π</a:t>
            </a:r>
            <a:r>
              <a:rPr lang="en-US" sz="1350" dirty="0">
                <a:latin typeface="Helvetica" pitchFamily="2" charset="0"/>
                <a:cs typeface="Times New Roman" panose="02020603050405020304" pitchFamily="18" charset="0"/>
              </a:rPr>
              <a:t>/</a:t>
            </a:r>
            <a:r>
              <a:rPr lang="en-US" sz="1350" i="1" dirty="0">
                <a:latin typeface="Times New Roman" panose="02020603050405020304" pitchFamily="18" charset="0"/>
                <a:cs typeface="Times New Roman" panose="02020603050405020304" pitchFamily="18" charset="0"/>
              </a:rPr>
              <a:t>p</a:t>
            </a:r>
          </a:p>
          <a:p>
            <a:pPr>
              <a:spcBef>
                <a:spcPts val="1350"/>
              </a:spcBef>
            </a:pPr>
            <a:r>
              <a:rPr lang="en-US" sz="1350" b="1" dirty="0">
                <a:latin typeface="Helvetica"/>
                <a:cs typeface="Helvetica"/>
              </a:rPr>
              <a:t>For each prototype:</a:t>
            </a:r>
          </a:p>
          <a:p>
            <a:pPr marL="270004" indent="-202504">
              <a:spcBef>
                <a:spcPts val="225"/>
              </a:spcBef>
              <a:buFont typeface="Arial" panose="020B0604020202020204" pitchFamily="34" charset="0"/>
              <a:buChar char="•"/>
            </a:pPr>
            <a:r>
              <a:rPr lang="en-US" sz="1350" dirty="0">
                <a:latin typeface="Helvetica"/>
                <a:cs typeface="Helvetica"/>
              </a:rPr>
              <a:t>MIP response, efficiency</a:t>
            </a:r>
          </a:p>
          <a:p>
            <a:pPr marL="270004" indent="-202504">
              <a:spcBef>
                <a:spcPts val="225"/>
              </a:spcBef>
              <a:buFont typeface="Arial" panose="020B0604020202020204" pitchFamily="34" charset="0"/>
              <a:buChar char="•"/>
            </a:pPr>
            <a:r>
              <a:rPr lang="en-US" sz="1350" i="1" dirty="0">
                <a:latin typeface="Times New Roman" panose="02020603050405020304" pitchFamily="18" charset="0"/>
                <a:cs typeface="Times New Roman" panose="02020603050405020304" pitchFamily="18" charset="0"/>
              </a:rPr>
              <a:t>e</a:t>
            </a:r>
            <a:r>
              <a:rPr lang="en-US" sz="1350" i="1" baseline="30000" dirty="0">
                <a:latin typeface="Times New Roman" panose="02020603050405020304" pitchFamily="18" charset="0"/>
                <a:cs typeface="Times New Roman" panose="02020603050405020304" pitchFamily="18" charset="0"/>
              </a:rPr>
              <a:t>−</a:t>
            </a:r>
            <a:r>
              <a:rPr lang="en-US" sz="1350" dirty="0">
                <a:latin typeface="Helvetica"/>
                <a:cs typeface="Helvetica"/>
              </a:rPr>
              <a:t> response</a:t>
            </a:r>
          </a:p>
          <a:p>
            <a:pPr marL="270004" indent="-202504">
              <a:spcBef>
                <a:spcPts val="225"/>
              </a:spcBef>
              <a:buFont typeface="Arial" panose="020B0604020202020204" pitchFamily="34" charset="0"/>
              <a:buChar char="•"/>
            </a:pPr>
            <a:r>
              <a:rPr lang="en-US" sz="1350" dirty="0">
                <a:latin typeface="Helvetica"/>
                <a:cs typeface="Helvetica"/>
              </a:rPr>
              <a:t>Time resolution</a:t>
            </a:r>
          </a:p>
        </p:txBody>
      </p:sp>
      <p:pic>
        <p:nvPicPr>
          <p:cNvPr id="18" name="Picture 17" descr="A blue square with red and blue dots&#10;&#10;Description automatically generated">
            <a:extLst>
              <a:ext uri="{FF2B5EF4-FFF2-40B4-BE49-F238E27FC236}">
                <a16:creationId xmlns:a16="http://schemas.microsoft.com/office/drawing/2014/main" id="{47D69A0A-A843-78E1-182C-5C6C4FCD1977}"/>
              </a:ext>
            </a:extLst>
          </p:cNvPr>
          <p:cNvPicPr>
            <a:picLocks noChangeAspect="1"/>
          </p:cNvPicPr>
          <p:nvPr/>
        </p:nvPicPr>
        <p:blipFill>
          <a:blip r:embed="rId3"/>
          <a:stretch>
            <a:fillRect/>
          </a:stretch>
        </p:blipFill>
        <p:spPr>
          <a:xfrm>
            <a:off x="3329538" y="1730736"/>
            <a:ext cx="2806286" cy="2454545"/>
          </a:xfrm>
          <a:prstGeom prst="rect">
            <a:avLst/>
          </a:prstGeom>
        </p:spPr>
      </p:pic>
      <p:pic>
        <p:nvPicPr>
          <p:cNvPr id="19" name="Picture 18" descr="A blue screen with a red circle&#10;&#10;Description automatically generated with medium confidence">
            <a:extLst>
              <a:ext uri="{FF2B5EF4-FFF2-40B4-BE49-F238E27FC236}">
                <a16:creationId xmlns:a16="http://schemas.microsoft.com/office/drawing/2014/main" id="{CEA50F06-6047-04A8-D036-C6FCF1E193BB}"/>
              </a:ext>
            </a:extLst>
          </p:cNvPr>
          <p:cNvPicPr>
            <a:picLocks noChangeAspect="1"/>
          </p:cNvPicPr>
          <p:nvPr/>
        </p:nvPicPr>
        <p:blipFill>
          <a:blip r:embed="rId4"/>
          <a:stretch>
            <a:fillRect/>
          </a:stretch>
        </p:blipFill>
        <p:spPr>
          <a:xfrm>
            <a:off x="6190473" y="1689307"/>
            <a:ext cx="2794714" cy="2454545"/>
          </a:xfrm>
          <a:prstGeom prst="rect">
            <a:avLst/>
          </a:prstGeom>
        </p:spPr>
      </p:pic>
      <p:sp>
        <p:nvSpPr>
          <p:cNvPr id="20" name="TextBox 19">
            <a:extLst>
              <a:ext uri="{FF2B5EF4-FFF2-40B4-BE49-F238E27FC236}">
                <a16:creationId xmlns:a16="http://schemas.microsoft.com/office/drawing/2014/main" id="{01249838-C60B-4EE2-57F0-4958D7B99ECC}"/>
              </a:ext>
            </a:extLst>
          </p:cNvPr>
          <p:cNvSpPr txBox="1"/>
          <p:nvPr/>
        </p:nvSpPr>
        <p:spPr>
          <a:xfrm>
            <a:off x="3533247" y="1324074"/>
            <a:ext cx="4695516" cy="323165"/>
          </a:xfrm>
          <a:prstGeom prst="rect">
            <a:avLst/>
          </a:prstGeom>
          <a:noFill/>
        </p:spPr>
        <p:txBody>
          <a:bodyPr wrap="none" rtlCol="0">
            <a:spAutoFit/>
          </a:bodyPr>
          <a:lstStyle/>
          <a:p>
            <a:r>
              <a:rPr lang="en-US" sz="1500" b="1" dirty="0">
                <a:latin typeface="Helvetica"/>
                <a:cs typeface="Helvetica"/>
              </a:rPr>
              <a:t>Efficiency maps with 10 GeV </a:t>
            </a:r>
            <a:r>
              <a:rPr lang="en-US" sz="1500" b="1" i="1" dirty="0" err="1">
                <a:latin typeface="Times New Roman" panose="02020603050405020304" pitchFamily="18" charset="0"/>
                <a:cs typeface="Times New Roman" panose="02020603050405020304" pitchFamily="18" charset="0"/>
              </a:rPr>
              <a:t>μ</a:t>
            </a:r>
            <a:r>
              <a:rPr lang="en-US" sz="1500" b="1" dirty="0">
                <a:latin typeface="Helvetica"/>
                <a:cs typeface="Helvetica"/>
              </a:rPr>
              <a:t>, threshold = 5</a:t>
            </a:r>
            <a:r>
              <a:rPr lang="en-US" sz="1500" b="1" i="1" dirty="0">
                <a:latin typeface="Times New Roman" panose="02020603050405020304" pitchFamily="18" charset="0"/>
                <a:cs typeface="Times New Roman" panose="02020603050405020304" pitchFamily="18" charset="0"/>
              </a:rPr>
              <a:t>σ</a:t>
            </a:r>
            <a:r>
              <a:rPr lang="en-US" sz="1500" b="1" baseline="-25000" dirty="0">
                <a:latin typeface="Helvetica"/>
                <a:cs typeface="Helvetica"/>
              </a:rPr>
              <a:t>noise</a:t>
            </a:r>
          </a:p>
        </p:txBody>
      </p:sp>
      <p:sp>
        <p:nvSpPr>
          <p:cNvPr id="21" name="TextBox 20">
            <a:extLst>
              <a:ext uri="{FF2B5EF4-FFF2-40B4-BE49-F238E27FC236}">
                <a16:creationId xmlns:a16="http://schemas.microsoft.com/office/drawing/2014/main" id="{FD71CEA8-A7AD-D78A-9AD5-DBB7EDFDD6CD}"/>
              </a:ext>
            </a:extLst>
          </p:cNvPr>
          <p:cNvSpPr txBox="1"/>
          <p:nvPr/>
        </p:nvSpPr>
        <p:spPr>
          <a:xfrm>
            <a:off x="4979966" y="3628168"/>
            <a:ext cx="886781" cy="300082"/>
          </a:xfrm>
          <a:prstGeom prst="rect">
            <a:avLst/>
          </a:prstGeom>
          <a:noFill/>
        </p:spPr>
        <p:txBody>
          <a:bodyPr wrap="none" rtlCol="0">
            <a:spAutoFit/>
          </a:bodyPr>
          <a:lstStyle/>
          <a:p>
            <a:r>
              <a:rPr lang="en-US" sz="1350" b="1" dirty="0" err="1">
                <a:solidFill>
                  <a:schemeClr val="bg1"/>
                </a:solidFill>
                <a:latin typeface="Helvetica"/>
                <a:cs typeface="Helvetica"/>
              </a:rPr>
              <a:t>Protvino</a:t>
            </a:r>
            <a:endParaRPr lang="en-US" sz="1350" b="1" dirty="0">
              <a:solidFill>
                <a:schemeClr val="bg1"/>
              </a:solidFill>
              <a:latin typeface="Helvetica"/>
              <a:cs typeface="Helvetica"/>
            </a:endParaRPr>
          </a:p>
        </p:txBody>
      </p:sp>
      <p:sp>
        <p:nvSpPr>
          <p:cNvPr id="22" name="TextBox 21">
            <a:extLst>
              <a:ext uri="{FF2B5EF4-FFF2-40B4-BE49-F238E27FC236}">
                <a16:creationId xmlns:a16="http://schemas.microsoft.com/office/drawing/2014/main" id="{8FB8246B-F617-BC0F-8B06-AA186BCDD1ED}"/>
              </a:ext>
            </a:extLst>
          </p:cNvPr>
          <p:cNvSpPr txBox="1"/>
          <p:nvPr/>
        </p:nvSpPr>
        <p:spPr>
          <a:xfrm>
            <a:off x="6926005" y="3591060"/>
            <a:ext cx="1792542" cy="300082"/>
          </a:xfrm>
          <a:prstGeom prst="rect">
            <a:avLst/>
          </a:prstGeom>
          <a:noFill/>
        </p:spPr>
        <p:txBody>
          <a:bodyPr wrap="none" rtlCol="0">
            <a:spAutoFit/>
          </a:bodyPr>
          <a:lstStyle/>
          <a:p>
            <a:r>
              <a:rPr lang="en-US" sz="1350" b="1" dirty="0" err="1">
                <a:solidFill>
                  <a:schemeClr val="bg1"/>
                </a:solidFill>
                <a:latin typeface="Helvetica"/>
                <a:cs typeface="Helvetica"/>
              </a:rPr>
              <a:t>CsPb</a:t>
            </a:r>
            <a:r>
              <a:rPr lang="en-US" sz="1350" b="1" dirty="0">
                <a:solidFill>
                  <a:schemeClr val="bg1"/>
                </a:solidFill>
                <a:latin typeface="Helvetica"/>
                <a:cs typeface="Helvetica"/>
              </a:rPr>
              <a:t>(</a:t>
            </a:r>
            <a:r>
              <a:rPr lang="en-US" sz="1350" b="1" dirty="0" err="1">
                <a:solidFill>
                  <a:schemeClr val="bg1"/>
                </a:solidFill>
                <a:latin typeface="Helvetica"/>
                <a:cs typeface="Helvetica"/>
              </a:rPr>
              <a:t>Br,Cl</a:t>
            </a:r>
            <a:r>
              <a:rPr lang="en-US" sz="1350" b="1" dirty="0">
                <a:solidFill>
                  <a:schemeClr val="bg1"/>
                </a:solidFill>
                <a:latin typeface="Helvetica"/>
                <a:cs typeface="Helvetica"/>
              </a:rPr>
              <a:t>)</a:t>
            </a:r>
            <a:r>
              <a:rPr lang="en-US" sz="1350" b="1" baseline="-25000" dirty="0">
                <a:solidFill>
                  <a:schemeClr val="bg1"/>
                </a:solidFill>
                <a:latin typeface="Helvetica"/>
                <a:cs typeface="Helvetica"/>
              </a:rPr>
              <a:t>3</a:t>
            </a:r>
            <a:r>
              <a:rPr lang="en-US" sz="1350" b="1" dirty="0">
                <a:solidFill>
                  <a:schemeClr val="bg1"/>
                </a:solidFill>
                <a:latin typeface="Helvetica"/>
                <a:cs typeface="Helvetica"/>
              </a:rPr>
              <a:t> + WLS</a:t>
            </a:r>
          </a:p>
        </p:txBody>
      </p:sp>
      <p:sp>
        <p:nvSpPr>
          <p:cNvPr id="5" name="Title 4">
            <a:extLst>
              <a:ext uri="{FF2B5EF4-FFF2-40B4-BE49-F238E27FC236}">
                <a16:creationId xmlns:a16="http://schemas.microsoft.com/office/drawing/2014/main" id="{2EF394DB-F4AF-E9AD-81AB-D3216F81760E}"/>
              </a:ext>
            </a:extLst>
          </p:cNvPr>
          <p:cNvSpPr>
            <a:spLocks noGrp="1"/>
          </p:cNvSpPr>
          <p:nvPr>
            <p:ph type="title"/>
          </p:nvPr>
        </p:nvSpPr>
        <p:spPr>
          <a:xfrm>
            <a:off x="4775197" y="-146406"/>
            <a:ext cx="4251237" cy="1265457"/>
          </a:xfrm>
        </p:spPr>
        <p:txBody>
          <a:bodyPr/>
          <a:lstStyle/>
          <a:p>
            <a:r>
              <a:rPr lang="en-US" noProof="0" dirty="0">
                <a:solidFill>
                  <a:schemeClr val="bg1"/>
                </a:solidFill>
              </a:rPr>
              <a:t>Tests</a:t>
            </a:r>
            <a:r>
              <a:rPr lang="en-US" baseline="0" noProof="0" dirty="0">
                <a:solidFill>
                  <a:schemeClr val="bg1"/>
                </a:solidFill>
              </a:rPr>
              <a:t> with second-generation modules</a:t>
            </a:r>
            <a:endParaRPr lang="en-US" noProof="0" dirty="0">
              <a:solidFill>
                <a:schemeClr val="bg1"/>
              </a:solidFill>
            </a:endParaRPr>
          </a:p>
        </p:txBody>
      </p:sp>
      <p:pic>
        <p:nvPicPr>
          <p:cNvPr id="6" name="Google Shape;320;p35">
            <a:extLst>
              <a:ext uri="{FF2B5EF4-FFF2-40B4-BE49-F238E27FC236}">
                <a16:creationId xmlns:a16="http://schemas.microsoft.com/office/drawing/2014/main" id="{9B2A0FD3-2A1C-4679-B11F-A5625E11462A}"/>
              </a:ext>
            </a:extLst>
          </p:cNvPr>
          <p:cNvPicPr preferRelativeResize="0"/>
          <p:nvPr/>
        </p:nvPicPr>
        <p:blipFill rotWithShape="1">
          <a:blip r:embed="rId5">
            <a:alphaModFix/>
          </a:blip>
          <a:srcRect l="11277" t="27235" r="12468" b="9895"/>
          <a:stretch/>
        </p:blipFill>
        <p:spPr>
          <a:xfrm flipH="1">
            <a:off x="196375" y="1378780"/>
            <a:ext cx="2887080" cy="1785373"/>
          </a:xfrm>
          <a:prstGeom prst="rect">
            <a:avLst/>
          </a:prstGeom>
          <a:noFill/>
          <a:ln>
            <a:noFill/>
          </a:ln>
        </p:spPr>
      </p:pic>
      <p:sp>
        <p:nvSpPr>
          <p:cNvPr id="10" name="TextBox 9">
            <a:extLst>
              <a:ext uri="{FF2B5EF4-FFF2-40B4-BE49-F238E27FC236}">
                <a16:creationId xmlns:a16="http://schemas.microsoft.com/office/drawing/2014/main" id="{FC78AE21-49E1-F005-7424-D81556563977}"/>
              </a:ext>
            </a:extLst>
          </p:cNvPr>
          <p:cNvSpPr txBox="1"/>
          <p:nvPr/>
        </p:nvSpPr>
        <p:spPr>
          <a:xfrm>
            <a:off x="3491598" y="4239301"/>
            <a:ext cx="5616906" cy="1582484"/>
          </a:xfrm>
          <a:prstGeom prst="rect">
            <a:avLst/>
          </a:prstGeom>
          <a:noFill/>
        </p:spPr>
        <p:txBody>
          <a:bodyPr wrap="square" rtlCol="0">
            <a:spAutoFit/>
          </a:bodyPr>
          <a:lstStyle/>
          <a:p>
            <a:pPr marL="214370" indent="-214370">
              <a:spcBef>
                <a:spcPts val="450"/>
              </a:spcBef>
              <a:buSzPct val="100000"/>
              <a:buFont typeface="Arial" panose="020B0604020202020204" pitchFamily="34" charset="0"/>
              <a:buChar char="•"/>
            </a:pPr>
            <a:r>
              <a:rPr lang="en-GB" sz="1350" dirty="0">
                <a:latin typeface="Helvetica" pitchFamily="2" charset="0"/>
              </a:rPr>
              <a:t>Reliable combination of </a:t>
            </a:r>
            <a:r>
              <a:rPr lang="en-GB" sz="1350" dirty="0" err="1">
                <a:latin typeface="Helvetica" pitchFamily="2" charset="0"/>
              </a:rPr>
              <a:t>Protvino</a:t>
            </a:r>
            <a:r>
              <a:rPr lang="en-GB" sz="1350" dirty="0">
                <a:latin typeface="Helvetica" pitchFamily="2" charset="0"/>
              </a:rPr>
              <a:t> scintillator and Y-11 </a:t>
            </a:r>
            <a:r>
              <a:rPr lang="en-GB" sz="1350" dirty="0" err="1">
                <a:latin typeface="Helvetica" pitchFamily="2" charset="0"/>
              </a:rPr>
              <a:t>fibers</a:t>
            </a:r>
            <a:r>
              <a:rPr lang="en-GB" sz="1350" dirty="0">
                <a:latin typeface="Helvetica" pitchFamily="2" charset="0"/>
              </a:rPr>
              <a:t> shows good performance</a:t>
            </a:r>
          </a:p>
          <a:p>
            <a:pPr marL="214370" indent="-214370">
              <a:spcBef>
                <a:spcPts val="900"/>
              </a:spcBef>
              <a:buSzPct val="100000"/>
              <a:buFont typeface="Arial" panose="020B0604020202020204" pitchFamily="34" charset="0"/>
              <a:buChar char="•"/>
            </a:pPr>
            <a:r>
              <a:rPr lang="en-GB" sz="1350" b="1" dirty="0">
                <a:latin typeface="Helvetica" pitchFamily="2" charset="0"/>
              </a:rPr>
              <a:t>Signal from the NC-based modules entirely from the </a:t>
            </a:r>
            <a:r>
              <a:rPr lang="en-GB" sz="1350" b="1" dirty="0" err="1">
                <a:latin typeface="Helvetica" pitchFamily="2" charset="0"/>
              </a:rPr>
              <a:t>fibers</a:t>
            </a:r>
            <a:r>
              <a:rPr lang="en-GB" sz="1350" b="1" dirty="0">
                <a:latin typeface="Helvetica" pitchFamily="2" charset="0"/>
              </a:rPr>
              <a:t>:</a:t>
            </a:r>
          </a:p>
          <a:p>
            <a:pPr marL="514487" lvl="2" indent="-171496">
              <a:spcBef>
                <a:spcPts val="450"/>
              </a:spcBef>
              <a:buSzPct val="100000"/>
              <a:buFont typeface="Arial" panose="020B0604020202020204" pitchFamily="34" charset="0"/>
              <a:buChar char="•"/>
            </a:pPr>
            <a:r>
              <a:rPr lang="en-GB" sz="1350" dirty="0">
                <a:latin typeface="Helvetica" pitchFamily="2" charset="0"/>
              </a:rPr>
              <a:t>Reabsorption, in part because WL-shifted NC scintillator not working because of (resolvable) quality problems</a:t>
            </a:r>
          </a:p>
          <a:p>
            <a:pPr marL="514487" lvl="2" indent="-171496">
              <a:spcBef>
                <a:spcPts val="450"/>
              </a:spcBef>
              <a:buSzPct val="100000"/>
              <a:buFont typeface="Arial" panose="020B0604020202020204" pitchFamily="34" charset="0"/>
              <a:buChar char="•"/>
            </a:pPr>
            <a:r>
              <a:rPr lang="en-GB" sz="1350" dirty="0">
                <a:latin typeface="Helvetica" pitchFamily="2" charset="0"/>
              </a:rPr>
              <a:t>Inefficient nanocrystal excitation: low concentration, inert matrix</a:t>
            </a:r>
          </a:p>
        </p:txBody>
      </p:sp>
    </p:spTree>
    <p:extLst>
      <p:ext uri="{BB962C8B-B14F-4D97-AF65-F5344CB8AC3E}">
        <p14:creationId xmlns:p14="http://schemas.microsoft.com/office/powerpoint/2010/main" val="1645960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5" name="TextBox 14">
            <a:extLst>
              <a:ext uri="{FF2B5EF4-FFF2-40B4-BE49-F238E27FC236}">
                <a16:creationId xmlns:a16="http://schemas.microsoft.com/office/drawing/2014/main" id="{4444906B-3B01-3F68-EACE-CE2A04E400A5}"/>
              </a:ext>
            </a:extLst>
          </p:cNvPr>
          <p:cNvSpPr txBox="1"/>
          <p:nvPr/>
        </p:nvSpPr>
        <p:spPr>
          <a:xfrm>
            <a:off x="88334" y="1519886"/>
            <a:ext cx="8913311" cy="4272965"/>
          </a:xfrm>
          <a:prstGeom prst="rect">
            <a:avLst/>
          </a:prstGeom>
          <a:noFill/>
        </p:spPr>
        <p:txBody>
          <a:bodyPr wrap="square" rtlCol="0">
            <a:spAutoFit/>
          </a:bodyPr>
          <a:lstStyle/>
          <a:p>
            <a:pPr>
              <a:spcBef>
                <a:spcPts val="450"/>
              </a:spcBef>
            </a:pPr>
            <a:r>
              <a:rPr lang="en-US" sz="1500" b="1" dirty="0">
                <a:latin typeface="Helvetica"/>
                <a:cs typeface="Helvetica"/>
              </a:rPr>
              <a:t>Explore WL-shifted NC scintillators to overcome self absorption</a:t>
            </a:r>
          </a:p>
          <a:p>
            <a:pPr marL="342991" indent="-205795">
              <a:spcBef>
                <a:spcPts val="450"/>
              </a:spcBef>
              <a:buFont typeface="Arial" panose="020B0604020202020204" pitchFamily="34" charset="0"/>
              <a:buChar char="•"/>
            </a:pPr>
            <a:r>
              <a:rPr lang="en-US" sz="1500" dirty="0">
                <a:latin typeface="Helvetica"/>
                <a:cs typeface="Helvetica"/>
              </a:rPr>
              <a:t>Direct synthesis of </a:t>
            </a:r>
            <a:r>
              <a:rPr lang="en-US" sz="1500" dirty="0" err="1">
                <a:latin typeface="Helvetica"/>
                <a:cs typeface="Helvetica"/>
              </a:rPr>
              <a:t>CsPb</a:t>
            </a:r>
            <a:r>
              <a:rPr lang="en-US" sz="1500" dirty="0">
                <a:latin typeface="Helvetica"/>
                <a:cs typeface="Helvetica"/>
              </a:rPr>
              <a:t>(</a:t>
            </a:r>
            <a:r>
              <a:rPr lang="en-US" sz="1500" dirty="0" err="1">
                <a:latin typeface="Helvetica"/>
                <a:cs typeface="Helvetica"/>
              </a:rPr>
              <a:t>Br,Cl</a:t>
            </a:r>
            <a:r>
              <a:rPr lang="en-US" sz="1500" dirty="0">
                <a:latin typeface="Helvetica"/>
                <a:cs typeface="Helvetica"/>
              </a:rPr>
              <a:t>)</a:t>
            </a:r>
            <a:r>
              <a:rPr lang="en-US" sz="1500" baseline="-25000" dirty="0">
                <a:latin typeface="Helvetica"/>
                <a:cs typeface="Helvetica"/>
              </a:rPr>
              <a:t>3</a:t>
            </a:r>
            <a:r>
              <a:rPr lang="en-US" sz="1500" dirty="0">
                <a:latin typeface="Helvetica"/>
                <a:cs typeface="Helvetica"/>
              </a:rPr>
              <a:t> to preserve surface passivation is possible </a:t>
            </a:r>
          </a:p>
          <a:p>
            <a:pPr marL="685983" lvl="1" indent="-205795">
              <a:spcBef>
                <a:spcPts val="225"/>
              </a:spcBef>
              <a:buFont typeface="Arial" panose="020B0604020202020204" pitchFamily="34" charset="0"/>
              <a:buChar char="•"/>
            </a:pPr>
            <a:r>
              <a:rPr lang="en-US" sz="1500" dirty="0">
                <a:latin typeface="Helvetica"/>
                <a:cs typeface="Helvetica"/>
              </a:rPr>
              <a:t>Needed for green scintillators (e.g. </a:t>
            </a:r>
            <a:r>
              <a:rPr lang="en-US" sz="1500" dirty="0" err="1">
                <a:latin typeface="Helvetica"/>
                <a:cs typeface="Helvetica"/>
              </a:rPr>
              <a:t>shahslyk</a:t>
            </a:r>
            <a:r>
              <a:rPr lang="en-US" sz="1500" dirty="0">
                <a:latin typeface="Helvetica"/>
                <a:cs typeface="Helvetica"/>
              </a:rPr>
              <a:t> applications)</a:t>
            </a:r>
          </a:p>
          <a:p>
            <a:pPr marL="342991" indent="-205795">
              <a:spcBef>
                <a:spcPts val="450"/>
              </a:spcBef>
              <a:buFont typeface="Arial" panose="020B0604020202020204" pitchFamily="34" charset="0"/>
              <a:buChar char="•"/>
            </a:pPr>
            <a:r>
              <a:rPr lang="en-US" sz="1500" dirty="0">
                <a:latin typeface="Helvetica"/>
                <a:cs typeface="Helvetica"/>
              </a:rPr>
              <a:t>For direct tests of NC scintillators, can use green-to-orange WLS: makes synthesis easier</a:t>
            </a:r>
          </a:p>
          <a:p>
            <a:pPr marL="13101">
              <a:spcBef>
                <a:spcPts val="1350"/>
              </a:spcBef>
            </a:pPr>
            <a:r>
              <a:rPr lang="en-US" sz="1500" b="1" dirty="0">
                <a:latin typeface="Helvetica"/>
                <a:cs typeface="Helvetica"/>
              </a:rPr>
              <a:t>Use aromatic matrix materials to transfer energy to nanocrystals</a:t>
            </a:r>
          </a:p>
          <a:p>
            <a:pPr marL="342991" lvl="1" indent="-205795">
              <a:spcBef>
                <a:spcPts val="450"/>
              </a:spcBef>
              <a:buFont typeface="Arial" panose="020B0604020202020204" pitchFamily="34" charset="0"/>
              <a:buChar char="•"/>
            </a:pPr>
            <a:r>
              <a:rPr lang="en-US" sz="1500" dirty="0">
                <a:latin typeface="Helvetica"/>
                <a:cs typeface="Helvetica"/>
              </a:rPr>
              <a:t>First formulations use PMMA</a:t>
            </a:r>
          </a:p>
          <a:p>
            <a:pPr marL="685983" lvl="2" indent="-205795">
              <a:spcBef>
                <a:spcPts val="225"/>
              </a:spcBef>
              <a:buFont typeface="Arial" panose="020B0604020202020204" pitchFamily="34" charset="0"/>
              <a:buChar char="•"/>
            </a:pPr>
            <a:r>
              <a:rPr lang="en-US" sz="1500" dirty="0">
                <a:latin typeface="Helvetica"/>
                <a:cs typeface="Helvetica"/>
              </a:rPr>
              <a:t>UV polymerized to preserve nanocrystal surface passivation</a:t>
            </a:r>
          </a:p>
          <a:p>
            <a:pPr marL="685983" lvl="2" indent="-205795">
              <a:spcBef>
                <a:spcPts val="225"/>
              </a:spcBef>
              <a:buFont typeface="Arial" panose="020B0604020202020204" pitchFamily="34" charset="0"/>
              <a:buChar char="•"/>
            </a:pPr>
            <a:r>
              <a:rPr lang="en-US" sz="1500" dirty="0">
                <a:latin typeface="Helvetica"/>
                <a:cs typeface="Helvetica"/>
              </a:rPr>
              <a:t>Gives no primary scintillation contribution</a:t>
            </a:r>
          </a:p>
          <a:p>
            <a:pPr marL="342991" lvl="1" indent="-205795">
              <a:spcBef>
                <a:spcPts val="450"/>
              </a:spcBef>
              <a:buFont typeface="Arial" panose="020B0604020202020204" pitchFamily="34" charset="0"/>
              <a:buChar char="•"/>
            </a:pPr>
            <a:r>
              <a:rPr lang="en-US" sz="1500" dirty="0">
                <a:latin typeface="Helvetica"/>
                <a:cs typeface="Helvetica"/>
              </a:rPr>
              <a:t>New protocol developed to allow use of perovskites in thermally polymerized matrix (e.g. PS, PVT)</a:t>
            </a:r>
          </a:p>
          <a:p>
            <a:pPr marL="342991" lvl="1" indent="-205795">
              <a:spcBef>
                <a:spcPts val="450"/>
              </a:spcBef>
              <a:buFont typeface="Arial" panose="020B0604020202020204" pitchFamily="34" charset="0"/>
              <a:buChar char="•"/>
            </a:pPr>
            <a:r>
              <a:rPr lang="en-US" sz="1500" dirty="0">
                <a:latin typeface="Helvetica"/>
                <a:cs typeface="Helvetica"/>
              </a:rPr>
              <a:t>Surface passivation with fluorine allows higher nanocrystal concentrations</a:t>
            </a:r>
          </a:p>
          <a:p>
            <a:pPr>
              <a:spcBef>
                <a:spcPts val="1350"/>
              </a:spcBef>
            </a:pPr>
            <a:r>
              <a:rPr lang="en-US" sz="1500" b="1" dirty="0">
                <a:latin typeface="Helvetica"/>
                <a:cs typeface="Helvetica"/>
              </a:rPr>
              <a:t>Complete set of new samples synthesized and tested:</a:t>
            </a:r>
          </a:p>
          <a:p>
            <a:pPr marL="342991" indent="-205795">
              <a:spcBef>
                <a:spcPts val="450"/>
              </a:spcBef>
              <a:buFont typeface="Arial" panose="020B0604020202020204" pitchFamily="34" charset="0"/>
              <a:buChar char="•"/>
            </a:pPr>
            <a:r>
              <a:rPr lang="en-US" sz="1500" dirty="0">
                <a:latin typeface="Helvetica"/>
                <a:cs typeface="Helvetica"/>
              </a:rPr>
              <a:t>Beam tests at CERN PS T9 in Oct 2023 and at Frascati BTF in Nov 2023 and Apr 2024</a:t>
            </a:r>
          </a:p>
          <a:p>
            <a:pPr marL="342991" indent="-205795">
              <a:spcBef>
                <a:spcPts val="450"/>
              </a:spcBef>
              <a:buFont typeface="Arial" panose="020B0604020202020204" pitchFamily="34" charset="0"/>
              <a:buChar char="•"/>
            </a:pPr>
            <a:r>
              <a:rPr lang="en-US" sz="1500" dirty="0">
                <a:latin typeface="Helvetica"/>
                <a:cs typeface="Helvetica"/>
              </a:rPr>
              <a:t>Molecular (organic) scintillators included for comparison and study</a:t>
            </a:r>
          </a:p>
          <a:p>
            <a:pPr marL="342991" indent="-205795">
              <a:spcBef>
                <a:spcPts val="450"/>
              </a:spcBef>
              <a:buFont typeface="Arial" panose="020B0604020202020204" pitchFamily="34" charset="0"/>
              <a:buChar char="•"/>
            </a:pPr>
            <a:r>
              <a:rPr lang="en-US" sz="1500" dirty="0">
                <a:latin typeface="Helvetica"/>
                <a:cs typeface="Helvetica"/>
              </a:rPr>
              <a:t>Complete set of control samples to isolate contributions from components</a:t>
            </a:r>
          </a:p>
        </p:txBody>
      </p:sp>
      <p:sp>
        <p:nvSpPr>
          <p:cNvPr id="4" name="Slide Number Placeholder 3">
            <a:extLst>
              <a:ext uri="{FF2B5EF4-FFF2-40B4-BE49-F238E27FC236}">
                <a16:creationId xmlns:a16="http://schemas.microsoft.com/office/drawing/2014/main" id="{742BB186-9A6D-BCE8-FA73-90DDB2F18356}"/>
              </a:ext>
            </a:extLst>
          </p:cNvPr>
          <p:cNvSpPr>
            <a:spLocks noGrp="1"/>
          </p:cNvSpPr>
          <p:nvPr>
            <p:ph type="sldNum" sz="quarter" idx="4"/>
          </p:nvPr>
        </p:nvSpPr>
        <p:spPr bwMode="auto">
          <a:xfrm>
            <a:off x="11532068" y="6587495"/>
            <a:ext cx="609441"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algn="r" rtl="0" eaLnBrk="0" fontAlgn="base" hangingPunct="0">
              <a:spcBef>
                <a:spcPct val="0"/>
              </a:spcBef>
              <a:spcAft>
                <a:spcPct val="0"/>
              </a:spcAft>
              <a:defRPr sz="1200" b="1" kern="1200">
                <a:solidFill>
                  <a:schemeClr val="tx1"/>
                </a:solidFill>
                <a:latin typeface="Helvetica" charset="0"/>
                <a:ea typeface="ＭＳ Ｐゴシック" charset="0"/>
                <a:cs typeface="ＭＳ Ｐゴシック" charset="0"/>
              </a:defRPr>
            </a:lvl1pPr>
            <a:lvl2pPr marL="609493"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2pPr>
            <a:lvl3pPr marL="1218987"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3pPr>
            <a:lvl4pPr marL="1828480"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4pPr>
            <a:lvl5pPr marL="2437973" algn="l" rtl="0" eaLnBrk="0" fontAlgn="base" hangingPunct="0">
              <a:spcBef>
                <a:spcPct val="0"/>
              </a:spcBef>
              <a:spcAft>
                <a:spcPct val="0"/>
              </a:spcAft>
              <a:defRPr sz="2666" kern="1200">
                <a:solidFill>
                  <a:schemeClr val="tx1"/>
                </a:solidFill>
                <a:latin typeface="Arial" charset="0"/>
                <a:ea typeface="ＭＳ Ｐゴシック" charset="0"/>
                <a:cs typeface="ＭＳ Ｐゴシック" charset="0"/>
              </a:defRPr>
            </a:lvl5pPr>
            <a:lvl6pPr marL="3047467" algn="l" defTabSz="609493" rtl="0" eaLnBrk="1" latinLnBrk="0" hangingPunct="1">
              <a:defRPr sz="2666" kern="1200">
                <a:solidFill>
                  <a:schemeClr val="tx1"/>
                </a:solidFill>
                <a:latin typeface="Arial" charset="0"/>
                <a:ea typeface="ＭＳ Ｐゴシック" charset="0"/>
                <a:cs typeface="ＭＳ Ｐゴシック" charset="0"/>
              </a:defRPr>
            </a:lvl6pPr>
            <a:lvl7pPr marL="3656960" algn="l" defTabSz="609493" rtl="0" eaLnBrk="1" latinLnBrk="0" hangingPunct="1">
              <a:defRPr sz="2666" kern="1200">
                <a:solidFill>
                  <a:schemeClr val="tx1"/>
                </a:solidFill>
                <a:latin typeface="Arial" charset="0"/>
                <a:ea typeface="ＭＳ Ｐゴシック" charset="0"/>
                <a:cs typeface="ＭＳ Ｐゴシック" charset="0"/>
              </a:defRPr>
            </a:lvl7pPr>
            <a:lvl8pPr marL="4266453" algn="l" defTabSz="609493" rtl="0" eaLnBrk="1" latinLnBrk="0" hangingPunct="1">
              <a:defRPr sz="2666" kern="1200">
                <a:solidFill>
                  <a:schemeClr val="tx1"/>
                </a:solidFill>
                <a:latin typeface="Arial" charset="0"/>
                <a:ea typeface="ＭＳ Ｐゴシック" charset="0"/>
                <a:cs typeface="ＭＳ Ｐゴシック" charset="0"/>
              </a:defRPr>
            </a:lvl8pPr>
            <a:lvl9pPr marL="4875947" algn="l" defTabSz="609493" rtl="0" eaLnBrk="1" latinLnBrk="0" hangingPunct="1">
              <a:defRPr sz="2666" kern="1200">
                <a:solidFill>
                  <a:schemeClr val="tx1"/>
                </a:solidFill>
                <a:latin typeface="Arial" charset="0"/>
                <a:ea typeface="ＭＳ Ｐゴシック" charset="0"/>
                <a:cs typeface="ＭＳ Ｐゴシック" charset="0"/>
              </a:defRPr>
            </a:lvl9pPr>
          </a:lstStyle>
          <a:p>
            <a:pPr>
              <a:defRPr/>
            </a:pPr>
            <a:fld id="{BD9701FC-0E0A-EF40-948A-377D169B81D3}" type="slidenum">
              <a:rPr lang="en-US" smtClean="0"/>
              <a:pPr>
                <a:defRPr/>
              </a:pPr>
              <a:t>22</a:t>
            </a:fld>
            <a:endParaRPr lang="en-US" sz="1050" dirty="0"/>
          </a:p>
        </p:txBody>
      </p:sp>
      <p:sp>
        <p:nvSpPr>
          <p:cNvPr id="11" name="Title 10">
            <a:extLst>
              <a:ext uri="{FF2B5EF4-FFF2-40B4-BE49-F238E27FC236}">
                <a16:creationId xmlns:a16="http://schemas.microsoft.com/office/drawing/2014/main" id="{C3346930-1C80-1A63-B5BE-B18A7BF8A69D}"/>
              </a:ext>
            </a:extLst>
          </p:cNvPr>
          <p:cNvSpPr>
            <a:spLocks noGrp="1"/>
          </p:cNvSpPr>
          <p:nvPr>
            <p:ph type="title"/>
          </p:nvPr>
        </p:nvSpPr>
        <p:spPr>
          <a:xfrm>
            <a:off x="4481232" y="1"/>
            <a:ext cx="4746836" cy="1132114"/>
          </a:xfrm>
        </p:spPr>
        <p:txBody>
          <a:bodyPr/>
          <a:lstStyle/>
          <a:p>
            <a:r>
              <a:rPr lang="en-US" noProof="0" dirty="0">
                <a:solidFill>
                  <a:schemeClr val="bg1"/>
                </a:solidFill>
              </a:rPr>
              <a:t>One step back: First focus on NC scintillator alone</a:t>
            </a:r>
          </a:p>
        </p:txBody>
      </p:sp>
    </p:spTree>
    <p:extLst>
      <p:ext uri="{BB962C8B-B14F-4D97-AF65-F5344CB8AC3E}">
        <p14:creationId xmlns:p14="http://schemas.microsoft.com/office/powerpoint/2010/main" val="15265228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30">
          <a:extLst>
            <a:ext uri="{FF2B5EF4-FFF2-40B4-BE49-F238E27FC236}">
              <a16:creationId xmlns:a16="http://schemas.microsoft.com/office/drawing/2014/main" id="{EFA668F0-748D-1A7E-A3D2-FE2223D2DA4F}"/>
            </a:ext>
          </a:extLst>
        </p:cNvPr>
        <p:cNvGrpSpPr/>
        <p:nvPr/>
      </p:nvGrpSpPr>
      <p:grpSpPr>
        <a:xfrm>
          <a:off x="0" y="0"/>
          <a:ext cx="0" cy="0"/>
          <a:chOff x="0" y="0"/>
          <a:chExt cx="0" cy="0"/>
        </a:xfrm>
      </p:grpSpPr>
      <p:sp>
        <p:nvSpPr>
          <p:cNvPr id="536" name="Google Shape;536;p46">
            <a:extLst>
              <a:ext uri="{FF2B5EF4-FFF2-40B4-BE49-F238E27FC236}">
                <a16:creationId xmlns:a16="http://schemas.microsoft.com/office/drawing/2014/main" id="{260F5A28-CA2E-B49D-939C-BB246FF98ADC}"/>
              </a:ext>
            </a:extLst>
          </p:cNvPr>
          <p:cNvSpPr txBox="1">
            <a:spLocks noGrp="1"/>
          </p:cNvSpPr>
          <p:nvPr>
            <p:ph type="sldNum" sz="quarter" idx="4"/>
          </p:nvPr>
        </p:nvSpPr>
        <p:spPr bwMode="auto">
          <a:xfrm>
            <a:off x="11535072" y="6587495"/>
            <a:ext cx="609600" cy="228600"/>
          </a:xfrm>
          <a:prstGeom prst="rect">
            <a:avLst/>
          </a:prstGeom>
          <a:noFill/>
          <a:ln w="9525">
            <a:noFill/>
            <a:miter lim="800000"/>
            <a:headEnd/>
            <a:tailEnd/>
          </a:ln>
          <a:effectLst/>
        </p:spPr>
        <p:txBody>
          <a:bodyPr spcFirstLastPara="1" vert="horz" wrap="square" lIns="91440" tIns="45720" rIns="91440" bIns="45720" numCol="1" anchor="t" anchorCtr="0" compatLnSpc="1">
            <a:prstTxWarp prst="textNoShape">
              <a:avLst/>
            </a:prstTxWarp>
            <a:noAutofit/>
          </a:bodyPr>
          <a:lstStyle>
            <a:defPPr>
              <a:defRPr lang="en-SI"/>
            </a:defPPr>
            <a:lvl1pPr marL="0" algn="r" defTabSz="914400" rtl="0" eaLnBrk="1" latinLnBrk="0" hangingPunct="1">
              <a:defRPr sz="1200" b="1" kern="1200">
                <a:solidFill>
                  <a:schemeClr val="tx1"/>
                </a:solidFill>
                <a:latin typeface="Helvetica"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fontAlgn="base" hangingPunct="0">
              <a:defRPr/>
            </a:pPr>
            <a:fld id="{BD9701FC-0E0A-EF40-948A-377D169B81D3}" type="slidenum">
              <a:rPr lang="en-US" smtClean="0"/>
              <a:pPr eaLnBrk="0" fontAlgn="base" hangingPunct="0">
                <a:defRPr/>
              </a:pPr>
              <a:t>23</a:t>
            </a:fld>
            <a:endParaRPr>
              <a:solidFill>
                <a:srgbClr val="000000"/>
              </a:solidFill>
              <a:ea typeface="ＭＳ Ｐゴシック" charset="0"/>
            </a:endParaRPr>
          </a:p>
        </p:txBody>
      </p:sp>
      <p:sp>
        <p:nvSpPr>
          <p:cNvPr id="2" name="Title 1">
            <a:extLst>
              <a:ext uri="{FF2B5EF4-FFF2-40B4-BE49-F238E27FC236}">
                <a16:creationId xmlns:a16="http://schemas.microsoft.com/office/drawing/2014/main" id="{64E2AB9A-3B36-060F-28D1-3C0B778A6DE4}"/>
              </a:ext>
            </a:extLst>
          </p:cNvPr>
          <p:cNvSpPr>
            <a:spLocks noGrp="1"/>
          </p:cNvSpPr>
          <p:nvPr>
            <p:ph type="title"/>
          </p:nvPr>
        </p:nvSpPr>
        <p:spPr>
          <a:xfrm>
            <a:off x="4542963" y="-98513"/>
            <a:ext cx="5176928" cy="1348191"/>
          </a:xfrm>
        </p:spPr>
        <p:txBody>
          <a:bodyPr/>
          <a:lstStyle/>
          <a:p>
            <a:r>
              <a:rPr lang="en-US" dirty="0">
                <a:solidFill>
                  <a:schemeClr val="bg1"/>
                </a:solidFill>
              </a:rPr>
              <a:t>Summary of light yield measurements</a:t>
            </a:r>
          </a:p>
        </p:txBody>
      </p:sp>
      <p:sp>
        <p:nvSpPr>
          <p:cNvPr id="3" name="TextBox 2">
            <a:extLst>
              <a:ext uri="{FF2B5EF4-FFF2-40B4-BE49-F238E27FC236}">
                <a16:creationId xmlns:a16="http://schemas.microsoft.com/office/drawing/2014/main" id="{0CE8AA37-417E-5D9C-3789-52D794B111CA}"/>
              </a:ext>
            </a:extLst>
          </p:cNvPr>
          <p:cNvSpPr txBox="1"/>
          <p:nvPr/>
        </p:nvSpPr>
        <p:spPr>
          <a:xfrm>
            <a:off x="4614148" y="4914373"/>
            <a:ext cx="4382931" cy="836126"/>
          </a:xfrm>
          <a:prstGeom prst="rect">
            <a:avLst/>
          </a:prstGeom>
          <a:noFill/>
          <a:ln w="38100">
            <a:solidFill>
              <a:schemeClr val="tx1"/>
            </a:solidFill>
          </a:ln>
        </p:spPr>
        <p:txBody>
          <a:bodyPr wrap="none" rtlCol="0">
            <a:spAutoFit/>
          </a:bodyPr>
          <a:lstStyle/>
          <a:p>
            <a:pPr eaLnBrk="0" fontAlgn="base" hangingPunct="0">
              <a:spcBef>
                <a:spcPts val="225"/>
              </a:spcBef>
            </a:pPr>
            <a:r>
              <a:rPr lang="en-US" sz="1500" b="1" dirty="0">
                <a:solidFill>
                  <a:srgbClr val="000000"/>
                </a:solidFill>
                <a:latin typeface="Helvetica"/>
                <a:ea typeface="ＭＳ Ｐゴシック" charset="0"/>
                <a:cs typeface="Helvetica"/>
              </a:rPr>
              <a:t>Relative to EJ200:</a:t>
            </a:r>
          </a:p>
          <a:p>
            <a:pPr marL="342900" indent="-171450" eaLnBrk="0" fontAlgn="base" hangingPunct="0">
              <a:spcBef>
                <a:spcPts val="225"/>
              </a:spcBef>
              <a:buFont typeface="Arial" panose="020B0604020202020204" pitchFamily="34" charset="0"/>
              <a:buChar char="•"/>
            </a:pPr>
            <a:r>
              <a:rPr lang="en-US" sz="1500" b="1" dirty="0">
                <a:solidFill>
                  <a:srgbClr val="000000"/>
                </a:solidFill>
                <a:latin typeface="Helvetica"/>
                <a:ea typeface="ＭＳ Ｐゴシック" charset="0"/>
                <a:cs typeface="Helvetica"/>
              </a:rPr>
              <a:t>Our molecular samples have 40-50% of LY</a:t>
            </a:r>
          </a:p>
          <a:p>
            <a:pPr marL="342900" indent="-171450" eaLnBrk="0" fontAlgn="base" hangingPunct="0">
              <a:spcBef>
                <a:spcPts val="225"/>
              </a:spcBef>
              <a:buFont typeface="Arial" panose="020B0604020202020204" pitchFamily="34" charset="0"/>
              <a:buChar char="•"/>
            </a:pPr>
            <a:r>
              <a:rPr lang="en-US" sz="1500" b="1" dirty="0">
                <a:solidFill>
                  <a:srgbClr val="000000"/>
                </a:solidFill>
                <a:latin typeface="Helvetica"/>
                <a:ea typeface="ＭＳ Ｐゴシック" charset="0"/>
                <a:cs typeface="Helvetica"/>
              </a:rPr>
              <a:t>Our best NC samples have 20-30% of LY</a:t>
            </a:r>
          </a:p>
        </p:txBody>
      </p:sp>
      <p:pic>
        <p:nvPicPr>
          <p:cNvPr id="4" name="Google Shape;466;p42">
            <a:extLst>
              <a:ext uri="{FF2B5EF4-FFF2-40B4-BE49-F238E27FC236}">
                <a16:creationId xmlns:a16="http://schemas.microsoft.com/office/drawing/2014/main" id="{8C34EAE1-14C8-1370-FA51-1A3C23290E5F}"/>
              </a:ext>
            </a:extLst>
          </p:cNvPr>
          <p:cNvPicPr preferRelativeResize="0">
            <a:picLocks noChangeAspect="1"/>
          </p:cNvPicPr>
          <p:nvPr/>
        </p:nvPicPr>
        <p:blipFill>
          <a:blip r:embed="rId3">
            <a:alphaModFix/>
          </a:blip>
          <a:stretch>
            <a:fillRect/>
          </a:stretch>
        </p:blipFill>
        <p:spPr>
          <a:xfrm>
            <a:off x="143508" y="1693955"/>
            <a:ext cx="4248398" cy="2805545"/>
          </a:xfrm>
          <a:prstGeom prst="rect">
            <a:avLst/>
          </a:prstGeom>
          <a:noFill/>
          <a:ln>
            <a:noFill/>
          </a:ln>
        </p:spPr>
      </p:pic>
      <p:pic>
        <p:nvPicPr>
          <p:cNvPr id="5" name="Google Shape;502;p44">
            <a:extLst>
              <a:ext uri="{FF2B5EF4-FFF2-40B4-BE49-F238E27FC236}">
                <a16:creationId xmlns:a16="http://schemas.microsoft.com/office/drawing/2014/main" id="{F3ABBAA5-010C-58EE-9BCE-5B8355884945}"/>
              </a:ext>
            </a:extLst>
          </p:cNvPr>
          <p:cNvPicPr preferRelativeResize="0">
            <a:picLocks noChangeAspect="1"/>
          </p:cNvPicPr>
          <p:nvPr/>
        </p:nvPicPr>
        <p:blipFill>
          <a:blip r:embed="rId4">
            <a:alphaModFix/>
          </a:blip>
          <a:stretch>
            <a:fillRect/>
          </a:stretch>
        </p:blipFill>
        <p:spPr>
          <a:xfrm>
            <a:off x="4679471" y="1709687"/>
            <a:ext cx="4248398" cy="2805545"/>
          </a:xfrm>
          <a:prstGeom prst="rect">
            <a:avLst/>
          </a:prstGeom>
          <a:noFill/>
          <a:ln>
            <a:noFill/>
          </a:ln>
        </p:spPr>
      </p:pic>
      <p:sp>
        <p:nvSpPr>
          <p:cNvPr id="6" name="TextBox 5">
            <a:extLst>
              <a:ext uri="{FF2B5EF4-FFF2-40B4-BE49-F238E27FC236}">
                <a16:creationId xmlns:a16="http://schemas.microsoft.com/office/drawing/2014/main" id="{3939A7C1-2470-E273-C09D-B28E470B217D}"/>
              </a:ext>
            </a:extLst>
          </p:cNvPr>
          <p:cNvSpPr txBox="1"/>
          <p:nvPr/>
        </p:nvSpPr>
        <p:spPr>
          <a:xfrm>
            <a:off x="143509" y="1423809"/>
            <a:ext cx="3817071" cy="300082"/>
          </a:xfrm>
          <a:prstGeom prst="rect">
            <a:avLst/>
          </a:prstGeom>
          <a:noFill/>
        </p:spPr>
        <p:txBody>
          <a:bodyPr wrap="none" rtlCol="0">
            <a:spAutoFit/>
          </a:bodyPr>
          <a:lstStyle/>
          <a:p>
            <a:pPr eaLnBrk="0" fontAlgn="base" hangingPunct="0">
              <a:spcBef>
                <a:spcPct val="0"/>
              </a:spcBef>
              <a:spcAft>
                <a:spcPct val="0"/>
              </a:spcAft>
            </a:pPr>
            <a:r>
              <a:rPr lang="en-US" sz="1350" b="1" dirty="0">
                <a:solidFill>
                  <a:srgbClr val="00B050"/>
                </a:solidFill>
                <a:latin typeface="Helvetica"/>
                <a:ea typeface="ＭＳ Ｐゴシック" charset="0"/>
                <a:cs typeface="Helvetica"/>
              </a:rPr>
              <a:t>Unshifted NC samples: PVT(+PTP)+CsPbBr</a:t>
            </a:r>
            <a:r>
              <a:rPr lang="en-US" sz="1350" b="1" baseline="-25000" dirty="0">
                <a:solidFill>
                  <a:srgbClr val="00B050"/>
                </a:solidFill>
                <a:latin typeface="Helvetica"/>
                <a:ea typeface="ＭＳ Ｐゴシック" charset="0"/>
                <a:cs typeface="Helvetica"/>
              </a:rPr>
              <a:t>3</a:t>
            </a:r>
          </a:p>
        </p:txBody>
      </p:sp>
      <p:sp>
        <p:nvSpPr>
          <p:cNvPr id="7" name="TextBox 6">
            <a:extLst>
              <a:ext uri="{FF2B5EF4-FFF2-40B4-BE49-F238E27FC236}">
                <a16:creationId xmlns:a16="http://schemas.microsoft.com/office/drawing/2014/main" id="{1B4CB2BB-DACE-4A34-62CD-77D12B788B91}"/>
              </a:ext>
            </a:extLst>
          </p:cNvPr>
          <p:cNvSpPr txBox="1"/>
          <p:nvPr/>
        </p:nvSpPr>
        <p:spPr>
          <a:xfrm>
            <a:off x="4679471" y="1423809"/>
            <a:ext cx="4418197" cy="300082"/>
          </a:xfrm>
          <a:prstGeom prst="rect">
            <a:avLst/>
          </a:prstGeom>
          <a:noFill/>
        </p:spPr>
        <p:txBody>
          <a:bodyPr wrap="none" rtlCol="0">
            <a:spAutoFit/>
          </a:bodyPr>
          <a:lstStyle/>
          <a:p>
            <a:pPr eaLnBrk="0" fontAlgn="base" hangingPunct="0">
              <a:spcBef>
                <a:spcPct val="0"/>
              </a:spcBef>
              <a:spcAft>
                <a:spcPct val="0"/>
              </a:spcAft>
            </a:pPr>
            <a:r>
              <a:rPr lang="en-US" sz="1350" b="1" dirty="0">
                <a:solidFill>
                  <a:srgbClr val="FF9300"/>
                </a:solidFill>
                <a:latin typeface="Helvetica"/>
                <a:ea typeface="ＭＳ Ｐゴシック" charset="0"/>
                <a:cs typeface="Helvetica"/>
              </a:rPr>
              <a:t>Shifted NC samples: PVT(+PTP)+CsPbBr</a:t>
            </a:r>
            <a:r>
              <a:rPr lang="en-US" sz="1350" b="1" baseline="-25000" dirty="0">
                <a:solidFill>
                  <a:srgbClr val="FF9300"/>
                </a:solidFill>
                <a:latin typeface="Helvetica"/>
                <a:ea typeface="ＭＳ Ｐゴシック" charset="0"/>
                <a:cs typeface="Helvetica"/>
              </a:rPr>
              <a:t>3</a:t>
            </a:r>
            <a:r>
              <a:rPr lang="en-US" sz="1350" b="1" dirty="0">
                <a:solidFill>
                  <a:srgbClr val="FF9300"/>
                </a:solidFill>
                <a:latin typeface="Helvetica"/>
                <a:ea typeface="ＭＳ Ｐゴシック" charset="0"/>
                <a:cs typeface="Helvetica"/>
              </a:rPr>
              <a:t>+perylene</a:t>
            </a:r>
          </a:p>
        </p:txBody>
      </p:sp>
      <p:sp>
        <p:nvSpPr>
          <p:cNvPr id="8" name="TextBox 7">
            <a:extLst>
              <a:ext uri="{FF2B5EF4-FFF2-40B4-BE49-F238E27FC236}">
                <a16:creationId xmlns:a16="http://schemas.microsoft.com/office/drawing/2014/main" id="{DF7CDA3C-D7A8-2F48-4F0D-5050177F476F}"/>
              </a:ext>
            </a:extLst>
          </p:cNvPr>
          <p:cNvSpPr txBox="1"/>
          <p:nvPr/>
        </p:nvSpPr>
        <p:spPr>
          <a:xfrm>
            <a:off x="143509" y="4545697"/>
            <a:ext cx="4340107" cy="1467068"/>
          </a:xfrm>
          <a:prstGeom prst="rect">
            <a:avLst/>
          </a:prstGeom>
          <a:noFill/>
        </p:spPr>
        <p:txBody>
          <a:bodyPr wrap="square" rtlCol="0">
            <a:spAutoFit/>
          </a:bodyPr>
          <a:lstStyle/>
          <a:p>
            <a:pPr marL="171450" indent="-171450" eaLnBrk="0" fontAlgn="base" hangingPunct="0">
              <a:spcBef>
                <a:spcPts val="450"/>
              </a:spcBef>
              <a:spcAft>
                <a:spcPct val="0"/>
              </a:spcAft>
              <a:buFont typeface="Arial" panose="020B0604020202020204" pitchFamily="34" charset="0"/>
              <a:buChar char="•"/>
            </a:pPr>
            <a:r>
              <a:rPr lang="en-US" sz="1350" b="1" dirty="0">
                <a:solidFill>
                  <a:srgbClr val="00B050"/>
                </a:solidFill>
                <a:latin typeface="Helvetica"/>
                <a:ea typeface="ＭＳ Ｐゴシック" charset="0"/>
                <a:cs typeface="Helvetica"/>
              </a:rPr>
              <a:t>Unshifted samples: </a:t>
            </a:r>
            <a:r>
              <a:rPr lang="en-US" sz="1350" dirty="0">
                <a:solidFill>
                  <a:srgbClr val="000000"/>
                </a:solidFill>
                <a:latin typeface="Helvetica"/>
                <a:ea typeface="ＭＳ Ｐゴシック" charset="0"/>
                <a:cs typeface="Helvetica"/>
              </a:rPr>
              <a:t>With or without intermediate fluor (PTP), </a:t>
            </a:r>
            <a:r>
              <a:rPr lang="en-US" sz="1350" b="1" dirty="0">
                <a:solidFill>
                  <a:srgbClr val="000000"/>
                </a:solidFill>
                <a:latin typeface="Helvetica"/>
                <a:ea typeface="ＭＳ Ｐゴシック" charset="0"/>
                <a:cs typeface="Helvetica"/>
              </a:rPr>
              <a:t>adding CsPbBr</a:t>
            </a:r>
            <a:r>
              <a:rPr lang="en-US" sz="1350" b="1" baseline="-25000" dirty="0">
                <a:solidFill>
                  <a:srgbClr val="000000"/>
                </a:solidFill>
                <a:latin typeface="Helvetica"/>
                <a:ea typeface="ＭＳ Ｐゴシック" charset="0"/>
                <a:cs typeface="Helvetica"/>
              </a:rPr>
              <a:t>3</a:t>
            </a:r>
            <a:r>
              <a:rPr lang="en-US" sz="1350" b="1" dirty="0">
                <a:solidFill>
                  <a:srgbClr val="000000"/>
                </a:solidFill>
                <a:latin typeface="Helvetica"/>
                <a:ea typeface="ＭＳ Ｐゴシック" charset="0"/>
                <a:cs typeface="Helvetica"/>
              </a:rPr>
              <a:t> slightly decreases LY</a:t>
            </a:r>
          </a:p>
          <a:p>
            <a:pPr marL="171450" indent="-171450" eaLnBrk="0" fontAlgn="base" hangingPunct="0">
              <a:spcBef>
                <a:spcPts val="450"/>
              </a:spcBef>
              <a:spcAft>
                <a:spcPct val="0"/>
              </a:spcAft>
              <a:buFont typeface="Arial" panose="020B0604020202020204" pitchFamily="34" charset="0"/>
              <a:buChar char="•"/>
            </a:pPr>
            <a:r>
              <a:rPr lang="en-US" sz="1350" b="1" dirty="0">
                <a:solidFill>
                  <a:srgbClr val="FF9300"/>
                </a:solidFill>
                <a:latin typeface="Helvetica"/>
                <a:ea typeface="ＭＳ Ｐゴシック" charset="0"/>
                <a:cs typeface="Helvetica"/>
              </a:rPr>
              <a:t>Shifted samples: </a:t>
            </a:r>
            <a:r>
              <a:rPr lang="en-US" sz="1350" dirty="0">
                <a:solidFill>
                  <a:srgbClr val="000000"/>
                </a:solidFill>
                <a:latin typeface="Helvetica"/>
                <a:ea typeface="ＭＳ Ｐゴシック" charset="0"/>
                <a:cs typeface="Helvetica"/>
              </a:rPr>
              <a:t>With or without PTP, </a:t>
            </a:r>
            <a:r>
              <a:rPr lang="en-US" sz="1350" b="1" dirty="0">
                <a:solidFill>
                  <a:srgbClr val="000000"/>
                </a:solidFill>
                <a:latin typeface="Helvetica"/>
                <a:ea typeface="ＭＳ Ｐゴシック" charset="0"/>
                <a:cs typeface="Helvetica"/>
              </a:rPr>
              <a:t>adding CsPbBr</a:t>
            </a:r>
            <a:r>
              <a:rPr lang="en-US" sz="1350" b="1" baseline="-25000" dirty="0">
                <a:solidFill>
                  <a:srgbClr val="000000"/>
                </a:solidFill>
                <a:latin typeface="Helvetica"/>
                <a:ea typeface="ＭＳ Ｐゴシック" charset="0"/>
                <a:cs typeface="Helvetica"/>
              </a:rPr>
              <a:t>3</a:t>
            </a:r>
            <a:r>
              <a:rPr lang="en-US" sz="1350" b="1" dirty="0">
                <a:solidFill>
                  <a:srgbClr val="000000"/>
                </a:solidFill>
                <a:latin typeface="Helvetica"/>
                <a:ea typeface="ＭＳ Ｐゴシック" charset="0"/>
                <a:cs typeface="Helvetica"/>
              </a:rPr>
              <a:t> slightly increases LY</a:t>
            </a:r>
          </a:p>
          <a:p>
            <a:pPr marL="171450" indent="-171450" eaLnBrk="0" fontAlgn="base" hangingPunct="0">
              <a:spcBef>
                <a:spcPts val="450"/>
              </a:spcBef>
              <a:spcAft>
                <a:spcPct val="0"/>
              </a:spcAft>
              <a:buFont typeface="Arial" panose="020B0604020202020204" pitchFamily="34" charset="0"/>
              <a:buChar char="•"/>
            </a:pPr>
            <a:r>
              <a:rPr lang="en-US" sz="1350" dirty="0">
                <a:solidFill>
                  <a:srgbClr val="000000"/>
                </a:solidFill>
                <a:latin typeface="Helvetica"/>
                <a:ea typeface="ＭＳ Ｐゴシック" charset="0"/>
                <a:cs typeface="Helvetica"/>
              </a:rPr>
              <a:t>WLS (perylene) inefficiently coupled to PVT &amp; PTP</a:t>
            </a:r>
          </a:p>
        </p:txBody>
      </p:sp>
      <p:sp>
        <p:nvSpPr>
          <p:cNvPr id="9" name="TextBox 8">
            <a:extLst>
              <a:ext uri="{FF2B5EF4-FFF2-40B4-BE49-F238E27FC236}">
                <a16:creationId xmlns:a16="http://schemas.microsoft.com/office/drawing/2014/main" id="{583EB61A-E449-6303-6B36-D239DE9B552C}"/>
              </a:ext>
            </a:extLst>
          </p:cNvPr>
          <p:cNvSpPr txBox="1"/>
          <p:nvPr/>
        </p:nvSpPr>
        <p:spPr>
          <a:xfrm>
            <a:off x="4617720" y="4545696"/>
            <a:ext cx="4463339" cy="300082"/>
          </a:xfrm>
          <a:prstGeom prst="rect">
            <a:avLst/>
          </a:prstGeom>
          <a:noFill/>
        </p:spPr>
        <p:txBody>
          <a:bodyPr wrap="square" rtlCol="0">
            <a:spAutoFit/>
          </a:bodyPr>
          <a:lstStyle/>
          <a:p>
            <a:pPr eaLnBrk="0" fontAlgn="base" hangingPunct="0">
              <a:spcBef>
                <a:spcPct val="0"/>
              </a:spcBef>
              <a:spcAft>
                <a:spcPct val="0"/>
              </a:spcAft>
            </a:pPr>
            <a:r>
              <a:rPr lang="en-US" sz="1350" b="1" dirty="0">
                <a:solidFill>
                  <a:srgbClr val="000000"/>
                </a:solidFill>
                <a:latin typeface="Helvetica"/>
                <a:ea typeface="ＭＳ Ｐゴシック" charset="0"/>
                <a:cs typeface="Helvetica"/>
              </a:rPr>
              <a:t>Some evidence that WLS mitigates self absorption</a:t>
            </a:r>
          </a:p>
        </p:txBody>
      </p:sp>
    </p:spTree>
    <p:extLst>
      <p:ext uri="{BB962C8B-B14F-4D97-AF65-F5344CB8AC3E}">
        <p14:creationId xmlns:p14="http://schemas.microsoft.com/office/powerpoint/2010/main" val="28256771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xfrm>
            <a:off x="11854815" y="6642279"/>
            <a:ext cx="247650" cy="196215"/>
          </a:xfrm>
          <a:prstGeom prst="rect">
            <a:avLst/>
          </a:prstGeom>
        </p:spPr>
        <p:txBody>
          <a:bodyPr vert="horz" wrap="square" lIns="0" tIns="0" rIns="0" bIns="0" rtlCol="0">
            <a:spAutoFit/>
          </a:bodyPr>
          <a:lstStyle>
            <a:defPPr>
              <a:defRPr lang="en-SI"/>
            </a:defPPr>
            <a:lvl1pPr marL="0" algn="l" defTabSz="914400" rtl="0" eaLnBrk="1" latinLnBrk="0" hangingPunct="1">
              <a:defRPr sz="1200" b="1" i="0" kern="1200">
                <a:solidFill>
                  <a:schemeClr val="tx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
              <a:lnSpc>
                <a:spcPts val="1430"/>
              </a:lnSpc>
            </a:pPr>
            <a:fld id="{81D60167-4931-47E6-BA6A-407CBD079E47}" type="slidenum">
              <a:rPr lang="en-SI" smtClean="0"/>
              <a:pPr marL="45720">
                <a:lnSpc>
                  <a:spcPts val="1430"/>
                </a:lnSpc>
              </a:pPr>
              <a:t>24</a:t>
            </a:fld>
            <a:endParaRPr dirty="0"/>
          </a:p>
        </p:txBody>
      </p:sp>
      <p:sp>
        <p:nvSpPr>
          <p:cNvPr id="2" name="object 2"/>
          <p:cNvSpPr txBox="1">
            <a:spLocks noGrp="1"/>
          </p:cNvSpPr>
          <p:nvPr>
            <p:ph type="title"/>
          </p:nvPr>
        </p:nvSpPr>
        <p:spPr>
          <a:xfrm>
            <a:off x="6048273" y="68076"/>
            <a:ext cx="3355181" cy="1025761"/>
          </a:xfrm>
          <a:prstGeom prst="rect">
            <a:avLst/>
          </a:prstGeom>
        </p:spPr>
        <p:txBody>
          <a:bodyPr vert="horz" wrap="square" lIns="0" tIns="10001" rIns="0" bIns="0" rtlCol="0" anchor="ctr">
            <a:spAutoFit/>
          </a:bodyPr>
          <a:lstStyle/>
          <a:p>
            <a:pPr marL="9525">
              <a:lnSpc>
                <a:spcPct val="100000"/>
              </a:lnSpc>
              <a:spcBef>
                <a:spcPts val="79"/>
              </a:spcBef>
            </a:pPr>
            <a:r>
              <a:rPr spc="-4" dirty="0"/>
              <a:t>Summary </a:t>
            </a:r>
            <a:r>
              <a:rPr spc="-11" dirty="0"/>
              <a:t>and</a:t>
            </a:r>
            <a:r>
              <a:rPr spc="-8" dirty="0"/>
              <a:t> </a:t>
            </a:r>
            <a:r>
              <a:rPr spc="-4" dirty="0"/>
              <a:t>outlook</a:t>
            </a:r>
          </a:p>
        </p:txBody>
      </p:sp>
      <p:sp>
        <p:nvSpPr>
          <p:cNvPr id="3" name="object 3"/>
          <p:cNvSpPr txBox="1"/>
          <p:nvPr/>
        </p:nvSpPr>
        <p:spPr>
          <a:xfrm>
            <a:off x="406718" y="1462849"/>
            <a:ext cx="8227695" cy="4436310"/>
          </a:xfrm>
          <a:prstGeom prst="rect">
            <a:avLst/>
          </a:prstGeom>
        </p:spPr>
        <p:txBody>
          <a:bodyPr vert="horz" wrap="square" lIns="0" tIns="11906" rIns="0" bIns="0" rtlCol="0">
            <a:spAutoFit/>
          </a:bodyPr>
          <a:lstStyle/>
          <a:p>
            <a:pPr marL="47625" marR="41910" algn="just">
              <a:spcBef>
                <a:spcPts val="94"/>
              </a:spcBef>
            </a:pPr>
            <a:r>
              <a:rPr sz="1500" spc="-4" dirty="0">
                <a:latin typeface="Arial"/>
                <a:cs typeface="Arial"/>
              </a:rPr>
              <a:t>Realization </a:t>
            </a:r>
            <a:r>
              <a:rPr sz="1500" spc="4" dirty="0">
                <a:latin typeface="Arial"/>
                <a:cs typeface="Arial"/>
              </a:rPr>
              <a:t>of </a:t>
            </a:r>
            <a:r>
              <a:rPr sz="1500" spc="-4" dirty="0">
                <a:latin typeface="Arial"/>
                <a:cs typeface="Arial"/>
              </a:rPr>
              <a:t>the promise </a:t>
            </a:r>
            <a:r>
              <a:rPr sz="1500" spc="4" dirty="0">
                <a:latin typeface="Arial"/>
                <a:cs typeface="Arial"/>
              </a:rPr>
              <a:t>of </a:t>
            </a:r>
            <a:r>
              <a:rPr sz="1500" spc="-8" dirty="0">
                <a:latin typeface="Arial"/>
                <a:cs typeface="Arial"/>
              </a:rPr>
              <a:t>perovskite nanocomposites </a:t>
            </a:r>
            <a:r>
              <a:rPr sz="1500" spc="8" dirty="0">
                <a:latin typeface="Arial"/>
                <a:cs typeface="Arial"/>
              </a:rPr>
              <a:t>as </a:t>
            </a:r>
            <a:r>
              <a:rPr sz="1500" b="1" spc="-4" dirty="0">
                <a:latin typeface="Arial"/>
                <a:cs typeface="Arial"/>
              </a:rPr>
              <a:t>fast, </a:t>
            </a:r>
            <a:r>
              <a:rPr sz="1500" b="1" dirty="0">
                <a:latin typeface="Arial"/>
                <a:cs typeface="Arial"/>
              </a:rPr>
              <a:t>bright, and </a:t>
            </a:r>
            <a:r>
              <a:rPr sz="1500" b="1" spc="-4" dirty="0">
                <a:latin typeface="Arial"/>
                <a:cs typeface="Arial"/>
              </a:rPr>
              <a:t>radiation-tolerant  </a:t>
            </a:r>
            <a:r>
              <a:rPr sz="1500" dirty="0">
                <a:latin typeface="Arial"/>
                <a:cs typeface="Arial"/>
              </a:rPr>
              <a:t>scintillators </a:t>
            </a:r>
            <a:r>
              <a:rPr sz="1500" spc="11" dirty="0">
                <a:latin typeface="Arial"/>
                <a:cs typeface="Arial"/>
              </a:rPr>
              <a:t>for </a:t>
            </a:r>
            <a:r>
              <a:rPr sz="1500" spc="4" dirty="0">
                <a:latin typeface="Arial"/>
                <a:cs typeface="Arial"/>
              </a:rPr>
              <a:t>HEP </a:t>
            </a:r>
            <a:r>
              <a:rPr sz="1500" spc="-4" dirty="0">
                <a:latin typeface="Arial"/>
                <a:cs typeface="Arial"/>
              </a:rPr>
              <a:t>will </a:t>
            </a:r>
            <a:r>
              <a:rPr sz="1500" dirty="0">
                <a:latin typeface="Arial"/>
                <a:cs typeface="Arial"/>
              </a:rPr>
              <a:t>require </a:t>
            </a:r>
            <a:r>
              <a:rPr sz="1500" spc="-8" dirty="0">
                <a:latin typeface="Arial"/>
                <a:cs typeface="Arial"/>
              </a:rPr>
              <a:t>efforts </a:t>
            </a:r>
            <a:r>
              <a:rPr sz="1500" spc="19" dirty="0">
                <a:latin typeface="Arial"/>
                <a:cs typeface="Arial"/>
              </a:rPr>
              <a:t>to </a:t>
            </a:r>
            <a:r>
              <a:rPr sz="1500" b="1" spc="-4" dirty="0">
                <a:latin typeface="Arial"/>
                <a:cs typeface="Arial"/>
              </a:rPr>
              <a:t>increase </a:t>
            </a:r>
            <a:r>
              <a:rPr sz="1500" b="1" dirty="0">
                <a:latin typeface="Arial"/>
                <a:cs typeface="Arial"/>
              </a:rPr>
              <a:t>the </a:t>
            </a:r>
            <a:r>
              <a:rPr sz="1500" b="1" spc="-8" dirty="0">
                <a:latin typeface="Arial"/>
                <a:cs typeface="Arial"/>
              </a:rPr>
              <a:t>light </a:t>
            </a:r>
            <a:r>
              <a:rPr sz="1500" b="1" dirty="0">
                <a:latin typeface="Arial"/>
                <a:cs typeface="Arial"/>
              </a:rPr>
              <a:t>output</a:t>
            </a:r>
            <a:r>
              <a:rPr sz="1500" dirty="0">
                <a:latin typeface="Arial"/>
                <a:cs typeface="Arial"/>
              </a:rPr>
              <a:t>, </a:t>
            </a:r>
            <a:r>
              <a:rPr sz="1500" spc="-4" dirty="0">
                <a:latin typeface="Arial"/>
                <a:cs typeface="Arial"/>
              </a:rPr>
              <a:t>which </a:t>
            </a:r>
            <a:r>
              <a:rPr sz="1500" spc="4" dirty="0">
                <a:latin typeface="Arial"/>
                <a:cs typeface="Arial"/>
              </a:rPr>
              <a:t>is </a:t>
            </a:r>
            <a:r>
              <a:rPr sz="1500" spc="-4" dirty="0">
                <a:latin typeface="Arial"/>
                <a:cs typeface="Arial"/>
              </a:rPr>
              <a:t>currently limited </a:t>
            </a:r>
            <a:r>
              <a:rPr sz="1500" spc="4" dirty="0">
                <a:latin typeface="Arial"/>
                <a:cs typeface="Arial"/>
              </a:rPr>
              <a:t>by  </a:t>
            </a:r>
            <a:r>
              <a:rPr sz="1500" dirty="0">
                <a:latin typeface="Arial"/>
                <a:cs typeface="Arial"/>
              </a:rPr>
              <a:t>various</a:t>
            </a:r>
            <a:r>
              <a:rPr sz="1500" spc="-56" dirty="0">
                <a:latin typeface="Arial"/>
                <a:cs typeface="Arial"/>
              </a:rPr>
              <a:t> </a:t>
            </a:r>
            <a:r>
              <a:rPr sz="1500" spc="-4" dirty="0">
                <a:latin typeface="Arial"/>
                <a:cs typeface="Arial"/>
              </a:rPr>
              <a:t>factors:</a:t>
            </a:r>
            <a:endParaRPr sz="1500" dirty="0">
              <a:latin typeface="Arial"/>
              <a:cs typeface="Arial"/>
            </a:endParaRPr>
          </a:p>
          <a:p>
            <a:pPr marL="459581" indent="-206216">
              <a:spcBef>
                <a:spcPts val="904"/>
              </a:spcBef>
              <a:buFont typeface="Arial"/>
              <a:buChar char="•"/>
              <a:tabLst>
                <a:tab pos="459105" algn="l"/>
                <a:tab pos="459581" algn="l"/>
              </a:tabLst>
            </a:pPr>
            <a:r>
              <a:rPr sz="1500" b="1" spc="4" dirty="0">
                <a:latin typeface="Arial"/>
                <a:cs typeface="Arial"/>
              </a:rPr>
              <a:t>Number </a:t>
            </a:r>
            <a:r>
              <a:rPr sz="1500" b="1" spc="-4" dirty="0">
                <a:latin typeface="Arial"/>
                <a:cs typeface="Arial"/>
              </a:rPr>
              <a:t>concentration </a:t>
            </a:r>
            <a:r>
              <a:rPr sz="1500" spc="4" dirty="0">
                <a:latin typeface="Arial"/>
                <a:cs typeface="Arial"/>
              </a:rPr>
              <a:t>of </a:t>
            </a:r>
            <a:r>
              <a:rPr sz="1500" spc="-4" dirty="0">
                <a:latin typeface="Arial"/>
                <a:cs typeface="Arial"/>
              </a:rPr>
              <a:t>nanocrystals </a:t>
            </a:r>
            <a:r>
              <a:rPr sz="1500" b="1" dirty="0">
                <a:latin typeface="Arial"/>
                <a:cs typeface="Arial"/>
              </a:rPr>
              <a:t>too small </a:t>
            </a:r>
            <a:r>
              <a:rPr sz="1500" b="1" spc="-4" dirty="0">
                <a:latin typeface="Arial"/>
                <a:cs typeface="Arial"/>
              </a:rPr>
              <a:t>for </a:t>
            </a:r>
            <a:r>
              <a:rPr sz="1500" b="1" dirty="0">
                <a:latin typeface="Arial"/>
                <a:cs typeface="Arial"/>
              </a:rPr>
              <a:t>direct </a:t>
            </a:r>
            <a:r>
              <a:rPr sz="1500" b="1" spc="-4" dirty="0">
                <a:latin typeface="Arial"/>
                <a:cs typeface="Arial"/>
              </a:rPr>
              <a:t>excitation </a:t>
            </a:r>
            <a:r>
              <a:rPr sz="1500" spc="8" dirty="0">
                <a:latin typeface="Arial"/>
                <a:cs typeface="Arial"/>
              </a:rPr>
              <a:t>by </a:t>
            </a:r>
            <a:r>
              <a:rPr sz="1500" dirty="0">
                <a:latin typeface="Arial"/>
                <a:cs typeface="Arial"/>
              </a:rPr>
              <a:t>single</a:t>
            </a:r>
            <a:r>
              <a:rPr sz="1500" spc="-131" dirty="0">
                <a:latin typeface="Arial"/>
                <a:cs typeface="Arial"/>
              </a:rPr>
              <a:t> </a:t>
            </a:r>
            <a:r>
              <a:rPr sz="1500" spc="-8" dirty="0">
                <a:latin typeface="Arial"/>
                <a:cs typeface="Arial"/>
              </a:rPr>
              <a:t>quanta</a:t>
            </a:r>
            <a:endParaRPr sz="1500" dirty="0">
              <a:latin typeface="Arial"/>
              <a:cs typeface="Arial"/>
            </a:endParaRPr>
          </a:p>
          <a:p>
            <a:pPr marL="459581" indent="-206216">
              <a:spcBef>
                <a:spcPts val="904"/>
              </a:spcBef>
              <a:buFont typeface="Arial"/>
              <a:buChar char="•"/>
              <a:tabLst>
                <a:tab pos="459105" algn="l"/>
                <a:tab pos="459581" algn="l"/>
              </a:tabLst>
            </a:pPr>
            <a:r>
              <a:rPr sz="1500" b="1" spc="-4" dirty="0">
                <a:latin typeface="Arial"/>
                <a:cs typeface="Arial"/>
              </a:rPr>
              <a:t>Inefficient </a:t>
            </a:r>
            <a:r>
              <a:rPr sz="1500" b="1" dirty="0">
                <a:latin typeface="Arial"/>
                <a:cs typeface="Arial"/>
              </a:rPr>
              <a:t>energy </a:t>
            </a:r>
            <a:r>
              <a:rPr sz="1500" b="1" spc="-4" dirty="0">
                <a:latin typeface="Arial"/>
                <a:cs typeface="Arial"/>
              </a:rPr>
              <a:t>transfer </a:t>
            </a:r>
            <a:r>
              <a:rPr sz="1500" b="1" spc="8" dirty="0">
                <a:latin typeface="Arial"/>
                <a:cs typeface="Arial"/>
              </a:rPr>
              <a:t>from </a:t>
            </a:r>
            <a:r>
              <a:rPr sz="1500" b="1" spc="-4" dirty="0">
                <a:latin typeface="Arial"/>
                <a:cs typeface="Arial"/>
              </a:rPr>
              <a:t>matrix </a:t>
            </a:r>
            <a:r>
              <a:rPr sz="1500" dirty="0">
                <a:latin typeface="Arial"/>
                <a:cs typeface="Arial"/>
              </a:rPr>
              <a:t>compared </a:t>
            </a:r>
            <a:r>
              <a:rPr sz="1500" spc="-8" dirty="0">
                <a:latin typeface="Arial"/>
                <a:cs typeface="Arial"/>
              </a:rPr>
              <a:t>to </a:t>
            </a:r>
            <a:r>
              <a:rPr sz="1500" spc="-4" dirty="0">
                <a:latin typeface="Arial"/>
                <a:cs typeface="Arial"/>
              </a:rPr>
              <a:t>conventional</a:t>
            </a:r>
            <a:r>
              <a:rPr sz="1500" spc="-124" dirty="0">
                <a:latin typeface="Arial"/>
                <a:cs typeface="Arial"/>
              </a:rPr>
              <a:t> </a:t>
            </a:r>
            <a:r>
              <a:rPr sz="1500" spc="-8" dirty="0">
                <a:latin typeface="Arial"/>
                <a:cs typeface="Arial"/>
              </a:rPr>
              <a:t>scintillators</a:t>
            </a:r>
            <a:endParaRPr sz="1500" dirty="0">
              <a:latin typeface="Arial"/>
              <a:cs typeface="Arial"/>
            </a:endParaRPr>
          </a:p>
          <a:p>
            <a:pPr marL="665321" marR="211455">
              <a:spcBef>
                <a:spcPts val="229"/>
              </a:spcBef>
            </a:pPr>
            <a:r>
              <a:rPr sz="1500" spc="-4" dirty="0">
                <a:latin typeface="Arial"/>
                <a:cs typeface="Arial"/>
              </a:rPr>
              <a:t>Number concentration </a:t>
            </a:r>
            <a:r>
              <a:rPr sz="1500" spc="-23" dirty="0">
                <a:latin typeface="Arial"/>
                <a:cs typeface="Arial"/>
              </a:rPr>
              <a:t>of </a:t>
            </a:r>
            <a:r>
              <a:rPr sz="1500" spc="-4" dirty="0">
                <a:latin typeface="Arial"/>
                <a:cs typeface="Arial"/>
              </a:rPr>
              <a:t>nanocrystals </a:t>
            </a:r>
            <a:r>
              <a:rPr sz="1500" spc="4" dirty="0">
                <a:latin typeface="Arial"/>
                <a:cs typeface="Arial"/>
              </a:rPr>
              <a:t>O(10</a:t>
            </a:r>
            <a:r>
              <a:rPr sz="1519" spc="5" baseline="24691" dirty="0">
                <a:latin typeface="Arial"/>
                <a:cs typeface="Arial"/>
              </a:rPr>
              <a:t>5</a:t>
            </a:r>
            <a:r>
              <a:rPr sz="1500" spc="4" dirty="0">
                <a:latin typeface="Arial"/>
                <a:cs typeface="Arial"/>
              </a:rPr>
              <a:t>) </a:t>
            </a:r>
            <a:r>
              <a:rPr sz="1500" spc="-4" dirty="0">
                <a:latin typeface="Arial"/>
                <a:cs typeface="Arial"/>
              </a:rPr>
              <a:t>smaller </a:t>
            </a:r>
            <a:r>
              <a:rPr sz="1500" dirty="0">
                <a:latin typeface="Arial"/>
                <a:cs typeface="Arial"/>
              </a:rPr>
              <a:t>than </a:t>
            </a:r>
            <a:r>
              <a:rPr sz="1500" spc="-4" dirty="0">
                <a:latin typeface="Arial"/>
                <a:cs typeface="Arial"/>
              </a:rPr>
              <a:t>for organic dye </a:t>
            </a:r>
            <a:r>
              <a:rPr sz="1500" dirty="0">
                <a:latin typeface="Arial"/>
                <a:cs typeface="Arial"/>
              </a:rPr>
              <a:t>molecules </a:t>
            </a:r>
            <a:r>
              <a:rPr sz="1500" spc="4" dirty="0">
                <a:latin typeface="Arial"/>
                <a:cs typeface="Arial"/>
              </a:rPr>
              <a:t>at  </a:t>
            </a:r>
            <a:r>
              <a:rPr sz="1500" spc="-8" dirty="0">
                <a:latin typeface="Arial"/>
                <a:cs typeface="Arial"/>
              </a:rPr>
              <a:t>same </a:t>
            </a:r>
            <a:r>
              <a:rPr sz="1500" spc="-11" dirty="0">
                <a:latin typeface="Arial"/>
                <a:cs typeface="Arial"/>
              </a:rPr>
              <a:t>weight</a:t>
            </a:r>
            <a:r>
              <a:rPr sz="1500" spc="30" dirty="0">
                <a:latin typeface="Arial"/>
                <a:cs typeface="Arial"/>
              </a:rPr>
              <a:t> </a:t>
            </a:r>
            <a:r>
              <a:rPr sz="1500" spc="-4" dirty="0">
                <a:latin typeface="Arial"/>
                <a:cs typeface="Arial"/>
              </a:rPr>
              <a:t>concentration</a:t>
            </a:r>
            <a:endParaRPr sz="1500" dirty="0">
              <a:latin typeface="Arial"/>
              <a:cs typeface="Arial"/>
            </a:endParaRPr>
          </a:p>
          <a:p>
            <a:pPr marL="459581" indent="-206216">
              <a:spcBef>
                <a:spcPts val="904"/>
              </a:spcBef>
              <a:buFont typeface="Arial"/>
              <a:buChar char="•"/>
              <a:tabLst>
                <a:tab pos="459105" algn="l"/>
                <a:tab pos="459581" algn="l"/>
              </a:tabLst>
            </a:pPr>
            <a:r>
              <a:rPr sz="1500" b="1" dirty="0">
                <a:latin typeface="Arial"/>
                <a:cs typeface="Arial"/>
              </a:rPr>
              <a:t>Self-absorption </a:t>
            </a:r>
            <a:r>
              <a:rPr sz="1500" b="1" spc="19" dirty="0">
                <a:latin typeface="Arial"/>
                <a:cs typeface="Arial"/>
              </a:rPr>
              <a:t>of </a:t>
            </a:r>
            <a:r>
              <a:rPr sz="1500" b="1" spc="-8" dirty="0">
                <a:latin typeface="Arial"/>
                <a:cs typeface="Arial"/>
              </a:rPr>
              <a:t>light </a:t>
            </a:r>
            <a:r>
              <a:rPr sz="1500" dirty="0">
                <a:latin typeface="Arial"/>
                <a:cs typeface="Arial"/>
              </a:rPr>
              <a:t>emitted </a:t>
            </a:r>
            <a:r>
              <a:rPr sz="1500" spc="8" dirty="0">
                <a:latin typeface="Arial"/>
                <a:cs typeface="Arial"/>
              </a:rPr>
              <a:t>by</a:t>
            </a:r>
            <a:r>
              <a:rPr sz="1500" spc="-165" dirty="0">
                <a:latin typeface="Arial"/>
                <a:cs typeface="Arial"/>
              </a:rPr>
              <a:t> </a:t>
            </a:r>
            <a:r>
              <a:rPr sz="1500" dirty="0">
                <a:latin typeface="Arial"/>
                <a:cs typeface="Arial"/>
              </a:rPr>
              <a:t>nanocrystals</a:t>
            </a:r>
          </a:p>
          <a:p>
            <a:pPr marL="47625" marR="61913" algn="just">
              <a:spcBef>
                <a:spcPts val="1354"/>
              </a:spcBef>
            </a:pPr>
            <a:r>
              <a:rPr sz="1500" dirty="0">
                <a:latin typeface="Arial"/>
                <a:cs typeface="Arial"/>
              </a:rPr>
              <a:t>Energy deposition </a:t>
            </a:r>
            <a:r>
              <a:rPr sz="1500" spc="-4" dirty="0">
                <a:latin typeface="Arial"/>
                <a:cs typeface="Arial"/>
              </a:rPr>
              <a:t>mechanism </a:t>
            </a:r>
            <a:r>
              <a:rPr sz="1500" spc="4" dirty="0">
                <a:latin typeface="Arial"/>
                <a:cs typeface="Arial"/>
              </a:rPr>
              <a:t>in </a:t>
            </a:r>
            <a:r>
              <a:rPr sz="1500" b="1" dirty="0">
                <a:latin typeface="Arial"/>
                <a:cs typeface="Arial"/>
              </a:rPr>
              <a:t>radioluminescence </a:t>
            </a:r>
            <a:r>
              <a:rPr sz="1500" spc="-4" dirty="0">
                <a:latin typeface="Arial"/>
                <a:cs typeface="Arial"/>
              </a:rPr>
              <a:t>measurements </a:t>
            </a:r>
            <a:r>
              <a:rPr lang="en-US" sz="1500" spc="-4" dirty="0">
                <a:latin typeface="Arial"/>
                <a:cs typeface="Arial"/>
              </a:rPr>
              <a:t>(with excellent response) </a:t>
            </a:r>
            <a:r>
              <a:rPr sz="1500" spc="4" dirty="0">
                <a:latin typeface="Arial"/>
                <a:cs typeface="Arial"/>
              </a:rPr>
              <a:t>is </a:t>
            </a:r>
            <a:r>
              <a:rPr sz="1500" b="1" dirty="0">
                <a:latin typeface="Arial"/>
                <a:cs typeface="Arial"/>
              </a:rPr>
              <a:t>very different </a:t>
            </a:r>
            <a:r>
              <a:rPr sz="1500" b="1" spc="8" dirty="0">
                <a:latin typeface="Arial"/>
                <a:cs typeface="Arial"/>
              </a:rPr>
              <a:t>from</a:t>
            </a:r>
            <a:r>
              <a:rPr sz="1500" b="1" spc="-206" dirty="0">
                <a:latin typeface="Arial"/>
                <a:cs typeface="Arial"/>
              </a:rPr>
              <a:t> </a:t>
            </a:r>
            <a:r>
              <a:rPr sz="1500" b="1" spc="-4" dirty="0">
                <a:latin typeface="Arial"/>
                <a:cs typeface="Arial"/>
              </a:rPr>
              <a:t>the interaction </a:t>
            </a:r>
            <a:r>
              <a:rPr sz="1500" b="1" spc="-8" dirty="0">
                <a:latin typeface="Arial"/>
                <a:cs typeface="Arial"/>
              </a:rPr>
              <a:t>of </a:t>
            </a:r>
            <a:r>
              <a:rPr sz="1500" b="1" spc="11" dirty="0">
                <a:latin typeface="Arial"/>
                <a:cs typeface="Arial"/>
              </a:rPr>
              <a:t>a </a:t>
            </a:r>
            <a:r>
              <a:rPr sz="1500" b="1" dirty="0">
                <a:latin typeface="Arial"/>
                <a:cs typeface="Arial"/>
              </a:rPr>
              <a:t>mip </a:t>
            </a:r>
            <a:r>
              <a:rPr sz="1500" b="1" spc="-8" dirty="0">
                <a:latin typeface="Arial"/>
                <a:cs typeface="Arial"/>
              </a:rPr>
              <a:t>or </a:t>
            </a:r>
            <a:r>
              <a:rPr sz="1500" b="1" spc="-4" dirty="0">
                <a:latin typeface="Arial"/>
                <a:cs typeface="Arial"/>
              </a:rPr>
              <a:t>shower</a:t>
            </a:r>
            <a:r>
              <a:rPr sz="1500" b="1" spc="-45" dirty="0">
                <a:latin typeface="Arial"/>
                <a:cs typeface="Arial"/>
              </a:rPr>
              <a:t> </a:t>
            </a:r>
            <a:r>
              <a:rPr sz="1500" b="1" spc="-8" dirty="0">
                <a:latin typeface="Arial"/>
                <a:cs typeface="Arial"/>
              </a:rPr>
              <a:t>particle:</a:t>
            </a:r>
            <a:endParaRPr sz="1500" dirty="0">
              <a:latin typeface="Arial"/>
              <a:cs typeface="Arial"/>
            </a:endParaRPr>
          </a:p>
          <a:p>
            <a:pPr marL="304800" indent="-257651">
              <a:spcBef>
                <a:spcPts val="904"/>
              </a:spcBef>
              <a:buFont typeface="Arial"/>
              <a:buChar char="•"/>
              <a:tabLst>
                <a:tab pos="304800" algn="l"/>
                <a:tab pos="305276" algn="l"/>
              </a:tabLst>
            </a:pPr>
            <a:r>
              <a:rPr sz="1500" b="1" spc="8" dirty="0">
                <a:latin typeface="Arial"/>
                <a:cs typeface="Arial"/>
              </a:rPr>
              <a:t>R</a:t>
            </a:r>
            <a:r>
              <a:rPr lang="en-US" sz="1500" b="1" spc="8" dirty="0">
                <a:latin typeface="Arial"/>
                <a:cs typeface="Arial"/>
              </a:rPr>
              <a:t>adioluminescence</a:t>
            </a:r>
            <a:r>
              <a:rPr sz="1500" b="1" spc="8" dirty="0">
                <a:latin typeface="Arial"/>
                <a:cs typeface="Arial"/>
              </a:rPr>
              <a:t>: </a:t>
            </a:r>
            <a:r>
              <a:rPr sz="1500" dirty="0">
                <a:latin typeface="Arial"/>
                <a:cs typeface="Arial"/>
              </a:rPr>
              <a:t>Many </a:t>
            </a:r>
            <a:r>
              <a:rPr sz="1500" spc="-8" dirty="0">
                <a:latin typeface="Arial"/>
                <a:cs typeface="Arial"/>
              </a:rPr>
              <a:t>simultaneous </a:t>
            </a:r>
            <a:r>
              <a:rPr sz="1500" dirty="0">
                <a:latin typeface="Arial"/>
                <a:cs typeface="Arial"/>
              </a:rPr>
              <a:t>low-energy quanta </a:t>
            </a:r>
            <a:r>
              <a:rPr sz="1500" spc="-11" dirty="0">
                <a:latin typeface="Arial"/>
                <a:cs typeface="Arial"/>
              </a:rPr>
              <a:t>(10 </a:t>
            </a:r>
            <a:r>
              <a:rPr sz="1500" dirty="0">
                <a:latin typeface="Arial"/>
                <a:cs typeface="Arial"/>
              </a:rPr>
              <a:t>keV x-ray) </a:t>
            </a:r>
            <a:r>
              <a:rPr sz="1500" spc="-4" dirty="0">
                <a:latin typeface="Arial"/>
                <a:cs typeface="Arial"/>
              </a:rPr>
              <a:t>can directly </a:t>
            </a:r>
            <a:r>
              <a:rPr sz="1500" dirty="0">
                <a:latin typeface="Arial"/>
                <a:cs typeface="Arial"/>
              </a:rPr>
              <a:t>excite</a:t>
            </a:r>
            <a:r>
              <a:rPr sz="1500" spc="-79" dirty="0">
                <a:latin typeface="Arial"/>
                <a:cs typeface="Arial"/>
              </a:rPr>
              <a:t> </a:t>
            </a:r>
            <a:r>
              <a:rPr sz="1500" spc="-4" dirty="0">
                <a:latin typeface="Arial"/>
                <a:cs typeface="Arial"/>
              </a:rPr>
              <a:t>nanoparticles?</a:t>
            </a:r>
            <a:endParaRPr sz="1500" dirty="0">
              <a:latin typeface="Arial"/>
              <a:cs typeface="Arial"/>
            </a:endParaRPr>
          </a:p>
          <a:p>
            <a:pPr marL="304800" marR="761048" indent="-257651">
              <a:spcBef>
                <a:spcPts val="904"/>
              </a:spcBef>
              <a:buFont typeface="Arial"/>
              <a:buChar char="•"/>
              <a:tabLst>
                <a:tab pos="304800" algn="l"/>
                <a:tab pos="305276" algn="l"/>
              </a:tabLst>
            </a:pPr>
            <a:r>
              <a:rPr sz="1500" b="1" spc="-8" dirty="0">
                <a:latin typeface="Arial"/>
                <a:cs typeface="Arial"/>
              </a:rPr>
              <a:t>MIP: </a:t>
            </a:r>
            <a:r>
              <a:rPr sz="1500" spc="8" dirty="0">
                <a:latin typeface="Arial"/>
                <a:cs typeface="Arial"/>
              </a:rPr>
              <a:t>Single </a:t>
            </a:r>
            <a:r>
              <a:rPr sz="1500" spc="-8" dirty="0">
                <a:latin typeface="Arial"/>
                <a:cs typeface="Arial"/>
              </a:rPr>
              <a:t>quanta depositing </a:t>
            </a:r>
            <a:r>
              <a:rPr sz="1500" spc="11" dirty="0">
                <a:latin typeface="Arial"/>
                <a:cs typeface="Arial"/>
              </a:rPr>
              <a:t>2 </a:t>
            </a:r>
            <a:r>
              <a:rPr sz="1500" spc="-4" dirty="0">
                <a:latin typeface="Arial"/>
                <a:cs typeface="Arial"/>
              </a:rPr>
              <a:t>MeV/cm </a:t>
            </a:r>
            <a:r>
              <a:rPr sz="1500" spc="4" dirty="0">
                <a:latin typeface="Arial"/>
                <a:cs typeface="Arial"/>
              </a:rPr>
              <a:t>in </a:t>
            </a:r>
            <a:r>
              <a:rPr sz="1500" spc="-8" dirty="0">
                <a:latin typeface="Arial"/>
                <a:cs typeface="Arial"/>
              </a:rPr>
              <a:t>matrix, </a:t>
            </a:r>
            <a:r>
              <a:rPr sz="1500" spc="8" dirty="0">
                <a:latin typeface="Arial"/>
                <a:cs typeface="Arial"/>
              </a:rPr>
              <a:t>which has </a:t>
            </a:r>
            <a:r>
              <a:rPr sz="1500" spc="19" dirty="0">
                <a:latin typeface="Arial"/>
                <a:cs typeface="Arial"/>
              </a:rPr>
              <a:t>to </a:t>
            </a:r>
            <a:r>
              <a:rPr sz="1500" spc="8" dirty="0">
                <a:latin typeface="Arial"/>
                <a:cs typeface="Arial"/>
              </a:rPr>
              <a:t>be </a:t>
            </a:r>
            <a:r>
              <a:rPr sz="1500" spc="-4" dirty="0">
                <a:latin typeface="Arial"/>
                <a:cs typeface="Arial"/>
              </a:rPr>
              <a:t>transferred </a:t>
            </a:r>
            <a:r>
              <a:rPr sz="1500" spc="-8" dirty="0">
                <a:latin typeface="Arial"/>
                <a:cs typeface="Arial"/>
              </a:rPr>
              <a:t>to </a:t>
            </a:r>
            <a:r>
              <a:rPr sz="1500" spc="-4" dirty="0">
                <a:latin typeface="Arial"/>
                <a:cs typeface="Arial"/>
              </a:rPr>
              <a:t>the  </a:t>
            </a:r>
            <a:r>
              <a:rPr sz="1500" dirty="0">
                <a:latin typeface="Arial"/>
                <a:cs typeface="Arial"/>
              </a:rPr>
              <a:t>nanoparticle</a:t>
            </a:r>
          </a:p>
          <a:p>
            <a:pPr marL="47625" algn="just">
              <a:spcBef>
                <a:spcPts val="1358"/>
              </a:spcBef>
            </a:pPr>
            <a:r>
              <a:rPr sz="1500" b="1" i="1" dirty="0">
                <a:latin typeface="Arial"/>
                <a:cs typeface="Arial"/>
              </a:rPr>
              <a:t>Collaboration with the </a:t>
            </a:r>
            <a:r>
              <a:rPr sz="1500" b="1" i="1" spc="4" dirty="0">
                <a:latin typeface="Arial"/>
                <a:cs typeface="Arial"/>
              </a:rPr>
              <a:t>HEP community </a:t>
            </a:r>
            <a:r>
              <a:rPr sz="1500" b="1" i="1" spc="-8" dirty="0">
                <a:latin typeface="Arial"/>
                <a:cs typeface="Arial"/>
              </a:rPr>
              <a:t>is </a:t>
            </a:r>
            <a:r>
              <a:rPr sz="1500" b="1" i="1" dirty="0">
                <a:latin typeface="Arial"/>
                <a:cs typeface="Arial"/>
              </a:rPr>
              <a:t>essential </a:t>
            </a:r>
            <a:r>
              <a:rPr sz="1500" b="1" i="1" spc="-4" dirty="0">
                <a:latin typeface="Arial"/>
                <a:cs typeface="Arial"/>
              </a:rPr>
              <a:t>for NC scintillator</a:t>
            </a:r>
            <a:r>
              <a:rPr sz="1500" b="1" i="1" spc="-199" dirty="0">
                <a:latin typeface="Arial"/>
                <a:cs typeface="Arial"/>
              </a:rPr>
              <a:t> </a:t>
            </a:r>
            <a:r>
              <a:rPr sz="1500" b="1" i="1" spc="-4" dirty="0">
                <a:latin typeface="Arial"/>
                <a:cs typeface="Arial"/>
              </a:rPr>
              <a:t>development!</a:t>
            </a:r>
            <a:endParaRPr sz="1500" dirty="0">
              <a:latin typeface="Arial"/>
              <a:cs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sldNum" sz="quarter" idx="7"/>
          </p:nvPr>
        </p:nvSpPr>
        <p:spPr>
          <a:xfrm>
            <a:off x="11854815" y="6642279"/>
            <a:ext cx="247650" cy="196215"/>
          </a:xfrm>
          <a:prstGeom prst="rect">
            <a:avLst/>
          </a:prstGeom>
        </p:spPr>
        <p:txBody>
          <a:bodyPr vert="horz" wrap="square" lIns="0" tIns="0" rIns="0" bIns="0" rtlCol="0">
            <a:spAutoFit/>
          </a:bodyPr>
          <a:lstStyle>
            <a:defPPr>
              <a:defRPr lang="en-SI"/>
            </a:defPPr>
            <a:lvl1pPr marL="0" algn="l" defTabSz="914400" rtl="0" eaLnBrk="1" latinLnBrk="0" hangingPunct="1">
              <a:defRPr sz="1200" b="1" i="0" kern="1200">
                <a:solidFill>
                  <a:schemeClr val="tx1"/>
                </a:solidFill>
                <a:latin typeface="Arial"/>
                <a:ea typeface="+mn-ea"/>
                <a:cs typeface="Arial"/>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45720">
              <a:lnSpc>
                <a:spcPts val="1430"/>
              </a:lnSpc>
            </a:pPr>
            <a:fld id="{81D60167-4931-47E6-BA6A-407CBD079E47}" type="slidenum">
              <a:rPr lang="en-SI" smtClean="0"/>
              <a:pPr marL="45720">
                <a:lnSpc>
                  <a:spcPts val="1430"/>
                </a:lnSpc>
              </a:pPr>
              <a:t>25</a:t>
            </a:fld>
            <a:endParaRPr dirty="0"/>
          </a:p>
        </p:txBody>
      </p:sp>
      <p:sp>
        <p:nvSpPr>
          <p:cNvPr id="2" name="object 2"/>
          <p:cNvSpPr txBox="1">
            <a:spLocks noGrp="1"/>
          </p:cNvSpPr>
          <p:nvPr>
            <p:ph type="title"/>
          </p:nvPr>
        </p:nvSpPr>
        <p:spPr>
          <a:xfrm>
            <a:off x="5682512" y="55014"/>
            <a:ext cx="4100513" cy="1025761"/>
          </a:xfrm>
          <a:prstGeom prst="rect">
            <a:avLst/>
          </a:prstGeom>
        </p:spPr>
        <p:txBody>
          <a:bodyPr vert="horz" wrap="square" lIns="0" tIns="10001" rIns="0" bIns="0" rtlCol="0" anchor="ctr">
            <a:spAutoFit/>
          </a:bodyPr>
          <a:lstStyle/>
          <a:p>
            <a:pPr marL="9525">
              <a:lnSpc>
                <a:spcPct val="100000"/>
              </a:lnSpc>
              <a:spcBef>
                <a:spcPts val="79"/>
              </a:spcBef>
            </a:pPr>
            <a:r>
              <a:rPr spc="-4" dirty="0"/>
              <a:t>NanoCal accomplishments</a:t>
            </a:r>
          </a:p>
        </p:txBody>
      </p:sp>
      <p:sp>
        <p:nvSpPr>
          <p:cNvPr id="3" name="object 3"/>
          <p:cNvSpPr txBox="1"/>
          <p:nvPr/>
        </p:nvSpPr>
        <p:spPr>
          <a:xfrm>
            <a:off x="634126" y="1426131"/>
            <a:ext cx="7777163" cy="4282422"/>
          </a:xfrm>
          <a:prstGeom prst="rect">
            <a:avLst/>
          </a:prstGeom>
        </p:spPr>
        <p:txBody>
          <a:bodyPr vert="horz" wrap="square" lIns="0" tIns="11906" rIns="0" bIns="0" rtlCol="0">
            <a:spAutoFit/>
          </a:bodyPr>
          <a:lstStyle/>
          <a:p>
            <a:pPr marL="9525">
              <a:spcBef>
                <a:spcPts val="94"/>
              </a:spcBef>
            </a:pPr>
            <a:r>
              <a:rPr sz="1500" b="1" dirty="0">
                <a:solidFill>
                  <a:srgbClr val="0080FF"/>
                </a:solidFill>
                <a:latin typeface="Arial"/>
                <a:cs typeface="Arial"/>
              </a:rPr>
              <a:t>NanoCal </a:t>
            </a:r>
            <a:r>
              <a:rPr sz="1500" dirty="0">
                <a:latin typeface="Arial"/>
                <a:cs typeface="Arial"/>
              </a:rPr>
              <a:t>project </a:t>
            </a:r>
            <a:r>
              <a:rPr sz="1500" spc="8" dirty="0">
                <a:latin typeface="Arial"/>
                <a:cs typeface="Arial"/>
              </a:rPr>
              <a:t>focus has </a:t>
            </a:r>
            <a:r>
              <a:rPr sz="1500" spc="-8" dirty="0">
                <a:latin typeface="Arial"/>
                <a:cs typeface="Arial"/>
              </a:rPr>
              <a:t>shifted </a:t>
            </a:r>
            <a:r>
              <a:rPr sz="1500" dirty="0">
                <a:latin typeface="Arial"/>
                <a:cs typeface="Arial"/>
              </a:rPr>
              <a:t>from </a:t>
            </a:r>
            <a:r>
              <a:rPr sz="1500" spc="8" dirty="0">
                <a:latin typeface="Arial"/>
                <a:cs typeface="Arial"/>
              </a:rPr>
              <a:t>rapid </a:t>
            </a:r>
            <a:r>
              <a:rPr sz="1500" spc="-4" dirty="0">
                <a:latin typeface="Arial"/>
                <a:cs typeface="Arial"/>
              </a:rPr>
              <a:t>prototyping </a:t>
            </a:r>
            <a:r>
              <a:rPr sz="1500" spc="-8" dirty="0">
                <a:latin typeface="Arial"/>
                <a:cs typeface="Arial"/>
              </a:rPr>
              <a:t>to </a:t>
            </a:r>
            <a:r>
              <a:rPr sz="1500" b="1" spc="-4" dirty="0">
                <a:latin typeface="Arial"/>
                <a:cs typeface="Arial"/>
              </a:rPr>
              <a:t>sample characterization</a:t>
            </a:r>
            <a:r>
              <a:rPr sz="1500" b="1" spc="-195" dirty="0">
                <a:latin typeface="Arial"/>
                <a:cs typeface="Arial"/>
              </a:rPr>
              <a:t> </a:t>
            </a:r>
            <a:r>
              <a:rPr sz="1500" spc="-8" dirty="0">
                <a:latin typeface="Arial"/>
                <a:cs typeface="Arial"/>
              </a:rPr>
              <a:t>to</a:t>
            </a:r>
            <a:endParaRPr sz="1500">
              <a:latin typeface="Arial"/>
              <a:cs typeface="Arial"/>
            </a:endParaRPr>
          </a:p>
          <a:p>
            <a:pPr marL="9525">
              <a:spcBef>
                <a:spcPts val="4"/>
              </a:spcBef>
            </a:pPr>
            <a:r>
              <a:rPr sz="1500" b="1" dirty="0">
                <a:latin typeface="Arial"/>
                <a:cs typeface="Arial"/>
              </a:rPr>
              <a:t>drive the development </a:t>
            </a:r>
            <a:r>
              <a:rPr sz="1500" b="1" spc="19" dirty="0">
                <a:latin typeface="Arial"/>
                <a:cs typeface="Arial"/>
              </a:rPr>
              <a:t>of </a:t>
            </a:r>
            <a:r>
              <a:rPr sz="1500" b="1" spc="-8" dirty="0">
                <a:latin typeface="Arial"/>
                <a:cs typeface="Arial"/>
              </a:rPr>
              <a:t>better </a:t>
            </a:r>
            <a:r>
              <a:rPr sz="1500" b="1" spc="-4" dirty="0">
                <a:latin typeface="Arial"/>
                <a:cs typeface="Arial"/>
              </a:rPr>
              <a:t>NC scintillators for</a:t>
            </a:r>
            <a:r>
              <a:rPr sz="1500" b="1" spc="-139" dirty="0">
                <a:latin typeface="Arial"/>
                <a:cs typeface="Arial"/>
              </a:rPr>
              <a:t> </a:t>
            </a:r>
            <a:r>
              <a:rPr sz="1500" b="1" spc="4" dirty="0">
                <a:latin typeface="Arial"/>
                <a:cs typeface="Arial"/>
              </a:rPr>
              <a:t>HEP:</a:t>
            </a:r>
            <a:endParaRPr sz="1500">
              <a:latin typeface="Arial"/>
              <a:cs typeface="Arial"/>
            </a:endParaRPr>
          </a:p>
          <a:p>
            <a:pPr marL="352425" indent="-206693">
              <a:spcBef>
                <a:spcPts val="454"/>
              </a:spcBef>
              <a:buChar char="•"/>
              <a:tabLst>
                <a:tab pos="352425" algn="l"/>
                <a:tab pos="352901" algn="l"/>
              </a:tabLst>
            </a:pPr>
            <a:r>
              <a:rPr sz="1500" spc="11" dirty="0">
                <a:latin typeface="Arial"/>
                <a:cs typeface="Arial"/>
              </a:rPr>
              <a:t>NCs </a:t>
            </a:r>
            <a:r>
              <a:rPr sz="1500" spc="4" dirty="0">
                <a:latin typeface="Arial"/>
                <a:cs typeface="Arial"/>
              </a:rPr>
              <a:t>with </a:t>
            </a:r>
            <a:r>
              <a:rPr sz="1500" dirty="0">
                <a:latin typeface="Arial"/>
                <a:cs typeface="Arial"/>
              </a:rPr>
              <a:t>WLS shifting</a:t>
            </a:r>
            <a:r>
              <a:rPr sz="1500" spc="-135" dirty="0">
                <a:latin typeface="Arial"/>
                <a:cs typeface="Arial"/>
              </a:rPr>
              <a:t> </a:t>
            </a:r>
            <a:r>
              <a:rPr sz="1500" dirty="0">
                <a:latin typeface="Arial"/>
                <a:cs typeface="Arial"/>
              </a:rPr>
              <a:t>dyes</a:t>
            </a:r>
            <a:endParaRPr sz="1500">
              <a:latin typeface="Arial"/>
              <a:cs typeface="Arial"/>
            </a:endParaRPr>
          </a:p>
          <a:p>
            <a:pPr marL="352425" indent="-206693">
              <a:spcBef>
                <a:spcPts val="450"/>
              </a:spcBef>
              <a:buChar char="•"/>
              <a:tabLst>
                <a:tab pos="352425" algn="l"/>
                <a:tab pos="352901" algn="l"/>
              </a:tabLst>
            </a:pPr>
            <a:r>
              <a:rPr sz="1500" dirty="0">
                <a:latin typeface="Arial"/>
                <a:cs typeface="Arial"/>
              </a:rPr>
              <a:t>Thermally </a:t>
            </a:r>
            <a:r>
              <a:rPr sz="1500" spc="-4" dirty="0">
                <a:latin typeface="Arial"/>
                <a:cs typeface="Arial"/>
              </a:rPr>
              <a:t>polymerized </a:t>
            </a:r>
            <a:r>
              <a:rPr sz="1500" spc="-8" dirty="0">
                <a:latin typeface="Arial"/>
                <a:cs typeface="Arial"/>
              </a:rPr>
              <a:t>NCs </a:t>
            </a:r>
            <a:r>
              <a:rPr sz="1500" spc="4" dirty="0">
                <a:latin typeface="Arial"/>
                <a:cs typeface="Arial"/>
              </a:rPr>
              <a:t>with </a:t>
            </a:r>
            <a:r>
              <a:rPr sz="1500" dirty="0">
                <a:latin typeface="Arial"/>
                <a:cs typeface="Arial"/>
              </a:rPr>
              <a:t>aromatic </a:t>
            </a:r>
            <a:r>
              <a:rPr sz="1500" spc="8" dirty="0">
                <a:latin typeface="Arial"/>
                <a:cs typeface="Arial"/>
              </a:rPr>
              <a:t>matrix</a:t>
            </a:r>
            <a:r>
              <a:rPr sz="1500" spc="-135" dirty="0">
                <a:latin typeface="Arial"/>
                <a:cs typeface="Arial"/>
              </a:rPr>
              <a:t> </a:t>
            </a:r>
            <a:r>
              <a:rPr sz="1500" dirty="0">
                <a:latin typeface="Arial"/>
                <a:cs typeface="Arial"/>
              </a:rPr>
              <a:t>materials</a:t>
            </a:r>
            <a:endParaRPr sz="1500">
              <a:latin typeface="Arial"/>
              <a:cs typeface="Arial"/>
            </a:endParaRPr>
          </a:p>
          <a:p>
            <a:pPr marL="352425" indent="-206693">
              <a:spcBef>
                <a:spcPts val="454"/>
              </a:spcBef>
              <a:buChar char="•"/>
              <a:tabLst>
                <a:tab pos="352425" algn="l"/>
                <a:tab pos="352901" algn="l"/>
              </a:tabLst>
            </a:pPr>
            <a:r>
              <a:rPr sz="1500" spc="-4" dirty="0">
                <a:latin typeface="Arial"/>
                <a:cs typeface="Arial"/>
              </a:rPr>
              <a:t>NC </a:t>
            </a:r>
            <a:r>
              <a:rPr sz="1500" dirty="0">
                <a:latin typeface="Arial"/>
                <a:cs typeface="Arial"/>
              </a:rPr>
              <a:t>scintillators </a:t>
            </a:r>
            <a:r>
              <a:rPr sz="1500" spc="4" dirty="0">
                <a:latin typeface="Arial"/>
                <a:cs typeface="Arial"/>
              </a:rPr>
              <a:t>with higher </a:t>
            </a:r>
            <a:r>
              <a:rPr sz="1500" spc="-4" dirty="0">
                <a:latin typeface="Arial"/>
                <a:cs typeface="Arial"/>
              </a:rPr>
              <a:t>concentrations </a:t>
            </a:r>
            <a:r>
              <a:rPr sz="1500" spc="4" dirty="0">
                <a:latin typeface="Arial"/>
                <a:cs typeface="Arial"/>
              </a:rPr>
              <a:t>of</a:t>
            </a:r>
            <a:r>
              <a:rPr sz="1500" spc="-139" dirty="0">
                <a:latin typeface="Arial"/>
                <a:cs typeface="Arial"/>
              </a:rPr>
              <a:t> </a:t>
            </a:r>
            <a:r>
              <a:rPr sz="1500" spc="-4" dirty="0">
                <a:latin typeface="Arial"/>
                <a:cs typeface="Arial"/>
              </a:rPr>
              <a:t>nanocrystals</a:t>
            </a:r>
            <a:endParaRPr sz="1500">
              <a:latin typeface="Arial"/>
              <a:cs typeface="Arial"/>
            </a:endParaRPr>
          </a:p>
          <a:p>
            <a:pPr marL="352425" indent="-206693">
              <a:spcBef>
                <a:spcPts val="454"/>
              </a:spcBef>
              <a:buChar char="•"/>
              <a:tabLst>
                <a:tab pos="352425" algn="l"/>
                <a:tab pos="352901" algn="l"/>
              </a:tabLst>
            </a:pPr>
            <a:r>
              <a:rPr sz="1500" spc="-4" dirty="0">
                <a:latin typeface="Arial"/>
                <a:cs typeface="Arial"/>
              </a:rPr>
              <a:t>Longer </a:t>
            </a:r>
            <a:r>
              <a:rPr sz="1500" spc="8" dirty="0">
                <a:latin typeface="Arial"/>
                <a:cs typeface="Arial"/>
              </a:rPr>
              <a:t>term: </a:t>
            </a:r>
            <a:r>
              <a:rPr sz="1500" dirty="0">
                <a:latin typeface="Arial"/>
                <a:cs typeface="Arial"/>
              </a:rPr>
              <a:t>Possibility </a:t>
            </a:r>
            <a:r>
              <a:rPr sz="1500" spc="19" dirty="0">
                <a:latin typeface="Arial"/>
                <a:cs typeface="Arial"/>
              </a:rPr>
              <a:t>to </a:t>
            </a:r>
            <a:r>
              <a:rPr sz="1500" spc="-4" dirty="0">
                <a:latin typeface="Arial"/>
                <a:cs typeface="Arial"/>
              </a:rPr>
              <a:t>continue studies </a:t>
            </a:r>
            <a:r>
              <a:rPr sz="1500" spc="4" dirty="0">
                <a:latin typeface="Arial"/>
                <a:cs typeface="Arial"/>
              </a:rPr>
              <a:t>of </a:t>
            </a:r>
            <a:r>
              <a:rPr sz="1500" dirty="0">
                <a:latin typeface="Arial"/>
                <a:cs typeface="Arial"/>
              </a:rPr>
              <a:t>novel </a:t>
            </a:r>
            <a:r>
              <a:rPr sz="1500" spc="-4" dirty="0">
                <a:latin typeface="Arial"/>
                <a:cs typeface="Arial"/>
              </a:rPr>
              <a:t>nanostructures </a:t>
            </a:r>
            <a:r>
              <a:rPr sz="1500" spc="11" dirty="0">
                <a:latin typeface="Arial"/>
                <a:cs typeface="Arial"/>
              </a:rPr>
              <a:t>&amp; </a:t>
            </a:r>
            <a:r>
              <a:rPr sz="1500" dirty="0">
                <a:latin typeface="Arial"/>
                <a:cs typeface="Arial"/>
              </a:rPr>
              <a:t>hybrid</a:t>
            </a:r>
            <a:r>
              <a:rPr sz="1500" spc="-229" dirty="0">
                <a:latin typeface="Arial"/>
                <a:cs typeface="Arial"/>
              </a:rPr>
              <a:t> </a:t>
            </a:r>
            <a:r>
              <a:rPr sz="1500" dirty="0">
                <a:latin typeface="Arial"/>
                <a:cs typeface="Arial"/>
              </a:rPr>
              <a:t>materials</a:t>
            </a:r>
            <a:endParaRPr sz="1500">
              <a:latin typeface="Arial"/>
              <a:cs typeface="Arial"/>
            </a:endParaRPr>
          </a:p>
          <a:p>
            <a:pPr marL="9525" marR="144304">
              <a:spcBef>
                <a:spcPts val="1350"/>
              </a:spcBef>
            </a:pPr>
            <a:r>
              <a:rPr sz="1500" b="1" dirty="0">
                <a:solidFill>
                  <a:srgbClr val="0080FF"/>
                </a:solidFill>
                <a:latin typeface="Arial"/>
                <a:cs typeface="Arial"/>
              </a:rPr>
              <a:t>NanoCal </a:t>
            </a:r>
            <a:r>
              <a:rPr sz="1500" spc="8" dirty="0">
                <a:latin typeface="Arial"/>
                <a:cs typeface="Arial"/>
              </a:rPr>
              <a:t>has </a:t>
            </a:r>
            <a:r>
              <a:rPr sz="1500" spc="11" dirty="0">
                <a:latin typeface="Arial"/>
                <a:cs typeface="Arial"/>
              </a:rPr>
              <a:t>also </a:t>
            </a:r>
            <a:r>
              <a:rPr sz="1500" dirty="0">
                <a:latin typeface="Arial"/>
                <a:cs typeface="Arial"/>
              </a:rPr>
              <a:t>given rise </a:t>
            </a:r>
            <a:r>
              <a:rPr sz="1500" spc="19" dirty="0">
                <a:latin typeface="Arial"/>
                <a:cs typeface="Arial"/>
              </a:rPr>
              <a:t>to </a:t>
            </a:r>
            <a:r>
              <a:rPr sz="1500" dirty="0">
                <a:latin typeface="Arial"/>
                <a:cs typeface="Arial"/>
              </a:rPr>
              <a:t>side projects </a:t>
            </a:r>
            <a:r>
              <a:rPr sz="1500" spc="-8" dirty="0">
                <a:latin typeface="Arial"/>
                <a:cs typeface="Arial"/>
              </a:rPr>
              <a:t>to </a:t>
            </a:r>
            <a:r>
              <a:rPr sz="1500" dirty="0">
                <a:latin typeface="Arial"/>
                <a:cs typeface="Arial"/>
              </a:rPr>
              <a:t>evaluate </a:t>
            </a:r>
            <a:r>
              <a:rPr sz="1500" b="1" spc="-4" dirty="0">
                <a:latin typeface="Arial"/>
                <a:cs typeface="Arial"/>
              </a:rPr>
              <a:t>novel </a:t>
            </a:r>
            <a:r>
              <a:rPr sz="1500" b="1" dirty="0">
                <a:latin typeface="Arial"/>
                <a:cs typeface="Arial"/>
              </a:rPr>
              <a:t>compositions for</a:t>
            </a:r>
            <a:r>
              <a:rPr sz="1500" b="1" spc="-278" dirty="0">
                <a:latin typeface="Arial"/>
                <a:cs typeface="Arial"/>
              </a:rPr>
              <a:t> </a:t>
            </a:r>
            <a:r>
              <a:rPr sz="1500" b="1" spc="-4" dirty="0">
                <a:latin typeface="Arial"/>
                <a:cs typeface="Arial"/>
              </a:rPr>
              <a:t>organic  scintillators </a:t>
            </a:r>
            <a:r>
              <a:rPr sz="1500" spc="-4" dirty="0">
                <a:latin typeface="Arial"/>
                <a:cs typeface="Arial"/>
              </a:rPr>
              <a:t>that </a:t>
            </a:r>
            <a:r>
              <a:rPr sz="1500" spc="-8" dirty="0">
                <a:latin typeface="Arial"/>
                <a:cs typeface="Arial"/>
              </a:rPr>
              <a:t>respond </a:t>
            </a:r>
            <a:r>
              <a:rPr sz="1500" spc="19" dirty="0">
                <a:latin typeface="Arial"/>
                <a:cs typeface="Arial"/>
              </a:rPr>
              <a:t>to </a:t>
            </a:r>
            <a:r>
              <a:rPr sz="1500" dirty="0">
                <a:latin typeface="Arial"/>
                <a:cs typeface="Arial"/>
              </a:rPr>
              <a:t>specific </a:t>
            </a:r>
            <a:r>
              <a:rPr sz="1500" spc="4" dirty="0">
                <a:latin typeface="Arial"/>
                <a:cs typeface="Arial"/>
              </a:rPr>
              <a:t>needs in </a:t>
            </a:r>
            <a:r>
              <a:rPr sz="1500" spc="-41" dirty="0">
                <a:latin typeface="Arial"/>
                <a:cs typeface="Arial"/>
              </a:rPr>
              <a:t>HEP, </a:t>
            </a:r>
            <a:r>
              <a:rPr sz="1500" spc="-8" dirty="0">
                <a:latin typeface="Arial"/>
                <a:cs typeface="Arial"/>
              </a:rPr>
              <a:t>such </a:t>
            </a:r>
            <a:r>
              <a:rPr sz="1500" spc="8" dirty="0">
                <a:latin typeface="Arial"/>
                <a:cs typeface="Arial"/>
              </a:rPr>
              <a:t>as </a:t>
            </a:r>
            <a:r>
              <a:rPr sz="1500" b="1" spc="-4" dirty="0">
                <a:latin typeface="Arial"/>
                <a:cs typeface="Arial"/>
              </a:rPr>
              <a:t>fast, long-wavelength  (radiation </a:t>
            </a:r>
            <a:r>
              <a:rPr sz="1500" b="1" spc="-8" dirty="0">
                <a:latin typeface="Arial"/>
                <a:cs typeface="Arial"/>
              </a:rPr>
              <a:t>tolerant)</a:t>
            </a:r>
            <a:r>
              <a:rPr sz="1500" b="1" spc="30" dirty="0">
                <a:latin typeface="Arial"/>
                <a:cs typeface="Arial"/>
              </a:rPr>
              <a:t> </a:t>
            </a:r>
            <a:r>
              <a:rPr sz="1500" b="1" spc="-8" dirty="0">
                <a:latin typeface="Arial"/>
                <a:cs typeface="Arial"/>
              </a:rPr>
              <a:t>scintillators</a:t>
            </a:r>
            <a:endParaRPr sz="1500">
              <a:latin typeface="Arial"/>
              <a:cs typeface="Arial"/>
            </a:endParaRPr>
          </a:p>
          <a:p>
            <a:pPr marL="9525" marR="3810">
              <a:spcBef>
                <a:spcPts val="1358"/>
              </a:spcBef>
            </a:pPr>
            <a:r>
              <a:rPr sz="1500" b="1" dirty="0">
                <a:solidFill>
                  <a:srgbClr val="0080FF"/>
                </a:solidFill>
                <a:latin typeface="Arial"/>
                <a:cs typeface="Arial"/>
              </a:rPr>
              <a:t>NanoCal </a:t>
            </a:r>
            <a:r>
              <a:rPr sz="1500" spc="8" dirty="0">
                <a:latin typeface="Arial"/>
                <a:cs typeface="Arial"/>
              </a:rPr>
              <a:t>has </a:t>
            </a:r>
            <a:r>
              <a:rPr sz="1500" spc="4" dirty="0">
                <a:latin typeface="Arial"/>
                <a:cs typeface="Arial"/>
              </a:rPr>
              <a:t>developed </a:t>
            </a:r>
            <a:r>
              <a:rPr sz="1500" dirty="0">
                <a:latin typeface="Arial"/>
                <a:cs typeface="Arial"/>
              </a:rPr>
              <a:t>experience </a:t>
            </a:r>
            <a:r>
              <a:rPr sz="1500" spc="-11" dirty="0">
                <a:latin typeface="Arial"/>
                <a:cs typeface="Arial"/>
              </a:rPr>
              <a:t>and </a:t>
            </a:r>
            <a:r>
              <a:rPr sz="1500" b="1" spc="-4" dirty="0">
                <a:latin typeface="Arial"/>
                <a:cs typeface="Arial"/>
              </a:rPr>
              <a:t>infrastructure for </a:t>
            </a:r>
            <a:r>
              <a:rPr sz="1500" b="1" spc="15" dirty="0">
                <a:latin typeface="Arial"/>
                <a:cs typeface="Arial"/>
              </a:rPr>
              <a:t>the </a:t>
            </a:r>
            <a:r>
              <a:rPr sz="1500" b="1" spc="-4" dirty="0">
                <a:latin typeface="Arial"/>
                <a:cs typeface="Arial"/>
              </a:rPr>
              <a:t>experimental</a:t>
            </a:r>
            <a:r>
              <a:rPr sz="1500" b="1" spc="-203" dirty="0">
                <a:latin typeface="Arial"/>
                <a:cs typeface="Arial"/>
              </a:rPr>
              <a:t> </a:t>
            </a:r>
            <a:r>
              <a:rPr sz="1500" b="1" spc="-4" dirty="0">
                <a:latin typeface="Arial"/>
                <a:cs typeface="Arial"/>
              </a:rPr>
              <a:t>qualification  </a:t>
            </a:r>
            <a:r>
              <a:rPr sz="1500" b="1" spc="-8" dirty="0">
                <a:latin typeface="Arial"/>
                <a:cs typeface="Arial"/>
              </a:rPr>
              <a:t>of </a:t>
            </a:r>
            <a:r>
              <a:rPr sz="1500" b="1" spc="-4" dirty="0">
                <a:latin typeface="Arial"/>
                <a:cs typeface="Arial"/>
              </a:rPr>
              <a:t>novel </a:t>
            </a:r>
            <a:r>
              <a:rPr sz="1500" b="1" spc="-8" dirty="0">
                <a:latin typeface="Arial"/>
                <a:cs typeface="Arial"/>
              </a:rPr>
              <a:t>scintillators, </a:t>
            </a:r>
            <a:r>
              <a:rPr sz="1500" dirty="0">
                <a:latin typeface="Arial"/>
                <a:cs typeface="Arial"/>
              </a:rPr>
              <a:t>both </a:t>
            </a:r>
            <a:r>
              <a:rPr sz="1500" spc="-4" dirty="0">
                <a:latin typeface="Arial"/>
                <a:cs typeface="Arial"/>
              </a:rPr>
              <a:t>organic </a:t>
            </a:r>
            <a:r>
              <a:rPr sz="1500" spc="8" dirty="0">
                <a:latin typeface="Arial"/>
                <a:cs typeface="Arial"/>
              </a:rPr>
              <a:t>and</a:t>
            </a:r>
            <a:r>
              <a:rPr sz="1500" spc="-8" dirty="0">
                <a:latin typeface="Arial"/>
                <a:cs typeface="Arial"/>
              </a:rPr>
              <a:t> </a:t>
            </a:r>
            <a:r>
              <a:rPr sz="1500" spc="-4" dirty="0">
                <a:latin typeface="Arial"/>
                <a:cs typeface="Arial"/>
              </a:rPr>
              <a:t>nanocomposite</a:t>
            </a:r>
            <a:endParaRPr sz="1500">
              <a:latin typeface="Arial"/>
              <a:cs typeface="Arial"/>
            </a:endParaRPr>
          </a:p>
          <a:p>
            <a:pPr marL="352425" marR="7620" indent="-206216">
              <a:spcBef>
                <a:spcPts val="458"/>
              </a:spcBef>
              <a:buChar char="•"/>
              <a:tabLst>
                <a:tab pos="352425" algn="l"/>
                <a:tab pos="352901" algn="l"/>
              </a:tabLst>
            </a:pPr>
            <a:r>
              <a:rPr sz="1500" spc="-38" dirty="0">
                <a:latin typeface="Arial"/>
                <a:cs typeface="Arial"/>
              </a:rPr>
              <a:t>Test </a:t>
            </a:r>
            <a:r>
              <a:rPr sz="1500" spc="8" dirty="0">
                <a:latin typeface="Arial"/>
                <a:cs typeface="Arial"/>
              </a:rPr>
              <a:t>beam </a:t>
            </a:r>
            <a:r>
              <a:rPr sz="1500" spc="-4" dirty="0">
                <a:latin typeface="Arial"/>
                <a:cs typeface="Arial"/>
              </a:rPr>
              <a:t>detectors for </a:t>
            </a:r>
            <a:r>
              <a:rPr sz="1500" dirty="0">
                <a:latin typeface="Arial"/>
                <a:cs typeface="Arial"/>
              </a:rPr>
              <a:t>reproducible </a:t>
            </a:r>
            <a:r>
              <a:rPr sz="1500" spc="-8" dirty="0">
                <a:latin typeface="Arial"/>
                <a:cs typeface="Arial"/>
              </a:rPr>
              <a:t>light </a:t>
            </a:r>
            <a:r>
              <a:rPr sz="1500" dirty="0">
                <a:latin typeface="Arial"/>
                <a:cs typeface="Arial"/>
              </a:rPr>
              <a:t>yield measurements </a:t>
            </a:r>
            <a:r>
              <a:rPr sz="1500" spc="4" dirty="0">
                <a:latin typeface="Arial"/>
                <a:cs typeface="Arial"/>
              </a:rPr>
              <a:t>with </a:t>
            </a:r>
            <a:r>
              <a:rPr sz="1500" spc="-11" dirty="0">
                <a:latin typeface="Arial"/>
                <a:cs typeface="Arial"/>
              </a:rPr>
              <a:t>fast </a:t>
            </a:r>
            <a:r>
              <a:rPr sz="1500" spc="-4" dirty="0">
                <a:latin typeface="Arial"/>
                <a:cs typeface="Arial"/>
              </a:rPr>
              <a:t>timing </a:t>
            </a:r>
            <a:r>
              <a:rPr sz="1500" dirty="0">
                <a:latin typeface="Arial"/>
                <a:cs typeface="Arial"/>
              </a:rPr>
              <a:t>detectors  </a:t>
            </a:r>
            <a:r>
              <a:rPr sz="1500" spc="8" dirty="0">
                <a:latin typeface="Arial"/>
                <a:cs typeface="Arial"/>
              </a:rPr>
              <a:t>and </a:t>
            </a:r>
            <a:r>
              <a:rPr sz="1500" spc="-4" dirty="0">
                <a:latin typeface="Arial"/>
                <a:cs typeface="Arial"/>
              </a:rPr>
              <a:t>optical </a:t>
            </a:r>
            <a:r>
              <a:rPr sz="1500" spc="8" dirty="0">
                <a:latin typeface="Arial"/>
                <a:cs typeface="Arial"/>
              </a:rPr>
              <a:t>band</a:t>
            </a:r>
            <a:r>
              <a:rPr sz="1500" spc="-75" dirty="0">
                <a:latin typeface="Arial"/>
                <a:cs typeface="Arial"/>
              </a:rPr>
              <a:t> </a:t>
            </a:r>
            <a:r>
              <a:rPr sz="1500" dirty="0">
                <a:latin typeface="Arial"/>
                <a:cs typeface="Arial"/>
              </a:rPr>
              <a:t>selection</a:t>
            </a:r>
            <a:endParaRPr sz="1500">
              <a:latin typeface="Arial"/>
              <a:cs typeface="Arial"/>
            </a:endParaRPr>
          </a:p>
          <a:p>
            <a:pPr marL="352425" indent="-206693">
              <a:spcBef>
                <a:spcPts val="454"/>
              </a:spcBef>
              <a:buChar char="•"/>
              <a:tabLst>
                <a:tab pos="352425" algn="l"/>
                <a:tab pos="352901" algn="l"/>
              </a:tabLst>
            </a:pPr>
            <a:r>
              <a:rPr sz="1500" spc="-4" dirty="0">
                <a:latin typeface="Arial"/>
                <a:cs typeface="Arial"/>
              </a:rPr>
              <a:t>Compton </a:t>
            </a:r>
            <a:r>
              <a:rPr sz="1500" spc="-8" dirty="0">
                <a:latin typeface="Arial"/>
                <a:cs typeface="Arial"/>
              </a:rPr>
              <a:t>edge </a:t>
            </a:r>
            <a:r>
              <a:rPr sz="1500" spc="-49" dirty="0">
                <a:latin typeface="Arial"/>
                <a:cs typeface="Arial"/>
              </a:rPr>
              <a:t>LY </a:t>
            </a:r>
            <a:r>
              <a:rPr sz="1500" spc="-4" dirty="0">
                <a:latin typeface="Arial"/>
                <a:cs typeface="Arial"/>
              </a:rPr>
              <a:t>measurements </a:t>
            </a:r>
            <a:r>
              <a:rPr sz="1500" spc="4" dirty="0">
                <a:latin typeface="Arial"/>
                <a:cs typeface="Arial"/>
              </a:rPr>
              <a:t>with </a:t>
            </a:r>
            <a:r>
              <a:rPr sz="1500" dirty="0">
                <a:latin typeface="Arial"/>
                <a:cs typeface="Arial"/>
              </a:rPr>
              <a:t>radioactive </a:t>
            </a:r>
            <a:r>
              <a:rPr sz="1500" spc="-4" dirty="0">
                <a:latin typeface="Arial"/>
                <a:cs typeface="Arial"/>
              </a:rPr>
              <a:t>sources</a:t>
            </a:r>
            <a:endParaRPr sz="1500">
              <a:latin typeface="Arial"/>
              <a:cs typeface="Arial"/>
            </a:endParaRPr>
          </a:p>
          <a:p>
            <a:pPr marL="352425" indent="-206693">
              <a:spcBef>
                <a:spcPts val="454"/>
              </a:spcBef>
              <a:buChar char="•"/>
              <a:tabLst>
                <a:tab pos="352425" algn="l"/>
                <a:tab pos="352901" algn="l"/>
              </a:tabLst>
            </a:pPr>
            <a:r>
              <a:rPr sz="1500" spc="11" dirty="0">
                <a:latin typeface="Arial"/>
                <a:cs typeface="Arial"/>
              </a:rPr>
              <a:t>A </a:t>
            </a:r>
            <a:r>
              <a:rPr sz="1500" dirty="0">
                <a:latin typeface="Arial"/>
                <a:cs typeface="Arial"/>
              </a:rPr>
              <a:t>working shashlyk </a:t>
            </a:r>
            <a:r>
              <a:rPr sz="1500" spc="4" dirty="0">
                <a:latin typeface="Arial"/>
                <a:cs typeface="Arial"/>
              </a:rPr>
              <a:t>module </a:t>
            </a:r>
            <a:r>
              <a:rPr sz="1500" spc="8" dirty="0">
                <a:latin typeface="Arial"/>
                <a:cs typeface="Arial"/>
              </a:rPr>
              <a:t>as </a:t>
            </a:r>
            <a:r>
              <a:rPr sz="1500" spc="11" dirty="0">
                <a:latin typeface="Arial"/>
                <a:cs typeface="Arial"/>
              </a:rPr>
              <a:t>a </a:t>
            </a:r>
            <a:r>
              <a:rPr sz="1500" spc="-11" dirty="0">
                <a:latin typeface="Arial"/>
                <a:cs typeface="Arial"/>
              </a:rPr>
              <a:t>test </a:t>
            </a:r>
            <a:r>
              <a:rPr sz="1500" spc="-4" dirty="0">
                <a:latin typeface="Arial"/>
                <a:cs typeface="Arial"/>
              </a:rPr>
              <a:t>platform for future</a:t>
            </a:r>
            <a:r>
              <a:rPr sz="1500" spc="-236" dirty="0">
                <a:latin typeface="Arial"/>
                <a:cs typeface="Arial"/>
              </a:rPr>
              <a:t> </a:t>
            </a:r>
            <a:r>
              <a:rPr sz="1500" spc="-4" dirty="0">
                <a:latin typeface="Arial"/>
                <a:cs typeface="Arial"/>
              </a:rPr>
              <a:t>prototyping</a:t>
            </a:r>
            <a:endParaRPr sz="1500">
              <a:latin typeface="Arial"/>
              <a:cs typeface="Arial"/>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fontAlgn="ctr"/>
            <a:r>
              <a:rPr lang="en-GB" sz="2400" dirty="0"/>
              <a:t>Thin Silicon Sensors for Extreme Fluences</a:t>
            </a:r>
          </a:p>
          <a:p>
            <a:pPr marL="0" indent="0" fontAlgn="ctr">
              <a:buNone/>
            </a:pPr>
            <a:r>
              <a:rPr lang="en-GB" sz="1600" dirty="0"/>
              <a:t>Make Si sensors radiation tolerant by using a thin bulk, internal amplification and using a gain implant that would </a:t>
            </a:r>
            <a:r>
              <a:rPr lang="en-US" sz="1600" dirty="0"/>
              <a:t>withstand a factor of 50 higher fluences than what is presently available</a:t>
            </a:r>
            <a:r>
              <a:rPr lang="en-GB" sz="1600" dirty="0"/>
              <a:t>.  </a:t>
            </a:r>
            <a:endParaRPr lang="sl-SI" sz="1600" dirty="0"/>
          </a:p>
          <a:p>
            <a:pPr fontAlgn="ctr"/>
            <a:r>
              <a:rPr lang="en-GB" sz="2400" dirty="0"/>
              <a:t>The Silicon Electron Multiplier, a new approach to charge multiplication in solid state detectors</a:t>
            </a:r>
          </a:p>
          <a:p>
            <a:pPr marL="0" indent="0" fontAlgn="ctr">
              <a:buNone/>
            </a:pPr>
            <a:r>
              <a:rPr kumimoji="0" lang="en-GB" sz="1600" b="0" i="0" u="none" strike="noStrike" kern="1200" cap="none" spc="0" normalizeH="0" baseline="0" noProof="0" dirty="0">
                <a:ln>
                  <a:noFill/>
                </a:ln>
                <a:solidFill>
                  <a:srgbClr val="171A6C"/>
                </a:solidFill>
                <a:effectLst/>
                <a:uLnTx/>
                <a:uFillTx/>
                <a:latin typeface="Calibri" panose="020F0502020204030204"/>
                <a:ea typeface="+mn-ea"/>
                <a:cs typeface="+mn-cs"/>
              </a:rPr>
              <a:t>Make Si sensors radiation tolerant by a novel biasing method – electrodes embedded in silicon.</a:t>
            </a:r>
            <a:endParaRPr lang="en-US" sz="2400" dirty="0"/>
          </a:p>
          <a:p>
            <a:pPr fontAlgn="ctr"/>
            <a:r>
              <a:rPr lang="en-GB" sz="2400" dirty="0"/>
              <a:t>Development of fine-sampling calorimeters with nanocomposite scintillating materials</a:t>
            </a:r>
          </a:p>
          <a:p>
            <a:pPr marL="0" indent="0" fontAlgn="ctr">
              <a:buNone/>
            </a:pPr>
            <a:r>
              <a:rPr lang="en-US" sz="1600" dirty="0"/>
              <a:t>Develop a new generation of fine-sampling calorimeters that use innovative scintillating materials based on perovskite nanocrystals dispersed in a plastic matrix to form fast (~100ps) and radiation resistant (~1 </a:t>
            </a:r>
            <a:r>
              <a:rPr lang="en-US" sz="1600" dirty="0" err="1"/>
              <a:t>MGy</a:t>
            </a:r>
            <a:r>
              <a:rPr lang="en-US" sz="1600" dirty="0"/>
              <a:t>) scintillators. </a:t>
            </a:r>
            <a:endParaRPr lang="en-US" sz="2400" dirty="0"/>
          </a:p>
          <a:p>
            <a:pPr fontAlgn="ctr"/>
            <a:r>
              <a:rPr lang="sl-SI" sz="2400" b="1" dirty="0">
                <a:solidFill>
                  <a:srgbClr val="FF0000"/>
                </a:solidFill>
              </a:rPr>
              <a:t>W</a:t>
            </a:r>
            <a:r>
              <a:rPr lang="en-GB" sz="2400" b="1" dirty="0">
                <a:solidFill>
                  <a:srgbClr val="FF0000"/>
                </a:solidFill>
              </a:rPr>
              <a:t>ireless Data Transfer for High-Energy Physics Applications</a:t>
            </a:r>
          </a:p>
          <a:p>
            <a:pPr marL="0" indent="0" fontAlgn="ctr">
              <a:buNone/>
            </a:pPr>
            <a:r>
              <a:rPr lang="en-US" sz="1600" b="1" dirty="0">
                <a:solidFill>
                  <a:srgbClr val="FF0000"/>
                </a:solidFill>
              </a:rPr>
              <a:t>Develop mm-wave-based wireless communication as an alternative to optical and wired links in a HEP-like environment to reduce the material and optimize the read-out.</a:t>
            </a:r>
            <a:endParaRPr lang="sl-SI" sz="1600" b="1" dirty="0">
              <a:solidFill>
                <a:srgbClr val="FF0000"/>
              </a:solidFill>
            </a:endParaRPr>
          </a:p>
          <a:p>
            <a:pPr fontAlgn="ctr"/>
            <a:endParaRPr lang="sl-SI" sz="2400" dirty="0"/>
          </a:p>
          <a:p>
            <a:pPr fontAlgn="ctr"/>
            <a:endParaRPr lang="sl-SI" sz="2400" dirty="0"/>
          </a:p>
          <a:p>
            <a:pPr fontAlgn="ctr"/>
            <a:endParaRPr lang="sl-SI" sz="2400" dirty="0"/>
          </a:p>
          <a:p>
            <a:pPr fontAlgn="ctr"/>
            <a:endParaRPr lang="sl-SI" sz="2400" dirty="0"/>
          </a:p>
          <a:p>
            <a:pPr marL="0" indent="0" fontAlgn="ctr">
              <a:buNone/>
            </a:pPr>
            <a:r>
              <a:rPr lang="sl-SI" sz="2400" dirty="0">
                <a:sym typeface="Wingdings" panose="05000000000000000000" pitchFamily="2" charset="2"/>
              </a:rPr>
              <a:t>					</a:t>
            </a:r>
            <a:endParaRPr lang="en-US" sz="2400" dirty="0"/>
          </a:p>
          <a:p>
            <a:pPr fontAlgn="ctr"/>
            <a:endParaRPr lang="en-US" sz="2400" dirty="0"/>
          </a:p>
          <a:p>
            <a:pPr marL="0" indent="0">
              <a:buNone/>
            </a:pPr>
            <a:endParaRPr lang="en-US" sz="2400" dirty="0"/>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77521D4-B6A2-402E-A085-C880F30EB62E}" type="datetime3">
              <a:rPr kumimoji="0" lang="en-US" sz="1100" b="0" i="0" u="none" strike="noStrike" kern="1200" cap="none" spc="0" normalizeH="0" baseline="0" noProof="0" smtClean="0">
                <a:ln>
                  <a:noFill/>
                </a:ln>
                <a:solidFill>
                  <a:srgbClr val="171A6C"/>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 May 2025</a:t>
            </a:fld>
            <a:endParaRPr kumimoji="0" lang="en-GB" sz="1100" b="0" i="0" u="none" strike="noStrike" kern="1200" cap="none" spc="0" normalizeH="0" baseline="0" noProof="0" dirty="0">
              <a:ln>
                <a:noFill/>
              </a:ln>
              <a:solidFill>
                <a:srgbClr val="171A6C"/>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4456CD-832E-41F2-9893-C7650CCC5376}" type="slidenum">
              <a:rPr kumimoji="0" lang="en-GB"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 name="Title 5"/>
          <p:cNvSpPr>
            <a:spLocks noGrp="1"/>
          </p:cNvSpPr>
          <p:nvPr>
            <p:ph type="title"/>
          </p:nvPr>
        </p:nvSpPr>
        <p:spPr>
          <a:xfrm>
            <a:off x="4140926" y="191590"/>
            <a:ext cx="5081452" cy="1171976"/>
          </a:xfrm>
        </p:spPr>
        <p:txBody>
          <a:bodyPr>
            <a:normAutofit fontScale="90000"/>
          </a:bodyPr>
          <a:lstStyle/>
          <a:p>
            <a:r>
              <a:rPr lang="en-US" b="0" dirty="0">
                <a:latin typeface="+mn-lt"/>
              </a:rPr>
              <a:t>P</a:t>
            </a:r>
            <a:r>
              <a:rPr lang="sl-SI" b="0" dirty="0" err="1">
                <a:latin typeface="+mn-lt"/>
              </a:rPr>
              <a:t>roject</a:t>
            </a:r>
            <a:r>
              <a:rPr lang="en-US" b="0" dirty="0">
                <a:latin typeface="+mn-lt"/>
              </a:rPr>
              <a:t>: </a:t>
            </a:r>
            <a:r>
              <a:rPr lang="en-US" sz="3600" b="0" kern="0" spc="-10" dirty="0">
                <a:solidFill>
                  <a:schemeClr val="bg1"/>
                </a:solidFill>
                <a:latin typeface="+mn-lt"/>
                <a:cs typeface="Calibri"/>
              </a:rPr>
              <a:t>Wireless</a:t>
            </a:r>
            <a:r>
              <a:rPr lang="en-US" sz="3600" b="0" kern="0" spc="15" dirty="0">
                <a:solidFill>
                  <a:schemeClr val="bg1"/>
                </a:solidFill>
                <a:latin typeface="+mn-lt"/>
                <a:cs typeface="Calibri"/>
              </a:rPr>
              <a:t> </a:t>
            </a:r>
            <a:r>
              <a:rPr lang="en-US" sz="3600" b="0" kern="0" spc="-10" dirty="0">
                <a:solidFill>
                  <a:schemeClr val="bg1"/>
                </a:solidFill>
                <a:latin typeface="+mn-lt"/>
                <a:cs typeface="Calibri"/>
              </a:rPr>
              <a:t>Data</a:t>
            </a:r>
            <a:r>
              <a:rPr lang="en-US" sz="3600" b="0" kern="0" spc="20" dirty="0">
                <a:solidFill>
                  <a:schemeClr val="bg1"/>
                </a:solidFill>
                <a:latin typeface="+mn-lt"/>
                <a:cs typeface="Calibri"/>
              </a:rPr>
              <a:t> </a:t>
            </a:r>
            <a:r>
              <a:rPr lang="en-US" sz="3600" b="0" kern="0" spc="-10" dirty="0">
                <a:solidFill>
                  <a:schemeClr val="bg1"/>
                </a:solidFill>
                <a:latin typeface="+mn-lt"/>
                <a:cs typeface="Calibri"/>
              </a:rPr>
              <a:t>Transfer </a:t>
            </a:r>
            <a:r>
              <a:rPr lang="en-US" sz="3600" b="0" kern="0" spc="-620" dirty="0">
                <a:solidFill>
                  <a:schemeClr val="bg1"/>
                </a:solidFill>
                <a:latin typeface="+mn-lt"/>
                <a:cs typeface="Calibri"/>
              </a:rPr>
              <a:t> </a:t>
            </a:r>
            <a:r>
              <a:rPr lang="en-US" sz="3600" b="0" kern="0" spc="-5" dirty="0">
                <a:solidFill>
                  <a:schemeClr val="bg1"/>
                </a:solidFill>
                <a:latin typeface="+mn-lt"/>
                <a:cs typeface="Calibri"/>
              </a:rPr>
              <a:t>for</a:t>
            </a:r>
            <a:r>
              <a:rPr lang="en-US" sz="3600" b="0" kern="0" spc="-10" dirty="0">
                <a:solidFill>
                  <a:schemeClr val="bg1"/>
                </a:solidFill>
                <a:latin typeface="+mn-lt"/>
                <a:cs typeface="Calibri"/>
              </a:rPr>
              <a:t> </a:t>
            </a:r>
            <a:r>
              <a:rPr lang="en-US" sz="3600" b="0" kern="0" spc="-5" dirty="0">
                <a:solidFill>
                  <a:schemeClr val="bg1"/>
                </a:solidFill>
                <a:latin typeface="+mn-lt"/>
                <a:cs typeface="Calibri"/>
              </a:rPr>
              <a:t>HEP</a:t>
            </a:r>
            <a:r>
              <a:rPr lang="en-US" sz="3600" b="0" kern="0" dirty="0">
                <a:solidFill>
                  <a:schemeClr val="bg1"/>
                </a:solidFill>
                <a:latin typeface="+mn-lt"/>
                <a:cs typeface="Calibri"/>
              </a:rPr>
              <a:t> </a:t>
            </a:r>
            <a:r>
              <a:rPr lang="en-US" sz="3600" b="0" kern="0" spc="-5" dirty="0">
                <a:solidFill>
                  <a:schemeClr val="bg1"/>
                </a:solidFill>
                <a:latin typeface="+mn-lt"/>
                <a:cs typeface="Calibri"/>
              </a:rPr>
              <a:t>Applications</a:t>
            </a:r>
            <a:br>
              <a:rPr lang="en-US" sz="3600" b="0" kern="0" dirty="0">
                <a:solidFill>
                  <a:schemeClr val="bg1"/>
                </a:solidFill>
                <a:latin typeface="+mn-lt"/>
                <a:cs typeface="Calibri"/>
              </a:rPr>
            </a:br>
            <a:endParaRPr lang="en-US" b="0" dirty="0">
              <a:latin typeface="+mn-lt"/>
            </a:endParaRPr>
          </a:p>
        </p:txBody>
      </p:sp>
    </p:spTree>
    <p:extLst>
      <p:ext uri="{BB962C8B-B14F-4D97-AF65-F5344CB8AC3E}">
        <p14:creationId xmlns:p14="http://schemas.microsoft.com/office/powerpoint/2010/main" val="148020430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91C3736-5182-4F41-9943-0B8054687FD4}"/>
              </a:ext>
            </a:extLst>
          </p:cNvPr>
          <p:cNvSpPr>
            <a:spLocks noGrp="1"/>
          </p:cNvSpPr>
          <p:nvPr>
            <p:ph type="sldNum" idx="10"/>
          </p:nvPr>
        </p:nvSpPr>
        <p:spPr>
          <a:xfrm>
            <a:off x="8427960" y="6826774"/>
            <a:ext cx="715680" cy="501120"/>
          </a:xfrm>
          <a:prstGeom prst="rect">
            <a:avLst/>
          </a:prstGeom>
        </p:spPr>
        <p:txBody>
          <a:bodyPr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E3655F4F-C5D0-45D1-813A-2B083E7B0013}" type="slidenum">
              <a:rPr kumimoji="0" lang="en-GB" sz="1200" b="0" i="0" u="none" strike="noStrike" kern="1200" cap="none" spc="-1" normalizeH="0" baseline="0" noProof="0" smtClean="0">
                <a:ln>
                  <a:noFill/>
                </a:ln>
                <a:solidFill>
                  <a:srgbClr val="FFFFFF"/>
                </a:solidFill>
                <a:effectLst/>
                <a:uLnTx/>
                <a:uFillTx/>
                <a:latin typeface="Calibri"/>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SE" sz="1800" b="0" i="0" u="none" strike="noStrike" kern="1200" cap="none" spc="0" normalizeH="0" baseline="0" noProof="0">
              <a:ln>
                <a:noFill/>
              </a:ln>
              <a:solidFill>
                <a:prstClr val="black"/>
              </a:solidFill>
              <a:effectLst/>
              <a:uLnTx/>
              <a:uFillTx/>
              <a:latin typeface="Arial"/>
            </a:endParaRPr>
          </a:p>
        </p:txBody>
      </p:sp>
      <p:sp>
        <p:nvSpPr>
          <p:cNvPr id="6" name="Subtitle 5">
            <a:extLst>
              <a:ext uri="{FF2B5EF4-FFF2-40B4-BE49-F238E27FC236}">
                <a16:creationId xmlns:a16="http://schemas.microsoft.com/office/drawing/2014/main" id="{8A5EC82F-CD2B-42B8-B7FC-FAF61E716D18}"/>
              </a:ext>
            </a:extLst>
          </p:cNvPr>
          <p:cNvSpPr>
            <a:spLocks noGrp="1"/>
          </p:cNvSpPr>
          <p:nvPr>
            <p:ph type="subTitle"/>
          </p:nvPr>
        </p:nvSpPr>
        <p:spPr>
          <a:xfrm>
            <a:off x="3650589" y="1451902"/>
            <a:ext cx="5376672" cy="5374872"/>
          </a:xfrm>
          <a:solidFill>
            <a:schemeClr val="bg1"/>
          </a:solidFill>
        </p:spPr>
        <p:txBody>
          <a:bodyPr/>
          <a:lstStyle/>
          <a:p>
            <a:r>
              <a:rPr lang="en-US" sz="1600" b="1" dirty="0"/>
              <a:t>Deliverable 1: </a:t>
            </a:r>
            <a:r>
              <a:rPr lang="en-US" sz="1600" dirty="0"/>
              <a:t>First mock-up assembled and tested during the first year, including a study of antenna technologies allowing a seamless integration in such a harsh environment (strong irradiation and magnetic fields); specification of the antennas.</a:t>
            </a:r>
          </a:p>
          <a:p>
            <a:endParaRPr lang="en-US" sz="1600" b="1" dirty="0"/>
          </a:p>
          <a:p>
            <a:r>
              <a:rPr lang="en-US" sz="1600" b="1" dirty="0"/>
              <a:t>Deliverable 2</a:t>
            </a:r>
            <a:r>
              <a:rPr lang="en-US" sz="1600" dirty="0"/>
              <a:t>: Second mock-up assembled and tested during the two next years.  Three or four layers of silicon detector with their readout, equipped with low power consumption transceiver and antennas.</a:t>
            </a:r>
          </a:p>
          <a:p>
            <a:endParaRPr lang="en-US" sz="1600" b="1" dirty="0"/>
          </a:p>
          <a:p>
            <a:r>
              <a:rPr lang="en-US" sz="1600" b="1" dirty="0"/>
              <a:t>Deliverable 3: </a:t>
            </a:r>
            <a:r>
              <a:rPr lang="en-US" sz="1600" dirty="0"/>
              <a:t>Published a study of performance in the HEP environment and access to the technology for new user communities. Make packages available with user support.</a:t>
            </a:r>
          </a:p>
          <a:p>
            <a:endParaRPr lang="en-US" sz="1600" b="1" dirty="0"/>
          </a:p>
          <a:p>
            <a:r>
              <a:rPr lang="en-US" sz="1600" b="1" dirty="0"/>
              <a:t>Deliverable 4</a:t>
            </a:r>
            <a:r>
              <a:rPr lang="en-US" sz="1600" dirty="0"/>
              <a:t>: (option, depending on the time left) Study of the cumulative noise in multi-hop data transmission and jitter, development of wireless communications strategies for managing crosstalk</a:t>
            </a:r>
          </a:p>
          <a:p>
            <a:endParaRPr lang="en-US" sz="1600" dirty="0"/>
          </a:p>
        </p:txBody>
      </p:sp>
      <p:pic>
        <p:nvPicPr>
          <p:cNvPr id="5" name="Picture 4">
            <a:extLst>
              <a:ext uri="{FF2B5EF4-FFF2-40B4-BE49-F238E27FC236}">
                <a16:creationId xmlns:a16="http://schemas.microsoft.com/office/drawing/2014/main" id="{5C8E173B-6A6D-4F58-B1E8-5FC8C2A417C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090" t="5575" r="10639" b="11538"/>
          <a:stretch/>
        </p:blipFill>
        <p:spPr bwMode="auto">
          <a:xfrm>
            <a:off x="256032" y="1968992"/>
            <a:ext cx="3144391" cy="2281210"/>
          </a:xfrm>
          <a:prstGeom prst="rect">
            <a:avLst/>
          </a:prstGeom>
          <a:solidFill>
            <a:srgbClr val="FFFFFF"/>
          </a:solidFill>
          <a:ln>
            <a:noFill/>
          </a:ln>
        </p:spPr>
      </p:pic>
      <p:sp>
        <p:nvSpPr>
          <p:cNvPr id="8" name="Rectangle 7">
            <a:extLst>
              <a:ext uri="{FF2B5EF4-FFF2-40B4-BE49-F238E27FC236}">
                <a16:creationId xmlns:a16="http://schemas.microsoft.com/office/drawing/2014/main" id="{86B3D329-F4AA-488A-8F67-158E58B6E38D}"/>
              </a:ext>
            </a:extLst>
          </p:cNvPr>
          <p:cNvSpPr/>
          <p:nvPr/>
        </p:nvSpPr>
        <p:spPr>
          <a:xfrm>
            <a:off x="145158" y="4317742"/>
            <a:ext cx="3144391" cy="523220"/>
          </a:xfrm>
          <a:prstGeom prst="rect">
            <a:avLst/>
          </a:prstGeom>
        </p:spPr>
        <p:txBody>
          <a:bodyPr wrap="square">
            <a:spAutoFit/>
          </a:bodyPr>
          <a:lstStyle/>
          <a:p>
            <a:pPr marL="0" marR="0" lvl="1" indent="0" algn="l" defTabSz="457200" rtl="0" eaLnBrk="1" fontAlgn="auto" latinLnBrk="0" hangingPunct="1">
              <a:lnSpc>
                <a:spcPct val="100000"/>
              </a:lnSpc>
              <a:spcBef>
                <a:spcPts val="0"/>
              </a:spcBef>
              <a:spcAft>
                <a:spcPts val="259"/>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rPr>
              <a:t>Debit 1 Gbps per layer cumulative, thus 3 Gbps at the outer enclosure. </a:t>
            </a:r>
          </a:p>
        </p:txBody>
      </p:sp>
      <p:pic>
        <p:nvPicPr>
          <p:cNvPr id="9" name="Picture 8">
            <a:extLst>
              <a:ext uri="{FF2B5EF4-FFF2-40B4-BE49-F238E27FC236}">
                <a16:creationId xmlns:a16="http://schemas.microsoft.com/office/drawing/2014/main" id="{2EFDABCD-3240-42C2-B6D6-24609668996E}"/>
              </a:ext>
            </a:extLst>
          </p:cNvPr>
          <p:cNvPicPr>
            <a:picLocks noChangeAspect="1"/>
          </p:cNvPicPr>
          <p:nvPr/>
        </p:nvPicPr>
        <p:blipFill>
          <a:blip r:embed="rId3"/>
          <a:stretch>
            <a:fillRect/>
          </a:stretch>
        </p:blipFill>
        <p:spPr>
          <a:xfrm>
            <a:off x="217705" y="4984835"/>
            <a:ext cx="3277333" cy="1734069"/>
          </a:xfrm>
          <a:prstGeom prst="rect">
            <a:avLst/>
          </a:prstGeom>
        </p:spPr>
      </p:pic>
      <p:sp>
        <p:nvSpPr>
          <p:cNvPr id="2" name="TextBox 1">
            <a:extLst>
              <a:ext uri="{FF2B5EF4-FFF2-40B4-BE49-F238E27FC236}">
                <a16:creationId xmlns:a16="http://schemas.microsoft.com/office/drawing/2014/main" id="{7C1BA707-6EBD-40C1-BB7C-57F059531FC1}"/>
              </a:ext>
            </a:extLst>
          </p:cNvPr>
          <p:cNvSpPr txBox="1"/>
          <p:nvPr/>
        </p:nvSpPr>
        <p:spPr>
          <a:xfrm>
            <a:off x="252333" y="6462018"/>
            <a:ext cx="1983836"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a:rPr>
              <a:t>Final design.</a:t>
            </a:r>
          </a:p>
        </p:txBody>
      </p:sp>
      <p:sp>
        <p:nvSpPr>
          <p:cNvPr id="10" name="object 2">
            <a:extLst>
              <a:ext uri="{FF2B5EF4-FFF2-40B4-BE49-F238E27FC236}">
                <a16:creationId xmlns:a16="http://schemas.microsoft.com/office/drawing/2014/main" id="{2BAE60BB-3A3F-42C1-BF4E-021DB8C3C98B}"/>
              </a:ext>
            </a:extLst>
          </p:cNvPr>
          <p:cNvSpPr txBox="1">
            <a:spLocks/>
          </p:cNvSpPr>
          <p:nvPr/>
        </p:nvSpPr>
        <p:spPr>
          <a:xfrm>
            <a:off x="4574392" y="109219"/>
            <a:ext cx="4417987" cy="865365"/>
          </a:xfrm>
          <a:prstGeom prst="rect">
            <a:avLst/>
          </a:prstGeom>
        </p:spPr>
        <p:txBody>
          <a:bodyPr vert="horz" wrap="square" lIns="0" tIns="8890" rIns="0" bIns="0" rtlCol="0" anchor="ctr">
            <a:spAutoFit/>
          </a:bodyPr>
          <a:lstStyle/>
          <a:p>
            <a:pPr marL="12700" marR="5080" algn="r">
              <a:lnSpc>
                <a:spcPct val="100699"/>
              </a:lnSpc>
              <a:spcBef>
                <a:spcPts val="70"/>
              </a:spcBef>
            </a:pPr>
            <a:r>
              <a:rPr lang="en-US" sz="2800" kern="0" spc="-10" dirty="0">
                <a:solidFill>
                  <a:schemeClr val="bg1"/>
                </a:solidFill>
                <a:latin typeface="Calibri"/>
                <a:cs typeface="Calibri"/>
              </a:rPr>
              <a:t>Wireless</a:t>
            </a:r>
            <a:r>
              <a:rPr lang="en-US" sz="2800" kern="0" spc="15" dirty="0">
                <a:solidFill>
                  <a:schemeClr val="bg1"/>
                </a:solidFill>
                <a:latin typeface="Calibri"/>
                <a:cs typeface="Calibri"/>
              </a:rPr>
              <a:t> </a:t>
            </a:r>
            <a:r>
              <a:rPr lang="en-US" sz="2800" kern="0" spc="-10" dirty="0">
                <a:solidFill>
                  <a:schemeClr val="bg1"/>
                </a:solidFill>
                <a:latin typeface="Calibri"/>
                <a:cs typeface="Calibri"/>
              </a:rPr>
              <a:t>Data</a:t>
            </a:r>
            <a:r>
              <a:rPr lang="en-US" sz="2800" kern="0" spc="20" dirty="0">
                <a:solidFill>
                  <a:schemeClr val="bg1"/>
                </a:solidFill>
                <a:latin typeface="Calibri"/>
                <a:cs typeface="Calibri"/>
              </a:rPr>
              <a:t> </a:t>
            </a:r>
            <a:r>
              <a:rPr lang="en-US" sz="2800" kern="0" spc="-10" dirty="0">
                <a:solidFill>
                  <a:schemeClr val="bg1"/>
                </a:solidFill>
                <a:latin typeface="Calibri"/>
                <a:cs typeface="Calibri"/>
              </a:rPr>
              <a:t>Transfer </a:t>
            </a:r>
            <a:r>
              <a:rPr lang="en-US" sz="2800" kern="0" spc="-620" dirty="0">
                <a:solidFill>
                  <a:schemeClr val="bg1"/>
                </a:solidFill>
                <a:latin typeface="Calibri"/>
                <a:cs typeface="Calibri"/>
              </a:rPr>
              <a:t> </a:t>
            </a:r>
            <a:r>
              <a:rPr lang="en-US" sz="2800" kern="0" spc="-5" dirty="0">
                <a:solidFill>
                  <a:schemeClr val="bg1"/>
                </a:solidFill>
                <a:latin typeface="Calibri"/>
                <a:cs typeface="Calibri"/>
              </a:rPr>
              <a:t>for</a:t>
            </a:r>
            <a:r>
              <a:rPr lang="en-US" sz="2800" kern="0" spc="-10" dirty="0">
                <a:solidFill>
                  <a:schemeClr val="bg1"/>
                </a:solidFill>
                <a:latin typeface="Calibri"/>
                <a:cs typeface="Calibri"/>
              </a:rPr>
              <a:t> </a:t>
            </a:r>
            <a:r>
              <a:rPr lang="en-US" sz="2800" kern="0" spc="-5" dirty="0">
                <a:solidFill>
                  <a:schemeClr val="bg1"/>
                </a:solidFill>
                <a:latin typeface="Calibri"/>
                <a:cs typeface="Calibri"/>
              </a:rPr>
              <a:t>HEP</a:t>
            </a:r>
            <a:r>
              <a:rPr lang="en-US" sz="2800" kern="0" dirty="0">
                <a:solidFill>
                  <a:schemeClr val="bg1"/>
                </a:solidFill>
                <a:latin typeface="Calibri"/>
                <a:cs typeface="Calibri"/>
              </a:rPr>
              <a:t> </a:t>
            </a:r>
            <a:r>
              <a:rPr lang="en-US" sz="2800" kern="0" spc="-5" dirty="0">
                <a:solidFill>
                  <a:schemeClr val="bg1"/>
                </a:solidFill>
                <a:latin typeface="Calibri"/>
                <a:cs typeface="Calibri"/>
              </a:rPr>
              <a:t>Applications</a:t>
            </a:r>
            <a:endParaRPr lang="en-US" sz="2800" kern="0" dirty="0">
              <a:solidFill>
                <a:schemeClr val="bg1"/>
              </a:solidFill>
              <a:latin typeface="Calibri"/>
              <a:cs typeface="Calibri"/>
            </a:endParaRPr>
          </a:p>
        </p:txBody>
      </p:sp>
    </p:spTree>
    <p:extLst>
      <p:ext uri="{BB962C8B-B14F-4D97-AF65-F5344CB8AC3E}">
        <p14:creationId xmlns:p14="http://schemas.microsoft.com/office/powerpoint/2010/main" val="13607565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72C53-5140-5F71-B707-5BB6F2DB7188}"/>
              </a:ext>
            </a:extLst>
          </p:cNvPr>
          <p:cNvSpPr>
            <a:spLocks noGrp="1"/>
          </p:cNvSpPr>
          <p:nvPr>
            <p:ph type="title"/>
          </p:nvPr>
        </p:nvSpPr>
        <p:spPr>
          <a:xfrm>
            <a:off x="4223118" y="4354"/>
            <a:ext cx="4920161" cy="1144800"/>
          </a:xfrm>
        </p:spPr>
        <p:txBody>
          <a:bodyPr lIns="0" tIns="0" rIns="0" bIns="0" anchor="ctr">
            <a:noAutofit/>
          </a:bodyPr>
          <a:lstStyle/>
          <a:p>
            <a:r>
              <a:rPr lang="en-US" sz="2800" spc="-1" dirty="0">
                <a:solidFill>
                  <a:schemeClr val="bg1"/>
                </a:solidFill>
                <a:latin typeface="Calibri"/>
              </a:rPr>
              <a:t>Active repeater mounted on the mockup and demo 20 cm reach</a:t>
            </a:r>
            <a:endParaRPr lang="en-SE" sz="2800" spc="-1" dirty="0">
              <a:solidFill>
                <a:schemeClr val="bg1"/>
              </a:solidFill>
              <a:latin typeface="Calibri"/>
            </a:endParaRPr>
          </a:p>
        </p:txBody>
      </p:sp>
      <p:pic>
        <p:nvPicPr>
          <p:cNvPr id="8" name="Picture 7" descr="A close-up of a computer chip&#10;&#10;Description automatically generated">
            <a:extLst>
              <a:ext uri="{FF2B5EF4-FFF2-40B4-BE49-F238E27FC236}">
                <a16:creationId xmlns:a16="http://schemas.microsoft.com/office/drawing/2014/main" id="{861EB524-F0AA-AB0B-EDC2-06C7E7076A2F}"/>
              </a:ext>
            </a:extLst>
          </p:cNvPr>
          <p:cNvPicPr>
            <a:picLocks noChangeAspect="1"/>
          </p:cNvPicPr>
          <p:nvPr/>
        </p:nvPicPr>
        <p:blipFill>
          <a:blip r:embed="rId3"/>
          <a:stretch>
            <a:fillRect/>
          </a:stretch>
        </p:blipFill>
        <p:spPr>
          <a:xfrm>
            <a:off x="127344" y="1294403"/>
            <a:ext cx="3580847" cy="2041885"/>
          </a:xfrm>
          <a:prstGeom prst="rect">
            <a:avLst/>
          </a:prstGeom>
        </p:spPr>
      </p:pic>
      <p:pic>
        <p:nvPicPr>
          <p:cNvPr id="9" name="Picture 8" descr="A close-up of a device&#10;&#10;Description automatically generated">
            <a:extLst>
              <a:ext uri="{FF2B5EF4-FFF2-40B4-BE49-F238E27FC236}">
                <a16:creationId xmlns:a16="http://schemas.microsoft.com/office/drawing/2014/main" id="{00876E12-1A09-1BEE-41BB-6AD7456C533B}"/>
              </a:ext>
            </a:extLst>
          </p:cNvPr>
          <p:cNvPicPr>
            <a:picLocks noChangeAspect="1"/>
          </p:cNvPicPr>
          <p:nvPr/>
        </p:nvPicPr>
        <p:blipFill>
          <a:blip r:embed="rId4"/>
          <a:stretch>
            <a:fillRect/>
          </a:stretch>
        </p:blipFill>
        <p:spPr>
          <a:xfrm>
            <a:off x="4133685" y="1294403"/>
            <a:ext cx="4857968" cy="2041885"/>
          </a:xfrm>
          <a:prstGeom prst="rect">
            <a:avLst/>
          </a:prstGeom>
        </p:spPr>
      </p:pic>
      <p:sp>
        <p:nvSpPr>
          <p:cNvPr id="10" name="TextBox 9">
            <a:extLst>
              <a:ext uri="{FF2B5EF4-FFF2-40B4-BE49-F238E27FC236}">
                <a16:creationId xmlns:a16="http://schemas.microsoft.com/office/drawing/2014/main" id="{773A260C-D86F-EAB1-DFE2-DE6C4A1B0502}"/>
              </a:ext>
            </a:extLst>
          </p:cNvPr>
          <p:cNvSpPr txBox="1"/>
          <p:nvPr/>
        </p:nvSpPr>
        <p:spPr>
          <a:xfrm>
            <a:off x="307451" y="3398420"/>
            <a:ext cx="3309731" cy="415498"/>
          </a:xfrm>
          <a:prstGeom prst="rect">
            <a:avLst/>
          </a:prstGeom>
          <a:noFill/>
        </p:spPr>
        <p:txBody>
          <a:bodyPr wrap="square">
            <a:spAutoFit/>
          </a:bodyPr>
          <a:lstStyle/>
          <a:p>
            <a:pPr marL="0" marR="0" lvl="0" indent="137636" algn="ctr" defTabSz="457200" rtl="0" eaLnBrk="1" fontAlgn="auto" latinLnBrk="0" hangingPunct="1">
              <a:lnSpc>
                <a:spcPct val="100000"/>
              </a:lnSpc>
              <a:spcBef>
                <a:spcPts val="0"/>
              </a:spcBef>
              <a:spcAft>
                <a:spcPts val="450"/>
              </a:spcAft>
              <a:buClrTx/>
              <a:buSzTx/>
              <a:buFontTx/>
              <a:buNone/>
              <a:tabLst>
                <a:tab pos="137160" algn="l"/>
              </a:tabLst>
              <a:defRPr/>
            </a:pPr>
            <a:r>
              <a:rPr kumimoji="0" lang="en-US" sz="1050" b="0" i="0" u="none" strike="noStrike" kern="1200" cap="none" spc="-4" normalizeH="0" baseline="0" noProof="0" dirty="0">
                <a:ln>
                  <a:noFill/>
                </a:ln>
                <a:solidFill>
                  <a:prstClr val="black"/>
                </a:solidFill>
                <a:effectLst/>
                <a:uLnTx/>
                <a:uFillTx/>
                <a:latin typeface="Arial"/>
                <a:ea typeface="MS Mincho" panose="02020609040205080304" pitchFamily="49" charset="-128"/>
              </a:rPr>
              <a:t>Fig. 1. (a) Fabricated active repeater board (b) amplifier is wire-bonded on the board</a:t>
            </a:r>
            <a:endParaRPr kumimoji="0" lang="en-SE" sz="1050" b="0" i="0" u="none" strike="noStrike" kern="1200" cap="none" spc="-4" normalizeH="0" baseline="0" noProof="0" dirty="0">
              <a:ln>
                <a:noFill/>
              </a:ln>
              <a:solidFill>
                <a:prstClr val="black"/>
              </a:solidFill>
              <a:effectLst/>
              <a:uLnTx/>
              <a:uFillTx/>
              <a:latin typeface="Arial"/>
              <a:ea typeface="MS Mincho" panose="02020609040205080304" pitchFamily="49" charset="-128"/>
            </a:endParaRPr>
          </a:p>
        </p:txBody>
      </p:sp>
      <p:sp>
        <p:nvSpPr>
          <p:cNvPr id="11" name="TextBox 10">
            <a:extLst>
              <a:ext uri="{FF2B5EF4-FFF2-40B4-BE49-F238E27FC236}">
                <a16:creationId xmlns:a16="http://schemas.microsoft.com/office/drawing/2014/main" id="{7A5DC642-1236-11D7-61F4-8C2B9C1A9613}"/>
              </a:ext>
            </a:extLst>
          </p:cNvPr>
          <p:cNvSpPr txBox="1"/>
          <p:nvPr/>
        </p:nvSpPr>
        <p:spPr>
          <a:xfrm>
            <a:off x="4223119" y="3398420"/>
            <a:ext cx="4613430" cy="738664"/>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4" normalizeH="0" baseline="0" noProof="0" dirty="0">
                <a:ln>
                  <a:noFill/>
                </a:ln>
                <a:solidFill>
                  <a:prstClr val="black"/>
                </a:solidFill>
                <a:effectLst/>
                <a:uLnTx/>
                <a:uFillTx/>
                <a:latin typeface="Arial"/>
                <a:ea typeface="MS Mincho" panose="02020609040205080304" pitchFamily="49" charset="-128"/>
              </a:rPr>
              <a:t>Fig. 2. Test setup (a) Mockup (b) Repeater board mounted on the mockup, input antenna can be seen on the left (c) output antenna, transmitting the amplified signal on other side of the layer</a:t>
            </a:r>
            <a:endParaRPr kumimoji="0" lang="en-SE" sz="1050" b="0" i="0" u="none" strike="noStrike" kern="1200" cap="none" spc="-4" normalizeH="0" baseline="0" noProof="0" dirty="0">
              <a:ln>
                <a:noFill/>
              </a:ln>
              <a:solidFill>
                <a:prstClr val="black"/>
              </a:solidFill>
              <a:effectLst/>
              <a:uLnTx/>
              <a:uFillTx/>
              <a:latin typeface="Arial"/>
              <a:ea typeface="MS Mincho" panose="02020609040205080304" pitchFamily="49" charset="-128"/>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SE" sz="1050" b="0" i="0" u="none" strike="noStrike" kern="1200" cap="none" spc="0" normalizeH="0" baseline="0" noProof="0" dirty="0">
              <a:ln>
                <a:noFill/>
              </a:ln>
              <a:solidFill>
                <a:prstClr val="black"/>
              </a:solidFill>
              <a:effectLst/>
              <a:uLnTx/>
              <a:uFillTx/>
              <a:latin typeface="Arial"/>
            </a:endParaRPr>
          </a:p>
        </p:txBody>
      </p:sp>
      <p:pic>
        <p:nvPicPr>
          <p:cNvPr id="7" name="Picture 6">
            <a:extLst>
              <a:ext uri="{FF2B5EF4-FFF2-40B4-BE49-F238E27FC236}">
                <a16:creationId xmlns:a16="http://schemas.microsoft.com/office/drawing/2014/main" id="{743E03AE-744F-402C-91C3-DD4928C334CF}"/>
              </a:ext>
            </a:extLst>
          </p:cNvPr>
          <p:cNvPicPr>
            <a:picLocks noChangeAspect="1"/>
          </p:cNvPicPr>
          <p:nvPr/>
        </p:nvPicPr>
        <p:blipFill>
          <a:blip r:embed="rId5"/>
          <a:stretch>
            <a:fillRect/>
          </a:stretch>
        </p:blipFill>
        <p:spPr>
          <a:xfrm>
            <a:off x="982099" y="4056270"/>
            <a:ext cx="2395961" cy="1685500"/>
          </a:xfrm>
          <a:prstGeom prst="rect">
            <a:avLst/>
          </a:prstGeom>
          <a:ln>
            <a:solidFill>
              <a:schemeClr val="bg1">
                <a:lumMod val="85000"/>
              </a:schemeClr>
            </a:solidFill>
          </a:ln>
        </p:spPr>
      </p:pic>
      <p:pic>
        <p:nvPicPr>
          <p:cNvPr id="12" name="Picture 11">
            <a:extLst>
              <a:ext uri="{FF2B5EF4-FFF2-40B4-BE49-F238E27FC236}">
                <a16:creationId xmlns:a16="http://schemas.microsoft.com/office/drawing/2014/main" id="{EE96391E-070B-40F8-837E-ADB6EEADBACD}"/>
              </a:ext>
            </a:extLst>
          </p:cNvPr>
          <p:cNvPicPr>
            <a:picLocks noChangeAspect="1"/>
          </p:cNvPicPr>
          <p:nvPr/>
        </p:nvPicPr>
        <p:blipFill>
          <a:blip r:embed="rId6"/>
          <a:stretch>
            <a:fillRect/>
          </a:stretch>
        </p:blipFill>
        <p:spPr>
          <a:xfrm>
            <a:off x="4795231" y="3904919"/>
            <a:ext cx="3775933" cy="2256398"/>
          </a:xfrm>
          <a:prstGeom prst="rect">
            <a:avLst/>
          </a:prstGeom>
          <a:ln w="38100" cap="sq">
            <a:noFill/>
            <a:prstDash val="solid"/>
            <a:miter lim="800000"/>
          </a:ln>
          <a:effectLst>
            <a:outerShdw blurRad="50800" dist="38100" dir="2700000" algn="tl" rotWithShape="0">
              <a:srgbClr val="000000">
                <a:alpha val="43000"/>
              </a:srgbClr>
            </a:outerShdw>
          </a:effectLst>
        </p:spPr>
      </p:pic>
      <p:sp>
        <p:nvSpPr>
          <p:cNvPr id="13" name="TextBox 12">
            <a:extLst>
              <a:ext uri="{FF2B5EF4-FFF2-40B4-BE49-F238E27FC236}">
                <a16:creationId xmlns:a16="http://schemas.microsoft.com/office/drawing/2014/main" id="{C8696BD9-4D9E-4E20-AD79-E5995339DB7C}"/>
              </a:ext>
            </a:extLst>
          </p:cNvPr>
          <p:cNvSpPr txBox="1"/>
          <p:nvPr/>
        </p:nvSpPr>
        <p:spPr>
          <a:xfrm>
            <a:off x="326305" y="5786160"/>
            <a:ext cx="3745258" cy="1223412"/>
          </a:xfrm>
          <a:prstGeom prst="rect">
            <a:avLst/>
          </a:prstGeom>
          <a:noFill/>
        </p:spPr>
        <p:txBody>
          <a:bodyPr wrap="square" rtlCol="0">
            <a:spAutoFit/>
          </a:bodyPr>
          <a:lstStyle/>
          <a:p>
            <a:pPr marL="0" marR="0" lvl="0" indent="137636" algn="ctr" defTabSz="457200" rtl="0" eaLnBrk="1" fontAlgn="auto" latinLnBrk="0" hangingPunct="1">
              <a:lnSpc>
                <a:spcPct val="100000"/>
              </a:lnSpc>
              <a:spcBef>
                <a:spcPts val="0"/>
              </a:spcBef>
              <a:spcAft>
                <a:spcPts val="0"/>
              </a:spcAft>
              <a:buClrTx/>
              <a:buSzTx/>
              <a:buFontTx/>
              <a:buNone/>
              <a:tabLst>
                <a:tab pos="137160" algn="l"/>
              </a:tabLst>
              <a:defRPr/>
            </a:pPr>
            <a:r>
              <a:rPr kumimoji="0" lang="en-US" sz="1050" b="0" i="0" u="none" strike="noStrike" kern="1200" cap="none" spc="-4" normalizeH="0" baseline="0" noProof="0" dirty="0">
                <a:ln>
                  <a:noFill/>
                </a:ln>
                <a:solidFill>
                  <a:prstClr val="black"/>
                </a:solidFill>
                <a:effectLst/>
                <a:uLnTx/>
                <a:uFillTx/>
                <a:latin typeface="Arial"/>
                <a:ea typeface="MS Mincho" panose="02020609040205080304" pitchFamily="49" charset="-128"/>
              </a:rPr>
              <a:t>Fig. 3. Measurement setup schematic for propagation through the tracking layer with the help of active repeater board. The RX patch antenna on the repeater board, mounted on the mockup, receives the signals from the horn antenna on the right, and the TX patch antenna re-transmits the signal to the horn antenna on the left.</a:t>
            </a:r>
            <a:endParaRPr kumimoji="0" lang="en-SE" sz="1050" b="0" i="0" u="none" strike="noStrike" kern="1200" cap="none" spc="-4" normalizeH="0" baseline="0" noProof="0" dirty="0">
              <a:ln>
                <a:noFill/>
              </a:ln>
              <a:solidFill>
                <a:prstClr val="black"/>
              </a:solidFill>
              <a:effectLst/>
              <a:uLnTx/>
              <a:uFillTx/>
              <a:latin typeface="Arial"/>
              <a:ea typeface="MS Mincho" panose="02020609040205080304" pitchFamily="49" charset="-128"/>
            </a:endParaRPr>
          </a:p>
          <a:p>
            <a:pPr marL="0" marR="0" lvl="0" indent="137636" algn="ctr" defTabSz="457200" rtl="0" eaLnBrk="1" fontAlgn="auto" latinLnBrk="0" hangingPunct="1">
              <a:lnSpc>
                <a:spcPct val="100000"/>
              </a:lnSpc>
              <a:spcBef>
                <a:spcPts val="0"/>
              </a:spcBef>
              <a:spcAft>
                <a:spcPts val="450"/>
              </a:spcAft>
              <a:buClrTx/>
              <a:buSzTx/>
              <a:buFontTx/>
              <a:buNone/>
              <a:tabLst>
                <a:tab pos="137160" algn="l"/>
              </a:tabLst>
              <a:defRPr/>
            </a:pPr>
            <a:r>
              <a:rPr kumimoji="0" lang="en-US" sz="1050" b="0" i="0" u="none" strike="noStrike" kern="1200" cap="none" spc="-4" normalizeH="0" baseline="0" noProof="0" dirty="0">
                <a:ln>
                  <a:noFill/>
                </a:ln>
                <a:solidFill>
                  <a:prstClr val="black"/>
                </a:solidFill>
                <a:effectLst/>
                <a:uLnTx/>
                <a:uFillTx/>
                <a:latin typeface="Arial"/>
                <a:ea typeface="MS Mincho" panose="02020609040205080304" pitchFamily="49" charset="-128"/>
              </a:rPr>
              <a:t> </a:t>
            </a:r>
            <a:endParaRPr kumimoji="0" lang="en-SE" sz="1050" b="0" i="0" u="none" strike="noStrike" kern="1200" cap="none" spc="-4" normalizeH="0" baseline="0" noProof="0" dirty="0">
              <a:ln>
                <a:noFill/>
              </a:ln>
              <a:solidFill>
                <a:prstClr val="black"/>
              </a:solidFill>
              <a:effectLst/>
              <a:uLnTx/>
              <a:uFillTx/>
              <a:latin typeface="Arial"/>
              <a:ea typeface="MS Mincho" panose="02020609040205080304" pitchFamily="49" charset="-128"/>
            </a:endParaRPr>
          </a:p>
        </p:txBody>
      </p:sp>
      <p:sp>
        <p:nvSpPr>
          <p:cNvPr id="14" name="TextBox 13">
            <a:extLst>
              <a:ext uri="{FF2B5EF4-FFF2-40B4-BE49-F238E27FC236}">
                <a16:creationId xmlns:a16="http://schemas.microsoft.com/office/drawing/2014/main" id="{D043D8C3-6D34-4077-A480-49A84B18668E}"/>
              </a:ext>
            </a:extLst>
          </p:cNvPr>
          <p:cNvSpPr txBox="1"/>
          <p:nvPr/>
        </p:nvSpPr>
        <p:spPr>
          <a:xfrm>
            <a:off x="4378192" y="6280919"/>
            <a:ext cx="4613461" cy="577081"/>
          </a:xfrm>
          <a:prstGeom prst="rect">
            <a:avLst/>
          </a:prstGeom>
          <a:noFill/>
        </p:spPr>
        <p:txBody>
          <a:bodyPr wrap="square">
            <a:spAutoFit/>
          </a:bodyPr>
          <a:lstStyle/>
          <a:p>
            <a:pPr marL="0" marR="0" lvl="0" indent="137636" algn="ctr" defTabSz="457200" rtl="0" eaLnBrk="1" fontAlgn="auto" latinLnBrk="0" hangingPunct="1">
              <a:lnSpc>
                <a:spcPct val="100000"/>
              </a:lnSpc>
              <a:spcBef>
                <a:spcPts val="0"/>
              </a:spcBef>
              <a:spcAft>
                <a:spcPts val="450"/>
              </a:spcAft>
              <a:buClrTx/>
              <a:buSzTx/>
              <a:buFontTx/>
              <a:buNone/>
              <a:tabLst>
                <a:tab pos="137160" algn="l"/>
              </a:tabLst>
              <a:defRPr/>
            </a:pPr>
            <a:r>
              <a:rPr kumimoji="0" lang="en-US" sz="1050" b="0" i="0" u="none" strike="noStrike" kern="1200" cap="none" spc="-4" normalizeH="0" baseline="0" noProof="0" dirty="0">
                <a:ln>
                  <a:noFill/>
                </a:ln>
                <a:solidFill>
                  <a:prstClr val="black"/>
                </a:solidFill>
                <a:effectLst/>
                <a:uLnTx/>
                <a:uFillTx/>
                <a:latin typeface="Arial"/>
                <a:ea typeface="MS Mincho" panose="02020609040205080304" pitchFamily="49" charset="-128"/>
              </a:rPr>
              <a:t>Fig. 4. Corrected power levels when the amplifier is ON (blue) and when the amplifier is OFF (orange). The distance between the horn antenna and the repeater board is 20cm.</a:t>
            </a:r>
            <a:endParaRPr kumimoji="0" lang="en-SE" sz="1050" b="0" i="0" u="none" strike="noStrike" kern="1200" cap="none" spc="-4" normalizeH="0" baseline="0" noProof="0" dirty="0">
              <a:ln>
                <a:noFill/>
              </a:ln>
              <a:solidFill>
                <a:prstClr val="black"/>
              </a:solidFill>
              <a:effectLst/>
              <a:uLnTx/>
              <a:uFillTx/>
              <a:latin typeface="Arial"/>
              <a:ea typeface="MS Mincho" panose="02020609040205080304" pitchFamily="49" charset="-128"/>
            </a:endParaRPr>
          </a:p>
        </p:txBody>
      </p:sp>
      <p:sp>
        <p:nvSpPr>
          <p:cNvPr id="3" name="TextBox 2">
            <a:extLst>
              <a:ext uri="{FF2B5EF4-FFF2-40B4-BE49-F238E27FC236}">
                <a16:creationId xmlns:a16="http://schemas.microsoft.com/office/drawing/2014/main" id="{6C8A785F-151B-4C7A-AADF-F8EA2F7362A4}"/>
              </a:ext>
            </a:extLst>
          </p:cNvPr>
          <p:cNvSpPr txBox="1"/>
          <p:nvPr/>
        </p:nvSpPr>
        <p:spPr>
          <a:xfrm rot="19810930">
            <a:off x="3153903" y="4708012"/>
            <a:ext cx="1819656"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rPr>
              <a:t>Published at EUCAP25</a:t>
            </a:r>
          </a:p>
        </p:txBody>
      </p:sp>
    </p:spTree>
    <p:extLst>
      <p:ext uri="{BB962C8B-B14F-4D97-AF65-F5344CB8AC3E}">
        <p14:creationId xmlns:p14="http://schemas.microsoft.com/office/powerpoint/2010/main" val="25966289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762103" y="0"/>
            <a:ext cx="5381177" cy="1144800"/>
          </a:xfrm>
        </p:spPr>
        <p:txBody>
          <a:bodyPr lIns="0" tIns="0" rIns="0" bIns="0" anchor="ctr">
            <a:noAutofit/>
          </a:bodyPr>
          <a:lstStyle/>
          <a:p>
            <a:r>
              <a:rPr lang="en-US" sz="2800" spc="-1" dirty="0">
                <a:solidFill>
                  <a:schemeClr val="bg1"/>
                </a:solidFill>
                <a:latin typeface="Calibri"/>
              </a:rPr>
              <a:t>High speed communication boards development and integration with </a:t>
            </a:r>
            <a:r>
              <a:rPr lang="en-US" sz="2800" spc="-1" dirty="0" err="1">
                <a:solidFill>
                  <a:schemeClr val="bg1"/>
                </a:solidFill>
                <a:latin typeface="Calibri"/>
              </a:rPr>
              <a:t>RFSoC</a:t>
            </a:r>
            <a:r>
              <a:rPr lang="en-US" sz="2800" spc="-1" dirty="0">
                <a:solidFill>
                  <a:schemeClr val="bg1"/>
                </a:solidFill>
                <a:latin typeface="Calibri"/>
              </a:rPr>
              <a:t> </a:t>
            </a:r>
            <a:r>
              <a:rPr lang="en-US" sz="2000" spc="-1" dirty="0">
                <a:solidFill>
                  <a:schemeClr val="bg1"/>
                </a:solidFill>
                <a:latin typeface="Calibri"/>
              </a:rPr>
              <a:t>(Radio Frequency System-on-Chip)</a:t>
            </a:r>
            <a:endParaRPr lang="en-US" sz="2800" spc="-1" dirty="0">
              <a:solidFill>
                <a:schemeClr val="bg1"/>
              </a:solidFill>
              <a:latin typeface="Calibri"/>
            </a:endParaRPr>
          </a:p>
        </p:txBody>
      </p:sp>
      <p:sp>
        <p:nvSpPr>
          <p:cNvPr id="6" name="TextBox 5"/>
          <p:cNvSpPr txBox="1"/>
          <p:nvPr/>
        </p:nvSpPr>
        <p:spPr>
          <a:xfrm>
            <a:off x="95883" y="1626396"/>
            <a:ext cx="1665984" cy="1323439"/>
          </a:xfrm>
          <a:prstGeom prst="rect">
            <a:avLst/>
          </a:prstGeom>
          <a:noFill/>
        </p:spPr>
        <p:txBody>
          <a:bodyPr wrap="square" rtlCol="0">
            <a:spAutoFit/>
          </a:bodyPr>
          <a:lstStyle>
            <a:defPPr>
              <a:defRPr lang="en-US"/>
            </a:defPPr>
            <a:lvl2pPr marL="0" lvl="1">
              <a:defRPr sz="1600" b="1"/>
            </a:lvl2pPr>
          </a:lstStyle>
          <a:p>
            <a:pPr marL="0" marR="0" lvl="1"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a:rPr>
              <a:t>QSFP28 board </a:t>
            </a:r>
          </a:p>
          <a:p>
            <a:pPr marL="0" marR="0" lvl="1"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a:rPr>
              <a:t>Testing with RF-SoC</a:t>
            </a:r>
          </a:p>
          <a:p>
            <a:pPr marL="0" marR="0" lvl="1"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a:rPr>
              <a:t>Debugging  (now)</a:t>
            </a: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4228" t="5031" r="16905" b="65369"/>
          <a:stretch/>
        </p:blipFill>
        <p:spPr>
          <a:xfrm rot="16200000">
            <a:off x="1287266" y="2123671"/>
            <a:ext cx="2880000" cy="1930797"/>
          </a:xfrm>
          <a:prstGeom prst="rect">
            <a:avLst/>
          </a:prstGeom>
        </p:spPr>
      </p:pic>
      <p:sp>
        <p:nvSpPr>
          <p:cNvPr id="7" name="TextBox 6"/>
          <p:cNvSpPr txBox="1"/>
          <p:nvPr/>
        </p:nvSpPr>
        <p:spPr>
          <a:xfrm>
            <a:off x="4694381" y="1215945"/>
            <a:ext cx="2067879" cy="830997"/>
          </a:xfrm>
          <a:prstGeom prst="rect">
            <a:avLst/>
          </a:prstGeom>
          <a:noFill/>
        </p:spPr>
        <p:txBody>
          <a:bodyPr wrap="square" rtlCol="0">
            <a:spAutoFit/>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a:rPr>
              <a:t>QSFP28 board </a:t>
            </a:r>
          </a:p>
          <a:p>
            <a:pPr marL="0" marR="0" lvl="1"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a:rPr>
              <a:t>with ST chip and horn antennas</a:t>
            </a: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val="0"/>
              </a:ext>
            </a:extLst>
          </a:blip>
          <a:srcRect l="4188" t="2139" r="8486"/>
          <a:stretch/>
        </p:blipFill>
        <p:spPr>
          <a:xfrm rot="10800000">
            <a:off x="4521066" y="2025885"/>
            <a:ext cx="1980000" cy="2879330"/>
          </a:xfrm>
          <a:prstGeom prst="rect">
            <a:avLst/>
          </a:prstGeom>
        </p:spPr>
      </p:pic>
      <p:pic>
        <p:nvPicPr>
          <p:cNvPr id="9" name="Picture 8">
            <a:extLst>
              <a:ext uri="{FF2B5EF4-FFF2-40B4-BE49-F238E27FC236}">
                <a16:creationId xmlns:a16="http://schemas.microsoft.com/office/drawing/2014/main" id="{35F637A9-FFFB-4A07-BB95-EEF1A0486B10}"/>
              </a:ext>
            </a:extLst>
          </p:cNvPr>
          <p:cNvPicPr>
            <a:picLocks noChangeAspect="1"/>
          </p:cNvPicPr>
          <p:nvPr/>
        </p:nvPicPr>
        <p:blipFill rotWithShape="1">
          <a:blip r:embed="rId4"/>
          <a:srcRect l="2842" t="8974" r="5496" b="6024"/>
          <a:stretch/>
        </p:blipFill>
        <p:spPr>
          <a:xfrm>
            <a:off x="6762260" y="2990343"/>
            <a:ext cx="2318506" cy="1249800"/>
          </a:xfrm>
          <a:prstGeom prst="rect">
            <a:avLst/>
          </a:prstGeom>
        </p:spPr>
      </p:pic>
      <p:sp>
        <p:nvSpPr>
          <p:cNvPr id="11" name="TextBox 10">
            <a:extLst>
              <a:ext uri="{FF2B5EF4-FFF2-40B4-BE49-F238E27FC236}">
                <a16:creationId xmlns:a16="http://schemas.microsoft.com/office/drawing/2014/main" id="{7FC4F21B-6C50-4BC5-8CB3-23FEF40DA85A}"/>
              </a:ext>
            </a:extLst>
          </p:cNvPr>
          <p:cNvSpPr txBox="1"/>
          <p:nvPr/>
        </p:nvSpPr>
        <p:spPr>
          <a:xfrm>
            <a:off x="6642387" y="1722107"/>
            <a:ext cx="2455120" cy="1077218"/>
          </a:xfrm>
          <a:prstGeom prst="rect">
            <a:avLst/>
          </a:prstGeom>
          <a:noFill/>
        </p:spPr>
        <p:txBody>
          <a:bodyPr wrap="square" rtlCol="0">
            <a:spAutoFit/>
          </a:bodyPr>
          <a:lstStyle>
            <a:defPPr>
              <a:defRPr lang="en-US"/>
            </a:defPPr>
            <a:lvl2pPr marL="0" lvl="1">
              <a:defRPr sz="1600" b="1"/>
            </a:lvl2pPr>
          </a:lstStyle>
          <a:p>
            <a:pPr marL="0" marR="0" lvl="1"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err="1">
                <a:ln>
                  <a:noFill/>
                </a:ln>
                <a:solidFill>
                  <a:prstClr val="black"/>
                </a:solidFill>
                <a:effectLst/>
                <a:uLnTx/>
                <a:uFillTx/>
                <a:latin typeface="Arial"/>
              </a:rPr>
              <a:t>Repetitor</a:t>
            </a:r>
            <a:r>
              <a:rPr kumimoji="0" lang="en-US" sz="1600" b="1" i="0" u="none" strike="noStrike" kern="1200" cap="none" spc="0" normalizeH="0" baseline="0" noProof="0" dirty="0">
                <a:ln>
                  <a:noFill/>
                </a:ln>
                <a:solidFill>
                  <a:prstClr val="black"/>
                </a:solidFill>
                <a:effectLst/>
                <a:uLnTx/>
                <a:uFillTx/>
                <a:latin typeface="Arial"/>
              </a:rPr>
              <a:t> amplifier and antenna array</a:t>
            </a:r>
          </a:p>
          <a:p>
            <a:pPr marL="0" marR="0" lvl="1"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a:rPr>
              <a:t>for QSFP28 board </a:t>
            </a:r>
          </a:p>
          <a:p>
            <a:pPr marL="0" marR="0" lvl="1"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a:rPr>
              <a:t>and ST chip integration </a:t>
            </a:r>
          </a:p>
        </p:txBody>
      </p:sp>
      <p:pic>
        <p:nvPicPr>
          <p:cNvPr id="3" name="Picture 2">
            <a:extLst>
              <a:ext uri="{FF2B5EF4-FFF2-40B4-BE49-F238E27FC236}">
                <a16:creationId xmlns:a16="http://schemas.microsoft.com/office/drawing/2014/main" id="{2CA62ED2-7EBD-4DFA-9862-1455D12278B7}"/>
              </a:ext>
            </a:extLst>
          </p:cNvPr>
          <p:cNvPicPr>
            <a:picLocks noChangeAspect="1"/>
          </p:cNvPicPr>
          <p:nvPr/>
        </p:nvPicPr>
        <p:blipFill>
          <a:blip r:embed="rId5"/>
          <a:stretch>
            <a:fillRect/>
          </a:stretch>
        </p:blipFill>
        <p:spPr>
          <a:xfrm>
            <a:off x="104232" y="4777269"/>
            <a:ext cx="1955674" cy="1944237"/>
          </a:xfrm>
          <a:prstGeom prst="rect">
            <a:avLst/>
          </a:prstGeom>
        </p:spPr>
      </p:pic>
      <p:pic>
        <p:nvPicPr>
          <p:cNvPr id="12" name="Picture 11">
            <a:extLst>
              <a:ext uri="{FF2B5EF4-FFF2-40B4-BE49-F238E27FC236}">
                <a16:creationId xmlns:a16="http://schemas.microsoft.com/office/drawing/2014/main" id="{76CC4777-E58D-4E65-9DD9-2042BFB46D3F}"/>
              </a:ext>
            </a:extLst>
          </p:cNvPr>
          <p:cNvPicPr>
            <a:picLocks noChangeAspect="1"/>
          </p:cNvPicPr>
          <p:nvPr/>
        </p:nvPicPr>
        <p:blipFill>
          <a:blip r:embed="rId5"/>
          <a:stretch>
            <a:fillRect/>
          </a:stretch>
        </p:blipFill>
        <p:spPr>
          <a:xfrm>
            <a:off x="6479386" y="4801255"/>
            <a:ext cx="1955674" cy="1944237"/>
          </a:xfrm>
          <a:prstGeom prst="rect">
            <a:avLst/>
          </a:prstGeom>
          <a:scene3d>
            <a:camera prst="orthographicFront">
              <a:rot lat="0" lon="0" rev="10799999"/>
            </a:camera>
            <a:lightRig rig="threePt" dir="t"/>
          </a:scene3d>
        </p:spPr>
      </p:pic>
      <p:sp>
        <p:nvSpPr>
          <p:cNvPr id="18" name="Freeform: Shape 17">
            <a:extLst>
              <a:ext uri="{FF2B5EF4-FFF2-40B4-BE49-F238E27FC236}">
                <a16:creationId xmlns:a16="http://schemas.microsoft.com/office/drawing/2014/main" id="{A734603B-131F-4657-816E-38EFF6EBE90E}"/>
              </a:ext>
            </a:extLst>
          </p:cNvPr>
          <p:cNvSpPr/>
          <p:nvPr/>
        </p:nvSpPr>
        <p:spPr>
          <a:xfrm>
            <a:off x="2027342" y="5348506"/>
            <a:ext cx="832586" cy="553564"/>
          </a:xfrm>
          <a:custGeom>
            <a:avLst/>
            <a:gdLst>
              <a:gd name="connsiteX0" fmla="*/ 0 w 801278"/>
              <a:gd name="connsiteY0" fmla="*/ 104162 h 553564"/>
              <a:gd name="connsiteX1" fmla="*/ 716437 w 801278"/>
              <a:gd name="connsiteY1" fmla="*/ 28748 h 553564"/>
              <a:gd name="connsiteX2" fmla="*/ 329938 w 801278"/>
              <a:gd name="connsiteY2" fmla="*/ 528368 h 553564"/>
              <a:gd name="connsiteX3" fmla="*/ 801278 w 801278"/>
              <a:gd name="connsiteY3" fmla="*/ 434100 h 553564"/>
            </a:gdLst>
            <a:ahLst/>
            <a:cxnLst>
              <a:cxn ang="0">
                <a:pos x="connsiteX0" y="connsiteY0"/>
              </a:cxn>
              <a:cxn ang="0">
                <a:pos x="connsiteX1" y="connsiteY1"/>
              </a:cxn>
              <a:cxn ang="0">
                <a:pos x="connsiteX2" y="connsiteY2"/>
              </a:cxn>
              <a:cxn ang="0">
                <a:pos x="connsiteX3" y="connsiteY3"/>
              </a:cxn>
            </a:cxnLst>
            <a:rect l="l" t="t" r="r" b="b"/>
            <a:pathLst>
              <a:path w="801278" h="553564">
                <a:moveTo>
                  <a:pt x="0" y="104162"/>
                </a:moveTo>
                <a:cubicBezTo>
                  <a:pt x="330723" y="31104"/>
                  <a:pt x="661447" y="-41953"/>
                  <a:pt x="716437" y="28748"/>
                </a:cubicBezTo>
                <a:cubicBezTo>
                  <a:pt x="771427" y="99449"/>
                  <a:pt x="315798" y="460809"/>
                  <a:pt x="329938" y="528368"/>
                </a:cubicBezTo>
                <a:cubicBezTo>
                  <a:pt x="344078" y="595927"/>
                  <a:pt x="572678" y="515013"/>
                  <a:pt x="801278" y="43410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ndParaRPr>
          </a:p>
        </p:txBody>
      </p:sp>
      <p:sp>
        <p:nvSpPr>
          <p:cNvPr id="19" name="Freeform: Shape 18">
            <a:extLst>
              <a:ext uri="{FF2B5EF4-FFF2-40B4-BE49-F238E27FC236}">
                <a16:creationId xmlns:a16="http://schemas.microsoft.com/office/drawing/2014/main" id="{EE0A9F03-150D-4997-A5D7-6B3D07132107}"/>
              </a:ext>
            </a:extLst>
          </p:cNvPr>
          <p:cNvSpPr/>
          <p:nvPr/>
        </p:nvSpPr>
        <p:spPr>
          <a:xfrm>
            <a:off x="5458120" y="5730590"/>
            <a:ext cx="1065228" cy="401736"/>
          </a:xfrm>
          <a:custGeom>
            <a:avLst/>
            <a:gdLst>
              <a:gd name="connsiteX0" fmla="*/ 1065228 w 1065228"/>
              <a:gd name="connsiteY0" fmla="*/ 377979 h 401736"/>
              <a:gd name="connsiteX1" fmla="*/ 386499 w 1065228"/>
              <a:gd name="connsiteY1" fmla="*/ 368552 h 401736"/>
              <a:gd name="connsiteX2" fmla="*/ 923826 w 1065228"/>
              <a:gd name="connsiteY2" fmla="*/ 57468 h 401736"/>
              <a:gd name="connsiteX3" fmla="*/ 0 w 1065228"/>
              <a:gd name="connsiteY3" fmla="*/ 907 h 401736"/>
            </a:gdLst>
            <a:ahLst/>
            <a:cxnLst>
              <a:cxn ang="0">
                <a:pos x="connsiteX0" y="connsiteY0"/>
              </a:cxn>
              <a:cxn ang="0">
                <a:pos x="connsiteX1" y="connsiteY1"/>
              </a:cxn>
              <a:cxn ang="0">
                <a:pos x="connsiteX2" y="connsiteY2"/>
              </a:cxn>
              <a:cxn ang="0">
                <a:pos x="connsiteX3" y="connsiteY3"/>
              </a:cxn>
            </a:cxnLst>
            <a:rect l="l" t="t" r="r" b="b"/>
            <a:pathLst>
              <a:path w="1065228" h="401736">
                <a:moveTo>
                  <a:pt x="1065228" y="377979"/>
                </a:moveTo>
                <a:cubicBezTo>
                  <a:pt x="737647" y="399974"/>
                  <a:pt x="410066" y="421970"/>
                  <a:pt x="386499" y="368552"/>
                </a:cubicBezTo>
                <a:cubicBezTo>
                  <a:pt x="362932" y="315134"/>
                  <a:pt x="988242" y="118742"/>
                  <a:pt x="923826" y="57468"/>
                </a:cubicBezTo>
                <a:cubicBezTo>
                  <a:pt x="859410" y="-3806"/>
                  <a:pt x="429705" y="-1450"/>
                  <a:pt x="0" y="907"/>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ndParaRPr>
          </a:p>
        </p:txBody>
      </p:sp>
      <p:sp>
        <p:nvSpPr>
          <p:cNvPr id="21" name="TextBox 20">
            <a:extLst>
              <a:ext uri="{FF2B5EF4-FFF2-40B4-BE49-F238E27FC236}">
                <a16:creationId xmlns:a16="http://schemas.microsoft.com/office/drawing/2014/main" id="{6492F8E7-6D09-4068-9C9E-DF3EB3AFAAF0}"/>
              </a:ext>
            </a:extLst>
          </p:cNvPr>
          <p:cNvSpPr txBox="1"/>
          <p:nvPr/>
        </p:nvSpPr>
        <p:spPr>
          <a:xfrm>
            <a:off x="374398" y="4300383"/>
            <a:ext cx="1435548" cy="37870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rPr>
              <a:t>RF-SoC #1</a:t>
            </a:r>
          </a:p>
        </p:txBody>
      </p:sp>
      <p:sp>
        <p:nvSpPr>
          <p:cNvPr id="22" name="TextBox 21">
            <a:extLst>
              <a:ext uri="{FF2B5EF4-FFF2-40B4-BE49-F238E27FC236}">
                <a16:creationId xmlns:a16="http://schemas.microsoft.com/office/drawing/2014/main" id="{CD3138AA-C116-4BE5-93F0-71980955C270}"/>
              </a:ext>
            </a:extLst>
          </p:cNvPr>
          <p:cNvSpPr txBox="1"/>
          <p:nvPr/>
        </p:nvSpPr>
        <p:spPr>
          <a:xfrm>
            <a:off x="6808334" y="4401891"/>
            <a:ext cx="1435548" cy="378709"/>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rPr>
              <a:t>RF-SoC #2</a:t>
            </a:r>
          </a:p>
        </p:txBody>
      </p:sp>
      <p:cxnSp>
        <p:nvCxnSpPr>
          <p:cNvPr id="24" name="Straight Arrow Connector 23">
            <a:extLst>
              <a:ext uri="{FF2B5EF4-FFF2-40B4-BE49-F238E27FC236}">
                <a16:creationId xmlns:a16="http://schemas.microsoft.com/office/drawing/2014/main" id="{A726B06F-BDD4-4AFA-A392-6F0DC03CF103}"/>
              </a:ext>
            </a:extLst>
          </p:cNvPr>
          <p:cNvCxnSpPr/>
          <p:nvPr/>
        </p:nvCxnSpPr>
        <p:spPr>
          <a:xfrm>
            <a:off x="3683333" y="5803037"/>
            <a:ext cx="1140643" cy="0"/>
          </a:xfrm>
          <a:prstGeom prst="straightConnector1">
            <a:avLst/>
          </a:prstGeom>
          <a:ln w="381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50057654-6B38-4459-AE6C-64495C162454}"/>
              </a:ext>
            </a:extLst>
          </p:cNvPr>
          <p:cNvPicPr>
            <a:picLocks noChangeAspect="1"/>
          </p:cNvPicPr>
          <p:nvPr/>
        </p:nvPicPr>
        <p:blipFill>
          <a:blip r:embed="rId6"/>
          <a:stretch>
            <a:fillRect/>
          </a:stretch>
        </p:blipFill>
        <p:spPr>
          <a:xfrm rot="10800000">
            <a:off x="4891020" y="5474787"/>
            <a:ext cx="759965" cy="562231"/>
          </a:xfrm>
          <a:prstGeom prst="rect">
            <a:avLst/>
          </a:prstGeom>
        </p:spPr>
      </p:pic>
      <p:pic>
        <p:nvPicPr>
          <p:cNvPr id="16" name="Picture 15">
            <a:extLst>
              <a:ext uri="{FF2B5EF4-FFF2-40B4-BE49-F238E27FC236}">
                <a16:creationId xmlns:a16="http://schemas.microsoft.com/office/drawing/2014/main" id="{EDED60E9-951F-4A1D-921C-1B13E430A5E3}"/>
              </a:ext>
            </a:extLst>
          </p:cNvPr>
          <p:cNvPicPr>
            <a:picLocks noChangeAspect="1"/>
          </p:cNvPicPr>
          <p:nvPr/>
        </p:nvPicPr>
        <p:blipFill>
          <a:blip r:embed="rId6"/>
          <a:stretch>
            <a:fillRect/>
          </a:stretch>
        </p:blipFill>
        <p:spPr>
          <a:xfrm>
            <a:off x="2859928" y="5512495"/>
            <a:ext cx="759965" cy="562231"/>
          </a:xfrm>
          <a:prstGeom prst="rect">
            <a:avLst/>
          </a:prstGeom>
        </p:spPr>
      </p:pic>
      <p:sp>
        <p:nvSpPr>
          <p:cNvPr id="25" name="TextBox 24">
            <a:extLst>
              <a:ext uri="{FF2B5EF4-FFF2-40B4-BE49-F238E27FC236}">
                <a16:creationId xmlns:a16="http://schemas.microsoft.com/office/drawing/2014/main" id="{422D0CB2-89DD-40EB-95DC-E333355B4246}"/>
              </a:ext>
            </a:extLst>
          </p:cNvPr>
          <p:cNvSpPr txBox="1"/>
          <p:nvPr/>
        </p:nvSpPr>
        <p:spPr>
          <a:xfrm>
            <a:off x="3798255" y="5401856"/>
            <a:ext cx="942782"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rPr>
              <a:t>20 cm</a:t>
            </a:r>
          </a:p>
        </p:txBody>
      </p:sp>
      <p:sp>
        <p:nvSpPr>
          <p:cNvPr id="27" name="TextBox 26">
            <a:extLst>
              <a:ext uri="{FF2B5EF4-FFF2-40B4-BE49-F238E27FC236}">
                <a16:creationId xmlns:a16="http://schemas.microsoft.com/office/drawing/2014/main" id="{E1930ED5-605A-4AAE-AE34-A0530B3C190F}"/>
              </a:ext>
            </a:extLst>
          </p:cNvPr>
          <p:cNvSpPr txBox="1"/>
          <p:nvPr/>
        </p:nvSpPr>
        <p:spPr>
          <a:xfrm>
            <a:off x="2746871" y="6185074"/>
            <a:ext cx="4015389"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rPr>
              <a:t>New UU boards with ST chip,  </a:t>
            </a:r>
            <a:r>
              <a:rPr kumimoji="0" lang="en-US" sz="1800" b="0" i="0" u="none" strike="noStrike" kern="1200" cap="none" spc="0" normalizeH="0" baseline="0" noProof="0" dirty="0" err="1">
                <a:ln>
                  <a:noFill/>
                </a:ln>
                <a:solidFill>
                  <a:prstClr val="black"/>
                </a:solidFill>
                <a:effectLst/>
                <a:uLnTx/>
                <a:uFillTx/>
                <a:latin typeface="Arial"/>
              </a:rPr>
              <a:t>repetitor</a:t>
            </a:r>
            <a:r>
              <a:rPr kumimoji="0" lang="en-US" sz="1800" b="0" i="0" u="none" strike="noStrike" kern="1200" cap="none" spc="0" normalizeH="0" baseline="0" noProof="0" dirty="0">
                <a:ln>
                  <a:noFill/>
                </a:ln>
                <a:solidFill>
                  <a:prstClr val="black"/>
                </a:solidFill>
                <a:effectLst/>
                <a:uLnTx/>
                <a:uFillTx/>
                <a:latin typeface="Arial"/>
              </a:rPr>
              <a:t> amplifier and antenna array</a:t>
            </a:r>
          </a:p>
        </p:txBody>
      </p:sp>
      <p:sp>
        <p:nvSpPr>
          <p:cNvPr id="28" name="Arrow: Right 27">
            <a:extLst>
              <a:ext uri="{FF2B5EF4-FFF2-40B4-BE49-F238E27FC236}">
                <a16:creationId xmlns:a16="http://schemas.microsoft.com/office/drawing/2014/main" id="{95D9CAFD-2F26-45AB-AC5B-1458114D1798}"/>
              </a:ext>
            </a:extLst>
          </p:cNvPr>
          <p:cNvSpPr/>
          <p:nvPr/>
        </p:nvSpPr>
        <p:spPr>
          <a:xfrm>
            <a:off x="3953859" y="3194928"/>
            <a:ext cx="413820" cy="2340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ndParaRPr>
          </a:p>
        </p:txBody>
      </p:sp>
      <p:sp>
        <p:nvSpPr>
          <p:cNvPr id="29" name="Arrow: Right 28">
            <a:extLst>
              <a:ext uri="{FF2B5EF4-FFF2-40B4-BE49-F238E27FC236}">
                <a16:creationId xmlns:a16="http://schemas.microsoft.com/office/drawing/2014/main" id="{081478AB-FBAE-4D60-A6B1-05C600A80578}"/>
              </a:ext>
            </a:extLst>
          </p:cNvPr>
          <p:cNvSpPr/>
          <p:nvPr/>
        </p:nvSpPr>
        <p:spPr>
          <a:xfrm>
            <a:off x="6619519" y="3298231"/>
            <a:ext cx="346889" cy="2085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ndParaRPr>
          </a:p>
        </p:txBody>
      </p:sp>
      <p:sp>
        <p:nvSpPr>
          <p:cNvPr id="30" name="Arrow: Right 29">
            <a:extLst>
              <a:ext uri="{FF2B5EF4-FFF2-40B4-BE49-F238E27FC236}">
                <a16:creationId xmlns:a16="http://schemas.microsoft.com/office/drawing/2014/main" id="{39D68699-6B55-4BC0-8F16-AF0792616C7E}"/>
              </a:ext>
            </a:extLst>
          </p:cNvPr>
          <p:cNvSpPr/>
          <p:nvPr/>
        </p:nvSpPr>
        <p:spPr>
          <a:xfrm rot="7917810">
            <a:off x="8455123" y="4424801"/>
            <a:ext cx="346889" cy="20853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ndParaRPr>
          </a:p>
        </p:txBody>
      </p:sp>
      <p:sp>
        <p:nvSpPr>
          <p:cNvPr id="31" name="TextBox 30">
            <a:extLst>
              <a:ext uri="{FF2B5EF4-FFF2-40B4-BE49-F238E27FC236}">
                <a16:creationId xmlns:a16="http://schemas.microsoft.com/office/drawing/2014/main" id="{E5A7AF99-A091-482E-BFAE-7C92F47DB8E0}"/>
              </a:ext>
            </a:extLst>
          </p:cNvPr>
          <p:cNvSpPr txBox="1"/>
          <p:nvPr/>
        </p:nvSpPr>
        <p:spPr>
          <a:xfrm>
            <a:off x="2910041" y="4939167"/>
            <a:ext cx="1649523" cy="338554"/>
          </a:xfrm>
          <a:prstGeom prst="rect">
            <a:avLst/>
          </a:prstGeom>
          <a:noFill/>
        </p:spPr>
        <p:txBody>
          <a:bodyPr wrap="square" rtlCol="0">
            <a:spAutoFit/>
          </a:bodyPr>
          <a:lstStyle>
            <a:defPPr>
              <a:defRPr lang="en-US"/>
            </a:defPPr>
            <a:lvl2pPr marL="0" lvl="1">
              <a:defRPr sz="1600" b="1"/>
            </a:lvl2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prstClr val="black"/>
                </a:solidFill>
                <a:effectLst/>
                <a:uLnTx/>
                <a:uFillTx/>
                <a:latin typeface="Arial"/>
              </a:rPr>
              <a:t>Final demo</a:t>
            </a:r>
          </a:p>
        </p:txBody>
      </p:sp>
    </p:spTree>
    <p:extLst>
      <p:ext uri="{BB962C8B-B14F-4D97-AF65-F5344CB8AC3E}">
        <p14:creationId xmlns:p14="http://schemas.microsoft.com/office/powerpoint/2010/main" val="14660910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fontAlgn="ctr"/>
            <a:r>
              <a:rPr lang="en-GB" sz="2400" b="1" dirty="0">
                <a:solidFill>
                  <a:srgbClr val="FF0000"/>
                </a:solidFill>
              </a:rPr>
              <a:t>Thin Silicon Sensors for Extreme Fluences</a:t>
            </a:r>
          </a:p>
          <a:p>
            <a:pPr marL="0" indent="0" fontAlgn="ctr">
              <a:buNone/>
            </a:pPr>
            <a:r>
              <a:rPr lang="en-GB" sz="1600" b="1" dirty="0">
                <a:solidFill>
                  <a:srgbClr val="FF0000"/>
                </a:solidFill>
              </a:rPr>
              <a:t>Make Si sensors radiation tolerant by using a thin bulk, internal amplification and using a gain implant that would </a:t>
            </a:r>
            <a:r>
              <a:rPr lang="en-US" sz="1600" b="1" dirty="0">
                <a:solidFill>
                  <a:srgbClr val="FF0000"/>
                </a:solidFill>
              </a:rPr>
              <a:t>withstand a factor of 50 higher fluences than what is presently available</a:t>
            </a:r>
            <a:r>
              <a:rPr lang="en-GB" sz="1600" b="1" dirty="0">
                <a:solidFill>
                  <a:srgbClr val="FF0000"/>
                </a:solidFill>
              </a:rPr>
              <a:t>.  </a:t>
            </a:r>
            <a:endParaRPr lang="sl-SI" sz="1600" b="1" dirty="0">
              <a:solidFill>
                <a:srgbClr val="FF0000"/>
              </a:solidFill>
            </a:endParaRPr>
          </a:p>
          <a:p>
            <a:pPr fontAlgn="ctr"/>
            <a:r>
              <a:rPr lang="en-GB" sz="2400" dirty="0"/>
              <a:t>The Silicon Electron Multiplier, a new approach to charge multiplication in solid state detectors</a:t>
            </a:r>
          </a:p>
          <a:p>
            <a:pPr marL="0" indent="0" fontAlgn="ctr">
              <a:buNone/>
            </a:pPr>
            <a:r>
              <a:rPr kumimoji="0" lang="en-GB" sz="1600" b="0" i="0" u="none" strike="noStrike" kern="1200" cap="none" spc="0" normalizeH="0" baseline="0" noProof="0" dirty="0">
                <a:ln>
                  <a:noFill/>
                </a:ln>
                <a:solidFill>
                  <a:srgbClr val="171A6C"/>
                </a:solidFill>
                <a:effectLst/>
                <a:uLnTx/>
                <a:uFillTx/>
                <a:latin typeface="Calibri" panose="020F0502020204030204"/>
                <a:ea typeface="+mn-ea"/>
                <a:cs typeface="+mn-cs"/>
              </a:rPr>
              <a:t>Make Si sensors radiation tolerant by a novel biasing method – electrodes embedded in silicon.</a:t>
            </a:r>
            <a:endParaRPr lang="en-US" sz="2400" dirty="0"/>
          </a:p>
          <a:p>
            <a:pPr fontAlgn="ctr"/>
            <a:r>
              <a:rPr lang="en-GB" sz="2400" dirty="0"/>
              <a:t>Development of fine-sampling calorimeters with nanocomposite scintillating materials</a:t>
            </a:r>
          </a:p>
          <a:p>
            <a:pPr marL="0" indent="0" fontAlgn="ctr">
              <a:buNone/>
            </a:pPr>
            <a:r>
              <a:rPr lang="en-US" sz="1600" dirty="0"/>
              <a:t>Develop a new generation of fine-sampling calorimeters that use innovative scintillating materials based on perovskite nanocrystals dispersed in a plastic matrix to form fast (~100ps) and radiation resistant (~1 </a:t>
            </a:r>
            <a:r>
              <a:rPr lang="en-US" sz="1600" dirty="0" err="1"/>
              <a:t>MGy</a:t>
            </a:r>
            <a:r>
              <a:rPr lang="en-US" sz="1600" dirty="0"/>
              <a:t>) scintillators. </a:t>
            </a:r>
            <a:endParaRPr lang="en-US" sz="2400" dirty="0"/>
          </a:p>
          <a:p>
            <a:pPr fontAlgn="ctr"/>
            <a:r>
              <a:rPr lang="sl-SI" sz="2400" dirty="0"/>
              <a:t>W</a:t>
            </a:r>
            <a:r>
              <a:rPr lang="en-GB" sz="2400" dirty="0"/>
              <a:t>ireless Data Transfer for High-Energy Physics Applications</a:t>
            </a:r>
          </a:p>
          <a:p>
            <a:pPr marL="0" indent="0" fontAlgn="ctr">
              <a:buNone/>
            </a:pPr>
            <a:r>
              <a:rPr lang="en-US" sz="1600" dirty="0"/>
              <a:t>Develop mm-wave-based wireless communication as an alternative to optical and wired links in a HEP-like environment to reduce the material and optimize the read-out.</a:t>
            </a:r>
            <a:endParaRPr lang="sl-SI" sz="1600" dirty="0"/>
          </a:p>
          <a:p>
            <a:pPr fontAlgn="ctr"/>
            <a:endParaRPr lang="sl-SI" sz="2400" dirty="0"/>
          </a:p>
          <a:p>
            <a:pPr fontAlgn="ctr"/>
            <a:endParaRPr lang="sl-SI" sz="2400" dirty="0"/>
          </a:p>
          <a:p>
            <a:pPr fontAlgn="ctr"/>
            <a:endParaRPr lang="sl-SI" sz="2400" dirty="0"/>
          </a:p>
          <a:p>
            <a:pPr fontAlgn="ctr"/>
            <a:endParaRPr lang="sl-SI" sz="2400" dirty="0"/>
          </a:p>
          <a:p>
            <a:pPr marL="0" indent="0" fontAlgn="ctr">
              <a:buNone/>
            </a:pPr>
            <a:r>
              <a:rPr lang="sl-SI" sz="2400" dirty="0">
                <a:sym typeface="Wingdings" panose="05000000000000000000" pitchFamily="2" charset="2"/>
              </a:rPr>
              <a:t>					</a:t>
            </a:r>
            <a:endParaRPr lang="en-US" sz="2400" dirty="0"/>
          </a:p>
          <a:p>
            <a:pPr fontAlgn="ctr"/>
            <a:endParaRPr lang="en-US" sz="2400" dirty="0"/>
          </a:p>
          <a:p>
            <a:pPr marL="0" indent="0">
              <a:buNone/>
            </a:pPr>
            <a:endParaRPr lang="en-US" sz="2400" dirty="0"/>
          </a:p>
        </p:txBody>
      </p:sp>
      <p:sp>
        <p:nvSpPr>
          <p:cNvPr id="3" name="Footer Placeholder 2"/>
          <p:cNvSpPr>
            <a:spLocks noGrp="1"/>
          </p:cNvSpPr>
          <p:nvPr>
            <p:ph type="ftr" sz="quarter" idx="11"/>
          </p:nvPr>
        </p:nvSpPr>
        <p:spPr/>
        <p:txBody>
          <a:bodyPr/>
          <a:lstStyle/>
          <a:p>
            <a:endParaRPr lang="en-GB" dirty="0"/>
          </a:p>
        </p:txBody>
      </p:sp>
      <p:sp>
        <p:nvSpPr>
          <p:cNvPr id="4" name="Date Placeholder 3"/>
          <p:cNvSpPr>
            <a:spLocks noGrp="1"/>
          </p:cNvSpPr>
          <p:nvPr>
            <p:ph type="dt" sz="half" idx="10"/>
          </p:nvPr>
        </p:nvSpPr>
        <p:spPr/>
        <p:txBody>
          <a:bodyPr/>
          <a:lstStyle/>
          <a:p>
            <a:fld id="{B77521D4-B6A2-402E-A085-C880F30EB62E}" type="datetime3">
              <a:rPr lang="en-US" smtClean="0"/>
              <a:pPr/>
              <a:t>7 May 2025</a:t>
            </a:fld>
            <a:endParaRPr lang="en-GB" dirty="0"/>
          </a:p>
        </p:txBody>
      </p:sp>
      <p:sp>
        <p:nvSpPr>
          <p:cNvPr id="5" name="Slide Number Placeholder 4"/>
          <p:cNvSpPr>
            <a:spLocks noGrp="1"/>
          </p:cNvSpPr>
          <p:nvPr>
            <p:ph type="sldNum" sz="quarter" idx="12"/>
          </p:nvPr>
        </p:nvSpPr>
        <p:spPr/>
        <p:txBody>
          <a:bodyPr/>
          <a:lstStyle/>
          <a:p>
            <a:fld id="{FC4456CD-832E-41F2-9893-C7650CCC5376}" type="slidenum">
              <a:rPr lang="en-GB" smtClean="0"/>
              <a:t>3</a:t>
            </a:fld>
            <a:endParaRPr lang="en-GB"/>
          </a:p>
        </p:txBody>
      </p:sp>
      <p:sp>
        <p:nvSpPr>
          <p:cNvPr id="6" name="Title 5"/>
          <p:cNvSpPr>
            <a:spLocks noGrp="1"/>
          </p:cNvSpPr>
          <p:nvPr>
            <p:ph type="title"/>
          </p:nvPr>
        </p:nvSpPr>
        <p:spPr>
          <a:xfrm>
            <a:off x="5196979" y="-8585"/>
            <a:ext cx="3842071" cy="1220794"/>
          </a:xfrm>
        </p:spPr>
        <p:txBody>
          <a:bodyPr/>
          <a:lstStyle/>
          <a:p>
            <a:r>
              <a:rPr lang="en-US" dirty="0"/>
              <a:t>P</a:t>
            </a:r>
            <a:r>
              <a:rPr lang="sl-SI" dirty="0" err="1"/>
              <a:t>roject</a:t>
            </a:r>
            <a:r>
              <a:rPr lang="en-US" dirty="0"/>
              <a:t>:  </a:t>
            </a:r>
            <a:r>
              <a:rPr lang="en-US" dirty="0" err="1"/>
              <a:t>eXFlu-innova</a:t>
            </a:r>
            <a:r>
              <a:rPr lang="en-US" dirty="0"/>
              <a:t> </a:t>
            </a:r>
          </a:p>
        </p:txBody>
      </p:sp>
    </p:spTree>
    <p:extLst>
      <p:ext uri="{BB962C8B-B14F-4D97-AF65-F5344CB8AC3E}">
        <p14:creationId xmlns:p14="http://schemas.microsoft.com/office/powerpoint/2010/main" val="27267652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B2F42A-88F0-45EB-B9B0-A25580B15EA0}"/>
              </a:ext>
            </a:extLst>
          </p:cNvPr>
          <p:cNvSpPr>
            <a:spLocks noGrp="1"/>
          </p:cNvSpPr>
          <p:nvPr>
            <p:ph type="title"/>
          </p:nvPr>
        </p:nvSpPr>
        <p:spPr>
          <a:xfrm>
            <a:off x="4178808" y="0"/>
            <a:ext cx="4964471" cy="1144800"/>
          </a:xfrm>
        </p:spPr>
        <p:txBody>
          <a:bodyPr lIns="0" tIns="0" rIns="0" bIns="0" anchor="ctr">
            <a:noAutofit/>
          </a:bodyPr>
          <a:lstStyle/>
          <a:p>
            <a:r>
              <a:rPr lang="en-US" sz="2800" spc="-1" dirty="0" err="1">
                <a:solidFill>
                  <a:schemeClr val="bg1"/>
                </a:solidFill>
                <a:latin typeface="Calibri"/>
              </a:rPr>
              <a:t>RFSoC</a:t>
            </a:r>
            <a:r>
              <a:rPr lang="en-US" sz="2800" spc="-1" dirty="0">
                <a:solidFill>
                  <a:schemeClr val="bg1"/>
                </a:solidFill>
                <a:latin typeface="Calibri"/>
              </a:rPr>
              <a:t> development and testing set-up – operational at 60 GHz </a:t>
            </a:r>
          </a:p>
        </p:txBody>
      </p:sp>
      <p:sp>
        <p:nvSpPr>
          <p:cNvPr id="4" name="Slide Number Placeholder 3">
            <a:extLst>
              <a:ext uri="{FF2B5EF4-FFF2-40B4-BE49-F238E27FC236}">
                <a16:creationId xmlns:a16="http://schemas.microsoft.com/office/drawing/2014/main" id="{051A53B0-C97C-45CA-875B-433832300F69}"/>
              </a:ext>
            </a:extLst>
          </p:cNvPr>
          <p:cNvSpPr>
            <a:spLocks noGrp="1"/>
          </p:cNvSpPr>
          <p:nvPr>
            <p:ph type="sldNum" sz="quarter" idx="12"/>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sv-SE" sz="1800" b="0" i="0" u="none" strike="noStrike" kern="1200" cap="none" spc="0" normalizeH="0" baseline="0" noProof="0" dirty="0">
                <a:ln>
                  <a:noFill/>
                </a:ln>
                <a:solidFill>
                  <a:prstClr val="black"/>
                </a:solidFill>
                <a:effectLst/>
                <a:uLnTx/>
                <a:uFillTx/>
                <a:latin typeface="Arial"/>
              </a:rPr>
              <a:t> </a:t>
            </a:r>
            <a:endParaRPr kumimoji="0" lang="en-SE" sz="1800" b="0" i="0" u="none" strike="noStrike" kern="1200" cap="none" spc="0" normalizeH="0" baseline="0" noProof="0" dirty="0">
              <a:ln>
                <a:noFill/>
              </a:ln>
              <a:solidFill>
                <a:prstClr val="black"/>
              </a:solidFill>
              <a:effectLst/>
              <a:uLnTx/>
              <a:uFillTx/>
              <a:latin typeface="Arial"/>
            </a:endParaRPr>
          </a:p>
        </p:txBody>
      </p:sp>
      <p:pic>
        <p:nvPicPr>
          <p:cNvPr id="7" name="Picture 6">
            <a:extLst>
              <a:ext uri="{FF2B5EF4-FFF2-40B4-BE49-F238E27FC236}">
                <a16:creationId xmlns:a16="http://schemas.microsoft.com/office/drawing/2014/main" id="{A1B6F6E6-5AFD-4083-8F7B-8F4387319A21}"/>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4269" b="9474"/>
          <a:stretch/>
        </p:blipFill>
        <p:spPr>
          <a:xfrm>
            <a:off x="91239" y="2042481"/>
            <a:ext cx="4480761" cy="4555878"/>
          </a:xfrm>
          <a:prstGeom prst="rect">
            <a:avLst/>
          </a:prstGeom>
        </p:spPr>
      </p:pic>
      <p:sp>
        <p:nvSpPr>
          <p:cNvPr id="9" name="TextBox 8">
            <a:extLst>
              <a:ext uri="{FF2B5EF4-FFF2-40B4-BE49-F238E27FC236}">
                <a16:creationId xmlns:a16="http://schemas.microsoft.com/office/drawing/2014/main" id="{5762319A-1716-4FFE-BCB1-28AB38F77AC9}"/>
              </a:ext>
            </a:extLst>
          </p:cNvPr>
          <p:cNvSpPr txBox="1"/>
          <p:nvPr/>
        </p:nvSpPr>
        <p:spPr>
          <a:xfrm>
            <a:off x="633222" y="1543550"/>
            <a:ext cx="276834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1" normalizeH="0" baseline="0" noProof="0" dirty="0">
                <a:ln>
                  <a:noFill/>
                </a:ln>
                <a:solidFill>
                  <a:prstClr val="black"/>
                </a:solidFill>
                <a:effectLst/>
                <a:uLnTx/>
                <a:uFillTx/>
                <a:latin typeface="Calibri"/>
              </a:rPr>
              <a:t>Wired data transfer test</a:t>
            </a:r>
            <a:endParaRPr kumimoji="0" lang="en-US" sz="1800" b="0" i="0" u="none" strike="noStrike" kern="1200" cap="none" spc="0" normalizeH="0" baseline="0" noProof="0" dirty="0">
              <a:ln>
                <a:noFill/>
              </a:ln>
              <a:solidFill>
                <a:prstClr val="black"/>
              </a:solidFill>
              <a:effectLst/>
              <a:uLnTx/>
              <a:uFillTx/>
              <a:latin typeface="Arial"/>
            </a:endParaRPr>
          </a:p>
        </p:txBody>
      </p:sp>
      <p:pic>
        <p:nvPicPr>
          <p:cNvPr id="10" name="Picture 9">
            <a:extLst>
              <a:ext uri="{FF2B5EF4-FFF2-40B4-BE49-F238E27FC236}">
                <a16:creationId xmlns:a16="http://schemas.microsoft.com/office/drawing/2014/main" id="{2BDD25BD-E6BD-48AB-9548-185B9434397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3881" y="2042481"/>
            <a:ext cx="3416909" cy="4555878"/>
          </a:xfrm>
          <a:prstGeom prst="rect">
            <a:avLst/>
          </a:prstGeom>
        </p:spPr>
      </p:pic>
      <p:sp>
        <p:nvSpPr>
          <p:cNvPr id="12" name="TextBox 11">
            <a:extLst>
              <a:ext uri="{FF2B5EF4-FFF2-40B4-BE49-F238E27FC236}">
                <a16:creationId xmlns:a16="http://schemas.microsoft.com/office/drawing/2014/main" id="{BC10ACFC-6B5A-4ECA-885E-9FB31DE4986A}"/>
              </a:ext>
            </a:extLst>
          </p:cNvPr>
          <p:cNvSpPr txBox="1"/>
          <p:nvPr/>
        </p:nvSpPr>
        <p:spPr>
          <a:xfrm>
            <a:off x="5077206" y="1543550"/>
            <a:ext cx="3865626" cy="369332"/>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a:rPr>
              <a:t>QSFP28 + SKA2: 60 GHz signal</a:t>
            </a:r>
            <a:endParaRPr kumimoji="0" lang="en-US" sz="1800" b="0" i="0" u="none" strike="noStrike" kern="1200" cap="none" spc="0" normalizeH="0" baseline="0" noProof="0" dirty="0">
              <a:ln>
                <a:noFill/>
              </a:ln>
              <a:solidFill>
                <a:prstClr val="black"/>
              </a:solidFill>
              <a:effectLst/>
              <a:uLnTx/>
              <a:uFillTx/>
              <a:latin typeface="Arial"/>
            </a:endParaRPr>
          </a:p>
        </p:txBody>
      </p:sp>
      <p:sp>
        <p:nvSpPr>
          <p:cNvPr id="3" name="Oval 2">
            <a:extLst>
              <a:ext uri="{FF2B5EF4-FFF2-40B4-BE49-F238E27FC236}">
                <a16:creationId xmlns:a16="http://schemas.microsoft.com/office/drawing/2014/main" id="{410C6FA5-6B0B-4B54-A37D-87E803DA6800}"/>
              </a:ext>
            </a:extLst>
          </p:cNvPr>
          <p:cNvSpPr/>
          <p:nvPr/>
        </p:nvSpPr>
        <p:spPr>
          <a:xfrm>
            <a:off x="6919552" y="2542232"/>
            <a:ext cx="395648" cy="43207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rial"/>
            </a:endParaRPr>
          </a:p>
        </p:txBody>
      </p:sp>
      <p:sp>
        <p:nvSpPr>
          <p:cNvPr id="5" name="TextBox 4">
            <a:extLst>
              <a:ext uri="{FF2B5EF4-FFF2-40B4-BE49-F238E27FC236}">
                <a16:creationId xmlns:a16="http://schemas.microsoft.com/office/drawing/2014/main" id="{632E5AC3-A529-4C1A-8E8B-AFED53E88DD9}"/>
              </a:ext>
            </a:extLst>
          </p:cNvPr>
          <p:cNvSpPr txBox="1"/>
          <p:nvPr/>
        </p:nvSpPr>
        <p:spPr>
          <a:xfrm>
            <a:off x="6579992" y="2208068"/>
            <a:ext cx="1074768"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FF0000"/>
                </a:solidFill>
                <a:effectLst/>
                <a:uLnTx/>
                <a:uFillTx/>
                <a:latin typeface="Arial"/>
              </a:rPr>
              <a:t>60 GHz</a:t>
            </a:r>
          </a:p>
        </p:txBody>
      </p:sp>
    </p:spTree>
    <p:extLst>
      <p:ext uri="{BB962C8B-B14F-4D97-AF65-F5344CB8AC3E}">
        <p14:creationId xmlns:p14="http://schemas.microsoft.com/office/powerpoint/2010/main" val="19319261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91C3736-5182-4F41-9943-0B8054687FD4}"/>
              </a:ext>
            </a:extLst>
          </p:cNvPr>
          <p:cNvSpPr>
            <a:spLocks noGrp="1"/>
          </p:cNvSpPr>
          <p:nvPr>
            <p:ph type="sldNum" idx="10"/>
          </p:nvPr>
        </p:nvSpPr>
        <p:spPr>
          <a:xfrm>
            <a:off x="8427960" y="6826774"/>
            <a:ext cx="715680" cy="501120"/>
          </a:xfrm>
          <a:prstGeom prst="rect">
            <a:avLst/>
          </a:prstGeom>
        </p:spPr>
        <p:txBody>
          <a:bodyPr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E3655F4F-C5D0-45D1-813A-2B083E7B0013}" type="slidenum">
              <a:rPr kumimoji="0" lang="en-GB" sz="1200" b="0" i="0" u="none" strike="noStrike" kern="1200" cap="none" spc="-1" normalizeH="0" baseline="0" noProof="0" smtClean="0">
                <a:ln>
                  <a:noFill/>
                </a:ln>
                <a:solidFill>
                  <a:srgbClr val="FFFFFF"/>
                </a:solidFill>
                <a:effectLst/>
                <a:uLnTx/>
                <a:uFillTx/>
                <a:latin typeface="Calibri"/>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SE" sz="1800" b="0" i="0" u="none" strike="noStrike" kern="1200" cap="none" spc="0" normalizeH="0" baseline="0" noProof="0">
              <a:ln>
                <a:noFill/>
              </a:ln>
              <a:solidFill>
                <a:prstClr val="black"/>
              </a:solidFill>
              <a:effectLst/>
              <a:uLnTx/>
              <a:uFillTx/>
              <a:latin typeface="Arial"/>
            </a:endParaRPr>
          </a:p>
        </p:txBody>
      </p:sp>
      <p:sp>
        <p:nvSpPr>
          <p:cNvPr id="6" name="Subtitle 5">
            <a:extLst>
              <a:ext uri="{FF2B5EF4-FFF2-40B4-BE49-F238E27FC236}">
                <a16:creationId xmlns:a16="http://schemas.microsoft.com/office/drawing/2014/main" id="{8A5EC82F-CD2B-42B8-B7FC-FAF61E716D18}"/>
              </a:ext>
            </a:extLst>
          </p:cNvPr>
          <p:cNvSpPr>
            <a:spLocks noGrp="1"/>
          </p:cNvSpPr>
          <p:nvPr>
            <p:ph type="subTitle"/>
          </p:nvPr>
        </p:nvSpPr>
        <p:spPr>
          <a:xfrm>
            <a:off x="3511296" y="1728258"/>
            <a:ext cx="5376672" cy="5374872"/>
          </a:xfrm>
          <a:solidFill>
            <a:schemeClr val="bg1"/>
          </a:solidFill>
        </p:spPr>
        <p:txBody>
          <a:bodyPr/>
          <a:lstStyle/>
          <a:p>
            <a:r>
              <a:rPr lang="en-US" sz="1600" b="1" dirty="0"/>
              <a:t>Deliverable 1: </a:t>
            </a:r>
            <a:r>
              <a:rPr lang="en-US" sz="1600" dirty="0"/>
              <a:t>Initial prototype successfully assembled and tested. Comprehensive study on antenna technologies addressing the challenges of integration. Antenna array was finalized.</a:t>
            </a:r>
          </a:p>
          <a:p>
            <a:endParaRPr lang="en-US" sz="1600" dirty="0"/>
          </a:p>
          <a:p>
            <a:r>
              <a:rPr lang="en-US" sz="1600" b="1" dirty="0"/>
              <a:t>Deliverable 2: </a:t>
            </a:r>
            <a:r>
              <a:rPr lang="en-US" sz="1600" dirty="0"/>
              <a:t>Second prototype assembled and validated integrated low-power transceivers and embedded antennas. Substantial progress has been made toward complete system.</a:t>
            </a:r>
          </a:p>
          <a:p>
            <a:endParaRPr lang="en-US" sz="1600" dirty="0"/>
          </a:p>
          <a:p>
            <a:r>
              <a:rPr lang="en-US" sz="1600" b="1" dirty="0"/>
              <a:t>Deliverable 3: </a:t>
            </a:r>
            <a:r>
              <a:rPr lang="en-US" sz="1600" dirty="0"/>
              <a:t>Performance evaluation in a HEP environment is not yet completed. However, promising results were presented at EUCAP 2025 conference in Stockholm. Technology is being prepared for dissemination to new users, and possible new collaborations. </a:t>
            </a:r>
          </a:p>
          <a:p>
            <a:endParaRPr lang="en-US" sz="1600" dirty="0"/>
          </a:p>
          <a:p>
            <a:r>
              <a:rPr lang="en-US" sz="1600" b="1" dirty="0"/>
              <a:t>Deliverable 4: </a:t>
            </a:r>
            <a:r>
              <a:rPr lang="en-US" sz="1600" dirty="0"/>
              <a:t>Initially conceived as optional, could not be fully realized.</a:t>
            </a:r>
          </a:p>
          <a:p>
            <a:endParaRPr lang="en-US" sz="1600" dirty="0"/>
          </a:p>
        </p:txBody>
      </p:sp>
      <p:sp>
        <p:nvSpPr>
          <p:cNvPr id="7" name="Title 1">
            <a:extLst>
              <a:ext uri="{FF2B5EF4-FFF2-40B4-BE49-F238E27FC236}">
                <a16:creationId xmlns:a16="http://schemas.microsoft.com/office/drawing/2014/main" id="{5B12466D-5303-4839-8707-9842781BFF25}"/>
              </a:ext>
            </a:extLst>
          </p:cNvPr>
          <p:cNvSpPr>
            <a:spLocks noGrp="1"/>
          </p:cNvSpPr>
          <p:nvPr>
            <p:ph type="title"/>
          </p:nvPr>
        </p:nvSpPr>
        <p:spPr>
          <a:xfrm>
            <a:off x="3547009" y="1068769"/>
            <a:ext cx="5238791" cy="1144800"/>
          </a:xfrm>
        </p:spPr>
        <p:txBody>
          <a:bodyPr lIns="0" tIns="0" rIns="0" bIns="0" anchor="ctr">
            <a:noAutofit/>
          </a:bodyPr>
          <a:lstStyle/>
          <a:p>
            <a:r>
              <a:rPr lang="en-US" sz="2800" spc="-1" dirty="0">
                <a:solidFill>
                  <a:schemeClr val="tx1"/>
                </a:solidFill>
                <a:latin typeface="Calibri"/>
              </a:rPr>
              <a:t>Overview of work and deliverables</a:t>
            </a:r>
          </a:p>
        </p:txBody>
      </p:sp>
      <p:pic>
        <p:nvPicPr>
          <p:cNvPr id="5" name="Picture 4">
            <a:extLst>
              <a:ext uri="{FF2B5EF4-FFF2-40B4-BE49-F238E27FC236}">
                <a16:creationId xmlns:a16="http://schemas.microsoft.com/office/drawing/2014/main" id="{5C8E173B-6A6D-4F58-B1E8-5FC8C2A417CA}"/>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6090" t="5575" r="10639" b="11538"/>
          <a:stretch/>
        </p:blipFill>
        <p:spPr bwMode="auto">
          <a:xfrm>
            <a:off x="256032" y="1968992"/>
            <a:ext cx="3144391" cy="2281210"/>
          </a:xfrm>
          <a:prstGeom prst="rect">
            <a:avLst/>
          </a:prstGeom>
          <a:solidFill>
            <a:srgbClr val="FFFFFF"/>
          </a:solidFill>
          <a:ln>
            <a:noFill/>
          </a:ln>
        </p:spPr>
      </p:pic>
      <p:sp>
        <p:nvSpPr>
          <p:cNvPr id="8" name="Rectangle 7">
            <a:extLst>
              <a:ext uri="{FF2B5EF4-FFF2-40B4-BE49-F238E27FC236}">
                <a16:creationId xmlns:a16="http://schemas.microsoft.com/office/drawing/2014/main" id="{86B3D329-F4AA-488A-8F67-158E58B6E38D}"/>
              </a:ext>
            </a:extLst>
          </p:cNvPr>
          <p:cNvSpPr/>
          <p:nvPr/>
        </p:nvSpPr>
        <p:spPr>
          <a:xfrm>
            <a:off x="145158" y="4317742"/>
            <a:ext cx="3144391" cy="523220"/>
          </a:xfrm>
          <a:prstGeom prst="rect">
            <a:avLst/>
          </a:prstGeom>
        </p:spPr>
        <p:txBody>
          <a:bodyPr wrap="square">
            <a:spAutoFit/>
          </a:bodyPr>
          <a:lstStyle/>
          <a:p>
            <a:pPr marL="0" marR="0" lvl="1" indent="0" algn="l" defTabSz="457200" rtl="0" eaLnBrk="1" fontAlgn="auto" latinLnBrk="0" hangingPunct="1">
              <a:lnSpc>
                <a:spcPct val="100000"/>
              </a:lnSpc>
              <a:spcBef>
                <a:spcPts val="0"/>
              </a:spcBef>
              <a:spcAft>
                <a:spcPts val="259"/>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rPr>
              <a:t>Debit 1 Gbps per layer cumulative, thus 3 Gbps at the outer enclosure. </a:t>
            </a:r>
          </a:p>
        </p:txBody>
      </p:sp>
      <p:pic>
        <p:nvPicPr>
          <p:cNvPr id="9" name="Picture 8">
            <a:extLst>
              <a:ext uri="{FF2B5EF4-FFF2-40B4-BE49-F238E27FC236}">
                <a16:creationId xmlns:a16="http://schemas.microsoft.com/office/drawing/2014/main" id="{2EFDABCD-3240-42C2-B6D6-24609668996E}"/>
              </a:ext>
            </a:extLst>
          </p:cNvPr>
          <p:cNvPicPr>
            <a:picLocks noChangeAspect="1"/>
          </p:cNvPicPr>
          <p:nvPr/>
        </p:nvPicPr>
        <p:blipFill>
          <a:blip r:embed="rId3"/>
          <a:stretch>
            <a:fillRect/>
          </a:stretch>
        </p:blipFill>
        <p:spPr>
          <a:xfrm>
            <a:off x="209004" y="4984835"/>
            <a:ext cx="3277333" cy="1734069"/>
          </a:xfrm>
          <a:prstGeom prst="rect">
            <a:avLst/>
          </a:prstGeom>
        </p:spPr>
      </p:pic>
      <p:sp>
        <p:nvSpPr>
          <p:cNvPr id="2" name="TextBox 1">
            <a:extLst>
              <a:ext uri="{FF2B5EF4-FFF2-40B4-BE49-F238E27FC236}">
                <a16:creationId xmlns:a16="http://schemas.microsoft.com/office/drawing/2014/main" id="{7C1BA707-6EBD-40C1-BB7C-57F059531FC1}"/>
              </a:ext>
            </a:extLst>
          </p:cNvPr>
          <p:cNvSpPr txBox="1"/>
          <p:nvPr/>
        </p:nvSpPr>
        <p:spPr>
          <a:xfrm>
            <a:off x="252333" y="6462018"/>
            <a:ext cx="1983836" cy="338554"/>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a:rPr>
              <a:t>Final design.</a:t>
            </a:r>
          </a:p>
        </p:txBody>
      </p:sp>
      <p:sp>
        <p:nvSpPr>
          <p:cNvPr id="10" name="object 2">
            <a:extLst>
              <a:ext uri="{FF2B5EF4-FFF2-40B4-BE49-F238E27FC236}">
                <a16:creationId xmlns:a16="http://schemas.microsoft.com/office/drawing/2014/main" id="{2BAE60BB-3A3F-42C1-BF4E-021DB8C3C98B}"/>
              </a:ext>
            </a:extLst>
          </p:cNvPr>
          <p:cNvSpPr txBox="1">
            <a:spLocks/>
          </p:cNvSpPr>
          <p:nvPr/>
        </p:nvSpPr>
        <p:spPr>
          <a:xfrm>
            <a:off x="4709375" y="109219"/>
            <a:ext cx="4417987" cy="865365"/>
          </a:xfrm>
          <a:prstGeom prst="rect">
            <a:avLst/>
          </a:prstGeom>
        </p:spPr>
        <p:txBody>
          <a:bodyPr vert="horz" wrap="square" lIns="0" tIns="8890" rIns="0" bIns="0" rtlCol="0" anchor="ctr">
            <a:spAutoFit/>
          </a:bodyPr>
          <a:lstStyle/>
          <a:p>
            <a:pPr marL="12700" marR="5080" algn="r">
              <a:lnSpc>
                <a:spcPct val="100699"/>
              </a:lnSpc>
              <a:spcBef>
                <a:spcPts val="70"/>
              </a:spcBef>
            </a:pPr>
            <a:r>
              <a:rPr lang="en-US" sz="2800" kern="0" spc="-10" dirty="0">
                <a:solidFill>
                  <a:schemeClr val="bg1"/>
                </a:solidFill>
                <a:latin typeface="Calibri"/>
                <a:cs typeface="Calibri"/>
              </a:rPr>
              <a:t>Wireless</a:t>
            </a:r>
            <a:r>
              <a:rPr lang="en-US" sz="2800" kern="0" spc="15" dirty="0">
                <a:solidFill>
                  <a:schemeClr val="bg1"/>
                </a:solidFill>
                <a:latin typeface="Calibri"/>
                <a:cs typeface="Calibri"/>
              </a:rPr>
              <a:t> </a:t>
            </a:r>
            <a:r>
              <a:rPr lang="en-US" sz="2800" kern="0" spc="-10" dirty="0">
                <a:solidFill>
                  <a:schemeClr val="bg1"/>
                </a:solidFill>
                <a:latin typeface="Calibri"/>
                <a:cs typeface="Calibri"/>
              </a:rPr>
              <a:t>Data</a:t>
            </a:r>
            <a:r>
              <a:rPr lang="en-US" sz="2800" kern="0" spc="20" dirty="0">
                <a:solidFill>
                  <a:schemeClr val="bg1"/>
                </a:solidFill>
                <a:latin typeface="Calibri"/>
                <a:cs typeface="Calibri"/>
              </a:rPr>
              <a:t> </a:t>
            </a:r>
            <a:r>
              <a:rPr lang="en-US" sz="2800" kern="0" spc="-10" dirty="0">
                <a:solidFill>
                  <a:schemeClr val="bg1"/>
                </a:solidFill>
                <a:latin typeface="Calibri"/>
                <a:cs typeface="Calibri"/>
              </a:rPr>
              <a:t>Transfer </a:t>
            </a:r>
            <a:r>
              <a:rPr lang="en-US" sz="2800" kern="0" spc="-620" dirty="0">
                <a:solidFill>
                  <a:schemeClr val="bg1"/>
                </a:solidFill>
                <a:latin typeface="Calibri"/>
                <a:cs typeface="Calibri"/>
              </a:rPr>
              <a:t> </a:t>
            </a:r>
            <a:r>
              <a:rPr lang="en-US" sz="2800" kern="0" spc="-5" dirty="0">
                <a:solidFill>
                  <a:schemeClr val="bg1"/>
                </a:solidFill>
                <a:latin typeface="Calibri"/>
                <a:cs typeface="Calibri"/>
              </a:rPr>
              <a:t>for</a:t>
            </a:r>
            <a:r>
              <a:rPr lang="en-US" sz="2800" kern="0" spc="-10" dirty="0">
                <a:solidFill>
                  <a:schemeClr val="bg1"/>
                </a:solidFill>
                <a:latin typeface="Calibri"/>
                <a:cs typeface="Calibri"/>
              </a:rPr>
              <a:t> </a:t>
            </a:r>
            <a:r>
              <a:rPr lang="en-US" sz="2800" kern="0" spc="-5" dirty="0">
                <a:solidFill>
                  <a:schemeClr val="bg1"/>
                </a:solidFill>
                <a:latin typeface="Calibri"/>
                <a:cs typeface="Calibri"/>
              </a:rPr>
              <a:t>HEP</a:t>
            </a:r>
            <a:r>
              <a:rPr lang="en-US" sz="2800" kern="0" dirty="0">
                <a:solidFill>
                  <a:schemeClr val="bg1"/>
                </a:solidFill>
                <a:latin typeface="Calibri"/>
                <a:cs typeface="Calibri"/>
              </a:rPr>
              <a:t> </a:t>
            </a:r>
            <a:r>
              <a:rPr lang="en-US" sz="2800" kern="0" spc="-5" dirty="0">
                <a:solidFill>
                  <a:schemeClr val="bg1"/>
                </a:solidFill>
                <a:latin typeface="Calibri"/>
                <a:cs typeface="Calibri"/>
              </a:rPr>
              <a:t>Applications</a:t>
            </a:r>
            <a:endParaRPr lang="en-US" sz="2800" kern="0" dirty="0">
              <a:solidFill>
                <a:schemeClr val="bg1"/>
              </a:solidFill>
              <a:latin typeface="Calibri"/>
              <a:cs typeface="Calibri"/>
            </a:endParaRPr>
          </a:p>
        </p:txBody>
      </p:sp>
    </p:spTree>
    <p:extLst>
      <p:ext uri="{BB962C8B-B14F-4D97-AF65-F5344CB8AC3E}">
        <p14:creationId xmlns:p14="http://schemas.microsoft.com/office/powerpoint/2010/main" val="18197105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3686" y="1469560"/>
            <a:ext cx="9048205" cy="4886789"/>
          </a:xfrm>
        </p:spPr>
        <p:txBody>
          <a:bodyPr>
            <a:normAutofit/>
          </a:bodyPr>
          <a:lstStyle/>
          <a:p>
            <a:pPr marL="0" indent="0">
              <a:buNone/>
            </a:pPr>
            <a:r>
              <a:rPr lang="en-US" sz="2400" u="sng" dirty="0"/>
              <a:t>Summary and outlook</a:t>
            </a:r>
          </a:p>
          <a:p>
            <a:pPr marL="0" indent="0">
              <a:buNone/>
            </a:pPr>
            <a:endParaRPr lang="en-US" sz="2400" u="sng" dirty="0"/>
          </a:p>
          <a:p>
            <a:pPr fontAlgn="ctr"/>
            <a:r>
              <a:rPr lang="en-US" sz="2400" dirty="0"/>
              <a:t>Call for blue-sky projects prepared and carried out in the first year of </a:t>
            </a:r>
            <a:r>
              <a:rPr lang="en-US" sz="2400" dirty="0" err="1"/>
              <a:t>AIDAinnova</a:t>
            </a:r>
            <a:endParaRPr lang="en-US" sz="2400" dirty="0"/>
          </a:p>
          <a:p>
            <a:pPr fontAlgn="ctr"/>
            <a:r>
              <a:rPr lang="en-US" sz="2400" dirty="0"/>
              <a:t>Four blue-sky projects were selected out of 15 excellent proposals</a:t>
            </a:r>
          </a:p>
          <a:p>
            <a:pPr fontAlgn="ctr"/>
            <a:r>
              <a:rPr lang="en-US" sz="2400" dirty="0"/>
              <a:t>The four projects have explored new territories </a:t>
            </a:r>
          </a:p>
          <a:p>
            <a:pPr fontAlgn="ctr"/>
            <a:r>
              <a:rPr lang="sl-SI" sz="2400" dirty="0" err="1"/>
              <a:t>The</a:t>
            </a:r>
            <a:r>
              <a:rPr lang="en-US" sz="2400" dirty="0"/>
              <a:t>y have seen a lot of interesting new findings </a:t>
            </a:r>
          </a:p>
          <a:p>
            <a:pPr fontAlgn="ctr"/>
            <a:r>
              <a:rPr lang="en-US" sz="2400" dirty="0"/>
              <a:t>All of them have also encountered problems, found ways on how to mitigate them, in many places with success; good ideas on how to proceed</a:t>
            </a:r>
          </a:p>
          <a:p>
            <a:pPr fontAlgn="ctr"/>
            <a:r>
              <a:rPr lang="en-US" sz="2400" dirty="0"/>
              <a:t>At present, wrapping-up, final reports (D12.2-5) due by May 31, 2025</a:t>
            </a:r>
            <a:endParaRPr lang="sl-SI" sz="2400" dirty="0"/>
          </a:p>
          <a:p>
            <a:pPr fontAlgn="ctr"/>
            <a:r>
              <a:rPr lang="en-US" sz="2400" dirty="0">
                <a:sym typeface="Wingdings" panose="05000000000000000000" pitchFamily="2" charset="2"/>
              </a:rPr>
              <a:t>All of them plan to continue their research beyond the </a:t>
            </a:r>
            <a:r>
              <a:rPr lang="en-US" sz="2400" dirty="0" err="1">
                <a:sym typeface="Wingdings" panose="05000000000000000000" pitchFamily="2" charset="2"/>
              </a:rPr>
              <a:t>AIDAinnova</a:t>
            </a:r>
            <a:endParaRPr lang="en-US" sz="2400" dirty="0"/>
          </a:p>
          <a:p>
            <a:endParaRPr lang="sl-SI" sz="2400" dirty="0"/>
          </a:p>
          <a:p>
            <a:pPr marL="0" indent="0">
              <a:buNone/>
            </a:pPr>
            <a:endParaRPr lang="sl-SI" sz="2400" dirty="0"/>
          </a:p>
          <a:p>
            <a:endParaRPr lang="en-US" sz="2400" dirty="0"/>
          </a:p>
          <a:p>
            <a:pPr marL="0" indent="0">
              <a:buNone/>
            </a:pPr>
            <a:endParaRPr lang="sl-SI" sz="2400" dirty="0"/>
          </a:p>
          <a:p>
            <a:pPr marL="0" indent="0">
              <a:buNone/>
            </a:pPr>
            <a:endParaRPr lang="en-US" sz="2400" dirty="0"/>
          </a:p>
          <a:p>
            <a:pPr marL="0" indent="0">
              <a:buNone/>
            </a:pPr>
            <a:endParaRPr lang="en-GB" sz="2400" b="0" dirty="0"/>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C4456CD-832E-41F2-9893-C7650CCC5376}" type="slidenum">
              <a:rPr kumimoji="0" lang="en-GB" sz="1200" b="0" i="0" u="none" strike="noStrike" kern="1200" cap="none" spc="0" normalizeH="0" baseline="0" noProof="0" smtClean="0">
                <a:ln>
                  <a:noFill/>
                </a:ln>
                <a:solidFill>
                  <a:srgbClr val="FFFFFF"/>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GB" sz="12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Title 4"/>
          <p:cNvSpPr>
            <a:spLocks noGrp="1"/>
          </p:cNvSpPr>
          <p:nvPr>
            <p:ph type="title"/>
          </p:nvPr>
        </p:nvSpPr>
        <p:spPr>
          <a:xfrm>
            <a:off x="3259016" y="1"/>
            <a:ext cx="5780036" cy="1077238"/>
          </a:xfrm>
        </p:spPr>
        <p:txBody>
          <a:bodyPr>
            <a:normAutofit/>
          </a:bodyPr>
          <a:lstStyle/>
          <a:p>
            <a:r>
              <a:rPr lang="en-US" sz="3200" dirty="0"/>
              <a:t>WP13 Prospective and Technology -driven Detector R&amp;D: summary </a:t>
            </a:r>
            <a:endParaRPr lang="en-GB" sz="3200" dirty="0"/>
          </a:p>
        </p:txBody>
      </p:sp>
      <p:sp>
        <p:nvSpPr>
          <p:cNvPr id="6" name="Date Placeholder 5"/>
          <p:cNvSpPr>
            <a:spLocks noGrp="1"/>
          </p:cNvSpPr>
          <p:nvPr>
            <p:ph type="dt" sz="half" idx="10"/>
          </p:nvPr>
        </p:nvSpPr>
        <p:spPr>
          <a:xfrm>
            <a:off x="236913" y="6424612"/>
            <a:ext cx="973819" cy="365125"/>
          </a:xfrm>
        </p:spPr>
        <p:txBody>
          <a:bodyPr anchor="ctr"/>
          <a:lstStyle/>
          <a:p>
            <a:pPr marL="0" marR="0" lvl="0" indent="0" algn="l" defTabSz="914400" rtl="0" eaLnBrk="1" fontAlgn="auto" latinLnBrk="0" hangingPunct="1">
              <a:lnSpc>
                <a:spcPct val="100000"/>
              </a:lnSpc>
              <a:spcBef>
                <a:spcPts val="0"/>
              </a:spcBef>
              <a:spcAft>
                <a:spcPts val="0"/>
              </a:spcAft>
              <a:buClrTx/>
              <a:buSzTx/>
              <a:buFontTx/>
              <a:buNone/>
              <a:tabLst/>
              <a:defRPr/>
            </a:pPr>
            <a:fld id="{34378CA6-008A-4B95-87F2-5A5ECC18892C}" type="datetime3">
              <a:rPr kumimoji="0" lang="en-US" sz="1100" b="0" i="0" u="none" strike="noStrike" kern="1200" cap="none" spc="0" normalizeH="0" baseline="0" noProof="0" smtClean="0">
                <a:ln>
                  <a:noFill/>
                </a:ln>
                <a:solidFill>
                  <a:srgbClr val="171A6C"/>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7 May 2025</a:t>
            </a:fld>
            <a:endParaRPr kumimoji="0" lang="en-GB" sz="1400" b="0" i="0" u="none" strike="noStrike" kern="1200" cap="none" spc="0" normalizeH="0" baseline="0" noProof="0" dirty="0">
              <a:ln>
                <a:noFill/>
              </a:ln>
              <a:solidFill>
                <a:srgbClr val="171A6C"/>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222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7622F2-7073-C742-ADBD-2AAE74CFF136}"/>
              </a:ext>
            </a:extLst>
          </p:cNvPr>
          <p:cNvSpPr>
            <a:spLocks noGrp="1"/>
          </p:cNvSpPr>
          <p:nvPr>
            <p:ph type="title"/>
          </p:nvPr>
        </p:nvSpPr>
        <p:spPr>
          <a:xfrm>
            <a:off x="580556" y="972646"/>
            <a:ext cx="7886700" cy="1325563"/>
          </a:xfrm>
        </p:spPr>
        <p:txBody>
          <a:bodyPr/>
          <a:lstStyle/>
          <a:p>
            <a:r>
              <a:rPr lang="en-GB" dirty="0" err="1"/>
              <a:t>eXFlu-innova</a:t>
            </a:r>
            <a:r>
              <a:rPr lang="en-GB" dirty="0"/>
              <a:t> Target</a:t>
            </a:r>
          </a:p>
        </p:txBody>
      </p:sp>
      <p:sp>
        <p:nvSpPr>
          <p:cNvPr id="3" name="Date Placeholder 2">
            <a:extLst>
              <a:ext uri="{FF2B5EF4-FFF2-40B4-BE49-F238E27FC236}">
                <a16:creationId xmlns:a16="http://schemas.microsoft.com/office/drawing/2014/main" id="{2138A858-1C77-EC42-BE9B-563A9407FA19}"/>
              </a:ext>
            </a:extLst>
          </p:cNvPr>
          <p:cNvSpPr>
            <a:spLocks noGrp="1"/>
          </p:cNvSpPr>
          <p:nvPr>
            <p:ph type="dt" sz="half" idx="10"/>
          </p:nvPr>
        </p:nvSpPr>
        <p:spPr/>
        <p:txBody>
          <a:bodyPr/>
          <a:lstStyle/>
          <a:p>
            <a:r>
              <a:rPr lang="it-IT"/>
              <a:t>V.Sola for eXFlu-innova</a:t>
            </a:r>
            <a:endParaRPr lang="en-US"/>
          </a:p>
        </p:txBody>
      </p:sp>
      <p:sp>
        <p:nvSpPr>
          <p:cNvPr id="4" name="Footer Placeholder 3">
            <a:extLst>
              <a:ext uri="{FF2B5EF4-FFF2-40B4-BE49-F238E27FC236}">
                <a16:creationId xmlns:a16="http://schemas.microsoft.com/office/drawing/2014/main" id="{2D71617D-3BF1-C94D-BE22-1A4201DF51A9}"/>
              </a:ext>
            </a:extLst>
          </p:cNvPr>
          <p:cNvSpPr>
            <a:spLocks noGrp="1"/>
          </p:cNvSpPr>
          <p:nvPr>
            <p:ph type="ftr" sz="quarter" idx="11"/>
          </p:nvPr>
        </p:nvSpPr>
        <p:spPr/>
        <p:txBody>
          <a:bodyPr/>
          <a:lstStyle/>
          <a:p>
            <a:r>
              <a:rPr lang="pl-PL"/>
              <a:t>eXFlu-innova @ AIDAinnova Final Annual Meeting</a:t>
            </a:r>
            <a:endParaRPr lang="en-US" dirty="0"/>
          </a:p>
        </p:txBody>
      </p:sp>
      <p:sp>
        <p:nvSpPr>
          <p:cNvPr id="6" name="TextBox 5">
            <a:extLst>
              <a:ext uri="{FF2B5EF4-FFF2-40B4-BE49-F238E27FC236}">
                <a16:creationId xmlns:a16="http://schemas.microsoft.com/office/drawing/2014/main" id="{238BA8EA-7924-184D-9736-A231D59A0B4A}"/>
              </a:ext>
            </a:extLst>
          </p:cNvPr>
          <p:cNvSpPr txBox="1"/>
          <p:nvPr/>
        </p:nvSpPr>
        <p:spPr>
          <a:xfrm>
            <a:off x="864001" y="2072250"/>
            <a:ext cx="7827143" cy="2977738"/>
          </a:xfrm>
          <a:prstGeom prst="rect">
            <a:avLst/>
          </a:prstGeom>
          <a:noFill/>
        </p:spPr>
        <p:txBody>
          <a:bodyPr wrap="none" rtlCol="0">
            <a:spAutoFit/>
          </a:bodyPr>
          <a:lstStyle/>
          <a:p>
            <a:r>
              <a:rPr lang="en-GB" sz="1575" b="1" dirty="0"/>
              <a:t>Goal: Design planar silicon sensors able to work in the fluence range 10</a:t>
            </a:r>
            <a:r>
              <a:rPr lang="en-GB" sz="1575" b="1" baseline="30000" dirty="0"/>
              <a:t>16</a:t>
            </a:r>
            <a:r>
              <a:rPr lang="en-GB" sz="1575" b="1" dirty="0"/>
              <a:t> – 10</a:t>
            </a:r>
            <a:r>
              <a:rPr lang="en-GB" sz="1575" b="1" baseline="30000" dirty="0"/>
              <a:t>17</a:t>
            </a:r>
            <a:r>
              <a:rPr lang="en-GB" sz="1575" b="1" dirty="0"/>
              <a:t> </a:t>
            </a:r>
            <a:r>
              <a:rPr lang="en-GB" sz="1575" b="1" dirty="0" err="1"/>
              <a:t>n</a:t>
            </a:r>
            <a:r>
              <a:rPr lang="en-GB" sz="1575" b="1" baseline="-25000" dirty="0" err="1"/>
              <a:t>eq</a:t>
            </a:r>
            <a:r>
              <a:rPr lang="en-GB" sz="1575" b="1" dirty="0"/>
              <a:t>/cm</a:t>
            </a:r>
            <a:r>
              <a:rPr lang="en-GB" sz="1575" b="1" baseline="30000" dirty="0"/>
              <a:t>2</a:t>
            </a:r>
          </a:p>
          <a:p>
            <a:endParaRPr lang="en-GB" sz="1200" dirty="0"/>
          </a:p>
          <a:p>
            <a:r>
              <a:rPr lang="en-GB" sz="1575" dirty="0"/>
              <a:t>Difficult to operate silicon sensors above 10</a:t>
            </a:r>
            <a:r>
              <a:rPr lang="en-GB" sz="1575" baseline="30000" dirty="0"/>
              <a:t>16</a:t>
            </a:r>
            <a:r>
              <a:rPr lang="en-GB" sz="1575" dirty="0"/>
              <a:t> </a:t>
            </a:r>
            <a:r>
              <a:rPr lang="en-GB" sz="1575" dirty="0" err="1"/>
              <a:t>n</a:t>
            </a:r>
            <a:r>
              <a:rPr lang="en-GB" sz="1575" baseline="-25000" dirty="0" err="1"/>
              <a:t>eq</a:t>
            </a:r>
            <a:r>
              <a:rPr lang="en-GB" sz="1575" dirty="0"/>
              <a:t>/cm</a:t>
            </a:r>
            <a:r>
              <a:rPr lang="en-GB" sz="1575" baseline="30000" dirty="0"/>
              <a:t>2</a:t>
            </a:r>
            <a:r>
              <a:rPr lang="en-GB" sz="1575" dirty="0"/>
              <a:t> due to:</a:t>
            </a:r>
            <a:endParaRPr lang="en-GB" sz="1575" baseline="30000" dirty="0"/>
          </a:p>
          <a:p>
            <a:endParaRPr lang="en-GB" sz="300" dirty="0"/>
          </a:p>
          <a:p>
            <a:r>
              <a:rPr lang="en-GB" sz="1575" dirty="0"/>
              <a:t>–  defects in the silicon lattice structure   </a:t>
            </a:r>
            <a:r>
              <a:rPr lang="en-GB" sz="450" dirty="0"/>
              <a:t> </a:t>
            </a:r>
            <a:r>
              <a:rPr lang="en-GB" sz="1575" dirty="0">
                <a:latin typeface="Arial" panose="020B0604020202020204" pitchFamily="34" charset="0"/>
                <a:cs typeface="Arial" panose="020B0604020202020204" pitchFamily="34" charset="0"/>
              </a:rPr>
              <a:t>→</a:t>
            </a:r>
            <a:r>
              <a:rPr lang="en-GB" sz="1575" dirty="0"/>
              <a:t>  increase of the dark current</a:t>
            </a:r>
          </a:p>
          <a:p>
            <a:endParaRPr lang="en-GB" sz="300" dirty="0"/>
          </a:p>
          <a:p>
            <a:r>
              <a:rPr lang="en-GB" sz="1575" dirty="0"/>
              <a:t>–  trapping of the charge carriers               </a:t>
            </a:r>
            <a:r>
              <a:rPr lang="en-GB" sz="1575" dirty="0">
                <a:latin typeface="Arial" panose="020B0604020202020204" pitchFamily="34" charset="0"/>
                <a:cs typeface="Arial" panose="020B0604020202020204" pitchFamily="34" charset="0"/>
              </a:rPr>
              <a:t>→</a:t>
            </a:r>
            <a:r>
              <a:rPr lang="en-GB" sz="1575" dirty="0"/>
              <a:t>  decrease of the charge collection efficiency</a:t>
            </a:r>
          </a:p>
          <a:p>
            <a:endParaRPr lang="en-GB" sz="300" dirty="0"/>
          </a:p>
          <a:p>
            <a:r>
              <a:rPr lang="en-GB" sz="1575" dirty="0"/>
              <a:t>–  change in the bulk effective doping      </a:t>
            </a:r>
            <a:r>
              <a:rPr lang="en-GB" sz="1125" dirty="0"/>
              <a:t> </a:t>
            </a:r>
            <a:r>
              <a:rPr lang="en-GB" sz="1575" dirty="0">
                <a:latin typeface="Arial" panose="020B0604020202020204" pitchFamily="34" charset="0"/>
                <a:cs typeface="Arial" panose="020B0604020202020204" pitchFamily="34" charset="0"/>
              </a:rPr>
              <a:t>→</a:t>
            </a:r>
            <a:r>
              <a:rPr lang="en-GB" sz="1575" dirty="0"/>
              <a:t>  impossible to fully deplete the sensors</a:t>
            </a:r>
          </a:p>
          <a:p>
            <a:endParaRPr lang="en-GB" sz="1575" dirty="0"/>
          </a:p>
          <a:p>
            <a:r>
              <a:rPr lang="en-GB" sz="1575" dirty="0"/>
              <a:t>The ingredients to overcome the present limits above 10</a:t>
            </a:r>
            <a:r>
              <a:rPr lang="en-GB" sz="1575" baseline="30000" dirty="0"/>
              <a:t>16</a:t>
            </a:r>
            <a:r>
              <a:rPr lang="en-GB" sz="1575" dirty="0"/>
              <a:t> </a:t>
            </a:r>
            <a:r>
              <a:rPr lang="en-GB" sz="1575" dirty="0" err="1"/>
              <a:t>n</a:t>
            </a:r>
            <a:r>
              <a:rPr lang="en-GB" sz="1575" baseline="-25000" dirty="0" err="1"/>
              <a:t>eq</a:t>
            </a:r>
            <a:r>
              <a:rPr lang="en-GB" sz="1575" dirty="0"/>
              <a:t>/cm</a:t>
            </a:r>
            <a:r>
              <a:rPr lang="en-GB" sz="1575" baseline="30000" dirty="0"/>
              <a:t>2</a:t>
            </a:r>
            <a:r>
              <a:rPr lang="en-GB" sz="1575" dirty="0"/>
              <a:t> are:</a:t>
            </a:r>
            <a:endParaRPr lang="en-GB" sz="1575" baseline="30000" dirty="0"/>
          </a:p>
          <a:p>
            <a:endParaRPr lang="en-GB" sz="300" dirty="0"/>
          </a:p>
          <a:p>
            <a:r>
              <a:rPr lang="en-GB" sz="1575" dirty="0"/>
              <a:t>1.  </a:t>
            </a:r>
            <a:r>
              <a:rPr lang="en-GB" sz="1575" b="1" dirty="0">
                <a:solidFill>
                  <a:srgbClr val="C00000"/>
                </a:solidFill>
              </a:rPr>
              <a:t>saturation</a:t>
            </a:r>
            <a:r>
              <a:rPr lang="en-GB" sz="1575" dirty="0">
                <a:solidFill>
                  <a:srgbClr val="C00000"/>
                </a:solidFill>
              </a:rPr>
              <a:t> </a:t>
            </a:r>
            <a:r>
              <a:rPr lang="en-GB" sz="1575" dirty="0"/>
              <a:t>of the radiation damage effects above 5∙10</a:t>
            </a:r>
            <a:r>
              <a:rPr lang="en-GB" sz="1575" baseline="30000" dirty="0"/>
              <a:t>15</a:t>
            </a:r>
            <a:r>
              <a:rPr lang="en-GB" sz="1575" dirty="0"/>
              <a:t> </a:t>
            </a:r>
            <a:r>
              <a:rPr lang="en-GB" sz="1575" dirty="0" err="1"/>
              <a:t>n</a:t>
            </a:r>
            <a:r>
              <a:rPr lang="en-GB" sz="1575" baseline="-25000" dirty="0" err="1"/>
              <a:t>eq</a:t>
            </a:r>
            <a:r>
              <a:rPr lang="en-GB" sz="1575" dirty="0"/>
              <a:t>/cm</a:t>
            </a:r>
            <a:r>
              <a:rPr lang="en-GB" sz="1575" baseline="30000" dirty="0"/>
              <a:t>2</a:t>
            </a:r>
            <a:endParaRPr lang="en-GB" sz="1575" dirty="0"/>
          </a:p>
          <a:p>
            <a:endParaRPr lang="en-GB" sz="300" dirty="0"/>
          </a:p>
          <a:p>
            <a:r>
              <a:rPr lang="en-GB" sz="1575" dirty="0"/>
              <a:t>2.  the use of </a:t>
            </a:r>
            <a:r>
              <a:rPr lang="en-GB" sz="1575" b="1" dirty="0">
                <a:solidFill>
                  <a:srgbClr val="C00000"/>
                </a:solidFill>
              </a:rPr>
              <a:t>thin</a:t>
            </a:r>
            <a:r>
              <a:rPr lang="en-GB" sz="1575" dirty="0">
                <a:solidFill>
                  <a:srgbClr val="C00000"/>
                </a:solidFill>
              </a:rPr>
              <a:t> </a:t>
            </a:r>
            <a:r>
              <a:rPr lang="en-GB" sz="1575" dirty="0"/>
              <a:t>active substrates (15 – 45 </a:t>
            </a:r>
            <a:r>
              <a:rPr lang="en-GB" sz="1575" dirty="0">
                <a:latin typeface="Symbol" pitchFamily="2" charset="2"/>
              </a:rPr>
              <a:t>m</a:t>
            </a:r>
            <a:r>
              <a:rPr lang="en-GB" sz="1575" dirty="0"/>
              <a:t>m) with </a:t>
            </a:r>
            <a:r>
              <a:rPr lang="en-GB" sz="1575" b="1" dirty="0">
                <a:solidFill>
                  <a:srgbClr val="C00000"/>
                </a:solidFill>
              </a:rPr>
              <a:t>internal gain</a:t>
            </a:r>
          </a:p>
          <a:p>
            <a:endParaRPr lang="en-GB" sz="225" dirty="0"/>
          </a:p>
          <a:p>
            <a:r>
              <a:rPr lang="en-GB" sz="1575" dirty="0"/>
              <a:t>3.  </a:t>
            </a:r>
            <a:r>
              <a:rPr lang="en-GB" sz="1575" b="1" dirty="0">
                <a:solidFill>
                  <a:srgbClr val="C00000"/>
                </a:solidFill>
              </a:rPr>
              <a:t>extension</a:t>
            </a:r>
            <a:r>
              <a:rPr lang="en-GB" sz="1575" dirty="0">
                <a:solidFill>
                  <a:srgbClr val="C00000"/>
                </a:solidFill>
              </a:rPr>
              <a:t> </a:t>
            </a:r>
            <a:r>
              <a:rPr lang="en-GB" sz="1575" dirty="0"/>
              <a:t>of the charge carrier multiplication up to 10</a:t>
            </a:r>
            <a:r>
              <a:rPr lang="en-GB" sz="1575" baseline="30000" dirty="0"/>
              <a:t>17</a:t>
            </a:r>
            <a:r>
              <a:rPr lang="en-GB" sz="1575" dirty="0"/>
              <a:t> </a:t>
            </a:r>
            <a:r>
              <a:rPr lang="en-GB" sz="1575" dirty="0" err="1"/>
              <a:t>n</a:t>
            </a:r>
            <a:r>
              <a:rPr lang="en-GB" sz="1575" baseline="-25000" dirty="0" err="1"/>
              <a:t>eq</a:t>
            </a:r>
            <a:r>
              <a:rPr lang="en-GB" sz="1575" dirty="0"/>
              <a:t>/cm</a:t>
            </a:r>
            <a:r>
              <a:rPr lang="en-GB" sz="1575" baseline="30000" dirty="0"/>
              <a:t>2</a:t>
            </a:r>
            <a:r>
              <a:rPr lang="en-GB" sz="1575" dirty="0"/>
              <a:t> </a:t>
            </a:r>
            <a:r>
              <a:rPr lang="en-GB" sz="1575" dirty="0">
                <a:latin typeface="Arial" panose="020B0604020202020204" pitchFamily="34" charset="0"/>
                <a:cs typeface="Arial" panose="020B0604020202020204" pitchFamily="34" charset="0"/>
              </a:rPr>
              <a:t>→</a:t>
            </a:r>
            <a:r>
              <a:rPr lang="en-GB" sz="1575" dirty="0"/>
              <a:t>  </a:t>
            </a:r>
            <a:r>
              <a:rPr lang="en-GB" sz="1650" b="1" dirty="0">
                <a:solidFill>
                  <a:srgbClr val="9437FF"/>
                </a:solidFill>
              </a:rPr>
              <a:t>Compensated LGADs</a:t>
            </a:r>
            <a:endParaRPr lang="en-GB" sz="1650" b="1" baseline="30000" dirty="0">
              <a:solidFill>
                <a:srgbClr val="9437FF"/>
              </a:solidFill>
            </a:endParaRPr>
          </a:p>
        </p:txBody>
      </p:sp>
      <p:sp>
        <p:nvSpPr>
          <p:cNvPr id="7" name="Slide Number Placeholder 6">
            <a:extLst>
              <a:ext uri="{FF2B5EF4-FFF2-40B4-BE49-F238E27FC236}">
                <a16:creationId xmlns:a16="http://schemas.microsoft.com/office/drawing/2014/main" id="{8BB0807C-DAA6-7A33-2AB0-F2BF92229DD7}"/>
              </a:ext>
            </a:extLst>
          </p:cNvPr>
          <p:cNvSpPr>
            <a:spLocks noGrp="1"/>
          </p:cNvSpPr>
          <p:nvPr>
            <p:ph type="sldNum" sz="quarter" idx="12"/>
          </p:nvPr>
        </p:nvSpPr>
        <p:spPr/>
        <p:txBody>
          <a:bodyPr/>
          <a:lstStyle/>
          <a:p>
            <a:fld id="{E17B67F3-5BDA-F349-B3C8-3BF4CEB5BCCB}" type="slidenum">
              <a:rPr lang="en-US" smtClean="0"/>
              <a:t>4</a:t>
            </a:fld>
            <a:endParaRPr lang="en-US"/>
          </a:p>
        </p:txBody>
      </p:sp>
    </p:spTree>
    <p:extLst>
      <p:ext uri="{BB962C8B-B14F-4D97-AF65-F5344CB8AC3E}">
        <p14:creationId xmlns:p14="http://schemas.microsoft.com/office/powerpoint/2010/main" val="1530680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6BBDB286-13E6-E14D-BFCB-EC36629F8B59}"/>
              </a:ext>
            </a:extLst>
          </p:cNvPr>
          <p:cNvSpPr txBox="1"/>
          <p:nvPr/>
        </p:nvSpPr>
        <p:spPr>
          <a:xfrm>
            <a:off x="5670000" y="3098250"/>
            <a:ext cx="3321000" cy="784830"/>
          </a:xfrm>
          <a:prstGeom prst="rect">
            <a:avLst/>
          </a:prstGeom>
          <a:noFill/>
        </p:spPr>
        <p:txBody>
          <a:bodyPr wrap="square" rtlCol="0">
            <a:spAutoFit/>
          </a:bodyPr>
          <a:lstStyle/>
          <a:p>
            <a:pPr algn="ctr" defTabSz="685800"/>
            <a:r>
              <a:rPr lang="en-GB" sz="1500" b="1" dirty="0">
                <a:solidFill>
                  <a:srgbClr val="9437FF"/>
                </a:solidFill>
                <a:latin typeface="Calibri" panose="020F0502020204030204"/>
              </a:rPr>
              <a:t>Use the interplay between acceptor and donor removal to keep a constant gain layer active doping density</a:t>
            </a:r>
          </a:p>
        </p:txBody>
      </p:sp>
      <p:sp>
        <p:nvSpPr>
          <p:cNvPr id="6" name="TextBox 5">
            <a:extLst>
              <a:ext uri="{FF2B5EF4-FFF2-40B4-BE49-F238E27FC236}">
                <a16:creationId xmlns:a16="http://schemas.microsoft.com/office/drawing/2014/main" id="{FD227525-EF1B-8646-9E2C-98358D73F1E0}"/>
              </a:ext>
            </a:extLst>
          </p:cNvPr>
          <p:cNvSpPr txBox="1"/>
          <p:nvPr/>
        </p:nvSpPr>
        <p:spPr>
          <a:xfrm>
            <a:off x="5919730" y="3908250"/>
            <a:ext cx="3074496" cy="1685077"/>
          </a:xfrm>
          <a:prstGeom prst="rect">
            <a:avLst/>
          </a:prstGeom>
          <a:noFill/>
        </p:spPr>
        <p:txBody>
          <a:bodyPr wrap="none" rtlCol="0">
            <a:spAutoFit/>
          </a:bodyPr>
          <a:lstStyle/>
          <a:p>
            <a:pPr algn="just" defTabSz="685800"/>
            <a:r>
              <a:rPr lang="en-GB" sz="1350" dirty="0">
                <a:solidFill>
                  <a:srgbClr val="000000"/>
                </a:solidFill>
                <a:latin typeface="Calibri" panose="020F0502020204030204"/>
              </a:rPr>
              <a:t>Many unknowns:</a:t>
            </a:r>
          </a:p>
          <a:p>
            <a:pPr algn="just" defTabSz="685800"/>
            <a:endParaRPr lang="en-GB" sz="300" dirty="0">
              <a:solidFill>
                <a:srgbClr val="000000"/>
              </a:solidFill>
              <a:latin typeface="Calibri" panose="020F0502020204030204"/>
            </a:endParaRPr>
          </a:p>
          <a:p>
            <a:pPr defTabSz="685800"/>
            <a:r>
              <a:rPr lang="en-GB" sz="1350" dirty="0">
                <a:solidFill>
                  <a:srgbClr val="000000"/>
                </a:solidFill>
                <a:latin typeface="Calibri" panose="020F0502020204030204"/>
              </a:rPr>
              <a:t>▻ donor removal coefficient, </a:t>
            </a:r>
          </a:p>
          <a:p>
            <a:pPr defTabSz="685800"/>
            <a:r>
              <a:rPr lang="en-GB" sz="1350" dirty="0">
                <a:solidFill>
                  <a:srgbClr val="000000"/>
                </a:solidFill>
                <a:latin typeface="Calibri" panose="020F0502020204030204"/>
              </a:rPr>
              <a:t>     from </a:t>
            </a:r>
            <a:r>
              <a:rPr lang="en-GB" sz="1350" dirty="0">
                <a:solidFill>
                  <a:srgbClr val="C00000"/>
                </a:solidFill>
                <a:latin typeface="Calibri" panose="020F0502020204030204"/>
              </a:rPr>
              <a:t>n</a:t>
            </a:r>
            <a:r>
              <a:rPr lang="en-GB" sz="1350" baseline="30000" dirty="0">
                <a:solidFill>
                  <a:srgbClr val="C00000"/>
                </a:solidFill>
                <a:latin typeface="Calibri" panose="020F0502020204030204"/>
              </a:rPr>
              <a:t>+</a:t>
            </a:r>
            <a:r>
              <a:rPr lang="en-GB" sz="1350" dirty="0">
                <a:solidFill>
                  <a:srgbClr val="C00000"/>
                </a:solidFill>
                <a:latin typeface="Calibri" panose="020F0502020204030204"/>
              </a:rPr>
              <a:t>(</a:t>
            </a:r>
            <a:r>
              <a:rPr lang="en-GB" sz="1350" dirty="0">
                <a:solidFill>
                  <a:srgbClr val="C00000"/>
                </a:solidFill>
                <a:latin typeface="Symbol" pitchFamily="2" charset="2"/>
              </a:rPr>
              <a:t>F</a:t>
            </a:r>
            <a:r>
              <a:rPr lang="en-GB" sz="1350" dirty="0">
                <a:solidFill>
                  <a:srgbClr val="C00000"/>
                </a:solidFill>
                <a:latin typeface="Calibri" panose="020F0502020204030204"/>
              </a:rPr>
              <a:t>) = n</a:t>
            </a:r>
            <a:r>
              <a:rPr lang="en-GB" sz="1350" baseline="30000" dirty="0">
                <a:solidFill>
                  <a:srgbClr val="C00000"/>
                </a:solidFill>
                <a:latin typeface="Calibri" panose="020F0502020204030204"/>
              </a:rPr>
              <a:t>+</a:t>
            </a:r>
            <a:r>
              <a:rPr lang="en-GB" sz="1350" dirty="0">
                <a:solidFill>
                  <a:srgbClr val="C00000"/>
                </a:solidFill>
                <a:latin typeface="Calibri" panose="020F0502020204030204"/>
              </a:rPr>
              <a:t>(0)⋅e</a:t>
            </a:r>
            <a:r>
              <a:rPr lang="en-GB" sz="1350" baseline="30000" dirty="0">
                <a:solidFill>
                  <a:srgbClr val="C00000"/>
                </a:solidFill>
                <a:latin typeface="Calibri" panose="020F0502020204030204"/>
              </a:rPr>
              <a:t>-</a:t>
            </a:r>
            <a:r>
              <a:rPr lang="en-GB" sz="1350" baseline="30000" dirty="0" err="1">
                <a:solidFill>
                  <a:srgbClr val="C00000"/>
                </a:solidFill>
                <a:latin typeface="Calibri" panose="020F0502020204030204"/>
              </a:rPr>
              <a:t>c</a:t>
            </a:r>
            <a:r>
              <a:rPr lang="en-GB" sz="900" baseline="30000" dirty="0" err="1">
                <a:solidFill>
                  <a:srgbClr val="C00000"/>
                </a:solidFill>
                <a:latin typeface="Calibri" panose="020F0502020204030204"/>
              </a:rPr>
              <a:t>D</a:t>
            </a:r>
            <a:r>
              <a:rPr lang="en-GB" sz="1350" baseline="30000" dirty="0" err="1">
                <a:solidFill>
                  <a:srgbClr val="C00000"/>
                </a:solidFill>
                <a:latin typeface="Symbol" pitchFamily="2" charset="2"/>
              </a:rPr>
              <a:t>F</a:t>
            </a:r>
            <a:endParaRPr lang="en-GB" sz="1350" baseline="-25000" dirty="0">
              <a:solidFill>
                <a:srgbClr val="C00000"/>
              </a:solidFill>
              <a:latin typeface="Calibri" panose="020F0502020204030204"/>
            </a:endParaRPr>
          </a:p>
          <a:p>
            <a:pPr algn="just" defTabSz="685800"/>
            <a:endParaRPr lang="en-GB" sz="300" dirty="0">
              <a:solidFill>
                <a:srgbClr val="000000"/>
              </a:solidFill>
              <a:latin typeface="Calibri" panose="020F0502020204030204"/>
            </a:endParaRPr>
          </a:p>
          <a:p>
            <a:pPr algn="just" defTabSz="685800"/>
            <a:r>
              <a:rPr lang="en-GB" sz="1350" dirty="0">
                <a:solidFill>
                  <a:srgbClr val="000000"/>
                </a:solidFill>
                <a:latin typeface="Calibri" panose="020F0502020204030204"/>
              </a:rPr>
              <a:t>▻ interplay between donor and acceptor</a:t>
            </a:r>
          </a:p>
          <a:p>
            <a:pPr algn="just" defTabSz="685800"/>
            <a:r>
              <a:rPr lang="en-GB" sz="1350" dirty="0">
                <a:solidFill>
                  <a:srgbClr val="000000"/>
                </a:solidFill>
                <a:latin typeface="Calibri" panose="020F0502020204030204"/>
              </a:rPr>
              <a:t>     removal (</a:t>
            </a:r>
            <a:r>
              <a:rPr lang="en-GB" sz="1350" dirty="0" err="1">
                <a:solidFill>
                  <a:srgbClr val="000000"/>
                </a:solidFill>
                <a:latin typeface="Calibri" panose="020F0502020204030204"/>
              </a:rPr>
              <a:t>c</a:t>
            </a:r>
            <a:r>
              <a:rPr lang="en-GB" sz="1350" baseline="-25000" dirty="0" err="1">
                <a:solidFill>
                  <a:srgbClr val="000000"/>
                </a:solidFill>
                <a:latin typeface="Calibri" panose="020F0502020204030204"/>
              </a:rPr>
              <a:t>D</a:t>
            </a:r>
            <a:r>
              <a:rPr lang="en-GB" sz="1350" dirty="0">
                <a:solidFill>
                  <a:srgbClr val="000000"/>
                </a:solidFill>
                <a:latin typeface="Calibri" panose="020F0502020204030204"/>
              </a:rPr>
              <a:t> vs </a:t>
            </a:r>
            <a:r>
              <a:rPr lang="en-GB" sz="1350" dirty="0" err="1">
                <a:solidFill>
                  <a:srgbClr val="000000"/>
                </a:solidFill>
                <a:latin typeface="Calibri" panose="020F0502020204030204"/>
              </a:rPr>
              <a:t>c</a:t>
            </a:r>
            <a:r>
              <a:rPr lang="en-GB" sz="1350" baseline="-25000" dirty="0" err="1">
                <a:solidFill>
                  <a:srgbClr val="000000"/>
                </a:solidFill>
                <a:latin typeface="Calibri" panose="020F0502020204030204"/>
              </a:rPr>
              <a:t>A</a:t>
            </a:r>
            <a:r>
              <a:rPr lang="en-GB" sz="1350" dirty="0">
                <a:solidFill>
                  <a:srgbClr val="000000"/>
                </a:solidFill>
                <a:latin typeface="Calibri" panose="020F0502020204030204"/>
              </a:rPr>
              <a:t>)</a:t>
            </a:r>
          </a:p>
          <a:p>
            <a:pPr algn="just" defTabSz="685800"/>
            <a:endParaRPr lang="en-GB" sz="300" dirty="0">
              <a:solidFill>
                <a:srgbClr val="000000"/>
              </a:solidFill>
              <a:latin typeface="Calibri" panose="020F0502020204030204"/>
            </a:endParaRPr>
          </a:p>
          <a:p>
            <a:pPr algn="just" defTabSz="685800"/>
            <a:r>
              <a:rPr lang="en-GB" sz="1350" dirty="0">
                <a:solidFill>
                  <a:srgbClr val="000000"/>
                </a:solidFill>
                <a:latin typeface="Calibri" panose="020F0502020204030204"/>
              </a:rPr>
              <a:t>▻ effects of substrate impurities on the </a:t>
            </a:r>
          </a:p>
          <a:p>
            <a:pPr algn="just" defTabSz="685800"/>
            <a:r>
              <a:rPr lang="en-GB" sz="1350" dirty="0">
                <a:solidFill>
                  <a:srgbClr val="000000"/>
                </a:solidFill>
                <a:latin typeface="Calibri" panose="020F0502020204030204"/>
              </a:rPr>
              <a:t>     removal coefficients</a:t>
            </a:r>
          </a:p>
        </p:txBody>
      </p:sp>
      <p:sp>
        <p:nvSpPr>
          <p:cNvPr id="7" name="Date Placeholder 6"/>
          <p:cNvSpPr>
            <a:spLocks noGrp="1"/>
          </p:cNvSpPr>
          <p:nvPr>
            <p:ph type="dt" sz="half" idx="10"/>
          </p:nvPr>
        </p:nvSpPr>
        <p:spPr/>
        <p:txBody>
          <a:bodyPr/>
          <a:lstStyle/>
          <a:p>
            <a:pPr defTabSz="685800"/>
            <a:r>
              <a:rPr lang="it-IT">
                <a:latin typeface="Calibri" panose="020F0502020204030204"/>
              </a:rPr>
              <a:t>R. White for eXFlu-innova</a:t>
            </a:r>
            <a:endParaRPr lang="en-US">
              <a:latin typeface="Calibri" panose="020F0502020204030204"/>
            </a:endParaRPr>
          </a:p>
        </p:txBody>
      </p:sp>
      <p:sp>
        <p:nvSpPr>
          <p:cNvPr id="9" name="Footer Placeholder 8"/>
          <p:cNvSpPr>
            <a:spLocks noGrp="1"/>
          </p:cNvSpPr>
          <p:nvPr>
            <p:ph type="ftr" sz="quarter" idx="11"/>
          </p:nvPr>
        </p:nvSpPr>
        <p:spPr/>
        <p:txBody>
          <a:bodyPr/>
          <a:lstStyle/>
          <a:p>
            <a:pPr defTabSz="685800"/>
            <a:r>
              <a:rPr lang="pt-BR">
                <a:latin typeface="Calibri" panose="020F0502020204030204"/>
              </a:rPr>
              <a:t>eXFlu-innova @ AIDAinnova 3rd Annual Meeting</a:t>
            </a:r>
            <a:endParaRPr lang="en-US" dirty="0">
              <a:latin typeface="Calibri" panose="020F0502020204030204"/>
            </a:endParaRPr>
          </a:p>
        </p:txBody>
      </p:sp>
      <p:sp>
        <p:nvSpPr>
          <p:cNvPr id="11" name="Slide Number Placeholder 10"/>
          <p:cNvSpPr>
            <a:spLocks noGrp="1"/>
          </p:cNvSpPr>
          <p:nvPr>
            <p:ph type="sldNum" sz="quarter" idx="12"/>
          </p:nvPr>
        </p:nvSpPr>
        <p:spPr/>
        <p:txBody>
          <a:bodyPr/>
          <a:lstStyle/>
          <a:p>
            <a:pPr defTabSz="685800"/>
            <a:fld id="{8FF1AB55-3AC0-694D-B235-EE5F70118709}" type="slidenum">
              <a:rPr lang="en-US" dirty="0">
                <a:latin typeface="Calibri" panose="020F0502020204030204"/>
              </a:rPr>
              <a:pPr defTabSz="685800"/>
              <a:t>5</a:t>
            </a:fld>
            <a:endParaRPr lang="en-US" dirty="0">
              <a:latin typeface="Calibri" panose="020F0502020204030204"/>
            </a:endParaRPr>
          </a:p>
        </p:txBody>
      </p:sp>
      <p:grpSp>
        <p:nvGrpSpPr>
          <p:cNvPr id="4" name="Group 3">
            <a:extLst>
              <a:ext uri="{FF2B5EF4-FFF2-40B4-BE49-F238E27FC236}">
                <a16:creationId xmlns:a16="http://schemas.microsoft.com/office/drawing/2014/main" id="{73F3642F-61B6-A907-E75E-C9F0B18E2831}"/>
              </a:ext>
            </a:extLst>
          </p:cNvPr>
          <p:cNvGrpSpPr/>
          <p:nvPr/>
        </p:nvGrpSpPr>
        <p:grpSpPr>
          <a:xfrm>
            <a:off x="213306" y="1802250"/>
            <a:ext cx="3289263" cy="3771750"/>
            <a:chOff x="284407" y="1260000"/>
            <a:chExt cx="4385683" cy="5028999"/>
          </a:xfrm>
        </p:grpSpPr>
        <p:grpSp>
          <p:nvGrpSpPr>
            <p:cNvPr id="10" name="Group 9">
              <a:extLst>
                <a:ext uri="{FF2B5EF4-FFF2-40B4-BE49-F238E27FC236}">
                  <a16:creationId xmlns:a16="http://schemas.microsoft.com/office/drawing/2014/main" id="{AC14EA0C-D2DB-3510-A849-EC5C5C488F50}"/>
                </a:ext>
              </a:extLst>
            </p:cNvPr>
            <p:cNvGrpSpPr/>
            <p:nvPr/>
          </p:nvGrpSpPr>
          <p:grpSpPr>
            <a:xfrm>
              <a:off x="284407" y="1260000"/>
              <a:ext cx="3557073" cy="2490999"/>
              <a:chOff x="284407" y="1260000"/>
              <a:chExt cx="3557073" cy="2490999"/>
            </a:xfrm>
          </p:grpSpPr>
          <p:sp>
            <p:nvSpPr>
              <p:cNvPr id="20" name="TextBox 19">
                <a:extLst>
                  <a:ext uri="{FF2B5EF4-FFF2-40B4-BE49-F238E27FC236}">
                    <a16:creationId xmlns:a16="http://schemas.microsoft.com/office/drawing/2014/main" id="{6FE36B44-6491-688B-3596-4874177BCAAC}"/>
                  </a:ext>
                </a:extLst>
              </p:cNvPr>
              <p:cNvSpPr txBox="1"/>
              <p:nvPr/>
            </p:nvSpPr>
            <p:spPr>
              <a:xfrm>
                <a:off x="432000" y="1260000"/>
                <a:ext cx="3409480" cy="282573"/>
              </a:xfrm>
              <a:prstGeom prst="rect">
                <a:avLst/>
              </a:prstGeom>
              <a:solidFill>
                <a:schemeClr val="bg1"/>
              </a:solidFill>
            </p:spPr>
            <p:txBody>
              <a:bodyPr wrap="none" tIns="13500" bIns="13500" rtlCol="0">
                <a:spAutoFit/>
              </a:bodyPr>
              <a:lstStyle/>
              <a:p>
                <a:pPr defTabSz="685800"/>
                <a:r>
                  <a:rPr lang="en-GB" sz="1200" b="1" dirty="0">
                    <a:solidFill>
                      <a:srgbClr val="0432FF"/>
                    </a:solidFill>
                    <a:latin typeface="Arial" panose="020B0604020202020204" pitchFamily="34" charset="0"/>
                    <a:cs typeface="Arial" panose="020B0604020202020204" pitchFamily="34" charset="0"/>
                  </a:rPr>
                  <a:t>Doping Profile – Standard LGAD</a:t>
                </a:r>
              </a:p>
            </p:txBody>
          </p:sp>
          <p:grpSp>
            <p:nvGrpSpPr>
              <p:cNvPr id="21" name="Group 20">
                <a:extLst>
                  <a:ext uri="{FF2B5EF4-FFF2-40B4-BE49-F238E27FC236}">
                    <a16:creationId xmlns:a16="http://schemas.microsoft.com/office/drawing/2014/main" id="{6149BEA4-A91E-BD34-F9EA-2D1CF237BBD8}"/>
                  </a:ext>
                </a:extLst>
              </p:cNvPr>
              <p:cNvGrpSpPr/>
              <p:nvPr/>
            </p:nvGrpSpPr>
            <p:grpSpPr>
              <a:xfrm>
                <a:off x="284407" y="1584000"/>
                <a:ext cx="3279592" cy="2166999"/>
                <a:chOff x="284407" y="1458000"/>
                <a:chExt cx="3279592" cy="2166999"/>
              </a:xfrm>
            </p:grpSpPr>
            <p:pic>
              <p:nvPicPr>
                <p:cNvPr id="22" name="Picture 21">
                  <a:extLst>
                    <a:ext uri="{FF2B5EF4-FFF2-40B4-BE49-F238E27FC236}">
                      <a16:creationId xmlns:a16="http://schemas.microsoft.com/office/drawing/2014/main" id="{3E185CEA-8601-CED1-A92F-5E0F16E7196F}"/>
                    </a:ext>
                  </a:extLst>
                </p:cNvPr>
                <p:cNvPicPr>
                  <a:picLocks noChangeAspect="1"/>
                </p:cNvPicPr>
                <p:nvPr/>
              </p:nvPicPr>
              <p:blipFill rotWithShape="1">
                <a:blip r:embed="rId2"/>
                <a:srcRect t="8767" b="13118"/>
                <a:stretch/>
              </p:blipFill>
              <p:spPr>
                <a:xfrm>
                  <a:off x="432000" y="1458000"/>
                  <a:ext cx="3131999" cy="1764000"/>
                </a:xfrm>
                <a:prstGeom prst="rect">
                  <a:avLst/>
                </a:prstGeom>
              </p:spPr>
            </p:pic>
            <p:sp>
              <p:nvSpPr>
                <p:cNvPr id="23" name="TextBox 22">
                  <a:extLst>
                    <a:ext uri="{FF2B5EF4-FFF2-40B4-BE49-F238E27FC236}">
                      <a16:creationId xmlns:a16="http://schemas.microsoft.com/office/drawing/2014/main" id="{26F21F33-5559-6231-FFE8-84E4A05ADA76}"/>
                    </a:ext>
                  </a:extLst>
                </p:cNvPr>
                <p:cNvSpPr txBox="1"/>
                <p:nvPr/>
              </p:nvSpPr>
              <p:spPr>
                <a:xfrm rot="16200000">
                  <a:off x="-417297" y="2180612"/>
                  <a:ext cx="1741964" cy="338555"/>
                </a:xfrm>
                <a:prstGeom prst="rect">
                  <a:avLst/>
                </a:prstGeom>
                <a:solidFill>
                  <a:schemeClr val="bg1"/>
                </a:solidFill>
              </p:spPr>
              <p:txBody>
                <a:bodyPr wrap="none" lIns="27000" rIns="27000" rtlCol="0">
                  <a:spAutoFit/>
                </a:bodyPr>
                <a:lstStyle/>
                <a:p>
                  <a:pPr defTabSz="685800"/>
                  <a:r>
                    <a:rPr lang="en-GB" sz="1050" dirty="0">
                      <a:solidFill>
                        <a:srgbClr val="000000"/>
                      </a:solidFill>
                      <a:latin typeface="Arial" panose="020B0604020202020204" pitchFamily="34" charset="0"/>
                      <a:cs typeface="Arial" panose="020B0604020202020204" pitchFamily="34" charset="0"/>
                    </a:rPr>
                    <a:t>Doping Density [</a:t>
                  </a:r>
                  <a:r>
                    <a:rPr lang="en-GB" sz="1050" dirty="0" err="1">
                      <a:solidFill>
                        <a:srgbClr val="000000"/>
                      </a:solidFill>
                      <a:latin typeface="Arial" panose="020B0604020202020204" pitchFamily="34" charset="0"/>
                      <a:cs typeface="Arial" panose="020B0604020202020204" pitchFamily="34" charset="0"/>
                    </a:rPr>
                    <a:t>a.u</a:t>
                  </a:r>
                  <a:r>
                    <a:rPr lang="en-GB" sz="1050" dirty="0">
                      <a:solidFill>
                        <a:srgbClr val="000000"/>
                      </a:solidFill>
                      <a:latin typeface="Arial" panose="020B0604020202020204" pitchFamily="34" charset="0"/>
                      <a:cs typeface="Arial" panose="020B0604020202020204" pitchFamily="34" charset="0"/>
                    </a:rPr>
                    <a:t>.]</a:t>
                  </a:r>
                </a:p>
              </p:txBody>
            </p:sp>
            <p:sp>
              <p:nvSpPr>
                <p:cNvPr id="24" name="TextBox 23">
                  <a:extLst>
                    <a:ext uri="{FF2B5EF4-FFF2-40B4-BE49-F238E27FC236}">
                      <a16:creationId xmlns:a16="http://schemas.microsoft.com/office/drawing/2014/main" id="{7CA0F33A-C4FE-454F-DCF9-729401CBD1B7}"/>
                    </a:ext>
                  </a:extLst>
                </p:cNvPr>
                <p:cNvSpPr txBox="1"/>
                <p:nvPr/>
              </p:nvSpPr>
              <p:spPr>
                <a:xfrm>
                  <a:off x="1584000" y="3348000"/>
                  <a:ext cx="1173825" cy="276999"/>
                </a:xfrm>
                <a:prstGeom prst="rect">
                  <a:avLst/>
                </a:prstGeom>
                <a:solidFill>
                  <a:schemeClr val="bg1"/>
                </a:solidFill>
              </p:spPr>
              <p:txBody>
                <a:bodyPr wrap="none" tIns="0" rtlCol="0">
                  <a:spAutoFit/>
                </a:bodyPr>
                <a:lstStyle/>
                <a:p>
                  <a:pPr defTabSz="685800"/>
                  <a:r>
                    <a:rPr lang="en-GB" sz="1050" dirty="0">
                      <a:solidFill>
                        <a:srgbClr val="000000"/>
                      </a:solidFill>
                      <a:latin typeface="Arial" panose="020B0604020202020204" pitchFamily="34" charset="0"/>
                      <a:cs typeface="Arial" panose="020B0604020202020204" pitchFamily="34" charset="0"/>
                    </a:rPr>
                    <a:t>Depth [</a:t>
                  </a:r>
                  <a:r>
                    <a:rPr lang="en-GB" sz="1050" dirty="0" err="1">
                      <a:solidFill>
                        <a:srgbClr val="000000"/>
                      </a:solidFill>
                      <a:latin typeface="Arial" panose="020B0604020202020204" pitchFamily="34" charset="0"/>
                      <a:cs typeface="Arial" panose="020B0604020202020204" pitchFamily="34" charset="0"/>
                    </a:rPr>
                    <a:t>a.u</a:t>
                  </a:r>
                  <a:r>
                    <a:rPr lang="en-GB" sz="1050" dirty="0">
                      <a:solidFill>
                        <a:srgbClr val="000000"/>
                      </a:solidFill>
                      <a:latin typeface="Arial" panose="020B0604020202020204" pitchFamily="34" charset="0"/>
                      <a:cs typeface="Arial" panose="020B0604020202020204" pitchFamily="34" charset="0"/>
                    </a:rPr>
                    <a:t>.]</a:t>
                  </a:r>
                </a:p>
              </p:txBody>
            </p:sp>
          </p:grpSp>
        </p:grpSp>
        <p:grpSp>
          <p:nvGrpSpPr>
            <p:cNvPr id="12" name="Group 11">
              <a:extLst>
                <a:ext uri="{FF2B5EF4-FFF2-40B4-BE49-F238E27FC236}">
                  <a16:creationId xmlns:a16="http://schemas.microsoft.com/office/drawing/2014/main" id="{131D6E2F-8241-0422-7888-BB3A1F39956A}"/>
                </a:ext>
              </a:extLst>
            </p:cNvPr>
            <p:cNvGrpSpPr/>
            <p:nvPr/>
          </p:nvGrpSpPr>
          <p:grpSpPr>
            <a:xfrm>
              <a:off x="284407" y="4086000"/>
              <a:ext cx="3279592" cy="2202999"/>
              <a:chOff x="284407" y="4086000"/>
              <a:chExt cx="3279592" cy="2202999"/>
            </a:xfrm>
          </p:grpSpPr>
          <p:grpSp>
            <p:nvGrpSpPr>
              <p:cNvPr id="14" name="Group 13">
                <a:extLst>
                  <a:ext uri="{FF2B5EF4-FFF2-40B4-BE49-F238E27FC236}">
                    <a16:creationId xmlns:a16="http://schemas.microsoft.com/office/drawing/2014/main" id="{E4FA0162-C449-44F7-17CF-1B2F52F7DCB9}"/>
                  </a:ext>
                </a:extLst>
              </p:cNvPr>
              <p:cNvGrpSpPr/>
              <p:nvPr/>
            </p:nvGrpSpPr>
            <p:grpSpPr>
              <a:xfrm>
                <a:off x="432000" y="4086000"/>
                <a:ext cx="3131999" cy="1800000"/>
                <a:chOff x="432000" y="4212000"/>
                <a:chExt cx="3131999" cy="1800000"/>
              </a:xfrm>
            </p:grpSpPr>
            <p:pic>
              <p:nvPicPr>
                <p:cNvPr id="17" name="Picture 16">
                  <a:extLst>
                    <a:ext uri="{FF2B5EF4-FFF2-40B4-BE49-F238E27FC236}">
                      <a16:creationId xmlns:a16="http://schemas.microsoft.com/office/drawing/2014/main" id="{22797B45-E175-571E-37A3-E61F85F410C9}"/>
                    </a:ext>
                  </a:extLst>
                </p:cNvPr>
                <p:cNvPicPr>
                  <a:picLocks noChangeAspect="1"/>
                </p:cNvPicPr>
                <p:nvPr/>
              </p:nvPicPr>
              <p:blipFill rotWithShape="1">
                <a:blip r:embed="rId3"/>
                <a:srcRect t="7972" b="12321"/>
                <a:stretch/>
              </p:blipFill>
              <p:spPr>
                <a:xfrm>
                  <a:off x="432000" y="4212000"/>
                  <a:ext cx="3131999" cy="1800000"/>
                </a:xfrm>
                <a:prstGeom prst="rect">
                  <a:avLst/>
                </a:prstGeom>
              </p:spPr>
            </p:pic>
            <p:cxnSp>
              <p:nvCxnSpPr>
                <p:cNvPr id="18" name="Straight Arrow Connector 17">
                  <a:extLst>
                    <a:ext uri="{FF2B5EF4-FFF2-40B4-BE49-F238E27FC236}">
                      <a16:creationId xmlns:a16="http://schemas.microsoft.com/office/drawing/2014/main" id="{01F3DF8C-8570-45FC-1D45-F8578A856A14}"/>
                    </a:ext>
                  </a:extLst>
                </p:cNvPr>
                <p:cNvCxnSpPr/>
                <p:nvPr/>
              </p:nvCxnSpPr>
              <p:spPr>
                <a:xfrm>
                  <a:off x="1958400" y="5669999"/>
                  <a:ext cx="0" cy="237600"/>
                </a:xfrm>
                <a:prstGeom prst="straightConnector1">
                  <a:avLst/>
                </a:prstGeom>
                <a:ln>
                  <a:solidFill>
                    <a:srgbClr val="0432FF"/>
                  </a:solidFill>
                  <a:tailEnd type="triangle" w="sm" len="med"/>
                </a:ln>
              </p:spPr>
              <p:style>
                <a:lnRef idx="1">
                  <a:schemeClr val="accent1"/>
                </a:lnRef>
                <a:fillRef idx="0">
                  <a:schemeClr val="accent1"/>
                </a:fillRef>
                <a:effectRef idx="0">
                  <a:schemeClr val="accent1"/>
                </a:effectRef>
                <a:fontRef idx="minor">
                  <a:schemeClr val="tx1"/>
                </a:fontRef>
              </p:style>
            </p:cxnSp>
          </p:grpSp>
          <p:sp>
            <p:nvSpPr>
              <p:cNvPr id="15" name="TextBox 14">
                <a:extLst>
                  <a:ext uri="{FF2B5EF4-FFF2-40B4-BE49-F238E27FC236}">
                    <a16:creationId xmlns:a16="http://schemas.microsoft.com/office/drawing/2014/main" id="{45226641-8B06-BBF9-0F46-3C212FF5DC7D}"/>
                  </a:ext>
                </a:extLst>
              </p:cNvPr>
              <p:cNvSpPr txBox="1"/>
              <p:nvPr/>
            </p:nvSpPr>
            <p:spPr>
              <a:xfrm>
                <a:off x="1584000" y="6012000"/>
                <a:ext cx="1173825" cy="276999"/>
              </a:xfrm>
              <a:prstGeom prst="rect">
                <a:avLst/>
              </a:prstGeom>
              <a:solidFill>
                <a:schemeClr val="bg1"/>
              </a:solidFill>
            </p:spPr>
            <p:txBody>
              <a:bodyPr wrap="none" tIns="0" rtlCol="0">
                <a:spAutoFit/>
              </a:bodyPr>
              <a:lstStyle/>
              <a:p>
                <a:pPr defTabSz="685800"/>
                <a:r>
                  <a:rPr lang="en-GB" sz="1050" dirty="0">
                    <a:solidFill>
                      <a:srgbClr val="000000"/>
                    </a:solidFill>
                    <a:latin typeface="Arial" panose="020B0604020202020204" pitchFamily="34" charset="0"/>
                    <a:cs typeface="Arial" panose="020B0604020202020204" pitchFamily="34" charset="0"/>
                  </a:rPr>
                  <a:t>Depth [</a:t>
                </a:r>
                <a:r>
                  <a:rPr lang="en-GB" sz="1050" dirty="0" err="1">
                    <a:solidFill>
                      <a:srgbClr val="000000"/>
                    </a:solidFill>
                    <a:latin typeface="Arial" panose="020B0604020202020204" pitchFamily="34" charset="0"/>
                    <a:cs typeface="Arial" panose="020B0604020202020204" pitchFamily="34" charset="0"/>
                  </a:rPr>
                  <a:t>a.u</a:t>
                </a:r>
                <a:r>
                  <a:rPr lang="en-GB" sz="1050" dirty="0">
                    <a:solidFill>
                      <a:srgbClr val="000000"/>
                    </a:solidFill>
                    <a:latin typeface="Arial" panose="020B0604020202020204" pitchFamily="34" charset="0"/>
                    <a:cs typeface="Arial" panose="020B0604020202020204" pitchFamily="34" charset="0"/>
                  </a:rPr>
                  <a:t>.]</a:t>
                </a:r>
              </a:p>
            </p:txBody>
          </p:sp>
          <p:sp>
            <p:nvSpPr>
              <p:cNvPr id="16" name="TextBox 15">
                <a:extLst>
                  <a:ext uri="{FF2B5EF4-FFF2-40B4-BE49-F238E27FC236}">
                    <a16:creationId xmlns:a16="http://schemas.microsoft.com/office/drawing/2014/main" id="{60DF8B01-8388-9640-71BD-F53F9C2F78FB}"/>
                  </a:ext>
                </a:extLst>
              </p:cNvPr>
              <p:cNvSpPr txBox="1"/>
              <p:nvPr/>
            </p:nvSpPr>
            <p:spPr>
              <a:xfrm rot="16200000">
                <a:off x="-417297" y="4844612"/>
                <a:ext cx="1741963" cy="338555"/>
              </a:xfrm>
              <a:prstGeom prst="rect">
                <a:avLst/>
              </a:prstGeom>
              <a:solidFill>
                <a:schemeClr val="bg1"/>
              </a:solidFill>
            </p:spPr>
            <p:txBody>
              <a:bodyPr wrap="none" lIns="27000" rIns="27000" rtlCol="0">
                <a:spAutoFit/>
              </a:bodyPr>
              <a:lstStyle/>
              <a:p>
                <a:pPr defTabSz="685800"/>
                <a:r>
                  <a:rPr lang="en-GB" sz="1050" dirty="0">
                    <a:solidFill>
                      <a:srgbClr val="000000"/>
                    </a:solidFill>
                    <a:latin typeface="Arial" panose="020B0604020202020204" pitchFamily="34" charset="0"/>
                    <a:cs typeface="Arial" panose="020B0604020202020204" pitchFamily="34" charset="0"/>
                  </a:rPr>
                  <a:t>Doping Density [</a:t>
                </a:r>
                <a:r>
                  <a:rPr lang="en-GB" sz="1050" dirty="0" err="1">
                    <a:solidFill>
                      <a:srgbClr val="000000"/>
                    </a:solidFill>
                    <a:latin typeface="Arial" panose="020B0604020202020204" pitchFamily="34" charset="0"/>
                    <a:cs typeface="Arial" panose="020B0604020202020204" pitchFamily="34" charset="0"/>
                  </a:rPr>
                  <a:t>a.u</a:t>
                </a:r>
                <a:r>
                  <a:rPr lang="en-GB" sz="1050" dirty="0">
                    <a:solidFill>
                      <a:srgbClr val="000000"/>
                    </a:solidFill>
                    <a:latin typeface="Arial" panose="020B0604020202020204" pitchFamily="34" charset="0"/>
                    <a:cs typeface="Arial" panose="020B0604020202020204" pitchFamily="34" charset="0"/>
                  </a:rPr>
                  <a:t>.]</a:t>
                </a:r>
              </a:p>
            </p:txBody>
          </p:sp>
        </p:grpSp>
        <p:sp>
          <p:nvSpPr>
            <p:cNvPr id="13" name="Lightning Bolt 12">
              <a:extLst>
                <a:ext uri="{FF2B5EF4-FFF2-40B4-BE49-F238E27FC236}">
                  <a16:creationId xmlns:a16="http://schemas.microsoft.com/office/drawing/2014/main" id="{FA3C15A9-32B4-5B8D-CBCE-1C7A25438EB7}"/>
                </a:ext>
              </a:extLst>
            </p:cNvPr>
            <p:cNvSpPr/>
            <p:nvPr/>
          </p:nvSpPr>
          <p:spPr>
            <a:xfrm rot="1698358">
              <a:off x="1440000" y="3780000"/>
              <a:ext cx="720000" cy="864000"/>
            </a:xfrm>
            <a:prstGeom prst="lightningBolt">
              <a:avLst/>
            </a:prstGeom>
            <a:solidFill>
              <a:srgbClr val="FF7E79"/>
            </a:solidFill>
            <a:ln>
              <a:solidFill>
                <a:srgbClr val="9411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dirty="0">
                <a:solidFill>
                  <a:srgbClr val="FFFFFF"/>
                </a:solidFill>
                <a:latin typeface="Calibri" panose="020F0502020204030204"/>
              </a:endParaRPr>
            </a:p>
          </p:txBody>
        </p:sp>
        <p:sp>
          <p:nvSpPr>
            <p:cNvPr id="5" name="TextBox 4">
              <a:extLst>
                <a:ext uri="{FF2B5EF4-FFF2-40B4-BE49-F238E27FC236}">
                  <a16:creationId xmlns:a16="http://schemas.microsoft.com/office/drawing/2014/main" id="{690AD67A-130A-E225-93C0-7E8DA178E68B}"/>
                </a:ext>
              </a:extLst>
            </p:cNvPr>
            <p:cNvSpPr txBox="1"/>
            <p:nvPr/>
          </p:nvSpPr>
          <p:spPr>
            <a:xfrm>
              <a:off x="3027587" y="3528000"/>
              <a:ext cx="1642503" cy="615553"/>
            </a:xfrm>
            <a:prstGeom prst="rect">
              <a:avLst/>
            </a:prstGeom>
            <a:noFill/>
          </p:spPr>
          <p:txBody>
            <a:bodyPr wrap="none" rtlCol="0">
              <a:spAutoFit/>
            </a:bodyPr>
            <a:lstStyle/>
            <a:p>
              <a:pPr algn="ctr" defTabSz="685800"/>
              <a:r>
                <a:rPr lang="en-GB" sz="1200" dirty="0">
                  <a:solidFill>
                    <a:srgbClr val="C00000"/>
                  </a:solidFill>
                  <a:latin typeface="Calibri" panose="020F0502020204030204"/>
                </a:rPr>
                <a:t>Irradiation</a:t>
              </a:r>
            </a:p>
            <a:p>
              <a:pPr algn="ctr" defTabSz="685800"/>
              <a:r>
                <a:rPr lang="en-GB" sz="1200" dirty="0">
                  <a:solidFill>
                    <a:srgbClr val="C00000"/>
                  </a:solidFill>
                  <a:latin typeface="Symbol" charset="2"/>
                  <a:ea typeface="Symbol" charset="2"/>
                  <a:cs typeface="Symbol" charset="2"/>
                </a:rPr>
                <a:t>F</a:t>
              </a:r>
              <a:r>
                <a:rPr lang="en-GB" sz="1200" dirty="0">
                  <a:solidFill>
                    <a:srgbClr val="C00000"/>
                  </a:solidFill>
                  <a:latin typeface="Calibri" panose="020F0502020204030204"/>
                </a:rPr>
                <a:t> = 1×10</a:t>
              </a:r>
              <a:r>
                <a:rPr lang="en-GB" sz="1200" baseline="30000" dirty="0">
                  <a:solidFill>
                    <a:srgbClr val="C00000"/>
                  </a:solidFill>
                  <a:latin typeface="Calibri" panose="020F0502020204030204"/>
                </a:rPr>
                <a:t>16</a:t>
              </a:r>
              <a:r>
                <a:rPr lang="en-GB" sz="1200" dirty="0">
                  <a:solidFill>
                    <a:srgbClr val="C00000"/>
                  </a:solidFill>
                  <a:latin typeface="Calibri" panose="020F0502020204030204"/>
                </a:rPr>
                <a:t>/cm</a:t>
              </a:r>
              <a:r>
                <a:rPr lang="en-GB" sz="1200" baseline="30000" dirty="0">
                  <a:solidFill>
                    <a:srgbClr val="C00000"/>
                  </a:solidFill>
                  <a:latin typeface="Calibri" panose="020F0502020204030204"/>
                </a:rPr>
                <a:t>2</a:t>
              </a:r>
              <a:r>
                <a:rPr lang="en-GB" sz="1200" dirty="0">
                  <a:solidFill>
                    <a:srgbClr val="C00000"/>
                  </a:solidFill>
                  <a:latin typeface="Calibri" panose="020F0502020204030204"/>
                </a:rPr>
                <a:t>  </a:t>
              </a:r>
            </a:p>
          </p:txBody>
        </p:sp>
      </p:grpSp>
      <p:grpSp>
        <p:nvGrpSpPr>
          <p:cNvPr id="31" name="Group 30">
            <a:extLst>
              <a:ext uri="{FF2B5EF4-FFF2-40B4-BE49-F238E27FC236}">
                <a16:creationId xmlns:a16="http://schemas.microsoft.com/office/drawing/2014/main" id="{7F665776-3710-A555-8292-1E87FFAC9032}"/>
              </a:ext>
            </a:extLst>
          </p:cNvPr>
          <p:cNvGrpSpPr/>
          <p:nvPr/>
        </p:nvGrpSpPr>
        <p:grpSpPr>
          <a:xfrm>
            <a:off x="2916001" y="1816427"/>
            <a:ext cx="2906565" cy="1885833"/>
            <a:chOff x="5508000" y="1260000"/>
            <a:chExt cx="3875420" cy="2514445"/>
          </a:xfrm>
        </p:grpSpPr>
        <p:grpSp>
          <p:nvGrpSpPr>
            <p:cNvPr id="37" name="Group 36">
              <a:extLst>
                <a:ext uri="{FF2B5EF4-FFF2-40B4-BE49-F238E27FC236}">
                  <a16:creationId xmlns:a16="http://schemas.microsoft.com/office/drawing/2014/main" id="{5C836533-F2C6-D3B1-2DCF-466F352312ED}"/>
                </a:ext>
              </a:extLst>
            </p:cNvPr>
            <p:cNvGrpSpPr/>
            <p:nvPr/>
          </p:nvGrpSpPr>
          <p:grpSpPr>
            <a:xfrm>
              <a:off x="5648407" y="1584000"/>
              <a:ext cx="3279592" cy="2190445"/>
              <a:chOff x="5648407" y="1584000"/>
              <a:chExt cx="3279592" cy="2190445"/>
            </a:xfrm>
          </p:grpSpPr>
          <p:pic>
            <p:nvPicPr>
              <p:cNvPr id="39" name="Picture 38">
                <a:extLst>
                  <a:ext uri="{FF2B5EF4-FFF2-40B4-BE49-F238E27FC236}">
                    <a16:creationId xmlns:a16="http://schemas.microsoft.com/office/drawing/2014/main" id="{B6010578-C583-3F30-9D04-ACAC7387BA1C}"/>
                  </a:ext>
                </a:extLst>
              </p:cNvPr>
              <p:cNvPicPr>
                <a:picLocks noChangeAspect="1"/>
              </p:cNvPicPr>
              <p:nvPr/>
            </p:nvPicPr>
            <p:blipFill rotWithShape="1">
              <a:blip r:embed="rId4"/>
              <a:srcRect t="8753" b="13262"/>
              <a:stretch/>
            </p:blipFill>
            <p:spPr>
              <a:xfrm>
                <a:off x="5796000" y="1584000"/>
                <a:ext cx="3131999" cy="1764000"/>
              </a:xfrm>
              <a:prstGeom prst="rect">
                <a:avLst/>
              </a:prstGeom>
            </p:spPr>
          </p:pic>
          <p:sp>
            <p:nvSpPr>
              <p:cNvPr id="40" name="TextBox 39">
                <a:extLst>
                  <a:ext uri="{FF2B5EF4-FFF2-40B4-BE49-F238E27FC236}">
                    <a16:creationId xmlns:a16="http://schemas.microsoft.com/office/drawing/2014/main" id="{15D2ECD4-932F-7F75-5FC5-069ED2720E78}"/>
                  </a:ext>
                </a:extLst>
              </p:cNvPr>
              <p:cNvSpPr txBox="1"/>
              <p:nvPr/>
            </p:nvSpPr>
            <p:spPr>
              <a:xfrm rot="16200000">
                <a:off x="4946703" y="2306611"/>
                <a:ext cx="1741964" cy="338555"/>
              </a:xfrm>
              <a:prstGeom prst="rect">
                <a:avLst/>
              </a:prstGeom>
              <a:solidFill>
                <a:schemeClr val="bg1"/>
              </a:solidFill>
            </p:spPr>
            <p:txBody>
              <a:bodyPr wrap="none" lIns="27000" rIns="27000" rtlCol="0">
                <a:spAutoFit/>
              </a:bodyPr>
              <a:lstStyle/>
              <a:p>
                <a:pPr defTabSz="685800"/>
                <a:r>
                  <a:rPr lang="en-GB" sz="1050" dirty="0">
                    <a:solidFill>
                      <a:srgbClr val="000000"/>
                    </a:solidFill>
                    <a:latin typeface="Arial" panose="020B0604020202020204" pitchFamily="34" charset="0"/>
                    <a:cs typeface="Arial" panose="020B0604020202020204" pitchFamily="34" charset="0"/>
                  </a:rPr>
                  <a:t>Doping Density [</a:t>
                </a:r>
                <a:r>
                  <a:rPr lang="en-GB" sz="1050" dirty="0" err="1">
                    <a:solidFill>
                      <a:srgbClr val="000000"/>
                    </a:solidFill>
                    <a:latin typeface="Arial" panose="020B0604020202020204" pitchFamily="34" charset="0"/>
                    <a:cs typeface="Arial" panose="020B0604020202020204" pitchFamily="34" charset="0"/>
                  </a:rPr>
                  <a:t>a.u</a:t>
                </a:r>
                <a:r>
                  <a:rPr lang="en-GB" sz="1050" dirty="0">
                    <a:solidFill>
                      <a:srgbClr val="000000"/>
                    </a:solidFill>
                    <a:latin typeface="Arial" panose="020B0604020202020204" pitchFamily="34" charset="0"/>
                    <a:cs typeface="Arial" panose="020B0604020202020204" pitchFamily="34" charset="0"/>
                  </a:rPr>
                  <a:t>.]</a:t>
                </a:r>
              </a:p>
            </p:txBody>
          </p:sp>
          <p:sp>
            <p:nvSpPr>
              <p:cNvPr id="41" name="TextBox 40">
                <a:extLst>
                  <a:ext uri="{FF2B5EF4-FFF2-40B4-BE49-F238E27FC236}">
                    <a16:creationId xmlns:a16="http://schemas.microsoft.com/office/drawing/2014/main" id="{CE9B4E5D-A36F-6F89-BF19-366F153FCE17}"/>
                  </a:ext>
                </a:extLst>
              </p:cNvPr>
              <p:cNvSpPr txBox="1"/>
              <p:nvPr/>
            </p:nvSpPr>
            <p:spPr>
              <a:xfrm>
                <a:off x="6948000" y="3497446"/>
                <a:ext cx="1173825" cy="276999"/>
              </a:xfrm>
              <a:prstGeom prst="rect">
                <a:avLst/>
              </a:prstGeom>
              <a:solidFill>
                <a:schemeClr val="bg1"/>
              </a:solidFill>
            </p:spPr>
            <p:txBody>
              <a:bodyPr wrap="none" tIns="0" rtlCol="0">
                <a:spAutoFit/>
              </a:bodyPr>
              <a:lstStyle/>
              <a:p>
                <a:pPr defTabSz="685800"/>
                <a:r>
                  <a:rPr lang="en-GB" sz="1050" dirty="0">
                    <a:solidFill>
                      <a:srgbClr val="000000"/>
                    </a:solidFill>
                    <a:latin typeface="Arial" panose="020B0604020202020204" pitchFamily="34" charset="0"/>
                    <a:cs typeface="Arial" panose="020B0604020202020204" pitchFamily="34" charset="0"/>
                  </a:rPr>
                  <a:t>Depth [</a:t>
                </a:r>
                <a:r>
                  <a:rPr lang="en-GB" sz="1050" dirty="0" err="1">
                    <a:solidFill>
                      <a:srgbClr val="000000"/>
                    </a:solidFill>
                    <a:latin typeface="Arial" panose="020B0604020202020204" pitchFamily="34" charset="0"/>
                    <a:cs typeface="Arial" panose="020B0604020202020204" pitchFamily="34" charset="0"/>
                  </a:rPr>
                  <a:t>a.u</a:t>
                </a:r>
                <a:r>
                  <a:rPr lang="en-GB" sz="1050" dirty="0">
                    <a:solidFill>
                      <a:srgbClr val="000000"/>
                    </a:solidFill>
                    <a:latin typeface="Arial" panose="020B0604020202020204" pitchFamily="34" charset="0"/>
                    <a:cs typeface="Arial" panose="020B0604020202020204" pitchFamily="34" charset="0"/>
                  </a:rPr>
                  <a:t>.]</a:t>
                </a:r>
              </a:p>
            </p:txBody>
          </p:sp>
        </p:grpSp>
        <p:sp>
          <p:nvSpPr>
            <p:cNvPr id="38" name="TextBox 37">
              <a:extLst>
                <a:ext uri="{FF2B5EF4-FFF2-40B4-BE49-F238E27FC236}">
                  <a16:creationId xmlns:a16="http://schemas.microsoft.com/office/drawing/2014/main" id="{48E6A36A-7AE4-FEAC-E28A-6A2200003939}"/>
                </a:ext>
              </a:extLst>
            </p:cNvPr>
            <p:cNvSpPr txBox="1"/>
            <p:nvPr/>
          </p:nvSpPr>
          <p:spPr>
            <a:xfrm>
              <a:off x="5508000" y="1260000"/>
              <a:ext cx="3875420" cy="282573"/>
            </a:xfrm>
            <a:prstGeom prst="rect">
              <a:avLst/>
            </a:prstGeom>
            <a:solidFill>
              <a:schemeClr val="bg1"/>
            </a:solidFill>
          </p:spPr>
          <p:txBody>
            <a:bodyPr wrap="none" tIns="13500" bIns="13500" rtlCol="0">
              <a:spAutoFit/>
            </a:bodyPr>
            <a:lstStyle/>
            <a:p>
              <a:pPr defTabSz="685800"/>
              <a:r>
                <a:rPr lang="en-GB" sz="1200" b="1" dirty="0">
                  <a:solidFill>
                    <a:srgbClr val="9437FF"/>
                  </a:solidFill>
                  <a:latin typeface="Arial" panose="020B0604020202020204" pitchFamily="34" charset="0"/>
                  <a:cs typeface="Arial" panose="020B0604020202020204" pitchFamily="34" charset="0"/>
                </a:rPr>
                <a:t>Doping Profile – Compensated LGAD</a:t>
              </a:r>
            </a:p>
          </p:txBody>
        </p:sp>
      </p:grpSp>
      <p:grpSp>
        <p:nvGrpSpPr>
          <p:cNvPr id="32" name="Group 31">
            <a:extLst>
              <a:ext uri="{FF2B5EF4-FFF2-40B4-BE49-F238E27FC236}">
                <a16:creationId xmlns:a16="http://schemas.microsoft.com/office/drawing/2014/main" id="{B9EB1178-633E-B296-9B51-78E7D74BCE06}"/>
              </a:ext>
            </a:extLst>
          </p:cNvPr>
          <p:cNvGrpSpPr/>
          <p:nvPr/>
        </p:nvGrpSpPr>
        <p:grpSpPr>
          <a:xfrm>
            <a:off x="3021305" y="3921751"/>
            <a:ext cx="2459694" cy="1652250"/>
            <a:chOff x="5648407" y="4086000"/>
            <a:chExt cx="3279592" cy="2202999"/>
          </a:xfrm>
        </p:grpSpPr>
        <p:pic>
          <p:nvPicPr>
            <p:cNvPr id="34" name="Picture 33">
              <a:extLst>
                <a:ext uri="{FF2B5EF4-FFF2-40B4-BE49-F238E27FC236}">
                  <a16:creationId xmlns:a16="http://schemas.microsoft.com/office/drawing/2014/main" id="{1155CBCD-ADC0-9288-AF70-DFDB43A9696F}"/>
                </a:ext>
              </a:extLst>
            </p:cNvPr>
            <p:cNvPicPr>
              <a:picLocks noChangeAspect="1"/>
            </p:cNvPicPr>
            <p:nvPr/>
          </p:nvPicPr>
          <p:blipFill rotWithShape="1">
            <a:blip r:embed="rId5"/>
            <a:srcRect t="7960" b="12464"/>
            <a:stretch/>
          </p:blipFill>
          <p:spPr>
            <a:xfrm>
              <a:off x="5796000" y="4086000"/>
              <a:ext cx="3131999" cy="1800000"/>
            </a:xfrm>
            <a:prstGeom prst="rect">
              <a:avLst/>
            </a:prstGeom>
          </p:spPr>
        </p:pic>
        <p:sp>
          <p:nvSpPr>
            <p:cNvPr id="35" name="TextBox 34">
              <a:extLst>
                <a:ext uri="{FF2B5EF4-FFF2-40B4-BE49-F238E27FC236}">
                  <a16:creationId xmlns:a16="http://schemas.microsoft.com/office/drawing/2014/main" id="{8C282C94-9EEF-9A16-FF6B-0EDA143A2AD1}"/>
                </a:ext>
              </a:extLst>
            </p:cNvPr>
            <p:cNvSpPr txBox="1"/>
            <p:nvPr/>
          </p:nvSpPr>
          <p:spPr>
            <a:xfrm rot="16200000">
              <a:off x="4946703" y="4844612"/>
              <a:ext cx="1741964" cy="338555"/>
            </a:xfrm>
            <a:prstGeom prst="rect">
              <a:avLst/>
            </a:prstGeom>
            <a:solidFill>
              <a:schemeClr val="bg1"/>
            </a:solidFill>
          </p:spPr>
          <p:txBody>
            <a:bodyPr wrap="none" lIns="27000" rIns="27000" rtlCol="0">
              <a:spAutoFit/>
            </a:bodyPr>
            <a:lstStyle/>
            <a:p>
              <a:pPr defTabSz="685800"/>
              <a:r>
                <a:rPr lang="en-GB" sz="1050" dirty="0">
                  <a:solidFill>
                    <a:srgbClr val="000000"/>
                  </a:solidFill>
                  <a:latin typeface="Arial" panose="020B0604020202020204" pitchFamily="34" charset="0"/>
                  <a:cs typeface="Arial" panose="020B0604020202020204" pitchFamily="34" charset="0"/>
                </a:rPr>
                <a:t>Doping Density [</a:t>
              </a:r>
              <a:r>
                <a:rPr lang="en-GB" sz="1050" dirty="0" err="1">
                  <a:solidFill>
                    <a:srgbClr val="000000"/>
                  </a:solidFill>
                  <a:latin typeface="Arial" panose="020B0604020202020204" pitchFamily="34" charset="0"/>
                  <a:cs typeface="Arial" panose="020B0604020202020204" pitchFamily="34" charset="0"/>
                </a:rPr>
                <a:t>a.u</a:t>
              </a:r>
              <a:r>
                <a:rPr lang="en-GB" sz="1050" dirty="0">
                  <a:solidFill>
                    <a:srgbClr val="000000"/>
                  </a:solidFill>
                  <a:latin typeface="Arial" panose="020B0604020202020204" pitchFamily="34" charset="0"/>
                  <a:cs typeface="Arial" panose="020B0604020202020204" pitchFamily="34" charset="0"/>
                </a:rPr>
                <a:t>.]</a:t>
              </a:r>
            </a:p>
          </p:txBody>
        </p:sp>
        <p:sp>
          <p:nvSpPr>
            <p:cNvPr id="36" name="TextBox 35">
              <a:extLst>
                <a:ext uri="{FF2B5EF4-FFF2-40B4-BE49-F238E27FC236}">
                  <a16:creationId xmlns:a16="http://schemas.microsoft.com/office/drawing/2014/main" id="{ABF24F85-9AFF-FD24-225E-26EDF229EDEC}"/>
                </a:ext>
              </a:extLst>
            </p:cNvPr>
            <p:cNvSpPr txBox="1"/>
            <p:nvPr/>
          </p:nvSpPr>
          <p:spPr>
            <a:xfrm>
              <a:off x="6948000" y="6012000"/>
              <a:ext cx="1173825" cy="276999"/>
            </a:xfrm>
            <a:prstGeom prst="rect">
              <a:avLst/>
            </a:prstGeom>
            <a:solidFill>
              <a:schemeClr val="bg1"/>
            </a:solidFill>
          </p:spPr>
          <p:txBody>
            <a:bodyPr wrap="none" tIns="0" rtlCol="0">
              <a:spAutoFit/>
            </a:bodyPr>
            <a:lstStyle/>
            <a:p>
              <a:pPr defTabSz="685800"/>
              <a:r>
                <a:rPr lang="en-GB" sz="1050" dirty="0">
                  <a:solidFill>
                    <a:srgbClr val="000000"/>
                  </a:solidFill>
                  <a:latin typeface="Arial" panose="020B0604020202020204" pitchFamily="34" charset="0"/>
                  <a:cs typeface="Arial" panose="020B0604020202020204" pitchFamily="34" charset="0"/>
                </a:rPr>
                <a:t>Depth [</a:t>
              </a:r>
              <a:r>
                <a:rPr lang="en-GB" sz="1050" dirty="0" err="1">
                  <a:solidFill>
                    <a:srgbClr val="000000"/>
                  </a:solidFill>
                  <a:latin typeface="Arial" panose="020B0604020202020204" pitchFamily="34" charset="0"/>
                  <a:cs typeface="Arial" panose="020B0604020202020204" pitchFamily="34" charset="0"/>
                </a:rPr>
                <a:t>a.u</a:t>
              </a:r>
              <a:r>
                <a:rPr lang="en-GB" sz="1050" dirty="0">
                  <a:solidFill>
                    <a:srgbClr val="000000"/>
                  </a:solidFill>
                  <a:latin typeface="Arial" panose="020B0604020202020204" pitchFamily="34" charset="0"/>
                  <a:cs typeface="Arial" panose="020B0604020202020204" pitchFamily="34" charset="0"/>
                </a:rPr>
                <a:t>.]</a:t>
              </a:r>
            </a:p>
          </p:txBody>
        </p:sp>
      </p:grpSp>
      <p:sp>
        <p:nvSpPr>
          <p:cNvPr id="33" name="Lightning Bolt 32">
            <a:extLst>
              <a:ext uri="{FF2B5EF4-FFF2-40B4-BE49-F238E27FC236}">
                <a16:creationId xmlns:a16="http://schemas.microsoft.com/office/drawing/2014/main" id="{24AA9EE4-3F7C-490E-A07F-778ADB927CC5}"/>
              </a:ext>
            </a:extLst>
          </p:cNvPr>
          <p:cNvSpPr/>
          <p:nvPr/>
        </p:nvSpPr>
        <p:spPr>
          <a:xfrm rot="1698358">
            <a:off x="3888000" y="3692250"/>
            <a:ext cx="540000" cy="648000"/>
          </a:xfrm>
          <a:prstGeom prst="lightningBolt">
            <a:avLst/>
          </a:prstGeom>
          <a:solidFill>
            <a:srgbClr val="FF7E79"/>
          </a:solidFill>
          <a:ln>
            <a:solidFill>
              <a:srgbClr val="9411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latin typeface="Calibri" panose="020F0502020204030204"/>
            </a:endParaRPr>
          </a:p>
        </p:txBody>
      </p:sp>
      <p:grpSp>
        <p:nvGrpSpPr>
          <p:cNvPr id="44" name="Group 43">
            <a:extLst>
              <a:ext uri="{FF2B5EF4-FFF2-40B4-BE49-F238E27FC236}">
                <a16:creationId xmlns:a16="http://schemas.microsoft.com/office/drawing/2014/main" id="{5CD4C218-AE65-37E5-CF92-B8CE5AAD7584}"/>
              </a:ext>
            </a:extLst>
          </p:cNvPr>
          <p:cNvGrpSpPr/>
          <p:nvPr/>
        </p:nvGrpSpPr>
        <p:grpSpPr>
          <a:xfrm>
            <a:off x="6600870" y="1775251"/>
            <a:ext cx="1426802" cy="1329999"/>
            <a:chOff x="8052460" y="1494000"/>
            <a:chExt cx="1902402" cy="1773332"/>
          </a:xfrm>
        </p:grpSpPr>
        <p:grpSp>
          <p:nvGrpSpPr>
            <p:cNvPr id="30" name="Group 29">
              <a:extLst>
                <a:ext uri="{FF2B5EF4-FFF2-40B4-BE49-F238E27FC236}">
                  <a16:creationId xmlns:a16="http://schemas.microsoft.com/office/drawing/2014/main" id="{3C87FD04-6D3A-EF1E-0814-422D373097FF}"/>
                </a:ext>
              </a:extLst>
            </p:cNvPr>
            <p:cNvGrpSpPr/>
            <p:nvPr/>
          </p:nvGrpSpPr>
          <p:grpSpPr>
            <a:xfrm>
              <a:off x="8052460" y="1494000"/>
              <a:ext cx="1902402" cy="1773332"/>
              <a:chOff x="4462060" y="1368000"/>
              <a:chExt cx="1902402" cy="1773332"/>
            </a:xfrm>
          </p:grpSpPr>
          <p:pic>
            <p:nvPicPr>
              <p:cNvPr id="42" name="Picture 41">
                <a:extLst>
                  <a:ext uri="{FF2B5EF4-FFF2-40B4-BE49-F238E27FC236}">
                    <a16:creationId xmlns:a16="http://schemas.microsoft.com/office/drawing/2014/main" id="{1735B5FD-2DAE-FD32-C7B7-BF1BBDC95191}"/>
                  </a:ext>
                </a:extLst>
              </p:cNvPr>
              <p:cNvPicPr>
                <a:picLocks noChangeAspect="1"/>
              </p:cNvPicPr>
              <p:nvPr/>
            </p:nvPicPr>
            <p:blipFill>
              <a:blip r:embed="rId6"/>
              <a:stretch>
                <a:fillRect/>
              </a:stretch>
            </p:blipFill>
            <p:spPr>
              <a:xfrm>
                <a:off x="4500000" y="1368000"/>
                <a:ext cx="1763721" cy="1440000"/>
              </a:xfrm>
              <a:prstGeom prst="rect">
                <a:avLst/>
              </a:prstGeom>
            </p:spPr>
          </p:pic>
          <p:sp>
            <p:nvSpPr>
              <p:cNvPr id="43" name="TextBox 42">
                <a:extLst>
                  <a:ext uri="{FF2B5EF4-FFF2-40B4-BE49-F238E27FC236}">
                    <a16:creationId xmlns:a16="http://schemas.microsoft.com/office/drawing/2014/main" id="{B97FEBB0-ABF8-19CD-350F-7420085AAABE}"/>
                  </a:ext>
                </a:extLst>
              </p:cNvPr>
              <p:cNvSpPr txBox="1"/>
              <p:nvPr/>
            </p:nvSpPr>
            <p:spPr>
              <a:xfrm>
                <a:off x="4462060" y="2772000"/>
                <a:ext cx="1902402" cy="369332"/>
              </a:xfrm>
              <a:prstGeom prst="rect">
                <a:avLst/>
              </a:prstGeom>
              <a:noFill/>
            </p:spPr>
            <p:txBody>
              <a:bodyPr wrap="none" rtlCol="0">
                <a:spAutoFit/>
              </a:bodyPr>
              <a:lstStyle/>
              <a:p>
                <a:pPr algn="ctr" defTabSz="685800"/>
                <a:r>
                  <a:rPr lang="en-GB" sz="1200" dirty="0">
                    <a:solidFill>
                      <a:srgbClr val="9437FF"/>
                    </a:solidFill>
                    <a:latin typeface="Calibri" panose="020F0502020204030204"/>
                  </a:rPr>
                  <a:t>Compensated LGAD</a:t>
                </a:r>
              </a:p>
            </p:txBody>
          </p:sp>
        </p:grpSp>
        <p:grpSp>
          <p:nvGrpSpPr>
            <p:cNvPr id="27" name="Group 26">
              <a:extLst>
                <a:ext uri="{FF2B5EF4-FFF2-40B4-BE49-F238E27FC236}">
                  <a16:creationId xmlns:a16="http://schemas.microsoft.com/office/drawing/2014/main" id="{2ADCCDDD-5FD5-974A-851D-0033D170054A}"/>
                </a:ext>
              </a:extLst>
            </p:cNvPr>
            <p:cNvGrpSpPr/>
            <p:nvPr/>
          </p:nvGrpSpPr>
          <p:grpSpPr>
            <a:xfrm>
              <a:off x="8215200" y="1782000"/>
              <a:ext cx="1512000" cy="64800"/>
              <a:chOff x="8035200" y="1656000"/>
              <a:chExt cx="1512000" cy="64800"/>
            </a:xfrm>
          </p:grpSpPr>
          <p:sp>
            <p:nvSpPr>
              <p:cNvPr id="28" name="Rectangle 27">
                <a:extLst>
                  <a:ext uri="{FF2B5EF4-FFF2-40B4-BE49-F238E27FC236}">
                    <a16:creationId xmlns:a16="http://schemas.microsoft.com/office/drawing/2014/main" id="{5B5A1A30-5B43-0AF1-2F20-5712AC42A1F3}"/>
                  </a:ext>
                </a:extLst>
              </p:cNvPr>
              <p:cNvSpPr/>
              <p:nvPr/>
            </p:nvSpPr>
            <p:spPr>
              <a:xfrm>
                <a:off x="8035200" y="1656000"/>
                <a:ext cx="1512000" cy="64800"/>
              </a:xfrm>
              <a:prstGeom prst="rect">
                <a:avLst/>
              </a:prstGeom>
              <a:noFill/>
              <a:ln w="19050">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latin typeface="Calibri" panose="020F0502020204030204"/>
                </a:endParaRPr>
              </a:p>
            </p:txBody>
          </p:sp>
          <p:sp>
            <p:nvSpPr>
              <p:cNvPr id="29" name="Rectangle 28">
                <a:extLst>
                  <a:ext uri="{FF2B5EF4-FFF2-40B4-BE49-F238E27FC236}">
                    <a16:creationId xmlns:a16="http://schemas.microsoft.com/office/drawing/2014/main" id="{D5254FFF-F6FD-1F03-6F3C-1B355C647F67}"/>
                  </a:ext>
                </a:extLst>
              </p:cNvPr>
              <p:cNvSpPr/>
              <p:nvPr/>
            </p:nvSpPr>
            <p:spPr>
              <a:xfrm>
                <a:off x="8046000" y="1670400"/>
                <a:ext cx="1483200" cy="39600"/>
              </a:xfrm>
              <a:prstGeom prst="rect">
                <a:avLst/>
              </a:pr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GB" sz="1350">
                  <a:solidFill>
                    <a:srgbClr val="FFFFFF"/>
                  </a:solidFill>
                  <a:latin typeface="Calibri" panose="020F0502020204030204"/>
                </a:endParaRPr>
              </a:p>
            </p:txBody>
          </p:sp>
        </p:grpSp>
      </p:grpSp>
      <p:grpSp>
        <p:nvGrpSpPr>
          <p:cNvPr id="3" name="Group 2">
            <a:extLst>
              <a:ext uri="{FF2B5EF4-FFF2-40B4-BE49-F238E27FC236}">
                <a16:creationId xmlns:a16="http://schemas.microsoft.com/office/drawing/2014/main" id="{F18865F3-F21C-8AA1-49A4-3D0031A2832F}"/>
              </a:ext>
            </a:extLst>
          </p:cNvPr>
          <p:cNvGrpSpPr/>
          <p:nvPr/>
        </p:nvGrpSpPr>
        <p:grpSpPr>
          <a:xfrm>
            <a:off x="1020600" y="3146202"/>
            <a:ext cx="864000" cy="143749"/>
            <a:chOff x="1360800" y="3051935"/>
            <a:chExt cx="1152000" cy="191665"/>
          </a:xfrm>
        </p:grpSpPr>
        <p:cxnSp>
          <p:nvCxnSpPr>
            <p:cNvPr id="19" name="Straight Connector 18">
              <a:extLst>
                <a:ext uri="{FF2B5EF4-FFF2-40B4-BE49-F238E27FC236}">
                  <a16:creationId xmlns:a16="http://schemas.microsoft.com/office/drawing/2014/main" id="{96A8F362-4F28-8B1C-3B02-CA025514883F}"/>
                </a:ext>
              </a:extLst>
            </p:cNvPr>
            <p:cNvCxnSpPr>
              <a:cxnSpLocks/>
            </p:cNvCxnSpPr>
            <p:nvPr/>
          </p:nvCxnSpPr>
          <p:spPr>
            <a:xfrm>
              <a:off x="1771200" y="3051935"/>
              <a:ext cx="342000" cy="0"/>
            </a:xfrm>
            <a:prstGeom prst="line">
              <a:avLst/>
            </a:prstGeom>
            <a:ln w="25400">
              <a:solidFill>
                <a:srgbClr val="0432FF">
                  <a:alpha val="50000"/>
                </a:srgb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D4AEC4E-3B6D-962E-2414-112589767679}"/>
                </a:ext>
              </a:extLst>
            </p:cNvPr>
            <p:cNvCxnSpPr>
              <a:cxnSpLocks/>
            </p:cNvCxnSpPr>
            <p:nvPr/>
          </p:nvCxnSpPr>
          <p:spPr>
            <a:xfrm>
              <a:off x="1674000" y="3099600"/>
              <a:ext cx="522000" cy="0"/>
            </a:xfrm>
            <a:prstGeom prst="line">
              <a:avLst/>
            </a:prstGeom>
            <a:ln w="25400">
              <a:solidFill>
                <a:srgbClr val="0432FF">
                  <a:alpha val="50000"/>
                </a:srgb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8385E08E-D6E5-D7CB-A6EE-621926660DBF}"/>
                </a:ext>
              </a:extLst>
            </p:cNvPr>
            <p:cNvCxnSpPr>
              <a:cxnSpLocks/>
            </p:cNvCxnSpPr>
            <p:nvPr/>
          </p:nvCxnSpPr>
          <p:spPr>
            <a:xfrm>
              <a:off x="1584000" y="3149884"/>
              <a:ext cx="698400" cy="0"/>
            </a:xfrm>
            <a:prstGeom prst="line">
              <a:avLst/>
            </a:prstGeom>
            <a:ln w="25400">
              <a:solidFill>
                <a:srgbClr val="0432FF">
                  <a:alpha val="50000"/>
                </a:srgb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7B707B39-093B-C476-7F19-5327F29B0735}"/>
                </a:ext>
              </a:extLst>
            </p:cNvPr>
            <p:cNvCxnSpPr>
              <a:cxnSpLocks/>
            </p:cNvCxnSpPr>
            <p:nvPr/>
          </p:nvCxnSpPr>
          <p:spPr>
            <a:xfrm>
              <a:off x="1476000" y="3198050"/>
              <a:ext cx="907200" cy="0"/>
            </a:xfrm>
            <a:prstGeom prst="line">
              <a:avLst/>
            </a:prstGeom>
            <a:ln w="25400">
              <a:solidFill>
                <a:srgbClr val="0432FF">
                  <a:alpha val="50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59B72FF1-B463-ACEB-0ED9-8AC64EB378E2}"/>
                </a:ext>
              </a:extLst>
            </p:cNvPr>
            <p:cNvCxnSpPr>
              <a:cxnSpLocks/>
            </p:cNvCxnSpPr>
            <p:nvPr/>
          </p:nvCxnSpPr>
          <p:spPr>
            <a:xfrm>
              <a:off x="1360800" y="3243600"/>
              <a:ext cx="1152000" cy="0"/>
            </a:xfrm>
            <a:prstGeom prst="line">
              <a:avLst/>
            </a:prstGeom>
            <a:ln w="25400">
              <a:solidFill>
                <a:srgbClr val="0432FF">
                  <a:alpha val="50000"/>
                </a:srgbClr>
              </a:solidFill>
            </a:ln>
          </p:spPr>
          <p:style>
            <a:lnRef idx="1">
              <a:schemeClr val="accent1"/>
            </a:lnRef>
            <a:fillRef idx="0">
              <a:schemeClr val="accent1"/>
            </a:fillRef>
            <a:effectRef idx="0">
              <a:schemeClr val="accent1"/>
            </a:effectRef>
            <a:fontRef idx="minor">
              <a:schemeClr val="tx1"/>
            </a:fontRef>
          </p:style>
        </p:cxnSp>
      </p:grpSp>
      <p:cxnSp>
        <p:nvCxnSpPr>
          <p:cNvPr id="47" name="Straight Connector 46">
            <a:extLst>
              <a:ext uri="{FF2B5EF4-FFF2-40B4-BE49-F238E27FC236}">
                <a16:creationId xmlns:a16="http://schemas.microsoft.com/office/drawing/2014/main" id="{548BD824-2370-0438-0DCB-7D9378770EED}"/>
              </a:ext>
            </a:extLst>
          </p:cNvPr>
          <p:cNvCxnSpPr>
            <a:cxnSpLocks/>
          </p:cNvCxnSpPr>
          <p:nvPr/>
        </p:nvCxnSpPr>
        <p:spPr>
          <a:xfrm>
            <a:off x="1134000" y="5215050"/>
            <a:ext cx="648000" cy="0"/>
          </a:xfrm>
          <a:prstGeom prst="line">
            <a:avLst/>
          </a:prstGeom>
          <a:ln w="12700">
            <a:solidFill>
              <a:srgbClr val="0432FF">
                <a:alpha val="50000"/>
              </a:srgbClr>
            </a:solidFill>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B973AC17-ED9A-C192-4796-2BDE21FF132D}"/>
              </a:ext>
            </a:extLst>
          </p:cNvPr>
          <p:cNvGrpSpPr/>
          <p:nvPr/>
        </p:nvGrpSpPr>
        <p:grpSpPr>
          <a:xfrm>
            <a:off x="3828600" y="3138750"/>
            <a:ext cx="864000" cy="143749"/>
            <a:chOff x="1360800" y="3051935"/>
            <a:chExt cx="1152000" cy="191665"/>
          </a:xfrm>
        </p:grpSpPr>
        <p:cxnSp>
          <p:nvCxnSpPr>
            <p:cNvPr id="49" name="Straight Connector 48">
              <a:extLst>
                <a:ext uri="{FF2B5EF4-FFF2-40B4-BE49-F238E27FC236}">
                  <a16:creationId xmlns:a16="http://schemas.microsoft.com/office/drawing/2014/main" id="{85D5E74F-C7D8-0926-CE47-7B0936B0FBB1}"/>
                </a:ext>
              </a:extLst>
            </p:cNvPr>
            <p:cNvCxnSpPr>
              <a:cxnSpLocks/>
            </p:cNvCxnSpPr>
            <p:nvPr/>
          </p:nvCxnSpPr>
          <p:spPr>
            <a:xfrm>
              <a:off x="1771200" y="3051935"/>
              <a:ext cx="342000"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2EE83B1-9D75-9485-F1D6-AE2060F73A56}"/>
                </a:ext>
              </a:extLst>
            </p:cNvPr>
            <p:cNvCxnSpPr>
              <a:cxnSpLocks/>
            </p:cNvCxnSpPr>
            <p:nvPr/>
          </p:nvCxnSpPr>
          <p:spPr>
            <a:xfrm>
              <a:off x="1674000" y="3099600"/>
              <a:ext cx="525600"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8E76BC83-4178-0557-A2BA-9125170C3F2D}"/>
                </a:ext>
              </a:extLst>
            </p:cNvPr>
            <p:cNvCxnSpPr>
              <a:cxnSpLocks/>
            </p:cNvCxnSpPr>
            <p:nvPr/>
          </p:nvCxnSpPr>
          <p:spPr>
            <a:xfrm>
              <a:off x="1584000" y="3149884"/>
              <a:ext cx="705600"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A8F68EDA-E55B-0689-CAAC-0F029949A7C5}"/>
                </a:ext>
              </a:extLst>
            </p:cNvPr>
            <p:cNvCxnSpPr>
              <a:cxnSpLocks/>
            </p:cNvCxnSpPr>
            <p:nvPr/>
          </p:nvCxnSpPr>
          <p:spPr>
            <a:xfrm>
              <a:off x="1479600" y="3198050"/>
              <a:ext cx="910799"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03DF2756-D62F-8678-8E0A-470237D02EF8}"/>
                </a:ext>
              </a:extLst>
            </p:cNvPr>
            <p:cNvCxnSpPr>
              <a:cxnSpLocks/>
            </p:cNvCxnSpPr>
            <p:nvPr/>
          </p:nvCxnSpPr>
          <p:spPr>
            <a:xfrm>
              <a:off x="1360800" y="3243600"/>
              <a:ext cx="1152000"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D5481F65-49B5-77FD-E0B6-69142C5BB8A4}"/>
              </a:ext>
            </a:extLst>
          </p:cNvPr>
          <p:cNvGrpSpPr/>
          <p:nvPr/>
        </p:nvGrpSpPr>
        <p:grpSpPr>
          <a:xfrm>
            <a:off x="3402000" y="2180249"/>
            <a:ext cx="872594" cy="377693"/>
            <a:chOff x="6156000" y="1764000"/>
            <a:chExt cx="1163458" cy="503591"/>
          </a:xfrm>
        </p:grpSpPr>
        <p:cxnSp>
          <p:nvCxnSpPr>
            <p:cNvPr id="55" name="Straight Connector 54">
              <a:extLst>
                <a:ext uri="{FF2B5EF4-FFF2-40B4-BE49-F238E27FC236}">
                  <a16:creationId xmlns:a16="http://schemas.microsoft.com/office/drawing/2014/main" id="{406E359D-6B4E-DF82-7D84-0F668E31798E}"/>
                </a:ext>
              </a:extLst>
            </p:cNvPr>
            <p:cNvCxnSpPr/>
            <p:nvPr/>
          </p:nvCxnSpPr>
          <p:spPr>
            <a:xfrm flipV="1">
              <a:off x="6959458" y="1900800"/>
              <a:ext cx="360000" cy="0"/>
            </a:xfrm>
            <a:prstGeom prst="line">
              <a:avLst/>
            </a:prstGeom>
            <a:ln w="12700">
              <a:solidFill>
                <a:srgbClr val="0432FF"/>
              </a:solidFill>
              <a:prstDash val="dash"/>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7C620D-81FC-C09A-F1CC-F0B3C22FB376}"/>
                </a:ext>
              </a:extLst>
            </p:cNvPr>
            <p:cNvCxnSpPr/>
            <p:nvPr/>
          </p:nvCxnSpPr>
          <p:spPr>
            <a:xfrm flipV="1">
              <a:off x="6958800" y="2174400"/>
              <a:ext cx="360000" cy="0"/>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86698935-973A-9FB7-3B50-6EE0C8954B97}"/>
                </a:ext>
              </a:extLst>
            </p:cNvPr>
            <p:cNvCxnSpPr/>
            <p:nvPr/>
          </p:nvCxnSpPr>
          <p:spPr>
            <a:xfrm flipH="1">
              <a:off x="7317258" y="1906276"/>
              <a:ext cx="0" cy="273600"/>
            </a:xfrm>
            <a:prstGeom prst="straightConnector1">
              <a:avLst/>
            </a:prstGeom>
            <a:ln w="12700">
              <a:solidFill>
                <a:srgbClr val="9437FF"/>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3F190811-E6C2-2EFA-8D28-739253A71BEB}"/>
                </a:ext>
              </a:extLst>
            </p:cNvPr>
            <p:cNvSpPr txBox="1"/>
            <p:nvPr/>
          </p:nvSpPr>
          <p:spPr>
            <a:xfrm>
              <a:off x="6156000" y="1764000"/>
              <a:ext cx="864000" cy="503591"/>
            </a:xfrm>
            <a:prstGeom prst="rect">
              <a:avLst/>
            </a:prstGeom>
            <a:noFill/>
          </p:spPr>
          <p:txBody>
            <a:bodyPr wrap="square" lIns="27000" tIns="27000" rIns="27000" bIns="27000" rtlCol="0">
              <a:spAutoFit/>
            </a:bodyPr>
            <a:lstStyle/>
            <a:p>
              <a:pPr algn="ctr" defTabSz="685800"/>
              <a:r>
                <a:rPr lang="en-GB" sz="1050" dirty="0">
                  <a:solidFill>
                    <a:srgbClr val="9437FF"/>
                  </a:solidFill>
                  <a:latin typeface="Calibri" panose="020F0502020204030204"/>
                </a:rPr>
                <a:t>Effective doping</a:t>
              </a:r>
            </a:p>
          </p:txBody>
        </p:sp>
      </p:grpSp>
      <p:grpSp>
        <p:nvGrpSpPr>
          <p:cNvPr id="59" name="Group 58">
            <a:extLst>
              <a:ext uri="{FF2B5EF4-FFF2-40B4-BE49-F238E27FC236}">
                <a16:creationId xmlns:a16="http://schemas.microsoft.com/office/drawing/2014/main" id="{16B608A3-AE9C-BF0D-390C-52AFD958F561}"/>
              </a:ext>
            </a:extLst>
          </p:cNvPr>
          <p:cNvGrpSpPr/>
          <p:nvPr/>
        </p:nvGrpSpPr>
        <p:grpSpPr>
          <a:xfrm>
            <a:off x="1559264" y="2083050"/>
            <a:ext cx="3812731" cy="2490164"/>
            <a:chOff x="2079018" y="1634400"/>
            <a:chExt cx="5083642" cy="3320219"/>
          </a:xfrm>
        </p:grpSpPr>
        <p:sp>
          <p:nvSpPr>
            <p:cNvPr id="60" name="TextBox 59">
              <a:extLst>
                <a:ext uri="{FF2B5EF4-FFF2-40B4-BE49-F238E27FC236}">
                  <a16:creationId xmlns:a16="http://schemas.microsoft.com/office/drawing/2014/main" id="{DE09E1AC-CD7E-CC12-D185-8C37B3734617}"/>
                </a:ext>
              </a:extLst>
            </p:cNvPr>
            <p:cNvSpPr txBox="1"/>
            <p:nvPr/>
          </p:nvSpPr>
          <p:spPr>
            <a:xfrm>
              <a:off x="6012000" y="1634400"/>
              <a:ext cx="1139201" cy="569387"/>
            </a:xfrm>
            <a:prstGeom prst="rect">
              <a:avLst/>
            </a:prstGeom>
            <a:solidFill>
              <a:schemeClr val="bg1"/>
            </a:solidFill>
          </p:spPr>
          <p:txBody>
            <a:bodyPr wrap="none" lIns="0" tIns="0" rIns="0" bIns="0" rtlCol="0">
              <a:spAutoFit/>
            </a:bodyPr>
            <a:lstStyle/>
            <a:p>
              <a:pPr defTabSz="685800"/>
              <a:r>
                <a:rPr lang="en-GB" sz="825" dirty="0">
                  <a:solidFill>
                    <a:srgbClr val="0432FF"/>
                  </a:solidFill>
                  <a:latin typeface="Calibri" panose="020F0502020204030204"/>
                </a:rPr>
                <a:t>––  Boron × 5  </a:t>
              </a:r>
              <a:r>
                <a:rPr lang="en-GB" sz="825" dirty="0">
                  <a:solidFill>
                    <a:srgbClr val="0432FF"/>
                  </a:solidFill>
                  <a:latin typeface="Symbol" pitchFamily="2" charset="2"/>
                </a:rPr>
                <a:t>F</a:t>
              </a:r>
              <a:r>
                <a:rPr lang="en-GB" sz="825" dirty="0">
                  <a:solidFill>
                    <a:srgbClr val="0432FF"/>
                  </a:solidFill>
                  <a:latin typeface="Calibri" panose="020F0502020204030204"/>
                </a:rPr>
                <a:t> = 0</a:t>
              </a:r>
            </a:p>
            <a:p>
              <a:pPr defTabSz="685800"/>
              <a:r>
                <a:rPr lang="en-GB" sz="150" dirty="0">
                  <a:solidFill>
                    <a:srgbClr val="0432FF"/>
                  </a:solidFill>
                  <a:latin typeface="Calibri" panose="020F0502020204030204"/>
                </a:rPr>
                <a:t> </a:t>
              </a:r>
            </a:p>
            <a:p>
              <a:pPr defTabSz="685800"/>
              <a:r>
                <a:rPr lang="en-GB" sz="825" dirty="0">
                  <a:solidFill>
                    <a:srgbClr val="FF0000"/>
                  </a:solidFill>
                  <a:latin typeface="Calibri" panose="020F0502020204030204"/>
                </a:rPr>
                <a:t>––  </a:t>
              </a:r>
              <a:r>
                <a:rPr lang="en-GB" sz="825" dirty="0" err="1">
                  <a:solidFill>
                    <a:srgbClr val="FF0000"/>
                  </a:solidFill>
                  <a:latin typeface="Calibri" panose="020F0502020204030204"/>
                </a:rPr>
                <a:t>Phosp</a:t>
              </a:r>
              <a:r>
                <a:rPr lang="en-GB" sz="825" dirty="0">
                  <a:solidFill>
                    <a:srgbClr val="FF0000"/>
                  </a:solidFill>
                  <a:latin typeface="Calibri" panose="020F0502020204030204"/>
                </a:rPr>
                <a:t> × 4  </a:t>
              </a:r>
              <a:r>
                <a:rPr lang="en-GB" sz="825" dirty="0">
                  <a:solidFill>
                    <a:srgbClr val="FF0000"/>
                  </a:solidFill>
                  <a:latin typeface="Symbol" pitchFamily="2" charset="2"/>
                </a:rPr>
                <a:t>F</a:t>
              </a:r>
              <a:r>
                <a:rPr lang="en-GB" sz="825" dirty="0">
                  <a:solidFill>
                    <a:srgbClr val="FF0000"/>
                  </a:solidFill>
                  <a:latin typeface="Calibri" panose="020F0502020204030204"/>
                </a:rPr>
                <a:t> = 0</a:t>
              </a:r>
            </a:p>
            <a:p>
              <a:pPr defTabSz="685800"/>
              <a:endParaRPr lang="en-GB" sz="150" dirty="0">
                <a:solidFill>
                  <a:srgbClr val="9437FF"/>
                </a:solidFill>
                <a:latin typeface="Calibri" panose="020F0502020204030204"/>
              </a:endParaRPr>
            </a:p>
            <a:p>
              <a:pPr defTabSz="685800"/>
              <a:r>
                <a:rPr lang="en-GB" sz="825" b="1" dirty="0">
                  <a:solidFill>
                    <a:srgbClr val="9437FF"/>
                  </a:solidFill>
                  <a:latin typeface="Calibri" panose="020F0502020204030204"/>
                </a:rPr>
                <a:t>––  Comp        </a:t>
              </a:r>
              <a:r>
                <a:rPr lang="en-GB" sz="600" b="1" dirty="0">
                  <a:solidFill>
                    <a:srgbClr val="9437FF"/>
                  </a:solidFill>
                  <a:latin typeface="Calibri" panose="020F0502020204030204"/>
                </a:rPr>
                <a:t> </a:t>
              </a:r>
              <a:r>
                <a:rPr lang="en-GB" sz="825" dirty="0">
                  <a:solidFill>
                    <a:srgbClr val="9437FF"/>
                  </a:solidFill>
                  <a:latin typeface="Symbol" pitchFamily="2" charset="2"/>
                </a:rPr>
                <a:t>F</a:t>
              </a:r>
              <a:r>
                <a:rPr lang="en-GB" sz="825" dirty="0">
                  <a:solidFill>
                    <a:srgbClr val="9437FF"/>
                  </a:solidFill>
                  <a:latin typeface="Calibri" panose="020F0502020204030204"/>
                </a:rPr>
                <a:t> = 0</a:t>
              </a:r>
            </a:p>
          </p:txBody>
        </p:sp>
        <p:sp>
          <p:nvSpPr>
            <p:cNvPr id="61" name="TextBox 60">
              <a:extLst>
                <a:ext uri="{FF2B5EF4-FFF2-40B4-BE49-F238E27FC236}">
                  <a16:creationId xmlns:a16="http://schemas.microsoft.com/office/drawing/2014/main" id="{84D0282F-C36C-47D2-B89F-4063466540FD}"/>
                </a:ext>
              </a:extLst>
            </p:cNvPr>
            <p:cNvSpPr txBox="1"/>
            <p:nvPr/>
          </p:nvSpPr>
          <p:spPr>
            <a:xfrm>
              <a:off x="5814000" y="4154400"/>
              <a:ext cx="1348660" cy="800219"/>
            </a:xfrm>
            <a:prstGeom prst="rect">
              <a:avLst/>
            </a:prstGeom>
            <a:solidFill>
              <a:schemeClr val="bg1"/>
            </a:solidFill>
          </p:spPr>
          <p:txBody>
            <a:bodyPr wrap="none" lIns="0" tIns="0" rIns="0" bIns="0" rtlCol="0">
              <a:spAutoFit/>
            </a:bodyPr>
            <a:lstStyle/>
            <a:p>
              <a:pPr defTabSz="685800"/>
              <a:r>
                <a:rPr lang="en-GB" sz="825" dirty="0">
                  <a:solidFill>
                    <a:srgbClr val="0432FF"/>
                  </a:solidFill>
                  <a:latin typeface="Calibri" panose="020F0502020204030204"/>
                </a:rPr>
                <a:t>––  Boron × 5  </a:t>
              </a:r>
              <a:r>
                <a:rPr lang="en-GB" sz="825" dirty="0">
                  <a:solidFill>
                    <a:srgbClr val="0432FF"/>
                  </a:solidFill>
                  <a:latin typeface="Symbol" pitchFamily="2" charset="2"/>
                </a:rPr>
                <a:t>F</a:t>
              </a:r>
              <a:r>
                <a:rPr lang="en-GB" sz="825" dirty="0">
                  <a:solidFill>
                    <a:srgbClr val="0432FF"/>
                  </a:solidFill>
                  <a:latin typeface="Calibri" panose="020F0502020204030204"/>
                </a:rPr>
                <a:t> = 1E16</a:t>
              </a:r>
            </a:p>
            <a:p>
              <a:pPr defTabSz="685800"/>
              <a:endParaRPr lang="en-GB" sz="150" dirty="0">
                <a:solidFill>
                  <a:srgbClr val="0432FF"/>
                </a:solidFill>
                <a:latin typeface="Calibri" panose="020F0502020204030204"/>
              </a:endParaRPr>
            </a:p>
            <a:p>
              <a:pPr defTabSz="685800"/>
              <a:r>
                <a:rPr lang="en-GB" sz="825" dirty="0">
                  <a:solidFill>
                    <a:srgbClr val="FF0000"/>
                  </a:solidFill>
                  <a:latin typeface="Calibri" panose="020F0502020204030204"/>
                </a:rPr>
                <a:t>––  </a:t>
              </a:r>
              <a:r>
                <a:rPr lang="en-GB" sz="825" dirty="0" err="1">
                  <a:solidFill>
                    <a:srgbClr val="FF0000"/>
                  </a:solidFill>
                  <a:latin typeface="Calibri" panose="020F0502020204030204"/>
                </a:rPr>
                <a:t>Phosp</a:t>
              </a:r>
              <a:r>
                <a:rPr lang="en-GB" sz="825" dirty="0">
                  <a:solidFill>
                    <a:srgbClr val="FF0000"/>
                  </a:solidFill>
                  <a:latin typeface="Calibri" panose="020F0502020204030204"/>
                </a:rPr>
                <a:t> × 4  </a:t>
              </a:r>
              <a:r>
                <a:rPr lang="en-GB" sz="825" dirty="0">
                  <a:solidFill>
                    <a:srgbClr val="FF0000"/>
                  </a:solidFill>
                  <a:latin typeface="Symbol" pitchFamily="2" charset="2"/>
                </a:rPr>
                <a:t>F</a:t>
              </a:r>
              <a:r>
                <a:rPr lang="en-GB" sz="825" dirty="0">
                  <a:solidFill>
                    <a:srgbClr val="FF0000"/>
                  </a:solidFill>
                  <a:latin typeface="Calibri" panose="020F0502020204030204"/>
                </a:rPr>
                <a:t> = 1E16</a:t>
              </a:r>
            </a:p>
            <a:p>
              <a:pPr defTabSz="685800"/>
              <a:endParaRPr lang="en-GB" sz="150" dirty="0">
                <a:solidFill>
                  <a:srgbClr val="9437FF"/>
                </a:solidFill>
                <a:latin typeface="Calibri" panose="020F0502020204030204"/>
              </a:endParaRPr>
            </a:p>
            <a:p>
              <a:pPr defTabSz="685800"/>
              <a:r>
                <a:rPr lang="en-GB" sz="825" b="1" dirty="0">
                  <a:solidFill>
                    <a:srgbClr val="9437FF"/>
                  </a:solidFill>
                  <a:latin typeface="Calibri" panose="020F0502020204030204"/>
                </a:rPr>
                <a:t>––  Comp        </a:t>
              </a:r>
              <a:r>
                <a:rPr lang="en-GB" sz="600" b="1" dirty="0">
                  <a:solidFill>
                    <a:srgbClr val="9437FF"/>
                  </a:solidFill>
                  <a:latin typeface="Calibri" panose="020F0502020204030204"/>
                </a:rPr>
                <a:t> </a:t>
              </a:r>
              <a:r>
                <a:rPr lang="en-GB" sz="825" dirty="0">
                  <a:solidFill>
                    <a:srgbClr val="9437FF"/>
                  </a:solidFill>
                  <a:latin typeface="Symbol" pitchFamily="2" charset="2"/>
                </a:rPr>
                <a:t>F</a:t>
              </a:r>
              <a:r>
                <a:rPr lang="en-GB" sz="825" dirty="0">
                  <a:solidFill>
                    <a:srgbClr val="9437FF"/>
                  </a:solidFill>
                  <a:latin typeface="Calibri" panose="020F0502020204030204"/>
                </a:rPr>
                <a:t> = 1E16</a:t>
              </a:r>
            </a:p>
            <a:p>
              <a:pPr defTabSz="685800"/>
              <a:endParaRPr lang="en-GB" sz="300" dirty="0">
                <a:solidFill>
                  <a:srgbClr val="9437FF"/>
                </a:solidFill>
                <a:latin typeface="Calibri" panose="020F0502020204030204"/>
              </a:endParaRPr>
            </a:p>
            <a:p>
              <a:pPr defTabSz="685800"/>
              <a:r>
                <a:rPr lang="en-GB" sz="300" dirty="0">
                  <a:solidFill>
                    <a:srgbClr val="9437FF"/>
                  </a:solidFill>
                  <a:latin typeface="Calibri" panose="020F0502020204030204"/>
                </a:rPr>
                <a:t> </a:t>
              </a:r>
              <a:r>
                <a:rPr lang="en-GB" sz="825" dirty="0">
                  <a:solidFill>
                    <a:srgbClr val="9437FF"/>
                  </a:solidFill>
                  <a:latin typeface="Calibri" panose="020F0502020204030204"/>
                </a:rPr>
                <a:t>- -</a:t>
              </a:r>
              <a:r>
                <a:rPr lang="en-GB" sz="300" dirty="0">
                  <a:solidFill>
                    <a:srgbClr val="9437FF"/>
                  </a:solidFill>
                  <a:latin typeface="Calibri" panose="020F0502020204030204"/>
                </a:rPr>
                <a:t> </a:t>
              </a:r>
              <a:r>
                <a:rPr lang="en-GB" sz="825" dirty="0">
                  <a:solidFill>
                    <a:srgbClr val="9437FF"/>
                  </a:solidFill>
                  <a:latin typeface="Calibri" panose="020F0502020204030204"/>
                </a:rPr>
                <a:t>  Comp         </a:t>
              </a:r>
              <a:r>
                <a:rPr lang="en-GB" sz="825" dirty="0">
                  <a:solidFill>
                    <a:srgbClr val="9437FF"/>
                  </a:solidFill>
                  <a:latin typeface="Symbol" pitchFamily="2" charset="2"/>
                </a:rPr>
                <a:t>F</a:t>
              </a:r>
              <a:r>
                <a:rPr lang="en-GB" sz="825" dirty="0">
                  <a:solidFill>
                    <a:srgbClr val="9437FF"/>
                  </a:solidFill>
                  <a:latin typeface="Calibri" panose="020F0502020204030204"/>
                </a:rPr>
                <a:t> = 0</a:t>
              </a:r>
            </a:p>
          </p:txBody>
        </p:sp>
        <p:sp>
          <p:nvSpPr>
            <p:cNvPr id="62" name="TextBox 61">
              <a:extLst>
                <a:ext uri="{FF2B5EF4-FFF2-40B4-BE49-F238E27FC236}">
                  <a16:creationId xmlns:a16="http://schemas.microsoft.com/office/drawing/2014/main" id="{B5CCB541-4500-7081-9635-BBFAB0B79407}"/>
                </a:ext>
              </a:extLst>
            </p:cNvPr>
            <p:cNvSpPr txBox="1"/>
            <p:nvPr/>
          </p:nvSpPr>
          <p:spPr>
            <a:xfrm>
              <a:off x="2079018" y="4212000"/>
              <a:ext cx="1346523" cy="400109"/>
            </a:xfrm>
            <a:prstGeom prst="rect">
              <a:avLst/>
            </a:prstGeom>
            <a:solidFill>
              <a:schemeClr val="bg1"/>
            </a:solidFill>
          </p:spPr>
          <p:txBody>
            <a:bodyPr wrap="none" lIns="0" tIns="0" rIns="0" bIns="0" rtlCol="0">
              <a:spAutoFit/>
            </a:bodyPr>
            <a:lstStyle/>
            <a:p>
              <a:pPr defTabSz="685800"/>
              <a:r>
                <a:rPr lang="en-GB" sz="825" b="1" dirty="0">
                  <a:solidFill>
                    <a:srgbClr val="0432FF"/>
                  </a:solidFill>
                  <a:latin typeface="Calibri" panose="020F0502020204030204"/>
                </a:rPr>
                <a:t>––  </a:t>
              </a:r>
              <a:r>
                <a:rPr lang="en-GB" sz="825" dirty="0">
                  <a:solidFill>
                    <a:srgbClr val="0432FF"/>
                  </a:solidFill>
                  <a:latin typeface="Calibri" panose="020F0502020204030204"/>
                </a:rPr>
                <a:t>Boron × 1  </a:t>
              </a:r>
              <a:r>
                <a:rPr lang="en-GB" sz="825" dirty="0">
                  <a:solidFill>
                    <a:srgbClr val="0432FF"/>
                  </a:solidFill>
                  <a:latin typeface="Symbol" pitchFamily="2" charset="2"/>
                </a:rPr>
                <a:t>F</a:t>
              </a:r>
              <a:r>
                <a:rPr lang="en-GB" sz="825" dirty="0">
                  <a:solidFill>
                    <a:srgbClr val="0432FF"/>
                  </a:solidFill>
                  <a:latin typeface="Calibri" panose="020F0502020204030204"/>
                </a:rPr>
                <a:t> = 1E16</a:t>
              </a:r>
            </a:p>
            <a:p>
              <a:pPr defTabSz="685800"/>
              <a:endParaRPr lang="en-GB" sz="300" dirty="0">
                <a:solidFill>
                  <a:srgbClr val="0432FF"/>
                </a:solidFill>
                <a:latin typeface="Calibri" panose="020F0502020204030204"/>
              </a:endParaRPr>
            </a:p>
            <a:p>
              <a:pPr defTabSz="685800"/>
              <a:r>
                <a:rPr lang="en-GB" sz="300" dirty="0">
                  <a:solidFill>
                    <a:srgbClr val="0432FF"/>
                  </a:solidFill>
                  <a:latin typeface="Calibri" panose="020F0502020204030204"/>
                </a:rPr>
                <a:t> </a:t>
              </a:r>
              <a:r>
                <a:rPr lang="en-GB" sz="825" dirty="0">
                  <a:solidFill>
                    <a:srgbClr val="0432FF"/>
                  </a:solidFill>
                  <a:latin typeface="Calibri" panose="020F0502020204030204"/>
                </a:rPr>
                <a:t>- -</a:t>
              </a:r>
              <a:r>
                <a:rPr lang="en-GB" sz="300" dirty="0">
                  <a:solidFill>
                    <a:srgbClr val="0432FF"/>
                  </a:solidFill>
                  <a:latin typeface="Calibri" panose="020F0502020204030204"/>
                </a:rPr>
                <a:t> </a:t>
              </a:r>
              <a:r>
                <a:rPr lang="en-GB" sz="825" dirty="0">
                  <a:solidFill>
                    <a:srgbClr val="0432FF"/>
                  </a:solidFill>
                  <a:latin typeface="Calibri" panose="020F0502020204030204"/>
                </a:rPr>
                <a:t>  Boron × 1  </a:t>
              </a:r>
              <a:r>
                <a:rPr lang="en-GB" sz="825" dirty="0">
                  <a:solidFill>
                    <a:srgbClr val="0432FF"/>
                  </a:solidFill>
                  <a:latin typeface="Symbol" pitchFamily="2" charset="2"/>
                </a:rPr>
                <a:t>F</a:t>
              </a:r>
              <a:r>
                <a:rPr lang="en-GB" sz="825" dirty="0">
                  <a:solidFill>
                    <a:srgbClr val="0432FF"/>
                  </a:solidFill>
                  <a:latin typeface="Calibri" panose="020F0502020204030204"/>
                </a:rPr>
                <a:t> = 0</a:t>
              </a:r>
            </a:p>
          </p:txBody>
        </p:sp>
        <p:sp>
          <p:nvSpPr>
            <p:cNvPr id="63" name="TextBox 62">
              <a:extLst>
                <a:ext uri="{FF2B5EF4-FFF2-40B4-BE49-F238E27FC236}">
                  <a16:creationId xmlns:a16="http://schemas.microsoft.com/office/drawing/2014/main" id="{F1628576-C5B2-35BF-B1C2-8A6634A8FA2D}"/>
                </a:ext>
              </a:extLst>
            </p:cNvPr>
            <p:cNvSpPr txBox="1"/>
            <p:nvPr/>
          </p:nvSpPr>
          <p:spPr>
            <a:xfrm>
              <a:off x="2249999" y="1807200"/>
              <a:ext cx="1137064" cy="169277"/>
            </a:xfrm>
            <a:prstGeom prst="rect">
              <a:avLst/>
            </a:prstGeom>
            <a:solidFill>
              <a:schemeClr val="bg1"/>
            </a:solidFill>
          </p:spPr>
          <p:txBody>
            <a:bodyPr wrap="none" lIns="0" tIns="0" rIns="0" bIns="0" rtlCol="0">
              <a:spAutoFit/>
            </a:bodyPr>
            <a:lstStyle/>
            <a:p>
              <a:pPr defTabSz="685800"/>
              <a:r>
                <a:rPr lang="en-GB" sz="825" b="1" dirty="0">
                  <a:solidFill>
                    <a:srgbClr val="0432FF"/>
                  </a:solidFill>
                  <a:latin typeface="Calibri" panose="020F0502020204030204"/>
                </a:rPr>
                <a:t>––  </a:t>
              </a:r>
              <a:r>
                <a:rPr lang="en-GB" sz="825" dirty="0">
                  <a:solidFill>
                    <a:srgbClr val="0432FF"/>
                  </a:solidFill>
                  <a:latin typeface="Calibri" panose="020F0502020204030204"/>
                </a:rPr>
                <a:t>Boron × 1  </a:t>
              </a:r>
              <a:r>
                <a:rPr lang="en-GB" sz="825" dirty="0">
                  <a:solidFill>
                    <a:srgbClr val="0432FF"/>
                  </a:solidFill>
                  <a:latin typeface="Symbol" pitchFamily="2" charset="2"/>
                </a:rPr>
                <a:t>F</a:t>
              </a:r>
              <a:r>
                <a:rPr lang="en-GB" sz="825" dirty="0">
                  <a:solidFill>
                    <a:srgbClr val="0432FF"/>
                  </a:solidFill>
                  <a:latin typeface="Calibri" panose="020F0502020204030204"/>
                </a:rPr>
                <a:t> = 0</a:t>
              </a:r>
            </a:p>
          </p:txBody>
        </p:sp>
      </p:grpSp>
      <p:grpSp>
        <p:nvGrpSpPr>
          <p:cNvPr id="69" name="Group 68">
            <a:extLst>
              <a:ext uri="{FF2B5EF4-FFF2-40B4-BE49-F238E27FC236}">
                <a16:creationId xmlns:a16="http://schemas.microsoft.com/office/drawing/2014/main" id="{C5794FA2-5680-FE88-386C-958C167E1A2D}"/>
              </a:ext>
            </a:extLst>
          </p:cNvPr>
          <p:cNvGrpSpPr/>
          <p:nvPr/>
        </p:nvGrpSpPr>
        <p:grpSpPr>
          <a:xfrm>
            <a:off x="3699001" y="5066550"/>
            <a:ext cx="1106999" cy="143749"/>
            <a:chOff x="1195062" y="3051935"/>
            <a:chExt cx="1475999" cy="191665"/>
          </a:xfrm>
        </p:grpSpPr>
        <p:cxnSp>
          <p:nvCxnSpPr>
            <p:cNvPr id="70" name="Straight Connector 69">
              <a:extLst>
                <a:ext uri="{FF2B5EF4-FFF2-40B4-BE49-F238E27FC236}">
                  <a16:creationId xmlns:a16="http://schemas.microsoft.com/office/drawing/2014/main" id="{A946130E-8FEF-E335-D52B-5B44D67C0CA7}"/>
                </a:ext>
              </a:extLst>
            </p:cNvPr>
            <p:cNvCxnSpPr>
              <a:cxnSpLocks/>
            </p:cNvCxnSpPr>
            <p:nvPr/>
          </p:nvCxnSpPr>
          <p:spPr>
            <a:xfrm>
              <a:off x="1771200" y="3051935"/>
              <a:ext cx="352800"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AE04414B-3F9C-AC19-C0D1-6DDF3DE3F161}"/>
                </a:ext>
              </a:extLst>
            </p:cNvPr>
            <p:cNvCxnSpPr>
              <a:cxnSpLocks/>
            </p:cNvCxnSpPr>
            <p:nvPr/>
          </p:nvCxnSpPr>
          <p:spPr>
            <a:xfrm>
              <a:off x="1663062" y="3097852"/>
              <a:ext cx="558000"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855FBCD0-8543-D73A-17F0-B0476A410C04}"/>
                </a:ext>
              </a:extLst>
            </p:cNvPr>
            <p:cNvCxnSpPr>
              <a:cxnSpLocks/>
            </p:cNvCxnSpPr>
            <p:nvPr/>
          </p:nvCxnSpPr>
          <p:spPr>
            <a:xfrm>
              <a:off x="1555062" y="3149884"/>
              <a:ext cx="774000"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CCCC30F4-E0DE-8167-9B1F-27D391B80C8F}"/>
                </a:ext>
              </a:extLst>
            </p:cNvPr>
            <p:cNvCxnSpPr>
              <a:cxnSpLocks/>
            </p:cNvCxnSpPr>
            <p:nvPr/>
          </p:nvCxnSpPr>
          <p:spPr>
            <a:xfrm>
              <a:off x="1447061" y="3198050"/>
              <a:ext cx="986400"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0681D727-F81B-ACC5-7C75-DCC891399708}"/>
                </a:ext>
              </a:extLst>
            </p:cNvPr>
            <p:cNvCxnSpPr>
              <a:cxnSpLocks/>
            </p:cNvCxnSpPr>
            <p:nvPr/>
          </p:nvCxnSpPr>
          <p:spPr>
            <a:xfrm>
              <a:off x="1195062" y="3243600"/>
              <a:ext cx="1475999" cy="0"/>
            </a:xfrm>
            <a:prstGeom prst="line">
              <a:avLst/>
            </a:prstGeom>
            <a:ln w="25400">
              <a:solidFill>
                <a:srgbClr val="9437FF">
                  <a:alpha val="50000"/>
                </a:srgbClr>
              </a:solidFill>
            </a:ln>
          </p:spPr>
          <p:style>
            <a:lnRef idx="1">
              <a:schemeClr val="accent1"/>
            </a:lnRef>
            <a:fillRef idx="0">
              <a:schemeClr val="accent1"/>
            </a:fillRef>
            <a:effectRef idx="0">
              <a:schemeClr val="accent1"/>
            </a:effectRef>
            <a:fontRef idx="minor">
              <a:schemeClr val="tx1"/>
            </a:fontRef>
          </p:style>
        </p:cxnSp>
      </p:grpSp>
      <p:grpSp>
        <p:nvGrpSpPr>
          <p:cNvPr id="75" name="Group 74">
            <a:extLst>
              <a:ext uri="{FF2B5EF4-FFF2-40B4-BE49-F238E27FC236}">
                <a16:creationId xmlns:a16="http://schemas.microsoft.com/office/drawing/2014/main" id="{574827F7-5FF5-B9A5-97A8-84159984A9D6}"/>
              </a:ext>
            </a:extLst>
          </p:cNvPr>
          <p:cNvGrpSpPr/>
          <p:nvPr/>
        </p:nvGrpSpPr>
        <p:grpSpPr>
          <a:xfrm>
            <a:off x="3402000" y="4556249"/>
            <a:ext cx="872594" cy="377693"/>
            <a:chOff x="6156000" y="1738800"/>
            <a:chExt cx="1163458" cy="503591"/>
          </a:xfrm>
        </p:grpSpPr>
        <p:cxnSp>
          <p:nvCxnSpPr>
            <p:cNvPr id="76" name="Straight Connector 75">
              <a:extLst>
                <a:ext uri="{FF2B5EF4-FFF2-40B4-BE49-F238E27FC236}">
                  <a16:creationId xmlns:a16="http://schemas.microsoft.com/office/drawing/2014/main" id="{FA92878E-D913-18F7-6527-7E827C577494}"/>
                </a:ext>
              </a:extLst>
            </p:cNvPr>
            <p:cNvCxnSpPr/>
            <p:nvPr/>
          </p:nvCxnSpPr>
          <p:spPr>
            <a:xfrm flipV="1">
              <a:off x="6959458" y="1900800"/>
              <a:ext cx="360000" cy="0"/>
            </a:xfrm>
            <a:prstGeom prst="line">
              <a:avLst/>
            </a:prstGeom>
            <a:ln w="12700">
              <a:solidFill>
                <a:srgbClr val="0432FF"/>
              </a:solidFill>
              <a:prstDash val="dash"/>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D266E81-8E2E-DD60-AC53-9181EEFC9622}"/>
                </a:ext>
              </a:extLst>
            </p:cNvPr>
            <p:cNvCxnSpPr/>
            <p:nvPr/>
          </p:nvCxnSpPr>
          <p:spPr>
            <a:xfrm flipV="1">
              <a:off x="6958800" y="2149200"/>
              <a:ext cx="360000" cy="0"/>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64825EDE-C32A-7647-3B2D-3A6D16CF38D9}"/>
                </a:ext>
              </a:extLst>
            </p:cNvPr>
            <p:cNvCxnSpPr/>
            <p:nvPr/>
          </p:nvCxnSpPr>
          <p:spPr>
            <a:xfrm flipH="1">
              <a:off x="7317258" y="1906277"/>
              <a:ext cx="0" cy="248399"/>
            </a:xfrm>
            <a:prstGeom prst="straightConnector1">
              <a:avLst/>
            </a:prstGeom>
            <a:ln w="12700">
              <a:solidFill>
                <a:srgbClr val="9437FF"/>
              </a:solidFill>
              <a:headEnd type="triangle" w="sm" len="med"/>
              <a:tailEnd type="triangle" w="sm" len="med"/>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9F7072A3-54CB-0B25-D956-65CE051DF5B8}"/>
                </a:ext>
              </a:extLst>
            </p:cNvPr>
            <p:cNvSpPr txBox="1"/>
            <p:nvPr/>
          </p:nvSpPr>
          <p:spPr>
            <a:xfrm>
              <a:off x="6156000" y="1738800"/>
              <a:ext cx="864000" cy="503591"/>
            </a:xfrm>
            <a:prstGeom prst="rect">
              <a:avLst/>
            </a:prstGeom>
            <a:noFill/>
          </p:spPr>
          <p:txBody>
            <a:bodyPr wrap="square" lIns="27000" tIns="27000" rIns="27000" bIns="27000" rtlCol="0">
              <a:spAutoFit/>
            </a:bodyPr>
            <a:lstStyle/>
            <a:p>
              <a:pPr algn="ctr" defTabSz="685800"/>
              <a:r>
                <a:rPr lang="en-GB" sz="1050" dirty="0">
                  <a:solidFill>
                    <a:srgbClr val="9437FF"/>
                  </a:solidFill>
                  <a:latin typeface="Calibri" panose="020F0502020204030204"/>
                </a:rPr>
                <a:t>Effective doping</a:t>
              </a:r>
            </a:p>
          </p:txBody>
        </p:sp>
      </p:grpSp>
      <p:cxnSp>
        <p:nvCxnSpPr>
          <p:cNvPr id="65" name="Straight Arrow Connector 64">
            <a:extLst>
              <a:ext uri="{FF2B5EF4-FFF2-40B4-BE49-F238E27FC236}">
                <a16:creationId xmlns:a16="http://schemas.microsoft.com/office/drawing/2014/main" id="{644B4AA3-A2B3-F176-D9E1-FB5AE2835079}"/>
              </a:ext>
            </a:extLst>
          </p:cNvPr>
          <p:cNvCxnSpPr>
            <a:cxnSpLocks/>
          </p:cNvCxnSpPr>
          <p:nvPr/>
        </p:nvCxnSpPr>
        <p:spPr>
          <a:xfrm flipV="1">
            <a:off x="4671000" y="2072250"/>
            <a:ext cx="2079000" cy="1026000"/>
          </a:xfrm>
          <a:prstGeom prst="straightConnector1">
            <a:avLst/>
          </a:prstGeom>
          <a:ln w="25400">
            <a:solidFill>
              <a:srgbClr val="9437FF"/>
            </a:solidFill>
            <a:prstDash val="dash"/>
            <a:tailEnd type="triangle" w="med" len="lg"/>
          </a:ln>
        </p:spPr>
        <p:style>
          <a:lnRef idx="1">
            <a:schemeClr val="accent1"/>
          </a:lnRef>
          <a:fillRef idx="0">
            <a:schemeClr val="accent1"/>
          </a:fillRef>
          <a:effectRef idx="0">
            <a:schemeClr val="accent1"/>
          </a:effectRef>
          <a:fontRef idx="minor">
            <a:schemeClr val="tx1"/>
          </a:fontRef>
        </p:style>
      </p:cxnSp>
      <p:sp>
        <p:nvSpPr>
          <p:cNvPr id="80" name="Title 1">
            <a:extLst>
              <a:ext uri="{FF2B5EF4-FFF2-40B4-BE49-F238E27FC236}">
                <a16:creationId xmlns:a16="http://schemas.microsoft.com/office/drawing/2014/main" id="{FC1D1254-26BC-4A18-9749-D4B2B3EBCD33}"/>
              </a:ext>
            </a:extLst>
          </p:cNvPr>
          <p:cNvSpPr txBox="1">
            <a:spLocks/>
          </p:cNvSpPr>
          <p:nvPr/>
        </p:nvSpPr>
        <p:spPr>
          <a:xfrm>
            <a:off x="5073063" y="94491"/>
            <a:ext cx="4289870" cy="1111815"/>
          </a:xfrm>
          <a:prstGeom prst="rect">
            <a:avLst/>
          </a:prstGeom>
        </p:spPr>
        <p:txBody>
          <a:bodyPr vert="horz" lIns="91440" tIns="45720" rIns="91440" bIns="45720" rtlCol="0" anchor="ctr">
            <a:normAutofit fontScale="92500" lnSpcReduction="20000"/>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r>
              <a:rPr lang="sl-SI" dirty="0" err="1">
                <a:solidFill>
                  <a:schemeClr val="bg1"/>
                </a:solidFill>
              </a:rPr>
              <a:t>The</a:t>
            </a:r>
            <a:r>
              <a:rPr lang="sl-SI" dirty="0">
                <a:solidFill>
                  <a:schemeClr val="bg1"/>
                </a:solidFill>
              </a:rPr>
              <a:t> </a:t>
            </a:r>
            <a:r>
              <a:rPr lang="sl-SI" dirty="0" err="1">
                <a:solidFill>
                  <a:schemeClr val="bg1"/>
                </a:solidFill>
              </a:rPr>
              <a:t>principle</a:t>
            </a:r>
            <a:r>
              <a:rPr lang="sl-SI" dirty="0">
                <a:solidFill>
                  <a:schemeClr val="bg1"/>
                </a:solidFill>
              </a:rPr>
              <a:t>: c</a:t>
            </a:r>
            <a:r>
              <a:rPr lang="en-GB" dirty="0" err="1">
                <a:solidFill>
                  <a:schemeClr val="bg1"/>
                </a:solidFill>
              </a:rPr>
              <a:t>ompensation</a:t>
            </a:r>
            <a:r>
              <a:rPr lang="sl-SI" dirty="0">
                <a:solidFill>
                  <a:schemeClr val="bg1"/>
                </a:solidFill>
              </a:rPr>
              <a:t> </a:t>
            </a:r>
            <a:r>
              <a:rPr lang="sl-SI" dirty="0" err="1">
                <a:solidFill>
                  <a:schemeClr val="bg1"/>
                </a:solidFill>
              </a:rPr>
              <a:t>with</a:t>
            </a:r>
            <a:r>
              <a:rPr lang="sl-SI" dirty="0">
                <a:solidFill>
                  <a:schemeClr val="bg1"/>
                </a:solidFill>
              </a:rPr>
              <a:t> </a:t>
            </a:r>
            <a:r>
              <a:rPr lang="sl-SI" dirty="0" err="1">
                <a:solidFill>
                  <a:schemeClr val="bg1"/>
                </a:solidFill>
              </a:rPr>
              <a:t>two</a:t>
            </a:r>
            <a:r>
              <a:rPr lang="sl-SI" dirty="0">
                <a:solidFill>
                  <a:schemeClr val="bg1"/>
                </a:solidFill>
              </a:rPr>
              <a:t> </a:t>
            </a:r>
            <a:r>
              <a:rPr lang="sl-SI" dirty="0" err="1">
                <a:solidFill>
                  <a:schemeClr val="bg1"/>
                </a:solidFill>
              </a:rPr>
              <a:t>dopants</a:t>
            </a:r>
            <a:endParaRPr lang="en-GB" dirty="0">
              <a:solidFill>
                <a:schemeClr val="bg1"/>
              </a:solidFill>
            </a:endParaRPr>
          </a:p>
        </p:txBody>
      </p:sp>
    </p:spTree>
    <p:extLst>
      <p:ext uri="{BB962C8B-B14F-4D97-AF65-F5344CB8AC3E}">
        <p14:creationId xmlns:p14="http://schemas.microsoft.com/office/powerpoint/2010/main" val="4735821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r>
              <a:rPr lang="it-IT"/>
              <a:t>V.Sola for eXFlu-innova</a:t>
            </a:r>
            <a:endParaRPr lang="en-US"/>
          </a:p>
        </p:txBody>
      </p:sp>
      <p:sp>
        <p:nvSpPr>
          <p:cNvPr id="8" name="Footer Placeholder 7"/>
          <p:cNvSpPr>
            <a:spLocks noGrp="1"/>
          </p:cNvSpPr>
          <p:nvPr>
            <p:ph type="ftr" sz="quarter" idx="11"/>
          </p:nvPr>
        </p:nvSpPr>
        <p:spPr/>
        <p:txBody>
          <a:bodyPr/>
          <a:lstStyle/>
          <a:p>
            <a:r>
              <a:rPr lang="pt-BR"/>
              <a:t>eXFlu-innova @ AIDAinnova Final Annual Meeting</a:t>
            </a:r>
            <a:endParaRPr lang="en-US" dirty="0"/>
          </a:p>
        </p:txBody>
      </p:sp>
      <p:sp>
        <p:nvSpPr>
          <p:cNvPr id="9" name="Slide Number Placeholder 8"/>
          <p:cNvSpPr>
            <a:spLocks noGrp="1"/>
          </p:cNvSpPr>
          <p:nvPr>
            <p:ph type="sldNum" sz="quarter" idx="12"/>
          </p:nvPr>
        </p:nvSpPr>
        <p:spPr/>
        <p:txBody>
          <a:bodyPr/>
          <a:lstStyle/>
          <a:p>
            <a:fld id="{6FD26E37-D7FD-2D4D-B5BE-A9D1A738B1D9}" type="slidenum">
              <a:rPr lang="en-US" smtClean="0"/>
              <a:t>6</a:t>
            </a:fld>
            <a:endParaRPr lang="en-US" dirty="0"/>
          </a:p>
        </p:txBody>
      </p:sp>
      <p:sp>
        <p:nvSpPr>
          <p:cNvPr id="6" name="TextBox 5">
            <a:extLst>
              <a:ext uri="{FF2B5EF4-FFF2-40B4-BE49-F238E27FC236}">
                <a16:creationId xmlns:a16="http://schemas.microsoft.com/office/drawing/2014/main" id="{829CCD0C-7F8F-8FE6-4A4D-06F23565037D}"/>
              </a:ext>
            </a:extLst>
          </p:cNvPr>
          <p:cNvSpPr txBox="1"/>
          <p:nvPr/>
        </p:nvSpPr>
        <p:spPr>
          <a:xfrm>
            <a:off x="1892014" y="5231250"/>
            <a:ext cx="5368970" cy="346249"/>
          </a:xfrm>
          <a:prstGeom prst="rect">
            <a:avLst/>
          </a:prstGeom>
          <a:noFill/>
        </p:spPr>
        <p:txBody>
          <a:bodyPr wrap="none" rtlCol="0">
            <a:spAutoFit/>
          </a:bodyPr>
          <a:lstStyle/>
          <a:p>
            <a:pPr algn="ctr"/>
            <a:r>
              <a:rPr lang="en-GB" sz="1650" dirty="0"/>
              <a:t>3 different combinations of </a:t>
            </a:r>
            <a:r>
              <a:rPr lang="en-GB" sz="1650" i="1" dirty="0"/>
              <a:t>p</a:t>
            </a:r>
            <a:r>
              <a:rPr lang="en-GB" sz="1650" baseline="30000" dirty="0"/>
              <a:t>+</a:t>
            </a:r>
            <a:r>
              <a:rPr lang="en-GB" sz="1650" dirty="0"/>
              <a:t> – </a:t>
            </a:r>
            <a:r>
              <a:rPr lang="en-GB" sz="1650" i="1" dirty="0"/>
              <a:t>n</a:t>
            </a:r>
            <a:r>
              <a:rPr lang="en-GB" sz="1650" baseline="30000" dirty="0"/>
              <a:t>+</a:t>
            </a:r>
            <a:r>
              <a:rPr lang="en-GB" sz="1650" dirty="0"/>
              <a:t> doping: </a:t>
            </a:r>
            <a:r>
              <a:rPr lang="en-GB" sz="1650" dirty="0">
                <a:solidFill>
                  <a:srgbClr val="FF2F92"/>
                </a:solidFill>
              </a:rPr>
              <a:t>2 – 1</a:t>
            </a:r>
            <a:r>
              <a:rPr lang="en-GB" sz="1650" dirty="0"/>
              <a:t>, </a:t>
            </a:r>
            <a:r>
              <a:rPr lang="en-GB" sz="1650" dirty="0">
                <a:solidFill>
                  <a:srgbClr val="0432FF"/>
                </a:solidFill>
              </a:rPr>
              <a:t>3 – 2</a:t>
            </a:r>
            <a:r>
              <a:rPr lang="en-GB" sz="1650" dirty="0"/>
              <a:t>, </a:t>
            </a:r>
            <a:r>
              <a:rPr lang="en-GB" sz="1650" dirty="0">
                <a:solidFill>
                  <a:srgbClr val="009051"/>
                </a:solidFill>
              </a:rPr>
              <a:t>5 – 4 </a:t>
            </a:r>
            <a:endParaRPr lang="en-GB" sz="1650" dirty="0">
              <a:solidFill>
                <a:srgbClr val="009051"/>
              </a:solidFill>
              <a:latin typeface="Courier" pitchFamily="2" charset="0"/>
            </a:endParaRPr>
          </a:p>
        </p:txBody>
      </p:sp>
      <p:pic>
        <p:nvPicPr>
          <p:cNvPr id="4" name="Picture 3">
            <a:extLst>
              <a:ext uri="{FF2B5EF4-FFF2-40B4-BE49-F238E27FC236}">
                <a16:creationId xmlns:a16="http://schemas.microsoft.com/office/drawing/2014/main" id="{CBD5FE11-6DE9-3B00-F1E6-4BFD53B6E0CC}"/>
              </a:ext>
            </a:extLst>
          </p:cNvPr>
          <p:cNvPicPr>
            <a:picLocks noChangeAspect="1"/>
          </p:cNvPicPr>
          <p:nvPr/>
        </p:nvPicPr>
        <p:blipFill rotWithShape="1">
          <a:blip r:embed="rId2">
            <a:extLst>
              <a:ext uri="{28A0092B-C50C-407E-A947-70E740481C1C}">
                <a14:useLocalDpi xmlns:a14="http://schemas.microsoft.com/office/drawing/2010/main"/>
              </a:ext>
            </a:extLst>
          </a:blip>
          <a:srcRect l="6668" t="5774" r="10134" b="63255"/>
          <a:stretch/>
        </p:blipFill>
        <p:spPr>
          <a:xfrm>
            <a:off x="1162773" y="1829250"/>
            <a:ext cx="6509288" cy="3429000"/>
          </a:xfrm>
          <a:prstGeom prst="rect">
            <a:avLst/>
          </a:prstGeom>
        </p:spPr>
      </p:pic>
      <p:sp>
        <p:nvSpPr>
          <p:cNvPr id="11" name="TextBox 10">
            <a:extLst>
              <a:ext uri="{FF2B5EF4-FFF2-40B4-BE49-F238E27FC236}">
                <a16:creationId xmlns:a16="http://schemas.microsoft.com/office/drawing/2014/main" id="{1DAF938E-A74E-BC07-70A8-C858735F02ED}"/>
              </a:ext>
            </a:extLst>
          </p:cNvPr>
          <p:cNvSpPr txBox="1"/>
          <p:nvPr/>
        </p:nvSpPr>
        <p:spPr>
          <a:xfrm>
            <a:off x="7992001" y="4691250"/>
            <a:ext cx="942887" cy="300082"/>
          </a:xfrm>
          <a:prstGeom prst="rect">
            <a:avLst/>
          </a:prstGeom>
          <a:noFill/>
        </p:spPr>
        <p:txBody>
          <a:bodyPr wrap="none" rtlCol="0">
            <a:spAutoFit/>
          </a:bodyPr>
          <a:lstStyle/>
          <a:p>
            <a:r>
              <a:rPr lang="en-GB" sz="1350" dirty="0"/>
              <a:t>[ a &lt; b &lt; c ]</a:t>
            </a:r>
          </a:p>
        </p:txBody>
      </p:sp>
      <p:sp>
        <p:nvSpPr>
          <p:cNvPr id="3" name="TextBox 2">
            <a:extLst>
              <a:ext uri="{FF2B5EF4-FFF2-40B4-BE49-F238E27FC236}">
                <a16:creationId xmlns:a16="http://schemas.microsoft.com/office/drawing/2014/main" id="{D74467AC-2FF0-A0D5-76BB-2706933B434C}"/>
              </a:ext>
            </a:extLst>
          </p:cNvPr>
          <p:cNvSpPr txBox="1"/>
          <p:nvPr/>
        </p:nvSpPr>
        <p:spPr>
          <a:xfrm>
            <a:off x="304859" y="3106481"/>
            <a:ext cx="912430" cy="784830"/>
          </a:xfrm>
          <a:prstGeom prst="rect">
            <a:avLst/>
          </a:prstGeom>
          <a:noFill/>
        </p:spPr>
        <p:txBody>
          <a:bodyPr wrap="none" rtlCol="0">
            <a:spAutoFit/>
          </a:bodyPr>
          <a:lstStyle/>
          <a:p>
            <a:pPr algn="ctr"/>
            <a:r>
              <a:rPr lang="en-GB" sz="1500" dirty="0"/>
              <a:t>Active</a:t>
            </a:r>
          </a:p>
          <a:p>
            <a:pPr algn="ctr"/>
            <a:r>
              <a:rPr lang="en-GB" sz="1500" dirty="0"/>
              <a:t>thickness</a:t>
            </a:r>
          </a:p>
          <a:p>
            <a:pPr algn="ctr"/>
            <a:r>
              <a:rPr lang="en-GB" sz="1500" dirty="0"/>
              <a:t>30 </a:t>
            </a:r>
            <a:r>
              <a:rPr lang="en-GB" sz="1500" dirty="0">
                <a:latin typeface="Symbol" pitchFamily="2" charset="2"/>
              </a:rPr>
              <a:t>m</a:t>
            </a:r>
            <a:r>
              <a:rPr lang="en-GB" sz="1500" dirty="0"/>
              <a:t>m</a:t>
            </a:r>
          </a:p>
        </p:txBody>
      </p:sp>
      <p:pic>
        <p:nvPicPr>
          <p:cNvPr id="5" name="Picture 4" descr="A circular window with a blue and black pattern&#10;&#10;Description automatically generated with medium confidence">
            <a:extLst>
              <a:ext uri="{FF2B5EF4-FFF2-40B4-BE49-F238E27FC236}">
                <a16:creationId xmlns:a16="http://schemas.microsoft.com/office/drawing/2014/main" id="{7973506E-6E4B-1197-F44A-B4F9AAAE596E}"/>
              </a:ext>
            </a:extLst>
          </p:cNvPr>
          <p:cNvPicPr>
            <a:picLocks noChangeAspect="1"/>
          </p:cNvPicPr>
          <p:nvPr/>
        </p:nvPicPr>
        <p:blipFill rotWithShape="1">
          <a:blip r:embed="rId3"/>
          <a:srcRect l="20647" r="20651"/>
          <a:stretch/>
        </p:blipFill>
        <p:spPr>
          <a:xfrm>
            <a:off x="7676433" y="1259226"/>
            <a:ext cx="1393544" cy="1335333"/>
          </a:xfrm>
          <a:prstGeom prst="rect">
            <a:avLst/>
          </a:prstGeom>
        </p:spPr>
      </p:pic>
      <p:sp>
        <p:nvSpPr>
          <p:cNvPr id="12" name="Title 1">
            <a:extLst>
              <a:ext uri="{FF2B5EF4-FFF2-40B4-BE49-F238E27FC236}">
                <a16:creationId xmlns:a16="http://schemas.microsoft.com/office/drawing/2014/main" id="{5BF99ED2-30A1-4F52-A40F-7D05F6C364E1}"/>
              </a:ext>
            </a:extLst>
          </p:cNvPr>
          <p:cNvSpPr txBox="1">
            <a:spLocks/>
          </p:cNvSpPr>
          <p:nvPr/>
        </p:nvSpPr>
        <p:spPr>
          <a:xfrm>
            <a:off x="4671233" y="-170711"/>
            <a:ext cx="5052324" cy="1368446"/>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r>
              <a:rPr lang="en-GB">
                <a:solidFill>
                  <a:schemeClr val="bg1"/>
                </a:solidFill>
              </a:rPr>
              <a:t>Compensated Gain Layer Design – Split Table</a:t>
            </a:r>
            <a:endParaRPr lang="en-GB" dirty="0">
              <a:solidFill>
                <a:schemeClr val="bg1"/>
              </a:solidFill>
            </a:endParaRPr>
          </a:p>
        </p:txBody>
      </p:sp>
    </p:spTree>
    <p:extLst>
      <p:ext uri="{BB962C8B-B14F-4D97-AF65-F5344CB8AC3E}">
        <p14:creationId xmlns:p14="http://schemas.microsoft.com/office/powerpoint/2010/main" val="1451080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182DD4-C199-2F47-A0A2-315C54169C6E}"/>
              </a:ext>
            </a:extLst>
          </p:cNvPr>
          <p:cNvSpPr>
            <a:spLocks noGrp="1"/>
          </p:cNvSpPr>
          <p:nvPr>
            <p:ph type="title"/>
          </p:nvPr>
        </p:nvSpPr>
        <p:spPr>
          <a:xfrm>
            <a:off x="137827" y="992250"/>
            <a:ext cx="7886700" cy="1325563"/>
          </a:xfrm>
        </p:spPr>
        <p:txBody>
          <a:bodyPr/>
          <a:lstStyle/>
          <a:p>
            <a:r>
              <a:rPr lang="en-GB" dirty="0"/>
              <a:t>Compensated LGAD – State-of-the-Art</a:t>
            </a:r>
          </a:p>
        </p:txBody>
      </p:sp>
      <p:sp>
        <p:nvSpPr>
          <p:cNvPr id="7" name="Date Placeholder 6"/>
          <p:cNvSpPr>
            <a:spLocks noGrp="1"/>
          </p:cNvSpPr>
          <p:nvPr>
            <p:ph type="dt" sz="half" idx="10"/>
          </p:nvPr>
        </p:nvSpPr>
        <p:spPr>
          <a:xfrm>
            <a:off x="628650" y="6369421"/>
            <a:ext cx="2057400" cy="365125"/>
          </a:xfrm>
        </p:spPr>
        <p:txBody>
          <a:bodyPr/>
          <a:lstStyle/>
          <a:p>
            <a:r>
              <a:rPr lang="it-IT"/>
              <a:t>V.Sola for eXFlu-innova</a:t>
            </a:r>
            <a:endParaRPr lang="en-US"/>
          </a:p>
        </p:txBody>
      </p:sp>
      <p:sp>
        <p:nvSpPr>
          <p:cNvPr id="8" name="Footer Placeholder 7"/>
          <p:cNvSpPr>
            <a:spLocks noGrp="1"/>
          </p:cNvSpPr>
          <p:nvPr>
            <p:ph type="ftr" sz="quarter" idx="11"/>
          </p:nvPr>
        </p:nvSpPr>
        <p:spPr>
          <a:xfrm>
            <a:off x="4" y="6369412"/>
            <a:ext cx="9143999" cy="501650"/>
          </a:xfrm>
        </p:spPr>
        <p:txBody>
          <a:bodyPr/>
          <a:lstStyle/>
          <a:p>
            <a:r>
              <a:rPr lang="pt-BR"/>
              <a:t>eXFlu-innova @ AIDAinnova Final Annual Meeting</a:t>
            </a:r>
            <a:endParaRPr lang="en-US" dirty="0"/>
          </a:p>
        </p:txBody>
      </p:sp>
      <p:sp>
        <p:nvSpPr>
          <p:cNvPr id="3" name="TextBox 2">
            <a:extLst>
              <a:ext uri="{FF2B5EF4-FFF2-40B4-BE49-F238E27FC236}">
                <a16:creationId xmlns:a16="http://schemas.microsoft.com/office/drawing/2014/main" id="{79A1A7D7-7834-3454-D1D6-F446D1AC3813}"/>
              </a:ext>
            </a:extLst>
          </p:cNvPr>
          <p:cNvSpPr txBox="1"/>
          <p:nvPr/>
        </p:nvSpPr>
        <p:spPr>
          <a:xfrm>
            <a:off x="181253" y="2503291"/>
            <a:ext cx="7539949" cy="3362459"/>
          </a:xfrm>
          <a:prstGeom prst="rect">
            <a:avLst/>
          </a:prstGeom>
          <a:noFill/>
        </p:spPr>
        <p:txBody>
          <a:bodyPr wrap="none" rtlCol="0">
            <a:spAutoFit/>
          </a:bodyPr>
          <a:lstStyle/>
          <a:p>
            <a:r>
              <a:rPr lang="en-GB" sz="1725" b="1" dirty="0">
                <a:solidFill>
                  <a:srgbClr val="9437FF"/>
                </a:solidFill>
              </a:rPr>
              <a:t>Lesson from the first batch of compensated LGAD sensors:</a:t>
            </a:r>
          </a:p>
          <a:p>
            <a:endParaRPr lang="en-GB" sz="300" b="1" dirty="0"/>
          </a:p>
          <a:p>
            <a:endParaRPr lang="en-GB" sz="100" dirty="0"/>
          </a:p>
          <a:p>
            <a:r>
              <a:rPr lang="en-GB" sz="1500" dirty="0">
                <a:solidFill>
                  <a:srgbClr val="521B93"/>
                </a:solidFill>
              </a:rPr>
              <a:t>▻ Difficult to control the shape and the peak concentration of two different elements</a:t>
            </a:r>
          </a:p>
          <a:p>
            <a:endParaRPr lang="en-GB" sz="150" dirty="0">
              <a:solidFill>
                <a:srgbClr val="521B93"/>
              </a:solidFill>
            </a:endParaRPr>
          </a:p>
          <a:p>
            <a:r>
              <a:rPr lang="en-GB" sz="1500" b="1" dirty="0">
                <a:solidFill>
                  <a:srgbClr val="521B93"/>
                </a:solidFill>
                <a:latin typeface="Arial" panose="020B0604020202020204" pitchFamily="34" charset="0"/>
                <a:cs typeface="Arial" panose="020B0604020202020204" pitchFamily="34" charset="0"/>
              </a:rPr>
              <a:t>    →</a:t>
            </a:r>
            <a:r>
              <a:rPr lang="en-GB" sz="1500" b="1" dirty="0">
                <a:solidFill>
                  <a:srgbClr val="521B93"/>
                </a:solidFill>
              </a:rPr>
              <a:t> Necessary to carefully tune all the process parameters</a:t>
            </a:r>
          </a:p>
          <a:p>
            <a:endParaRPr lang="en-GB" sz="600" b="1" dirty="0">
              <a:solidFill>
                <a:schemeClr val="accent5">
                  <a:lumMod val="75000"/>
                </a:schemeClr>
              </a:solidFill>
            </a:endParaRPr>
          </a:p>
          <a:p>
            <a:r>
              <a:rPr lang="en-GB" sz="1500" dirty="0">
                <a:solidFill>
                  <a:srgbClr val="942093"/>
                </a:solidFill>
              </a:rPr>
              <a:t>▻ After irradiation, possible to successfully operate compensated LGAD sensors</a:t>
            </a:r>
          </a:p>
          <a:p>
            <a:endParaRPr lang="en-GB" sz="150" dirty="0">
              <a:solidFill>
                <a:srgbClr val="942093"/>
              </a:solidFill>
            </a:endParaRPr>
          </a:p>
          <a:p>
            <a:r>
              <a:rPr lang="en-GB" sz="1500" b="1" dirty="0">
                <a:solidFill>
                  <a:srgbClr val="942093"/>
                </a:solidFill>
                <a:latin typeface="Arial" panose="020B0604020202020204" pitchFamily="34" charset="0"/>
                <a:cs typeface="Arial" panose="020B0604020202020204" pitchFamily="34" charset="0"/>
              </a:rPr>
              <a:t>    →</a:t>
            </a:r>
            <a:r>
              <a:rPr lang="en-GB" sz="1500" b="1" dirty="0">
                <a:solidFill>
                  <a:srgbClr val="942093"/>
                </a:solidFill>
              </a:rPr>
              <a:t> Good gain and timing performances after irradiation</a:t>
            </a:r>
          </a:p>
          <a:p>
            <a:endParaRPr lang="en-GB" sz="600" b="1" dirty="0">
              <a:solidFill>
                <a:schemeClr val="accent5">
                  <a:lumMod val="75000"/>
                </a:schemeClr>
              </a:solidFill>
            </a:endParaRPr>
          </a:p>
          <a:p>
            <a:r>
              <a:rPr lang="en-GB" sz="1500" dirty="0">
                <a:solidFill>
                  <a:srgbClr val="941651"/>
                </a:solidFill>
              </a:rPr>
              <a:t>▻ Co-implantation of Carbon in the same volume of Boron and Phosphorus</a:t>
            </a:r>
          </a:p>
          <a:p>
            <a:endParaRPr lang="en-GB" sz="150" dirty="0">
              <a:solidFill>
                <a:srgbClr val="941651"/>
              </a:solidFill>
            </a:endParaRPr>
          </a:p>
          <a:p>
            <a:r>
              <a:rPr lang="en-GB" sz="1500" b="1" dirty="0">
                <a:solidFill>
                  <a:srgbClr val="941651"/>
                </a:solidFill>
                <a:latin typeface="Arial" panose="020B0604020202020204" pitchFamily="34" charset="0"/>
                <a:cs typeface="Arial" panose="020B0604020202020204" pitchFamily="34" charset="0"/>
              </a:rPr>
              <a:t>    →</a:t>
            </a:r>
            <a:r>
              <a:rPr lang="en-GB" sz="1500" b="1" dirty="0">
                <a:solidFill>
                  <a:srgbClr val="941651"/>
                </a:solidFill>
              </a:rPr>
              <a:t> Same effect as in standard LGAD, a reduction of a factor of </a:t>
            </a:r>
            <a:r>
              <a:rPr lang="en-GB" sz="1500" b="1" dirty="0">
                <a:solidFill>
                  <a:srgbClr val="941651"/>
                </a:solidFill>
                <a:latin typeface="Arial" panose="020B0604020202020204" pitchFamily="34" charset="0"/>
                <a:cs typeface="Arial" panose="020B0604020202020204" pitchFamily="34" charset="0"/>
              </a:rPr>
              <a:t>~</a:t>
            </a:r>
            <a:r>
              <a:rPr lang="en-GB" sz="1500" b="1" dirty="0">
                <a:solidFill>
                  <a:srgbClr val="941651"/>
                </a:solidFill>
              </a:rPr>
              <a:t> 3 of the Acceptor removal</a:t>
            </a:r>
          </a:p>
          <a:p>
            <a:endParaRPr lang="en-GB" sz="600" b="1" dirty="0">
              <a:solidFill>
                <a:srgbClr val="941651"/>
              </a:solidFill>
            </a:endParaRPr>
          </a:p>
          <a:p>
            <a:r>
              <a:rPr lang="en-GB" sz="1500" dirty="0">
                <a:solidFill>
                  <a:srgbClr val="FF2F92"/>
                </a:solidFill>
              </a:rPr>
              <a:t>▻ Simulation to replicate I-V, C-V, and </a:t>
            </a:r>
            <a:r>
              <a:rPr lang="en-GB" sz="1500" dirty="0" err="1">
                <a:solidFill>
                  <a:srgbClr val="FF2F92"/>
                </a:solidFill>
              </a:rPr>
              <a:t>VdP</a:t>
            </a:r>
            <a:r>
              <a:rPr lang="en-GB" sz="1500" dirty="0">
                <a:solidFill>
                  <a:srgbClr val="FF2F92"/>
                </a:solidFill>
              </a:rPr>
              <a:t> behaviour after irradiation </a:t>
            </a:r>
          </a:p>
          <a:p>
            <a:endParaRPr lang="en-GB" sz="150" dirty="0">
              <a:solidFill>
                <a:srgbClr val="FF2F92"/>
              </a:solidFill>
            </a:endParaRPr>
          </a:p>
          <a:p>
            <a:r>
              <a:rPr lang="en-GB" sz="1500" b="1" dirty="0">
                <a:solidFill>
                  <a:srgbClr val="FF2F92"/>
                </a:solidFill>
                <a:latin typeface="Arial" panose="020B0604020202020204" pitchFamily="34" charset="0"/>
                <a:cs typeface="Arial" panose="020B0604020202020204" pitchFamily="34" charset="0"/>
              </a:rPr>
              <a:t>    →</a:t>
            </a:r>
            <a:r>
              <a:rPr lang="en-GB" sz="1500" b="1" dirty="0">
                <a:solidFill>
                  <a:srgbClr val="FF2F92"/>
                </a:solidFill>
              </a:rPr>
              <a:t> Possible to extract Acceptor and Donor removal by comparing data and simulations</a:t>
            </a:r>
            <a:endParaRPr lang="en-GB" sz="600" b="1" dirty="0">
              <a:solidFill>
                <a:srgbClr val="941651"/>
              </a:solidFill>
            </a:endParaRPr>
          </a:p>
          <a:p>
            <a:endParaRPr lang="en-GB" sz="1200" b="1" dirty="0">
              <a:solidFill>
                <a:srgbClr val="FF2F92"/>
              </a:solidFill>
            </a:endParaRPr>
          </a:p>
          <a:p>
            <a:pPr algn="ctr"/>
            <a:r>
              <a:rPr lang="en-GB" sz="1650" b="1" dirty="0">
                <a:solidFill>
                  <a:srgbClr val="9437FF"/>
                </a:solidFill>
              </a:rPr>
              <a:t>We are now ready to design the next batch of Compensated LGADs</a:t>
            </a:r>
          </a:p>
          <a:p>
            <a:pPr algn="ctr"/>
            <a:endParaRPr lang="en-GB" sz="225" b="1" dirty="0">
              <a:solidFill>
                <a:srgbClr val="9437FF"/>
              </a:solidFill>
            </a:endParaRPr>
          </a:p>
          <a:p>
            <a:pPr algn="ctr"/>
            <a:r>
              <a:rPr lang="en-GB" sz="1650" b="1" dirty="0">
                <a:solidFill>
                  <a:srgbClr val="9437FF"/>
                </a:solidFill>
                <a:latin typeface="Arial" panose="020B0604020202020204" pitchFamily="34" charset="0"/>
                <a:cs typeface="Arial" panose="020B0604020202020204" pitchFamily="34" charset="0"/>
              </a:rPr>
              <a:t>→ </a:t>
            </a:r>
            <a:r>
              <a:rPr lang="en-GB" sz="1650" b="1" dirty="0">
                <a:solidFill>
                  <a:srgbClr val="9437FF"/>
                </a:solidFill>
              </a:rPr>
              <a:t>COMPLEX1 will start the processing by Summer 2025</a:t>
            </a:r>
          </a:p>
        </p:txBody>
      </p:sp>
      <p:sp>
        <p:nvSpPr>
          <p:cNvPr id="4" name="Slide Number Placeholder 3">
            <a:extLst>
              <a:ext uri="{FF2B5EF4-FFF2-40B4-BE49-F238E27FC236}">
                <a16:creationId xmlns:a16="http://schemas.microsoft.com/office/drawing/2014/main" id="{1D98732A-63FF-2122-51BD-2710F25FE00D}"/>
              </a:ext>
            </a:extLst>
          </p:cNvPr>
          <p:cNvSpPr>
            <a:spLocks noGrp="1"/>
          </p:cNvSpPr>
          <p:nvPr>
            <p:ph type="sldNum" sz="quarter" idx="12"/>
          </p:nvPr>
        </p:nvSpPr>
        <p:spPr>
          <a:xfrm>
            <a:off x="8428070" y="6369412"/>
            <a:ext cx="715933" cy="501650"/>
          </a:xfrm>
        </p:spPr>
        <p:txBody>
          <a:bodyPr/>
          <a:lstStyle/>
          <a:p>
            <a:fld id="{E17B67F3-5BDA-F349-B3C8-3BF4CEB5BCCB}" type="slidenum">
              <a:rPr lang="en-US" smtClean="0"/>
              <a:t>7</a:t>
            </a:fld>
            <a:endParaRPr lang="en-US"/>
          </a:p>
        </p:txBody>
      </p:sp>
      <p:grpSp>
        <p:nvGrpSpPr>
          <p:cNvPr id="9" name="Group 8">
            <a:extLst>
              <a:ext uri="{FF2B5EF4-FFF2-40B4-BE49-F238E27FC236}">
                <a16:creationId xmlns:a16="http://schemas.microsoft.com/office/drawing/2014/main" id="{214835C0-D3C9-1447-E1EA-E1BD6EDA3628}"/>
              </a:ext>
            </a:extLst>
          </p:cNvPr>
          <p:cNvGrpSpPr/>
          <p:nvPr/>
        </p:nvGrpSpPr>
        <p:grpSpPr>
          <a:xfrm>
            <a:off x="6992984" y="1323163"/>
            <a:ext cx="2150200" cy="1737904"/>
            <a:chOff x="9756000" y="-12987"/>
            <a:chExt cx="2434910" cy="1728000"/>
          </a:xfrm>
        </p:grpSpPr>
        <p:pic>
          <p:nvPicPr>
            <p:cNvPr id="5" name="Picture 4">
              <a:extLst>
                <a:ext uri="{FF2B5EF4-FFF2-40B4-BE49-F238E27FC236}">
                  <a16:creationId xmlns:a16="http://schemas.microsoft.com/office/drawing/2014/main" id="{2F922D38-71B7-64B6-3962-397839E73ACB}"/>
                </a:ext>
              </a:extLst>
            </p:cNvPr>
            <p:cNvPicPr>
              <a:picLocks noChangeAspect="1"/>
            </p:cNvPicPr>
            <p:nvPr/>
          </p:nvPicPr>
          <p:blipFill>
            <a:blip r:embed="rId2"/>
            <a:stretch>
              <a:fillRect/>
            </a:stretch>
          </p:blipFill>
          <p:spPr>
            <a:xfrm>
              <a:off x="9756000" y="-12987"/>
              <a:ext cx="2434910" cy="1728000"/>
            </a:xfrm>
            <a:prstGeom prst="rect">
              <a:avLst/>
            </a:prstGeom>
          </p:spPr>
        </p:pic>
        <p:sp>
          <p:nvSpPr>
            <p:cNvPr id="6" name="TextBox 5">
              <a:extLst>
                <a:ext uri="{FF2B5EF4-FFF2-40B4-BE49-F238E27FC236}">
                  <a16:creationId xmlns:a16="http://schemas.microsoft.com/office/drawing/2014/main" id="{D776C23B-76B4-CB31-1C17-5D2006ECF810}"/>
                </a:ext>
              </a:extLst>
            </p:cNvPr>
            <p:cNvSpPr txBox="1"/>
            <p:nvPr/>
          </p:nvSpPr>
          <p:spPr>
            <a:xfrm>
              <a:off x="11207634" y="180000"/>
              <a:ext cx="932306" cy="707887"/>
            </a:xfrm>
            <a:prstGeom prst="rect">
              <a:avLst/>
            </a:prstGeom>
            <a:noFill/>
          </p:spPr>
          <p:txBody>
            <a:bodyPr wrap="none" rtlCol="0">
              <a:spAutoFit/>
            </a:bodyPr>
            <a:lstStyle/>
            <a:p>
              <a:pPr algn="ctr"/>
              <a:r>
                <a:rPr lang="en-GB" sz="900" b="1" dirty="0">
                  <a:solidFill>
                    <a:srgbClr val="0096FF"/>
                  </a:solidFill>
                </a:rPr>
                <a:t>W13</a:t>
              </a:r>
            </a:p>
            <a:p>
              <a:pPr algn="ctr"/>
              <a:r>
                <a:rPr lang="en-GB" sz="900" b="1" dirty="0">
                  <a:solidFill>
                    <a:srgbClr val="0096FF"/>
                  </a:solidFill>
                </a:rPr>
                <a:t>3–2+C</a:t>
              </a:r>
            </a:p>
            <a:p>
              <a:pPr algn="ctr"/>
              <a:endParaRPr lang="en-GB" sz="150" b="1" dirty="0">
                <a:solidFill>
                  <a:srgbClr val="0096FF"/>
                </a:solidFill>
              </a:endParaRPr>
            </a:p>
            <a:p>
              <a:pPr algn="ctr"/>
              <a:r>
                <a:rPr lang="en-GB" sz="900" b="1" dirty="0">
                  <a:solidFill>
                    <a:srgbClr val="0096FF"/>
                  </a:solidFill>
                  <a:latin typeface="Symbol" pitchFamily="2" charset="2"/>
                </a:rPr>
                <a:t>F</a:t>
              </a:r>
              <a:r>
                <a:rPr lang="en-GB" sz="900" b="1" dirty="0">
                  <a:solidFill>
                    <a:srgbClr val="0096FF"/>
                  </a:solidFill>
                </a:rPr>
                <a:t> = 2.5E15</a:t>
              </a:r>
            </a:p>
          </p:txBody>
        </p:sp>
      </p:grpSp>
    </p:spTree>
    <p:extLst>
      <p:ext uri="{BB962C8B-B14F-4D97-AF65-F5344CB8AC3E}">
        <p14:creationId xmlns:p14="http://schemas.microsoft.com/office/powerpoint/2010/main" val="13181150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C7EDFF-F094-E062-96FD-9E87EBF8B6A3}"/>
              </a:ext>
            </a:extLst>
          </p:cNvPr>
          <p:cNvSpPr>
            <a:spLocks noGrp="1"/>
          </p:cNvSpPr>
          <p:nvPr>
            <p:ph type="title"/>
          </p:nvPr>
        </p:nvSpPr>
        <p:spPr>
          <a:xfrm>
            <a:off x="825300" y="876932"/>
            <a:ext cx="7886700" cy="1325563"/>
          </a:xfrm>
        </p:spPr>
        <p:txBody>
          <a:bodyPr>
            <a:normAutofit/>
          </a:bodyPr>
          <a:lstStyle/>
          <a:p>
            <a:r>
              <a:rPr lang="en-GB" dirty="0"/>
              <a:t>An NLGAD Batch to Extract Donor Removal</a:t>
            </a:r>
          </a:p>
        </p:txBody>
      </p:sp>
      <p:sp>
        <p:nvSpPr>
          <p:cNvPr id="3" name="Date Placeholder 2">
            <a:extLst>
              <a:ext uri="{FF2B5EF4-FFF2-40B4-BE49-F238E27FC236}">
                <a16:creationId xmlns:a16="http://schemas.microsoft.com/office/drawing/2014/main" id="{AEC11CAF-6CF0-0AF9-5508-7EDCB524C14A}"/>
              </a:ext>
            </a:extLst>
          </p:cNvPr>
          <p:cNvSpPr>
            <a:spLocks noGrp="1"/>
          </p:cNvSpPr>
          <p:nvPr>
            <p:ph type="dt" sz="half" idx="10"/>
          </p:nvPr>
        </p:nvSpPr>
        <p:spPr/>
        <p:txBody>
          <a:bodyPr/>
          <a:lstStyle/>
          <a:p>
            <a:r>
              <a:rPr lang="it-IT"/>
              <a:t>V.Sola for eXFlu-innova</a:t>
            </a:r>
            <a:endParaRPr lang="en-US" dirty="0"/>
          </a:p>
        </p:txBody>
      </p:sp>
      <p:sp>
        <p:nvSpPr>
          <p:cNvPr id="4" name="Slide Number Placeholder 3">
            <a:extLst>
              <a:ext uri="{FF2B5EF4-FFF2-40B4-BE49-F238E27FC236}">
                <a16:creationId xmlns:a16="http://schemas.microsoft.com/office/drawing/2014/main" id="{EDC5E896-7C02-BC4D-E990-D8237D8D5BC2}"/>
              </a:ext>
            </a:extLst>
          </p:cNvPr>
          <p:cNvSpPr>
            <a:spLocks noGrp="1"/>
          </p:cNvSpPr>
          <p:nvPr>
            <p:ph type="sldNum" sz="quarter" idx="12"/>
          </p:nvPr>
        </p:nvSpPr>
        <p:spPr/>
        <p:txBody>
          <a:bodyPr/>
          <a:lstStyle/>
          <a:p>
            <a:r>
              <a:rPr lang="en-US" dirty="0"/>
              <a:t>20</a:t>
            </a:r>
          </a:p>
        </p:txBody>
      </p:sp>
      <p:sp>
        <p:nvSpPr>
          <p:cNvPr id="19" name="TextBox 18">
            <a:extLst>
              <a:ext uri="{FF2B5EF4-FFF2-40B4-BE49-F238E27FC236}">
                <a16:creationId xmlns:a16="http://schemas.microsoft.com/office/drawing/2014/main" id="{4E3242F4-DD14-F426-908B-A05AF3058258}"/>
              </a:ext>
            </a:extLst>
          </p:cNvPr>
          <p:cNvSpPr txBox="1"/>
          <p:nvPr/>
        </p:nvSpPr>
        <p:spPr>
          <a:xfrm>
            <a:off x="1620000" y="4780923"/>
            <a:ext cx="4401000" cy="923330"/>
          </a:xfrm>
          <a:prstGeom prst="rect">
            <a:avLst/>
          </a:prstGeom>
          <a:noFill/>
        </p:spPr>
        <p:txBody>
          <a:bodyPr wrap="square" rtlCol="0">
            <a:spAutoFit/>
          </a:bodyPr>
          <a:lstStyle/>
          <a:p>
            <a:pPr algn="ctr"/>
            <a:r>
              <a:rPr lang="en-GB" b="1" dirty="0">
                <a:solidFill>
                  <a:srgbClr val="941100"/>
                </a:solidFill>
                <a:latin typeface="Arial" panose="020B0604020202020204" pitchFamily="34" charset="0"/>
                <a:cs typeface="Arial" panose="020B0604020202020204" pitchFamily="34" charset="0"/>
              </a:rPr>
              <a:t>→</a:t>
            </a:r>
            <a:r>
              <a:rPr lang="en-GB" b="1" dirty="0">
                <a:solidFill>
                  <a:srgbClr val="941100"/>
                </a:solidFill>
              </a:rPr>
              <a:t> The NLGAD batch will be used to precisely investigate the donor removal coefficient, </a:t>
            </a:r>
            <a:r>
              <a:rPr lang="en-GB" b="1" dirty="0" err="1">
                <a:solidFill>
                  <a:srgbClr val="941100"/>
                </a:solidFill>
              </a:rPr>
              <a:t>c</a:t>
            </a:r>
            <a:r>
              <a:rPr lang="en-GB" b="1" baseline="-25000" dirty="0" err="1">
                <a:solidFill>
                  <a:srgbClr val="941100"/>
                </a:solidFill>
              </a:rPr>
              <a:t>D</a:t>
            </a:r>
            <a:endParaRPr lang="en-GB" b="1" baseline="-25000" dirty="0">
              <a:solidFill>
                <a:srgbClr val="941100"/>
              </a:solidFill>
            </a:endParaRPr>
          </a:p>
        </p:txBody>
      </p:sp>
      <p:grpSp>
        <p:nvGrpSpPr>
          <p:cNvPr id="20" name="Group 19">
            <a:extLst>
              <a:ext uri="{FF2B5EF4-FFF2-40B4-BE49-F238E27FC236}">
                <a16:creationId xmlns:a16="http://schemas.microsoft.com/office/drawing/2014/main" id="{D3ADE5A9-93E3-5DC7-AC5D-578E9D825F95}"/>
              </a:ext>
            </a:extLst>
          </p:cNvPr>
          <p:cNvGrpSpPr/>
          <p:nvPr/>
        </p:nvGrpSpPr>
        <p:grpSpPr>
          <a:xfrm>
            <a:off x="6732159" y="4375922"/>
            <a:ext cx="1732013" cy="1476541"/>
            <a:chOff x="4875327" y="3060000"/>
            <a:chExt cx="2309351" cy="1968721"/>
          </a:xfrm>
        </p:grpSpPr>
        <p:sp>
          <p:nvSpPr>
            <p:cNvPr id="21" name="TextBox 20">
              <a:extLst>
                <a:ext uri="{FF2B5EF4-FFF2-40B4-BE49-F238E27FC236}">
                  <a16:creationId xmlns:a16="http://schemas.microsoft.com/office/drawing/2014/main" id="{9B52A808-D334-9876-1FEC-AA6A38B26127}"/>
                </a:ext>
              </a:extLst>
            </p:cNvPr>
            <p:cNvSpPr txBox="1"/>
            <p:nvPr/>
          </p:nvSpPr>
          <p:spPr>
            <a:xfrm>
              <a:off x="4875327" y="4644000"/>
              <a:ext cx="2309351" cy="384721"/>
            </a:xfrm>
            <a:prstGeom prst="rect">
              <a:avLst/>
            </a:prstGeom>
            <a:noFill/>
          </p:spPr>
          <p:txBody>
            <a:bodyPr wrap="none" rtlCol="0">
              <a:spAutoFit/>
            </a:bodyPr>
            <a:lstStyle/>
            <a:p>
              <a:pPr algn="ctr"/>
              <a:r>
                <a:rPr lang="en-GB" sz="1275" dirty="0"/>
                <a:t>p-in-n LGAD  </a:t>
              </a:r>
              <a:r>
                <a:rPr lang="en-GB" sz="1200" dirty="0"/>
                <a:t>or</a:t>
              </a:r>
              <a:r>
                <a:rPr lang="en-GB" sz="1275" dirty="0"/>
                <a:t>  NLGAD</a:t>
              </a:r>
            </a:p>
          </p:txBody>
        </p:sp>
        <p:grpSp>
          <p:nvGrpSpPr>
            <p:cNvPr id="22" name="Group 21">
              <a:extLst>
                <a:ext uri="{FF2B5EF4-FFF2-40B4-BE49-F238E27FC236}">
                  <a16:creationId xmlns:a16="http://schemas.microsoft.com/office/drawing/2014/main" id="{879F8494-05F9-A8AC-A09F-CF513549E950}"/>
                </a:ext>
              </a:extLst>
            </p:cNvPr>
            <p:cNvGrpSpPr/>
            <p:nvPr/>
          </p:nvGrpSpPr>
          <p:grpSpPr>
            <a:xfrm>
              <a:off x="5040000" y="3060000"/>
              <a:ext cx="1980000" cy="1661994"/>
              <a:chOff x="8820000" y="2990777"/>
              <a:chExt cx="1980000" cy="1661994"/>
            </a:xfrm>
          </p:grpSpPr>
          <p:sp>
            <p:nvSpPr>
              <p:cNvPr id="23" name="Rectangle 22">
                <a:extLst>
                  <a:ext uri="{FF2B5EF4-FFF2-40B4-BE49-F238E27FC236}">
                    <a16:creationId xmlns:a16="http://schemas.microsoft.com/office/drawing/2014/main" id="{4D497A1D-67AE-A053-5883-178FADE28338}"/>
                  </a:ext>
                </a:extLst>
              </p:cNvPr>
              <p:cNvSpPr/>
              <p:nvPr/>
            </p:nvSpPr>
            <p:spPr>
              <a:xfrm>
                <a:off x="8820000" y="3240000"/>
                <a:ext cx="1980000" cy="1080000"/>
              </a:xfrm>
              <a:prstGeom prst="rect">
                <a:avLst/>
              </a:prstGeom>
              <a:solidFill>
                <a:srgbClr val="FF7E79">
                  <a:alpha val="15000"/>
                </a:srgbClr>
              </a:solidFill>
              <a:ln>
                <a:solidFill>
                  <a:srgbClr val="FF7E79">
                    <a:alpha val="1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p:txBody>
          </p:sp>
          <p:sp>
            <p:nvSpPr>
              <p:cNvPr id="24" name="Rectangle 23">
                <a:extLst>
                  <a:ext uri="{FF2B5EF4-FFF2-40B4-BE49-F238E27FC236}">
                    <a16:creationId xmlns:a16="http://schemas.microsoft.com/office/drawing/2014/main" id="{46BA630D-2DEF-53AE-5747-744B1B352B5D}"/>
                  </a:ext>
                </a:extLst>
              </p:cNvPr>
              <p:cNvSpPr/>
              <p:nvPr/>
            </p:nvSpPr>
            <p:spPr>
              <a:xfrm>
                <a:off x="8820000" y="4320000"/>
                <a:ext cx="1980000" cy="72000"/>
              </a:xfrm>
              <a:prstGeom prst="rect">
                <a:avLst/>
              </a:prstGeom>
              <a:solidFill>
                <a:srgbClr val="941100"/>
              </a:solidFill>
              <a:ln>
                <a:solidFill>
                  <a:srgbClr val="9411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5" name="Rectangle 24">
                <a:extLst>
                  <a:ext uri="{FF2B5EF4-FFF2-40B4-BE49-F238E27FC236}">
                    <a16:creationId xmlns:a16="http://schemas.microsoft.com/office/drawing/2014/main" id="{EA9613E3-1E7D-DB6E-D9FB-69D17F2E7295}"/>
                  </a:ext>
                </a:extLst>
              </p:cNvPr>
              <p:cNvSpPr/>
              <p:nvPr/>
            </p:nvSpPr>
            <p:spPr>
              <a:xfrm>
                <a:off x="8892001" y="3240000"/>
                <a:ext cx="1835999" cy="72000"/>
              </a:xfrm>
              <a:prstGeom prst="rect">
                <a:avLst/>
              </a:prstGeom>
              <a:solidFill>
                <a:srgbClr val="011893"/>
              </a:soli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Rectangle 25">
                <a:extLst>
                  <a:ext uri="{FF2B5EF4-FFF2-40B4-BE49-F238E27FC236}">
                    <a16:creationId xmlns:a16="http://schemas.microsoft.com/office/drawing/2014/main" id="{730D7F42-86CA-DC7A-D60B-BC277B8F646A}"/>
                  </a:ext>
                </a:extLst>
              </p:cNvPr>
              <p:cNvSpPr/>
              <p:nvPr/>
            </p:nvSpPr>
            <p:spPr>
              <a:xfrm>
                <a:off x="8892000" y="3240000"/>
                <a:ext cx="54000" cy="144000"/>
              </a:xfrm>
              <a:prstGeom prst="rect">
                <a:avLst/>
              </a:prstGeom>
              <a:solidFill>
                <a:srgbClr val="011893"/>
              </a:soli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7" name="Rectangle 26">
                <a:extLst>
                  <a:ext uri="{FF2B5EF4-FFF2-40B4-BE49-F238E27FC236}">
                    <a16:creationId xmlns:a16="http://schemas.microsoft.com/office/drawing/2014/main" id="{A2686ABF-1666-FFA7-4C52-D7BE1A781C47}"/>
                  </a:ext>
                </a:extLst>
              </p:cNvPr>
              <p:cNvSpPr/>
              <p:nvPr/>
            </p:nvSpPr>
            <p:spPr>
              <a:xfrm>
                <a:off x="10674000" y="3240000"/>
                <a:ext cx="54000" cy="144000"/>
              </a:xfrm>
              <a:prstGeom prst="rect">
                <a:avLst/>
              </a:prstGeom>
              <a:solidFill>
                <a:srgbClr val="011893"/>
              </a:soli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8" name="Rectangle 27">
                <a:extLst>
                  <a:ext uri="{FF2B5EF4-FFF2-40B4-BE49-F238E27FC236}">
                    <a16:creationId xmlns:a16="http://schemas.microsoft.com/office/drawing/2014/main" id="{96B1E658-211A-F329-FE6E-ACF2FADF20B7}"/>
                  </a:ext>
                </a:extLst>
              </p:cNvPr>
              <p:cNvSpPr/>
              <p:nvPr/>
            </p:nvSpPr>
            <p:spPr>
              <a:xfrm>
                <a:off x="8964000" y="3366000"/>
                <a:ext cx="1692000" cy="36000"/>
              </a:xfrm>
              <a:prstGeom prst="rect">
                <a:avLst/>
              </a:prstGeom>
              <a:solidFill>
                <a:srgbClr val="FF0000">
                  <a:alpha val="90000"/>
                </a:srgbClr>
              </a:solidFill>
              <a:ln>
                <a:solidFill>
                  <a:srgbClr val="FF0000">
                    <a:alpha val="9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9" name="TextBox 28">
                <a:extLst>
                  <a:ext uri="{FF2B5EF4-FFF2-40B4-BE49-F238E27FC236}">
                    <a16:creationId xmlns:a16="http://schemas.microsoft.com/office/drawing/2014/main" id="{E53BDE4A-3C88-1DCD-33EC-1F2E16369458}"/>
                  </a:ext>
                </a:extLst>
              </p:cNvPr>
              <p:cNvSpPr txBox="1"/>
              <p:nvPr/>
            </p:nvSpPr>
            <p:spPr>
              <a:xfrm>
                <a:off x="10304297" y="2990777"/>
                <a:ext cx="451405" cy="1661994"/>
              </a:xfrm>
              <a:prstGeom prst="rect">
                <a:avLst/>
              </a:prstGeom>
              <a:noFill/>
            </p:spPr>
            <p:txBody>
              <a:bodyPr wrap="none" rtlCol="0">
                <a:spAutoFit/>
              </a:bodyPr>
              <a:lstStyle/>
              <a:p>
                <a:pPr algn="ctr"/>
                <a:r>
                  <a:rPr lang="en-GB" sz="900" dirty="0">
                    <a:latin typeface="Arial" charset="0"/>
                    <a:ea typeface="Arial" charset="0"/>
                    <a:cs typeface="Arial" charset="0"/>
                  </a:rPr>
                  <a:t>p</a:t>
                </a:r>
                <a:r>
                  <a:rPr lang="en-GB" sz="900" baseline="30000" dirty="0">
                    <a:latin typeface="Arial" charset="0"/>
                    <a:ea typeface="Arial" charset="0"/>
                    <a:cs typeface="Arial" charset="0"/>
                  </a:rPr>
                  <a:t>++</a:t>
                </a:r>
              </a:p>
              <a:p>
                <a:pPr algn="ctr"/>
                <a:endParaRPr lang="en-GB" sz="900" dirty="0">
                  <a:latin typeface="Arial" charset="0"/>
                  <a:ea typeface="Arial" charset="0"/>
                  <a:cs typeface="Arial" charset="0"/>
                </a:endParaRPr>
              </a:p>
              <a:p>
                <a:pPr algn="ctr"/>
                <a:r>
                  <a:rPr lang="en-GB" sz="900" dirty="0">
                    <a:latin typeface="Arial" charset="0"/>
                    <a:ea typeface="Arial" charset="0"/>
                    <a:cs typeface="Arial" charset="0"/>
                  </a:rPr>
                  <a:t>n</a:t>
                </a:r>
                <a:r>
                  <a:rPr lang="en-GB" sz="900" baseline="30000" dirty="0">
                    <a:latin typeface="Arial" charset="0"/>
                    <a:ea typeface="Arial" charset="0"/>
                    <a:cs typeface="Arial" charset="0"/>
                  </a:rPr>
                  <a:t>+</a:t>
                </a:r>
              </a:p>
              <a:p>
                <a:pPr algn="ctr"/>
                <a:endParaRPr lang="en-GB" sz="1500" dirty="0">
                  <a:latin typeface="Arial" charset="0"/>
                  <a:ea typeface="Arial" charset="0"/>
                  <a:cs typeface="Arial" charset="0"/>
                </a:endParaRPr>
              </a:p>
              <a:p>
                <a:pPr algn="ctr"/>
                <a:r>
                  <a:rPr lang="en-GB" sz="900" dirty="0">
                    <a:latin typeface="Arial" charset="0"/>
                    <a:ea typeface="Arial" charset="0"/>
                    <a:cs typeface="Arial" charset="0"/>
                  </a:rPr>
                  <a:t>n</a:t>
                </a:r>
              </a:p>
              <a:p>
                <a:pPr algn="ctr"/>
                <a:endParaRPr lang="en-GB" sz="1500" dirty="0">
                  <a:latin typeface="Arial" charset="0"/>
                  <a:ea typeface="Arial" charset="0"/>
                  <a:cs typeface="Arial" charset="0"/>
                </a:endParaRPr>
              </a:p>
              <a:p>
                <a:pPr algn="ctr"/>
                <a:r>
                  <a:rPr lang="en-GB" sz="900" dirty="0">
                    <a:latin typeface="Arial" charset="0"/>
                    <a:ea typeface="Arial" charset="0"/>
                    <a:cs typeface="Arial" charset="0"/>
                  </a:rPr>
                  <a:t>n</a:t>
                </a:r>
                <a:r>
                  <a:rPr lang="en-GB" sz="900" baseline="30000" dirty="0">
                    <a:latin typeface="Arial" charset="0"/>
                    <a:ea typeface="Arial" charset="0"/>
                    <a:cs typeface="Arial" charset="0"/>
                  </a:rPr>
                  <a:t>++</a:t>
                </a:r>
              </a:p>
            </p:txBody>
          </p:sp>
        </p:grpSp>
      </p:grpSp>
      <p:sp>
        <p:nvSpPr>
          <p:cNvPr id="48" name="TextBox 47">
            <a:extLst>
              <a:ext uri="{FF2B5EF4-FFF2-40B4-BE49-F238E27FC236}">
                <a16:creationId xmlns:a16="http://schemas.microsoft.com/office/drawing/2014/main" id="{C33AE934-C399-EEC9-B6F3-FBDF405BA155}"/>
              </a:ext>
            </a:extLst>
          </p:cNvPr>
          <p:cNvSpPr txBox="1"/>
          <p:nvPr/>
        </p:nvSpPr>
        <p:spPr>
          <a:xfrm>
            <a:off x="4320000" y="2134922"/>
            <a:ext cx="4428000" cy="2562240"/>
          </a:xfrm>
          <a:prstGeom prst="rect">
            <a:avLst/>
          </a:prstGeom>
          <a:noFill/>
        </p:spPr>
        <p:txBody>
          <a:bodyPr wrap="square" rtlCol="0">
            <a:spAutoFit/>
          </a:bodyPr>
          <a:lstStyle/>
          <a:p>
            <a:r>
              <a:rPr lang="en-GB" sz="1650" dirty="0"/>
              <a:t>Several open questions:</a:t>
            </a:r>
          </a:p>
          <a:p>
            <a:endParaRPr lang="en-GB" sz="300" dirty="0"/>
          </a:p>
          <a:p>
            <a:r>
              <a:rPr lang="en-GB" sz="1650" dirty="0"/>
              <a:t>▻ Is donor removal </a:t>
            </a:r>
            <a:r>
              <a:rPr lang="en-GB" sz="1650" b="1" dirty="0"/>
              <a:t>faster</a:t>
            </a:r>
            <a:r>
              <a:rPr lang="en-GB" sz="1650" dirty="0"/>
              <a:t> than acceptor removal? </a:t>
            </a:r>
          </a:p>
          <a:p>
            <a:endParaRPr lang="en-GB" sz="300" dirty="0"/>
          </a:p>
          <a:p>
            <a:r>
              <a:rPr lang="en-GB" sz="1650" dirty="0"/>
              <a:t>▻ How can we </a:t>
            </a:r>
            <a:r>
              <a:rPr lang="en-GB" sz="1650" b="1" dirty="0"/>
              <a:t>extract</a:t>
            </a:r>
            <a:r>
              <a:rPr lang="en-GB" sz="1650" dirty="0"/>
              <a:t> the donor removal over a </a:t>
            </a:r>
          </a:p>
          <a:p>
            <a:r>
              <a:rPr lang="en-GB" sz="1650" dirty="0"/>
              <a:t>     wide range of doping densities?</a:t>
            </a:r>
          </a:p>
          <a:p>
            <a:endParaRPr lang="en-GB" sz="300" dirty="0"/>
          </a:p>
          <a:p>
            <a:r>
              <a:rPr lang="en-GB" sz="1650" dirty="0"/>
              <a:t>▻ Should donor removal follow the </a:t>
            </a:r>
            <a:r>
              <a:rPr lang="en-GB" sz="1650" b="1" dirty="0"/>
              <a:t>same</a:t>
            </a:r>
            <a:r>
              <a:rPr lang="en-GB" sz="1650" dirty="0"/>
              <a:t> </a:t>
            </a:r>
          </a:p>
          <a:p>
            <a:r>
              <a:rPr lang="en-GB" sz="1650" dirty="0"/>
              <a:t>     parametrisation as acceptor removal? </a:t>
            </a:r>
          </a:p>
          <a:p>
            <a:endParaRPr lang="en-GB" sz="300" dirty="0"/>
          </a:p>
          <a:p>
            <a:r>
              <a:rPr lang="en-GB" sz="1650" dirty="0"/>
              <a:t>▻ Can we </a:t>
            </a:r>
            <a:r>
              <a:rPr lang="en-GB" sz="1650" b="1" dirty="0"/>
              <a:t>mitigate</a:t>
            </a:r>
            <a:r>
              <a:rPr lang="en-GB" sz="1650" dirty="0"/>
              <a:t> it by co-implanting other </a:t>
            </a:r>
          </a:p>
          <a:p>
            <a:r>
              <a:rPr lang="en-GB" sz="1650" dirty="0"/>
              <a:t>     dopants, e.g., Oxygen? </a:t>
            </a:r>
          </a:p>
        </p:txBody>
      </p:sp>
      <p:grpSp>
        <p:nvGrpSpPr>
          <p:cNvPr id="69" name="Group 68">
            <a:extLst>
              <a:ext uri="{FF2B5EF4-FFF2-40B4-BE49-F238E27FC236}">
                <a16:creationId xmlns:a16="http://schemas.microsoft.com/office/drawing/2014/main" id="{1790C328-6382-B91C-639B-3803344D6E08}"/>
              </a:ext>
            </a:extLst>
          </p:cNvPr>
          <p:cNvGrpSpPr/>
          <p:nvPr/>
        </p:nvGrpSpPr>
        <p:grpSpPr>
          <a:xfrm>
            <a:off x="432000" y="2323922"/>
            <a:ext cx="3769244" cy="1928374"/>
            <a:chOff x="792000" y="1584000"/>
            <a:chExt cx="5025659" cy="2571165"/>
          </a:xfrm>
        </p:grpSpPr>
        <p:pic>
          <p:nvPicPr>
            <p:cNvPr id="62" name="Picture 61">
              <a:extLst>
                <a:ext uri="{FF2B5EF4-FFF2-40B4-BE49-F238E27FC236}">
                  <a16:creationId xmlns:a16="http://schemas.microsoft.com/office/drawing/2014/main" id="{2CC8A3B6-EC19-BC37-83D0-B3F815F3D1F6}"/>
                </a:ext>
              </a:extLst>
            </p:cNvPr>
            <p:cNvPicPr>
              <a:picLocks noChangeAspect="1"/>
            </p:cNvPicPr>
            <p:nvPr/>
          </p:nvPicPr>
          <p:blipFill>
            <a:blip r:embed="rId3"/>
            <a:stretch>
              <a:fillRect/>
            </a:stretch>
          </p:blipFill>
          <p:spPr>
            <a:xfrm>
              <a:off x="792000" y="1584000"/>
              <a:ext cx="4622400" cy="2571165"/>
            </a:xfrm>
            <a:prstGeom prst="rect">
              <a:avLst/>
            </a:prstGeom>
          </p:spPr>
        </p:pic>
        <p:grpSp>
          <p:nvGrpSpPr>
            <p:cNvPr id="47" name="Group 46">
              <a:extLst>
                <a:ext uri="{FF2B5EF4-FFF2-40B4-BE49-F238E27FC236}">
                  <a16:creationId xmlns:a16="http://schemas.microsoft.com/office/drawing/2014/main" id="{3DB0806B-8115-4981-50BC-0AF38D4A5A3D}"/>
                </a:ext>
              </a:extLst>
            </p:cNvPr>
            <p:cNvGrpSpPr/>
            <p:nvPr/>
          </p:nvGrpSpPr>
          <p:grpSpPr>
            <a:xfrm>
              <a:off x="1440000" y="2041187"/>
              <a:ext cx="4377659" cy="1908091"/>
              <a:chOff x="1368000" y="2257187"/>
              <a:chExt cx="4377659" cy="1908091"/>
            </a:xfrm>
          </p:grpSpPr>
          <p:grpSp>
            <p:nvGrpSpPr>
              <p:cNvPr id="34" name="Group 33">
                <a:extLst>
                  <a:ext uri="{FF2B5EF4-FFF2-40B4-BE49-F238E27FC236}">
                    <a16:creationId xmlns:a16="http://schemas.microsoft.com/office/drawing/2014/main" id="{91BBED36-F2FB-3315-0A65-192BAEB20103}"/>
                  </a:ext>
                </a:extLst>
              </p:cNvPr>
              <p:cNvGrpSpPr/>
              <p:nvPr/>
            </p:nvGrpSpPr>
            <p:grpSpPr>
              <a:xfrm>
                <a:off x="3087578" y="2257187"/>
                <a:ext cx="2658081" cy="1093648"/>
                <a:chOff x="3636000" y="4068000"/>
                <a:chExt cx="2658081" cy="1093648"/>
              </a:xfrm>
            </p:grpSpPr>
            <p:cxnSp>
              <p:nvCxnSpPr>
                <p:cNvPr id="36" name="Straight Arrow Connector 35">
                  <a:extLst>
                    <a:ext uri="{FF2B5EF4-FFF2-40B4-BE49-F238E27FC236}">
                      <a16:creationId xmlns:a16="http://schemas.microsoft.com/office/drawing/2014/main" id="{97F2C49F-62C9-1FEE-2678-F5782EE2CE6F}"/>
                    </a:ext>
                  </a:extLst>
                </p:cNvPr>
                <p:cNvCxnSpPr/>
                <p:nvPr/>
              </p:nvCxnSpPr>
              <p:spPr>
                <a:xfrm flipH="1">
                  <a:off x="3636000" y="4284000"/>
                  <a:ext cx="468000" cy="324000"/>
                </a:xfrm>
                <a:prstGeom prst="straightConnector1">
                  <a:avLst/>
                </a:prstGeom>
                <a:ln w="19050">
                  <a:solidFill>
                    <a:srgbClr val="0432FF"/>
                  </a:solidFill>
                  <a:tailEnd type="triangle" w="med" len="lg"/>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F9628C4E-31B4-313C-15E1-5A2D97E0A261}"/>
                    </a:ext>
                  </a:extLst>
                </p:cNvPr>
                <p:cNvSpPr txBox="1"/>
                <p:nvPr/>
              </p:nvSpPr>
              <p:spPr>
                <a:xfrm>
                  <a:off x="4032000" y="4068000"/>
                  <a:ext cx="1007113" cy="323165"/>
                </a:xfrm>
                <a:prstGeom prst="rect">
                  <a:avLst/>
                </a:prstGeom>
                <a:noFill/>
              </p:spPr>
              <p:txBody>
                <a:bodyPr wrap="none" rtlCol="0">
                  <a:spAutoFit/>
                </a:bodyPr>
                <a:lstStyle/>
                <a:p>
                  <a:r>
                    <a:rPr lang="en-GB" sz="975" b="1" dirty="0">
                      <a:solidFill>
                        <a:srgbClr val="0432FF"/>
                      </a:solidFill>
                    </a:rPr>
                    <a:t>NO Carbon</a:t>
                  </a:r>
                </a:p>
              </p:txBody>
            </p:sp>
            <p:cxnSp>
              <p:nvCxnSpPr>
                <p:cNvPr id="38" name="Straight Arrow Connector 37">
                  <a:extLst>
                    <a:ext uri="{FF2B5EF4-FFF2-40B4-BE49-F238E27FC236}">
                      <a16:creationId xmlns:a16="http://schemas.microsoft.com/office/drawing/2014/main" id="{4E9148A1-DEC2-893E-6B43-29C707BE8FDE}"/>
                    </a:ext>
                  </a:extLst>
                </p:cNvPr>
                <p:cNvCxnSpPr/>
                <p:nvPr/>
              </p:nvCxnSpPr>
              <p:spPr>
                <a:xfrm flipH="1">
                  <a:off x="3838352" y="4522352"/>
                  <a:ext cx="468000" cy="324000"/>
                </a:xfrm>
                <a:prstGeom prst="straightConnector1">
                  <a:avLst/>
                </a:prstGeom>
                <a:ln w="19050">
                  <a:solidFill>
                    <a:srgbClr val="009051"/>
                  </a:solidFill>
                  <a:tailEnd type="triangle" w="med" len="lg"/>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62EA584B-F95C-F180-B769-42FB98C15492}"/>
                    </a:ext>
                  </a:extLst>
                </p:cNvPr>
                <p:cNvSpPr txBox="1"/>
                <p:nvPr/>
              </p:nvSpPr>
              <p:spPr>
                <a:xfrm>
                  <a:off x="4256977" y="4266000"/>
                  <a:ext cx="2000976" cy="323165"/>
                </a:xfrm>
                <a:prstGeom prst="rect">
                  <a:avLst/>
                </a:prstGeom>
                <a:noFill/>
              </p:spPr>
              <p:txBody>
                <a:bodyPr wrap="none" rtlCol="0">
                  <a:spAutoFit/>
                </a:bodyPr>
                <a:lstStyle/>
                <a:p>
                  <a:r>
                    <a:rPr lang="en-GB" sz="975" b="1" dirty="0">
                      <a:solidFill>
                        <a:srgbClr val="009051"/>
                      </a:solidFill>
                    </a:rPr>
                    <a:t>CHBL / CHBH (0.4, 2, 3, 5)</a:t>
                  </a:r>
                </a:p>
              </p:txBody>
            </p:sp>
            <p:cxnSp>
              <p:nvCxnSpPr>
                <p:cNvPr id="40" name="Straight Arrow Connector 39">
                  <a:extLst>
                    <a:ext uri="{FF2B5EF4-FFF2-40B4-BE49-F238E27FC236}">
                      <a16:creationId xmlns:a16="http://schemas.microsoft.com/office/drawing/2014/main" id="{C14F5642-0460-884D-E866-AD2D59F9C901}"/>
                    </a:ext>
                  </a:extLst>
                </p:cNvPr>
                <p:cNvCxnSpPr/>
                <p:nvPr/>
              </p:nvCxnSpPr>
              <p:spPr>
                <a:xfrm flipH="1">
                  <a:off x="4104000" y="4680000"/>
                  <a:ext cx="468000" cy="324000"/>
                </a:xfrm>
                <a:prstGeom prst="straightConnector1">
                  <a:avLst/>
                </a:prstGeom>
                <a:ln w="19050">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306FD23D-4787-4A8D-2281-FF43EE7E2D19}"/>
                    </a:ext>
                  </a:extLst>
                </p:cNvPr>
                <p:cNvSpPr txBox="1"/>
                <p:nvPr/>
              </p:nvSpPr>
              <p:spPr>
                <a:xfrm>
                  <a:off x="4508977" y="4464000"/>
                  <a:ext cx="1785104" cy="323165"/>
                </a:xfrm>
                <a:prstGeom prst="rect">
                  <a:avLst/>
                </a:prstGeom>
                <a:noFill/>
              </p:spPr>
              <p:txBody>
                <a:bodyPr wrap="none" rtlCol="0">
                  <a:spAutoFit/>
                </a:bodyPr>
                <a:lstStyle/>
                <a:p>
                  <a:r>
                    <a:rPr lang="en-GB" sz="975" b="1" dirty="0">
                      <a:solidFill>
                        <a:srgbClr val="FF0000"/>
                      </a:solidFill>
                    </a:rPr>
                    <a:t>CHBL / CHBH (0.8 – 1) </a:t>
                  </a:r>
                </a:p>
              </p:txBody>
            </p:sp>
            <p:cxnSp>
              <p:nvCxnSpPr>
                <p:cNvPr id="42" name="Straight Arrow Connector 41">
                  <a:extLst>
                    <a:ext uri="{FF2B5EF4-FFF2-40B4-BE49-F238E27FC236}">
                      <a16:creationId xmlns:a16="http://schemas.microsoft.com/office/drawing/2014/main" id="{00B7176B-BD6E-A952-1A5D-58BFF38A47FD}"/>
                    </a:ext>
                  </a:extLst>
                </p:cNvPr>
                <p:cNvCxnSpPr/>
                <p:nvPr/>
              </p:nvCxnSpPr>
              <p:spPr>
                <a:xfrm flipH="1">
                  <a:off x="4333648" y="4837648"/>
                  <a:ext cx="468000" cy="324000"/>
                </a:xfrm>
                <a:prstGeom prst="straightConnector1">
                  <a:avLst/>
                </a:prstGeom>
                <a:ln w="19050">
                  <a:solidFill>
                    <a:srgbClr val="521B93"/>
                  </a:solidFill>
                  <a:tailEnd type="triangle" w="med" len="lg"/>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406C6B2D-38D1-56EC-B966-EC0B6AD15E53}"/>
                    </a:ext>
                  </a:extLst>
                </p:cNvPr>
                <p:cNvSpPr txBox="1"/>
                <p:nvPr/>
              </p:nvSpPr>
              <p:spPr>
                <a:xfrm>
                  <a:off x="4760977" y="4662000"/>
                  <a:ext cx="1498701" cy="323165"/>
                </a:xfrm>
                <a:prstGeom prst="rect">
                  <a:avLst/>
                </a:prstGeom>
                <a:noFill/>
              </p:spPr>
              <p:txBody>
                <a:bodyPr wrap="none" rtlCol="0">
                  <a:spAutoFit/>
                </a:bodyPr>
                <a:lstStyle/>
                <a:p>
                  <a:r>
                    <a:rPr lang="en-GB" sz="975" b="1" dirty="0">
                      <a:solidFill>
                        <a:srgbClr val="521B93"/>
                      </a:solidFill>
                    </a:rPr>
                    <a:t>CBL / CBH (0.6 –1)</a:t>
                  </a:r>
                </a:p>
              </p:txBody>
            </p:sp>
          </p:grpSp>
          <p:sp>
            <p:nvSpPr>
              <p:cNvPr id="35" name="TextBox 34">
                <a:extLst>
                  <a:ext uri="{FF2B5EF4-FFF2-40B4-BE49-F238E27FC236}">
                    <a16:creationId xmlns:a16="http://schemas.microsoft.com/office/drawing/2014/main" id="{18FAA543-9094-401C-142D-922965530CFA}"/>
                  </a:ext>
                </a:extLst>
              </p:cNvPr>
              <p:cNvSpPr txBox="1"/>
              <p:nvPr/>
            </p:nvSpPr>
            <p:spPr>
              <a:xfrm>
                <a:off x="1368000" y="3996001"/>
                <a:ext cx="3843360" cy="169277"/>
              </a:xfrm>
              <a:prstGeom prst="rect">
                <a:avLst/>
              </a:prstGeom>
              <a:solidFill>
                <a:schemeClr val="bg1"/>
              </a:solidFill>
            </p:spPr>
            <p:txBody>
              <a:bodyPr wrap="none" tIns="0" bIns="0" rtlCol="0">
                <a:spAutoFit/>
              </a:bodyPr>
              <a:lstStyle/>
              <a:p>
                <a:r>
                  <a:rPr lang="en-GB" sz="825" dirty="0">
                    <a:cs typeface="Arial" panose="020B0604020202020204" pitchFamily="34" charset="0"/>
                  </a:rPr>
                  <a:t>1                                                   10                                                100</a:t>
                </a:r>
              </a:p>
            </p:txBody>
          </p:sp>
        </p:grpSp>
        <p:sp>
          <p:nvSpPr>
            <p:cNvPr id="63" name="TextBox 62">
              <a:extLst>
                <a:ext uri="{FF2B5EF4-FFF2-40B4-BE49-F238E27FC236}">
                  <a16:creationId xmlns:a16="http://schemas.microsoft.com/office/drawing/2014/main" id="{6B22F161-D575-513D-6484-97B58B677D3F}"/>
                </a:ext>
              </a:extLst>
            </p:cNvPr>
            <p:cNvSpPr txBox="1"/>
            <p:nvPr/>
          </p:nvSpPr>
          <p:spPr>
            <a:xfrm>
              <a:off x="1836000" y="1742400"/>
              <a:ext cx="438581" cy="400109"/>
            </a:xfrm>
            <a:prstGeom prst="rect">
              <a:avLst/>
            </a:prstGeom>
            <a:noFill/>
          </p:spPr>
          <p:txBody>
            <a:bodyPr wrap="none" rtlCol="0">
              <a:spAutoFit/>
            </a:bodyPr>
            <a:lstStyle/>
            <a:p>
              <a:r>
                <a:rPr lang="en-GB" sz="1350" b="1" dirty="0" err="1">
                  <a:solidFill>
                    <a:schemeClr val="tx1">
                      <a:lumMod val="50000"/>
                      <a:lumOff val="50000"/>
                    </a:schemeClr>
                  </a:solidFill>
                </a:rPr>
                <a:t>c</a:t>
              </a:r>
              <a:r>
                <a:rPr lang="en-GB" sz="1350" b="1" baseline="-25000" dirty="0" err="1">
                  <a:solidFill>
                    <a:schemeClr val="tx1">
                      <a:lumMod val="50000"/>
                      <a:lumOff val="50000"/>
                    </a:schemeClr>
                  </a:solidFill>
                </a:rPr>
                <a:t>D</a:t>
              </a:r>
              <a:endParaRPr lang="en-GB" sz="1350" b="1" baseline="-25000" dirty="0">
                <a:solidFill>
                  <a:schemeClr val="tx1">
                    <a:lumMod val="50000"/>
                    <a:lumOff val="50000"/>
                  </a:schemeClr>
                </a:solidFill>
              </a:endParaRPr>
            </a:p>
          </p:txBody>
        </p:sp>
        <p:sp>
          <p:nvSpPr>
            <p:cNvPr id="64" name="TextBox 63">
              <a:extLst>
                <a:ext uri="{FF2B5EF4-FFF2-40B4-BE49-F238E27FC236}">
                  <a16:creationId xmlns:a16="http://schemas.microsoft.com/office/drawing/2014/main" id="{6171CCAB-5475-2201-FA77-B2534DB7594E}"/>
                </a:ext>
              </a:extLst>
            </p:cNvPr>
            <p:cNvSpPr txBox="1"/>
            <p:nvPr/>
          </p:nvSpPr>
          <p:spPr>
            <a:xfrm>
              <a:off x="2124000" y="1836000"/>
              <a:ext cx="353088" cy="400109"/>
            </a:xfrm>
            <a:prstGeom prst="rect">
              <a:avLst/>
            </a:prstGeom>
            <a:noFill/>
          </p:spPr>
          <p:txBody>
            <a:bodyPr wrap="none" rtlCol="0">
              <a:spAutoFit/>
            </a:bodyPr>
            <a:lstStyle/>
            <a:p>
              <a:r>
                <a:rPr lang="en-GB" sz="1350" b="1" dirty="0">
                  <a:solidFill>
                    <a:schemeClr val="tx1">
                      <a:lumMod val="50000"/>
                      <a:lumOff val="50000"/>
                    </a:schemeClr>
                  </a:solidFill>
                </a:rPr>
                <a:t>?</a:t>
              </a:r>
            </a:p>
          </p:txBody>
        </p:sp>
        <p:sp>
          <p:nvSpPr>
            <p:cNvPr id="65" name="TextBox 64">
              <a:extLst>
                <a:ext uri="{FF2B5EF4-FFF2-40B4-BE49-F238E27FC236}">
                  <a16:creationId xmlns:a16="http://schemas.microsoft.com/office/drawing/2014/main" id="{89AB444B-0790-FE8E-BEA4-2D470EF36032}"/>
                </a:ext>
              </a:extLst>
            </p:cNvPr>
            <p:cNvSpPr txBox="1"/>
            <p:nvPr/>
          </p:nvSpPr>
          <p:spPr>
            <a:xfrm>
              <a:off x="2340000" y="1890000"/>
              <a:ext cx="353088" cy="400109"/>
            </a:xfrm>
            <a:prstGeom prst="rect">
              <a:avLst/>
            </a:prstGeom>
            <a:noFill/>
          </p:spPr>
          <p:txBody>
            <a:bodyPr wrap="none" rtlCol="0">
              <a:spAutoFit/>
            </a:bodyPr>
            <a:lstStyle/>
            <a:p>
              <a:r>
                <a:rPr lang="en-GB" sz="1350" b="1" dirty="0">
                  <a:solidFill>
                    <a:schemeClr val="tx1">
                      <a:lumMod val="50000"/>
                      <a:lumOff val="50000"/>
                    </a:schemeClr>
                  </a:solidFill>
                </a:rPr>
                <a:t>?</a:t>
              </a:r>
            </a:p>
          </p:txBody>
        </p:sp>
        <p:sp>
          <p:nvSpPr>
            <p:cNvPr id="66" name="TextBox 65">
              <a:extLst>
                <a:ext uri="{FF2B5EF4-FFF2-40B4-BE49-F238E27FC236}">
                  <a16:creationId xmlns:a16="http://schemas.microsoft.com/office/drawing/2014/main" id="{CD64CD54-F83D-3D49-BB86-9477D959470F}"/>
                </a:ext>
              </a:extLst>
            </p:cNvPr>
            <p:cNvSpPr txBox="1"/>
            <p:nvPr/>
          </p:nvSpPr>
          <p:spPr>
            <a:xfrm>
              <a:off x="2556000" y="1944000"/>
              <a:ext cx="353088" cy="400109"/>
            </a:xfrm>
            <a:prstGeom prst="rect">
              <a:avLst/>
            </a:prstGeom>
            <a:noFill/>
          </p:spPr>
          <p:txBody>
            <a:bodyPr wrap="none" rtlCol="0">
              <a:spAutoFit/>
            </a:bodyPr>
            <a:lstStyle/>
            <a:p>
              <a:r>
                <a:rPr lang="en-GB" sz="1350" b="1" dirty="0">
                  <a:solidFill>
                    <a:schemeClr val="tx1">
                      <a:lumMod val="50000"/>
                      <a:lumOff val="50000"/>
                    </a:schemeClr>
                  </a:solidFill>
                </a:rPr>
                <a:t>?</a:t>
              </a:r>
            </a:p>
          </p:txBody>
        </p:sp>
        <p:sp>
          <p:nvSpPr>
            <p:cNvPr id="67" name="TextBox 66">
              <a:extLst>
                <a:ext uri="{FF2B5EF4-FFF2-40B4-BE49-F238E27FC236}">
                  <a16:creationId xmlns:a16="http://schemas.microsoft.com/office/drawing/2014/main" id="{9A9F17AC-957E-6905-69A1-F057A98DFAC1}"/>
                </a:ext>
              </a:extLst>
            </p:cNvPr>
            <p:cNvSpPr txBox="1"/>
            <p:nvPr/>
          </p:nvSpPr>
          <p:spPr>
            <a:xfrm>
              <a:off x="2772000" y="1998000"/>
              <a:ext cx="353088" cy="400109"/>
            </a:xfrm>
            <a:prstGeom prst="rect">
              <a:avLst/>
            </a:prstGeom>
            <a:noFill/>
          </p:spPr>
          <p:txBody>
            <a:bodyPr wrap="none" rtlCol="0">
              <a:spAutoFit/>
            </a:bodyPr>
            <a:lstStyle/>
            <a:p>
              <a:r>
                <a:rPr lang="en-GB" sz="1350" b="1" dirty="0">
                  <a:solidFill>
                    <a:schemeClr val="tx1">
                      <a:lumMod val="50000"/>
                      <a:lumOff val="50000"/>
                    </a:schemeClr>
                  </a:solidFill>
                </a:rPr>
                <a:t>?</a:t>
              </a:r>
            </a:p>
          </p:txBody>
        </p:sp>
        <p:sp>
          <p:nvSpPr>
            <p:cNvPr id="68" name="TextBox 67">
              <a:extLst>
                <a:ext uri="{FF2B5EF4-FFF2-40B4-BE49-F238E27FC236}">
                  <a16:creationId xmlns:a16="http://schemas.microsoft.com/office/drawing/2014/main" id="{88A869A1-0EBA-CE84-37E4-F259071394F7}"/>
                </a:ext>
              </a:extLst>
            </p:cNvPr>
            <p:cNvSpPr txBox="1"/>
            <p:nvPr/>
          </p:nvSpPr>
          <p:spPr>
            <a:xfrm>
              <a:off x="2988000" y="2052000"/>
              <a:ext cx="353088" cy="400109"/>
            </a:xfrm>
            <a:prstGeom prst="rect">
              <a:avLst/>
            </a:prstGeom>
            <a:noFill/>
          </p:spPr>
          <p:txBody>
            <a:bodyPr wrap="none" rtlCol="0">
              <a:spAutoFit/>
            </a:bodyPr>
            <a:lstStyle/>
            <a:p>
              <a:r>
                <a:rPr lang="en-GB" sz="1350" b="1" dirty="0">
                  <a:solidFill>
                    <a:schemeClr val="tx1">
                      <a:lumMod val="50000"/>
                      <a:lumOff val="50000"/>
                    </a:schemeClr>
                  </a:solidFill>
                </a:rPr>
                <a:t>?</a:t>
              </a:r>
            </a:p>
          </p:txBody>
        </p:sp>
      </p:grpSp>
      <p:sp>
        <p:nvSpPr>
          <p:cNvPr id="5" name="Footer Placeholder 4">
            <a:extLst>
              <a:ext uri="{FF2B5EF4-FFF2-40B4-BE49-F238E27FC236}">
                <a16:creationId xmlns:a16="http://schemas.microsoft.com/office/drawing/2014/main" id="{85A7287F-424F-F17A-53F3-DB3A4641A61B}"/>
              </a:ext>
            </a:extLst>
          </p:cNvPr>
          <p:cNvSpPr>
            <a:spLocks noGrp="1"/>
          </p:cNvSpPr>
          <p:nvPr>
            <p:ph type="ftr" sz="quarter" idx="11"/>
          </p:nvPr>
        </p:nvSpPr>
        <p:spPr/>
        <p:txBody>
          <a:bodyPr/>
          <a:lstStyle/>
          <a:p>
            <a:r>
              <a:rPr lang="pl-PL"/>
              <a:t>eXFlu-innova @ AIDAinnova Final Annual Meeting</a:t>
            </a:r>
            <a:endParaRPr lang="en-US" dirty="0"/>
          </a:p>
        </p:txBody>
      </p:sp>
    </p:spTree>
    <p:extLst>
      <p:ext uri="{BB962C8B-B14F-4D97-AF65-F5344CB8AC3E}">
        <p14:creationId xmlns:p14="http://schemas.microsoft.com/office/powerpoint/2010/main" val="1960332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97C2E-65EF-4384-E507-6D6FA5ECDF29}"/>
              </a:ext>
            </a:extLst>
          </p:cNvPr>
          <p:cNvSpPr>
            <a:spLocks noGrp="1"/>
          </p:cNvSpPr>
          <p:nvPr>
            <p:ph type="title"/>
          </p:nvPr>
        </p:nvSpPr>
        <p:spPr>
          <a:xfrm>
            <a:off x="676189" y="917407"/>
            <a:ext cx="7886700" cy="1325563"/>
          </a:xfrm>
        </p:spPr>
        <p:txBody>
          <a:bodyPr/>
          <a:lstStyle/>
          <a:p>
            <a:r>
              <a:rPr lang="en-GB" dirty="0"/>
              <a:t>The NLGAD Batch at FBK</a:t>
            </a:r>
          </a:p>
        </p:txBody>
      </p:sp>
      <p:sp>
        <p:nvSpPr>
          <p:cNvPr id="3" name="Date Placeholder 2">
            <a:extLst>
              <a:ext uri="{FF2B5EF4-FFF2-40B4-BE49-F238E27FC236}">
                <a16:creationId xmlns:a16="http://schemas.microsoft.com/office/drawing/2014/main" id="{1D688C0D-78E4-B5AE-9A18-0A8FEB9C5BFB}"/>
              </a:ext>
            </a:extLst>
          </p:cNvPr>
          <p:cNvSpPr>
            <a:spLocks noGrp="1"/>
          </p:cNvSpPr>
          <p:nvPr>
            <p:ph type="dt" sz="half" idx="10"/>
          </p:nvPr>
        </p:nvSpPr>
        <p:spPr/>
        <p:txBody>
          <a:bodyPr/>
          <a:lstStyle/>
          <a:p>
            <a:r>
              <a:rPr lang="it-IT"/>
              <a:t>V.Sola for eXFlu-innova</a:t>
            </a:r>
            <a:endParaRPr lang="en-US" dirty="0"/>
          </a:p>
        </p:txBody>
      </p:sp>
      <p:sp>
        <p:nvSpPr>
          <p:cNvPr id="4" name="Slide Number Placeholder 3">
            <a:extLst>
              <a:ext uri="{FF2B5EF4-FFF2-40B4-BE49-F238E27FC236}">
                <a16:creationId xmlns:a16="http://schemas.microsoft.com/office/drawing/2014/main" id="{D41CE59A-E97B-9C63-64EA-6A509A630159}"/>
              </a:ext>
            </a:extLst>
          </p:cNvPr>
          <p:cNvSpPr>
            <a:spLocks noGrp="1"/>
          </p:cNvSpPr>
          <p:nvPr>
            <p:ph type="sldNum" sz="quarter" idx="12"/>
          </p:nvPr>
        </p:nvSpPr>
        <p:spPr/>
        <p:txBody>
          <a:bodyPr/>
          <a:lstStyle/>
          <a:p>
            <a:r>
              <a:rPr lang="en-US" dirty="0"/>
              <a:t>21</a:t>
            </a:r>
          </a:p>
        </p:txBody>
      </p:sp>
      <p:sp>
        <p:nvSpPr>
          <p:cNvPr id="5" name="TextBox 4">
            <a:extLst>
              <a:ext uri="{FF2B5EF4-FFF2-40B4-BE49-F238E27FC236}">
                <a16:creationId xmlns:a16="http://schemas.microsoft.com/office/drawing/2014/main" id="{374B5202-87AA-DB98-DBE7-6F81221F2EB2}"/>
              </a:ext>
            </a:extLst>
          </p:cNvPr>
          <p:cNvSpPr txBox="1"/>
          <p:nvPr/>
        </p:nvSpPr>
        <p:spPr>
          <a:xfrm>
            <a:off x="358411" y="2086692"/>
            <a:ext cx="6369564" cy="4004943"/>
          </a:xfrm>
          <a:prstGeom prst="rect">
            <a:avLst/>
          </a:prstGeom>
          <a:noFill/>
        </p:spPr>
        <p:txBody>
          <a:bodyPr wrap="none" rtlCol="0">
            <a:spAutoFit/>
          </a:bodyPr>
          <a:lstStyle/>
          <a:p>
            <a:r>
              <a:rPr lang="en-GB" sz="1650" dirty="0"/>
              <a:t>The NLGAD batch will be used to study the donor removal coefficient, </a:t>
            </a:r>
            <a:r>
              <a:rPr lang="en-GB" sz="1650" b="1" dirty="0" err="1"/>
              <a:t>c</a:t>
            </a:r>
            <a:r>
              <a:rPr lang="en-GB" sz="1650" b="1" baseline="-25000" dirty="0" err="1"/>
              <a:t>D</a:t>
            </a:r>
            <a:endParaRPr lang="en-GB" sz="1650" b="1" baseline="-25000" dirty="0"/>
          </a:p>
          <a:p>
            <a:endParaRPr lang="en-GB" sz="600" dirty="0"/>
          </a:p>
          <a:p>
            <a:r>
              <a:rPr lang="en-GB" sz="1650" dirty="0"/>
              <a:t>  14 epitaxial substrates with active thickness of 55 </a:t>
            </a:r>
            <a:r>
              <a:rPr lang="en-GB" sz="1650" dirty="0">
                <a:latin typeface="Symbol" pitchFamily="2" charset="2"/>
              </a:rPr>
              <a:t>m</a:t>
            </a:r>
            <a:r>
              <a:rPr lang="en-GB" sz="1650" dirty="0"/>
              <a:t>m</a:t>
            </a:r>
          </a:p>
          <a:p>
            <a:endParaRPr lang="en-GB" sz="1650" dirty="0"/>
          </a:p>
          <a:p>
            <a:endParaRPr lang="en-GB" sz="1650" dirty="0"/>
          </a:p>
          <a:p>
            <a:endParaRPr lang="en-GB" sz="1650" dirty="0"/>
          </a:p>
          <a:p>
            <a:endParaRPr lang="en-GB" sz="1650" dirty="0"/>
          </a:p>
          <a:p>
            <a:endParaRPr lang="en-GB" sz="1650" dirty="0"/>
          </a:p>
          <a:p>
            <a:endParaRPr lang="en-GB" sz="1650" dirty="0"/>
          </a:p>
          <a:p>
            <a:endParaRPr lang="en-GB" sz="1650" dirty="0"/>
          </a:p>
          <a:p>
            <a:endParaRPr lang="en-GB" sz="1650" dirty="0"/>
          </a:p>
          <a:p>
            <a:endParaRPr lang="en-GB" sz="1650" dirty="0"/>
          </a:p>
          <a:p>
            <a:endParaRPr lang="en-GB" sz="1650" dirty="0"/>
          </a:p>
          <a:p>
            <a:endParaRPr lang="en-GB" sz="1650" dirty="0"/>
          </a:p>
          <a:p>
            <a:endParaRPr lang="en-GB" sz="1875" dirty="0"/>
          </a:p>
          <a:p>
            <a:r>
              <a:rPr lang="en-GB" sz="1500" dirty="0"/>
              <a:t>  + 3 substrates with active thickness of 450 </a:t>
            </a:r>
            <a:r>
              <a:rPr lang="en-GB" sz="1500" dirty="0">
                <a:latin typeface="Symbol" pitchFamily="2" charset="2"/>
              </a:rPr>
              <a:t>m</a:t>
            </a:r>
            <a:r>
              <a:rPr lang="en-GB" sz="1500" dirty="0"/>
              <a:t>m</a:t>
            </a:r>
          </a:p>
        </p:txBody>
      </p:sp>
      <p:pic>
        <p:nvPicPr>
          <p:cNvPr id="8" name="Picture 7">
            <a:extLst>
              <a:ext uri="{FF2B5EF4-FFF2-40B4-BE49-F238E27FC236}">
                <a16:creationId xmlns:a16="http://schemas.microsoft.com/office/drawing/2014/main" id="{52A67F42-9394-D968-C35B-3BDAB57BDFB2}"/>
              </a:ext>
            </a:extLst>
          </p:cNvPr>
          <p:cNvPicPr>
            <a:picLocks noChangeAspect="1"/>
          </p:cNvPicPr>
          <p:nvPr/>
        </p:nvPicPr>
        <p:blipFill rotWithShape="1">
          <a:blip r:embed="rId2"/>
          <a:srcRect l="8171" t="6297" r="36859" b="64305"/>
          <a:stretch/>
        </p:blipFill>
        <p:spPr>
          <a:xfrm>
            <a:off x="877938" y="2980614"/>
            <a:ext cx="3564000" cy="2697080"/>
          </a:xfrm>
          <a:prstGeom prst="rect">
            <a:avLst/>
          </a:prstGeom>
        </p:spPr>
      </p:pic>
      <p:pic>
        <p:nvPicPr>
          <p:cNvPr id="10" name="Picture 9" descr="A screenshot of a grid&#10;&#10;Description automatically generated">
            <a:extLst>
              <a:ext uri="{FF2B5EF4-FFF2-40B4-BE49-F238E27FC236}">
                <a16:creationId xmlns:a16="http://schemas.microsoft.com/office/drawing/2014/main" id="{C42C5607-1FCB-159B-F446-9CF30807A73C}"/>
              </a:ext>
            </a:extLst>
          </p:cNvPr>
          <p:cNvPicPr>
            <a:picLocks noChangeAspect="1"/>
          </p:cNvPicPr>
          <p:nvPr/>
        </p:nvPicPr>
        <p:blipFill>
          <a:blip r:embed="rId3"/>
          <a:stretch>
            <a:fillRect/>
          </a:stretch>
        </p:blipFill>
        <p:spPr>
          <a:xfrm>
            <a:off x="4590000" y="2736775"/>
            <a:ext cx="4410000" cy="2700000"/>
          </a:xfrm>
          <a:prstGeom prst="rect">
            <a:avLst/>
          </a:prstGeom>
        </p:spPr>
      </p:pic>
      <p:sp>
        <p:nvSpPr>
          <p:cNvPr id="12" name="Footer Placeholder 11">
            <a:extLst>
              <a:ext uri="{FF2B5EF4-FFF2-40B4-BE49-F238E27FC236}">
                <a16:creationId xmlns:a16="http://schemas.microsoft.com/office/drawing/2014/main" id="{ED54568E-C579-DD57-0918-9444FD8DE391}"/>
              </a:ext>
            </a:extLst>
          </p:cNvPr>
          <p:cNvSpPr>
            <a:spLocks noGrp="1"/>
          </p:cNvSpPr>
          <p:nvPr>
            <p:ph type="ftr" sz="quarter" idx="11"/>
          </p:nvPr>
        </p:nvSpPr>
        <p:spPr/>
        <p:txBody>
          <a:bodyPr/>
          <a:lstStyle/>
          <a:p>
            <a:r>
              <a:rPr lang="pl-PL"/>
              <a:t>eXFlu-innova @ AIDAinnova Final Annual Meeting</a:t>
            </a:r>
            <a:endParaRPr lang="en-US" dirty="0"/>
          </a:p>
        </p:txBody>
      </p:sp>
      <p:grpSp>
        <p:nvGrpSpPr>
          <p:cNvPr id="24" name="Group 23">
            <a:extLst>
              <a:ext uri="{FF2B5EF4-FFF2-40B4-BE49-F238E27FC236}">
                <a16:creationId xmlns:a16="http://schemas.microsoft.com/office/drawing/2014/main" id="{387C9DF4-0C9A-6F71-9A91-F7E223978122}"/>
              </a:ext>
            </a:extLst>
          </p:cNvPr>
          <p:cNvGrpSpPr/>
          <p:nvPr/>
        </p:nvGrpSpPr>
        <p:grpSpPr>
          <a:xfrm>
            <a:off x="7326161" y="1089775"/>
            <a:ext cx="1732014" cy="1476541"/>
            <a:chOff x="9888627" y="0"/>
            <a:chExt cx="2309351" cy="1968721"/>
          </a:xfrm>
        </p:grpSpPr>
        <p:sp>
          <p:nvSpPr>
            <p:cNvPr id="23" name="Rectangle 22">
              <a:extLst>
                <a:ext uri="{FF2B5EF4-FFF2-40B4-BE49-F238E27FC236}">
                  <a16:creationId xmlns:a16="http://schemas.microsoft.com/office/drawing/2014/main" id="{2D2F65F9-B2F5-3EBD-3780-9358F91351B4}"/>
                </a:ext>
              </a:extLst>
            </p:cNvPr>
            <p:cNvSpPr/>
            <p:nvPr/>
          </p:nvSpPr>
          <p:spPr>
            <a:xfrm>
              <a:off x="9971999" y="1044000"/>
              <a:ext cx="1296000" cy="108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grpSp>
          <p:nvGrpSpPr>
            <p:cNvPr id="13" name="Group 12">
              <a:extLst>
                <a:ext uri="{FF2B5EF4-FFF2-40B4-BE49-F238E27FC236}">
                  <a16:creationId xmlns:a16="http://schemas.microsoft.com/office/drawing/2014/main" id="{3BBAA00F-72C9-11D6-17B2-82CC0BAF1789}"/>
                </a:ext>
              </a:extLst>
            </p:cNvPr>
            <p:cNvGrpSpPr/>
            <p:nvPr/>
          </p:nvGrpSpPr>
          <p:grpSpPr>
            <a:xfrm>
              <a:off x="9888627" y="0"/>
              <a:ext cx="2309351" cy="1968721"/>
              <a:chOff x="4875327" y="3060000"/>
              <a:chExt cx="2309351" cy="1968721"/>
            </a:xfrm>
          </p:grpSpPr>
          <p:sp>
            <p:nvSpPr>
              <p:cNvPr id="14" name="TextBox 13">
                <a:extLst>
                  <a:ext uri="{FF2B5EF4-FFF2-40B4-BE49-F238E27FC236}">
                    <a16:creationId xmlns:a16="http://schemas.microsoft.com/office/drawing/2014/main" id="{E794F31A-2BF9-A35F-ECF7-623B0CB3F9E8}"/>
                  </a:ext>
                </a:extLst>
              </p:cNvPr>
              <p:cNvSpPr txBox="1"/>
              <p:nvPr/>
            </p:nvSpPr>
            <p:spPr>
              <a:xfrm>
                <a:off x="4875327" y="4644000"/>
                <a:ext cx="2309351" cy="384721"/>
              </a:xfrm>
              <a:prstGeom prst="rect">
                <a:avLst/>
              </a:prstGeom>
              <a:noFill/>
            </p:spPr>
            <p:txBody>
              <a:bodyPr wrap="none" rtlCol="0">
                <a:spAutoFit/>
              </a:bodyPr>
              <a:lstStyle/>
              <a:p>
                <a:pPr algn="ctr"/>
                <a:r>
                  <a:rPr lang="en-GB" sz="1275" dirty="0"/>
                  <a:t>p-in-n LGAD  </a:t>
                </a:r>
                <a:r>
                  <a:rPr lang="en-GB" sz="1200" dirty="0"/>
                  <a:t>or</a:t>
                </a:r>
                <a:r>
                  <a:rPr lang="en-GB" sz="1275" dirty="0"/>
                  <a:t>  NLGAD</a:t>
                </a:r>
              </a:p>
            </p:txBody>
          </p:sp>
          <p:grpSp>
            <p:nvGrpSpPr>
              <p:cNvPr id="15" name="Group 14">
                <a:extLst>
                  <a:ext uri="{FF2B5EF4-FFF2-40B4-BE49-F238E27FC236}">
                    <a16:creationId xmlns:a16="http://schemas.microsoft.com/office/drawing/2014/main" id="{C79E3EE8-DBCE-094B-F252-D093BCA1903F}"/>
                  </a:ext>
                </a:extLst>
              </p:cNvPr>
              <p:cNvGrpSpPr/>
              <p:nvPr/>
            </p:nvGrpSpPr>
            <p:grpSpPr>
              <a:xfrm>
                <a:off x="5040000" y="3060000"/>
                <a:ext cx="1980000" cy="1661994"/>
                <a:chOff x="8820000" y="2990777"/>
                <a:chExt cx="1980000" cy="1661994"/>
              </a:xfrm>
            </p:grpSpPr>
            <p:sp>
              <p:nvSpPr>
                <p:cNvPr id="16" name="Rectangle 15">
                  <a:extLst>
                    <a:ext uri="{FF2B5EF4-FFF2-40B4-BE49-F238E27FC236}">
                      <a16:creationId xmlns:a16="http://schemas.microsoft.com/office/drawing/2014/main" id="{8BFCF316-1956-747C-7899-11DA7762C394}"/>
                    </a:ext>
                  </a:extLst>
                </p:cNvPr>
                <p:cNvSpPr/>
                <p:nvPr/>
              </p:nvSpPr>
              <p:spPr>
                <a:xfrm>
                  <a:off x="8820000" y="3240000"/>
                  <a:ext cx="1980000" cy="1080000"/>
                </a:xfrm>
                <a:prstGeom prst="rect">
                  <a:avLst/>
                </a:prstGeom>
                <a:solidFill>
                  <a:srgbClr val="FF7E79">
                    <a:alpha val="15000"/>
                  </a:srgbClr>
                </a:solidFill>
                <a:ln>
                  <a:solidFill>
                    <a:srgbClr val="FF7E79">
                      <a:alpha val="15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a:p>
                  <a:pPr algn="ctr"/>
                  <a:endParaRPr lang="en-GB" sz="600" dirty="0">
                    <a:solidFill>
                      <a:schemeClr val="tx1"/>
                    </a:solidFill>
                    <a:latin typeface="Arial" charset="0"/>
                    <a:ea typeface="Arial" charset="0"/>
                    <a:cs typeface="Arial" charset="0"/>
                  </a:endParaRPr>
                </a:p>
              </p:txBody>
            </p:sp>
            <p:sp>
              <p:nvSpPr>
                <p:cNvPr id="17" name="Rectangle 16">
                  <a:extLst>
                    <a:ext uri="{FF2B5EF4-FFF2-40B4-BE49-F238E27FC236}">
                      <a16:creationId xmlns:a16="http://schemas.microsoft.com/office/drawing/2014/main" id="{8069F8B8-8D8B-B2CE-62BC-EE8B85E74D07}"/>
                    </a:ext>
                  </a:extLst>
                </p:cNvPr>
                <p:cNvSpPr/>
                <p:nvPr/>
              </p:nvSpPr>
              <p:spPr>
                <a:xfrm>
                  <a:off x="8820000" y="4320000"/>
                  <a:ext cx="1980000" cy="72000"/>
                </a:xfrm>
                <a:prstGeom prst="rect">
                  <a:avLst/>
                </a:prstGeom>
                <a:solidFill>
                  <a:srgbClr val="941100"/>
                </a:solidFill>
                <a:ln>
                  <a:solidFill>
                    <a:srgbClr val="9411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8" name="Rectangle 17">
                  <a:extLst>
                    <a:ext uri="{FF2B5EF4-FFF2-40B4-BE49-F238E27FC236}">
                      <a16:creationId xmlns:a16="http://schemas.microsoft.com/office/drawing/2014/main" id="{0A9DB3AD-E965-B756-FC10-F091D8B95489}"/>
                    </a:ext>
                  </a:extLst>
                </p:cNvPr>
                <p:cNvSpPr/>
                <p:nvPr/>
              </p:nvSpPr>
              <p:spPr>
                <a:xfrm>
                  <a:off x="8892001" y="3240000"/>
                  <a:ext cx="1835999" cy="72000"/>
                </a:xfrm>
                <a:prstGeom prst="rect">
                  <a:avLst/>
                </a:prstGeom>
                <a:solidFill>
                  <a:srgbClr val="011893"/>
                </a:soli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9" name="Rectangle 18">
                  <a:extLst>
                    <a:ext uri="{FF2B5EF4-FFF2-40B4-BE49-F238E27FC236}">
                      <a16:creationId xmlns:a16="http://schemas.microsoft.com/office/drawing/2014/main" id="{192E0C70-7D36-AC3C-E1EF-34D72BCAF4F1}"/>
                    </a:ext>
                  </a:extLst>
                </p:cNvPr>
                <p:cNvSpPr/>
                <p:nvPr/>
              </p:nvSpPr>
              <p:spPr>
                <a:xfrm>
                  <a:off x="8892000" y="3240000"/>
                  <a:ext cx="54000" cy="144000"/>
                </a:xfrm>
                <a:prstGeom prst="rect">
                  <a:avLst/>
                </a:prstGeom>
                <a:solidFill>
                  <a:srgbClr val="011893"/>
                </a:soli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0" name="Rectangle 19">
                  <a:extLst>
                    <a:ext uri="{FF2B5EF4-FFF2-40B4-BE49-F238E27FC236}">
                      <a16:creationId xmlns:a16="http://schemas.microsoft.com/office/drawing/2014/main" id="{2642ABA2-FB92-EA3E-0203-5201B9628C4F}"/>
                    </a:ext>
                  </a:extLst>
                </p:cNvPr>
                <p:cNvSpPr/>
                <p:nvPr/>
              </p:nvSpPr>
              <p:spPr>
                <a:xfrm>
                  <a:off x="10674000" y="3240000"/>
                  <a:ext cx="54000" cy="144000"/>
                </a:xfrm>
                <a:prstGeom prst="rect">
                  <a:avLst/>
                </a:prstGeom>
                <a:solidFill>
                  <a:srgbClr val="011893"/>
                </a:solidFill>
                <a:ln>
                  <a:solidFill>
                    <a:srgbClr val="0118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1" name="Rectangle 20">
                  <a:extLst>
                    <a:ext uri="{FF2B5EF4-FFF2-40B4-BE49-F238E27FC236}">
                      <a16:creationId xmlns:a16="http://schemas.microsoft.com/office/drawing/2014/main" id="{1C7261F8-DBF2-0C15-D956-9C702713D894}"/>
                    </a:ext>
                  </a:extLst>
                </p:cNvPr>
                <p:cNvSpPr/>
                <p:nvPr/>
              </p:nvSpPr>
              <p:spPr>
                <a:xfrm>
                  <a:off x="8964000" y="3366000"/>
                  <a:ext cx="1692000" cy="36000"/>
                </a:xfrm>
                <a:prstGeom prst="rect">
                  <a:avLst/>
                </a:prstGeom>
                <a:solidFill>
                  <a:srgbClr val="FF0000">
                    <a:alpha val="90000"/>
                  </a:srgbClr>
                </a:solidFill>
                <a:ln>
                  <a:solidFill>
                    <a:srgbClr val="FF0000">
                      <a:alpha val="9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2" name="TextBox 21">
                  <a:extLst>
                    <a:ext uri="{FF2B5EF4-FFF2-40B4-BE49-F238E27FC236}">
                      <a16:creationId xmlns:a16="http://schemas.microsoft.com/office/drawing/2014/main" id="{715133FF-7FD4-5F5F-B856-EA1CF2F33A51}"/>
                    </a:ext>
                  </a:extLst>
                </p:cNvPr>
                <p:cNvSpPr txBox="1"/>
                <p:nvPr/>
              </p:nvSpPr>
              <p:spPr>
                <a:xfrm>
                  <a:off x="10304296" y="2990777"/>
                  <a:ext cx="451405" cy="1661994"/>
                </a:xfrm>
                <a:prstGeom prst="rect">
                  <a:avLst/>
                </a:prstGeom>
                <a:noFill/>
              </p:spPr>
              <p:txBody>
                <a:bodyPr wrap="none" rtlCol="0">
                  <a:spAutoFit/>
                </a:bodyPr>
                <a:lstStyle/>
                <a:p>
                  <a:pPr algn="ctr"/>
                  <a:r>
                    <a:rPr lang="en-GB" sz="900" dirty="0">
                      <a:latin typeface="Arial" charset="0"/>
                      <a:ea typeface="Arial" charset="0"/>
                      <a:cs typeface="Arial" charset="0"/>
                    </a:rPr>
                    <a:t>p</a:t>
                  </a:r>
                  <a:r>
                    <a:rPr lang="en-GB" sz="900" baseline="30000" dirty="0">
                      <a:latin typeface="Arial" charset="0"/>
                      <a:ea typeface="Arial" charset="0"/>
                      <a:cs typeface="Arial" charset="0"/>
                    </a:rPr>
                    <a:t>++</a:t>
                  </a:r>
                </a:p>
                <a:p>
                  <a:pPr algn="ctr"/>
                  <a:endParaRPr lang="en-GB" sz="900" dirty="0">
                    <a:latin typeface="Arial" charset="0"/>
                    <a:ea typeface="Arial" charset="0"/>
                    <a:cs typeface="Arial" charset="0"/>
                  </a:endParaRPr>
                </a:p>
                <a:p>
                  <a:pPr algn="ctr"/>
                  <a:r>
                    <a:rPr lang="en-GB" sz="900" dirty="0">
                      <a:latin typeface="Arial" charset="0"/>
                      <a:ea typeface="Arial" charset="0"/>
                      <a:cs typeface="Arial" charset="0"/>
                    </a:rPr>
                    <a:t>n</a:t>
                  </a:r>
                  <a:r>
                    <a:rPr lang="en-GB" sz="900" baseline="30000" dirty="0">
                      <a:latin typeface="Arial" charset="0"/>
                      <a:ea typeface="Arial" charset="0"/>
                      <a:cs typeface="Arial" charset="0"/>
                    </a:rPr>
                    <a:t>+</a:t>
                  </a:r>
                </a:p>
                <a:p>
                  <a:pPr algn="ctr"/>
                  <a:endParaRPr lang="en-GB" sz="1500" dirty="0">
                    <a:latin typeface="Arial" charset="0"/>
                    <a:ea typeface="Arial" charset="0"/>
                    <a:cs typeface="Arial" charset="0"/>
                  </a:endParaRPr>
                </a:p>
                <a:p>
                  <a:pPr algn="ctr"/>
                  <a:r>
                    <a:rPr lang="en-GB" sz="900" dirty="0">
                      <a:latin typeface="Arial" charset="0"/>
                      <a:ea typeface="Arial" charset="0"/>
                      <a:cs typeface="Arial" charset="0"/>
                    </a:rPr>
                    <a:t>n</a:t>
                  </a:r>
                </a:p>
                <a:p>
                  <a:pPr algn="ctr"/>
                  <a:endParaRPr lang="en-GB" sz="1500" dirty="0">
                    <a:latin typeface="Arial" charset="0"/>
                    <a:ea typeface="Arial" charset="0"/>
                    <a:cs typeface="Arial" charset="0"/>
                  </a:endParaRPr>
                </a:p>
                <a:p>
                  <a:pPr algn="ctr"/>
                  <a:r>
                    <a:rPr lang="en-GB" sz="900" dirty="0">
                      <a:latin typeface="Arial" charset="0"/>
                      <a:ea typeface="Arial" charset="0"/>
                      <a:cs typeface="Arial" charset="0"/>
                    </a:rPr>
                    <a:t>n</a:t>
                  </a:r>
                  <a:r>
                    <a:rPr lang="en-GB" sz="900" baseline="30000" dirty="0">
                      <a:latin typeface="Arial" charset="0"/>
                      <a:ea typeface="Arial" charset="0"/>
                      <a:cs typeface="Arial" charset="0"/>
                    </a:rPr>
                    <a:t>++</a:t>
                  </a:r>
                </a:p>
              </p:txBody>
            </p:sp>
          </p:grpSp>
        </p:grpSp>
      </p:grpSp>
    </p:spTree>
    <p:extLst>
      <p:ext uri="{BB962C8B-B14F-4D97-AF65-F5344CB8AC3E}">
        <p14:creationId xmlns:p14="http://schemas.microsoft.com/office/powerpoint/2010/main" val="2448121110"/>
      </p:ext>
    </p:extLst>
  </p:cSld>
  <p:clrMapOvr>
    <a:masterClrMapping/>
  </p:clrMapOvr>
</p:sld>
</file>

<file path=ppt/theme/theme1.xml><?xml version="1.0" encoding="utf-8"?>
<a:theme xmlns:a="http://schemas.openxmlformats.org/drawingml/2006/main" name="Office Theme">
  <a:themeElements>
    <a:clrScheme name="AIDA-2020">
      <a:dk1>
        <a:srgbClr val="171A6C"/>
      </a:dk1>
      <a:lt1>
        <a:srgbClr val="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IDA-2020_PowerPoint template-master file" id="{9FCF5474-3BEE-4A2F-8627-4954CBBE91E0}" vid="{25C60E07-C0BA-4867-868D-16DD711DE68B}"/>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C1297D64DC01694398705FD739D63467" ma:contentTypeVersion="0" ma:contentTypeDescription="Create a new document." ma:contentTypeScope="" ma:versionID="d74227126e935054d2e2cd3ed0e1fd9f">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1AEB554-AD36-43C8-9DF6-A08380DEEEAE}">
  <ds:schemaRefs>
    <ds:schemaRef ds:uri="http://schemas.microsoft.com/office/2006/documentManagement/types"/>
    <ds:schemaRef ds:uri="http://purl.org/dc/elements/1.1/"/>
    <ds:schemaRef ds:uri="http://www.w3.org/XML/1998/namespace"/>
    <ds:schemaRef ds:uri="http://purl.org/dc/dcmitype/"/>
    <ds:schemaRef ds:uri="http://schemas.openxmlformats.org/package/2006/metadata/core-properties"/>
    <ds:schemaRef ds:uri="http://schemas.microsoft.com/office/2006/metadata/properties"/>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643D2B95-5EFD-46AE-B4B7-481492F7644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ABC118D4-9A13-4030-884E-F0CE0D4135A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AIDA-2020_PowerPoint template-master file</Template>
  <TotalTime>10581</TotalTime>
  <Words>4091</Words>
  <Application>Microsoft Office PowerPoint</Application>
  <PresentationFormat>On-screen Show (4:3)</PresentationFormat>
  <Paragraphs>570</Paragraphs>
  <Slides>32</Slides>
  <Notes>12</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32</vt:i4>
      </vt:variant>
    </vt:vector>
  </HeadingPairs>
  <TitlesOfParts>
    <vt:vector size="44" baseType="lpstr">
      <vt:lpstr>Arial</vt:lpstr>
      <vt:lpstr>Calibri</vt:lpstr>
      <vt:lpstr>Calibri Light</vt:lpstr>
      <vt:lpstr>Courier</vt:lpstr>
      <vt:lpstr>Helvetica</vt:lpstr>
      <vt:lpstr>Source Sans Pro</vt:lpstr>
      <vt:lpstr>Symbol</vt:lpstr>
      <vt:lpstr>Times New Roman</vt:lpstr>
      <vt:lpstr>Wingdings</vt:lpstr>
      <vt:lpstr>Office Theme</vt:lpstr>
      <vt:lpstr>1_Office Theme</vt:lpstr>
      <vt:lpstr>2_Office Theme</vt:lpstr>
      <vt:lpstr>Report from WP13 Prospective and Technology-driven Detector R&amp;D AIDAinnova Annual Meeting, FZU Prague, May 7, 2025 </vt:lpstr>
      <vt:lpstr>Projects</vt:lpstr>
      <vt:lpstr>Project:  eXFlu-innova </vt:lpstr>
      <vt:lpstr>eXFlu-innova Target</vt:lpstr>
      <vt:lpstr>PowerPoint Presentation</vt:lpstr>
      <vt:lpstr>PowerPoint Presentation</vt:lpstr>
      <vt:lpstr>Compensated LGAD – State-of-the-Art</vt:lpstr>
      <vt:lpstr>An NLGAD Batch to Extract Donor Removal</vt:lpstr>
      <vt:lpstr>The NLGAD Batch at FBK</vt:lpstr>
      <vt:lpstr>The eXFlu-innova Outlook</vt:lpstr>
      <vt:lpstr>Project: SiEM</vt:lpstr>
      <vt:lpstr>SiEM Detection principle High field without doping </vt:lpstr>
      <vt:lpstr>Process Developement Etching and metalisation tuning </vt:lpstr>
      <vt:lpstr>Production Status </vt:lpstr>
      <vt:lpstr>PowerPoint Presentation</vt:lpstr>
      <vt:lpstr> </vt:lpstr>
      <vt:lpstr>Project: NanoCal</vt:lpstr>
      <vt:lpstr>Nanomaterial composites (NCs)</vt:lpstr>
      <vt:lpstr>NC scintillators and shashlyk calorimetry</vt:lpstr>
      <vt:lpstr>Early tests of NC shashlyk towers </vt:lpstr>
      <vt:lpstr>Tests with second-generation modules</vt:lpstr>
      <vt:lpstr>One step back: First focus on NC scintillator alone</vt:lpstr>
      <vt:lpstr>Summary of light yield measurements</vt:lpstr>
      <vt:lpstr>Summary and outlook</vt:lpstr>
      <vt:lpstr>NanoCal accomplishments</vt:lpstr>
      <vt:lpstr>Project: Wireless Data Transfer  for HEP Applications </vt:lpstr>
      <vt:lpstr>PowerPoint Presentation</vt:lpstr>
      <vt:lpstr>Active repeater mounted on the mockup and demo 20 cm reach</vt:lpstr>
      <vt:lpstr>High speed communication boards development and integration with RFSoC (Radio Frequency System-on-Chip)</vt:lpstr>
      <vt:lpstr>RFSoC development and testing set-up – operational at 60 GHz </vt:lpstr>
      <vt:lpstr>Overview of work and deliverables</vt:lpstr>
      <vt:lpstr>WP13 Prospective and Technology -driven Detector R&amp;D: summary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Sabrina El Yacoubi</dc:creator>
  <cp:lastModifiedBy>Peter Križan</cp:lastModifiedBy>
  <cp:revision>100</cp:revision>
  <cp:lastPrinted>2025-05-07T10:10:25Z</cp:lastPrinted>
  <dcterms:created xsi:type="dcterms:W3CDTF">2016-05-09T08:38:51Z</dcterms:created>
  <dcterms:modified xsi:type="dcterms:W3CDTF">2025-05-07T10:18:21Z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ies>
</file>