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67" r:id="rId5"/>
    <p:sldId id="266" r:id="rId6"/>
    <p:sldId id="283" r:id="rId7"/>
    <p:sldId id="285" r:id="rId8"/>
    <p:sldId id="310" r:id="rId9"/>
    <p:sldId id="308" r:id="rId10"/>
    <p:sldId id="313" r:id="rId11"/>
    <p:sldId id="312" r:id="rId12"/>
    <p:sldId id="28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A7AB"/>
    <a:srgbClr val="171A6C"/>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1044" y="56"/>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07/05/2025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5" name="Footer Placeholder 4"/>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5" name="Footer Placeholder 4"/>
          <p:cNvSpPr>
            <a:spLocks noGrp="1"/>
          </p:cNvSpPr>
          <p:nvPr>
            <p:ph type="ftr" sz="quarter" idx="11"/>
          </p:nvPr>
        </p:nvSpPr>
        <p:spPr/>
        <p:txBody>
          <a:bodyPr/>
          <a:lstStyle/>
          <a:p>
            <a:r>
              <a:rPr lang="en-GB"/>
              <a:t>M.Moll - Task 4.3 - Dosimetry -- AIDAinnova Final Annual Meeting 5-8 May 2025 FZU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5" name="Footer Placeholder 4"/>
          <p:cNvSpPr>
            <a:spLocks noGrp="1"/>
          </p:cNvSpPr>
          <p:nvPr>
            <p:ph type="ftr" sz="quarter" idx="11"/>
          </p:nvPr>
        </p:nvSpPr>
        <p:spPr/>
        <p:txBody>
          <a:bodyPr/>
          <a:lstStyle/>
          <a:p>
            <a:r>
              <a:rPr lang="en-GB"/>
              <a:t>M.Moll - Task 4.3 - Dosimetry -- AIDAinnova Final Annual Meeting 5-8 May 2025 FZU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r>
              <a:rPr lang="en-GB"/>
              <a:t>M.Moll - Task 4.3 - Dosimetry -- AIDAinnova Final Annual Meeting 5-8 May 2025 FZU Prague</a:t>
            </a:r>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r>
              <a:rPr lang="en-US"/>
              <a:t>5 May 2025</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5" name="Footer Placeholder 4"/>
          <p:cNvSpPr>
            <a:spLocks noGrp="1"/>
          </p:cNvSpPr>
          <p:nvPr>
            <p:ph type="ftr" sz="quarter" idx="11"/>
          </p:nvPr>
        </p:nvSpPr>
        <p:spPr/>
        <p:txBody>
          <a:bodyPr/>
          <a:lstStyle/>
          <a:p>
            <a:r>
              <a:rPr lang="en-GB"/>
              <a:t>M.Moll - Task 4.3 - Dosimetry -- AIDAinnova Final Annual Meeting 5-8 May 2025 FZU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6" name="Footer Placeholder 5"/>
          <p:cNvSpPr>
            <a:spLocks noGrp="1"/>
          </p:cNvSpPr>
          <p:nvPr>
            <p:ph type="ftr" sz="quarter" idx="11"/>
          </p:nvPr>
        </p:nvSpPr>
        <p:spPr/>
        <p:txBody>
          <a:bodyPr/>
          <a:lstStyle/>
          <a:p>
            <a:r>
              <a:rPr lang="en-GB"/>
              <a:t>M.Moll - Task 4.3 - Dosimetry -- AIDAinnova Final Annual Meeting 5-8 May 2025 FZU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8" name="Footer Placeholder 7"/>
          <p:cNvSpPr>
            <a:spLocks noGrp="1"/>
          </p:cNvSpPr>
          <p:nvPr>
            <p:ph type="ftr" sz="quarter" idx="11"/>
          </p:nvPr>
        </p:nvSpPr>
        <p:spPr/>
        <p:txBody>
          <a:bodyPr/>
          <a:lstStyle/>
          <a:p>
            <a:r>
              <a:rPr lang="en-GB"/>
              <a:t>M.Moll - Task 4.3 - Dosimetry -- AIDAinnova Final Annual Meeting 5-8 May 2025 FZU Prague</a:t>
            </a:r>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4" name="Footer Placeholder 3"/>
          <p:cNvSpPr>
            <a:spLocks noGrp="1"/>
          </p:cNvSpPr>
          <p:nvPr>
            <p:ph type="ftr" sz="quarter" idx="11"/>
          </p:nvPr>
        </p:nvSpPr>
        <p:spPr/>
        <p:txBody>
          <a:bodyPr/>
          <a:lstStyle/>
          <a:p>
            <a:r>
              <a:rPr lang="en-GB"/>
              <a:t>M.Moll - Task 4.3 - Dosimetry -- AIDAinnova Final Annual Meeting 5-8 May 2025 FZU Prague</a:t>
            </a:r>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3" name="Footer Placeholder 2"/>
          <p:cNvSpPr>
            <a:spLocks noGrp="1"/>
          </p:cNvSpPr>
          <p:nvPr>
            <p:ph type="ftr" sz="quarter" idx="11"/>
          </p:nvPr>
        </p:nvSpPr>
        <p:spPr/>
        <p:txBody>
          <a:bodyPr/>
          <a:lstStyle/>
          <a:p>
            <a:r>
              <a:rPr lang="en-GB"/>
              <a:t>M.Moll - Task 4.3 - Dosimetry -- AIDAinnova Final Annual Meeting 5-8 May 2025 FZU Prague</a:t>
            </a:r>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6" name="Footer Placeholder 5"/>
          <p:cNvSpPr>
            <a:spLocks noGrp="1"/>
          </p:cNvSpPr>
          <p:nvPr>
            <p:ph type="ftr" sz="quarter" idx="11"/>
          </p:nvPr>
        </p:nvSpPr>
        <p:spPr/>
        <p:txBody>
          <a:bodyPr/>
          <a:lstStyle/>
          <a:p>
            <a:r>
              <a:rPr lang="en-GB"/>
              <a:t>M.Moll - Task 4.3 - Dosimetry -- AIDAinnova Final Annual Meeting 5-8 May 2025 FZU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May 2025</a:t>
            </a:r>
            <a:endParaRPr lang="en-GB"/>
          </a:p>
        </p:txBody>
      </p:sp>
      <p:sp>
        <p:nvSpPr>
          <p:cNvPr id="6" name="Footer Placeholder 5"/>
          <p:cNvSpPr>
            <a:spLocks noGrp="1"/>
          </p:cNvSpPr>
          <p:nvPr>
            <p:ph type="ftr" sz="quarter" idx="11"/>
          </p:nvPr>
        </p:nvSpPr>
        <p:spPr/>
        <p:txBody>
          <a:bodyPr/>
          <a:lstStyle/>
          <a:p>
            <a:r>
              <a:rPr lang="en-GB"/>
              <a:t>M.Moll - Task 4.3 - Dosimetry -- AIDAinnova Final Annual Meeting 5-8 May 2025 FZU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r>
              <a:rPr lang="en-GB"/>
              <a:t>M.Moll - Task 4.3 - Dosimetry -- AIDAinnova Final Annual Meeting 5-8 May 2025 FZU Prague</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109/23.273529" TargetMode="External"/><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doi.org/10.1016/S0168-9002(02)01227-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hyperlink" Target="https://journals.aps.org/prb/pdf/10.1103/PhysRevB.65.245201" TargetMode="External"/><Relationship Id="rId3" Type="http://schemas.openxmlformats.org/officeDocument/2006/relationships/image" Target="../media/image14.png"/><Relationship Id="rId7" Type="http://schemas.openxmlformats.org/officeDocument/2006/relationships/hyperlink" Target="https://journals.aps.org/prb/pdf/10.1103/PhysRevB.79.075206" TargetMode="Externa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www.sciencedirect.com/science/article/pii/S0168583X01008862" TargetMode="External"/><Relationship Id="rId11" Type="http://schemas.openxmlformats.org/officeDocument/2006/relationships/hyperlink" Target="https://indico.cern.ch/event/1402825/contributions/5998112/" TargetMode="External"/><Relationship Id="rId5" Type="http://schemas.openxmlformats.org/officeDocument/2006/relationships/image" Target="../media/image16.png"/><Relationship Id="rId10" Type="http://schemas.openxmlformats.org/officeDocument/2006/relationships/hyperlink" Target="https://www.sciencedirect.com/science/article/pii/S0168583X01011612" TargetMode="External"/><Relationship Id="rId4" Type="http://schemas.openxmlformats.org/officeDocument/2006/relationships/image" Target="../media/image15.png"/><Relationship Id="rId9" Type="http://schemas.openxmlformats.org/officeDocument/2006/relationships/hyperlink" Target="https://www.sciencedirect.com/science/article/abs/pii/0168583X9500702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5.png"/><Relationship Id="rId7"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1233765"/>
          </a:xfrm>
        </p:spPr>
        <p:txBody>
          <a:bodyPr>
            <a:noAutofit/>
          </a:bodyPr>
          <a:lstStyle/>
          <a:p>
            <a:r>
              <a:rPr lang="en-GB" sz="2800" dirty="0"/>
              <a:t>Task 4.3 - Common Tools for Irradiation Facilities QC: Data Management, Traceability, Dosimetry and </a:t>
            </a:r>
            <a:br>
              <a:rPr lang="en-GB" sz="2800" dirty="0"/>
            </a:br>
            <a:r>
              <a:rPr lang="en-GB" sz="2800" dirty="0"/>
              <a:t>Activation Measurements</a:t>
            </a:r>
          </a:p>
        </p:txBody>
      </p:sp>
      <p:sp>
        <p:nvSpPr>
          <p:cNvPr id="3" name="Subtitle 2"/>
          <p:cNvSpPr>
            <a:spLocks noGrp="1"/>
          </p:cNvSpPr>
          <p:nvPr>
            <p:ph type="subTitle" idx="1"/>
          </p:nvPr>
        </p:nvSpPr>
        <p:spPr>
          <a:xfrm>
            <a:off x="187890" y="3714394"/>
            <a:ext cx="8555686" cy="802529"/>
          </a:xfrm>
        </p:spPr>
        <p:txBody>
          <a:bodyPr/>
          <a:lstStyle/>
          <a:p>
            <a:r>
              <a:rPr lang="en-US" sz="2000" dirty="0" err="1"/>
              <a:t>M.Moll</a:t>
            </a:r>
            <a:r>
              <a:rPr lang="en-US" sz="2000" dirty="0"/>
              <a:t> on behalf of Task 4.3  - Objective 3</a:t>
            </a:r>
          </a:p>
          <a:p>
            <a:r>
              <a:rPr lang="en-US" dirty="0"/>
              <a:t>5 May 2025</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9028" y="5150204"/>
            <a:ext cx="708778" cy="702871"/>
          </a:xfrm>
          <a:prstGeom prst="rect">
            <a:avLst/>
          </a:prstGeom>
        </p:spPr>
      </p:pic>
      <p:pic>
        <p:nvPicPr>
          <p:cNvPr id="6" name="Picture 5"/>
          <p:cNvPicPr>
            <a:picLocks noChangeAspect="1"/>
          </p:cNvPicPr>
          <p:nvPr/>
        </p:nvPicPr>
        <p:blipFill>
          <a:blip r:embed="rId3"/>
          <a:stretch>
            <a:fillRect/>
          </a:stretch>
        </p:blipFill>
        <p:spPr>
          <a:xfrm>
            <a:off x="3994797" y="5158628"/>
            <a:ext cx="1572975" cy="695820"/>
          </a:xfrm>
          <a:prstGeom prst="rect">
            <a:avLst/>
          </a:prstGeom>
        </p:spPr>
      </p:pic>
      <p:sp>
        <p:nvSpPr>
          <p:cNvPr id="5" name="TextBox 4">
            <a:extLst>
              <a:ext uri="{FF2B5EF4-FFF2-40B4-BE49-F238E27FC236}">
                <a16:creationId xmlns:a16="http://schemas.microsoft.com/office/drawing/2014/main" id="{3DB283A0-4FE4-CEEF-74CA-1290CF7D80BB}"/>
              </a:ext>
            </a:extLst>
          </p:cNvPr>
          <p:cNvSpPr txBox="1"/>
          <p:nvPr/>
        </p:nvSpPr>
        <p:spPr>
          <a:xfrm>
            <a:off x="1575598" y="2834205"/>
            <a:ext cx="6411371" cy="461665"/>
          </a:xfrm>
          <a:prstGeom prst="rect">
            <a:avLst/>
          </a:prstGeom>
          <a:noFill/>
        </p:spPr>
        <p:txBody>
          <a:bodyPr wrap="none" rtlCol="0">
            <a:spAutoFit/>
          </a:bodyPr>
          <a:lstStyle/>
          <a:p>
            <a:r>
              <a:rPr lang="en-US" sz="2400" b="1" dirty="0"/>
              <a:t>Objective 3:   Common Dosimetry Calibration Set</a:t>
            </a:r>
            <a:endParaRPr lang="en-GB" sz="2400" dirty="0"/>
          </a:p>
        </p:txBody>
      </p:sp>
      <p:pic>
        <p:nvPicPr>
          <p:cNvPr id="9" name="Picture 8">
            <a:extLst>
              <a:ext uri="{FF2B5EF4-FFF2-40B4-BE49-F238E27FC236}">
                <a16:creationId xmlns:a16="http://schemas.microsoft.com/office/drawing/2014/main" id="{285BEBE4-61E7-AF2D-1D89-52C946280E27}"/>
              </a:ext>
            </a:extLst>
          </p:cNvPr>
          <p:cNvPicPr>
            <a:picLocks noChangeAspect="1"/>
          </p:cNvPicPr>
          <p:nvPr/>
        </p:nvPicPr>
        <p:blipFill>
          <a:blip r:embed="rId4"/>
          <a:stretch>
            <a:fillRect/>
          </a:stretch>
        </p:blipFill>
        <p:spPr>
          <a:xfrm>
            <a:off x="5856826" y="5166279"/>
            <a:ext cx="1217847" cy="702872"/>
          </a:xfrm>
          <a:prstGeom prst="rect">
            <a:avLst/>
          </a:prstGeom>
        </p:spPr>
      </p:pic>
      <p:pic>
        <p:nvPicPr>
          <p:cNvPr id="13" name="Picture 12">
            <a:extLst>
              <a:ext uri="{FF2B5EF4-FFF2-40B4-BE49-F238E27FC236}">
                <a16:creationId xmlns:a16="http://schemas.microsoft.com/office/drawing/2014/main" id="{9AC771AE-A2BE-4136-1D1F-655E00B7DE49}"/>
              </a:ext>
            </a:extLst>
          </p:cNvPr>
          <p:cNvPicPr>
            <a:picLocks noChangeAspect="1"/>
          </p:cNvPicPr>
          <p:nvPr/>
        </p:nvPicPr>
        <p:blipFill>
          <a:blip r:embed="rId5"/>
          <a:stretch>
            <a:fillRect/>
          </a:stretch>
        </p:blipFill>
        <p:spPr>
          <a:xfrm>
            <a:off x="7274763" y="5346863"/>
            <a:ext cx="1223966" cy="393316"/>
          </a:xfrm>
          <a:prstGeom prst="rect">
            <a:avLst/>
          </a:prstGeom>
        </p:spPr>
      </p:pic>
      <p:pic>
        <p:nvPicPr>
          <p:cNvPr id="16" name="Picture 15">
            <a:extLst>
              <a:ext uri="{FF2B5EF4-FFF2-40B4-BE49-F238E27FC236}">
                <a16:creationId xmlns:a16="http://schemas.microsoft.com/office/drawing/2014/main" id="{D6BC0009-6BC3-DAEB-885E-981AEDCB3699}"/>
              </a:ext>
            </a:extLst>
          </p:cNvPr>
          <p:cNvPicPr>
            <a:picLocks noChangeAspect="1"/>
          </p:cNvPicPr>
          <p:nvPr/>
        </p:nvPicPr>
        <p:blipFill>
          <a:blip r:embed="rId6"/>
          <a:stretch>
            <a:fillRect/>
          </a:stretch>
        </p:blipFill>
        <p:spPr>
          <a:xfrm>
            <a:off x="2518145" y="5158628"/>
            <a:ext cx="1187598" cy="769786"/>
          </a:xfrm>
          <a:prstGeom prst="rect">
            <a:avLst/>
          </a:prstGeom>
        </p:spPr>
      </p:pic>
    </p:spTree>
    <p:extLst>
      <p:ext uri="{BB962C8B-B14F-4D97-AF65-F5344CB8AC3E}">
        <p14:creationId xmlns:p14="http://schemas.microsoft.com/office/powerpoint/2010/main" val="4065418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E6AFF84-7752-4B70-A627-CDA9373F7F30}"/>
              </a:ext>
            </a:extLst>
          </p:cNvPr>
          <p:cNvSpPr>
            <a:spLocks noGrp="1"/>
          </p:cNvSpPr>
          <p:nvPr>
            <p:ph type="dt" sz="half" idx="10"/>
          </p:nvPr>
        </p:nvSpPr>
        <p:spPr/>
        <p:txBody>
          <a:bodyPr/>
          <a:lstStyle/>
          <a:p>
            <a:r>
              <a:rPr lang="en-US"/>
              <a:t>5 May 2025</a:t>
            </a:r>
            <a:endParaRPr lang="en-GB" dirty="0"/>
          </a:p>
        </p:txBody>
      </p:sp>
      <p:sp>
        <p:nvSpPr>
          <p:cNvPr id="6" name="Title 5">
            <a:extLst>
              <a:ext uri="{FF2B5EF4-FFF2-40B4-BE49-F238E27FC236}">
                <a16:creationId xmlns:a16="http://schemas.microsoft.com/office/drawing/2014/main" id="{53EA5359-3774-4EF6-8331-36D064A3F56A}"/>
              </a:ext>
            </a:extLst>
          </p:cNvPr>
          <p:cNvSpPr>
            <a:spLocks noGrp="1"/>
          </p:cNvSpPr>
          <p:nvPr>
            <p:ph type="title"/>
          </p:nvPr>
        </p:nvSpPr>
        <p:spPr>
          <a:xfrm>
            <a:off x="5303519" y="83127"/>
            <a:ext cx="3735531" cy="1027673"/>
          </a:xfrm>
        </p:spPr>
        <p:txBody>
          <a:bodyPr/>
          <a:lstStyle/>
          <a:p>
            <a:r>
              <a:rPr lang="en-US" dirty="0"/>
              <a:t>Task 4.3 Objectives</a:t>
            </a:r>
            <a:endParaRPr lang="en-GB" dirty="0"/>
          </a:p>
        </p:txBody>
      </p:sp>
      <p:sp>
        <p:nvSpPr>
          <p:cNvPr id="10" name="Content Placeholder 9">
            <a:extLst>
              <a:ext uri="{FF2B5EF4-FFF2-40B4-BE49-F238E27FC236}">
                <a16:creationId xmlns:a16="http://schemas.microsoft.com/office/drawing/2014/main" id="{3F44CBC0-B145-4BD9-A1F9-FDAB9D50610D}"/>
              </a:ext>
            </a:extLst>
          </p:cNvPr>
          <p:cNvSpPr>
            <a:spLocks noGrp="1"/>
          </p:cNvSpPr>
          <p:nvPr>
            <p:ph idx="1"/>
          </p:nvPr>
        </p:nvSpPr>
        <p:spPr>
          <a:xfrm>
            <a:off x="64914" y="1382903"/>
            <a:ext cx="6991869" cy="3169219"/>
          </a:xfrm>
        </p:spPr>
        <p:txBody>
          <a:bodyPr>
            <a:normAutofit fontScale="92500"/>
          </a:bodyPr>
          <a:lstStyle/>
          <a:p>
            <a:pPr marL="554038" indent="-457200">
              <a:buFont typeface="+mj-lt"/>
              <a:buAutoNum type="arabicPeriod"/>
            </a:pPr>
            <a:r>
              <a:rPr lang="en-US" sz="2400" b="1" dirty="0">
                <a:solidFill>
                  <a:schemeClr val="tx2">
                    <a:lumMod val="50000"/>
                  </a:schemeClr>
                </a:solidFill>
              </a:rPr>
              <a:t>Generalize</a:t>
            </a:r>
            <a:r>
              <a:rPr lang="en-US" sz="2400" dirty="0">
                <a:solidFill>
                  <a:schemeClr val="tx2">
                    <a:lumMod val="50000"/>
                  </a:schemeClr>
                </a:solidFill>
              </a:rPr>
              <a:t> </a:t>
            </a:r>
            <a:r>
              <a:rPr lang="en-US" sz="2400" b="1" dirty="0">
                <a:solidFill>
                  <a:schemeClr val="tx2">
                    <a:lumMod val="50000"/>
                  </a:schemeClr>
                </a:solidFill>
              </a:rPr>
              <a:t>the </a:t>
            </a:r>
            <a:r>
              <a:rPr lang="en-US" sz="2400" b="1" u="sng" dirty="0">
                <a:solidFill>
                  <a:schemeClr val="tx2">
                    <a:lumMod val="50000"/>
                  </a:schemeClr>
                </a:solidFill>
              </a:rPr>
              <a:t>I</a:t>
            </a:r>
            <a:r>
              <a:rPr lang="en-US" sz="2400" b="1" dirty="0">
                <a:solidFill>
                  <a:schemeClr val="tx2">
                    <a:lumMod val="50000"/>
                  </a:schemeClr>
                </a:solidFill>
              </a:rPr>
              <a:t>RRAD facility </a:t>
            </a:r>
            <a:r>
              <a:rPr lang="en-US" sz="2400" b="1" u="sng" dirty="0">
                <a:solidFill>
                  <a:schemeClr val="tx2">
                    <a:lumMod val="50000"/>
                  </a:schemeClr>
                </a:solidFill>
              </a:rPr>
              <a:t>D</a:t>
            </a:r>
            <a:r>
              <a:rPr lang="en-US" sz="2400" b="1" dirty="0">
                <a:solidFill>
                  <a:schemeClr val="tx2">
                    <a:lumMod val="50000"/>
                  </a:schemeClr>
                </a:solidFill>
              </a:rPr>
              <a:t>ata </a:t>
            </a:r>
            <a:r>
              <a:rPr lang="en-US" sz="2400" b="1" u="sng" dirty="0">
                <a:solidFill>
                  <a:schemeClr val="tx2">
                    <a:lumMod val="50000"/>
                  </a:schemeClr>
                </a:solidFill>
              </a:rPr>
              <a:t>M</a:t>
            </a:r>
            <a:r>
              <a:rPr lang="en-US" sz="2400" b="1" dirty="0">
                <a:solidFill>
                  <a:schemeClr val="tx2">
                    <a:lumMod val="50000"/>
                  </a:schemeClr>
                </a:solidFill>
              </a:rPr>
              <a:t>anager (IDM) </a:t>
            </a:r>
            <a:r>
              <a:rPr lang="en-US" sz="2400" dirty="0">
                <a:solidFill>
                  <a:schemeClr val="tx2">
                    <a:lumMod val="50000"/>
                  </a:schemeClr>
                </a:solidFill>
              </a:rPr>
              <a:t>system to </a:t>
            </a:r>
            <a:r>
              <a:rPr lang="en-US" sz="2400" b="1" dirty="0">
                <a:solidFill>
                  <a:schemeClr val="tx2">
                    <a:lumMod val="50000"/>
                  </a:schemeClr>
                </a:solidFill>
              </a:rPr>
              <a:t>include new facilities</a:t>
            </a:r>
            <a:r>
              <a:rPr lang="en-US" sz="2400" dirty="0">
                <a:solidFill>
                  <a:schemeClr val="tx2">
                    <a:lumMod val="50000"/>
                  </a:schemeClr>
                </a:solidFill>
              </a:rPr>
              <a:t> and </a:t>
            </a:r>
            <a:r>
              <a:rPr lang="en-US" sz="2400" b="1" dirty="0">
                <a:solidFill>
                  <a:schemeClr val="tx2">
                    <a:lumMod val="50000"/>
                  </a:schemeClr>
                </a:solidFill>
              </a:rPr>
              <a:t>improve its features </a:t>
            </a:r>
            <a:r>
              <a:rPr lang="en-US" sz="2400" dirty="0">
                <a:solidFill>
                  <a:schemeClr val="tx2">
                    <a:lumMod val="50000"/>
                  </a:schemeClr>
                </a:solidFill>
              </a:rPr>
              <a:t>(usability, sharing of irradiation experiment results and operational data, etc.)</a:t>
            </a:r>
            <a:r>
              <a:rPr lang="en-US" sz="2400" b="1" dirty="0">
                <a:solidFill>
                  <a:schemeClr val="tx2">
                    <a:lumMod val="50000"/>
                  </a:schemeClr>
                </a:solidFill>
              </a:rPr>
              <a:t> </a:t>
            </a:r>
          </a:p>
          <a:p>
            <a:pPr marL="554038" indent="-457200">
              <a:buFont typeface="+mj-lt"/>
              <a:buAutoNum type="arabicPeriod"/>
            </a:pPr>
            <a:endParaRPr lang="en-GB" dirty="0">
              <a:solidFill>
                <a:schemeClr val="tx2">
                  <a:lumMod val="50000"/>
                </a:schemeClr>
              </a:solidFill>
            </a:endParaRPr>
          </a:p>
          <a:p>
            <a:pPr marL="554038" indent="-457200">
              <a:buFont typeface="+mj-lt"/>
              <a:buAutoNum type="arabicPeriod"/>
            </a:pPr>
            <a:r>
              <a:rPr lang="en-US" sz="2400" b="1" dirty="0">
                <a:solidFill>
                  <a:schemeClr val="tx2">
                    <a:lumMod val="50000"/>
                  </a:schemeClr>
                </a:solidFill>
              </a:rPr>
              <a:t>Design and develop</a:t>
            </a:r>
            <a:r>
              <a:rPr lang="en-US" sz="2400" dirty="0">
                <a:solidFill>
                  <a:schemeClr val="tx2">
                    <a:lumMod val="50000"/>
                  </a:schemeClr>
                </a:solidFill>
              </a:rPr>
              <a:t> a prototype for an </a:t>
            </a:r>
            <a:r>
              <a:rPr lang="en-US" sz="2400" b="1" dirty="0">
                <a:solidFill>
                  <a:schemeClr val="tx2">
                    <a:lumMod val="50000"/>
                  </a:schemeClr>
                </a:solidFill>
              </a:rPr>
              <a:t>integrated system </a:t>
            </a:r>
            <a:r>
              <a:rPr lang="en-US" sz="2400" dirty="0">
                <a:solidFill>
                  <a:schemeClr val="tx2">
                    <a:lumMod val="50000"/>
                  </a:schemeClr>
                </a:solidFill>
              </a:rPr>
              <a:t>to </a:t>
            </a:r>
            <a:r>
              <a:rPr lang="en-US" sz="2400" b="1" dirty="0">
                <a:solidFill>
                  <a:schemeClr val="tx2">
                    <a:lumMod val="50000"/>
                  </a:schemeClr>
                </a:solidFill>
              </a:rPr>
              <a:t>manage induced activation </a:t>
            </a:r>
            <a:r>
              <a:rPr lang="en-US" sz="2400" dirty="0">
                <a:solidFill>
                  <a:schemeClr val="tx2">
                    <a:lumMod val="50000"/>
                  </a:schemeClr>
                </a:solidFill>
              </a:rPr>
              <a:t>(APEX-gamma, etc.) and </a:t>
            </a:r>
            <a:r>
              <a:rPr lang="en-US" sz="2400" b="1" dirty="0">
                <a:solidFill>
                  <a:schemeClr val="tx2">
                    <a:lumMod val="50000"/>
                  </a:schemeClr>
                </a:solidFill>
              </a:rPr>
              <a:t>traceability data for irradiated objects </a:t>
            </a:r>
            <a:r>
              <a:rPr lang="en-US" sz="2400" dirty="0">
                <a:solidFill>
                  <a:schemeClr val="tx2">
                    <a:lumMod val="50000"/>
                  </a:schemeClr>
                </a:solidFill>
              </a:rPr>
              <a:t>(CAEN DigiWaste) based on IDM </a:t>
            </a:r>
          </a:p>
          <a:p>
            <a:pPr marL="554038" indent="-457200">
              <a:buFont typeface="+mj-lt"/>
              <a:buAutoNum type="arabicPeriod"/>
            </a:pPr>
            <a:endParaRPr lang="en-US" dirty="0"/>
          </a:p>
        </p:txBody>
      </p:sp>
      <p:sp>
        <p:nvSpPr>
          <p:cNvPr id="8" name="Footer Placeholder 2">
            <a:extLst>
              <a:ext uri="{FF2B5EF4-FFF2-40B4-BE49-F238E27FC236}">
                <a16:creationId xmlns:a16="http://schemas.microsoft.com/office/drawing/2014/main" id="{14EFC3C8-CB65-4E54-AD0B-BFD09EF36940}"/>
              </a:ext>
            </a:extLst>
          </p:cNvPr>
          <p:cNvSpPr>
            <a:spLocks noGrp="1"/>
          </p:cNvSpPr>
          <p:nvPr>
            <p:ph type="ftr" sz="quarter" idx="11"/>
          </p:nvPr>
        </p:nvSpPr>
        <p:spPr>
          <a:xfrm>
            <a:off x="4" y="6356350"/>
            <a:ext cx="9143999" cy="501650"/>
          </a:xfrm>
        </p:spPr>
        <p:txBody>
          <a:bodyPr/>
          <a:lstStyle/>
          <a:p>
            <a:r>
              <a:rPr lang="en-GB"/>
              <a:t>M.Moll - Task 4.3 - Dosimetry -- AIDAinnova Final Annual Meeting 5-8 May 2025 FZU Prague</a:t>
            </a:r>
            <a:endParaRPr lang="en-GB" dirty="0"/>
          </a:p>
        </p:txBody>
      </p:sp>
      <p:sp>
        <p:nvSpPr>
          <p:cNvPr id="2" name="Slide Number Placeholder 1">
            <a:extLst>
              <a:ext uri="{FF2B5EF4-FFF2-40B4-BE49-F238E27FC236}">
                <a16:creationId xmlns:a16="http://schemas.microsoft.com/office/drawing/2014/main" id="{C089C873-8147-442B-8D82-D0A57AC400E3}"/>
              </a:ext>
            </a:extLst>
          </p:cNvPr>
          <p:cNvSpPr>
            <a:spLocks noGrp="1"/>
          </p:cNvSpPr>
          <p:nvPr>
            <p:ph type="sldNum" sz="quarter" idx="12"/>
          </p:nvPr>
        </p:nvSpPr>
        <p:spPr/>
        <p:txBody>
          <a:bodyPr/>
          <a:lstStyle/>
          <a:p>
            <a:fld id="{FC4456CD-832E-41F2-9893-C7650CCC5376}" type="slidenum">
              <a:rPr lang="en-GB" smtClean="0"/>
              <a:t>2</a:t>
            </a:fld>
            <a:endParaRPr lang="en-GB"/>
          </a:p>
        </p:txBody>
      </p:sp>
      <p:sp>
        <p:nvSpPr>
          <p:cNvPr id="3" name="Date Placeholder 5">
            <a:extLst>
              <a:ext uri="{FF2B5EF4-FFF2-40B4-BE49-F238E27FC236}">
                <a16:creationId xmlns:a16="http://schemas.microsoft.com/office/drawing/2014/main" id="{B3FE6266-C90A-006D-F19F-AC51C5C68088}"/>
              </a:ext>
            </a:extLst>
          </p:cNvPr>
          <p:cNvSpPr txBox="1">
            <a:spLocks/>
          </p:cNvSpPr>
          <p:nvPr/>
        </p:nvSpPr>
        <p:spPr>
          <a:xfrm>
            <a:off x="236913" y="6424612"/>
            <a:ext cx="973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5 May 2025</a:t>
            </a:r>
            <a:endParaRPr lang="en-GB" sz="1400" dirty="0"/>
          </a:p>
        </p:txBody>
      </p:sp>
      <p:sp>
        <p:nvSpPr>
          <p:cNvPr id="5" name="TextBox 4">
            <a:extLst>
              <a:ext uri="{FF2B5EF4-FFF2-40B4-BE49-F238E27FC236}">
                <a16:creationId xmlns:a16="http://schemas.microsoft.com/office/drawing/2014/main" id="{34B86B17-4B76-8A24-8D05-85E773AF5DAC}"/>
              </a:ext>
            </a:extLst>
          </p:cNvPr>
          <p:cNvSpPr txBox="1"/>
          <p:nvPr/>
        </p:nvSpPr>
        <p:spPr>
          <a:xfrm>
            <a:off x="7261433" y="1971310"/>
            <a:ext cx="1882567" cy="1077218"/>
          </a:xfrm>
          <a:prstGeom prst="rect">
            <a:avLst/>
          </a:prstGeom>
          <a:noFill/>
        </p:spPr>
        <p:txBody>
          <a:bodyPr wrap="none" rtlCol="0">
            <a:spAutoFit/>
          </a:bodyPr>
          <a:lstStyle/>
          <a:p>
            <a:pPr algn="ctr"/>
            <a:r>
              <a:rPr lang="en-US" sz="1600" dirty="0"/>
              <a:t>Covered in previous </a:t>
            </a:r>
            <a:br>
              <a:rPr lang="en-US" sz="1600" dirty="0"/>
            </a:br>
            <a:r>
              <a:rPr lang="en-US" sz="1600" dirty="0"/>
              <a:t>presentation by </a:t>
            </a:r>
            <a:br>
              <a:rPr lang="en-US" sz="1600" dirty="0"/>
            </a:br>
            <a:r>
              <a:rPr lang="en-GB" sz="1600" b="1" dirty="0"/>
              <a:t>Ferdinando </a:t>
            </a:r>
            <a:br>
              <a:rPr lang="en-GB" sz="1600" b="1" dirty="0"/>
            </a:br>
            <a:r>
              <a:rPr lang="en-GB" sz="1600" b="1" dirty="0"/>
              <a:t>Giordano</a:t>
            </a:r>
          </a:p>
        </p:txBody>
      </p:sp>
      <p:sp>
        <p:nvSpPr>
          <p:cNvPr id="7" name="Right Brace 6">
            <a:extLst>
              <a:ext uri="{FF2B5EF4-FFF2-40B4-BE49-F238E27FC236}">
                <a16:creationId xmlns:a16="http://schemas.microsoft.com/office/drawing/2014/main" id="{F087D946-A03B-1E9A-8798-A2C69AE5B9E9}"/>
              </a:ext>
            </a:extLst>
          </p:cNvPr>
          <p:cNvSpPr/>
          <p:nvPr/>
        </p:nvSpPr>
        <p:spPr>
          <a:xfrm>
            <a:off x="6726885" y="1251301"/>
            <a:ext cx="828261" cy="2862469"/>
          </a:xfrm>
          <a:prstGeom prst="rightBrace">
            <a:avLst>
              <a:gd name="adj1" fmla="val 38733"/>
              <a:gd name="adj2" fmla="val 4513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Content Placeholder 9">
            <a:extLst>
              <a:ext uri="{FF2B5EF4-FFF2-40B4-BE49-F238E27FC236}">
                <a16:creationId xmlns:a16="http://schemas.microsoft.com/office/drawing/2014/main" id="{3BB8D4D3-984B-7B7C-6A11-CDC20E6A9EBD}"/>
              </a:ext>
            </a:extLst>
          </p:cNvPr>
          <p:cNvSpPr txBox="1">
            <a:spLocks/>
          </p:cNvSpPr>
          <p:nvPr/>
        </p:nvSpPr>
        <p:spPr>
          <a:xfrm>
            <a:off x="64914" y="4489251"/>
            <a:ext cx="8733183" cy="1701693"/>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554038" indent="-457200">
              <a:buFont typeface="+mj-lt"/>
              <a:buAutoNum type="arabicPeriod" startAt="3"/>
            </a:pPr>
            <a:r>
              <a:rPr lang="en-US" sz="2400" b="1" dirty="0"/>
              <a:t>Produce a common dosimetry calibration set </a:t>
            </a:r>
            <a:r>
              <a:rPr lang="en-US" sz="2400" dirty="0"/>
              <a:t>for </a:t>
            </a:r>
            <a:r>
              <a:rPr lang="en-US" sz="2400" b="1" dirty="0"/>
              <a:t>cross-comparing irradiation facilities</a:t>
            </a:r>
            <a:r>
              <a:rPr lang="en-US" sz="2400" dirty="0"/>
              <a:t> by evaluating, with </a:t>
            </a:r>
            <a:r>
              <a:rPr lang="en-US" sz="2400" b="1" dirty="0"/>
              <a:t>dedicated dosimeter structures,</a:t>
            </a:r>
            <a:r>
              <a:rPr lang="en-US" sz="2400" dirty="0"/>
              <a:t> the </a:t>
            </a:r>
            <a:r>
              <a:rPr lang="en-US" sz="2400" b="1" dirty="0"/>
              <a:t>Non-Ionizing Energy Loss (NIEL)</a:t>
            </a:r>
            <a:r>
              <a:rPr lang="en-US" sz="2400" dirty="0"/>
              <a:t> of their particle beam</a:t>
            </a:r>
          </a:p>
        </p:txBody>
      </p:sp>
    </p:spTree>
    <p:extLst>
      <p:ext uri="{BB962C8B-B14F-4D97-AF65-F5344CB8AC3E}">
        <p14:creationId xmlns:p14="http://schemas.microsoft.com/office/powerpoint/2010/main" val="3755201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5 May 2025</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4571999" y="116377"/>
            <a:ext cx="4467051" cy="960861"/>
          </a:xfrm>
        </p:spPr>
        <p:txBody>
          <a:bodyPr>
            <a:normAutofit fontScale="90000"/>
          </a:bodyPr>
          <a:lstStyle/>
          <a:p>
            <a:r>
              <a:rPr lang="en-US" sz="3200" dirty="0"/>
              <a:t>NIEL </a:t>
            </a:r>
            <a:br>
              <a:rPr lang="en-US" sz="3200" dirty="0"/>
            </a:br>
            <a:r>
              <a:rPr lang="en-US" sz="3200" dirty="0"/>
              <a:t>(Non-Ionizing Energy Loss)</a:t>
            </a:r>
            <a:endParaRPr lang="en-GB"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sp>
        <p:nvSpPr>
          <p:cNvPr id="13" name="Content Placeholder 1">
            <a:extLst>
              <a:ext uri="{FF2B5EF4-FFF2-40B4-BE49-F238E27FC236}">
                <a16:creationId xmlns:a16="http://schemas.microsoft.com/office/drawing/2014/main" id="{EEBD8627-4195-4BBF-9653-B7D3758F82BB}"/>
              </a:ext>
            </a:extLst>
          </p:cNvPr>
          <p:cNvSpPr txBox="1">
            <a:spLocks/>
          </p:cNvSpPr>
          <p:nvPr/>
        </p:nvSpPr>
        <p:spPr>
          <a:xfrm>
            <a:off x="373033" y="1324312"/>
            <a:ext cx="4023707"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sz="2400" dirty="0"/>
          </a:p>
          <a:p>
            <a:pPr marL="0" indent="0">
              <a:buNone/>
            </a:pPr>
            <a:endParaRPr lang="en-US" sz="2400" dirty="0"/>
          </a:p>
        </p:txBody>
      </p:sp>
      <p:sp>
        <p:nvSpPr>
          <p:cNvPr id="12" name="TextBox 11">
            <a:extLst>
              <a:ext uri="{FF2B5EF4-FFF2-40B4-BE49-F238E27FC236}">
                <a16:creationId xmlns:a16="http://schemas.microsoft.com/office/drawing/2014/main" id="{6408AA85-AB7F-481C-97B0-C499E57B0800}"/>
              </a:ext>
            </a:extLst>
          </p:cNvPr>
          <p:cNvSpPr txBox="1"/>
          <p:nvPr/>
        </p:nvSpPr>
        <p:spPr>
          <a:xfrm>
            <a:off x="-136120" y="1221918"/>
            <a:ext cx="9280120" cy="1588127"/>
          </a:xfrm>
          <a:prstGeom prst="rect">
            <a:avLst/>
          </a:prstGeom>
          <a:noFill/>
        </p:spPr>
        <p:txBody>
          <a:bodyPr wrap="square">
            <a:spAutoFit/>
          </a:bodyPr>
          <a:lstStyle/>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rgbClr val="0055A0"/>
                </a:solidFill>
              </a:rPr>
              <a:t> </a:t>
            </a:r>
            <a:r>
              <a:rPr lang="en-GB" sz="1800" dirty="0"/>
              <a:t>is a physical quantity describing the non-ionizing energy loss as the particle travels </a:t>
            </a:r>
            <a:r>
              <a:rPr lang="en-GB" dirty="0"/>
              <a:t>through</a:t>
            </a:r>
            <a:r>
              <a:rPr lang="en-GB" sz="1800" dirty="0"/>
              <a:t> the medium</a:t>
            </a:r>
          </a:p>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chemeClr val="accent2"/>
                </a:solidFill>
              </a:rPr>
              <a:t> </a:t>
            </a:r>
            <a:r>
              <a:rPr lang="en-GB" sz="1800" dirty="0"/>
              <a:t>can be used to predict the radiation damage and therefore to predict the lifetime of the detectors and components necessary for measurements</a:t>
            </a:r>
          </a:p>
          <a:p>
            <a:pPr marL="457200" lvl="0" indent="-317500" algn="l" rtl="0">
              <a:lnSpc>
                <a:spcPct val="90000"/>
              </a:lnSpc>
              <a:spcBef>
                <a:spcPts val="0"/>
              </a:spcBef>
              <a:spcAft>
                <a:spcPts val="0"/>
              </a:spcAft>
              <a:buSzPts val="1400"/>
              <a:buChar char="●"/>
            </a:pPr>
            <a:r>
              <a:rPr lang="en-GB" b="1" dirty="0">
                <a:solidFill>
                  <a:srgbClr val="FFC000"/>
                </a:solidFill>
              </a:rPr>
              <a:t>NIEL</a:t>
            </a:r>
            <a:r>
              <a:rPr lang="en-GB" b="1" dirty="0">
                <a:solidFill>
                  <a:schemeClr val="accent2"/>
                </a:solidFill>
              </a:rPr>
              <a:t> </a:t>
            </a:r>
            <a:r>
              <a:rPr lang="en-GB" sz="1800" dirty="0"/>
              <a:t>is usually expressed as an equivalent to</a:t>
            </a:r>
            <a:r>
              <a:rPr lang="en-GB" sz="1800" dirty="0">
                <a:solidFill>
                  <a:srgbClr val="FFC000"/>
                </a:solidFill>
              </a:rPr>
              <a:t> </a:t>
            </a:r>
            <a:r>
              <a:rPr lang="en-GB" b="1" dirty="0">
                <a:solidFill>
                  <a:srgbClr val="FFC000"/>
                </a:solidFill>
              </a:rPr>
              <a:t>NIEL</a:t>
            </a:r>
            <a:r>
              <a:rPr lang="en-GB" sz="1800" dirty="0">
                <a:solidFill>
                  <a:srgbClr val="FFC000"/>
                </a:solidFill>
              </a:rPr>
              <a:t> </a:t>
            </a:r>
            <a:r>
              <a:rPr lang="en-GB" sz="1800" dirty="0"/>
              <a:t>of 1 MeV neutrons</a:t>
            </a:r>
          </a:p>
          <a:p>
            <a:pPr marL="457200" indent="-317500">
              <a:lnSpc>
                <a:spcPct val="90000"/>
              </a:lnSpc>
              <a:buSzPts val="1400"/>
              <a:buFontTx/>
              <a:buChar char="●"/>
            </a:pPr>
            <a:r>
              <a:rPr lang="en-GB" b="1" dirty="0">
                <a:solidFill>
                  <a:srgbClr val="FFC000"/>
                </a:solidFill>
              </a:rPr>
              <a:t>NIEL is used by </a:t>
            </a:r>
            <a:r>
              <a:rPr lang="en-GB" b="1" dirty="0">
                <a:solidFill>
                  <a:srgbClr val="FF0000"/>
                </a:solidFill>
              </a:rPr>
              <a:t>most of the LHC experiments</a:t>
            </a:r>
            <a:endParaRPr lang="en-GB" sz="1800" dirty="0"/>
          </a:p>
        </p:txBody>
      </p:sp>
      <p:sp>
        <p:nvSpPr>
          <p:cNvPr id="14" name="Google Shape;476;p37">
            <a:extLst>
              <a:ext uri="{FF2B5EF4-FFF2-40B4-BE49-F238E27FC236}">
                <a16:creationId xmlns:a16="http://schemas.microsoft.com/office/drawing/2014/main" id="{4776F817-9B6B-4DE9-873C-E52CCB45EF53}"/>
              </a:ext>
            </a:extLst>
          </p:cNvPr>
          <p:cNvSpPr txBox="1"/>
          <p:nvPr/>
        </p:nvSpPr>
        <p:spPr>
          <a:xfrm>
            <a:off x="156353" y="2731585"/>
            <a:ext cx="682684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latin typeface="Kanit Light"/>
                <a:ea typeface="Kanit Light"/>
                <a:cs typeface="Kanit Light"/>
                <a:sym typeface="Kanit Light"/>
              </a:rPr>
              <a:t>NIEL for Silicon was determined from various sources 20 years ago by A. Vasilescu and G. Linström</a:t>
            </a:r>
            <a:r>
              <a:rPr lang="en" baseline="30000" dirty="0">
                <a:latin typeface="Kanit Light"/>
                <a:ea typeface="Kanit Light"/>
                <a:cs typeface="Kanit Light"/>
                <a:sym typeface="Kanit Light"/>
              </a:rPr>
              <a:t>1-5 </a:t>
            </a:r>
            <a:r>
              <a:rPr lang="en" dirty="0">
                <a:latin typeface="Kanit Light"/>
                <a:ea typeface="Kanit Light"/>
                <a:cs typeface="Kanit Light"/>
                <a:sym typeface="Kanit Light"/>
              </a:rPr>
              <a:t>(RD-48 data).</a:t>
            </a:r>
            <a:endParaRPr baseline="30000" dirty="0">
              <a:latin typeface="Kanit Light"/>
              <a:ea typeface="Kanit Light"/>
              <a:cs typeface="Kanit Light"/>
              <a:sym typeface="Kanit Light"/>
            </a:endParaRPr>
          </a:p>
        </p:txBody>
      </p:sp>
      <p:sp>
        <p:nvSpPr>
          <p:cNvPr id="16" name="Google Shape;470;p37">
            <a:extLst>
              <a:ext uri="{FF2B5EF4-FFF2-40B4-BE49-F238E27FC236}">
                <a16:creationId xmlns:a16="http://schemas.microsoft.com/office/drawing/2014/main" id="{7A1EA840-F0B0-4401-A588-287EC9AE70BB}"/>
              </a:ext>
            </a:extLst>
          </p:cNvPr>
          <p:cNvSpPr txBox="1"/>
          <p:nvPr/>
        </p:nvSpPr>
        <p:spPr>
          <a:xfrm>
            <a:off x="4442435" y="4111931"/>
            <a:ext cx="2942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Kanit Light"/>
              <a:ea typeface="Kanit Light"/>
              <a:cs typeface="Kanit Light"/>
              <a:sym typeface="Kanit Light"/>
            </a:endParaRPr>
          </a:p>
        </p:txBody>
      </p:sp>
      <p:sp>
        <p:nvSpPr>
          <p:cNvPr id="17" name="Google Shape;471;p37">
            <a:extLst>
              <a:ext uri="{FF2B5EF4-FFF2-40B4-BE49-F238E27FC236}">
                <a16:creationId xmlns:a16="http://schemas.microsoft.com/office/drawing/2014/main" id="{C5F79A27-434D-4462-96C1-329358C4106E}"/>
              </a:ext>
            </a:extLst>
          </p:cNvPr>
          <p:cNvSpPr txBox="1">
            <a:spLocks/>
          </p:cNvSpPr>
          <p:nvPr/>
        </p:nvSpPr>
        <p:spPr>
          <a:xfrm>
            <a:off x="8675194" y="5996882"/>
            <a:ext cx="548700" cy="393600"/>
          </a:xfrm>
          <a:prstGeom prst="rect">
            <a:avLst/>
          </a:prstGeom>
        </p:spPr>
        <p:txBody>
          <a:bodyPr spcFirstLastPara="1" vert="horz" wrap="square" lIns="91425" tIns="91425" rIns="91425" bIns="91425" rtlCol="0" anchor="t" anchorCtr="0">
            <a:noAutofit/>
          </a:bodyP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en" smtClean="0"/>
              <a:pPr/>
              <a:t>3</a:t>
            </a:fld>
            <a:endParaRPr lang="en"/>
          </a:p>
        </p:txBody>
      </p:sp>
      <p:pic>
        <p:nvPicPr>
          <p:cNvPr id="19" name="Google Shape;474;p37">
            <a:extLst>
              <a:ext uri="{FF2B5EF4-FFF2-40B4-BE49-F238E27FC236}">
                <a16:creationId xmlns:a16="http://schemas.microsoft.com/office/drawing/2014/main" id="{9392EE95-6CAE-43AC-90BE-6723EA7D3D6F}"/>
              </a:ext>
            </a:extLst>
          </p:cNvPr>
          <p:cNvPicPr preferRelativeResize="0"/>
          <p:nvPr/>
        </p:nvPicPr>
        <p:blipFill rotWithShape="1">
          <a:blip r:embed="rId2">
            <a:alphaModFix/>
          </a:blip>
          <a:srcRect t="1351"/>
          <a:stretch/>
        </p:blipFill>
        <p:spPr>
          <a:xfrm>
            <a:off x="5313084" y="3393575"/>
            <a:ext cx="3764326" cy="2738714"/>
          </a:xfrm>
          <a:prstGeom prst="rect">
            <a:avLst/>
          </a:prstGeom>
          <a:noFill/>
          <a:ln>
            <a:noFill/>
          </a:ln>
        </p:spPr>
      </p:pic>
      <p:sp>
        <p:nvSpPr>
          <p:cNvPr id="20" name="Google Shape;475;p37">
            <a:extLst>
              <a:ext uri="{FF2B5EF4-FFF2-40B4-BE49-F238E27FC236}">
                <a16:creationId xmlns:a16="http://schemas.microsoft.com/office/drawing/2014/main" id="{5BE9C783-83D5-4E53-A8DB-9045591DD33A}"/>
              </a:ext>
            </a:extLst>
          </p:cNvPr>
          <p:cNvSpPr txBox="1"/>
          <p:nvPr/>
        </p:nvSpPr>
        <p:spPr>
          <a:xfrm>
            <a:off x="5860706" y="4398547"/>
            <a:ext cx="13185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solidFill>
                  <a:srgbClr val="FF0000"/>
                </a:solidFill>
                <a:latin typeface="Kanit"/>
                <a:ea typeface="Kanit"/>
                <a:cs typeface="Kanit"/>
                <a:sym typeface="Kanit"/>
              </a:rPr>
              <a:t>RD-48 data</a:t>
            </a:r>
            <a:endParaRPr sz="1200" b="1" dirty="0">
              <a:solidFill>
                <a:srgbClr val="FF0000"/>
              </a:solidFill>
              <a:latin typeface="Kanit"/>
              <a:ea typeface="Kanit"/>
              <a:cs typeface="Kanit"/>
              <a:sym typeface="Kanit"/>
            </a:endParaRPr>
          </a:p>
        </p:txBody>
      </p:sp>
      <p:sp>
        <p:nvSpPr>
          <p:cNvPr id="21" name="Google Shape;477;p37">
            <a:extLst>
              <a:ext uri="{FF2B5EF4-FFF2-40B4-BE49-F238E27FC236}">
                <a16:creationId xmlns:a16="http://schemas.microsoft.com/office/drawing/2014/main" id="{90BDA94E-0DEA-4931-A3E1-DED6E5257ABB}"/>
              </a:ext>
            </a:extLst>
          </p:cNvPr>
          <p:cNvSpPr txBox="1"/>
          <p:nvPr/>
        </p:nvSpPr>
        <p:spPr>
          <a:xfrm>
            <a:off x="24860" y="4815161"/>
            <a:ext cx="5430300" cy="1754700"/>
          </a:xfrm>
          <a:prstGeom prst="rect">
            <a:avLst/>
          </a:prstGeom>
          <a:noFill/>
          <a:ln>
            <a:noFill/>
          </a:ln>
        </p:spPr>
        <p:txBody>
          <a:bodyPr spcFirstLastPara="1" wrap="square" lIns="91425" tIns="91425" rIns="91425" bIns="91425" anchor="t" anchorCtr="0">
            <a:spAutoFit/>
          </a:bodyPr>
          <a:lstStyle/>
          <a:p>
            <a:pPr marL="457200" lvl="0" indent="-266700" algn="l" rtl="0">
              <a:spcBef>
                <a:spcPts val="0"/>
              </a:spcBef>
              <a:spcAft>
                <a:spcPts val="0"/>
              </a:spcAft>
              <a:buSzPts val="600"/>
              <a:buAutoNum type="arabicParenR"/>
            </a:pPr>
            <a:r>
              <a:rPr lang="en" sz="600" dirty="0"/>
              <a:t>Data from A. Vasilescu (INPE Bucharest) and G. Lindström (Univ. of Hamburg)</a:t>
            </a:r>
            <a:endParaRPr sz="600" dirty="0"/>
          </a:p>
          <a:p>
            <a:pPr marL="457200" lvl="0" indent="-266700" algn="l" rtl="0">
              <a:spcBef>
                <a:spcPts val="0"/>
              </a:spcBef>
              <a:spcAft>
                <a:spcPts val="0"/>
              </a:spcAft>
              <a:buSzPts val="600"/>
              <a:buAutoNum type="arabicParenR"/>
            </a:pPr>
            <a:r>
              <a:rPr lang="en" sz="600" dirty="0"/>
              <a:t>P.J. Griffin et al., SAND92-0094 (Sandia Natl. Lab.93), priv. comm. 1996: E = 1.025E-10 - 1.995E+01 MeV</a:t>
            </a:r>
            <a:endParaRPr sz="600" dirty="0"/>
          </a:p>
          <a:p>
            <a:pPr marL="457200" lvl="0" indent="-266700" algn="l" rtl="0">
              <a:spcBef>
                <a:spcPts val="0"/>
              </a:spcBef>
              <a:spcAft>
                <a:spcPts val="0"/>
              </a:spcAft>
              <a:buSzPts val="600"/>
              <a:buAutoNum type="arabicParenR"/>
            </a:pPr>
            <a:r>
              <a:rPr lang="en" sz="600" dirty="0"/>
              <a:t>Konobeyev, Alexander Yu., et al. “Nuclear Data to Study Damage in Materials under Irradiation by Nucleons with Energies up to 25 GeV.” Journal of Nuclear Science and Technology, vol. 39, no. sup2, Aug. 2002, pp. 1236–39. Taylor and Francis+NEJM, https://doi.org/10.1080/00223131.2002.10875327.</a:t>
            </a:r>
            <a:endParaRPr sz="600" dirty="0"/>
          </a:p>
          <a:p>
            <a:pPr marL="457200" lvl="0" indent="-266700" algn="l" rtl="0">
              <a:spcBef>
                <a:spcPts val="0"/>
              </a:spcBef>
              <a:spcAft>
                <a:spcPts val="0"/>
              </a:spcAft>
              <a:buSzPts val="600"/>
              <a:buAutoNum type="arabicParenR"/>
            </a:pPr>
            <a:r>
              <a:rPr lang="en" sz="600" dirty="0"/>
              <a:t>Huhtinen, M., and P. A. Aarnio. “Pion Induced Displacement Damage in Silicon Devices.” Nuclear Instruments and Methods in Physics Research Section A: Accelerators, Spectrometers, Detectors and Associated Equipment, vol. 335, no. 3, Nov. 1993, pp. 580–82. ScienceDirect, https://doi.org/10.1016/0168-9002(93)91246-J.</a:t>
            </a:r>
            <a:endParaRPr sz="600" dirty="0"/>
          </a:p>
          <a:p>
            <a:pPr marL="457200" lvl="0" indent="-266700" algn="l" rtl="0">
              <a:spcBef>
                <a:spcPts val="0"/>
              </a:spcBef>
              <a:spcAft>
                <a:spcPts val="0"/>
              </a:spcAft>
              <a:buSzPts val="600"/>
              <a:buAutoNum type="arabicParenR"/>
            </a:pPr>
            <a:r>
              <a:rPr lang="en" sz="600" dirty="0"/>
              <a:t>Summers, G. P., E. A. Burke, P. Shapiro, et al. “Damage Correlations in Semiconductors Exposed to Gamma, Electron and Proton Radiations.” IEEE Transactions on Nuclear Science, vol. 40, no. 6, Dec. 1993, pp. 1372–79. IEEE Xplore, </a:t>
            </a:r>
            <a:r>
              <a:rPr lang="en" sz="600" u="sng" dirty="0">
                <a:solidFill>
                  <a:schemeClr val="hlink"/>
                </a:solidFill>
                <a:hlinkClick r:id="rId3"/>
              </a:rPr>
              <a:t>https://doi.org/10.1109/23.273529</a:t>
            </a:r>
            <a:r>
              <a:rPr lang="en" sz="600" dirty="0"/>
              <a:t>.</a:t>
            </a:r>
            <a:endParaRPr sz="600" dirty="0"/>
          </a:p>
          <a:p>
            <a:pPr marL="457200" lvl="0" indent="-266700" algn="l" rtl="0">
              <a:spcBef>
                <a:spcPts val="0"/>
              </a:spcBef>
              <a:spcAft>
                <a:spcPts val="0"/>
              </a:spcAft>
              <a:buSzPts val="600"/>
              <a:buAutoNum type="arabicParenR"/>
            </a:pPr>
            <a:r>
              <a:rPr lang="en" sz="700" dirty="0"/>
              <a:t> Huhtinen, M. “Simulation of Non-Ionising Energy Loss and Defect Formation in Silicon.” Nuclear Instruments and Methods in Physics Research Section A: Accelerators, Spectrometers, Detectors and Associated Equipment, vol. 491, no. 1, Sept. 2002, pp. 194–215. ScienceDirect, </a:t>
            </a:r>
            <a:r>
              <a:rPr lang="en" sz="700" u="sng" dirty="0">
                <a:solidFill>
                  <a:schemeClr val="hlink"/>
                </a:solidFill>
                <a:hlinkClick r:id="rId4"/>
              </a:rPr>
              <a:t>https://doi.org/10.1016/S0168-9002(02)01227-5</a:t>
            </a:r>
            <a:r>
              <a:rPr lang="en" sz="700" dirty="0"/>
              <a:t>.</a:t>
            </a:r>
            <a:endParaRPr sz="700" dirty="0"/>
          </a:p>
          <a:p>
            <a:pPr marL="457200" lvl="0" indent="-273050" algn="l" rtl="0">
              <a:spcBef>
                <a:spcPts val="0"/>
              </a:spcBef>
              <a:spcAft>
                <a:spcPts val="0"/>
              </a:spcAft>
              <a:buSzPts val="700"/>
              <a:buAutoNum type="arabicParenR"/>
            </a:pPr>
            <a:r>
              <a:rPr lang="en" sz="700" dirty="0"/>
              <a:t>Gurimskaya, Yana, et al. “Radiation Damage in P-Type EPI Silicon Pad Diodes Irradiated with Protons and Neutrons.” Nuclear Instruments and Methods in Physics Research Section A: Accelerators, Spectrometers, Detectors and Associated Equipment, vol. 958, Apr. 2020, p. 162221. ScienceDirect, </a:t>
            </a:r>
            <a:endParaRPr sz="600" dirty="0"/>
          </a:p>
        </p:txBody>
      </p:sp>
      <p:sp>
        <p:nvSpPr>
          <p:cNvPr id="22" name="Google Shape;478;p37">
            <a:extLst>
              <a:ext uri="{FF2B5EF4-FFF2-40B4-BE49-F238E27FC236}">
                <a16:creationId xmlns:a16="http://schemas.microsoft.com/office/drawing/2014/main" id="{4C19A470-F93A-4C55-BC54-CD1B42C5FFBB}"/>
              </a:ext>
            </a:extLst>
          </p:cNvPr>
          <p:cNvSpPr txBox="1"/>
          <p:nvPr/>
        </p:nvSpPr>
        <p:spPr>
          <a:xfrm>
            <a:off x="156353" y="3371941"/>
            <a:ext cx="2809500" cy="156963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ea typeface="Kanit Light"/>
                <a:cs typeface="Kanit Light"/>
                <a:sym typeface="Kanit Light"/>
              </a:rPr>
              <a:t>NIEL does not distinguish in point defects/ cluster defects, NIEL violation has been reported. </a:t>
            </a:r>
            <a:r>
              <a:rPr lang="en" baseline="30000" dirty="0">
                <a:ea typeface="Kanit Light"/>
                <a:cs typeface="Kanit Light"/>
                <a:sym typeface="Kanit Light"/>
              </a:rPr>
              <a:t>6-7</a:t>
            </a:r>
            <a:r>
              <a:rPr lang="en" dirty="0">
                <a:ea typeface="Kanit Light"/>
                <a:cs typeface="Kanit Light"/>
                <a:sym typeface="Kanit Light"/>
              </a:rPr>
              <a:t>-&gt;need to </a:t>
            </a:r>
            <a:r>
              <a:rPr lang="en" b="1" dirty="0">
                <a:solidFill>
                  <a:srgbClr val="FF0000"/>
                </a:solidFill>
                <a:latin typeface="Kanit"/>
                <a:ea typeface="Kanit"/>
                <a:cs typeface="Kanit"/>
                <a:sym typeface="Kanit"/>
              </a:rPr>
              <a:t>revisit NIEL</a:t>
            </a:r>
            <a:endParaRPr b="1" dirty="0">
              <a:solidFill>
                <a:srgbClr val="FF0000"/>
              </a:solidFill>
              <a:latin typeface="Kanit"/>
              <a:ea typeface="Kanit"/>
              <a:cs typeface="Kanit"/>
              <a:sym typeface="Kanit"/>
            </a:endParaRPr>
          </a:p>
        </p:txBody>
      </p:sp>
      <p:pic>
        <p:nvPicPr>
          <p:cNvPr id="23" name="Google Shape;479;p37" descr="fig4">
            <a:extLst>
              <a:ext uri="{FF2B5EF4-FFF2-40B4-BE49-F238E27FC236}">
                <a16:creationId xmlns:a16="http://schemas.microsoft.com/office/drawing/2014/main" id="{FEE5A1B3-A653-4B0F-B73D-04B7E03BB942}"/>
              </a:ext>
            </a:extLst>
          </p:cNvPr>
          <p:cNvPicPr preferRelativeResize="0"/>
          <p:nvPr/>
        </p:nvPicPr>
        <p:blipFill rotWithShape="1">
          <a:blip r:embed="rId5">
            <a:alphaModFix/>
          </a:blip>
          <a:srcRect l="39577"/>
          <a:stretch/>
        </p:blipFill>
        <p:spPr>
          <a:xfrm>
            <a:off x="3011548" y="3493190"/>
            <a:ext cx="2331325" cy="1298998"/>
          </a:xfrm>
          <a:prstGeom prst="rect">
            <a:avLst/>
          </a:prstGeom>
          <a:noFill/>
          <a:ln>
            <a:noFill/>
          </a:ln>
        </p:spPr>
      </p:pic>
      <p:sp>
        <p:nvSpPr>
          <p:cNvPr id="2" name="Slide Number Placeholder 1">
            <a:extLst>
              <a:ext uri="{FF2B5EF4-FFF2-40B4-BE49-F238E27FC236}">
                <a16:creationId xmlns:a16="http://schemas.microsoft.com/office/drawing/2014/main" id="{6BB04E91-1C15-4D31-A957-977FEF309BE8}"/>
              </a:ext>
            </a:extLst>
          </p:cNvPr>
          <p:cNvSpPr>
            <a:spLocks noGrp="1"/>
          </p:cNvSpPr>
          <p:nvPr>
            <p:ph type="sldNum" sz="quarter" idx="12"/>
          </p:nvPr>
        </p:nvSpPr>
        <p:spPr/>
        <p:txBody>
          <a:bodyPr/>
          <a:lstStyle/>
          <a:p>
            <a:fld id="{FC4456CD-832E-41F2-9893-C7650CCC5376}" type="slidenum">
              <a:rPr lang="en-GB" smtClean="0"/>
              <a:t>3</a:t>
            </a:fld>
            <a:endParaRPr lang="en-GB"/>
          </a:p>
        </p:txBody>
      </p:sp>
      <p:sp>
        <p:nvSpPr>
          <p:cNvPr id="4" name="TextBox 3">
            <a:extLst>
              <a:ext uri="{FF2B5EF4-FFF2-40B4-BE49-F238E27FC236}">
                <a16:creationId xmlns:a16="http://schemas.microsoft.com/office/drawing/2014/main" id="{E5297F69-2D35-D4E8-7710-233E403E91F1}"/>
              </a:ext>
            </a:extLst>
          </p:cNvPr>
          <p:cNvSpPr txBox="1"/>
          <p:nvPr/>
        </p:nvSpPr>
        <p:spPr>
          <a:xfrm>
            <a:off x="7356227" y="2269920"/>
            <a:ext cx="1512461" cy="923330"/>
          </a:xfrm>
          <a:prstGeom prst="rect">
            <a:avLst/>
          </a:prstGeom>
          <a:noFill/>
          <a:ln w="28575">
            <a:solidFill>
              <a:schemeClr val="accent1"/>
            </a:solidFill>
          </a:ln>
        </p:spPr>
        <p:txBody>
          <a:bodyPr wrap="square" rtlCol="0">
            <a:spAutoFit/>
          </a:bodyPr>
          <a:lstStyle/>
          <a:p>
            <a:r>
              <a:rPr lang="en-US" b="1" dirty="0"/>
              <a:t>V. Subert</a:t>
            </a:r>
          </a:p>
          <a:p>
            <a:r>
              <a:rPr lang="en-US" b="1" dirty="0"/>
              <a:t>(PhD, synergy with EP-R&amp;D) </a:t>
            </a:r>
          </a:p>
        </p:txBody>
      </p:sp>
      <p:sp>
        <p:nvSpPr>
          <p:cNvPr id="5" name="TextBox 4">
            <a:extLst>
              <a:ext uri="{FF2B5EF4-FFF2-40B4-BE49-F238E27FC236}">
                <a16:creationId xmlns:a16="http://schemas.microsoft.com/office/drawing/2014/main" id="{7E2D4C3F-3030-E61E-FE4A-C1135B86A182}"/>
              </a:ext>
            </a:extLst>
          </p:cNvPr>
          <p:cNvSpPr txBox="1"/>
          <p:nvPr/>
        </p:nvSpPr>
        <p:spPr>
          <a:xfrm>
            <a:off x="2968208" y="445838"/>
            <a:ext cx="1131647" cy="276999"/>
          </a:xfrm>
          <a:prstGeom prst="rect">
            <a:avLst/>
          </a:prstGeom>
          <a:solidFill>
            <a:srgbClr val="FFC000"/>
          </a:solidFill>
        </p:spPr>
        <p:txBody>
          <a:bodyPr wrap="none" lIns="36000" tIns="0" rIns="36000" bIns="0" rtlCol="0">
            <a:spAutoFit/>
          </a:bodyPr>
          <a:lstStyle/>
          <a:p>
            <a:r>
              <a:rPr lang="en-US" dirty="0"/>
              <a:t>Objective 3</a:t>
            </a:r>
            <a:endParaRPr lang="en-GB" dirty="0"/>
          </a:p>
        </p:txBody>
      </p:sp>
    </p:spTree>
    <p:extLst>
      <p:ext uri="{BB962C8B-B14F-4D97-AF65-F5344CB8AC3E}">
        <p14:creationId xmlns:p14="http://schemas.microsoft.com/office/powerpoint/2010/main" val="355168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5 May 2025</a:t>
            </a:r>
            <a:endParaRPr lang="en-GB" sz="1400"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pic>
        <p:nvPicPr>
          <p:cNvPr id="8" name="Google Shape;485;p38" descr="NIEL(T_0)=\frac{N_A}{A}\sum_i\int_{T_{min}}^{T_{max}} Q(T)T\left(\frac{d \sigma}{dT}\right)_i dT " title="MathEquation,#000000">
            <a:extLst>
              <a:ext uri="{FF2B5EF4-FFF2-40B4-BE49-F238E27FC236}">
                <a16:creationId xmlns:a16="http://schemas.microsoft.com/office/drawing/2014/main" id="{6D00B0A7-BB40-41A1-A7E8-306F067D6E9B}"/>
              </a:ext>
            </a:extLst>
          </p:cNvPr>
          <p:cNvPicPr preferRelativeResize="0"/>
          <p:nvPr/>
        </p:nvPicPr>
        <p:blipFill>
          <a:blip r:embed="rId2">
            <a:alphaModFix/>
          </a:blip>
          <a:stretch>
            <a:fillRect/>
          </a:stretch>
        </p:blipFill>
        <p:spPr>
          <a:xfrm>
            <a:off x="178524" y="1290181"/>
            <a:ext cx="3712279" cy="348515"/>
          </a:xfrm>
          <a:prstGeom prst="rect">
            <a:avLst/>
          </a:prstGeom>
          <a:noFill/>
          <a:ln>
            <a:noFill/>
          </a:ln>
        </p:spPr>
      </p:pic>
      <p:sp>
        <p:nvSpPr>
          <p:cNvPr id="9" name="Google Shape;486;p38">
            <a:extLst>
              <a:ext uri="{FF2B5EF4-FFF2-40B4-BE49-F238E27FC236}">
                <a16:creationId xmlns:a16="http://schemas.microsoft.com/office/drawing/2014/main" id="{6A7E2401-3E24-4942-8BC6-84A83E62D9D4}"/>
              </a:ext>
            </a:extLst>
          </p:cNvPr>
          <p:cNvSpPr txBox="1"/>
          <p:nvPr/>
        </p:nvSpPr>
        <p:spPr>
          <a:xfrm>
            <a:off x="4099855" y="1333481"/>
            <a:ext cx="4231985" cy="1695128"/>
          </a:xfrm>
          <a:prstGeom prst="rect">
            <a:avLst/>
          </a:prstGeom>
          <a:noFill/>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215900" marR="0" lvl="0" indent="-177800" algn="l" rtl="0">
              <a:spcBef>
                <a:spcPts val="0"/>
              </a:spcBef>
              <a:spcAft>
                <a:spcPts val="0"/>
              </a:spcAft>
              <a:buClr>
                <a:srgbClr val="0055A0"/>
              </a:buClr>
              <a:buSzPts val="800"/>
              <a:buFont typeface="Arial"/>
              <a:buChar char="•"/>
            </a:pPr>
            <a:r>
              <a:rPr lang="en" sz="1050" b="1" dirty="0"/>
              <a:t>T</a:t>
            </a:r>
            <a:r>
              <a:rPr lang="en" sz="1050" b="1" baseline="-25000" dirty="0"/>
              <a:t>0</a:t>
            </a:r>
            <a:r>
              <a:rPr lang="en" sz="1050" dirty="0">
                <a:solidFill>
                  <a:srgbClr val="000000"/>
                </a:solidFill>
                <a:latin typeface="Arial"/>
                <a:ea typeface="Arial"/>
                <a:cs typeface="Arial"/>
                <a:sym typeface="Arial"/>
              </a:rPr>
              <a:t>: energy of i</a:t>
            </a:r>
            <a:r>
              <a:rPr lang="en" sz="1050" dirty="0"/>
              <a:t>ncident</a:t>
            </a:r>
            <a:r>
              <a:rPr lang="en" sz="1050" dirty="0">
                <a:solidFill>
                  <a:srgbClr val="000000"/>
                </a:solidFill>
                <a:latin typeface="Arial"/>
                <a:ea typeface="Arial"/>
                <a:cs typeface="Arial"/>
                <a:sym typeface="Arial"/>
              </a:rPr>
              <a:t> particle</a:t>
            </a:r>
            <a:endParaRPr sz="1050" dirty="0"/>
          </a:p>
          <a:p>
            <a:pPr marL="215900" marR="0" lvl="0" indent="-177800" algn="l" rtl="0">
              <a:spcBef>
                <a:spcPts val="300"/>
              </a:spcBef>
              <a:spcAft>
                <a:spcPts val="0"/>
              </a:spcAft>
              <a:buClr>
                <a:srgbClr val="0055A0"/>
              </a:buClr>
              <a:buSzPts val="800"/>
              <a:buFont typeface="Arial"/>
              <a:buChar char="•"/>
            </a:pPr>
            <a:r>
              <a:rPr lang="en" sz="1050" b="1" dirty="0"/>
              <a:t>T</a:t>
            </a:r>
            <a:r>
              <a:rPr lang="en" sz="1050" dirty="0">
                <a:solidFill>
                  <a:srgbClr val="000000"/>
                </a:solidFill>
                <a:latin typeface="Arial"/>
                <a:ea typeface="Arial"/>
                <a:cs typeface="Arial"/>
                <a:sym typeface="Arial"/>
              </a:rPr>
              <a:t>: energy </a:t>
            </a:r>
            <a:r>
              <a:rPr lang="en" sz="1050" dirty="0"/>
              <a:t>transferred</a:t>
            </a:r>
            <a:r>
              <a:rPr lang="en" sz="1050" dirty="0">
                <a:solidFill>
                  <a:srgbClr val="000000"/>
                </a:solidFill>
                <a:latin typeface="Arial"/>
                <a:ea typeface="Arial"/>
                <a:cs typeface="Arial"/>
                <a:sym typeface="Arial"/>
              </a:rPr>
              <a:t> to the recoil atom</a:t>
            </a:r>
            <a:endParaRPr sz="1050" dirty="0">
              <a:solidFill>
                <a:srgbClr val="000000"/>
              </a:solidFill>
              <a:latin typeface="Arial"/>
              <a:ea typeface="Arial"/>
              <a:cs typeface="Arial"/>
              <a:sym typeface="Arial"/>
            </a:endParaRPr>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(d</a:t>
            </a:r>
            <a:r>
              <a:rPr lang="en" sz="1050" b="1" dirty="0">
                <a:latin typeface="Noto Sans Symbols"/>
                <a:ea typeface="Noto Sans Symbols"/>
                <a:cs typeface="Noto Sans Symbols"/>
                <a:sym typeface="Noto Sans Symbols"/>
              </a:rPr>
              <a:t>σ</a:t>
            </a:r>
            <a:r>
              <a:rPr lang="en" sz="1050" b="1" dirty="0">
                <a:latin typeface="Arial"/>
                <a:ea typeface="Arial"/>
                <a:cs typeface="Arial"/>
                <a:sym typeface="Arial"/>
              </a:rPr>
              <a:t>/d</a:t>
            </a:r>
            <a:r>
              <a:rPr lang="en" sz="1050" b="1" dirty="0"/>
              <a:t>T</a:t>
            </a:r>
            <a:r>
              <a:rPr lang="en" sz="1050" b="1" dirty="0">
                <a:latin typeface="Arial"/>
                <a:ea typeface="Arial"/>
                <a:cs typeface="Arial"/>
                <a:sym typeface="Arial"/>
              </a:rPr>
              <a:t>)</a:t>
            </a:r>
            <a:r>
              <a:rPr lang="en" sz="1050" dirty="0">
                <a:solidFill>
                  <a:srgbClr val="000000"/>
                </a:solidFill>
                <a:latin typeface="Arial"/>
                <a:ea typeface="Arial"/>
                <a:cs typeface="Arial"/>
                <a:sym typeface="Arial"/>
              </a:rPr>
              <a:t>: differential partial cross section for a particle with energy </a:t>
            </a:r>
            <a:r>
              <a:rPr lang="en" sz="1050" b="1" dirty="0"/>
              <a:t>T</a:t>
            </a:r>
            <a:r>
              <a:rPr lang="en" sz="1050" b="1" baseline="-25000" dirty="0"/>
              <a:t>0</a:t>
            </a:r>
            <a:r>
              <a:rPr lang="en" sz="1050" dirty="0">
                <a:solidFill>
                  <a:srgbClr val="000000"/>
                </a:solidFill>
                <a:latin typeface="Arial"/>
                <a:ea typeface="Arial"/>
                <a:cs typeface="Arial"/>
                <a:sym typeface="Arial"/>
              </a:rPr>
              <a:t> to create a recoil atom with energy </a:t>
            </a:r>
            <a:r>
              <a:rPr lang="en" sz="1050" b="1" dirty="0"/>
              <a:t>T</a:t>
            </a:r>
            <a:r>
              <a:rPr lang="en" sz="1050" dirty="0"/>
              <a:t> </a:t>
            </a:r>
            <a:r>
              <a:rPr lang="en" sz="1050" dirty="0">
                <a:solidFill>
                  <a:srgbClr val="000000"/>
                </a:solidFill>
                <a:latin typeface="Arial"/>
                <a:ea typeface="Arial"/>
                <a:cs typeface="Arial"/>
                <a:sym typeface="Arial"/>
              </a:rPr>
              <a:t>in the i-th reaction</a:t>
            </a:r>
            <a:endParaRPr sz="1050" dirty="0">
              <a:solidFill>
                <a:srgbClr val="000000"/>
              </a:solidFill>
              <a:latin typeface="Arial"/>
              <a:ea typeface="Arial"/>
              <a:cs typeface="Arial"/>
              <a:sym typeface="Arial"/>
            </a:endParaRPr>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Q(</a:t>
            </a:r>
            <a:r>
              <a:rPr lang="en" sz="1050" b="1" dirty="0"/>
              <a:t>T</a:t>
            </a:r>
            <a:r>
              <a:rPr lang="en" sz="1050" b="1" dirty="0">
                <a:latin typeface="Arial"/>
                <a:ea typeface="Arial"/>
                <a:cs typeface="Arial"/>
                <a:sym typeface="Arial"/>
              </a:rPr>
              <a:t>)</a:t>
            </a:r>
            <a:r>
              <a:rPr lang="en" sz="1050" dirty="0">
                <a:solidFill>
                  <a:srgbClr val="000000"/>
                </a:solidFill>
                <a:latin typeface="Arial"/>
                <a:ea typeface="Arial"/>
                <a:cs typeface="Arial"/>
                <a:sym typeface="Arial"/>
              </a:rPr>
              <a:t>: partition factor giving the fraction of </a:t>
            </a:r>
            <a:r>
              <a:rPr lang="en" sz="1050" b="1" dirty="0"/>
              <a:t>T</a:t>
            </a:r>
            <a:r>
              <a:rPr lang="en" sz="1050" dirty="0">
                <a:solidFill>
                  <a:srgbClr val="000000"/>
                </a:solidFill>
                <a:latin typeface="Arial"/>
                <a:ea typeface="Arial"/>
                <a:cs typeface="Arial"/>
                <a:sym typeface="Arial"/>
              </a:rPr>
              <a:t> that is going into further displacements</a:t>
            </a:r>
            <a:endParaRPr sz="1050" dirty="0"/>
          </a:p>
          <a:p>
            <a:pPr marL="215900" marR="0" lvl="0" indent="-177800" algn="l" rtl="0">
              <a:spcBef>
                <a:spcPts val="300"/>
              </a:spcBef>
              <a:spcAft>
                <a:spcPts val="0"/>
              </a:spcAft>
              <a:buClr>
                <a:srgbClr val="0055A0"/>
              </a:buClr>
              <a:buSzPts val="800"/>
              <a:buFont typeface="Arial"/>
              <a:buChar char="•"/>
            </a:pPr>
            <a:r>
              <a:rPr lang="en" sz="1050" b="1" dirty="0"/>
              <a:t>N</a:t>
            </a:r>
            <a:r>
              <a:rPr lang="en" sz="1050" b="1" baseline="-25000" dirty="0"/>
              <a:t>A</a:t>
            </a:r>
            <a:r>
              <a:rPr lang="en" sz="1050" b="1" dirty="0"/>
              <a:t> </a:t>
            </a:r>
            <a:r>
              <a:rPr lang="en" sz="1050" dirty="0">
                <a:solidFill>
                  <a:srgbClr val="000000"/>
                </a:solidFill>
                <a:latin typeface="Arial"/>
                <a:ea typeface="Arial"/>
                <a:cs typeface="Arial"/>
                <a:sym typeface="Arial"/>
              </a:rPr>
              <a:t>: Avogadro number</a:t>
            </a:r>
            <a:endParaRPr sz="1050" dirty="0"/>
          </a:p>
          <a:p>
            <a:pPr marL="215900" marR="0" lvl="0" indent="-177800" algn="l" rtl="0">
              <a:spcBef>
                <a:spcPts val="300"/>
              </a:spcBef>
              <a:spcAft>
                <a:spcPts val="0"/>
              </a:spcAft>
              <a:buClr>
                <a:srgbClr val="0055A0"/>
              </a:buClr>
              <a:buSzPts val="800"/>
              <a:buFont typeface="Arial"/>
              <a:buChar char="•"/>
            </a:pPr>
            <a:r>
              <a:rPr lang="en" sz="1050" b="1" dirty="0">
                <a:latin typeface="Arial"/>
                <a:ea typeface="Arial"/>
                <a:cs typeface="Arial"/>
                <a:sym typeface="Arial"/>
              </a:rPr>
              <a:t>A </a:t>
            </a:r>
            <a:r>
              <a:rPr lang="en" sz="1050" b="1" dirty="0"/>
              <a:t>: </a:t>
            </a:r>
            <a:r>
              <a:rPr lang="en" sz="1050" dirty="0">
                <a:solidFill>
                  <a:srgbClr val="000000"/>
                </a:solidFill>
                <a:latin typeface="Arial"/>
                <a:ea typeface="Arial"/>
                <a:cs typeface="Arial"/>
                <a:sym typeface="Arial"/>
              </a:rPr>
              <a:t>atomic mass of target atom</a:t>
            </a:r>
            <a:endParaRPr sz="1050" dirty="0">
              <a:solidFill>
                <a:srgbClr val="000000"/>
              </a:solidFill>
              <a:latin typeface="Arial"/>
              <a:ea typeface="Arial"/>
              <a:cs typeface="Arial"/>
              <a:sym typeface="Arial"/>
            </a:endParaRPr>
          </a:p>
        </p:txBody>
      </p:sp>
      <p:grpSp>
        <p:nvGrpSpPr>
          <p:cNvPr id="10" name="Google Shape;487;p38">
            <a:extLst>
              <a:ext uri="{FF2B5EF4-FFF2-40B4-BE49-F238E27FC236}">
                <a16:creationId xmlns:a16="http://schemas.microsoft.com/office/drawing/2014/main" id="{274E1487-B6F4-4F51-B567-4830C5869171}"/>
              </a:ext>
            </a:extLst>
          </p:cNvPr>
          <p:cNvGrpSpPr/>
          <p:nvPr/>
        </p:nvGrpSpPr>
        <p:grpSpPr>
          <a:xfrm>
            <a:off x="86326" y="1797913"/>
            <a:ext cx="3724331" cy="1251953"/>
            <a:chOff x="5838690" y="380982"/>
            <a:chExt cx="3662870" cy="1585906"/>
          </a:xfrm>
        </p:grpSpPr>
        <p:sp>
          <p:nvSpPr>
            <p:cNvPr id="11" name="Google Shape;488;p38">
              <a:extLst>
                <a:ext uri="{FF2B5EF4-FFF2-40B4-BE49-F238E27FC236}">
                  <a16:creationId xmlns:a16="http://schemas.microsoft.com/office/drawing/2014/main" id="{E6CCF14F-DBDA-4D0D-9865-99AD63427185}"/>
                </a:ext>
              </a:extLst>
            </p:cNvPr>
            <p:cNvSpPr txBox="1"/>
            <p:nvPr/>
          </p:nvSpPr>
          <p:spPr>
            <a:xfrm>
              <a:off x="6126700" y="1636375"/>
              <a:ext cx="705900" cy="273900"/>
            </a:xfrm>
            <a:prstGeom prst="rect">
              <a:avLst/>
            </a:prstGeom>
            <a:noFill/>
            <a:ln>
              <a:noFill/>
            </a:ln>
          </p:spPr>
          <p:txBody>
            <a:bodyPr spcFirstLastPara="1" wrap="square" lIns="68575" tIns="34275" rIns="68575" bIns="34275" anchor="t" anchorCtr="0">
              <a:noAutofit/>
            </a:bodyPr>
            <a:lstStyle/>
            <a:p>
              <a:pPr marL="0" lvl="0" indent="0" algn="l" rtl="0">
                <a:spcBef>
                  <a:spcPts val="200"/>
                </a:spcBef>
                <a:spcAft>
                  <a:spcPts val="0"/>
                </a:spcAft>
                <a:buNone/>
              </a:pPr>
              <a:r>
                <a:rPr lang="en" sz="900">
                  <a:solidFill>
                    <a:srgbClr val="0055A0"/>
                  </a:solidFill>
                </a:rPr>
                <a:t>MeV cm</a:t>
              </a:r>
              <a:r>
                <a:rPr lang="en" sz="900" baseline="30000">
                  <a:solidFill>
                    <a:srgbClr val="0055A0"/>
                  </a:solidFill>
                </a:rPr>
                <a:t>2</a:t>
              </a:r>
              <a:r>
                <a:rPr lang="en" sz="900">
                  <a:solidFill>
                    <a:srgbClr val="0055A0"/>
                  </a:solidFill>
                </a:rPr>
                <a:t>/g</a:t>
              </a:r>
              <a:endParaRPr sz="1800">
                <a:solidFill>
                  <a:srgbClr val="0055A0"/>
                </a:solidFill>
              </a:endParaRPr>
            </a:p>
          </p:txBody>
        </p:sp>
        <p:pic>
          <p:nvPicPr>
            <p:cNvPr id="12" name="Google Shape;489;p38" descr="NIEL(T_0)=\frac{N_A}{A}D(T)" title="MathEquation,#000000">
              <a:extLst>
                <a:ext uri="{FF2B5EF4-FFF2-40B4-BE49-F238E27FC236}">
                  <a16:creationId xmlns:a16="http://schemas.microsoft.com/office/drawing/2014/main" id="{E8ABCF3B-281E-4F25-85AC-931025DAD56A}"/>
                </a:ext>
              </a:extLst>
            </p:cNvPr>
            <p:cNvPicPr preferRelativeResize="0"/>
            <p:nvPr/>
          </p:nvPicPr>
          <p:blipFill>
            <a:blip r:embed="rId3">
              <a:alphaModFix/>
            </a:blip>
            <a:stretch>
              <a:fillRect/>
            </a:stretch>
          </p:blipFill>
          <p:spPr>
            <a:xfrm>
              <a:off x="5838690" y="1022611"/>
              <a:ext cx="2835827" cy="493775"/>
            </a:xfrm>
            <a:prstGeom prst="rect">
              <a:avLst/>
            </a:prstGeom>
            <a:noFill/>
            <a:ln>
              <a:noFill/>
            </a:ln>
          </p:spPr>
        </p:pic>
        <p:cxnSp>
          <p:nvCxnSpPr>
            <p:cNvPr id="14" name="Google Shape;490;p38">
              <a:extLst>
                <a:ext uri="{FF2B5EF4-FFF2-40B4-BE49-F238E27FC236}">
                  <a16:creationId xmlns:a16="http://schemas.microsoft.com/office/drawing/2014/main" id="{B27217C6-A4C9-4CBA-9052-FB06FE23BA5A}"/>
                </a:ext>
              </a:extLst>
            </p:cNvPr>
            <p:cNvCxnSpPr>
              <a:endCxn id="11" idx="0"/>
            </p:cNvCxnSpPr>
            <p:nvPr/>
          </p:nvCxnSpPr>
          <p:spPr>
            <a:xfrm flipH="1">
              <a:off x="6479650" y="1420975"/>
              <a:ext cx="9600" cy="215400"/>
            </a:xfrm>
            <a:prstGeom prst="straightConnector1">
              <a:avLst/>
            </a:prstGeom>
            <a:noFill/>
            <a:ln w="9525" cap="flat" cmpd="sng">
              <a:solidFill>
                <a:srgbClr val="0055A0"/>
              </a:solidFill>
              <a:prstDash val="solid"/>
              <a:round/>
              <a:headEnd type="none" w="med" len="med"/>
              <a:tailEnd type="triangle" w="med" len="med"/>
            </a:ln>
          </p:spPr>
        </p:cxnSp>
        <p:cxnSp>
          <p:nvCxnSpPr>
            <p:cNvPr id="15" name="Google Shape;491;p38">
              <a:extLst>
                <a:ext uri="{FF2B5EF4-FFF2-40B4-BE49-F238E27FC236}">
                  <a16:creationId xmlns:a16="http://schemas.microsoft.com/office/drawing/2014/main" id="{84C27D67-31C2-4CD0-865B-C19D6A389DEC}"/>
                </a:ext>
              </a:extLst>
            </p:cNvPr>
            <p:cNvCxnSpPr/>
            <p:nvPr/>
          </p:nvCxnSpPr>
          <p:spPr>
            <a:xfrm>
              <a:off x="8353025" y="1437450"/>
              <a:ext cx="13800" cy="163500"/>
            </a:xfrm>
            <a:prstGeom prst="straightConnector1">
              <a:avLst/>
            </a:prstGeom>
            <a:noFill/>
            <a:ln w="9525" cap="flat" cmpd="sng">
              <a:solidFill>
                <a:srgbClr val="0055A0"/>
              </a:solidFill>
              <a:prstDash val="solid"/>
              <a:round/>
              <a:headEnd type="none" w="med" len="med"/>
              <a:tailEnd type="triangle" w="med" len="med"/>
            </a:ln>
          </p:spPr>
        </p:cxnSp>
        <p:sp>
          <p:nvSpPr>
            <p:cNvPr id="16" name="Google Shape;492;p38">
              <a:extLst>
                <a:ext uri="{FF2B5EF4-FFF2-40B4-BE49-F238E27FC236}">
                  <a16:creationId xmlns:a16="http://schemas.microsoft.com/office/drawing/2014/main" id="{821D213B-6468-48AA-981C-4786E7D753F5}"/>
                </a:ext>
              </a:extLst>
            </p:cNvPr>
            <p:cNvSpPr txBox="1"/>
            <p:nvPr/>
          </p:nvSpPr>
          <p:spPr>
            <a:xfrm>
              <a:off x="8043275" y="1643788"/>
              <a:ext cx="633300" cy="323100"/>
            </a:xfrm>
            <a:prstGeom prst="rect">
              <a:avLst/>
            </a:prstGeom>
            <a:noFill/>
            <a:ln>
              <a:noFill/>
            </a:ln>
          </p:spPr>
          <p:txBody>
            <a:bodyPr spcFirstLastPara="1" wrap="square" lIns="91425" tIns="91425" rIns="91425" bIns="91425" anchor="t" anchorCtr="0">
              <a:spAutoFit/>
            </a:bodyPr>
            <a:lstStyle/>
            <a:p>
              <a:pPr marL="0" lvl="0" indent="0" algn="l" rtl="0">
                <a:spcBef>
                  <a:spcPts val="200"/>
                </a:spcBef>
                <a:spcAft>
                  <a:spcPts val="0"/>
                </a:spcAft>
                <a:buNone/>
              </a:pPr>
              <a:r>
                <a:rPr lang="en" sz="900">
                  <a:solidFill>
                    <a:srgbClr val="0055A0"/>
                  </a:solidFill>
                </a:rPr>
                <a:t>MeV mb </a:t>
              </a:r>
              <a:endParaRPr/>
            </a:p>
          </p:txBody>
        </p:sp>
        <p:cxnSp>
          <p:nvCxnSpPr>
            <p:cNvPr id="17" name="Google Shape;493;p38">
              <a:extLst>
                <a:ext uri="{FF2B5EF4-FFF2-40B4-BE49-F238E27FC236}">
                  <a16:creationId xmlns:a16="http://schemas.microsoft.com/office/drawing/2014/main" id="{8C447F27-BB63-4DB8-B2EA-A389C8CBAF5B}"/>
                </a:ext>
              </a:extLst>
            </p:cNvPr>
            <p:cNvCxnSpPr/>
            <p:nvPr/>
          </p:nvCxnSpPr>
          <p:spPr>
            <a:xfrm>
              <a:off x="7978400" y="850650"/>
              <a:ext cx="318900" cy="166800"/>
            </a:xfrm>
            <a:prstGeom prst="straightConnector1">
              <a:avLst/>
            </a:prstGeom>
            <a:noFill/>
            <a:ln w="9525" cap="flat" cmpd="sng">
              <a:solidFill>
                <a:srgbClr val="0055A0"/>
              </a:solidFill>
              <a:prstDash val="solid"/>
              <a:round/>
              <a:headEnd type="none" w="med" len="med"/>
              <a:tailEnd type="triangle" w="med" len="med"/>
            </a:ln>
          </p:spPr>
        </p:cxnSp>
        <p:sp>
          <p:nvSpPr>
            <p:cNvPr id="18" name="Google Shape;494;p38">
              <a:extLst>
                <a:ext uri="{FF2B5EF4-FFF2-40B4-BE49-F238E27FC236}">
                  <a16:creationId xmlns:a16="http://schemas.microsoft.com/office/drawing/2014/main" id="{DA1A0B8D-FE30-4C34-A594-21000DFC2F47}"/>
                </a:ext>
              </a:extLst>
            </p:cNvPr>
            <p:cNvSpPr txBox="1"/>
            <p:nvPr/>
          </p:nvSpPr>
          <p:spPr>
            <a:xfrm>
              <a:off x="6027937" y="380982"/>
              <a:ext cx="3473623" cy="64747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t>Displacement damage function</a:t>
              </a:r>
              <a:endParaRPr dirty="0"/>
            </a:p>
          </p:txBody>
        </p:sp>
      </p:grpSp>
      <p:pic>
        <p:nvPicPr>
          <p:cNvPr id="19" name="Google Shape;496;p38">
            <a:extLst>
              <a:ext uri="{FF2B5EF4-FFF2-40B4-BE49-F238E27FC236}">
                <a16:creationId xmlns:a16="http://schemas.microsoft.com/office/drawing/2014/main" id="{08183A5A-4D85-409A-A499-DD205CB9C895}"/>
              </a:ext>
            </a:extLst>
          </p:cNvPr>
          <p:cNvPicPr preferRelativeResize="0"/>
          <p:nvPr/>
        </p:nvPicPr>
        <p:blipFill rotWithShape="1">
          <a:blip r:embed="rId4">
            <a:alphaModFix/>
          </a:blip>
          <a:srcRect l="1969" r="1969"/>
          <a:stretch/>
        </p:blipFill>
        <p:spPr>
          <a:xfrm>
            <a:off x="86326" y="3224212"/>
            <a:ext cx="3191355" cy="2491724"/>
          </a:xfrm>
          <a:prstGeom prst="rect">
            <a:avLst/>
          </a:prstGeom>
          <a:noFill/>
          <a:ln>
            <a:noFill/>
          </a:ln>
        </p:spPr>
      </p:pic>
      <p:sp>
        <p:nvSpPr>
          <p:cNvPr id="20" name="Google Shape;505;p38">
            <a:extLst>
              <a:ext uri="{FF2B5EF4-FFF2-40B4-BE49-F238E27FC236}">
                <a16:creationId xmlns:a16="http://schemas.microsoft.com/office/drawing/2014/main" id="{769D917E-92FD-4ABA-BFFF-FBDB371D24F0}"/>
              </a:ext>
            </a:extLst>
          </p:cNvPr>
          <p:cNvSpPr txBox="1"/>
          <p:nvPr/>
        </p:nvSpPr>
        <p:spPr>
          <a:xfrm>
            <a:off x="3441405" y="3164690"/>
            <a:ext cx="5461539" cy="2677626"/>
          </a:xfrm>
          <a:prstGeom prst="rect">
            <a:avLst/>
          </a:prstGeom>
          <a:noFill/>
          <a:ln>
            <a:noFill/>
          </a:ln>
        </p:spPr>
        <p:txBody>
          <a:bodyPr spcFirstLastPara="1" wrap="square" lIns="91425" tIns="91425" rIns="91425" bIns="91425" anchor="t" anchorCtr="0">
            <a:spAutoFit/>
          </a:bodyPr>
          <a:lstStyle/>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NIEL curves in literature with Geant4 and FLUKA simulations successfully reproduced</a:t>
            </a:r>
            <a:endParaRPr lang="en-GB" dirty="0"/>
          </a:p>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Algorithm for identifying clustered versus point defect damage implemented</a:t>
            </a:r>
            <a:endParaRPr lang="en-GB" dirty="0"/>
          </a:p>
          <a:p>
            <a:pPr marL="457200" marR="0" lvl="0" indent="-317500" algn="l" rtl="0">
              <a:spcBef>
                <a:spcPts val="0"/>
              </a:spcBef>
              <a:spcAft>
                <a:spcPts val="0"/>
              </a:spcAft>
              <a:buClr>
                <a:srgbClr val="FFC000"/>
              </a:buClr>
              <a:buSzPts val="1400"/>
              <a:buFont typeface="Kanit Light"/>
              <a:buChar char="●"/>
            </a:pPr>
            <a:r>
              <a:rPr lang="en-GB" sz="1800" dirty="0">
                <a:solidFill>
                  <a:srgbClr val="171A6C"/>
                </a:solidFill>
                <a:latin typeface="Calibri"/>
                <a:ea typeface="Calibri"/>
                <a:cs typeface="Calibri"/>
                <a:sym typeface="Calibri"/>
              </a:rPr>
              <a:t>Agreement with qualitative analysis reached</a:t>
            </a:r>
            <a:endParaRPr lang="en-GB" dirty="0"/>
          </a:p>
          <a:p>
            <a:pPr marL="457200" marR="0" lvl="0" indent="-317500" algn="l" rtl="0">
              <a:spcBef>
                <a:spcPts val="0"/>
              </a:spcBef>
              <a:spcAft>
                <a:spcPts val="0"/>
              </a:spcAft>
              <a:buClr>
                <a:srgbClr val="FFC000"/>
              </a:buClr>
              <a:buSzPts val="1400"/>
              <a:buFont typeface="Kanit Light"/>
              <a:buChar char="●"/>
            </a:pPr>
            <a:r>
              <a:rPr lang="en-GB" sz="1800" b="1" dirty="0">
                <a:solidFill>
                  <a:srgbClr val="171A6C"/>
                </a:solidFill>
                <a:latin typeface="Calibri"/>
                <a:ea typeface="Calibri"/>
                <a:cs typeface="Calibri"/>
                <a:sym typeface="Calibri"/>
              </a:rPr>
              <a:t>The tuning of the parameters </a:t>
            </a:r>
            <a:r>
              <a:rPr lang="en-GB" sz="1800" dirty="0">
                <a:solidFill>
                  <a:srgbClr val="171A6C"/>
                </a:solidFill>
                <a:latin typeface="Calibri"/>
                <a:ea typeface="Calibri"/>
                <a:cs typeface="Calibri"/>
                <a:sym typeface="Calibri"/>
              </a:rPr>
              <a:t>(number of neighbours to be considered cluster, threshold energy for recoil production in Silicon) </a:t>
            </a:r>
            <a:r>
              <a:rPr lang="en-GB" sz="1800" b="1" dirty="0">
                <a:solidFill>
                  <a:srgbClr val="171A6C"/>
                </a:solidFill>
                <a:latin typeface="Calibri"/>
                <a:ea typeface="Calibri"/>
                <a:cs typeface="Calibri"/>
                <a:sym typeface="Calibri"/>
              </a:rPr>
              <a:t>ongoing: benchmarking with the measurements data</a:t>
            </a:r>
            <a:endParaRPr lang="en-GB" b="1" dirty="0"/>
          </a:p>
        </p:txBody>
      </p:sp>
      <p:sp>
        <p:nvSpPr>
          <p:cNvPr id="2" name="Slide Number Placeholder 1">
            <a:extLst>
              <a:ext uri="{FF2B5EF4-FFF2-40B4-BE49-F238E27FC236}">
                <a16:creationId xmlns:a16="http://schemas.microsoft.com/office/drawing/2014/main" id="{A67A5D7E-2FE2-4FEC-8E87-64FD9DDA7C8A}"/>
              </a:ext>
            </a:extLst>
          </p:cNvPr>
          <p:cNvSpPr>
            <a:spLocks noGrp="1"/>
          </p:cNvSpPr>
          <p:nvPr>
            <p:ph type="sldNum" sz="quarter" idx="12"/>
          </p:nvPr>
        </p:nvSpPr>
        <p:spPr/>
        <p:txBody>
          <a:bodyPr/>
          <a:lstStyle/>
          <a:p>
            <a:fld id="{FC4456CD-832E-41F2-9893-C7650CCC5376}" type="slidenum">
              <a:rPr lang="en-GB" smtClean="0"/>
              <a:t>4</a:t>
            </a:fld>
            <a:endParaRPr lang="en-GB"/>
          </a:p>
        </p:txBody>
      </p:sp>
      <p:sp>
        <p:nvSpPr>
          <p:cNvPr id="33" name="Google Shape;495;p38">
            <a:extLst>
              <a:ext uri="{FF2B5EF4-FFF2-40B4-BE49-F238E27FC236}">
                <a16:creationId xmlns:a16="http://schemas.microsoft.com/office/drawing/2014/main" id="{53DF6E00-19E0-4B13-83BC-FE5D5E66B4B4}"/>
              </a:ext>
            </a:extLst>
          </p:cNvPr>
          <p:cNvSpPr txBox="1"/>
          <p:nvPr/>
        </p:nvSpPr>
        <p:spPr>
          <a:xfrm>
            <a:off x="2536841" y="4436204"/>
            <a:ext cx="570600" cy="3540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100" baseline="30000" dirty="0">
                <a:solidFill>
                  <a:schemeClr val="accent2"/>
                </a:solidFill>
              </a:rPr>
              <a:t>1,2,3,4,5</a:t>
            </a:r>
            <a:endParaRPr sz="1100" baseline="30000" dirty="0">
              <a:solidFill>
                <a:schemeClr val="accent2"/>
              </a:solidFill>
            </a:endParaRPr>
          </a:p>
        </p:txBody>
      </p:sp>
      <p:sp>
        <p:nvSpPr>
          <p:cNvPr id="34" name="Google Shape;497;p38">
            <a:extLst>
              <a:ext uri="{FF2B5EF4-FFF2-40B4-BE49-F238E27FC236}">
                <a16:creationId xmlns:a16="http://schemas.microsoft.com/office/drawing/2014/main" id="{4AA2D71A-FF44-4805-B83D-75BD70BC9804}"/>
              </a:ext>
            </a:extLst>
          </p:cNvPr>
          <p:cNvSpPr txBox="1"/>
          <p:nvPr/>
        </p:nvSpPr>
        <p:spPr>
          <a:xfrm>
            <a:off x="1879426" y="4790204"/>
            <a:ext cx="1435800" cy="7389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dirty="0">
                <a:solidFill>
                  <a:srgbClr val="FF0000"/>
                </a:solidFill>
                <a:latin typeface="Kanit"/>
                <a:ea typeface="Kanit"/>
                <a:cs typeface="Kanit"/>
                <a:sym typeface="Kanit"/>
              </a:rPr>
              <a:t>New Geant4</a:t>
            </a:r>
            <a:endParaRPr sz="1200" b="1" dirty="0">
              <a:solidFill>
                <a:srgbClr val="FF0000"/>
              </a:solidFill>
              <a:latin typeface="Kanit"/>
              <a:ea typeface="Kanit"/>
              <a:cs typeface="Kanit"/>
              <a:sym typeface="Kanit"/>
            </a:endParaRPr>
          </a:p>
          <a:p>
            <a:pPr marL="0" lvl="0" indent="0" algn="l" rtl="0">
              <a:spcBef>
                <a:spcPts val="0"/>
              </a:spcBef>
              <a:spcAft>
                <a:spcPts val="0"/>
              </a:spcAft>
              <a:buNone/>
            </a:pPr>
            <a:r>
              <a:rPr lang="en" sz="1200" b="1" dirty="0">
                <a:solidFill>
                  <a:srgbClr val="FF0000"/>
                </a:solidFill>
                <a:latin typeface="Kanit"/>
                <a:ea typeface="Kanit"/>
                <a:cs typeface="Kanit"/>
                <a:sym typeface="Kanit"/>
              </a:rPr>
              <a:t>Simulations vs</a:t>
            </a:r>
          </a:p>
          <a:p>
            <a:pPr marL="0" lvl="0" indent="0" algn="l" rtl="0">
              <a:spcBef>
                <a:spcPts val="0"/>
              </a:spcBef>
              <a:spcAft>
                <a:spcPts val="0"/>
              </a:spcAft>
              <a:buNone/>
            </a:pPr>
            <a:r>
              <a:rPr lang="en" sz="1200" b="1" dirty="0">
                <a:solidFill>
                  <a:srgbClr val="FF0000"/>
                </a:solidFill>
                <a:latin typeface="Kanit"/>
                <a:ea typeface="Kanit"/>
                <a:cs typeface="Kanit"/>
                <a:sym typeface="Kanit"/>
              </a:rPr>
              <a:t>RD-48 data</a:t>
            </a:r>
            <a:endParaRPr sz="1200" b="1" dirty="0">
              <a:solidFill>
                <a:srgbClr val="FF0000"/>
              </a:solidFill>
              <a:latin typeface="Kanit"/>
              <a:ea typeface="Kanit"/>
              <a:cs typeface="Kanit"/>
              <a:sym typeface="Kanit"/>
            </a:endParaRPr>
          </a:p>
        </p:txBody>
      </p:sp>
      <p:grpSp>
        <p:nvGrpSpPr>
          <p:cNvPr id="35" name="Google Shape;498;p38">
            <a:extLst>
              <a:ext uri="{FF2B5EF4-FFF2-40B4-BE49-F238E27FC236}">
                <a16:creationId xmlns:a16="http://schemas.microsoft.com/office/drawing/2014/main" id="{B4E69E51-61F1-4A80-B7A9-E2690A6DFC03}"/>
              </a:ext>
            </a:extLst>
          </p:cNvPr>
          <p:cNvGrpSpPr/>
          <p:nvPr/>
        </p:nvGrpSpPr>
        <p:grpSpPr>
          <a:xfrm>
            <a:off x="948651" y="3498279"/>
            <a:ext cx="2074500" cy="1118500"/>
            <a:chOff x="6815250" y="3477050"/>
            <a:chExt cx="2074500" cy="1118500"/>
          </a:xfrm>
        </p:grpSpPr>
        <p:sp>
          <p:nvSpPr>
            <p:cNvPr id="37" name="Google Shape;499;p38">
              <a:extLst>
                <a:ext uri="{FF2B5EF4-FFF2-40B4-BE49-F238E27FC236}">
                  <a16:creationId xmlns:a16="http://schemas.microsoft.com/office/drawing/2014/main" id="{92C7EAFE-8C8E-4C48-B53E-DF6A71525627}"/>
                </a:ext>
              </a:extLst>
            </p:cNvPr>
            <p:cNvSpPr/>
            <p:nvPr/>
          </p:nvSpPr>
          <p:spPr>
            <a:xfrm>
              <a:off x="7771325" y="3477050"/>
              <a:ext cx="1118400" cy="596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500;p38">
              <a:extLst>
                <a:ext uri="{FF2B5EF4-FFF2-40B4-BE49-F238E27FC236}">
                  <a16:creationId xmlns:a16="http://schemas.microsoft.com/office/drawing/2014/main" id="{42E1F456-6609-4741-8798-E09DC89D11D4}"/>
                </a:ext>
              </a:extLst>
            </p:cNvPr>
            <p:cNvSpPr/>
            <p:nvPr/>
          </p:nvSpPr>
          <p:spPr>
            <a:xfrm>
              <a:off x="7771350" y="4073475"/>
              <a:ext cx="1118400" cy="3540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501;p38">
              <a:extLst>
                <a:ext uri="{FF2B5EF4-FFF2-40B4-BE49-F238E27FC236}">
                  <a16:creationId xmlns:a16="http://schemas.microsoft.com/office/drawing/2014/main" id="{7B808029-73EB-4076-80F8-0E1C2B902E74}"/>
                </a:ext>
              </a:extLst>
            </p:cNvPr>
            <p:cNvSpPr txBox="1"/>
            <p:nvPr/>
          </p:nvSpPr>
          <p:spPr>
            <a:xfrm>
              <a:off x="6815250" y="3672150"/>
              <a:ext cx="1318500" cy="3693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dirty="0">
                  <a:latin typeface="Kanit"/>
                  <a:ea typeface="Kanit"/>
                  <a:cs typeface="Kanit"/>
                  <a:sym typeface="Kanit"/>
                </a:rPr>
                <a:t> RD-48 data</a:t>
              </a:r>
              <a:endParaRPr sz="1200" b="1" dirty="0">
                <a:latin typeface="Kanit"/>
                <a:ea typeface="Kanit"/>
                <a:cs typeface="Kanit"/>
                <a:sym typeface="Kanit"/>
              </a:endParaRPr>
            </a:p>
          </p:txBody>
        </p:sp>
        <p:sp>
          <p:nvSpPr>
            <p:cNvPr id="40" name="Google Shape;502;p38">
              <a:extLst>
                <a:ext uri="{FF2B5EF4-FFF2-40B4-BE49-F238E27FC236}">
                  <a16:creationId xmlns:a16="http://schemas.microsoft.com/office/drawing/2014/main" id="{D551E36B-9EFC-4047-BCD6-C97A7827A579}"/>
                </a:ext>
              </a:extLst>
            </p:cNvPr>
            <p:cNvSpPr txBox="1"/>
            <p:nvPr/>
          </p:nvSpPr>
          <p:spPr>
            <a:xfrm>
              <a:off x="7088600" y="4041450"/>
              <a:ext cx="1318500" cy="5541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1200" b="1">
                  <a:solidFill>
                    <a:srgbClr val="FF0000"/>
                  </a:solidFill>
                  <a:latin typeface="Kanit"/>
                  <a:ea typeface="Kanit"/>
                  <a:cs typeface="Kanit"/>
                  <a:sym typeface="Kanit"/>
                </a:rPr>
                <a:t>Geant4</a:t>
              </a:r>
              <a:endParaRPr sz="1200" b="1">
                <a:solidFill>
                  <a:srgbClr val="FF0000"/>
                </a:solidFill>
                <a:latin typeface="Kanit"/>
                <a:ea typeface="Kanit"/>
                <a:cs typeface="Kanit"/>
                <a:sym typeface="Kanit"/>
              </a:endParaRPr>
            </a:p>
            <a:p>
              <a:pPr marL="0" lvl="0" indent="0" algn="l" rtl="0">
                <a:spcBef>
                  <a:spcPts val="0"/>
                </a:spcBef>
                <a:spcAft>
                  <a:spcPts val="0"/>
                </a:spcAft>
                <a:buNone/>
              </a:pPr>
              <a:endParaRPr sz="1200" b="1">
                <a:solidFill>
                  <a:srgbClr val="FF0000"/>
                </a:solidFill>
                <a:latin typeface="Kanit"/>
                <a:ea typeface="Kanit"/>
                <a:cs typeface="Kanit"/>
                <a:sym typeface="Kanit"/>
              </a:endParaRPr>
            </a:p>
          </p:txBody>
        </p:sp>
      </p:grpSp>
      <p:sp>
        <p:nvSpPr>
          <p:cNvPr id="13" name="Title 4">
            <a:extLst>
              <a:ext uri="{FF2B5EF4-FFF2-40B4-BE49-F238E27FC236}">
                <a16:creationId xmlns:a16="http://schemas.microsoft.com/office/drawing/2014/main" id="{4EF2B7E3-4F14-C571-FD03-BEFDA75FCA03}"/>
              </a:ext>
            </a:extLst>
          </p:cNvPr>
          <p:cNvSpPr>
            <a:spLocks noGrp="1"/>
          </p:cNvSpPr>
          <p:nvPr>
            <p:ph type="title"/>
          </p:nvPr>
        </p:nvSpPr>
        <p:spPr>
          <a:xfrm>
            <a:off x="4571999" y="116377"/>
            <a:ext cx="4467051" cy="960861"/>
          </a:xfrm>
        </p:spPr>
        <p:txBody>
          <a:bodyPr>
            <a:normAutofit fontScale="90000"/>
          </a:bodyPr>
          <a:lstStyle/>
          <a:p>
            <a:r>
              <a:rPr lang="en-US" sz="3200" dirty="0"/>
              <a:t>NIEL </a:t>
            </a:r>
            <a:br>
              <a:rPr lang="en-US" sz="3200" dirty="0"/>
            </a:br>
            <a:r>
              <a:rPr lang="en-US" sz="3200" dirty="0"/>
              <a:t>(Non-Ionizing Energy Loss)</a:t>
            </a:r>
            <a:endParaRPr lang="en-GB" dirty="0"/>
          </a:p>
        </p:txBody>
      </p:sp>
    </p:spTree>
    <p:extLst>
      <p:ext uri="{BB962C8B-B14F-4D97-AF65-F5344CB8AC3E}">
        <p14:creationId xmlns:p14="http://schemas.microsoft.com/office/powerpoint/2010/main" val="3893781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8F8CC99-D067-336C-F89E-1A25652FDCCA}"/>
              </a:ext>
            </a:extLst>
          </p:cNvPr>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4" name="Date Placeholder 3">
            <a:extLst>
              <a:ext uri="{FF2B5EF4-FFF2-40B4-BE49-F238E27FC236}">
                <a16:creationId xmlns:a16="http://schemas.microsoft.com/office/drawing/2014/main" id="{CE7978ED-90B9-D968-0530-0771A5B47C2A}"/>
              </a:ext>
            </a:extLst>
          </p:cNvPr>
          <p:cNvSpPr>
            <a:spLocks noGrp="1"/>
          </p:cNvSpPr>
          <p:nvPr>
            <p:ph type="dt" sz="half" idx="10"/>
          </p:nvPr>
        </p:nvSpPr>
        <p:spPr/>
        <p:txBody>
          <a:bodyPr/>
          <a:lstStyle/>
          <a:p>
            <a:r>
              <a:rPr lang="en-US"/>
              <a:t>5 May 2025</a:t>
            </a:r>
            <a:endParaRPr lang="en-GB" dirty="0"/>
          </a:p>
        </p:txBody>
      </p:sp>
      <p:sp>
        <p:nvSpPr>
          <p:cNvPr id="5" name="Slide Number Placeholder 4">
            <a:extLst>
              <a:ext uri="{FF2B5EF4-FFF2-40B4-BE49-F238E27FC236}">
                <a16:creationId xmlns:a16="http://schemas.microsoft.com/office/drawing/2014/main" id="{2707087D-8693-8A88-CB50-B1FEF11D7EEF}"/>
              </a:ext>
            </a:extLst>
          </p:cNvPr>
          <p:cNvSpPr>
            <a:spLocks noGrp="1"/>
          </p:cNvSpPr>
          <p:nvPr>
            <p:ph type="sldNum" sz="quarter" idx="12"/>
          </p:nvPr>
        </p:nvSpPr>
        <p:spPr/>
        <p:txBody>
          <a:bodyPr/>
          <a:lstStyle/>
          <a:p>
            <a:fld id="{FC4456CD-832E-41F2-9893-C7650CCC5376}" type="slidenum">
              <a:rPr lang="en-GB" smtClean="0"/>
              <a:t>5</a:t>
            </a:fld>
            <a:endParaRPr lang="en-GB"/>
          </a:p>
        </p:txBody>
      </p:sp>
      <p:sp>
        <p:nvSpPr>
          <p:cNvPr id="7" name="Google Shape;143;p15">
            <a:extLst>
              <a:ext uri="{FF2B5EF4-FFF2-40B4-BE49-F238E27FC236}">
                <a16:creationId xmlns:a16="http://schemas.microsoft.com/office/drawing/2014/main" id="{701BF98E-0223-42E6-D6CA-5D3D2B46DA09}"/>
              </a:ext>
            </a:extLst>
          </p:cNvPr>
          <p:cNvSpPr txBox="1">
            <a:spLocks/>
          </p:cNvSpPr>
          <p:nvPr/>
        </p:nvSpPr>
        <p:spPr>
          <a:xfrm>
            <a:off x="5245330" y="83127"/>
            <a:ext cx="3715789" cy="1077300"/>
          </a:xfrm>
          <a:prstGeom prst="rect">
            <a:avLst/>
          </a:prstGeom>
          <a:noFill/>
          <a:ln>
            <a:noFill/>
          </a:ln>
        </p:spPr>
        <p:txBody>
          <a:bodyPr spcFirstLastPara="1" vert="horz" wrap="square" lIns="91425" tIns="45700" rIns="91425" bIns="45700" rtlCol="0" anchor="ctr" anchorCtr="0">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spcBef>
                <a:spcPts val="0"/>
              </a:spcBef>
              <a:buClr>
                <a:schemeClr val="lt1"/>
              </a:buClr>
              <a:buSzPts val="3200"/>
              <a:buFont typeface="Calibri"/>
              <a:buNone/>
            </a:pPr>
            <a:r>
              <a:rPr lang="en-GB" sz="3200" dirty="0"/>
              <a:t>Parameter tuning and meas. benchmarking</a:t>
            </a:r>
            <a:endParaRPr lang="en-GB" dirty="0"/>
          </a:p>
        </p:txBody>
      </p:sp>
      <p:sp>
        <p:nvSpPr>
          <p:cNvPr id="167" name="Google Shape;167;p16"/>
          <p:cNvSpPr txBox="1"/>
          <p:nvPr/>
        </p:nvSpPr>
        <p:spPr>
          <a:xfrm>
            <a:off x="112219" y="1315120"/>
            <a:ext cx="8666100" cy="4886700"/>
          </a:xfrm>
          <a:prstGeom prst="rect">
            <a:avLst/>
          </a:prstGeom>
          <a:noFill/>
          <a:ln>
            <a:noFill/>
          </a:ln>
        </p:spPr>
        <p:txBody>
          <a:bodyPr spcFirstLastPara="1" wrap="square" lIns="91425" tIns="45700" rIns="91425" bIns="45700" anchor="t" anchorCtr="0">
            <a:normAutofit/>
          </a:bodyPr>
          <a:lstStyle/>
          <a:p>
            <a:pPr marL="171446" marR="0" lvl="0" indent="-38096" algn="l" rtl="0">
              <a:lnSpc>
                <a:spcPct val="90000"/>
              </a:lnSpc>
              <a:spcBef>
                <a:spcPts val="0"/>
              </a:spcBef>
              <a:spcAft>
                <a:spcPts val="0"/>
              </a:spcAft>
              <a:buClr>
                <a:srgbClr val="F2B53C"/>
              </a:buClr>
              <a:buSzPts val="2100"/>
              <a:buFont typeface="Arial"/>
              <a:buNone/>
            </a:pPr>
            <a:endParaRPr sz="2100" b="0">
              <a:solidFill>
                <a:srgbClr val="171A6C"/>
              </a:solidFill>
              <a:latin typeface="Calibri"/>
              <a:ea typeface="Calibri"/>
              <a:cs typeface="Calibri"/>
              <a:sym typeface="Calibri"/>
            </a:endParaRPr>
          </a:p>
        </p:txBody>
      </p:sp>
      <p:pic>
        <p:nvPicPr>
          <p:cNvPr id="169" name="Google Shape;169;p16"/>
          <p:cNvPicPr preferRelativeResize="0"/>
          <p:nvPr/>
        </p:nvPicPr>
        <p:blipFill>
          <a:blip r:embed="rId2">
            <a:alphaModFix/>
          </a:blip>
          <a:stretch>
            <a:fillRect/>
          </a:stretch>
        </p:blipFill>
        <p:spPr>
          <a:xfrm>
            <a:off x="101880" y="2413164"/>
            <a:ext cx="4107920" cy="3875000"/>
          </a:xfrm>
          <a:prstGeom prst="rect">
            <a:avLst/>
          </a:prstGeom>
          <a:noFill/>
          <a:ln>
            <a:noFill/>
          </a:ln>
        </p:spPr>
      </p:pic>
      <p:pic>
        <p:nvPicPr>
          <p:cNvPr id="170" name="Google Shape;170;p16"/>
          <p:cNvPicPr preferRelativeResize="0"/>
          <p:nvPr/>
        </p:nvPicPr>
        <p:blipFill>
          <a:blip r:embed="rId3">
            <a:alphaModFix/>
          </a:blip>
          <a:stretch>
            <a:fillRect/>
          </a:stretch>
        </p:blipFill>
        <p:spPr>
          <a:xfrm>
            <a:off x="4209801" y="2781588"/>
            <a:ext cx="3266930" cy="3266930"/>
          </a:xfrm>
          <a:prstGeom prst="rect">
            <a:avLst/>
          </a:prstGeom>
          <a:noFill/>
          <a:ln>
            <a:noFill/>
          </a:ln>
        </p:spPr>
      </p:pic>
      <p:pic>
        <p:nvPicPr>
          <p:cNvPr id="171" name="Google Shape;171;p16" descr="| (\frac{V_{cl}}{V})_{sim}-(\frac{V_2}{V})_{meas}|" title="MathEquation,#000000"/>
          <p:cNvPicPr preferRelativeResize="0"/>
          <p:nvPr/>
        </p:nvPicPr>
        <p:blipFill>
          <a:blip r:embed="rId4">
            <a:alphaModFix/>
          </a:blip>
          <a:stretch>
            <a:fillRect/>
          </a:stretch>
        </p:blipFill>
        <p:spPr>
          <a:xfrm>
            <a:off x="2895953" y="5807382"/>
            <a:ext cx="2499648" cy="445064"/>
          </a:xfrm>
          <a:prstGeom prst="rect">
            <a:avLst/>
          </a:prstGeom>
          <a:noFill/>
          <a:ln>
            <a:noFill/>
          </a:ln>
        </p:spPr>
      </p:pic>
      <p:cxnSp>
        <p:nvCxnSpPr>
          <p:cNvPr id="172" name="Google Shape;172;p16"/>
          <p:cNvCxnSpPr/>
          <p:nvPr/>
        </p:nvCxnSpPr>
        <p:spPr>
          <a:xfrm>
            <a:off x="1280656" y="3189073"/>
            <a:ext cx="1394400" cy="278100"/>
          </a:xfrm>
          <a:prstGeom prst="straightConnector1">
            <a:avLst/>
          </a:prstGeom>
          <a:noFill/>
          <a:ln w="28575" cap="flat" cmpd="sng">
            <a:solidFill>
              <a:srgbClr val="FF0000"/>
            </a:solidFill>
            <a:prstDash val="solid"/>
            <a:round/>
            <a:headEnd type="none" w="med" len="med"/>
            <a:tailEnd type="triangle" w="med" len="med"/>
          </a:ln>
        </p:spPr>
      </p:cxnSp>
      <p:cxnSp>
        <p:nvCxnSpPr>
          <p:cNvPr id="173" name="Google Shape;173;p16"/>
          <p:cNvCxnSpPr/>
          <p:nvPr/>
        </p:nvCxnSpPr>
        <p:spPr>
          <a:xfrm>
            <a:off x="2637823" y="3432407"/>
            <a:ext cx="2608800" cy="170100"/>
          </a:xfrm>
          <a:prstGeom prst="straightConnector1">
            <a:avLst/>
          </a:prstGeom>
          <a:noFill/>
          <a:ln w="28575" cap="flat" cmpd="sng">
            <a:solidFill>
              <a:srgbClr val="783F04"/>
            </a:solidFill>
            <a:prstDash val="dash"/>
            <a:round/>
            <a:headEnd type="triangle" w="med" len="med"/>
            <a:tailEnd type="none" w="med" len="med"/>
          </a:ln>
        </p:spPr>
      </p:cxnSp>
      <p:cxnSp>
        <p:nvCxnSpPr>
          <p:cNvPr id="174" name="Google Shape;174;p16"/>
          <p:cNvCxnSpPr/>
          <p:nvPr/>
        </p:nvCxnSpPr>
        <p:spPr>
          <a:xfrm>
            <a:off x="1864112" y="3299168"/>
            <a:ext cx="3224400" cy="1477200"/>
          </a:xfrm>
          <a:prstGeom prst="straightConnector1">
            <a:avLst/>
          </a:prstGeom>
          <a:noFill/>
          <a:ln w="28575" cap="flat" cmpd="sng">
            <a:solidFill>
              <a:srgbClr val="FF0000"/>
            </a:solidFill>
            <a:prstDash val="dash"/>
            <a:round/>
            <a:headEnd type="triangle" w="med" len="med"/>
            <a:tailEnd type="none" w="med" len="med"/>
          </a:ln>
        </p:spPr>
      </p:cxnSp>
      <p:pic>
        <p:nvPicPr>
          <p:cNvPr id="175" name="Google Shape;175;p16"/>
          <p:cNvPicPr preferRelativeResize="0"/>
          <p:nvPr/>
        </p:nvPicPr>
        <p:blipFill>
          <a:blip r:embed="rId5">
            <a:alphaModFix/>
          </a:blip>
          <a:stretch>
            <a:fillRect/>
          </a:stretch>
        </p:blipFill>
        <p:spPr>
          <a:xfrm>
            <a:off x="7286380" y="3019987"/>
            <a:ext cx="1732925" cy="2366725"/>
          </a:xfrm>
          <a:prstGeom prst="rect">
            <a:avLst/>
          </a:prstGeom>
          <a:noFill/>
          <a:ln>
            <a:noFill/>
          </a:ln>
        </p:spPr>
      </p:pic>
      <p:sp>
        <p:nvSpPr>
          <p:cNvPr id="176" name="Google Shape;176;p16"/>
          <p:cNvSpPr txBox="1"/>
          <p:nvPr/>
        </p:nvSpPr>
        <p:spPr>
          <a:xfrm>
            <a:off x="112230" y="1157302"/>
            <a:ext cx="8954400" cy="208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t>Measurements compilation from:</a:t>
            </a:r>
            <a:endParaRPr sz="1100" b="1" dirty="0">
              <a:solidFill>
                <a:srgbClr val="FF0000"/>
              </a:solidFill>
            </a:endParaRPr>
          </a:p>
          <a:p>
            <a:pPr marL="0" lvl="0" indent="0" algn="l" rtl="0">
              <a:spcBef>
                <a:spcPts val="0"/>
              </a:spcBef>
              <a:spcAft>
                <a:spcPts val="0"/>
              </a:spcAft>
              <a:buNone/>
            </a:pPr>
            <a:r>
              <a:rPr lang="en-US" sz="800" dirty="0" err="1"/>
              <a:t>M.Kuhnke</a:t>
            </a:r>
            <a:r>
              <a:rPr lang="en-US" sz="800" dirty="0"/>
              <a:t> et al., Defect generation in crystalline silicon irradiated with high energy particles, </a:t>
            </a:r>
            <a:r>
              <a:rPr lang="en-US" sz="800" u="sng" dirty="0">
                <a:solidFill>
                  <a:schemeClr val="hlink"/>
                </a:solidFill>
                <a:hlinkClick r:id="rId6"/>
              </a:rPr>
              <a:t>https://www.sciencedirect.com/science/article/pii/S0168583X01008862</a:t>
            </a:r>
            <a:r>
              <a:rPr lang="en-US" sz="800" dirty="0"/>
              <a:t>,</a:t>
            </a:r>
            <a:endParaRPr sz="800" dirty="0"/>
          </a:p>
          <a:p>
            <a:pPr marL="0" lvl="0" indent="0" algn="l" rtl="0">
              <a:spcBef>
                <a:spcPts val="0"/>
              </a:spcBef>
              <a:spcAft>
                <a:spcPts val="0"/>
              </a:spcAft>
              <a:buNone/>
            </a:pPr>
            <a:r>
              <a:rPr lang="en-US" sz="800" dirty="0" err="1"/>
              <a:t>L.Vines</a:t>
            </a:r>
            <a:r>
              <a:rPr lang="en-US" sz="800" dirty="0"/>
              <a:t>: Effect of spatial defect distribution on the electrical behavior of prominent vacancy point defects in swift-ion implanted Si, </a:t>
            </a:r>
            <a:r>
              <a:rPr lang="en-US" sz="800" u="sng" dirty="0">
                <a:hlinkClick r:id="rId7"/>
              </a:rPr>
              <a:t>https://journals.aps.org/prb/pdf/10.1103/PhysRevB.79.075206</a:t>
            </a:r>
            <a:endParaRPr sz="800" dirty="0"/>
          </a:p>
          <a:p>
            <a:pPr marL="0" lvl="0" indent="0" algn="l" rtl="0">
              <a:spcBef>
                <a:spcPts val="0"/>
              </a:spcBef>
              <a:spcAft>
                <a:spcPts val="0"/>
              </a:spcAft>
              <a:buNone/>
            </a:pPr>
            <a:r>
              <a:rPr lang="en-US" sz="800" dirty="0" err="1"/>
              <a:t>E.V.Monakhov</a:t>
            </a:r>
            <a:r>
              <a:rPr lang="en-US" sz="800" dirty="0"/>
              <a:t>: Ion mass effect on vacancy-related deep levels in Si induced by ion implantation, </a:t>
            </a:r>
            <a:r>
              <a:rPr lang="en-US" sz="800" u="sng" dirty="0">
                <a:hlinkClick r:id="rId8"/>
              </a:rPr>
              <a:t>https://journals.aps.org/prb/pdf/10.1103/PhysRevB.65.245201</a:t>
            </a:r>
            <a:endParaRPr sz="800" dirty="0"/>
          </a:p>
          <a:p>
            <a:pPr marL="0" lvl="0" indent="0" algn="l" rtl="0">
              <a:spcBef>
                <a:spcPts val="0"/>
              </a:spcBef>
              <a:spcAft>
                <a:spcPts val="0"/>
              </a:spcAft>
              <a:buNone/>
            </a:pPr>
            <a:r>
              <a:rPr lang="en-US" sz="800" dirty="0"/>
              <a:t>B.G. Svensson: Point defects in MeV ion-implanted silicon studied by deep level transient spectroscopy, </a:t>
            </a:r>
            <a:r>
              <a:rPr lang="en-US" sz="800" u="sng" dirty="0">
                <a:solidFill>
                  <a:schemeClr val="hlink"/>
                </a:solidFill>
                <a:hlinkClick r:id="rId9"/>
              </a:rPr>
              <a:t>https://www.sciencedirect.com/science/article/abs/pii/0168583X95007024</a:t>
            </a:r>
            <a:endParaRPr sz="800" dirty="0"/>
          </a:p>
          <a:p>
            <a:pPr marL="0" lvl="0" indent="0" algn="l" rtl="0">
              <a:spcBef>
                <a:spcPts val="0"/>
              </a:spcBef>
              <a:spcAft>
                <a:spcPts val="0"/>
              </a:spcAft>
              <a:buNone/>
            </a:pPr>
            <a:r>
              <a:rPr lang="en-US" sz="800" dirty="0" err="1">
                <a:solidFill>
                  <a:srgbClr val="595959"/>
                </a:solidFill>
              </a:rPr>
              <a:t>M.Moll</a:t>
            </a:r>
            <a:r>
              <a:rPr lang="en-US" sz="800" dirty="0">
                <a:solidFill>
                  <a:srgbClr val="595959"/>
                </a:solidFill>
              </a:rPr>
              <a:t>: Radiation Damage in Silicon Particle Detectors: microscopic defects and macroscopic properties, PhD thesis</a:t>
            </a:r>
            <a:endParaRPr sz="800" dirty="0">
              <a:solidFill>
                <a:srgbClr val="595959"/>
              </a:solidFill>
            </a:endParaRPr>
          </a:p>
          <a:p>
            <a:pPr marL="0" lvl="0" indent="0" algn="l" rtl="0">
              <a:spcBef>
                <a:spcPts val="0"/>
              </a:spcBef>
              <a:spcAft>
                <a:spcPts val="0"/>
              </a:spcAft>
              <a:buNone/>
            </a:pPr>
            <a:r>
              <a:rPr lang="en-US" sz="800" dirty="0">
                <a:solidFill>
                  <a:srgbClr val="595959"/>
                </a:solidFill>
              </a:rPr>
              <a:t>P. </a:t>
            </a:r>
            <a:r>
              <a:rPr lang="en-US" sz="800" dirty="0" err="1">
                <a:solidFill>
                  <a:srgbClr val="595959"/>
                </a:solidFill>
              </a:rPr>
              <a:t>Hazdra</a:t>
            </a:r>
            <a:r>
              <a:rPr lang="en-US" sz="800" dirty="0">
                <a:solidFill>
                  <a:srgbClr val="595959"/>
                </a:solidFill>
              </a:rPr>
              <a:t>: Defect distribution in MeV proton irradiated silicon measured by high-voltage current transient spectroscopy, 2002, </a:t>
            </a:r>
            <a:r>
              <a:rPr lang="en-US" sz="800" u="sng" dirty="0">
                <a:solidFill>
                  <a:schemeClr val="hlink"/>
                </a:solidFill>
                <a:hlinkClick r:id="rId10"/>
              </a:rPr>
              <a:t>https://www.sciencedirect.com/science/article/pii/S0168583X01011612</a:t>
            </a:r>
            <a:endParaRPr sz="800" dirty="0">
              <a:solidFill>
                <a:srgbClr val="595959"/>
              </a:solidFill>
            </a:endParaRPr>
          </a:p>
          <a:p>
            <a:pPr marL="0" lvl="0" indent="0" algn="l" rtl="0">
              <a:spcBef>
                <a:spcPts val="0"/>
              </a:spcBef>
              <a:spcAft>
                <a:spcPts val="0"/>
              </a:spcAft>
              <a:buNone/>
            </a:pPr>
            <a:r>
              <a:rPr lang="en-US" sz="800" dirty="0">
                <a:solidFill>
                  <a:srgbClr val="595959"/>
                </a:solidFill>
              </a:rPr>
              <a:t>F. </a:t>
            </a:r>
            <a:r>
              <a:rPr lang="en-US" sz="800" dirty="0" err="1">
                <a:solidFill>
                  <a:srgbClr val="595959"/>
                </a:solidFill>
              </a:rPr>
              <a:t>Honniger</a:t>
            </a:r>
            <a:r>
              <a:rPr lang="en-US" sz="800" dirty="0">
                <a:solidFill>
                  <a:srgbClr val="595959"/>
                </a:solidFill>
              </a:rPr>
              <a:t>: Radiation Damage in Silicon - Defect Analysis and Detector Properties, 2007, https://inspirehep.net/files/f1ccf3f290d0ec203961dbdcd962701a</a:t>
            </a:r>
            <a:endParaRPr sz="800" dirty="0">
              <a:solidFill>
                <a:srgbClr val="595959"/>
              </a:solidFill>
            </a:endParaRPr>
          </a:p>
          <a:p>
            <a:pPr marL="0" lvl="0" indent="0" algn="l" rtl="0">
              <a:spcBef>
                <a:spcPts val="0"/>
              </a:spcBef>
              <a:spcAft>
                <a:spcPts val="0"/>
              </a:spcAft>
              <a:buNone/>
            </a:pPr>
            <a:r>
              <a:rPr lang="en-US" sz="800" dirty="0">
                <a:solidFill>
                  <a:srgbClr val="595959"/>
                </a:solidFill>
              </a:rPr>
              <a:t>R. Radu: Bulk radiation damage in Silicon: from point defects to clusters, PhD thesis 2015</a:t>
            </a:r>
            <a:endParaRPr sz="800" dirty="0">
              <a:solidFill>
                <a:srgbClr val="595959"/>
              </a:solidFill>
            </a:endParaRPr>
          </a:p>
          <a:p>
            <a:pPr marL="0" lvl="0" indent="0" algn="l" rtl="0">
              <a:spcBef>
                <a:spcPts val="0"/>
              </a:spcBef>
              <a:spcAft>
                <a:spcPts val="0"/>
              </a:spcAft>
              <a:buNone/>
            </a:pPr>
            <a:r>
              <a:rPr lang="en-US" sz="800" dirty="0" err="1">
                <a:solidFill>
                  <a:srgbClr val="595959"/>
                </a:solidFill>
              </a:rPr>
              <a:t>A.Himmerlic</a:t>
            </a:r>
            <a:r>
              <a:rPr lang="en-US" sz="800" dirty="0">
                <a:solidFill>
                  <a:srgbClr val="595959"/>
                </a:solidFill>
              </a:rPr>
              <a:t>, private communication, CERN</a:t>
            </a:r>
            <a:endParaRPr sz="800" dirty="0">
              <a:solidFill>
                <a:srgbClr val="595959"/>
              </a:solidFill>
            </a:endParaRPr>
          </a:p>
        </p:txBody>
      </p:sp>
      <p:cxnSp>
        <p:nvCxnSpPr>
          <p:cNvPr id="177" name="Google Shape;177;p16"/>
          <p:cNvCxnSpPr/>
          <p:nvPr/>
        </p:nvCxnSpPr>
        <p:spPr>
          <a:xfrm rot="10800000">
            <a:off x="3722455" y="5386714"/>
            <a:ext cx="37200" cy="501900"/>
          </a:xfrm>
          <a:prstGeom prst="straightConnector1">
            <a:avLst/>
          </a:prstGeom>
          <a:noFill/>
          <a:ln w="28575" cap="flat" cmpd="sng">
            <a:solidFill>
              <a:srgbClr val="000000"/>
            </a:solidFill>
            <a:prstDash val="solid"/>
            <a:round/>
            <a:headEnd type="none" w="med" len="med"/>
            <a:tailEnd type="triangle" w="med" len="med"/>
          </a:ln>
        </p:spPr>
      </p:cxnSp>
      <p:sp>
        <p:nvSpPr>
          <p:cNvPr id="152" name="Google Shape;152;p15"/>
          <p:cNvSpPr txBox="1"/>
          <p:nvPr/>
        </p:nvSpPr>
        <p:spPr>
          <a:xfrm>
            <a:off x="81825" y="1077300"/>
            <a:ext cx="6249300" cy="1900200"/>
          </a:xfrm>
          <a:prstGeom prst="rect">
            <a:avLst/>
          </a:prstGeom>
          <a:solidFill>
            <a:schemeClr val="bg1"/>
          </a:solidFill>
          <a:ln w="2857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t>X: axis measurement points </a:t>
            </a:r>
            <a:endParaRPr sz="1300" dirty="0"/>
          </a:p>
          <a:p>
            <a:pPr marL="0" lvl="0" indent="0" algn="l" rtl="0">
              <a:spcBef>
                <a:spcPts val="0"/>
              </a:spcBef>
              <a:spcAft>
                <a:spcPts val="0"/>
              </a:spcAft>
              <a:buNone/>
            </a:pPr>
            <a:r>
              <a:rPr lang="en-US" sz="1300" dirty="0"/>
              <a:t>Y axis: nearest neighbor parameter in A</a:t>
            </a:r>
            <a:endParaRPr sz="1300" dirty="0"/>
          </a:p>
          <a:p>
            <a:pPr marL="0" lvl="0" indent="0" algn="l" rtl="0">
              <a:spcBef>
                <a:spcPts val="0"/>
              </a:spcBef>
              <a:spcAft>
                <a:spcPts val="0"/>
              </a:spcAft>
              <a:buNone/>
            </a:pPr>
            <a:r>
              <a:rPr lang="en-US" sz="1300" dirty="0"/>
              <a:t>Z: recoil threshold production cutoff</a:t>
            </a:r>
            <a:endParaRPr sz="1300" dirty="0"/>
          </a:p>
          <a:p>
            <a:pPr marL="0" lvl="0" indent="0" algn="l" rtl="0">
              <a:spcBef>
                <a:spcPts val="0"/>
              </a:spcBef>
              <a:spcAft>
                <a:spcPts val="0"/>
              </a:spcAft>
              <a:buNone/>
            </a:pPr>
            <a:r>
              <a:rPr lang="en-US" sz="1300" dirty="0"/>
              <a:t>Yellow shows the settings for which the simulation and measurements does not agree by &gt; 5 %</a:t>
            </a:r>
            <a:endParaRPr sz="1300" dirty="0"/>
          </a:p>
          <a:p>
            <a:pPr marL="0" lvl="0" indent="0" algn="l" rtl="0">
              <a:spcBef>
                <a:spcPts val="0"/>
              </a:spcBef>
              <a:spcAft>
                <a:spcPts val="0"/>
              </a:spcAft>
              <a:buNone/>
            </a:pPr>
            <a:r>
              <a:rPr lang="en-US" sz="1300" dirty="0"/>
              <a:t>We look for a row that is dark along the X-axis: good candidate for parameter tuning.</a:t>
            </a:r>
            <a:endParaRPr sz="1300" dirty="0"/>
          </a:p>
          <a:p>
            <a:pPr marL="0" lvl="0" indent="0" algn="l" rtl="0">
              <a:spcBef>
                <a:spcPts val="0"/>
              </a:spcBef>
              <a:spcAft>
                <a:spcPts val="0"/>
              </a:spcAft>
              <a:buNone/>
            </a:pPr>
            <a:r>
              <a:rPr lang="en-US" sz="1300" dirty="0"/>
              <a:t>Cubes: Simulation predict higher fraction of clusters/isolated then measurements</a:t>
            </a:r>
            <a:endParaRPr sz="1300" dirty="0"/>
          </a:p>
          <a:p>
            <a:pPr marL="0" lvl="0" indent="0" algn="l" rtl="0">
              <a:spcBef>
                <a:spcPts val="0"/>
              </a:spcBef>
              <a:spcAft>
                <a:spcPts val="0"/>
              </a:spcAft>
              <a:buNone/>
            </a:pPr>
            <a:r>
              <a:rPr lang="en-US" sz="1300" dirty="0"/>
              <a:t>Spheres: Simulation predict lower fraction of clusters/isolated then measurements</a:t>
            </a:r>
            <a:endParaRPr sz="1300" dirty="0"/>
          </a:p>
        </p:txBody>
      </p:sp>
      <p:cxnSp>
        <p:nvCxnSpPr>
          <p:cNvPr id="154" name="Google Shape;154;p15"/>
          <p:cNvCxnSpPr/>
          <p:nvPr/>
        </p:nvCxnSpPr>
        <p:spPr>
          <a:xfrm>
            <a:off x="223025" y="3122350"/>
            <a:ext cx="492600" cy="910800"/>
          </a:xfrm>
          <a:prstGeom prst="straightConnector1">
            <a:avLst/>
          </a:prstGeom>
          <a:noFill/>
          <a:ln w="28575" cap="flat" cmpd="sng">
            <a:solidFill>
              <a:srgbClr val="000000"/>
            </a:solidFill>
            <a:prstDash val="solid"/>
            <a:round/>
            <a:headEnd type="none" w="med" len="med"/>
            <a:tailEnd type="triangle" w="med" len="med"/>
          </a:ln>
        </p:spPr>
      </p:cxnSp>
      <p:sp>
        <p:nvSpPr>
          <p:cNvPr id="6" name="TextBox 5">
            <a:extLst>
              <a:ext uri="{FF2B5EF4-FFF2-40B4-BE49-F238E27FC236}">
                <a16:creationId xmlns:a16="http://schemas.microsoft.com/office/drawing/2014/main" id="{D0503883-00CA-893F-95A9-FE2648EC12BE}"/>
              </a:ext>
            </a:extLst>
          </p:cNvPr>
          <p:cNvSpPr txBox="1"/>
          <p:nvPr/>
        </p:nvSpPr>
        <p:spPr>
          <a:xfrm>
            <a:off x="5477128" y="5978725"/>
            <a:ext cx="3415359" cy="307777"/>
          </a:xfrm>
          <a:prstGeom prst="rect">
            <a:avLst/>
          </a:prstGeom>
          <a:noFill/>
        </p:spPr>
        <p:txBody>
          <a:bodyPr wrap="none" rtlCol="0">
            <a:spAutoFit/>
          </a:bodyPr>
          <a:lstStyle/>
          <a:p>
            <a:r>
              <a:rPr lang="en-US" sz="1400" dirty="0"/>
              <a:t>More details:  </a:t>
            </a:r>
            <a:r>
              <a:rPr lang="en-US" sz="1400" dirty="0" err="1">
                <a:hlinkClick r:id="rId11"/>
              </a:rPr>
              <a:t>V.Subert</a:t>
            </a:r>
            <a:r>
              <a:rPr lang="en-US" sz="1400" dirty="0">
                <a:hlinkClick r:id="rId11"/>
              </a:rPr>
              <a:t> 1</a:t>
            </a:r>
            <a:r>
              <a:rPr lang="en-US" sz="1400" baseline="30000" dirty="0">
                <a:hlinkClick r:id="rId11"/>
              </a:rPr>
              <a:t>st</a:t>
            </a:r>
            <a:r>
              <a:rPr lang="en-US" sz="1400" dirty="0">
                <a:hlinkClick r:id="rId11"/>
              </a:rPr>
              <a:t> DRD3 Week 2024 </a:t>
            </a:r>
            <a:endParaRPr lang="en-GB" sz="1400" dirty="0"/>
          </a:p>
        </p:txBody>
      </p:sp>
    </p:spTree>
    <p:extLst>
      <p:ext uri="{BB962C8B-B14F-4D97-AF65-F5344CB8AC3E}">
        <p14:creationId xmlns:p14="http://schemas.microsoft.com/office/powerpoint/2010/main" val="1037446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500" fill="hold"/>
                                        <p:tgtEl>
                                          <p:spTgt spid="154"/>
                                        </p:tgtEl>
                                        <p:attrNameLst>
                                          <p:attrName>ppt_x</p:attrName>
                                        </p:attrNameLst>
                                      </p:cBhvr>
                                      <p:tavLst>
                                        <p:tav tm="0">
                                          <p:val>
                                            <p:strVal val="0-#ppt_w/2"/>
                                          </p:val>
                                        </p:tav>
                                        <p:tav tm="100000">
                                          <p:val>
                                            <p:strVal val="#ppt_x"/>
                                          </p:val>
                                        </p:tav>
                                      </p:tavLst>
                                    </p:anim>
                                    <p:anim calcmode="lin" valueType="num">
                                      <p:cBhvr additive="base">
                                        <p:cTn id="8" dur="50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cBhvr additive="base">
                                        <p:cTn id="11" dur="500" fill="hold"/>
                                        <p:tgtEl>
                                          <p:spTgt spid="152"/>
                                        </p:tgtEl>
                                        <p:attrNameLst>
                                          <p:attrName>ppt_x</p:attrName>
                                        </p:attrNameLst>
                                      </p:cBhvr>
                                      <p:tavLst>
                                        <p:tav tm="0">
                                          <p:val>
                                            <p:strVal val="0-#ppt_w/2"/>
                                          </p:val>
                                        </p:tav>
                                        <p:tav tm="100000">
                                          <p:val>
                                            <p:strVal val="#ppt_x"/>
                                          </p:val>
                                        </p:tav>
                                      </p:tavLst>
                                    </p:anim>
                                    <p:anim calcmode="lin" valueType="num">
                                      <p:cBhvr additive="base">
                                        <p:cTn id="12" dur="500" fill="hold"/>
                                        <p:tgtEl>
                                          <p:spTgt spid="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24A5444-85C3-A008-4B15-521B30CA1564}"/>
              </a:ext>
            </a:extLst>
          </p:cNvPr>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4" name="Date Placeholder 3">
            <a:extLst>
              <a:ext uri="{FF2B5EF4-FFF2-40B4-BE49-F238E27FC236}">
                <a16:creationId xmlns:a16="http://schemas.microsoft.com/office/drawing/2014/main" id="{20C1ECAF-02BB-C9B4-7ACF-ECCF8812CE92}"/>
              </a:ext>
            </a:extLst>
          </p:cNvPr>
          <p:cNvSpPr>
            <a:spLocks noGrp="1"/>
          </p:cNvSpPr>
          <p:nvPr>
            <p:ph type="dt" sz="half" idx="10"/>
          </p:nvPr>
        </p:nvSpPr>
        <p:spPr/>
        <p:txBody>
          <a:bodyPr/>
          <a:lstStyle/>
          <a:p>
            <a:r>
              <a:rPr lang="en-US"/>
              <a:t>5 May 2025</a:t>
            </a:r>
            <a:endParaRPr lang="en-GB" dirty="0"/>
          </a:p>
        </p:txBody>
      </p:sp>
      <p:sp>
        <p:nvSpPr>
          <p:cNvPr id="5" name="Slide Number Placeholder 4">
            <a:extLst>
              <a:ext uri="{FF2B5EF4-FFF2-40B4-BE49-F238E27FC236}">
                <a16:creationId xmlns:a16="http://schemas.microsoft.com/office/drawing/2014/main" id="{0EBDD428-7E31-91D5-EA71-F84C411BC95E}"/>
              </a:ext>
            </a:extLst>
          </p:cNvPr>
          <p:cNvSpPr>
            <a:spLocks noGrp="1"/>
          </p:cNvSpPr>
          <p:nvPr>
            <p:ph type="sldNum" sz="quarter" idx="12"/>
          </p:nvPr>
        </p:nvSpPr>
        <p:spPr/>
        <p:txBody>
          <a:bodyPr/>
          <a:lstStyle/>
          <a:p>
            <a:fld id="{FC4456CD-832E-41F2-9893-C7650CCC5376}" type="slidenum">
              <a:rPr lang="en-GB" smtClean="0"/>
              <a:t>6</a:t>
            </a:fld>
            <a:endParaRPr lang="en-GB"/>
          </a:p>
        </p:txBody>
      </p:sp>
      <p:sp>
        <p:nvSpPr>
          <p:cNvPr id="6" name="Title 5">
            <a:extLst>
              <a:ext uri="{FF2B5EF4-FFF2-40B4-BE49-F238E27FC236}">
                <a16:creationId xmlns:a16="http://schemas.microsoft.com/office/drawing/2014/main" id="{46005908-BFA1-C502-70DC-C72F04D5F6DA}"/>
              </a:ext>
            </a:extLst>
          </p:cNvPr>
          <p:cNvSpPr>
            <a:spLocks noGrp="1"/>
          </p:cNvSpPr>
          <p:nvPr>
            <p:ph type="title"/>
          </p:nvPr>
        </p:nvSpPr>
        <p:spPr>
          <a:xfrm>
            <a:off x="6044135" y="105252"/>
            <a:ext cx="3727218" cy="969174"/>
          </a:xfrm>
        </p:spPr>
        <p:txBody>
          <a:bodyPr>
            <a:normAutofit fontScale="90000"/>
          </a:bodyPr>
          <a:lstStyle/>
          <a:p>
            <a:r>
              <a:rPr lang="en-GB" dirty="0"/>
              <a:t>Sensors for NIEL measurements</a:t>
            </a:r>
          </a:p>
        </p:txBody>
      </p:sp>
      <p:sp>
        <p:nvSpPr>
          <p:cNvPr id="7" name="Content Placeholder 1">
            <a:extLst>
              <a:ext uri="{FF2B5EF4-FFF2-40B4-BE49-F238E27FC236}">
                <a16:creationId xmlns:a16="http://schemas.microsoft.com/office/drawing/2014/main" id="{E989B629-C4C8-4AF2-CB32-B11AEBE57AEF}"/>
              </a:ext>
            </a:extLst>
          </p:cNvPr>
          <p:cNvSpPr>
            <a:spLocks noGrp="1"/>
          </p:cNvSpPr>
          <p:nvPr>
            <p:ph idx="1"/>
          </p:nvPr>
        </p:nvSpPr>
        <p:spPr>
          <a:xfrm>
            <a:off x="318052" y="1214408"/>
            <a:ext cx="8448261" cy="2257662"/>
          </a:xfrm>
        </p:spPr>
        <p:txBody>
          <a:bodyPr>
            <a:normAutofit lnSpcReduction="10000"/>
          </a:bodyPr>
          <a:lstStyle/>
          <a:p>
            <a:r>
              <a:rPr lang="en-US" b="1" dirty="0"/>
              <a:t>NIEL sensors </a:t>
            </a:r>
          </a:p>
          <a:p>
            <a:pPr lvl="1"/>
            <a:r>
              <a:rPr lang="en-US" b="1" dirty="0"/>
              <a:t>Produce a set of identical pin sensors that will be used to </a:t>
            </a:r>
          </a:p>
          <a:p>
            <a:pPr lvl="2"/>
            <a:r>
              <a:rPr lang="en-US" b="1" dirty="0"/>
              <a:t>(a) study more profoundly the NIEL Hypothesis in dependence of particle type and energy</a:t>
            </a:r>
          </a:p>
          <a:p>
            <a:pPr lvl="3"/>
            <a:r>
              <a:rPr lang="en-US" b="1" dirty="0"/>
              <a:t>Measurement of damage parameters: Diode (leakage, depletion, E-Field) and material (defect spectroscopy)</a:t>
            </a:r>
          </a:p>
          <a:p>
            <a:pPr lvl="2"/>
            <a:r>
              <a:rPr lang="en-US" b="1" dirty="0"/>
              <a:t>(b) inter-compare radiation facilities in terms of their ‘hardness factors’ </a:t>
            </a:r>
          </a:p>
          <a:p>
            <a:pPr lvl="3"/>
            <a:r>
              <a:rPr lang="en-US" b="1" dirty="0"/>
              <a:t>Measurement of leakage current after exposure and specified annealing [alpha-value]</a:t>
            </a:r>
          </a:p>
          <a:p>
            <a:pPr lvl="3"/>
            <a:endParaRPr lang="en-US" b="1" dirty="0"/>
          </a:p>
          <a:p>
            <a:r>
              <a:rPr lang="en-US" b="1" dirty="0"/>
              <a:t>A set of Silicon Sensors (n-in-p) has been produced at CNM, Barcelona</a:t>
            </a:r>
            <a:endParaRPr lang="en-GB" dirty="0"/>
          </a:p>
          <a:p>
            <a:pPr lvl="1"/>
            <a:endParaRPr lang="en-GB" b="0" dirty="0"/>
          </a:p>
        </p:txBody>
      </p:sp>
      <p:pic>
        <p:nvPicPr>
          <p:cNvPr id="8" name="Picture 7">
            <a:extLst>
              <a:ext uri="{FF2B5EF4-FFF2-40B4-BE49-F238E27FC236}">
                <a16:creationId xmlns:a16="http://schemas.microsoft.com/office/drawing/2014/main" id="{16D9D709-1D95-BCBD-840C-D865307C96E6}"/>
              </a:ext>
            </a:extLst>
          </p:cNvPr>
          <p:cNvPicPr>
            <a:picLocks noChangeAspect="1"/>
          </p:cNvPicPr>
          <p:nvPr/>
        </p:nvPicPr>
        <p:blipFill>
          <a:blip r:embed="rId2"/>
          <a:stretch>
            <a:fillRect/>
          </a:stretch>
        </p:blipFill>
        <p:spPr>
          <a:xfrm>
            <a:off x="318052" y="3609239"/>
            <a:ext cx="2411245" cy="2358887"/>
          </a:xfrm>
          <a:prstGeom prst="rect">
            <a:avLst/>
          </a:prstGeom>
        </p:spPr>
      </p:pic>
      <p:sp>
        <p:nvSpPr>
          <p:cNvPr id="9" name="TextBox 8">
            <a:extLst>
              <a:ext uri="{FF2B5EF4-FFF2-40B4-BE49-F238E27FC236}">
                <a16:creationId xmlns:a16="http://schemas.microsoft.com/office/drawing/2014/main" id="{A347A303-FB3A-5D9F-B74E-E2FD5C651F9A}"/>
              </a:ext>
            </a:extLst>
          </p:cNvPr>
          <p:cNvSpPr txBox="1"/>
          <p:nvPr/>
        </p:nvSpPr>
        <p:spPr>
          <a:xfrm>
            <a:off x="2729297" y="3511825"/>
            <a:ext cx="528826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Cost effective production:</a:t>
            </a:r>
          </a:p>
          <a:p>
            <a:pPr marL="742950" lvl="1" indent="-285750">
              <a:buFont typeface="Arial" panose="020B0604020202020204" pitchFamily="34" charset="0"/>
              <a:buChar char="•"/>
            </a:pPr>
            <a:r>
              <a:rPr lang="en-US" dirty="0"/>
              <a:t>use of existing mask set with one new mask</a:t>
            </a:r>
          </a:p>
          <a:p>
            <a:pPr marL="742950" lvl="1" indent="-285750">
              <a:buFont typeface="Arial" panose="020B0604020202020204" pitchFamily="34" charset="0"/>
              <a:buChar char="•"/>
            </a:pPr>
            <a:r>
              <a:rPr lang="en-US" dirty="0"/>
              <a:t>simple design: 8 mask levels (150 mm wafer)</a:t>
            </a:r>
          </a:p>
          <a:p>
            <a:pPr marL="285750" indent="-285750">
              <a:buFont typeface="Arial" panose="020B0604020202020204" pitchFamily="34" charset="0"/>
              <a:buChar char="•"/>
            </a:pPr>
            <a:r>
              <a:rPr lang="en-US" dirty="0"/>
              <a:t>536 devices of 3.3x3.3 mm</a:t>
            </a:r>
            <a:r>
              <a:rPr lang="en-US" baseline="30000" dirty="0"/>
              <a:t>2</a:t>
            </a:r>
            <a:r>
              <a:rPr lang="en-US" dirty="0"/>
              <a:t> per wafer</a:t>
            </a:r>
          </a:p>
          <a:p>
            <a:pPr marL="285750" indent="-285750">
              <a:buFont typeface="Arial" panose="020B0604020202020204" pitchFamily="34" charset="0"/>
              <a:buChar char="•"/>
            </a:pPr>
            <a:r>
              <a:rPr lang="en-US" dirty="0"/>
              <a:t>10 wafers ordered (2 broken during production)</a:t>
            </a:r>
          </a:p>
          <a:p>
            <a:pPr marL="742950" lvl="1" indent="-285750">
              <a:buFont typeface="Arial" panose="020B0604020202020204" pitchFamily="34" charset="0"/>
              <a:buChar char="•"/>
            </a:pPr>
            <a:r>
              <a:rPr lang="en-US" dirty="0"/>
              <a:t>1.5 wafers will go to Ljubljana reactor</a:t>
            </a:r>
          </a:p>
          <a:p>
            <a:pPr marL="742950" lvl="1" indent="-285750">
              <a:buFont typeface="Arial" panose="020B0604020202020204" pitchFamily="34" charset="0"/>
              <a:buChar char="•"/>
            </a:pPr>
            <a:r>
              <a:rPr lang="en-US" dirty="0"/>
              <a:t>1.5 wafers will go to CERN IRRAD</a:t>
            </a:r>
          </a:p>
          <a:p>
            <a:pPr marL="742950" lvl="1" indent="-285750">
              <a:buFont typeface="Arial" panose="020B0604020202020204" pitchFamily="34" charset="0"/>
              <a:buChar char="•"/>
            </a:pPr>
            <a:r>
              <a:rPr lang="en-US" dirty="0"/>
              <a:t>5 wafers for in-depth NIEL studies</a:t>
            </a:r>
          </a:p>
          <a:p>
            <a:pPr marL="285750" indent="-285750">
              <a:buFont typeface="Arial" panose="020B0604020202020204" pitchFamily="34" charset="0"/>
              <a:buChar char="•"/>
            </a:pPr>
            <a:r>
              <a:rPr lang="en-US" b="1" dirty="0"/>
              <a:t>Status: </a:t>
            </a:r>
            <a:r>
              <a:rPr lang="en-US" dirty="0"/>
              <a:t>production finished in early 2025</a:t>
            </a:r>
          </a:p>
          <a:p>
            <a:pPr marL="742950" lvl="1" indent="-285750">
              <a:buFont typeface="Arial" panose="020B0604020202020204" pitchFamily="34" charset="0"/>
              <a:buChar char="•"/>
            </a:pPr>
            <a:r>
              <a:rPr lang="en-US" dirty="0"/>
              <a:t>Wafers at CERN for testing before distribution</a:t>
            </a:r>
            <a:endParaRPr lang="en-GB" dirty="0"/>
          </a:p>
        </p:txBody>
      </p:sp>
      <p:pic>
        <p:nvPicPr>
          <p:cNvPr id="10" name="Picture 9">
            <a:extLst>
              <a:ext uri="{FF2B5EF4-FFF2-40B4-BE49-F238E27FC236}">
                <a16:creationId xmlns:a16="http://schemas.microsoft.com/office/drawing/2014/main" id="{45FF06FE-62C6-BBE5-97E7-646B9D68A1A6}"/>
              </a:ext>
            </a:extLst>
          </p:cNvPr>
          <p:cNvPicPr>
            <a:picLocks noChangeAspect="1"/>
          </p:cNvPicPr>
          <p:nvPr/>
        </p:nvPicPr>
        <p:blipFill>
          <a:blip r:embed="rId3"/>
          <a:stretch>
            <a:fillRect/>
          </a:stretch>
        </p:blipFill>
        <p:spPr>
          <a:xfrm>
            <a:off x="8026787" y="3580136"/>
            <a:ext cx="973324" cy="983542"/>
          </a:xfrm>
          <a:prstGeom prst="rect">
            <a:avLst/>
          </a:prstGeom>
        </p:spPr>
      </p:pic>
      <p:pic>
        <p:nvPicPr>
          <p:cNvPr id="12" name="Picture 11">
            <a:extLst>
              <a:ext uri="{FF2B5EF4-FFF2-40B4-BE49-F238E27FC236}">
                <a16:creationId xmlns:a16="http://schemas.microsoft.com/office/drawing/2014/main" id="{2BCFDBBC-9CE5-7021-287B-AF8B5DCA8826}"/>
              </a:ext>
            </a:extLst>
          </p:cNvPr>
          <p:cNvPicPr>
            <a:picLocks noChangeAspect="1"/>
          </p:cNvPicPr>
          <p:nvPr/>
        </p:nvPicPr>
        <p:blipFill>
          <a:blip r:embed="rId4"/>
          <a:stretch>
            <a:fillRect/>
          </a:stretch>
        </p:blipFill>
        <p:spPr>
          <a:xfrm>
            <a:off x="3105984" y="251655"/>
            <a:ext cx="1217847" cy="702872"/>
          </a:xfrm>
          <a:prstGeom prst="rect">
            <a:avLst/>
          </a:prstGeom>
        </p:spPr>
      </p:pic>
      <p:pic>
        <p:nvPicPr>
          <p:cNvPr id="13" name="Picture 12">
            <a:extLst>
              <a:ext uri="{FF2B5EF4-FFF2-40B4-BE49-F238E27FC236}">
                <a16:creationId xmlns:a16="http://schemas.microsoft.com/office/drawing/2014/main" id="{3E21D848-3CA4-A142-4BAE-774B45D940F0}"/>
              </a:ext>
            </a:extLst>
          </p:cNvPr>
          <p:cNvPicPr>
            <a:picLocks noChangeAspect="1"/>
          </p:cNvPicPr>
          <p:nvPr/>
        </p:nvPicPr>
        <p:blipFill>
          <a:blip r:embed="rId5"/>
          <a:stretch>
            <a:fillRect/>
          </a:stretch>
        </p:blipFill>
        <p:spPr>
          <a:xfrm>
            <a:off x="4572000" y="430322"/>
            <a:ext cx="1223966" cy="393316"/>
          </a:xfrm>
          <a:prstGeom prst="rect">
            <a:avLst/>
          </a:prstGeom>
        </p:spPr>
      </p:pic>
      <p:pic>
        <p:nvPicPr>
          <p:cNvPr id="14" name="Picture 13">
            <a:extLst>
              <a:ext uri="{FF2B5EF4-FFF2-40B4-BE49-F238E27FC236}">
                <a16:creationId xmlns:a16="http://schemas.microsoft.com/office/drawing/2014/main" id="{80FC0FA4-6D07-F8A3-6DD3-F5648097E03F}"/>
              </a:ext>
            </a:extLst>
          </p:cNvPr>
          <p:cNvPicPr>
            <a:picLocks noChangeAspect="1"/>
          </p:cNvPicPr>
          <p:nvPr/>
        </p:nvPicPr>
        <p:blipFill>
          <a:blip r:embed="rId6"/>
          <a:stretch>
            <a:fillRect/>
          </a:stretch>
        </p:blipFill>
        <p:spPr>
          <a:xfrm>
            <a:off x="8026788" y="4927658"/>
            <a:ext cx="973323" cy="969174"/>
          </a:xfrm>
          <a:prstGeom prst="rect">
            <a:avLst/>
          </a:prstGeom>
        </p:spPr>
      </p:pic>
      <p:sp>
        <p:nvSpPr>
          <p:cNvPr id="15" name="TextBox 14">
            <a:extLst>
              <a:ext uri="{FF2B5EF4-FFF2-40B4-BE49-F238E27FC236}">
                <a16:creationId xmlns:a16="http://schemas.microsoft.com/office/drawing/2014/main" id="{EB79BFCA-2783-D782-CCBE-2A40F74DA867}"/>
              </a:ext>
            </a:extLst>
          </p:cNvPr>
          <p:cNvSpPr txBox="1"/>
          <p:nvPr/>
        </p:nvSpPr>
        <p:spPr>
          <a:xfrm>
            <a:off x="8025214" y="5839015"/>
            <a:ext cx="996876" cy="369332"/>
          </a:xfrm>
          <a:prstGeom prst="rect">
            <a:avLst/>
          </a:prstGeom>
          <a:noFill/>
        </p:spPr>
        <p:txBody>
          <a:bodyPr wrap="none" rtlCol="0">
            <a:spAutoFit/>
          </a:bodyPr>
          <a:lstStyle/>
          <a:p>
            <a:r>
              <a:rPr lang="en-US" dirty="0"/>
              <a:t>backside</a:t>
            </a:r>
            <a:endParaRPr lang="en-GB" dirty="0"/>
          </a:p>
        </p:txBody>
      </p:sp>
      <p:sp>
        <p:nvSpPr>
          <p:cNvPr id="16" name="TextBox 15">
            <a:extLst>
              <a:ext uri="{FF2B5EF4-FFF2-40B4-BE49-F238E27FC236}">
                <a16:creationId xmlns:a16="http://schemas.microsoft.com/office/drawing/2014/main" id="{7032059D-10EC-A896-7E4C-F55599151153}"/>
              </a:ext>
            </a:extLst>
          </p:cNvPr>
          <p:cNvSpPr txBox="1"/>
          <p:nvPr/>
        </p:nvSpPr>
        <p:spPr>
          <a:xfrm>
            <a:off x="7999713" y="4486474"/>
            <a:ext cx="1030026" cy="369332"/>
          </a:xfrm>
          <a:prstGeom prst="rect">
            <a:avLst/>
          </a:prstGeom>
          <a:noFill/>
        </p:spPr>
        <p:txBody>
          <a:bodyPr wrap="none" rtlCol="0">
            <a:spAutoFit/>
          </a:bodyPr>
          <a:lstStyle/>
          <a:p>
            <a:r>
              <a:rPr lang="en-US" dirty="0"/>
              <a:t>frontside</a:t>
            </a:r>
            <a:endParaRPr lang="en-GB" dirty="0"/>
          </a:p>
        </p:txBody>
      </p:sp>
    </p:spTree>
    <p:extLst>
      <p:ext uri="{BB962C8B-B14F-4D97-AF65-F5344CB8AC3E}">
        <p14:creationId xmlns:p14="http://schemas.microsoft.com/office/powerpoint/2010/main" val="1576077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76F25-C770-3459-658F-D44C3BE9531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D189C39-9E76-F2FD-8055-5767FF3C19CB}"/>
              </a:ext>
            </a:extLst>
          </p:cNvPr>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4" name="Date Placeholder 3">
            <a:extLst>
              <a:ext uri="{FF2B5EF4-FFF2-40B4-BE49-F238E27FC236}">
                <a16:creationId xmlns:a16="http://schemas.microsoft.com/office/drawing/2014/main" id="{2A42AF39-A43A-807B-1935-593FE5C503A5}"/>
              </a:ext>
            </a:extLst>
          </p:cNvPr>
          <p:cNvSpPr>
            <a:spLocks noGrp="1"/>
          </p:cNvSpPr>
          <p:nvPr>
            <p:ph type="dt" sz="half" idx="10"/>
          </p:nvPr>
        </p:nvSpPr>
        <p:spPr/>
        <p:txBody>
          <a:bodyPr/>
          <a:lstStyle/>
          <a:p>
            <a:r>
              <a:rPr lang="en-US"/>
              <a:t>5 May 2025</a:t>
            </a:r>
            <a:endParaRPr lang="en-GB" dirty="0"/>
          </a:p>
        </p:txBody>
      </p:sp>
      <p:sp>
        <p:nvSpPr>
          <p:cNvPr id="5" name="Slide Number Placeholder 4">
            <a:extLst>
              <a:ext uri="{FF2B5EF4-FFF2-40B4-BE49-F238E27FC236}">
                <a16:creationId xmlns:a16="http://schemas.microsoft.com/office/drawing/2014/main" id="{9F2EF881-32CB-79A2-32A5-69F23ADCFFF5}"/>
              </a:ext>
            </a:extLst>
          </p:cNvPr>
          <p:cNvSpPr>
            <a:spLocks noGrp="1"/>
          </p:cNvSpPr>
          <p:nvPr>
            <p:ph type="sldNum" sz="quarter" idx="12"/>
          </p:nvPr>
        </p:nvSpPr>
        <p:spPr/>
        <p:txBody>
          <a:bodyPr/>
          <a:lstStyle/>
          <a:p>
            <a:fld id="{FC4456CD-832E-41F2-9893-C7650CCC5376}" type="slidenum">
              <a:rPr lang="en-GB" smtClean="0"/>
              <a:t>7</a:t>
            </a:fld>
            <a:endParaRPr lang="en-GB"/>
          </a:p>
        </p:txBody>
      </p:sp>
      <p:sp>
        <p:nvSpPr>
          <p:cNvPr id="6" name="Title 5">
            <a:extLst>
              <a:ext uri="{FF2B5EF4-FFF2-40B4-BE49-F238E27FC236}">
                <a16:creationId xmlns:a16="http://schemas.microsoft.com/office/drawing/2014/main" id="{85DB24D4-B2F6-9AEE-E03B-F7191234AD0B}"/>
              </a:ext>
            </a:extLst>
          </p:cNvPr>
          <p:cNvSpPr>
            <a:spLocks noGrp="1"/>
          </p:cNvSpPr>
          <p:nvPr>
            <p:ph type="title"/>
          </p:nvPr>
        </p:nvSpPr>
        <p:spPr>
          <a:xfrm>
            <a:off x="6044135" y="105252"/>
            <a:ext cx="3727218" cy="969174"/>
          </a:xfrm>
        </p:spPr>
        <p:txBody>
          <a:bodyPr>
            <a:normAutofit fontScale="90000"/>
          </a:bodyPr>
          <a:lstStyle/>
          <a:p>
            <a:r>
              <a:rPr lang="en-GB" dirty="0"/>
              <a:t>Sensors for NIEL measurements</a:t>
            </a:r>
          </a:p>
        </p:txBody>
      </p:sp>
      <p:sp>
        <p:nvSpPr>
          <p:cNvPr id="7" name="Content Placeholder 1">
            <a:extLst>
              <a:ext uri="{FF2B5EF4-FFF2-40B4-BE49-F238E27FC236}">
                <a16:creationId xmlns:a16="http://schemas.microsoft.com/office/drawing/2014/main" id="{30E8A0D0-5CE1-9BB7-60F5-CC31E5B21C86}"/>
              </a:ext>
            </a:extLst>
          </p:cNvPr>
          <p:cNvSpPr>
            <a:spLocks noGrp="1"/>
          </p:cNvSpPr>
          <p:nvPr>
            <p:ph idx="1"/>
          </p:nvPr>
        </p:nvSpPr>
        <p:spPr>
          <a:xfrm>
            <a:off x="318052" y="1214408"/>
            <a:ext cx="8448261" cy="393316"/>
          </a:xfrm>
        </p:spPr>
        <p:txBody>
          <a:bodyPr>
            <a:normAutofit/>
          </a:bodyPr>
          <a:lstStyle/>
          <a:p>
            <a:r>
              <a:rPr lang="en-US" b="1" dirty="0"/>
              <a:t>Sensor characterization </a:t>
            </a:r>
            <a:endParaRPr lang="en-GB" dirty="0"/>
          </a:p>
          <a:p>
            <a:pPr lvl="1"/>
            <a:endParaRPr lang="en-GB" b="0" dirty="0"/>
          </a:p>
        </p:txBody>
      </p:sp>
      <p:sp>
        <p:nvSpPr>
          <p:cNvPr id="9" name="TextBox 8">
            <a:extLst>
              <a:ext uri="{FF2B5EF4-FFF2-40B4-BE49-F238E27FC236}">
                <a16:creationId xmlns:a16="http://schemas.microsoft.com/office/drawing/2014/main" id="{9A6F3B93-2DB7-25A1-A13C-3D3DABAEB590}"/>
              </a:ext>
            </a:extLst>
          </p:cNvPr>
          <p:cNvSpPr txBox="1"/>
          <p:nvPr/>
        </p:nvSpPr>
        <p:spPr>
          <a:xfrm>
            <a:off x="96388" y="4694120"/>
            <a:ext cx="4227443" cy="369332"/>
          </a:xfrm>
          <a:prstGeom prst="rect">
            <a:avLst/>
          </a:prstGeom>
          <a:noFill/>
        </p:spPr>
        <p:txBody>
          <a:bodyPr wrap="square" rtlCol="0">
            <a:spAutoFit/>
          </a:bodyPr>
          <a:lstStyle/>
          <a:p>
            <a:pPr marL="285750" indent="-285750">
              <a:buFont typeface="Arial" panose="020B0604020202020204" pitchFamily="34" charset="0"/>
              <a:buChar char="•"/>
            </a:pPr>
            <a:r>
              <a:rPr lang="en-US" dirty="0"/>
              <a:t>Foto of frontside of the wafer (150 mm)</a:t>
            </a:r>
          </a:p>
        </p:txBody>
      </p:sp>
      <p:pic>
        <p:nvPicPr>
          <p:cNvPr id="10" name="Picture 9">
            <a:extLst>
              <a:ext uri="{FF2B5EF4-FFF2-40B4-BE49-F238E27FC236}">
                <a16:creationId xmlns:a16="http://schemas.microsoft.com/office/drawing/2014/main" id="{0C296183-5641-FA03-90B6-686B8F3540C0}"/>
              </a:ext>
            </a:extLst>
          </p:cNvPr>
          <p:cNvPicPr>
            <a:picLocks noChangeAspect="1"/>
          </p:cNvPicPr>
          <p:nvPr/>
        </p:nvPicPr>
        <p:blipFill>
          <a:blip r:embed="rId2"/>
          <a:stretch>
            <a:fillRect/>
          </a:stretch>
        </p:blipFill>
        <p:spPr>
          <a:xfrm>
            <a:off x="616512" y="5101726"/>
            <a:ext cx="973324" cy="983542"/>
          </a:xfrm>
          <a:prstGeom prst="rect">
            <a:avLst/>
          </a:prstGeom>
        </p:spPr>
      </p:pic>
      <p:pic>
        <p:nvPicPr>
          <p:cNvPr id="12" name="Picture 11">
            <a:extLst>
              <a:ext uri="{FF2B5EF4-FFF2-40B4-BE49-F238E27FC236}">
                <a16:creationId xmlns:a16="http://schemas.microsoft.com/office/drawing/2014/main" id="{420969CB-287A-F8B1-6239-57CB971FB2B7}"/>
              </a:ext>
            </a:extLst>
          </p:cNvPr>
          <p:cNvPicPr>
            <a:picLocks noChangeAspect="1"/>
          </p:cNvPicPr>
          <p:nvPr/>
        </p:nvPicPr>
        <p:blipFill>
          <a:blip r:embed="rId3"/>
          <a:stretch>
            <a:fillRect/>
          </a:stretch>
        </p:blipFill>
        <p:spPr>
          <a:xfrm>
            <a:off x="3105984" y="251655"/>
            <a:ext cx="1217847" cy="702872"/>
          </a:xfrm>
          <a:prstGeom prst="rect">
            <a:avLst/>
          </a:prstGeom>
        </p:spPr>
      </p:pic>
      <p:pic>
        <p:nvPicPr>
          <p:cNvPr id="13" name="Picture 12">
            <a:extLst>
              <a:ext uri="{FF2B5EF4-FFF2-40B4-BE49-F238E27FC236}">
                <a16:creationId xmlns:a16="http://schemas.microsoft.com/office/drawing/2014/main" id="{5345C068-3724-045C-B098-96F30964B9D7}"/>
              </a:ext>
            </a:extLst>
          </p:cNvPr>
          <p:cNvPicPr>
            <a:picLocks noChangeAspect="1"/>
          </p:cNvPicPr>
          <p:nvPr/>
        </p:nvPicPr>
        <p:blipFill>
          <a:blip r:embed="rId4"/>
          <a:stretch>
            <a:fillRect/>
          </a:stretch>
        </p:blipFill>
        <p:spPr>
          <a:xfrm>
            <a:off x="4572000" y="430322"/>
            <a:ext cx="1223966" cy="393316"/>
          </a:xfrm>
          <a:prstGeom prst="rect">
            <a:avLst/>
          </a:prstGeom>
        </p:spPr>
      </p:pic>
      <p:pic>
        <p:nvPicPr>
          <p:cNvPr id="14" name="Picture 13">
            <a:extLst>
              <a:ext uri="{FF2B5EF4-FFF2-40B4-BE49-F238E27FC236}">
                <a16:creationId xmlns:a16="http://schemas.microsoft.com/office/drawing/2014/main" id="{362DC2CC-32B5-86C0-AC9F-C96563C1471B}"/>
              </a:ext>
            </a:extLst>
          </p:cNvPr>
          <p:cNvPicPr>
            <a:picLocks noChangeAspect="1"/>
          </p:cNvPicPr>
          <p:nvPr/>
        </p:nvPicPr>
        <p:blipFill>
          <a:blip r:embed="rId5"/>
          <a:stretch>
            <a:fillRect/>
          </a:stretch>
        </p:blipFill>
        <p:spPr>
          <a:xfrm>
            <a:off x="1996602" y="5101726"/>
            <a:ext cx="987753" cy="983542"/>
          </a:xfrm>
          <a:prstGeom prst="rect">
            <a:avLst/>
          </a:prstGeom>
        </p:spPr>
      </p:pic>
      <p:sp>
        <p:nvSpPr>
          <p:cNvPr id="15" name="TextBox 14">
            <a:extLst>
              <a:ext uri="{FF2B5EF4-FFF2-40B4-BE49-F238E27FC236}">
                <a16:creationId xmlns:a16="http://schemas.microsoft.com/office/drawing/2014/main" id="{AF1B4B3C-AB40-C506-8096-4CABC35473F9}"/>
              </a:ext>
            </a:extLst>
          </p:cNvPr>
          <p:cNvSpPr txBox="1"/>
          <p:nvPr/>
        </p:nvSpPr>
        <p:spPr>
          <a:xfrm>
            <a:off x="2024304" y="6055280"/>
            <a:ext cx="996876" cy="369332"/>
          </a:xfrm>
          <a:prstGeom prst="rect">
            <a:avLst/>
          </a:prstGeom>
          <a:noFill/>
        </p:spPr>
        <p:txBody>
          <a:bodyPr wrap="none" rtlCol="0">
            <a:spAutoFit/>
          </a:bodyPr>
          <a:lstStyle/>
          <a:p>
            <a:r>
              <a:rPr lang="en-US" dirty="0"/>
              <a:t>backside</a:t>
            </a:r>
            <a:endParaRPr lang="en-GB" dirty="0"/>
          </a:p>
        </p:txBody>
      </p:sp>
      <p:sp>
        <p:nvSpPr>
          <p:cNvPr id="16" name="TextBox 15">
            <a:extLst>
              <a:ext uri="{FF2B5EF4-FFF2-40B4-BE49-F238E27FC236}">
                <a16:creationId xmlns:a16="http://schemas.microsoft.com/office/drawing/2014/main" id="{6B05E010-7120-91D5-7942-F20D7B17B1D9}"/>
              </a:ext>
            </a:extLst>
          </p:cNvPr>
          <p:cNvSpPr txBox="1"/>
          <p:nvPr/>
        </p:nvSpPr>
        <p:spPr>
          <a:xfrm>
            <a:off x="587512" y="6015736"/>
            <a:ext cx="1030026" cy="369332"/>
          </a:xfrm>
          <a:prstGeom prst="rect">
            <a:avLst/>
          </a:prstGeom>
          <a:noFill/>
        </p:spPr>
        <p:txBody>
          <a:bodyPr wrap="none" rtlCol="0">
            <a:spAutoFit/>
          </a:bodyPr>
          <a:lstStyle/>
          <a:p>
            <a:r>
              <a:rPr lang="en-US" dirty="0"/>
              <a:t>frontside</a:t>
            </a:r>
            <a:endParaRPr lang="en-GB" dirty="0"/>
          </a:p>
        </p:txBody>
      </p:sp>
      <p:pic>
        <p:nvPicPr>
          <p:cNvPr id="2" name="Picture 1">
            <a:extLst>
              <a:ext uri="{FF2B5EF4-FFF2-40B4-BE49-F238E27FC236}">
                <a16:creationId xmlns:a16="http://schemas.microsoft.com/office/drawing/2014/main" id="{96C8A6A4-2F1C-5B60-F862-A86EB0242F84}"/>
              </a:ext>
            </a:extLst>
          </p:cNvPr>
          <p:cNvPicPr>
            <a:picLocks noChangeAspect="1"/>
          </p:cNvPicPr>
          <p:nvPr/>
        </p:nvPicPr>
        <p:blipFill>
          <a:blip r:embed="rId6"/>
          <a:stretch>
            <a:fillRect/>
          </a:stretch>
        </p:blipFill>
        <p:spPr>
          <a:xfrm>
            <a:off x="524819" y="1565568"/>
            <a:ext cx="3190088" cy="3020306"/>
          </a:xfrm>
          <a:prstGeom prst="rect">
            <a:avLst/>
          </a:prstGeom>
        </p:spPr>
      </p:pic>
      <p:pic>
        <p:nvPicPr>
          <p:cNvPr id="11" name="Picture 10">
            <a:extLst>
              <a:ext uri="{FF2B5EF4-FFF2-40B4-BE49-F238E27FC236}">
                <a16:creationId xmlns:a16="http://schemas.microsoft.com/office/drawing/2014/main" id="{0647A2D7-2F86-0393-9D2F-4A10F9B40C64}"/>
              </a:ext>
            </a:extLst>
          </p:cNvPr>
          <p:cNvPicPr>
            <a:picLocks noChangeAspect="1"/>
          </p:cNvPicPr>
          <p:nvPr/>
        </p:nvPicPr>
        <p:blipFill rotWithShape="1">
          <a:blip r:embed="rId7"/>
          <a:srcRect b="2276"/>
          <a:stretch/>
        </p:blipFill>
        <p:spPr bwMode="auto">
          <a:xfrm>
            <a:off x="4988320" y="3211794"/>
            <a:ext cx="2803959" cy="2276894"/>
          </a:xfrm>
          <a:prstGeom prst="rect">
            <a:avLst/>
          </a:prstGeom>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D4C69911-84D1-6839-4C3F-6356F1CC89E6}"/>
              </a:ext>
            </a:extLst>
          </p:cNvPr>
          <p:cNvPicPr>
            <a:picLocks noChangeAspect="1"/>
          </p:cNvPicPr>
          <p:nvPr/>
        </p:nvPicPr>
        <p:blipFill>
          <a:blip r:embed="rId8"/>
          <a:stretch>
            <a:fillRect/>
          </a:stretch>
        </p:blipFill>
        <p:spPr>
          <a:xfrm>
            <a:off x="5104423" y="1214408"/>
            <a:ext cx="2687856" cy="1987719"/>
          </a:xfrm>
          <a:prstGeom prst="rect">
            <a:avLst/>
          </a:prstGeom>
        </p:spPr>
      </p:pic>
      <p:sp>
        <p:nvSpPr>
          <p:cNvPr id="18" name="TextBox 17">
            <a:extLst>
              <a:ext uri="{FF2B5EF4-FFF2-40B4-BE49-F238E27FC236}">
                <a16:creationId xmlns:a16="http://schemas.microsoft.com/office/drawing/2014/main" id="{750C4A6F-7ED5-398D-AB23-0DD4B27B79A9}"/>
              </a:ext>
            </a:extLst>
          </p:cNvPr>
          <p:cNvSpPr txBox="1"/>
          <p:nvPr/>
        </p:nvSpPr>
        <p:spPr>
          <a:xfrm>
            <a:off x="3956918" y="5579783"/>
            <a:ext cx="5269757" cy="646331"/>
          </a:xfrm>
          <a:prstGeom prst="rect">
            <a:avLst/>
          </a:prstGeom>
          <a:noFill/>
        </p:spPr>
        <p:txBody>
          <a:bodyPr wrap="square" rtlCol="0">
            <a:spAutoFit/>
          </a:bodyPr>
          <a:lstStyle/>
          <a:p>
            <a:pPr marL="285750" indent="-285750">
              <a:buFont typeface="Arial" panose="020B0604020202020204" pitchFamily="34" charset="0"/>
              <a:buChar char="•"/>
            </a:pPr>
            <a:r>
              <a:rPr lang="en-US" dirty="0"/>
              <a:t>Leakage current as measured on wafer 4 at CNM</a:t>
            </a:r>
          </a:p>
          <a:p>
            <a:pPr marL="742950" lvl="1" indent="-285750">
              <a:buFont typeface="Arial" panose="020B0604020202020204" pitchFamily="34" charset="0"/>
              <a:buChar char="•"/>
            </a:pPr>
            <a:r>
              <a:rPr lang="en-US" dirty="0"/>
              <a:t>rather high leakage for pin sensors</a:t>
            </a:r>
          </a:p>
        </p:txBody>
      </p:sp>
      <p:sp>
        <p:nvSpPr>
          <p:cNvPr id="8" name="TextBox 7">
            <a:extLst>
              <a:ext uri="{FF2B5EF4-FFF2-40B4-BE49-F238E27FC236}">
                <a16:creationId xmlns:a16="http://schemas.microsoft.com/office/drawing/2014/main" id="{063056A2-80C2-DB7F-AA11-899C63329DE5}"/>
              </a:ext>
            </a:extLst>
          </p:cNvPr>
          <p:cNvSpPr txBox="1"/>
          <p:nvPr/>
        </p:nvSpPr>
        <p:spPr>
          <a:xfrm>
            <a:off x="7719392" y="4077894"/>
            <a:ext cx="1256691" cy="369332"/>
          </a:xfrm>
          <a:prstGeom prst="rect">
            <a:avLst/>
          </a:prstGeom>
          <a:noFill/>
        </p:spPr>
        <p:txBody>
          <a:bodyPr wrap="none" rtlCol="0">
            <a:spAutoFit/>
          </a:bodyPr>
          <a:lstStyle/>
          <a:p>
            <a:r>
              <a:rPr lang="en-US" dirty="0"/>
              <a:t>Yield ≈ 90%</a:t>
            </a:r>
            <a:endParaRPr lang="en-GB" dirty="0"/>
          </a:p>
        </p:txBody>
      </p:sp>
    </p:spTree>
    <p:extLst>
      <p:ext uri="{BB962C8B-B14F-4D97-AF65-F5344CB8AC3E}">
        <p14:creationId xmlns:p14="http://schemas.microsoft.com/office/powerpoint/2010/main" val="410976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7A688-962F-ED17-5C40-18669FD0280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1CA94E6-2B2A-441F-9B69-A7132D51EEC2}"/>
              </a:ext>
            </a:extLst>
          </p:cNvPr>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4" name="Date Placeholder 3">
            <a:extLst>
              <a:ext uri="{FF2B5EF4-FFF2-40B4-BE49-F238E27FC236}">
                <a16:creationId xmlns:a16="http://schemas.microsoft.com/office/drawing/2014/main" id="{877CDA4D-E933-5DD0-41BD-DAB4584A83CB}"/>
              </a:ext>
            </a:extLst>
          </p:cNvPr>
          <p:cNvSpPr>
            <a:spLocks noGrp="1"/>
          </p:cNvSpPr>
          <p:nvPr>
            <p:ph type="dt" sz="half" idx="10"/>
          </p:nvPr>
        </p:nvSpPr>
        <p:spPr/>
        <p:txBody>
          <a:bodyPr/>
          <a:lstStyle/>
          <a:p>
            <a:r>
              <a:rPr lang="en-US"/>
              <a:t>5 May 2025</a:t>
            </a:r>
            <a:endParaRPr lang="en-GB" dirty="0"/>
          </a:p>
        </p:txBody>
      </p:sp>
      <p:sp>
        <p:nvSpPr>
          <p:cNvPr id="5" name="Slide Number Placeholder 4">
            <a:extLst>
              <a:ext uri="{FF2B5EF4-FFF2-40B4-BE49-F238E27FC236}">
                <a16:creationId xmlns:a16="http://schemas.microsoft.com/office/drawing/2014/main" id="{B78C8CB1-D430-B8C6-C099-B61CC391E6B0}"/>
              </a:ext>
            </a:extLst>
          </p:cNvPr>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a:extLst>
              <a:ext uri="{FF2B5EF4-FFF2-40B4-BE49-F238E27FC236}">
                <a16:creationId xmlns:a16="http://schemas.microsoft.com/office/drawing/2014/main" id="{7C15E80F-CCEF-91D8-C631-339477692C56}"/>
              </a:ext>
            </a:extLst>
          </p:cNvPr>
          <p:cNvSpPr>
            <a:spLocks noGrp="1"/>
          </p:cNvSpPr>
          <p:nvPr>
            <p:ph type="title"/>
          </p:nvPr>
        </p:nvSpPr>
        <p:spPr>
          <a:xfrm>
            <a:off x="6044135" y="105252"/>
            <a:ext cx="3727218" cy="969174"/>
          </a:xfrm>
        </p:spPr>
        <p:txBody>
          <a:bodyPr>
            <a:normAutofit fontScale="90000"/>
          </a:bodyPr>
          <a:lstStyle/>
          <a:p>
            <a:r>
              <a:rPr lang="en-GB" dirty="0"/>
              <a:t>Sensors for NIEL measurements</a:t>
            </a:r>
          </a:p>
        </p:txBody>
      </p:sp>
      <p:sp>
        <p:nvSpPr>
          <p:cNvPr id="7" name="Content Placeholder 1">
            <a:extLst>
              <a:ext uri="{FF2B5EF4-FFF2-40B4-BE49-F238E27FC236}">
                <a16:creationId xmlns:a16="http://schemas.microsoft.com/office/drawing/2014/main" id="{EC6A9159-B390-B874-FD6A-F321B978CA97}"/>
              </a:ext>
            </a:extLst>
          </p:cNvPr>
          <p:cNvSpPr>
            <a:spLocks noGrp="1"/>
          </p:cNvSpPr>
          <p:nvPr>
            <p:ph idx="1"/>
          </p:nvPr>
        </p:nvSpPr>
        <p:spPr>
          <a:xfrm>
            <a:off x="318052" y="1214408"/>
            <a:ext cx="8448261" cy="393316"/>
          </a:xfrm>
        </p:spPr>
        <p:txBody>
          <a:bodyPr>
            <a:normAutofit/>
          </a:bodyPr>
          <a:lstStyle/>
          <a:p>
            <a:r>
              <a:rPr lang="en-US" b="1" dirty="0"/>
              <a:t>Sensor characterization </a:t>
            </a:r>
            <a:endParaRPr lang="en-GB" dirty="0"/>
          </a:p>
          <a:p>
            <a:pPr lvl="1"/>
            <a:endParaRPr lang="en-GB" b="0" dirty="0"/>
          </a:p>
        </p:txBody>
      </p:sp>
      <p:sp>
        <p:nvSpPr>
          <p:cNvPr id="9" name="TextBox 8">
            <a:extLst>
              <a:ext uri="{FF2B5EF4-FFF2-40B4-BE49-F238E27FC236}">
                <a16:creationId xmlns:a16="http://schemas.microsoft.com/office/drawing/2014/main" id="{E4424599-8B86-8E2E-9E22-435E48B0BCC6}"/>
              </a:ext>
            </a:extLst>
          </p:cNvPr>
          <p:cNvSpPr txBox="1"/>
          <p:nvPr/>
        </p:nvSpPr>
        <p:spPr>
          <a:xfrm>
            <a:off x="96388" y="4694120"/>
            <a:ext cx="4227443" cy="369332"/>
          </a:xfrm>
          <a:prstGeom prst="rect">
            <a:avLst/>
          </a:prstGeom>
          <a:noFill/>
        </p:spPr>
        <p:txBody>
          <a:bodyPr wrap="square" rtlCol="0">
            <a:spAutoFit/>
          </a:bodyPr>
          <a:lstStyle/>
          <a:p>
            <a:pPr marL="285750" indent="-285750">
              <a:buFont typeface="Arial" panose="020B0604020202020204" pitchFamily="34" charset="0"/>
              <a:buChar char="•"/>
            </a:pPr>
            <a:r>
              <a:rPr lang="en-US" dirty="0"/>
              <a:t>Foto of frontside of the wafer (150 mm)</a:t>
            </a:r>
          </a:p>
        </p:txBody>
      </p:sp>
      <p:pic>
        <p:nvPicPr>
          <p:cNvPr id="10" name="Picture 9">
            <a:extLst>
              <a:ext uri="{FF2B5EF4-FFF2-40B4-BE49-F238E27FC236}">
                <a16:creationId xmlns:a16="http://schemas.microsoft.com/office/drawing/2014/main" id="{43B620D0-7C92-1563-EA77-6B340FE9B089}"/>
              </a:ext>
            </a:extLst>
          </p:cNvPr>
          <p:cNvPicPr>
            <a:picLocks noChangeAspect="1"/>
          </p:cNvPicPr>
          <p:nvPr/>
        </p:nvPicPr>
        <p:blipFill>
          <a:blip r:embed="rId2"/>
          <a:stretch>
            <a:fillRect/>
          </a:stretch>
        </p:blipFill>
        <p:spPr>
          <a:xfrm>
            <a:off x="616512" y="5101726"/>
            <a:ext cx="973324" cy="983542"/>
          </a:xfrm>
          <a:prstGeom prst="rect">
            <a:avLst/>
          </a:prstGeom>
        </p:spPr>
      </p:pic>
      <p:pic>
        <p:nvPicPr>
          <p:cNvPr id="12" name="Picture 11">
            <a:extLst>
              <a:ext uri="{FF2B5EF4-FFF2-40B4-BE49-F238E27FC236}">
                <a16:creationId xmlns:a16="http://schemas.microsoft.com/office/drawing/2014/main" id="{80E95D00-8156-3B1E-2A41-B0533EA24452}"/>
              </a:ext>
            </a:extLst>
          </p:cNvPr>
          <p:cNvPicPr>
            <a:picLocks noChangeAspect="1"/>
          </p:cNvPicPr>
          <p:nvPr/>
        </p:nvPicPr>
        <p:blipFill>
          <a:blip r:embed="rId3"/>
          <a:stretch>
            <a:fillRect/>
          </a:stretch>
        </p:blipFill>
        <p:spPr>
          <a:xfrm>
            <a:off x="3105984" y="251655"/>
            <a:ext cx="1217847" cy="702872"/>
          </a:xfrm>
          <a:prstGeom prst="rect">
            <a:avLst/>
          </a:prstGeom>
        </p:spPr>
      </p:pic>
      <p:pic>
        <p:nvPicPr>
          <p:cNvPr id="13" name="Picture 12">
            <a:extLst>
              <a:ext uri="{FF2B5EF4-FFF2-40B4-BE49-F238E27FC236}">
                <a16:creationId xmlns:a16="http://schemas.microsoft.com/office/drawing/2014/main" id="{92A9A510-60D8-40B9-66A4-6F9E2F1B1598}"/>
              </a:ext>
            </a:extLst>
          </p:cNvPr>
          <p:cNvPicPr>
            <a:picLocks noChangeAspect="1"/>
          </p:cNvPicPr>
          <p:nvPr/>
        </p:nvPicPr>
        <p:blipFill>
          <a:blip r:embed="rId4"/>
          <a:stretch>
            <a:fillRect/>
          </a:stretch>
        </p:blipFill>
        <p:spPr>
          <a:xfrm>
            <a:off x="4572000" y="430322"/>
            <a:ext cx="1223966" cy="393316"/>
          </a:xfrm>
          <a:prstGeom prst="rect">
            <a:avLst/>
          </a:prstGeom>
        </p:spPr>
      </p:pic>
      <p:pic>
        <p:nvPicPr>
          <p:cNvPr id="14" name="Picture 13">
            <a:extLst>
              <a:ext uri="{FF2B5EF4-FFF2-40B4-BE49-F238E27FC236}">
                <a16:creationId xmlns:a16="http://schemas.microsoft.com/office/drawing/2014/main" id="{F05C96B2-E214-2FC4-B0FB-374896AF5091}"/>
              </a:ext>
            </a:extLst>
          </p:cNvPr>
          <p:cNvPicPr>
            <a:picLocks noChangeAspect="1"/>
          </p:cNvPicPr>
          <p:nvPr/>
        </p:nvPicPr>
        <p:blipFill>
          <a:blip r:embed="rId5"/>
          <a:stretch>
            <a:fillRect/>
          </a:stretch>
        </p:blipFill>
        <p:spPr>
          <a:xfrm>
            <a:off x="1996602" y="5101726"/>
            <a:ext cx="987753" cy="983542"/>
          </a:xfrm>
          <a:prstGeom prst="rect">
            <a:avLst/>
          </a:prstGeom>
        </p:spPr>
      </p:pic>
      <p:sp>
        <p:nvSpPr>
          <p:cNvPr id="15" name="TextBox 14">
            <a:extLst>
              <a:ext uri="{FF2B5EF4-FFF2-40B4-BE49-F238E27FC236}">
                <a16:creationId xmlns:a16="http://schemas.microsoft.com/office/drawing/2014/main" id="{A37688A7-5B86-119E-48EE-3F23E1FD874C}"/>
              </a:ext>
            </a:extLst>
          </p:cNvPr>
          <p:cNvSpPr txBox="1"/>
          <p:nvPr/>
        </p:nvSpPr>
        <p:spPr>
          <a:xfrm>
            <a:off x="2024304" y="6055280"/>
            <a:ext cx="996876" cy="369332"/>
          </a:xfrm>
          <a:prstGeom prst="rect">
            <a:avLst/>
          </a:prstGeom>
          <a:noFill/>
        </p:spPr>
        <p:txBody>
          <a:bodyPr wrap="none" rtlCol="0">
            <a:spAutoFit/>
          </a:bodyPr>
          <a:lstStyle/>
          <a:p>
            <a:r>
              <a:rPr lang="en-US" dirty="0"/>
              <a:t>backside</a:t>
            </a:r>
            <a:endParaRPr lang="en-GB" dirty="0"/>
          </a:p>
        </p:txBody>
      </p:sp>
      <p:sp>
        <p:nvSpPr>
          <p:cNvPr id="16" name="TextBox 15">
            <a:extLst>
              <a:ext uri="{FF2B5EF4-FFF2-40B4-BE49-F238E27FC236}">
                <a16:creationId xmlns:a16="http://schemas.microsoft.com/office/drawing/2014/main" id="{62F88FCA-67FF-D063-DA1F-80E57964976C}"/>
              </a:ext>
            </a:extLst>
          </p:cNvPr>
          <p:cNvSpPr txBox="1"/>
          <p:nvPr/>
        </p:nvSpPr>
        <p:spPr>
          <a:xfrm>
            <a:off x="587512" y="6015736"/>
            <a:ext cx="1030026" cy="369332"/>
          </a:xfrm>
          <a:prstGeom prst="rect">
            <a:avLst/>
          </a:prstGeom>
          <a:noFill/>
        </p:spPr>
        <p:txBody>
          <a:bodyPr wrap="none" rtlCol="0">
            <a:spAutoFit/>
          </a:bodyPr>
          <a:lstStyle/>
          <a:p>
            <a:r>
              <a:rPr lang="en-US" dirty="0"/>
              <a:t>frontside</a:t>
            </a:r>
            <a:endParaRPr lang="en-GB" dirty="0"/>
          </a:p>
        </p:txBody>
      </p:sp>
      <p:pic>
        <p:nvPicPr>
          <p:cNvPr id="2" name="Picture 1">
            <a:extLst>
              <a:ext uri="{FF2B5EF4-FFF2-40B4-BE49-F238E27FC236}">
                <a16:creationId xmlns:a16="http://schemas.microsoft.com/office/drawing/2014/main" id="{D4ADD64F-7DCC-BB37-942E-873F449A81F6}"/>
              </a:ext>
            </a:extLst>
          </p:cNvPr>
          <p:cNvPicPr>
            <a:picLocks noChangeAspect="1"/>
          </p:cNvPicPr>
          <p:nvPr/>
        </p:nvPicPr>
        <p:blipFill>
          <a:blip r:embed="rId6"/>
          <a:stretch>
            <a:fillRect/>
          </a:stretch>
        </p:blipFill>
        <p:spPr>
          <a:xfrm>
            <a:off x="524819" y="1565568"/>
            <a:ext cx="3190088" cy="3020306"/>
          </a:xfrm>
          <a:prstGeom prst="rect">
            <a:avLst/>
          </a:prstGeom>
        </p:spPr>
      </p:pic>
      <p:pic>
        <p:nvPicPr>
          <p:cNvPr id="17" name="Picture 16">
            <a:extLst>
              <a:ext uri="{FF2B5EF4-FFF2-40B4-BE49-F238E27FC236}">
                <a16:creationId xmlns:a16="http://schemas.microsoft.com/office/drawing/2014/main" id="{7CE9EEE6-4374-9031-D785-727C656DFB79}"/>
              </a:ext>
            </a:extLst>
          </p:cNvPr>
          <p:cNvPicPr>
            <a:picLocks noChangeAspect="1"/>
          </p:cNvPicPr>
          <p:nvPr/>
        </p:nvPicPr>
        <p:blipFill>
          <a:blip r:embed="rId7"/>
          <a:stretch>
            <a:fillRect/>
          </a:stretch>
        </p:blipFill>
        <p:spPr>
          <a:xfrm>
            <a:off x="4653599" y="1277786"/>
            <a:ext cx="2442942" cy="1806601"/>
          </a:xfrm>
          <a:prstGeom prst="rect">
            <a:avLst/>
          </a:prstGeom>
        </p:spPr>
      </p:pic>
      <p:sp>
        <p:nvSpPr>
          <p:cNvPr id="18" name="TextBox 17">
            <a:extLst>
              <a:ext uri="{FF2B5EF4-FFF2-40B4-BE49-F238E27FC236}">
                <a16:creationId xmlns:a16="http://schemas.microsoft.com/office/drawing/2014/main" id="{A57BC9C2-50EF-B433-7ECF-1D8804DB6060}"/>
              </a:ext>
            </a:extLst>
          </p:cNvPr>
          <p:cNvSpPr txBox="1"/>
          <p:nvPr/>
        </p:nvSpPr>
        <p:spPr>
          <a:xfrm>
            <a:off x="7015668" y="1793011"/>
            <a:ext cx="1784152"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Leakage current as measured on wafer 4 at CNM</a:t>
            </a:r>
          </a:p>
        </p:txBody>
      </p:sp>
      <p:pic>
        <p:nvPicPr>
          <p:cNvPr id="19" name="Picture 18">
            <a:extLst>
              <a:ext uri="{FF2B5EF4-FFF2-40B4-BE49-F238E27FC236}">
                <a16:creationId xmlns:a16="http://schemas.microsoft.com/office/drawing/2014/main" id="{FB23FFE2-76C6-72DB-2D2E-76026AF192BD}"/>
              </a:ext>
            </a:extLst>
          </p:cNvPr>
          <p:cNvPicPr>
            <a:picLocks noChangeAspect="1"/>
          </p:cNvPicPr>
          <p:nvPr/>
        </p:nvPicPr>
        <p:blipFill>
          <a:blip r:embed="rId8"/>
          <a:stretch>
            <a:fillRect/>
          </a:stretch>
        </p:blipFill>
        <p:spPr>
          <a:xfrm>
            <a:off x="4474043" y="3147764"/>
            <a:ext cx="4145138" cy="2361177"/>
          </a:xfrm>
          <a:prstGeom prst="rect">
            <a:avLst/>
          </a:prstGeom>
        </p:spPr>
      </p:pic>
      <p:sp>
        <p:nvSpPr>
          <p:cNvPr id="20" name="TextBox 19">
            <a:extLst>
              <a:ext uri="{FF2B5EF4-FFF2-40B4-BE49-F238E27FC236}">
                <a16:creationId xmlns:a16="http://schemas.microsoft.com/office/drawing/2014/main" id="{87D753F3-0E0A-8DBB-5668-0A2AC4ECECA2}"/>
              </a:ext>
            </a:extLst>
          </p:cNvPr>
          <p:cNvSpPr txBox="1"/>
          <p:nvPr/>
        </p:nvSpPr>
        <p:spPr>
          <a:xfrm>
            <a:off x="4329045" y="5492516"/>
            <a:ext cx="4735441"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Measurement after dicing at CERN shows lower current when guard ring connected to ground</a:t>
            </a:r>
          </a:p>
          <a:p>
            <a:pPr marL="285750" indent="-285750">
              <a:buFont typeface="Arial" panose="020B0604020202020204" pitchFamily="34" charset="0"/>
              <a:buChar char="•"/>
            </a:pPr>
            <a:r>
              <a:rPr lang="en-US" sz="1400" dirty="0"/>
              <a:t>Sensors can be used as dosimeters (NIEL measurement)</a:t>
            </a:r>
          </a:p>
        </p:txBody>
      </p:sp>
    </p:spTree>
    <p:extLst>
      <p:ext uri="{BB962C8B-B14F-4D97-AF65-F5344CB8AC3E}">
        <p14:creationId xmlns:p14="http://schemas.microsoft.com/office/powerpoint/2010/main" val="2812675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M.Moll - Task 4.3 - Dosimetry -- AIDAinnova Final Annual Meeting 5-8 May 2025 FZU Prague</a:t>
            </a:r>
            <a:endParaRPr lang="en-GB" dirty="0"/>
          </a:p>
        </p:txBody>
      </p:sp>
      <p:sp>
        <p:nvSpPr>
          <p:cNvPr id="6" name="Date Placeholder 5"/>
          <p:cNvSpPr>
            <a:spLocks noGrp="1"/>
          </p:cNvSpPr>
          <p:nvPr>
            <p:ph type="dt" sz="half" idx="10"/>
          </p:nvPr>
        </p:nvSpPr>
        <p:spPr>
          <a:xfrm>
            <a:off x="236913" y="6424612"/>
            <a:ext cx="973819" cy="365125"/>
          </a:xfrm>
        </p:spPr>
        <p:txBody>
          <a:bodyPr anchor="ctr"/>
          <a:lstStyle/>
          <a:p>
            <a:r>
              <a:rPr lang="en-US" sz="1100"/>
              <a:t>5 May 2025</a:t>
            </a:r>
            <a:endParaRPr lang="en-GB" sz="1400" dirty="0"/>
          </a:p>
        </p:txBody>
      </p:sp>
      <p:sp>
        <p:nvSpPr>
          <p:cNvPr id="7" name="Title 4">
            <a:extLst>
              <a:ext uri="{FF2B5EF4-FFF2-40B4-BE49-F238E27FC236}">
                <a16:creationId xmlns:a16="http://schemas.microsoft.com/office/drawing/2014/main" id="{E644546D-4065-4612-AD97-65B8C13300BE}"/>
              </a:ext>
            </a:extLst>
          </p:cNvPr>
          <p:cNvSpPr>
            <a:spLocks noGrp="1"/>
          </p:cNvSpPr>
          <p:nvPr>
            <p:ph type="title"/>
          </p:nvPr>
        </p:nvSpPr>
        <p:spPr>
          <a:xfrm>
            <a:off x="5278581" y="116377"/>
            <a:ext cx="3760469" cy="960861"/>
          </a:xfrm>
        </p:spPr>
        <p:txBody>
          <a:bodyPr>
            <a:normAutofit/>
          </a:bodyPr>
          <a:lstStyle/>
          <a:p>
            <a:r>
              <a:rPr lang="en-US" sz="4400" dirty="0"/>
              <a:t>Conclusion</a:t>
            </a:r>
            <a:endParaRPr lang="en-GB" sz="4400" dirty="0"/>
          </a:p>
        </p:txBody>
      </p:sp>
      <p:sp>
        <p:nvSpPr>
          <p:cNvPr id="24" name="Content Placeholder 1">
            <a:extLst>
              <a:ext uri="{FF2B5EF4-FFF2-40B4-BE49-F238E27FC236}">
                <a16:creationId xmlns:a16="http://schemas.microsoft.com/office/drawing/2014/main" id="{52402989-7EBA-4031-A06C-29452207FF1F}"/>
              </a:ext>
            </a:extLst>
          </p:cNvPr>
          <p:cNvSpPr txBox="1">
            <a:spLocks/>
          </p:cNvSpPr>
          <p:nvPr/>
        </p:nvSpPr>
        <p:spPr>
          <a:xfrm>
            <a:off x="236914" y="1290181"/>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sp>
        <p:nvSpPr>
          <p:cNvPr id="13" name="Content Placeholder 1">
            <a:extLst>
              <a:ext uri="{FF2B5EF4-FFF2-40B4-BE49-F238E27FC236}">
                <a16:creationId xmlns:a16="http://schemas.microsoft.com/office/drawing/2014/main" id="{EEBD8627-4195-4BBF-9653-B7D3758F82BB}"/>
              </a:ext>
            </a:extLst>
          </p:cNvPr>
          <p:cNvSpPr txBox="1">
            <a:spLocks/>
          </p:cNvSpPr>
          <p:nvPr/>
        </p:nvSpPr>
        <p:spPr>
          <a:xfrm>
            <a:off x="373033" y="1324312"/>
            <a:ext cx="8666018" cy="48867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sz="2400" dirty="0"/>
          </a:p>
          <a:p>
            <a:endParaRPr lang="en-US" sz="2400" dirty="0"/>
          </a:p>
        </p:txBody>
      </p:sp>
      <p:sp>
        <p:nvSpPr>
          <p:cNvPr id="8" name="Content Placeholder 1">
            <a:extLst>
              <a:ext uri="{FF2B5EF4-FFF2-40B4-BE49-F238E27FC236}">
                <a16:creationId xmlns:a16="http://schemas.microsoft.com/office/drawing/2014/main" id="{2C579D74-BA09-4681-B2C3-D5067971AFE5}"/>
              </a:ext>
            </a:extLst>
          </p:cNvPr>
          <p:cNvSpPr txBox="1">
            <a:spLocks/>
          </p:cNvSpPr>
          <p:nvPr/>
        </p:nvSpPr>
        <p:spPr>
          <a:xfrm>
            <a:off x="368878" y="1544653"/>
            <a:ext cx="8534054" cy="4666447"/>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dirty="0"/>
              <a:t>Task 4.3. Objective 3: </a:t>
            </a:r>
            <a:r>
              <a:rPr lang="en-US" sz="2200" b="1" dirty="0"/>
              <a:t>Common dosimetry calibration set </a:t>
            </a:r>
            <a:r>
              <a:rPr lang="en-US" sz="2200" dirty="0"/>
              <a:t>for </a:t>
            </a:r>
            <a:r>
              <a:rPr lang="en-US" sz="2200" b="1" dirty="0"/>
              <a:t>cross-comparison of irradiation facilities</a:t>
            </a:r>
            <a:r>
              <a:rPr lang="en-US" sz="2200" dirty="0"/>
              <a:t> by NIEL evaluation</a:t>
            </a:r>
          </a:p>
          <a:p>
            <a:endParaRPr lang="en-GB" sz="2200" dirty="0"/>
          </a:p>
          <a:p>
            <a:pPr lvl="1">
              <a:buSzPct val="100000"/>
              <a:buFont typeface="Wingdings" panose="05000000000000000000" pitchFamily="2" charset="2"/>
              <a:buChar char="§"/>
            </a:pPr>
            <a:r>
              <a:rPr lang="en-GB" dirty="0">
                <a:sym typeface="Kanit Light"/>
              </a:rPr>
              <a:t>Geant4 and FLUKA simulations for NIEL curves </a:t>
            </a:r>
            <a:r>
              <a:rPr lang="en-GB" dirty="0">
                <a:solidFill>
                  <a:srgbClr val="00B050"/>
                </a:solidFill>
                <a:sym typeface="Kanit Light"/>
              </a:rPr>
              <a:t>successfully reproduced </a:t>
            </a:r>
            <a:r>
              <a:rPr lang="en-GB" dirty="0">
                <a:sym typeface="Kanit Light"/>
              </a:rPr>
              <a:t>and algorithm for identifying </a:t>
            </a:r>
            <a:r>
              <a:rPr lang="en-GB" dirty="0">
                <a:solidFill>
                  <a:srgbClr val="00B050"/>
                </a:solidFill>
                <a:sym typeface="Kanit Light"/>
              </a:rPr>
              <a:t>clustered vs point defect damage implemented</a:t>
            </a:r>
          </a:p>
          <a:p>
            <a:pPr lvl="1">
              <a:buSzPct val="100000"/>
              <a:buFont typeface="Wingdings" panose="05000000000000000000" pitchFamily="2" charset="2"/>
              <a:buChar char="§"/>
            </a:pPr>
            <a:endParaRPr lang="en-GB" dirty="0">
              <a:solidFill>
                <a:srgbClr val="00B050"/>
              </a:solidFill>
              <a:sym typeface="Kanit Light"/>
            </a:endParaRPr>
          </a:p>
          <a:p>
            <a:pPr lvl="1">
              <a:buSzPct val="100000"/>
              <a:buFont typeface="Wingdings" panose="05000000000000000000" pitchFamily="2" charset="2"/>
              <a:buChar char="§"/>
            </a:pPr>
            <a:r>
              <a:rPr lang="en-GB" dirty="0">
                <a:solidFill>
                  <a:schemeClr val="tx1"/>
                </a:solidFill>
                <a:ea typeface="Kanit Light"/>
                <a:cs typeface="Kanit Light"/>
                <a:sym typeface="Kanit Light"/>
              </a:rPr>
              <a:t>Benchmarking simulations with measurements data is ongoing and will continue beyond </a:t>
            </a:r>
            <a:r>
              <a:rPr lang="en-GB" dirty="0" err="1">
                <a:solidFill>
                  <a:schemeClr val="tx1"/>
                </a:solidFill>
                <a:ea typeface="Kanit Light"/>
                <a:cs typeface="Kanit Light"/>
                <a:sym typeface="Kanit Light"/>
              </a:rPr>
              <a:t>AIDAinnova</a:t>
            </a:r>
            <a:endParaRPr lang="en-GB" dirty="0">
              <a:solidFill>
                <a:schemeClr val="tx1"/>
              </a:solidFill>
              <a:ea typeface="Kanit Light"/>
              <a:cs typeface="Kanit Light"/>
              <a:sym typeface="Kanit Light"/>
            </a:endParaRPr>
          </a:p>
          <a:p>
            <a:pPr lvl="1">
              <a:buSzPct val="100000"/>
              <a:buFont typeface="Wingdings" panose="05000000000000000000" pitchFamily="2" charset="2"/>
              <a:buChar char="§"/>
            </a:pPr>
            <a:endParaRPr lang="en-GB" dirty="0">
              <a:solidFill>
                <a:schemeClr val="tx1"/>
              </a:solidFill>
              <a:ea typeface="Kanit Light"/>
              <a:cs typeface="Kanit Light"/>
              <a:sym typeface="Kanit Light"/>
            </a:endParaRPr>
          </a:p>
          <a:p>
            <a:pPr lvl="1">
              <a:buSzPct val="100000"/>
              <a:buFont typeface="Wingdings" panose="05000000000000000000" pitchFamily="2" charset="2"/>
              <a:buChar char="§"/>
            </a:pPr>
            <a:r>
              <a:rPr lang="en-GB" b="1" dirty="0" err="1">
                <a:solidFill>
                  <a:srgbClr val="C00000"/>
                </a:solidFill>
                <a:sym typeface="Kanit Light"/>
              </a:rPr>
              <a:t>AIDAinnova</a:t>
            </a:r>
            <a:r>
              <a:rPr lang="en-GB" b="1" dirty="0">
                <a:solidFill>
                  <a:srgbClr val="C00000"/>
                </a:solidFill>
                <a:sym typeface="Kanit Light"/>
              </a:rPr>
              <a:t> Deliverable D4.2. </a:t>
            </a:r>
          </a:p>
          <a:p>
            <a:pPr lvl="2">
              <a:buSzPct val="100000"/>
              <a:buFont typeface="Wingdings" panose="05000000000000000000" pitchFamily="2" charset="2"/>
              <a:buChar char="§"/>
            </a:pPr>
            <a:r>
              <a:rPr lang="en-GB" dirty="0">
                <a:solidFill>
                  <a:schemeClr val="tx1"/>
                </a:solidFill>
                <a:sym typeface="Kanit Light"/>
              </a:rPr>
              <a:t>Deliverable date was postponed from M42 (Sept.24) to M52 (Jul.25) due to delayed sensor production</a:t>
            </a:r>
          </a:p>
          <a:p>
            <a:pPr lvl="2">
              <a:buSzPct val="100000"/>
              <a:buFont typeface="Wingdings" panose="05000000000000000000" pitchFamily="2" charset="2"/>
              <a:buChar char="§"/>
            </a:pPr>
            <a:r>
              <a:rPr lang="en-GB" dirty="0">
                <a:solidFill>
                  <a:schemeClr val="tx1"/>
                </a:solidFill>
                <a:sym typeface="Kanit Light"/>
              </a:rPr>
              <a:t>Cost effective solution for production of silicon sensors for NIEL measurements was found and production was completed; First measurements confirm that sensors can be used for dosimetry.</a:t>
            </a:r>
          </a:p>
          <a:p>
            <a:pPr lvl="2">
              <a:buSzPct val="100000"/>
              <a:buFont typeface="Wingdings" panose="05000000000000000000" pitchFamily="2" charset="2"/>
              <a:buChar char="§"/>
            </a:pPr>
            <a:r>
              <a:rPr lang="en-GB" dirty="0">
                <a:solidFill>
                  <a:schemeClr val="tx1"/>
                </a:solidFill>
                <a:sym typeface="Kanit Light"/>
              </a:rPr>
              <a:t>Distribution of sensors in May/June to irradiation facilities (IRRAD, JSI reactor)</a:t>
            </a:r>
          </a:p>
          <a:p>
            <a:pPr lvl="2">
              <a:buSzPct val="100000"/>
              <a:buFont typeface="Wingdings" panose="05000000000000000000" pitchFamily="2" charset="2"/>
              <a:buChar char="§"/>
            </a:pPr>
            <a:r>
              <a:rPr lang="en-GB" dirty="0">
                <a:solidFill>
                  <a:schemeClr val="tx1"/>
                </a:solidFill>
                <a:sym typeface="Kanit Light"/>
              </a:rPr>
              <a:t>Deliverable report in writing and to be finished before summer break</a:t>
            </a:r>
            <a:endParaRPr lang="en-US" dirty="0">
              <a:solidFill>
                <a:schemeClr val="tx1"/>
              </a:solidFill>
            </a:endParaRPr>
          </a:p>
        </p:txBody>
      </p:sp>
      <p:sp>
        <p:nvSpPr>
          <p:cNvPr id="2" name="Slide Number Placeholder 1">
            <a:extLst>
              <a:ext uri="{FF2B5EF4-FFF2-40B4-BE49-F238E27FC236}">
                <a16:creationId xmlns:a16="http://schemas.microsoft.com/office/drawing/2014/main" id="{FF2B983B-E06A-4745-B1CC-2AE437A91DFB}"/>
              </a:ext>
            </a:extLst>
          </p:cNvPr>
          <p:cNvSpPr>
            <a:spLocks noGrp="1"/>
          </p:cNvSpPr>
          <p:nvPr>
            <p:ph type="sldNum" sz="quarter" idx="12"/>
          </p:nvPr>
        </p:nvSpPr>
        <p:spPr/>
        <p:txBody>
          <a:bodyPr/>
          <a:lstStyle/>
          <a:p>
            <a:fld id="{FC4456CD-832E-41F2-9893-C7650CCC5376}" type="slidenum">
              <a:rPr lang="en-GB" smtClean="0"/>
              <a:t>9</a:t>
            </a:fld>
            <a:endParaRPr lang="en-GB"/>
          </a:p>
        </p:txBody>
      </p:sp>
    </p:spTree>
    <p:extLst>
      <p:ext uri="{BB962C8B-B14F-4D97-AF65-F5344CB8AC3E}">
        <p14:creationId xmlns:p14="http://schemas.microsoft.com/office/powerpoint/2010/main" val="506849722"/>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BC118D4-9A13-4030-884E-F0CE0D4135A2}">
  <ds:schemaRefs>
    <ds:schemaRef ds:uri="http://schemas.microsoft.com/sharepoint/v3/contenttype/forms"/>
  </ds:schemaRefs>
</ds:datastoreItem>
</file>

<file path=customXml/itemProps3.xml><?xml version="1.0" encoding="utf-8"?>
<ds:datastoreItem xmlns:ds="http://schemas.openxmlformats.org/officeDocument/2006/customXml" ds:itemID="{D1AEB554-AD36-43C8-9DF6-A08380DEEEAE}">
  <ds:schemaRefs>
    <ds:schemaRef ds:uri="http://www.w3.org/XML/1998/namespace"/>
    <ds:schemaRef ds:uri="http://purl.org/dc/elements/1.1/"/>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http://purl.org/dc/term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8982</TotalTime>
  <Words>1713</Words>
  <Application>Microsoft Office PowerPoint</Application>
  <PresentationFormat>On-screen Show (4:3)</PresentationFormat>
  <Paragraphs>142</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Kanit</vt:lpstr>
      <vt:lpstr>Kanit Light</vt:lpstr>
      <vt:lpstr>Noto Sans Symbols</vt:lpstr>
      <vt:lpstr>Wingdings</vt:lpstr>
      <vt:lpstr>Office Theme</vt:lpstr>
      <vt:lpstr>Task 4.3 - Common Tools for Irradiation Facilities QC: Data Management, Traceability, Dosimetry and  Activation Measurements</vt:lpstr>
      <vt:lpstr>Task 4.3 Objectives</vt:lpstr>
      <vt:lpstr>NIEL  (Non-Ionizing Energy Loss)</vt:lpstr>
      <vt:lpstr>NIEL  (Non-Ionizing Energy Loss)</vt:lpstr>
      <vt:lpstr>PowerPoint Presentation</vt:lpstr>
      <vt:lpstr>Sensors for NIEL measurements</vt:lpstr>
      <vt:lpstr>Sensors for NIEL measurements</vt:lpstr>
      <vt:lpstr>Sensors for NIEL measurements</vt:lpstr>
      <vt:lpstr>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Michael Moll</cp:lastModifiedBy>
  <cp:revision>435</cp:revision>
  <dcterms:created xsi:type="dcterms:W3CDTF">2016-05-09T08:38:51Z</dcterms:created>
  <dcterms:modified xsi:type="dcterms:W3CDTF">2025-05-07T09:16:08Z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